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1"/>
  </p:sldMasterIdLst>
  <p:notesMasterIdLst>
    <p:notesMasterId r:id="rId13"/>
  </p:notesMasterIdLst>
  <p:handoutMasterIdLst>
    <p:handoutMasterId r:id="rId14"/>
  </p:handoutMasterIdLst>
  <p:sldIdLst>
    <p:sldId id="256" r:id="rId2"/>
    <p:sldId id="394" r:id="rId3"/>
    <p:sldId id="395" r:id="rId4"/>
    <p:sldId id="396" r:id="rId5"/>
    <p:sldId id="403" r:id="rId6"/>
    <p:sldId id="352" r:id="rId7"/>
    <p:sldId id="376" r:id="rId8"/>
    <p:sldId id="404" r:id="rId9"/>
    <p:sldId id="413" r:id="rId10"/>
    <p:sldId id="410" r:id="rId11"/>
    <p:sldId id="41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2095E"/>
    <a:srgbClr val="0095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7" autoAdjust="0"/>
    <p:restoredTop sz="86905" autoAdjust="0"/>
  </p:normalViewPr>
  <p:slideViewPr>
    <p:cSldViewPr>
      <p:cViewPr varScale="1">
        <p:scale>
          <a:sx n="67" d="100"/>
          <a:sy n="67" d="100"/>
        </p:scale>
        <p:origin x="-1476" y="-96"/>
      </p:cViewPr>
      <p:guideLst>
        <p:guide orient="horz" pos="6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88558-E373-442C-900C-328E5FA751E6}" type="doc">
      <dgm:prSet loTypeId="urn:microsoft.com/office/officeart/2008/layout/RadialCluster" loCatId="cycle" qsTypeId="urn:microsoft.com/office/officeart/2005/8/quickstyle/simple1" qsCatId="simple" csTypeId="urn:microsoft.com/office/officeart/2005/8/colors/accent3_1" csCatId="accent3" phldr="1"/>
      <dgm:spPr/>
      <dgm:t>
        <a:bodyPr/>
        <a:lstStyle/>
        <a:p>
          <a:endParaRPr lang="en-US"/>
        </a:p>
      </dgm:t>
    </dgm:pt>
    <dgm:pt modelId="{F7B97454-3A47-42A7-9A56-8DBFF368CFF1}">
      <dgm:prSet phldrT="[Text]" custT="1"/>
      <dgm:spPr/>
      <dgm:t>
        <a:bodyPr/>
        <a:lstStyle/>
        <a:p>
          <a:r>
            <a:rPr lang="en-US" sz="2000" dirty="0" smtClean="0"/>
            <a:t>Improve system performance</a:t>
          </a:r>
          <a:endParaRPr lang="en-US" sz="2000" dirty="0"/>
        </a:p>
      </dgm:t>
    </dgm:pt>
    <dgm:pt modelId="{85CAE55F-A130-4228-8250-D7BF12EAA085}" type="parTrans" cxnId="{65EB3D50-2A63-4AA7-A82C-E35398D8B079}">
      <dgm:prSet/>
      <dgm:spPr/>
      <dgm:t>
        <a:bodyPr/>
        <a:lstStyle/>
        <a:p>
          <a:endParaRPr lang="en-US" sz="1800"/>
        </a:p>
      </dgm:t>
    </dgm:pt>
    <dgm:pt modelId="{AB4CEA3C-9A73-44BD-B60D-536536898257}" type="sibTrans" cxnId="{65EB3D50-2A63-4AA7-A82C-E35398D8B079}">
      <dgm:prSet/>
      <dgm:spPr/>
      <dgm:t>
        <a:bodyPr/>
        <a:lstStyle/>
        <a:p>
          <a:endParaRPr lang="en-US" sz="1800"/>
        </a:p>
      </dgm:t>
    </dgm:pt>
    <dgm:pt modelId="{44C17D95-CF53-49F9-A312-EA5FE643C872}">
      <dgm:prSet custT="1"/>
      <dgm:spPr/>
      <dgm:t>
        <a:bodyPr/>
        <a:lstStyle/>
        <a:p>
          <a:r>
            <a:rPr lang="en-US" sz="2000" dirty="0" smtClean="0"/>
            <a:t>Improve efficiencies</a:t>
          </a:r>
          <a:endParaRPr lang="en-US" sz="2000" dirty="0"/>
        </a:p>
      </dgm:t>
    </dgm:pt>
    <dgm:pt modelId="{D46CC5BF-F268-41D9-BB66-DD03B63B6714}" type="parTrans" cxnId="{E588E85B-0A44-4A93-83E3-CB604AF8F574}">
      <dgm:prSet/>
      <dgm:spPr/>
      <dgm:t>
        <a:bodyPr/>
        <a:lstStyle/>
        <a:p>
          <a:endParaRPr lang="en-US"/>
        </a:p>
      </dgm:t>
    </dgm:pt>
    <dgm:pt modelId="{94F96B40-5091-405B-89A6-782B9608BF8E}" type="sibTrans" cxnId="{E588E85B-0A44-4A93-83E3-CB604AF8F574}">
      <dgm:prSet/>
      <dgm:spPr/>
      <dgm:t>
        <a:bodyPr/>
        <a:lstStyle/>
        <a:p>
          <a:endParaRPr lang="en-US"/>
        </a:p>
      </dgm:t>
    </dgm:pt>
    <dgm:pt modelId="{CCC3C24A-F8F7-4B85-BDAC-344112F04E9A}">
      <dgm:prSet custT="1"/>
      <dgm:spPr>
        <a:solidFill>
          <a:schemeClr val="accent3">
            <a:lumMod val="40000"/>
            <a:lumOff val="60000"/>
          </a:schemeClr>
        </a:solidFill>
      </dgm:spPr>
      <dgm:t>
        <a:bodyPr/>
        <a:lstStyle/>
        <a:p>
          <a:r>
            <a:rPr lang="en-US" sz="2000" dirty="0" smtClean="0"/>
            <a:t>Improve student outcomes</a:t>
          </a:r>
          <a:endParaRPr lang="en-US" sz="2000" dirty="0"/>
        </a:p>
      </dgm:t>
    </dgm:pt>
    <dgm:pt modelId="{A5BF0C33-6D99-466E-A9E7-E9E22AAC7D5A}" type="sibTrans" cxnId="{D3DAA6A6-F6B1-45AF-B355-1E5564C3CC42}">
      <dgm:prSet/>
      <dgm:spPr/>
      <dgm:t>
        <a:bodyPr/>
        <a:lstStyle/>
        <a:p>
          <a:endParaRPr lang="en-US"/>
        </a:p>
      </dgm:t>
    </dgm:pt>
    <dgm:pt modelId="{2DE24EE6-2700-4DF0-8A96-230F1E240769}" type="parTrans" cxnId="{D3DAA6A6-F6B1-45AF-B355-1E5564C3CC42}">
      <dgm:prSet/>
      <dgm:spPr/>
      <dgm:t>
        <a:bodyPr/>
        <a:lstStyle/>
        <a:p>
          <a:endParaRPr lang="en-US"/>
        </a:p>
      </dgm:t>
    </dgm:pt>
    <dgm:pt modelId="{06C57D5F-9A74-49EE-9D21-32A38C6BA8C4}">
      <dgm:prSet phldrT="[Text]" custT="1"/>
      <dgm:spPr/>
      <dgm:t>
        <a:bodyPr/>
        <a:lstStyle/>
        <a:p>
          <a:r>
            <a:rPr lang="en-US" sz="2000" dirty="0" smtClean="0"/>
            <a:t>Increase transparency</a:t>
          </a:r>
          <a:endParaRPr lang="en-US" sz="2000" dirty="0"/>
        </a:p>
      </dgm:t>
    </dgm:pt>
    <dgm:pt modelId="{9786E904-1908-4B72-9B09-18582C53D17B}" type="sibTrans" cxnId="{C8A6217F-665B-4BFE-9CAE-C48BB3FF990A}">
      <dgm:prSet/>
      <dgm:spPr/>
      <dgm:t>
        <a:bodyPr/>
        <a:lstStyle/>
        <a:p>
          <a:endParaRPr lang="en-US" sz="1800"/>
        </a:p>
      </dgm:t>
    </dgm:pt>
    <dgm:pt modelId="{49741FE1-F3D1-4E8F-AB53-7882B0989A59}" type="parTrans" cxnId="{C8A6217F-665B-4BFE-9CAE-C48BB3FF990A}">
      <dgm:prSet/>
      <dgm:spPr/>
      <dgm:t>
        <a:bodyPr/>
        <a:lstStyle/>
        <a:p>
          <a:endParaRPr lang="en-US" sz="1800"/>
        </a:p>
      </dgm:t>
    </dgm:pt>
    <dgm:pt modelId="{3C0A1FA5-2576-4E5A-A780-8C4BDFDC46C5}">
      <dgm:prSet custT="1"/>
      <dgm:spPr/>
      <dgm:t>
        <a:bodyPr/>
        <a:lstStyle/>
        <a:p>
          <a:r>
            <a:rPr lang="en-US" sz="2000" dirty="0" smtClean="0"/>
            <a:t>Reduce burden</a:t>
          </a:r>
          <a:endParaRPr lang="en-US" sz="2000" dirty="0"/>
        </a:p>
      </dgm:t>
    </dgm:pt>
    <dgm:pt modelId="{BFE0C515-04EA-44CC-8A55-81D6896DCF20}" type="sibTrans" cxnId="{1C389CC2-C02F-4CB8-9A15-1ED08F4172CE}">
      <dgm:prSet/>
      <dgm:spPr/>
      <dgm:t>
        <a:bodyPr/>
        <a:lstStyle/>
        <a:p>
          <a:endParaRPr lang="en-US"/>
        </a:p>
      </dgm:t>
    </dgm:pt>
    <dgm:pt modelId="{41441C05-8913-4EAE-B8EC-9FCF3F43A96A}" type="parTrans" cxnId="{1C389CC2-C02F-4CB8-9A15-1ED08F4172CE}">
      <dgm:prSet/>
      <dgm:spPr/>
      <dgm:t>
        <a:bodyPr/>
        <a:lstStyle/>
        <a:p>
          <a:endParaRPr lang="en-US"/>
        </a:p>
      </dgm:t>
    </dgm:pt>
    <dgm:pt modelId="{0E7AC5ED-263D-45BC-BA34-B1440F437A3F}" type="pres">
      <dgm:prSet presAssocID="{68E88558-E373-442C-900C-328E5FA751E6}" presName="Name0" presStyleCnt="0">
        <dgm:presLayoutVars>
          <dgm:chMax val="1"/>
          <dgm:chPref val="1"/>
          <dgm:dir val="rev"/>
          <dgm:animOne val="branch"/>
          <dgm:animLvl val="lvl"/>
        </dgm:presLayoutVars>
      </dgm:prSet>
      <dgm:spPr/>
      <dgm:t>
        <a:bodyPr/>
        <a:lstStyle/>
        <a:p>
          <a:endParaRPr lang="en-US"/>
        </a:p>
      </dgm:t>
    </dgm:pt>
    <dgm:pt modelId="{0E78F9C5-53A1-4A74-903E-569D4ACCDD92}" type="pres">
      <dgm:prSet presAssocID="{CCC3C24A-F8F7-4B85-BDAC-344112F04E9A}" presName="singleCycle" presStyleCnt="0"/>
      <dgm:spPr/>
    </dgm:pt>
    <dgm:pt modelId="{94C66B93-D9E8-41FA-9063-6FA7693C8469}" type="pres">
      <dgm:prSet presAssocID="{CCC3C24A-F8F7-4B85-BDAC-344112F04E9A}" presName="singleCenter" presStyleLbl="node1" presStyleIdx="0" presStyleCnt="5" custScaleX="111495" custLinFactNeighborX="970" custLinFactNeighborY="-648">
        <dgm:presLayoutVars>
          <dgm:chMax val="7"/>
          <dgm:chPref val="7"/>
        </dgm:presLayoutVars>
      </dgm:prSet>
      <dgm:spPr/>
      <dgm:t>
        <a:bodyPr/>
        <a:lstStyle/>
        <a:p>
          <a:endParaRPr lang="en-US"/>
        </a:p>
      </dgm:t>
    </dgm:pt>
    <dgm:pt modelId="{328EDCB4-8678-4F35-BA3F-C69FF0B773C3}" type="pres">
      <dgm:prSet presAssocID="{D46CC5BF-F268-41D9-BB66-DD03B63B6714}" presName="Name56" presStyleLbl="parChTrans1D2" presStyleIdx="0" presStyleCnt="4"/>
      <dgm:spPr/>
      <dgm:t>
        <a:bodyPr/>
        <a:lstStyle/>
        <a:p>
          <a:endParaRPr lang="en-US"/>
        </a:p>
      </dgm:t>
    </dgm:pt>
    <dgm:pt modelId="{CFDA280F-8EE8-4764-915C-13912FD3425A}" type="pres">
      <dgm:prSet presAssocID="{44C17D95-CF53-49F9-A312-EA5FE643C872}" presName="text0" presStyleLbl="node1" presStyleIdx="1" presStyleCnt="5" custScaleX="168708">
        <dgm:presLayoutVars>
          <dgm:bulletEnabled val="1"/>
        </dgm:presLayoutVars>
      </dgm:prSet>
      <dgm:spPr/>
      <dgm:t>
        <a:bodyPr/>
        <a:lstStyle/>
        <a:p>
          <a:endParaRPr lang="en-US"/>
        </a:p>
      </dgm:t>
    </dgm:pt>
    <dgm:pt modelId="{54502A88-4ED0-445B-BCD7-F73A5DCE20C9}" type="pres">
      <dgm:prSet presAssocID="{85CAE55F-A130-4228-8250-D7BF12EAA085}" presName="Name56" presStyleLbl="parChTrans1D2" presStyleIdx="1" presStyleCnt="4"/>
      <dgm:spPr/>
      <dgm:t>
        <a:bodyPr/>
        <a:lstStyle/>
        <a:p>
          <a:endParaRPr lang="en-US"/>
        </a:p>
      </dgm:t>
    </dgm:pt>
    <dgm:pt modelId="{64B198C7-7219-4E49-800D-3C810440E387}" type="pres">
      <dgm:prSet presAssocID="{F7B97454-3A47-42A7-9A56-8DBFF368CFF1}" presName="text0" presStyleLbl="node1" presStyleIdx="2" presStyleCnt="5" custScaleX="188712" custRadScaleRad="104684" custRadScaleInc="898">
        <dgm:presLayoutVars>
          <dgm:bulletEnabled val="1"/>
        </dgm:presLayoutVars>
      </dgm:prSet>
      <dgm:spPr/>
      <dgm:t>
        <a:bodyPr/>
        <a:lstStyle/>
        <a:p>
          <a:endParaRPr lang="en-US"/>
        </a:p>
      </dgm:t>
    </dgm:pt>
    <dgm:pt modelId="{2EDF53A6-5662-4F0C-A1F2-8FD71842AE1E}" type="pres">
      <dgm:prSet presAssocID="{41441C05-8913-4EAE-B8EC-9FCF3F43A96A}" presName="Name56" presStyleLbl="parChTrans1D2" presStyleIdx="2" presStyleCnt="4"/>
      <dgm:spPr/>
      <dgm:t>
        <a:bodyPr/>
        <a:lstStyle/>
        <a:p>
          <a:endParaRPr lang="en-US"/>
        </a:p>
      </dgm:t>
    </dgm:pt>
    <dgm:pt modelId="{8D21D315-69FD-466D-91FF-C4008E425D08}" type="pres">
      <dgm:prSet presAssocID="{3C0A1FA5-2576-4E5A-A780-8C4BDFDC46C5}" presName="text0" presStyleLbl="node1" presStyleIdx="3" presStyleCnt="5" custScaleX="165847">
        <dgm:presLayoutVars>
          <dgm:bulletEnabled val="1"/>
        </dgm:presLayoutVars>
      </dgm:prSet>
      <dgm:spPr/>
      <dgm:t>
        <a:bodyPr/>
        <a:lstStyle/>
        <a:p>
          <a:endParaRPr lang="en-US"/>
        </a:p>
      </dgm:t>
    </dgm:pt>
    <dgm:pt modelId="{4269E241-3F4C-4E8D-8C7B-EB8351DE5F05}" type="pres">
      <dgm:prSet presAssocID="{49741FE1-F3D1-4E8F-AB53-7882B0989A59}" presName="Name56" presStyleLbl="parChTrans1D2" presStyleIdx="3" presStyleCnt="4"/>
      <dgm:spPr/>
      <dgm:t>
        <a:bodyPr/>
        <a:lstStyle/>
        <a:p>
          <a:endParaRPr lang="en-US"/>
        </a:p>
      </dgm:t>
    </dgm:pt>
    <dgm:pt modelId="{10734B85-461C-4839-8A0B-0FC84015E1A1}" type="pres">
      <dgm:prSet presAssocID="{06C57D5F-9A74-49EE-9D21-32A38C6BA8C4}" presName="text0" presStyleLbl="node1" presStyleIdx="4" presStyleCnt="5" custScaleX="214424" custRadScaleRad="113318" custRadScaleInc="-829">
        <dgm:presLayoutVars>
          <dgm:bulletEnabled val="1"/>
        </dgm:presLayoutVars>
      </dgm:prSet>
      <dgm:spPr/>
      <dgm:t>
        <a:bodyPr/>
        <a:lstStyle/>
        <a:p>
          <a:endParaRPr lang="en-US"/>
        </a:p>
      </dgm:t>
    </dgm:pt>
  </dgm:ptLst>
  <dgm:cxnLst>
    <dgm:cxn modelId="{9696120B-EC53-4ACC-80BD-0F393BD13B5F}" type="presOf" srcId="{06C57D5F-9A74-49EE-9D21-32A38C6BA8C4}" destId="{10734B85-461C-4839-8A0B-0FC84015E1A1}" srcOrd="0" destOrd="0" presId="urn:microsoft.com/office/officeart/2008/layout/RadialCluster"/>
    <dgm:cxn modelId="{C8A6217F-665B-4BFE-9CAE-C48BB3FF990A}" srcId="{CCC3C24A-F8F7-4B85-BDAC-344112F04E9A}" destId="{06C57D5F-9A74-49EE-9D21-32A38C6BA8C4}" srcOrd="3" destOrd="0" parTransId="{49741FE1-F3D1-4E8F-AB53-7882B0989A59}" sibTransId="{9786E904-1908-4B72-9B09-18582C53D17B}"/>
    <dgm:cxn modelId="{9092DF64-0102-4498-B857-F728C0BC80B2}" type="presOf" srcId="{49741FE1-F3D1-4E8F-AB53-7882B0989A59}" destId="{4269E241-3F4C-4E8D-8C7B-EB8351DE5F05}" srcOrd="0" destOrd="0" presId="urn:microsoft.com/office/officeart/2008/layout/RadialCluster"/>
    <dgm:cxn modelId="{05EEAE86-431D-4CAB-8A50-62487F9E63BE}" type="presOf" srcId="{D46CC5BF-F268-41D9-BB66-DD03B63B6714}" destId="{328EDCB4-8678-4F35-BA3F-C69FF0B773C3}" srcOrd="0" destOrd="0" presId="urn:microsoft.com/office/officeart/2008/layout/RadialCluster"/>
    <dgm:cxn modelId="{AD492C4E-4BC5-478F-AF38-0E48DEAB1AF4}" type="presOf" srcId="{CCC3C24A-F8F7-4B85-BDAC-344112F04E9A}" destId="{94C66B93-D9E8-41FA-9063-6FA7693C8469}" srcOrd="0" destOrd="0" presId="urn:microsoft.com/office/officeart/2008/layout/RadialCluster"/>
    <dgm:cxn modelId="{70A201AA-CAE1-40D3-A94C-223FC92C1F43}" type="presOf" srcId="{F7B97454-3A47-42A7-9A56-8DBFF368CFF1}" destId="{64B198C7-7219-4E49-800D-3C810440E387}" srcOrd="0" destOrd="0" presId="urn:microsoft.com/office/officeart/2008/layout/RadialCluster"/>
    <dgm:cxn modelId="{1C389CC2-C02F-4CB8-9A15-1ED08F4172CE}" srcId="{CCC3C24A-F8F7-4B85-BDAC-344112F04E9A}" destId="{3C0A1FA5-2576-4E5A-A780-8C4BDFDC46C5}" srcOrd="2" destOrd="0" parTransId="{41441C05-8913-4EAE-B8EC-9FCF3F43A96A}" sibTransId="{BFE0C515-04EA-44CC-8A55-81D6896DCF20}"/>
    <dgm:cxn modelId="{65EB3D50-2A63-4AA7-A82C-E35398D8B079}" srcId="{CCC3C24A-F8F7-4B85-BDAC-344112F04E9A}" destId="{F7B97454-3A47-42A7-9A56-8DBFF368CFF1}" srcOrd="1" destOrd="0" parTransId="{85CAE55F-A130-4228-8250-D7BF12EAA085}" sibTransId="{AB4CEA3C-9A73-44BD-B60D-536536898257}"/>
    <dgm:cxn modelId="{8739DCA7-1760-4E1D-8AC2-FD15BD5E9C43}" type="presOf" srcId="{68E88558-E373-442C-900C-328E5FA751E6}" destId="{0E7AC5ED-263D-45BC-BA34-B1440F437A3F}" srcOrd="0" destOrd="0" presId="urn:microsoft.com/office/officeart/2008/layout/RadialCluster"/>
    <dgm:cxn modelId="{31AE34DA-6F82-4646-8AAE-9219EE8B84BA}" type="presOf" srcId="{44C17D95-CF53-49F9-A312-EA5FE643C872}" destId="{CFDA280F-8EE8-4764-915C-13912FD3425A}" srcOrd="0" destOrd="0" presId="urn:microsoft.com/office/officeart/2008/layout/RadialCluster"/>
    <dgm:cxn modelId="{F4324E60-3567-406E-A56F-BA309C015A52}" type="presOf" srcId="{85CAE55F-A130-4228-8250-D7BF12EAA085}" destId="{54502A88-4ED0-445B-BCD7-F73A5DCE20C9}" srcOrd="0" destOrd="0" presId="urn:microsoft.com/office/officeart/2008/layout/RadialCluster"/>
    <dgm:cxn modelId="{D3DAA6A6-F6B1-45AF-B355-1E5564C3CC42}" srcId="{68E88558-E373-442C-900C-328E5FA751E6}" destId="{CCC3C24A-F8F7-4B85-BDAC-344112F04E9A}" srcOrd="0" destOrd="0" parTransId="{2DE24EE6-2700-4DF0-8A96-230F1E240769}" sibTransId="{A5BF0C33-6D99-466E-A9E7-E9E22AAC7D5A}"/>
    <dgm:cxn modelId="{9146ADD1-C467-4350-AD52-AFD1ED0236E2}" type="presOf" srcId="{3C0A1FA5-2576-4E5A-A780-8C4BDFDC46C5}" destId="{8D21D315-69FD-466D-91FF-C4008E425D08}" srcOrd="0" destOrd="0" presId="urn:microsoft.com/office/officeart/2008/layout/RadialCluster"/>
    <dgm:cxn modelId="{E588E85B-0A44-4A93-83E3-CB604AF8F574}" srcId="{CCC3C24A-F8F7-4B85-BDAC-344112F04E9A}" destId="{44C17D95-CF53-49F9-A312-EA5FE643C872}" srcOrd="0" destOrd="0" parTransId="{D46CC5BF-F268-41D9-BB66-DD03B63B6714}" sibTransId="{94F96B40-5091-405B-89A6-782B9608BF8E}"/>
    <dgm:cxn modelId="{638E3487-AD44-4A3D-984C-0175EE98CFFA}" type="presOf" srcId="{41441C05-8913-4EAE-B8EC-9FCF3F43A96A}" destId="{2EDF53A6-5662-4F0C-A1F2-8FD71842AE1E}" srcOrd="0" destOrd="0" presId="urn:microsoft.com/office/officeart/2008/layout/RadialCluster"/>
    <dgm:cxn modelId="{28002C03-83D1-43FD-9EE3-C7C3104ADC1B}" type="presParOf" srcId="{0E7AC5ED-263D-45BC-BA34-B1440F437A3F}" destId="{0E78F9C5-53A1-4A74-903E-569D4ACCDD92}" srcOrd="0" destOrd="0" presId="urn:microsoft.com/office/officeart/2008/layout/RadialCluster"/>
    <dgm:cxn modelId="{A843F163-378E-40FF-BE97-89E17AFE5309}" type="presParOf" srcId="{0E78F9C5-53A1-4A74-903E-569D4ACCDD92}" destId="{94C66B93-D9E8-41FA-9063-6FA7693C8469}" srcOrd="0" destOrd="0" presId="urn:microsoft.com/office/officeart/2008/layout/RadialCluster"/>
    <dgm:cxn modelId="{F2AD0C8E-6824-47B3-8991-9BBC14440813}" type="presParOf" srcId="{0E78F9C5-53A1-4A74-903E-569D4ACCDD92}" destId="{328EDCB4-8678-4F35-BA3F-C69FF0B773C3}" srcOrd="1" destOrd="0" presId="urn:microsoft.com/office/officeart/2008/layout/RadialCluster"/>
    <dgm:cxn modelId="{20393E0B-AF53-4C33-9486-0B8AE4E43000}" type="presParOf" srcId="{0E78F9C5-53A1-4A74-903E-569D4ACCDD92}" destId="{CFDA280F-8EE8-4764-915C-13912FD3425A}" srcOrd="2" destOrd="0" presId="urn:microsoft.com/office/officeart/2008/layout/RadialCluster"/>
    <dgm:cxn modelId="{16DED33A-64AC-4CCE-B182-537E111313C0}" type="presParOf" srcId="{0E78F9C5-53A1-4A74-903E-569D4ACCDD92}" destId="{54502A88-4ED0-445B-BCD7-F73A5DCE20C9}" srcOrd="3" destOrd="0" presId="urn:microsoft.com/office/officeart/2008/layout/RadialCluster"/>
    <dgm:cxn modelId="{6A38B96A-438B-4E60-9E3A-9039F913540E}" type="presParOf" srcId="{0E78F9C5-53A1-4A74-903E-569D4ACCDD92}" destId="{64B198C7-7219-4E49-800D-3C810440E387}" srcOrd="4" destOrd="0" presId="urn:microsoft.com/office/officeart/2008/layout/RadialCluster"/>
    <dgm:cxn modelId="{E91839B9-6F0D-46C3-BFC5-0ABDC7D12349}" type="presParOf" srcId="{0E78F9C5-53A1-4A74-903E-569D4ACCDD92}" destId="{2EDF53A6-5662-4F0C-A1F2-8FD71842AE1E}" srcOrd="5" destOrd="0" presId="urn:microsoft.com/office/officeart/2008/layout/RadialCluster"/>
    <dgm:cxn modelId="{CC1B8384-2A27-4890-A5EB-35EB20E07157}" type="presParOf" srcId="{0E78F9C5-53A1-4A74-903E-569D4ACCDD92}" destId="{8D21D315-69FD-466D-91FF-C4008E425D08}" srcOrd="6" destOrd="0" presId="urn:microsoft.com/office/officeart/2008/layout/RadialCluster"/>
    <dgm:cxn modelId="{950DB89E-3BCC-4ED5-9409-B638BE900BF5}" type="presParOf" srcId="{0E78F9C5-53A1-4A74-903E-569D4ACCDD92}" destId="{4269E241-3F4C-4E8D-8C7B-EB8351DE5F05}" srcOrd="7" destOrd="0" presId="urn:microsoft.com/office/officeart/2008/layout/RadialCluster"/>
    <dgm:cxn modelId="{1D46A61E-72A2-4D5B-8E10-C81B7F44FA30}" type="presParOf" srcId="{0E78F9C5-53A1-4A74-903E-569D4ACCDD92}" destId="{10734B85-461C-4839-8A0B-0FC84015E1A1}" srcOrd="8" destOrd="0" presId="urn:microsoft.com/office/officeart/2008/layout/Radial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66B93-D9E8-41FA-9063-6FA7693C8469}">
      <dsp:nvSpPr>
        <dsp:cNvPr id="0" name=""/>
        <dsp:cNvSpPr/>
      </dsp:nvSpPr>
      <dsp:spPr>
        <a:xfrm>
          <a:off x="2666998" y="1523982"/>
          <a:ext cx="1478289" cy="1325880"/>
        </a:xfrm>
        <a:prstGeom prst="roundRect">
          <a:avLst/>
        </a:prstGeom>
        <a:solidFill>
          <a:schemeClr val="accent3">
            <a:lumMod val="40000"/>
            <a:lumOff val="60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Improve student outcomes</a:t>
          </a:r>
          <a:endParaRPr lang="en-US" sz="2000" kern="1200" dirty="0"/>
        </a:p>
      </dsp:txBody>
      <dsp:txXfrm>
        <a:off x="2666998" y="1523982"/>
        <a:ext cx="1478289" cy="1325880"/>
      </dsp:txXfrm>
    </dsp:sp>
    <dsp:sp modelId="{328EDCB4-8678-4F35-BA3F-C69FF0B773C3}">
      <dsp:nvSpPr>
        <dsp:cNvPr id="0" name=""/>
        <dsp:cNvSpPr/>
      </dsp:nvSpPr>
      <dsp:spPr>
        <a:xfrm rot="16132441">
          <a:off x="3069177" y="1206350"/>
          <a:ext cx="635385" cy="0"/>
        </a:xfrm>
        <a:custGeom>
          <a:avLst/>
          <a:gdLst/>
          <a:ahLst/>
          <a:cxnLst/>
          <a:rect l="0" t="0" r="0" b="0"/>
          <a:pathLst>
            <a:path>
              <a:moveTo>
                <a:pt x="0" y="0"/>
              </a:moveTo>
              <a:lnTo>
                <a:pt x="635385"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A280F-8EE8-4764-915C-13912FD3425A}">
      <dsp:nvSpPr>
        <dsp:cNvPr id="0" name=""/>
        <dsp:cNvSpPr/>
      </dsp:nvSpPr>
      <dsp:spPr>
        <a:xfrm>
          <a:off x="2622547" y="379"/>
          <a:ext cx="1498699" cy="88833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Improve efficiencies</a:t>
          </a:r>
          <a:endParaRPr lang="en-US" sz="2000" kern="1200" dirty="0"/>
        </a:p>
      </dsp:txBody>
      <dsp:txXfrm>
        <a:off x="2622547" y="379"/>
        <a:ext cx="1498699" cy="888339"/>
      </dsp:txXfrm>
    </dsp:sp>
    <dsp:sp modelId="{54502A88-4ED0-445B-BCD7-F73A5DCE20C9}">
      <dsp:nvSpPr>
        <dsp:cNvPr id="0" name=""/>
        <dsp:cNvSpPr/>
      </dsp:nvSpPr>
      <dsp:spPr>
        <a:xfrm rot="10782019">
          <a:off x="2362208" y="2191585"/>
          <a:ext cx="304792" cy="0"/>
        </a:xfrm>
        <a:custGeom>
          <a:avLst/>
          <a:gdLst/>
          <a:ahLst/>
          <a:cxnLst/>
          <a:rect l="0" t="0" r="0" b="0"/>
          <a:pathLst>
            <a:path>
              <a:moveTo>
                <a:pt x="0" y="0"/>
              </a:moveTo>
              <a:lnTo>
                <a:pt x="304792"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198C7-7219-4E49-800D-3C810440E387}">
      <dsp:nvSpPr>
        <dsp:cNvPr id="0" name=""/>
        <dsp:cNvSpPr/>
      </dsp:nvSpPr>
      <dsp:spPr>
        <a:xfrm>
          <a:off x="685807" y="1752597"/>
          <a:ext cx="1676403" cy="88833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Improve system performance</a:t>
          </a:r>
          <a:endParaRPr lang="en-US" sz="2000" kern="1200" dirty="0"/>
        </a:p>
      </dsp:txBody>
      <dsp:txXfrm>
        <a:off x="685807" y="1752597"/>
        <a:ext cx="1676403" cy="888339"/>
      </dsp:txXfrm>
    </dsp:sp>
    <dsp:sp modelId="{2EDF53A6-5662-4F0C-A1F2-8FD71842AE1E}">
      <dsp:nvSpPr>
        <dsp:cNvPr id="0" name=""/>
        <dsp:cNvSpPr/>
      </dsp:nvSpPr>
      <dsp:spPr>
        <a:xfrm rot="5465831">
          <a:off x="3046353" y="3190371"/>
          <a:ext cx="681143" cy="0"/>
        </a:xfrm>
        <a:custGeom>
          <a:avLst/>
          <a:gdLst/>
          <a:ahLst/>
          <a:cxnLst/>
          <a:rect l="0" t="0" r="0" b="0"/>
          <a:pathLst>
            <a:path>
              <a:moveTo>
                <a:pt x="0" y="0"/>
              </a:moveTo>
              <a:lnTo>
                <a:pt x="681143"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1D315-69FD-466D-91FF-C4008E425D08}">
      <dsp:nvSpPr>
        <dsp:cNvPr id="0" name=""/>
        <dsp:cNvSpPr/>
      </dsp:nvSpPr>
      <dsp:spPr>
        <a:xfrm>
          <a:off x="2635255" y="3530880"/>
          <a:ext cx="1473284" cy="88833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Reduce burden</a:t>
          </a:r>
          <a:endParaRPr lang="en-US" sz="2000" kern="1200" dirty="0"/>
        </a:p>
      </dsp:txBody>
      <dsp:txXfrm>
        <a:off x="2635255" y="3530880"/>
        <a:ext cx="1473284" cy="888339"/>
      </dsp:txXfrm>
    </dsp:sp>
    <dsp:sp modelId="{4269E241-3F4C-4E8D-8C7B-EB8351DE5F05}">
      <dsp:nvSpPr>
        <dsp:cNvPr id="0" name=""/>
        <dsp:cNvSpPr/>
      </dsp:nvSpPr>
      <dsp:spPr>
        <a:xfrm rot="17229">
          <a:off x="4145286" y="2191314"/>
          <a:ext cx="274510" cy="0"/>
        </a:xfrm>
        <a:custGeom>
          <a:avLst/>
          <a:gdLst/>
          <a:ahLst/>
          <a:cxnLst/>
          <a:rect l="0" t="0" r="0" b="0"/>
          <a:pathLst>
            <a:path>
              <a:moveTo>
                <a:pt x="0" y="0"/>
              </a:moveTo>
              <a:lnTo>
                <a:pt x="274510"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734B85-461C-4839-8A0B-0FC84015E1A1}">
      <dsp:nvSpPr>
        <dsp:cNvPr id="0" name=""/>
        <dsp:cNvSpPr/>
      </dsp:nvSpPr>
      <dsp:spPr>
        <a:xfrm>
          <a:off x="4419794" y="1752606"/>
          <a:ext cx="1904813" cy="88833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Increase transparency</a:t>
          </a:r>
          <a:endParaRPr lang="en-US" sz="2000" kern="1200" dirty="0"/>
        </a:p>
      </dsp:txBody>
      <dsp:txXfrm>
        <a:off x="4419794" y="1752606"/>
        <a:ext cx="1904813" cy="88833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720752-B2B3-4B3B-9062-46BBF85A812E}" type="datetimeFigureOut">
              <a:rPr lang="en-US" smtClean="0"/>
              <a:pPr/>
              <a:t>10/26/2011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EB895F-D9DD-4FA2-BBAC-CBCF64BA15A3}" type="slidenum">
              <a:rPr lang="en-US" smtClean="0"/>
              <a:pPr/>
              <a:t>‹#›</a:t>
            </a:fld>
            <a:endParaRPr lang="en-US"/>
          </a:p>
        </p:txBody>
      </p:sp>
    </p:spTree>
    <p:extLst>
      <p:ext uri="{BB962C8B-B14F-4D97-AF65-F5344CB8AC3E}">
        <p14:creationId xmlns:p14="http://schemas.microsoft.com/office/powerpoint/2010/main" xmlns="" val="3328937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65303-6883-4E1B-A007-924F98142C09}" type="datetimeFigureOut">
              <a:rPr lang="en-US" smtClean="0"/>
              <a:pPr/>
              <a:t>10/26/2011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16D25E-3DC8-4B76-B66B-C651ADB0CE94}" type="slidenum">
              <a:rPr lang="en-US" smtClean="0"/>
              <a:pPr/>
              <a:t>‹#›</a:t>
            </a:fld>
            <a:endParaRPr lang="en-US" dirty="0"/>
          </a:p>
        </p:txBody>
      </p:sp>
    </p:spTree>
    <p:extLst>
      <p:ext uri="{BB962C8B-B14F-4D97-AF65-F5344CB8AC3E}">
        <p14:creationId xmlns:p14="http://schemas.microsoft.com/office/powerpoint/2010/main" xmlns="" val="155272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myself</a:t>
            </a:r>
            <a:endParaRPr lang="en-US" dirty="0"/>
          </a:p>
        </p:txBody>
      </p:sp>
      <p:sp>
        <p:nvSpPr>
          <p:cNvPr id="4" name="Slide Number Placeholder 3"/>
          <p:cNvSpPr>
            <a:spLocks noGrp="1"/>
          </p:cNvSpPr>
          <p:nvPr>
            <p:ph type="sldNum" sz="quarter" idx="10"/>
          </p:nvPr>
        </p:nvSpPr>
        <p:spPr/>
        <p:txBody>
          <a:bodyPr/>
          <a:lstStyle/>
          <a:p>
            <a:fld id="{3516D25E-3DC8-4B76-B66B-C651ADB0CE9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2FCEC-D733-4B94-A942-DB6E2200A3FF}" type="slidenum">
              <a:rPr lang="en-US" smtClean="0"/>
              <a:pPr/>
              <a:t>2</a:t>
            </a:fld>
            <a:endParaRPr lang="en-US" dirty="0"/>
          </a:p>
        </p:txBody>
      </p:sp>
    </p:spTree>
    <p:extLst>
      <p:ext uri="{BB962C8B-B14F-4D97-AF65-F5344CB8AC3E}">
        <p14:creationId xmlns:p14="http://schemas.microsoft.com/office/powerpoint/2010/main" xmlns="" val="171235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192FCEC-D733-4B94-A942-DB6E2200A3FF}" type="slidenum">
              <a:rPr lang="en-US" smtClean="0"/>
              <a:pPr/>
              <a:t>3</a:t>
            </a:fld>
            <a:endParaRPr lang="en-US" dirty="0"/>
          </a:p>
        </p:txBody>
      </p:sp>
    </p:spTree>
    <p:extLst>
      <p:ext uri="{BB962C8B-B14F-4D97-AF65-F5344CB8AC3E}">
        <p14:creationId xmlns:p14="http://schemas.microsoft.com/office/powerpoint/2010/main" xmlns="" val="171235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In the</a:t>
            </a:r>
            <a:r>
              <a:rPr lang="en-US" baseline="0" dirty="0" smtClean="0"/>
              <a:t> late 60s members of the Southern Regional Education Board began sharing data with each other to evaluate their programs.</a:t>
            </a:r>
          </a:p>
          <a:p>
            <a:endParaRPr lang="en-US" baseline="0" dirty="0" smtClean="0"/>
          </a:p>
          <a:p>
            <a:r>
              <a:rPr lang="en-US" baseline="0" dirty="0" smtClean="0"/>
              <a:t>Click 2 -About a decade later, the Higher Education Data Sharing consortium brought together over a hundred private institutions together to share there data.</a:t>
            </a:r>
          </a:p>
          <a:p>
            <a:endParaRPr lang="en-US" baseline="0" dirty="0" smtClean="0"/>
          </a:p>
          <a:p>
            <a:r>
              <a:rPr lang="en-US" baseline="0" dirty="0" smtClean="0"/>
              <a:t>Click 3 – Since then dozens, maybe hundreds, of independent data sharing agreements have been made between institutions, between states, and among numerous constituency organizations.</a:t>
            </a:r>
          </a:p>
          <a:p>
            <a:endParaRPr lang="en-US" baseline="0" dirty="0" smtClean="0"/>
          </a:p>
          <a:p>
            <a:r>
              <a:rPr lang="en-US" baseline="0" dirty="0" smtClean="0"/>
              <a:t>You get the idea, data sharing focused on improving student results in postsecondary education has a long tradition, it is organic and decentralized, and the issue of data standards has had to be solved fresh every time.</a:t>
            </a:r>
          </a:p>
          <a:p>
            <a:endParaRPr lang="en-US" baseline="0" dirty="0" smtClean="0"/>
          </a:p>
          <a:p>
            <a:r>
              <a:rPr lang="en-US" baseline="0" dirty="0" smtClean="0"/>
              <a:t>The one thing that all of these projects have in common is that they would have been easier if common education data standards had existed at the time.</a:t>
            </a:r>
          </a:p>
          <a:p>
            <a:endParaRPr lang="en-US" baseline="0" dirty="0" smtClean="0"/>
          </a:p>
          <a:p>
            <a:r>
              <a:rPr lang="en-US" baseline="0" dirty="0" smtClean="0"/>
              <a:t>Today, we have a unique opportunity.</a:t>
            </a:r>
            <a:endParaRPr lang="en-US" dirty="0"/>
          </a:p>
        </p:txBody>
      </p:sp>
      <p:sp>
        <p:nvSpPr>
          <p:cNvPr id="4" name="Slide Number Placeholder 3"/>
          <p:cNvSpPr>
            <a:spLocks noGrp="1"/>
          </p:cNvSpPr>
          <p:nvPr>
            <p:ph type="sldNum" sz="quarter" idx="10"/>
          </p:nvPr>
        </p:nvSpPr>
        <p:spPr/>
        <p:txBody>
          <a:bodyPr/>
          <a:lstStyle/>
          <a:p>
            <a:fld id="{61CD209D-8DE1-8B4E-9BD2-7657A173A733}"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NCES – National Center for Educational Statistics</a:t>
            </a:r>
          </a:p>
          <a:p>
            <a:r>
              <a:rPr lang="en-US" dirty="0" smtClean="0"/>
              <a:t>OPEDP</a:t>
            </a:r>
            <a:r>
              <a:rPr lang="en-US" baseline="0" dirty="0" smtClean="0"/>
              <a:t> – Office of Planning, Evaluation and Policy Development</a:t>
            </a:r>
          </a:p>
          <a:p>
            <a:r>
              <a:rPr lang="en-US" baseline="0" dirty="0" smtClean="0"/>
              <a:t>OET – Office of Educational Technology</a:t>
            </a:r>
          </a:p>
          <a:p>
            <a:r>
              <a:rPr lang="en-US" baseline="0" dirty="0" smtClean="0"/>
              <a:t>OUS-  Office of the Under Secretary (Martha </a:t>
            </a:r>
            <a:r>
              <a:rPr lang="en-US" baseline="0" dirty="0" err="1" smtClean="0"/>
              <a:t>Kanter</a:t>
            </a:r>
            <a:r>
              <a:rPr lang="en-US" baseline="0" dirty="0" smtClean="0"/>
              <a:t>) postsecondary, vocational and adult, federal student aid.</a:t>
            </a:r>
          </a:p>
          <a:p>
            <a:r>
              <a:rPr lang="en-US" baseline="0" dirty="0" smtClean="0"/>
              <a:t>OPE – Office of Postsecondary Education  (</a:t>
            </a:r>
            <a:r>
              <a:rPr lang="en-US" baseline="0" dirty="0" err="1" smtClean="0"/>
              <a:t>Edwardo</a:t>
            </a:r>
            <a:r>
              <a:rPr lang="en-US" baseline="0" dirty="0" smtClean="0"/>
              <a:t> Ochoa)</a:t>
            </a:r>
          </a:p>
          <a:p>
            <a:r>
              <a:rPr lang="en-US" baseline="0" dirty="0" smtClean="0"/>
              <a:t>FSA – Federal Student Aid</a:t>
            </a:r>
            <a:endParaRPr lang="en-US" dirty="0"/>
          </a:p>
        </p:txBody>
      </p:sp>
      <p:sp>
        <p:nvSpPr>
          <p:cNvPr id="4" name="Slide Number Placeholder 3"/>
          <p:cNvSpPr>
            <a:spLocks noGrp="1"/>
          </p:cNvSpPr>
          <p:nvPr>
            <p:ph type="sldNum" sz="quarter" idx="10"/>
          </p:nvPr>
        </p:nvSpPr>
        <p:spPr/>
        <p:txBody>
          <a:bodyPr/>
          <a:lstStyle/>
          <a:p>
            <a:fld id="{3516D25E-3DC8-4B76-B66B-C651ADB0CE94}"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 Offices can voluntarily use these data definitions to establish their own IPEDS-related extract databases and/or create “crosswalks” from institutional data collection practices to the standard definitions widely used in external reporting.</a:t>
            </a:r>
            <a:endParaRPr lang="en-US" dirty="0"/>
          </a:p>
        </p:txBody>
      </p:sp>
      <p:sp>
        <p:nvSpPr>
          <p:cNvPr id="4" name="Slide Number Placeholder 3"/>
          <p:cNvSpPr>
            <a:spLocks noGrp="1"/>
          </p:cNvSpPr>
          <p:nvPr>
            <p:ph type="sldNum" sz="quarter" idx="10"/>
          </p:nvPr>
        </p:nvSpPr>
        <p:spPr/>
        <p:txBody>
          <a:bodyPr/>
          <a:lstStyle/>
          <a:p>
            <a:fld id="{3516D25E-3DC8-4B76-B66B-C651ADB0CE94}" type="slidenum">
              <a:rPr lang="en-US" smtClean="0"/>
              <a:pPr/>
              <a:t>8</a:t>
            </a:fld>
            <a:endParaRPr lang="en-US" dirty="0"/>
          </a:p>
        </p:txBody>
      </p:sp>
    </p:spTree>
    <p:extLst>
      <p:ext uri="{BB962C8B-B14F-4D97-AF65-F5344CB8AC3E}">
        <p14:creationId xmlns:p14="http://schemas.microsoft.com/office/powerpoint/2010/main" xmlns="" val="194016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6D25E-3DC8-4B76-B66B-C651ADB0CE94}" type="slidenum">
              <a:rPr lang="en-US" smtClean="0"/>
              <a:pPr/>
              <a:t>11</a:t>
            </a:fld>
            <a:endParaRPr lang="en-US" dirty="0"/>
          </a:p>
        </p:txBody>
      </p:sp>
    </p:spTree>
    <p:extLst>
      <p:ext uri="{BB962C8B-B14F-4D97-AF65-F5344CB8AC3E}">
        <p14:creationId xmlns:p14="http://schemas.microsoft.com/office/powerpoint/2010/main" xmlns="" val="244472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C9F1CB-5449-4439-B6F3-6865671D27E5}"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B16FE-389F-4943-AEFB-1DB7026200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9F1CB-5449-4439-B6F3-6865671D27E5}"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B16FE-389F-4943-AEFB-1DB7026200D8}"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9F1CB-5449-4439-B6F3-6865671D27E5}"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B16FE-389F-4943-AEFB-1DB7026200D8}" type="slidenum">
              <a:rPr lang="en-US" smtClean="0"/>
              <a:pPr/>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2095E"/>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stretch>
            <a:fillRect/>
          </a:stretch>
        </p:blipFill>
        <p:spPr>
          <a:xfrm>
            <a:off x="64008" y="6099048"/>
            <a:ext cx="9015984" cy="758952"/>
          </a:xfrm>
          <a:prstGeom prst="rect">
            <a:avLst/>
          </a:prstGeom>
        </p:spPr>
      </p:pic>
      <p:sp>
        <p:nvSpPr>
          <p:cNvPr id="8" name="Slide Number Placeholder 5"/>
          <p:cNvSpPr txBox="1">
            <a:spLocks/>
          </p:cNvSpPr>
          <p:nvPr userDrawn="1"/>
        </p:nvSpPr>
        <p:spPr>
          <a:xfrm>
            <a:off x="3048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D9C2E5-EC09-4AC1-A2E2-3B047D442C2A}" type="slidenum">
              <a:rPr kumimoji="0" lang="en-US" sz="1200" b="0" i="0" u="none" strike="noStrike" kern="1200" cap="none" spc="0" normalizeH="0" baseline="0" noProof="0" smtClean="0">
                <a:ln>
                  <a:noFill/>
                </a:ln>
                <a:solidFill>
                  <a:srgbClr val="42095E"/>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42095E"/>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484632" y="594360"/>
            <a:ext cx="8174736" cy="5669280"/>
          </a:xfrm>
          <a:prstGeom prst="rect">
            <a:avLst/>
          </a:prstGeom>
        </p:spPr>
      </p:pic>
      <p:sp>
        <p:nvSpPr>
          <p:cNvPr id="2" name="Title 1"/>
          <p:cNvSpPr>
            <a:spLocks noGrp="1"/>
          </p:cNvSpPr>
          <p:nvPr>
            <p:ph type="title"/>
          </p:nvPr>
        </p:nvSpPr>
        <p:spPr>
          <a:xfrm>
            <a:off x="457200" y="533400"/>
            <a:ext cx="8229600" cy="4800600"/>
          </a:xfrm>
        </p:spPr>
        <p:txBody>
          <a:bodyPr anchor="ctr">
            <a:normAutofit/>
          </a:bodyPr>
          <a:lstStyle>
            <a:lvl1pPr>
              <a:lnSpc>
                <a:spcPts val="4800"/>
              </a:lnSpc>
              <a:defRPr sz="4000" b="1">
                <a:solidFill>
                  <a:srgbClr val="42095E"/>
                </a:solidFill>
              </a:defRPr>
            </a:lvl1pPr>
          </a:lstStyle>
          <a:p>
            <a:r>
              <a:rPr lang="en-US" dirty="0" smtClean="0"/>
              <a:t>Click to edit Master title style</a:t>
            </a:r>
            <a:endParaRPr lang="en-US" dirty="0"/>
          </a:p>
        </p:txBody>
      </p:sp>
      <p:sp>
        <p:nvSpPr>
          <p:cNvPr id="7" name="Slide Number Placeholder 5"/>
          <p:cNvSpPr txBox="1">
            <a:spLocks/>
          </p:cNvSpPr>
          <p:nvPr userDrawn="1"/>
        </p:nvSpPr>
        <p:spPr>
          <a:xfrm>
            <a:off x="3048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D9C2E5-EC09-4AC1-A2E2-3B047D442C2A}" type="slidenum">
              <a:rPr kumimoji="0" lang="en-US" sz="1200" b="0" i="0" u="none" strike="noStrike" kern="1200" cap="none" spc="0" normalizeH="0" baseline="0" noProof="0" smtClean="0">
                <a:ln>
                  <a:noFill/>
                </a:ln>
                <a:solidFill>
                  <a:srgbClr val="42095E"/>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42095E"/>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962399"/>
          </a:xfrm>
        </p:spPr>
        <p:txBody>
          <a:bodyPr/>
          <a:lstStyle>
            <a:lvl1pPr>
              <a:buClr>
                <a:srgbClr val="42095E"/>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3810000" cy="3962400"/>
          </a:xfrm>
        </p:spPr>
        <p:txBody>
          <a:bodyPr/>
          <a:lstStyle>
            <a:lvl1pPr>
              <a:buClr>
                <a:srgbClr val="42095E"/>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2"/>
          <p:cNvSpPr>
            <a:spLocks noGrp="1"/>
          </p:cNvSpPr>
          <p:nvPr>
            <p:ph idx="10"/>
          </p:nvPr>
        </p:nvSpPr>
        <p:spPr>
          <a:xfrm>
            <a:off x="4572000" y="1600200"/>
            <a:ext cx="4038600" cy="3962400"/>
          </a:xfrm>
        </p:spPr>
        <p:txBody>
          <a:bodyPr/>
          <a:lstStyle>
            <a:lvl1pPr>
              <a:buClr>
                <a:srgbClr val="42095E"/>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Wingdings" pitchFamily="2" charset="2"/>
              <a:buChar char="v"/>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4C9F1CB-5449-4439-B6F3-6865671D27E5}"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B16FE-389F-4943-AEFB-1DB7026200D8}" type="slidenum">
              <a:rPr lang="en-US" smtClean="0"/>
              <a:pPr/>
              <a:t>‹#›</a:t>
            </a:fld>
            <a:endParaRPr lang="en-US"/>
          </a:p>
        </p:txBody>
      </p:sp>
      <p:pic>
        <p:nvPicPr>
          <p:cNvPr id="7" name="Picture 6"/>
          <p:cNvPicPr>
            <a:picLocks noChangeAspect="1"/>
          </p:cNvPicPr>
          <p:nvPr userDrawn="1"/>
        </p:nvPicPr>
        <p:blipFill>
          <a:blip r:embed="rId2" cstate="print"/>
          <a:stretch>
            <a:fillRect/>
          </a:stretch>
        </p:blipFill>
        <p:spPr>
          <a:xfrm>
            <a:off x="64008" y="6099048"/>
            <a:ext cx="9015984" cy="758952"/>
          </a:xfrm>
          <a:prstGeom prst="rect">
            <a:avLst/>
          </a:prstGeom>
        </p:spPr>
      </p:pic>
      <p:sp>
        <p:nvSpPr>
          <p:cNvPr id="8" name="Slide Number Placeholder 5"/>
          <p:cNvSpPr txBox="1">
            <a:spLocks/>
          </p:cNvSpPr>
          <p:nvPr userDrawn="1"/>
        </p:nvSpPr>
        <p:spPr>
          <a:xfrm>
            <a:off x="3048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D9C2E5-EC09-4AC1-A2E2-3B047D442C2A}" type="slidenum">
              <a:rPr kumimoji="0" lang="en-US" sz="1200" b="0" i="0" u="none" strike="noStrike" kern="1200" cap="none" spc="0" normalizeH="0" baseline="0" noProof="0" smtClean="0">
                <a:ln>
                  <a:noFill/>
                </a:ln>
                <a:solidFill>
                  <a:srgbClr val="42095E"/>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42095E"/>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C9F1CB-5449-4439-B6F3-6865671D27E5}" type="datetimeFigureOut">
              <a:rPr lang="en-US" smtClean="0"/>
              <a:pPr/>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B16FE-389F-4943-AEFB-1DB7026200D8}" type="slidenum">
              <a:rPr lang="en-US" smtClean="0"/>
              <a:pPr/>
              <a:t>‹#›</a:t>
            </a:fld>
            <a:endParaRPr lang="en-US"/>
          </a:p>
        </p:txBody>
      </p:sp>
      <p:sp>
        <p:nvSpPr>
          <p:cNvPr id="7" name="Slide Number Placeholder 5"/>
          <p:cNvSpPr txBox="1">
            <a:spLocks/>
          </p:cNvSpPr>
          <p:nvPr userDrawn="1"/>
        </p:nvSpPr>
        <p:spPr>
          <a:xfrm>
            <a:off x="3048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D9C2E5-EC09-4AC1-A2E2-3B047D442C2A}" type="slidenum">
              <a:rPr kumimoji="0" lang="en-US" sz="1200" b="0" i="0" u="none" strike="noStrike" kern="1200" cap="none" spc="0" normalizeH="0" baseline="0" noProof="0" smtClean="0">
                <a:ln>
                  <a:noFill/>
                </a:ln>
                <a:solidFill>
                  <a:srgbClr val="42095E"/>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42095E"/>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C9F1CB-5449-4439-B6F3-6865671D27E5}"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B16FE-389F-4943-AEFB-1DB7026200D8}"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C9F1CB-5449-4439-B6F3-6865671D27E5}" type="datetimeFigureOut">
              <a:rPr lang="en-US" smtClean="0"/>
              <a:pPr/>
              <a:t>10/26/2011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B16FE-389F-4943-AEFB-1DB7026200D8}"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9F1CB-5449-4439-B6F3-6865671D27E5}" type="datetimeFigureOut">
              <a:rPr lang="en-US" smtClean="0"/>
              <a:pPr/>
              <a:t>10/26/2011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B16FE-389F-4943-AEFB-1DB7026200D8}"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9F1CB-5449-4439-B6F3-6865671D27E5}" type="datetimeFigureOut">
              <a:rPr lang="en-US" smtClean="0"/>
              <a:pPr/>
              <a:t>10/26/2011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B16FE-389F-4943-AEFB-1DB7026200D8}" type="slidenum">
              <a:rPr lang="en-US" smtClean="0"/>
              <a:pPr/>
              <a:t>‹#›</a:t>
            </a:fld>
            <a:endParaRPr lang="en-US"/>
          </a:p>
        </p:txBody>
      </p:sp>
      <p:sp>
        <p:nvSpPr>
          <p:cNvPr id="5" name="Slide Number Placeholder 5"/>
          <p:cNvSpPr txBox="1">
            <a:spLocks/>
          </p:cNvSpPr>
          <p:nvPr userDrawn="1"/>
        </p:nvSpPr>
        <p:spPr>
          <a:xfrm>
            <a:off x="3048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D9C2E5-EC09-4AC1-A2E2-3B047D442C2A}" type="slidenum">
              <a:rPr kumimoji="0" lang="en-US" sz="1200" b="0" i="0" u="none" strike="noStrike" kern="1200" cap="none" spc="0" normalizeH="0" baseline="0" noProof="0" smtClean="0">
                <a:ln>
                  <a:noFill/>
                </a:ln>
                <a:solidFill>
                  <a:srgbClr val="42095E"/>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42095E"/>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9F1CB-5449-4439-B6F3-6865671D27E5}"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B16FE-389F-4943-AEFB-1DB7026200D8}"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9F1CB-5449-4439-B6F3-6865671D27E5}" type="datetimeFigureOut">
              <a:rPr lang="en-US" smtClean="0"/>
              <a:pPr/>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B16FE-389F-4943-AEFB-1DB7026200D8}" type="slidenum">
              <a:rPr lang="en-US" smtClean="0"/>
              <a:pPr/>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9F1CB-5449-4439-B6F3-6865671D27E5}" type="datetimeFigureOut">
              <a:rPr lang="en-US" smtClean="0"/>
              <a:pPr/>
              <a:t>10/26/2011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B16FE-389F-4943-AEFB-1DB7026200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56" r:id="rId12"/>
    <p:sldLayoutId id="2147483657" r:id="rId13"/>
    <p:sldLayoutId id="2147483661" r:id="rId14"/>
    <p:sldLayoutId id="2147483659"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mmoneddatastandards.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jblegen@sheeo.org" TargetMode="External"/><Relationship Id="rId4" Type="http://schemas.openxmlformats.org/officeDocument/2006/relationships/hyperlink" Target="http://nces.ed.gov/programs/ceds/"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mmoneddatastandards.org/" TargetMode="External"/><Relationship Id="rId2" Type="http://schemas.openxmlformats.org/officeDocument/2006/relationships/hyperlink" Target="http://nces.ed.gov/programs/ce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191000"/>
            <a:ext cx="7924800" cy="1981200"/>
          </a:xfrm>
        </p:spPr>
        <p:txBody>
          <a:bodyPr>
            <a:normAutofit/>
          </a:bodyPr>
          <a:lstStyle/>
          <a:p>
            <a:pPr>
              <a:lnSpc>
                <a:spcPct val="100000"/>
              </a:lnSpc>
            </a:pPr>
            <a:r>
              <a:rPr lang="en-US" dirty="0" smtClean="0">
                <a:solidFill>
                  <a:srgbClr val="42095E"/>
                </a:solidFill>
              </a:rPr>
              <a:t>Common Education Data Standards </a:t>
            </a:r>
          </a:p>
          <a:p>
            <a:pPr>
              <a:lnSpc>
                <a:spcPct val="100000"/>
              </a:lnSpc>
            </a:pPr>
            <a:r>
              <a:rPr lang="en-US" dirty="0" smtClean="0">
                <a:solidFill>
                  <a:srgbClr val="42095E"/>
                </a:solidFill>
              </a:rPr>
              <a:t>EDUCAUSE 2011</a:t>
            </a:r>
            <a:endParaRPr lang="en-US" sz="1100" dirty="0" smtClean="0">
              <a:solidFill>
                <a:srgbClr val="42095E"/>
              </a:solidFill>
            </a:endParaRPr>
          </a:p>
          <a:p>
            <a:pPr>
              <a:lnSpc>
                <a:spcPct val="200000"/>
              </a:lnSpc>
            </a:pPr>
            <a:r>
              <a:rPr lang="en-US" sz="2000" dirty="0" smtClean="0">
                <a:solidFill>
                  <a:srgbClr val="42095E"/>
                </a:solidFill>
              </a:rPr>
              <a:t>October 18-21, 2011</a:t>
            </a:r>
          </a:p>
          <a:p>
            <a:endParaRPr lang="en-US" dirty="0">
              <a:solidFill>
                <a:srgbClr val="42095E"/>
              </a:solidFill>
            </a:endParaRPr>
          </a:p>
        </p:txBody>
      </p:sp>
      <p:pic>
        <p:nvPicPr>
          <p:cNvPr id="4" name="Picture 3"/>
          <p:cNvPicPr>
            <a:picLocks noChangeAspect="1"/>
          </p:cNvPicPr>
          <p:nvPr/>
        </p:nvPicPr>
        <p:blipFill>
          <a:blip r:embed="rId3" cstate="print"/>
          <a:stretch>
            <a:fillRect/>
          </a:stretch>
        </p:blipFill>
        <p:spPr>
          <a:xfrm>
            <a:off x="489204" y="533400"/>
            <a:ext cx="8165592" cy="3282696"/>
          </a:xfrm>
          <a:prstGeom prst="rect">
            <a:avLst/>
          </a:prstGeom>
          <a:effectLst>
            <a:reflection stA="20000" endPos="7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2095E"/>
                </a:solidFill>
              </a:rPr>
              <a:t>Questions for You</a:t>
            </a:r>
            <a:endParaRPr lang="en-US" dirty="0">
              <a:solidFill>
                <a:srgbClr val="42095E"/>
              </a:solidFill>
            </a:endParaRPr>
          </a:p>
        </p:txBody>
      </p:sp>
      <p:sp>
        <p:nvSpPr>
          <p:cNvPr id="3" name="Content Placeholder 2"/>
          <p:cNvSpPr>
            <a:spLocks noGrp="1"/>
          </p:cNvSpPr>
          <p:nvPr>
            <p:ph idx="1"/>
          </p:nvPr>
        </p:nvSpPr>
        <p:spPr>
          <a:xfrm>
            <a:off x="304800" y="1295400"/>
            <a:ext cx="8229600" cy="4525963"/>
          </a:xfrm>
        </p:spPr>
        <p:txBody>
          <a:bodyPr>
            <a:noAutofit/>
          </a:bodyPr>
          <a:lstStyle/>
          <a:p>
            <a:pPr>
              <a:lnSpc>
                <a:spcPct val="150000"/>
              </a:lnSpc>
              <a:buClr>
                <a:srgbClr val="42095E"/>
              </a:buClr>
            </a:pPr>
            <a:r>
              <a:rPr lang="en-US" sz="2200" dirty="0" smtClean="0"/>
              <a:t>Have you heard about CEDS before today? </a:t>
            </a:r>
          </a:p>
          <a:p>
            <a:pPr>
              <a:lnSpc>
                <a:spcPct val="150000"/>
              </a:lnSpc>
              <a:buClr>
                <a:srgbClr val="42095E"/>
              </a:buClr>
            </a:pPr>
            <a:r>
              <a:rPr lang="en-US" sz="2200" dirty="0" smtClean="0"/>
              <a:t>How do you think CEDS would be valuable in your context? </a:t>
            </a:r>
          </a:p>
          <a:p>
            <a:pPr>
              <a:lnSpc>
                <a:spcPct val="150000"/>
              </a:lnSpc>
              <a:buClr>
                <a:srgbClr val="42095E"/>
              </a:buClr>
            </a:pPr>
            <a:r>
              <a:rPr lang="en-US" sz="2200" dirty="0" smtClean="0"/>
              <a:t>What are the questions that come to mind that you need answered to consider whether to adopt CEDS?</a:t>
            </a:r>
          </a:p>
          <a:p>
            <a:pPr>
              <a:lnSpc>
                <a:spcPct val="150000"/>
              </a:lnSpc>
              <a:buClr>
                <a:srgbClr val="42095E"/>
              </a:buClr>
            </a:pPr>
            <a:r>
              <a:rPr lang="en-US" sz="2200" dirty="0" smtClean="0"/>
              <a:t>Who needs to be involved? How? When? </a:t>
            </a:r>
          </a:p>
          <a:p>
            <a:pPr>
              <a:lnSpc>
                <a:spcPct val="150000"/>
              </a:lnSpc>
              <a:buClr>
                <a:srgbClr val="42095E"/>
              </a:buClr>
            </a:pPr>
            <a:r>
              <a:rPr lang="en-US" sz="2200" dirty="0" smtClean="0"/>
              <a:t>What do you foresee are the issues that need to be addressed to adopt/implement/support CEDS?</a:t>
            </a:r>
          </a:p>
          <a:p>
            <a:pPr>
              <a:lnSpc>
                <a:spcPct val="150000"/>
              </a:lnSpc>
              <a:buClr>
                <a:srgbClr val="42095E"/>
              </a:buClr>
            </a:pPr>
            <a:r>
              <a:rPr lang="en-US" sz="2200" dirty="0" smtClean="0"/>
              <a:t>What would implementation look like? </a:t>
            </a:r>
          </a:p>
        </p:txBody>
      </p:sp>
    </p:spTree>
    <p:extLst>
      <p:ext uri="{BB962C8B-B14F-4D97-AF65-F5344CB8AC3E}">
        <p14:creationId xmlns:p14="http://schemas.microsoft.com/office/powerpoint/2010/main" xmlns="" val="1679416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2095E"/>
                </a:solidFill>
              </a:rPr>
              <a:t>Contact Information</a:t>
            </a:r>
            <a:endParaRPr lang="en-US" dirty="0">
              <a:solidFill>
                <a:srgbClr val="42095E"/>
              </a:solidFill>
            </a:endParaRPr>
          </a:p>
        </p:txBody>
      </p:sp>
      <p:sp>
        <p:nvSpPr>
          <p:cNvPr id="3" name="Content Placeholder 2"/>
          <p:cNvSpPr>
            <a:spLocks noGrp="1"/>
          </p:cNvSpPr>
          <p:nvPr>
            <p:ph idx="1"/>
          </p:nvPr>
        </p:nvSpPr>
        <p:spPr/>
        <p:txBody>
          <a:bodyPr>
            <a:normAutofit lnSpcReduction="10000"/>
          </a:bodyPr>
          <a:lstStyle/>
          <a:p>
            <a:pPr>
              <a:buClr>
                <a:srgbClr val="42095E"/>
              </a:buClr>
            </a:pPr>
            <a:r>
              <a:rPr lang="en-US" dirty="0" smtClean="0"/>
              <a:t>CEDS Consortium Web Site</a:t>
            </a:r>
          </a:p>
          <a:p>
            <a:pPr lvl="1">
              <a:buClr>
                <a:srgbClr val="42095E"/>
              </a:buClr>
            </a:pPr>
            <a:r>
              <a:rPr lang="en-US" dirty="0" smtClean="0">
                <a:hlinkClick r:id="rId3"/>
              </a:rPr>
              <a:t>www.commoneddatastandards.org</a:t>
            </a:r>
            <a:endParaRPr lang="en-US" dirty="0" smtClean="0"/>
          </a:p>
          <a:p>
            <a:pPr>
              <a:buClr>
                <a:srgbClr val="42095E"/>
              </a:buClr>
            </a:pPr>
            <a:r>
              <a:rPr lang="en-US" dirty="0" smtClean="0"/>
              <a:t>NCES CEDS Web Site</a:t>
            </a:r>
          </a:p>
          <a:p>
            <a:pPr lvl="1">
              <a:buClr>
                <a:srgbClr val="42095E"/>
              </a:buClr>
            </a:pPr>
            <a:r>
              <a:rPr lang="en-US" dirty="0" smtClean="0">
                <a:hlinkClick r:id="rId4"/>
              </a:rPr>
              <a:t>http://nces.ed.gov/programs/ceds/</a:t>
            </a:r>
            <a:r>
              <a:rPr lang="en-US" dirty="0" smtClean="0"/>
              <a:t> </a:t>
            </a:r>
          </a:p>
          <a:p>
            <a:pPr>
              <a:buClr>
                <a:srgbClr val="42095E"/>
              </a:buClr>
            </a:pPr>
            <a:r>
              <a:rPr lang="en-US" dirty="0" smtClean="0"/>
              <a:t>SHEEO CEDS contact</a:t>
            </a:r>
          </a:p>
          <a:p>
            <a:pPr lvl="1">
              <a:buClr>
                <a:srgbClr val="42095E"/>
              </a:buClr>
            </a:pPr>
            <a:r>
              <a:rPr lang="en-US" dirty="0" smtClean="0"/>
              <a:t>John Blegen, CEDS Project Manager</a:t>
            </a:r>
            <a:br>
              <a:rPr lang="en-US" dirty="0" smtClean="0"/>
            </a:br>
            <a:r>
              <a:rPr lang="en-US" dirty="0" smtClean="0">
                <a:hlinkClick r:id="rId5"/>
              </a:rPr>
              <a:t>jblegen@sheeo.org</a:t>
            </a:r>
            <a:r>
              <a:rPr lang="en-US" dirty="0" smtClean="0"/>
              <a:t/>
            </a:r>
            <a:br>
              <a:rPr lang="en-US" dirty="0" smtClean="0"/>
            </a:br>
            <a:r>
              <a:rPr lang="en-US" dirty="0" smtClean="0"/>
              <a:t>cell: 303-589-2328</a:t>
            </a:r>
            <a:br>
              <a:rPr lang="en-US" dirty="0" smtClean="0"/>
            </a:br>
            <a:r>
              <a:rPr lang="en-US" dirty="0" smtClean="0"/>
              <a:t>office: 303-541-1610</a:t>
            </a:r>
          </a:p>
        </p:txBody>
      </p:sp>
    </p:spTree>
    <p:extLst>
      <p:ext uri="{BB962C8B-B14F-4D97-AF65-F5344CB8AC3E}">
        <p14:creationId xmlns:p14="http://schemas.microsoft.com/office/powerpoint/2010/main" xmlns="" val="25787228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America’s </a:t>
            </a:r>
            <a:r>
              <a:rPr lang="en-US" sz="4000" b="1" dirty="0"/>
              <a:t>e</a:t>
            </a:r>
            <a:r>
              <a:rPr lang="en-US" sz="4000" b="1" dirty="0" smtClean="0"/>
              <a:t>ducation system faces significant challenges</a:t>
            </a:r>
            <a:endParaRPr lang="en-US" sz="4000" b="1" dirty="0"/>
          </a:p>
        </p:txBody>
      </p:sp>
      <p:graphicFrame>
        <p:nvGraphicFramePr>
          <p:cNvPr id="11" name="Diagram 10"/>
          <p:cNvGraphicFramePr/>
          <p:nvPr>
            <p:extLst>
              <p:ext uri="{D42A27DB-BD31-4B8C-83A1-F6EECF244321}">
                <p14:modId xmlns:p14="http://schemas.microsoft.com/office/powerpoint/2010/main" xmlns="" val="2419663966"/>
              </p:ext>
            </p:extLst>
          </p:nvPr>
        </p:nvGraphicFramePr>
        <p:xfrm>
          <a:off x="1219200" y="1600200"/>
          <a:ext cx="6858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ight Arrow 12"/>
          <p:cNvSpPr/>
          <p:nvPr/>
        </p:nvSpPr>
        <p:spPr>
          <a:xfrm rot="16200000">
            <a:off x="-1300818" y="3048000"/>
            <a:ext cx="42672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Increasing expectations</a:t>
            </a:r>
            <a:endParaRPr lang="en-US" sz="2800" dirty="0"/>
          </a:p>
        </p:txBody>
      </p:sp>
      <p:sp>
        <p:nvSpPr>
          <p:cNvPr id="14" name="Right Arrow 13"/>
          <p:cNvSpPr/>
          <p:nvPr/>
        </p:nvSpPr>
        <p:spPr>
          <a:xfrm rot="5400000">
            <a:off x="6019800" y="3124200"/>
            <a:ext cx="42672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Decreasing resources</a:t>
            </a:r>
            <a:endParaRPr lang="en-US" sz="2800" dirty="0"/>
          </a:p>
        </p:txBody>
      </p:sp>
    </p:spTree>
    <p:extLst>
      <p:ext uri="{BB962C8B-B14F-4D97-AF65-F5344CB8AC3E}">
        <p14:creationId xmlns:p14="http://schemas.microsoft.com/office/powerpoint/2010/main" xmlns="" val="244822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94C66B93-D9E8-41FA-9063-6FA7693C846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54502A88-4ED0-445B-BCD7-F73A5DCE20C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graphicEl>
                                              <a:dgm id="{64B198C7-7219-4E49-800D-3C810440E38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graphicEl>
                                              <a:dgm id="{2EDF53A6-5662-4F0C-A1F2-8FD71842AE1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graphicEl>
                                              <a:dgm id="{8D21D315-69FD-466D-91FF-C4008E425D0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graphicEl>
                                              <a:dgm id="{4269E241-3F4C-4E8D-8C7B-EB8351DE5F05}"/>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graphicEl>
                                              <a:dgm id="{10734B85-461C-4839-8A0B-0FC84015E1A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graphicEl>
                                              <a:dgm id="{328EDCB4-8678-4F35-BA3F-C69FF0B773C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graphicEl>
                                              <a:dgm id="{CFDA280F-8EE8-4764-915C-13912FD342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lvlOne"/>
        </p:bldSub>
      </p:bldGraphic>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53400" cy="990600"/>
          </a:xfrm>
        </p:spPr>
        <p:txBody>
          <a:bodyPr>
            <a:noAutofit/>
          </a:bodyPr>
          <a:lstStyle/>
          <a:p>
            <a:r>
              <a:rPr lang="en-US" sz="3600" b="1" dirty="0" smtClean="0">
                <a:solidFill>
                  <a:srgbClr val="42095E"/>
                </a:solidFill>
              </a:rPr>
              <a:t>Tackling those challenges </a:t>
            </a:r>
            <a:r>
              <a:rPr lang="en-US" sz="3600" b="1" dirty="0">
                <a:solidFill>
                  <a:srgbClr val="42095E"/>
                </a:solidFill>
              </a:rPr>
              <a:t>r</a:t>
            </a:r>
            <a:r>
              <a:rPr lang="en-US" sz="3600" b="1" dirty="0" smtClean="0">
                <a:solidFill>
                  <a:srgbClr val="42095E"/>
                </a:solidFill>
              </a:rPr>
              <a:t>equires </a:t>
            </a:r>
            <a:r>
              <a:rPr lang="en-US" sz="3600" b="1" dirty="0">
                <a:solidFill>
                  <a:srgbClr val="42095E"/>
                </a:solidFill>
              </a:rPr>
              <a:t>c</a:t>
            </a:r>
            <a:r>
              <a:rPr lang="en-US" sz="3600" b="1" dirty="0" smtClean="0">
                <a:solidFill>
                  <a:srgbClr val="42095E"/>
                </a:solidFill>
              </a:rPr>
              <a:t>lear, consistent </a:t>
            </a:r>
            <a:r>
              <a:rPr lang="en-US" sz="3600" b="1" dirty="0">
                <a:solidFill>
                  <a:srgbClr val="42095E"/>
                </a:solidFill>
              </a:rPr>
              <a:t>d</a:t>
            </a:r>
            <a:r>
              <a:rPr lang="en-US" sz="3600" b="1" dirty="0" smtClean="0">
                <a:solidFill>
                  <a:srgbClr val="42095E"/>
                </a:solidFill>
              </a:rPr>
              <a:t>ata</a:t>
            </a:r>
            <a:endParaRPr lang="en-US" sz="3600" b="1" dirty="0">
              <a:solidFill>
                <a:srgbClr val="42095E"/>
              </a:solidFill>
            </a:endParaRPr>
          </a:p>
        </p:txBody>
      </p:sp>
      <p:sp>
        <p:nvSpPr>
          <p:cNvPr id="7" name="Rectangle 6"/>
          <p:cNvSpPr/>
          <p:nvPr/>
        </p:nvSpPr>
        <p:spPr>
          <a:xfrm>
            <a:off x="500743" y="1741944"/>
            <a:ext cx="8153400" cy="3939540"/>
          </a:xfrm>
          <a:prstGeom prst="rect">
            <a:avLst/>
          </a:prstGeom>
        </p:spPr>
        <p:txBody>
          <a:bodyPr wrap="square">
            <a:spAutoFit/>
          </a:bodyPr>
          <a:lstStyle/>
          <a:p>
            <a:pPr marL="342900" indent="-342900">
              <a:spcAft>
                <a:spcPts val="1200"/>
              </a:spcAft>
              <a:buFont typeface="Wingdings" pitchFamily="2" charset="2"/>
              <a:buChar char="ü"/>
            </a:pPr>
            <a:r>
              <a:rPr lang="en-US" sz="2800" dirty="0" smtClean="0"/>
              <a:t>Interoperability </a:t>
            </a:r>
            <a:r>
              <a:rPr lang="en-US" sz="2800" dirty="0"/>
              <a:t>and portability of data </a:t>
            </a:r>
            <a:r>
              <a:rPr lang="en-US" sz="2800" dirty="0" smtClean="0"/>
              <a:t>across multiple data systems and across projects</a:t>
            </a:r>
            <a:endParaRPr lang="en-US" sz="2800" dirty="0"/>
          </a:p>
          <a:p>
            <a:pPr marL="342900" indent="-342900">
              <a:spcAft>
                <a:spcPts val="1200"/>
              </a:spcAft>
              <a:buFont typeface="Wingdings" pitchFamily="2" charset="2"/>
              <a:buChar char="ü"/>
            </a:pPr>
            <a:r>
              <a:rPr lang="en-US" sz="2800" dirty="0" smtClean="0"/>
              <a:t>Common </a:t>
            </a:r>
            <a:r>
              <a:rPr lang="en-US" sz="2800" dirty="0"/>
              <a:t>understanding of what </a:t>
            </a:r>
            <a:r>
              <a:rPr lang="en-US" sz="2800" dirty="0" smtClean="0"/>
              <a:t>those data mean on both sides of the exchange</a:t>
            </a:r>
          </a:p>
          <a:p>
            <a:pPr marL="342900" indent="-342900">
              <a:spcAft>
                <a:spcPts val="1200"/>
              </a:spcAft>
              <a:buFont typeface="Wingdings" pitchFamily="2" charset="2"/>
              <a:buChar char="ü"/>
            </a:pPr>
            <a:r>
              <a:rPr lang="en-US" sz="2800" dirty="0" smtClean="0"/>
              <a:t>Confidence in the comparability of data from different systems, </a:t>
            </a:r>
            <a:r>
              <a:rPr lang="en-US" sz="2800" dirty="0"/>
              <a:t>allowing us to draw valid comparisons</a:t>
            </a:r>
          </a:p>
          <a:p>
            <a:endParaRPr lang="en-US" sz="2400" dirty="0"/>
          </a:p>
        </p:txBody>
      </p:sp>
      <p:sp>
        <p:nvSpPr>
          <p:cNvPr id="8" name="TextBox 7"/>
          <p:cNvSpPr txBox="1"/>
          <p:nvPr/>
        </p:nvSpPr>
        <p:spPr>
          <a:xfrm>
            <a:off x="304800" y="5204430"/>
            <a:ext cx="8349343" cy="954107"/>
          </a:xfrm>
          <a:prstGeom prst="rect">
            <a:avLst/>
          </a:prstGeom>
          <a:noFill/>
        </p:spPr>
        <p:txBody>
          <a:bodyPr wrap="square" rtlCol="0">
            <a:spAutoFit/>
          </a:bodyPr>
          <a:lstStyle/>
          <a:p>
            <a:pPr algn="ctr"/>
            <a:r>
              <a:rPr lang="en-US" sz="2800" b="1" dirty="0" smtClean="0">
                <a:solidFill>
                  <a:schemeClr val="accent3">
                    <a:lumMod val="75000"/>
                  </a:schemeClr>
                </a:solidFill>
              </a:rPr>
              <a:t>Appropriate data must be able to flow efficiently and effectively across data systems</a:t>
            </a:r>
            <a:endParaRPr lang="en-US" sz="2800" b="1" dirty="0">
              <a:solidFill>
                <a:schemeClr val="accent3">
                  <a:lumMod val="75000"/>
                </a:schemeClr>
              </a:solidFill>
            </a:endParaRPr>
          </a:p>
        </p:txBody>
      </p:sp>
    </p:spTree>
    <p:extLst>
      <p:ext uri="{BB962C8B-B14F-4D97-AF65-F5344CB8AC3E}">
        <p14:creationId xmlns:p14="http://schemas.microsoft.com/office/powerpoint/2010/main" xmlns="" val="159287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pPr eaLnBrk="1" fontAlgn="auto" hangingPunct="1">
              <a:spcAft>
                <a:spcPts val="0"/>
              </a:spcAft>
              <a:defRPr/>
            </a:pPr>
            <a:r>
              <a:rPr lang="en-US" b="1" dirty="0" smtClean="0">
                <a:solidFill>
                  <a:srgbClr val="42095E"/>
                </a:solidFill>
              </a:rPr>
              <a:t>Students Are Mobile</a:t>
            </a:r>
            <a:endParaRPr lang="en-US" b="1" dirty="0">
              <a:solidFill>
                <a:srgbClr val="42095E"/>
              </a:solidFill>
            </a:endParaRPr>
          </a:p>
        </p:txBody>
      </p:sp>
      <p:sp>
        <p:nvSpPr>
          <p:cNvPr id="5" name="Content Placeholder 4"/>
          <p:cNvSpPr>
            <a:spLocks noGrp="1"/>
          </p:cNvSpPr>
          <p:nvPr>
            <p:ph idx="1"/>
          </p:nvPr>
        </p:nvSpPr>
        <p:spPr>
          <a:xfrm>
            <a:off x="457200" y="1143000"/>
            <a:ext cx="8229600" cy="4983163"/>
          </a:xfrm>
        </p:spPr>
        <p:txBody>
          <a:bodyPr wrap="none" rtlCol="0">
            <a:normAutofit/>
          </a:bodyPr>
          <a:lstStyle/>
          <a:p>
            <a:pPr eaLnBrk="1" fontAlgn="auto" hangingPunct="1">
              <a:spcAft>
                <a:spcPts val="0"/>
              </a:spcAft>
              <a:buFont typeface="Wingdings" charset="2"/>
              <a:buNone/>
              <a:defRPr/>
            </a:pPr>
            <a:r>
              <a:rPr lang="en-US" dirty="0" smtClean="0"/>
              <a:t>The U.S</a:t>
            </a:r>
            <a:r>
              <a:rPr lang="en-US" dirty="0"/>
              <a:t>. Census found that 15 to 20 percent of</a:t>
            </a:r>
          </a:p>
          <a:p>
            <a:pPr eaLnBrk="1" fontAlgn="auto" hangingPunct="1">
              <a:spcAft>
                <a:spcPts val="0"/>
              </a:spcAft>
              <a:buFont typeface="Wingdings" charset="2"/>
              <a:buNone/>
              <a:defRPr/>
            </a:pPr>
            <a:r>
              <a:rPr lang="en-US" dirty="0" smtClean="0"/>
              <a:t>school</a:t>
            </a:r>
            <a:r>
              <a:rPr lang="en-US" dirty="0"/>
              <a:t>-aged children moved in the previous </a:t>
            </a:r>
            <a:r>
              <a:rPr lang="en-US" dirty="0" smtClean="0"/>
              <a:t>year.</a:t>
            </a:r>
          </a:p>
          <a:p>
            <a:pPr eaLnBrk="1" fontAlgn="auto" hangingPunct="1">
              <a:spcAft>
                <a:spcPts val="0"/>
              </a:spcAft>
              <a:buFont typeface="Wingdings" charset="2"/>
              <a:buNone/>
              <a:defRPr/>
            </a:pPr>
            <a:endParaRPr lang="en-US" sz="900" dirty="0" smtClean="0">
              <a:solidFill>
                <a:srgbClr val="4F81BD"/>
              </a:solidFill>
            </a:endParaRPr>
          </a:p>
          <a:p>
            <a:pPr eaLnBrk="1" fontAlgn="auto" hangingPunct="1">
              <a:spcAft>
                <a:spcPts val="0"/>
              </a:spcAft>
              <a:buFont typeface="Wingdings" charset="2"/>
              <a:buNone/>
              <a:defRPr/>
            </a:pPr>
            <a:r>
              <a:rPr lang="en-US" dirty="0" smtClean="0">
                <a:solidFill>
                  <a:srgbClr val="42095E"/>
                </a:solidFill>
              </a:rPr>
              <a:t>Sometimes </a:t>
            </a:r>
            <a:r>
              <a:rPr lang="en-US" dirty="0">
                <a:solidFill>
                  <a:srgbClr val="42095E"/>
                </a:solidFill>
              </a:rPr>
              <a:t>this mobility is predictable:</a:t>
            </a:r>
            <a:endParaRPr lang="en-US" dirty="0" smtClean="0">
              <a:solidFill>
                <a:srgbClr val="42095E"/>
              </a:solidFill>
            </a:endParaRPr>
          </a:p>
          <a:p>
            <a:pPr eaLnBrk="1" fontAlgn="auto" hangingPunct="1">
              <a:spcAft>
                <a:spcPts val="0"/>
              </a:spcAft>
              <a:buClr>
                <a:schemeClr val="bg2">
                  <a:lumMod val="75000"/>
                </a:schemeClr>
              </a:buClr>
              <a:buFont typeface="Wingdings" charset="2"/>
              <a:buChar char="§"/>
              <a:defRPr/>
            </a:pPr>
            <a:r>
              <a:rPr lang="en-US" sz="2000" dirty="0" smtClean="0"/>
              <a:t>Transitions </a:t>
            </a:r>
            <a:r>
              <a:rPr lang="en-US" sz="2000" dirty="0"/>
              <a:t>from</a:t>
            </a:r>
            <a:r>
              <a:rPr lang="en-US" sz="2000" dirty="0" smtClean="0"/>
              <a:t> elementary </a:t>
            </a:r>
            <a:r>
              <a:rPr lang="en-US" sz="2000" dirty="0"/>
              <a:t>→ middle → high school → </a:t>
            </a:r>
            <a:r>
              <a:rPr lang="en-US" sz="2000" dirty="0" smtClean="0"/>
              <a:t>postsecondary</a:t>
            </a:r>
            <a:r>
              <a:rPr lang="en-US" sz="2400" dirty="0" smtClean="0"/>
              <a:t/>
            </a:r>
            <a:br>
              <a:rPr lang="en-US" sz="2400" dirty="0" smtClean="0"/>
            </a:br>
            <a:endParaRPr lang="en-US" sz="2000" dirty="0" smtClean="0"/>
          </a:p>
          <a:p>
            <a:pPr eaLnBrk="1" fontAlgn="auto" hangingPunct="1">
              <a:spcAft>
                <a:spcPts val="0"/>
              </a:spcAft>
              <a:buFont typeface="Wingdings" charset="2"/>
              <a:buNone/>
              <a:defRPr/>
            </a:pPr>
            <a:r>
              <a:rPr lang="en-US" dirty="0" smtClean="0">
                <a:solidFill>
                  <a:srgbClr val="42095E"/>
                </a:solidFill>
              </a:rPr>
              <a:t>Sometimes </a:t>
            </a:r>
            <a:r>
              <a:rPr lang="en-US" dirty="0">
                <a:solidFill>
                  <a:srgbClr val="42095E"/>
                </a:solidFill>
              </a:rPr>
              <a:t>mobility catches us by surprise:</a:t>
            </a:r>
          </a:p>
          <a:p>
            <a:pPr eaLnBrk="1" fontAlgn="auto" hangingPunct="1">
              <a:spcAft>
                <a:spcPts val="1200"/>
              </a:spcAft>
              <a:buClr>
                <a:schemeClr val="bg2">
                  <a:lumMod val="75000"/>
                </a:schemeClr>
              </a:buClr>
              <a:buFont typeface="Wingdings" charset="2"/>
              <a:buChar char="§"/>
              <a:defRPr/>
            </a:pPr>
            <a:r>
              <a:rPr lang="en-US" sz="2000" dirty="0" smtClean="0"/>
              <a:t>Families </a:t>
            </a:r>
            <a:r>
              <a:rPr lang="en-US" sz="2000" dirty="0"/>
              <a:t>move frequently: receiving schools must know which</a:t>
            </a:r>
            <a:r>
              <a:rPr lang="en-US" sz="2000" dirty="0" smtClean="0"/>
              <a:t/>
            </a:r>
            <a:br>
              <a:rPr lang="en-US" sz="2000" dirty="0" smtClean="0"/>
            </a:br>
            <a:r>
              <a:rPr lang="en-US" sz="2000" dirty="0" smtClean="0"/>
              <a:t>services to </a:t>
            </a:r>
            <a:r>
              <a:rPr lang="en-US" sz="2000" dirty="0"/>
              <a:t>provide and in which courses to place new </a:t>
            </a:r>
            <a:r>
              <a:rPr lang="en-US" sz="2000" dirty="0" smtClean="0"/>
              <a:t>students</a:t>
            </a:r>
          </a:p>
          <a:p>
            <a:pPr eaLnBrk="1" fontAlgn="auto" hangingPunct="1">
              <a:spcAft>
                <a:spcPts val="1200"/>
              </a:spcAft>
              <a:buClr>
                <a:schemeClr val="bg2">
                  <a:lumMod val="75000"/>
                </a:schemeClr>
              </a:buClr>
              <a:buFont typeface="Wingdings" charset="2"/>
              <a:buChar char="§"/>
              <a:defRPr/>
            </a:pPr>
            <a:r>
              <a:rPr lang="en-US" sz="2000" dirty="0" smtClean="0"/>
              <a:t>Hurricane </a:t>
            </a:r>
            <a:r>
              <a:rPr lang="en-US" sz="2000" dirty="0"/>
              <a:t>Katrina displaced thousands; records were needed – </a:t>
            </a:r>
            <a:r>
              <a:rPr lang="en-US" sz="2000" i="1" dirty="0"/>
              <a:t>fast</a:t>
            </a:r>
            <a:endParaRPr lang="en-US" sz="2000" dirty="0"/>
          </a:p>
        </p:txBody>
      </p:sp>
      <p:sp>
        <p:nvSpPr>
          <p:cNvPr id="2" name="TextBox 1"/>
          <p:cNvSpPr txBox="1"/>
          <p:nvPr/>
        </p:nvSpPr>
        <p:spPr>
          <a:xfrm>
            <a:off x="612648" y="6629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6223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9688"/>
            <a:ext cx="9144000" cy="5232753"/>
          </a:xfrm>
          <a:prstGeom prst="rect">
            <a:avLst/>
          </a:prstGeom>
        </p:spPr>
      </p:pic>
      <p:grpSp>
        <p:nvGrpSpPr>
          <p:cNvPr id="2" name="Group 327"/>
          <p:cNvGrpSpPr/>
          <p:nvPr/>
        </p:nvGrpSpPr>
        <p:grpSpPr>
          <a:xfrm>
            <a:off x="2590801" y="1216012"/>
            <a:ext cx="6248399" cy="3508387"/>
            <a:chOff x="2590801" y="1216012"/>
            <a:chExt cx="6248399" cy="3508387"/>
          </a:xfrm>
        </p:grpSpPr>
        <p:cxnSp>
          <p:nvCxnSpPr>
            <p:cNvPr id="323" name="Straight Arrow Connector 322"/>
            <p:cNvCxnSpPr/>
            <p:nvPr/>
          </p:nvCxnSpPr>
          <p:spPr>
            <a:xfrm>
              <a:off x="5715000" y="1219200"/>
              <a:ext cx="2362201" cy="1905004"/>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4991102" y="1943102"/>
              <a:ext cx="2666997" cy="1219197"/>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a:off x="4724399" y="2209803"/>
              <a:ext cx="2667000" cy="685798"/>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3314702" y="1257300"/>
              <a:ext cx="2438399" cy="2362201"/>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flipV="1">
              <a:off x="3200401" y="1219199"/>
              <a:ext cx="2514603" cy="2286003"/>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flipV="1">
              <a:off x="3048001" y="1219200"/>
              <a:ext cx="2667005" cy="2058193"/>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flipV="1">
              <a:off x="2895601" y="1219200"/>
              <a:ext cx="2819405" cy="1905002"/>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flipV="1">
              <a:off x="2743201" y="1219201"/>
              <a:ext cx="2971801" cy="1752600"/>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flipV="1">
              <a:off x="2590801" y="1219200"/>
              <a:ext cx="3124206" cy="1600203"/>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flipV="1">
              <a:off x="2590801" y="1219200"/>
              <a:ext cx="3124206" cy="1447802"/>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flipV="1">
              <a:off x="2590801" y="1219200"/>
              <a:ext cx="3124200" cy="1295399"/>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flipV="1">
              <a:off x="2590801" y="1219200"/>
              <a:ext cx="3124209" cy="1142999"/>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4305299" y="1714502"/>
              <a:ext cx="1905005" cy="914401"/>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715001" y="1219201"/>
              <a:ext cx="2895599" cy="1142998"/>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715010" y="1219201"/>
              <a:ext cx="2971790" cy="1142998"/>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5715010" y="1219201"/>
              <a:ext cx="2819390" cy="1219199"/>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5715000" y="1219201"/>
              <a:ext cx="2514600" cy="1676399"/>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16200000" flipH="1">
              <a:off x="5067301" y="1866899"/>
              <a:ext cx="3505199" cy="2209801"/>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16200000" flipH="1">
              <a:off x="5486406" y="1447804"/>
              <a:ext cx="2666998" cy="2209791"/>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16200000" flipH="1">
              <a:off x="5410210" y="1524008"/>
              <a:ext cx="2514595" cy="1904986"/>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16200000" flipH="1">
              <a:off x="5562601" y="1371600"/>
              <a:ext cx="2514598" cy="2209799"/>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16200000" flipH="1">
              <a:off x="5638808" y="1295407"/>
              <a:ext cx="2514596" cy="2362188"/>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6200000" flipH="1">
              <a:off x="5143510" y="1790710"/>
              <a:ext cx="1447797" cy="30478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16200000" flipH="1">
              <a:off x="5257808" y="1676410"/>
              <a:ext cx="1447801" cy="533381"/>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16200000" flipH="1">
              <a:off x="5486404" y="1447803"/>
              <a:ext cx="1447794" cy="990600"/>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rot="16200000" flipH="1">
              <a:off x="5334006" y="1600209"/>
              <a:ext cx="1905006" cy="1142979"/>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16200000" flipH="1">
              <a:off x="5295901" y="1638304"/>
              <a:ext cx="1904997" cy="1066801"/>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rot="16200000" flipH="1">
              <a:off x="5257810" y="1676409"/>
              <a:ext cx="1905000" cy="990582"/>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16200000" flipH="1">
              <a:off x="5448313" y="1485914"/>
              <a:ext cx="1676392" cy="1142979"/>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rot="16200000" flipH="1">
              <a:off x="5181201" y="1752996"/>
              <a:ext cx="2058198" cy="990601"/>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16200000" flipH="1">
              <a:off x="5410214" y="1524016"/>
              <a:ext cx="1904992" cy="1295378"/>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16200000" flipH="1">
              <a:off x="5486406" y="1752609"/>
              <a:ext cx="1905006" cy="1142979"/>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rot="16200000" flipH="1">
              <a:off x="5638805" y="1295405"/>
              <a:ext cx="1523990" cy="1371599"/>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rot="16200000" flipH="1">
              <a:off x="5448310" y="1485909"/>
              <a:ext cx="1905005" cy="137157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16200000" flipH="1">
              <a:off x="5715018" y="1219218"/>
              <a:ext cx="1447788" cy="144777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16200000" flipH="1">
              <a:off x="5524507" y="1409707"/>
              <a:ext cx="1752586" cy="1371599"/>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16200000" flipH="1">
              <a:off x="5256617" y="1676014"/>
              <a:ext cx="2059790" cy="1142974"/>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16200000" flipH="1">
              <a:off x="5408620" y="1522421"/>
              <a:ext cx="2060585" cy="144777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a:off x="5715025" y="1219200"/>
              <a:ext cx="2971775" cy="990600"/>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a:off x="5714999" y="1216015"/>
              <a:ext cx="2819401" cy="99378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5715025" y="1219213"/>
              <a:ext cx="2895575" cy="990587"/>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5715001" y="1219215"/>
              <a:ext cx="2514600" cy="1600187"/>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a:off x="5714999" y="1219215"/>
              <a:ext cx="2514600" cy="1752584"/>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16200000" flipH="1">
              <a:off x="5295910" y="1638291"/>
              <a:ext cx="990598" cy="152421"/>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5715001" y="1219203"/>
              <a:ext cx="1371600" cy="129539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a:off x="5715025" y="1219200"/>
              <a:ext cx="1599381" cy="1219200"/>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5714999" y="1219215"/>
              <a:ext cx="3124201" cy="306373"/>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5714999" y="1219215"/>
              <a:ext cx="3124201" cy="53338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16200000" flipH="1">
              <a:off x="4762511" y="2171709"/>
              <a:ext cx="2895580" cy="990597"/>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16200000" flipH="1">
              <a:off x="5391177" y="1543065"/>
              <a:ext cx="1142981" cy="495284"/>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16200000" flipH="1">
              <a:off x="5370521" y="1560519"/>
              <a:ext cx="993786" cy="304778"/>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16200000" flipH="1">
              <a:off x="5676920" y="1257321"/>
              <a:ext cx="2285984" cy="220977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5715027" y="1219219"/>
              <a:ext cx="2438374" cy="2285983"/>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5715029" y="1219203"/>
              <a:ext cx="2590770" cy="2286000"/>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5715029" y="1219219"/>
              <a:ext cx="2819371" cy="1447781"/>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a:off x="5715029" y="1219200"/>
              <a:ext cx="2743171" cy="1447802"/>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5714998" y="1219200"/>
              <a:ext cx="2971802" cy="838200"/>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5715029" y="1219200"/>
              <a:ext cx="2666971" cy="838200"/>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5715029" y="1216015"/>
              <a:ext cx="2590773" cy="76518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rot="5400000">
              <a:off x="3810012" y="1828811"/>
              <a:ext cx="2514577" cy="1295397"/>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5715029" y="1219200"/>
              <a:ext cx="2666971" cy="1142998"/>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a:off x="5715000" y="1219223"/>
              <a:ext cx="2400288" cy="114297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a:off x="5715031" y="1216017"/>
              <a:ext cx="1904969" cy="1450983"/>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a:off x="5715033" y="1216017"/>
              <a:ext cx="1752567" cy="145098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a:off x="5715035" y="1216017"/>
              <a:ext cx="1904965" cy="160338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rot="16200000" flipH="1">
              <a:off x="5715033" y="1219229"/>
              <a:ext cx="1752573" cy="1752564"/>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V="1">
              <a:off x="2895601" y="1216015"/>
              <a:ext cx="2819436" cy="61278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3352801" y="1219200"/>
              <a:ext cx="2362197" cy="609600"/>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flipV="1">
              <a:off x="2743201" y="1219224"/>
              <a:ext cx="2971836" cy="838176"/>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flipV="1">
              <a:off x="3048001" y="1216015"/>
              <a:ext cx="2667036" cy="84138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a:off x="5715037" y="1216015"/>
              <a:ext cx="2590765" cy="122238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nvCxnSpPr>
          <p:spPr>
            <a:xfrm>
              <a:off x="5715037" y="1219224"/>
              <a:ext cx="2647909" cy="1447778"/>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5715037" y="1216015"/>
              <a:ext cx="2514564" cy="1450987"/>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a:off x="5715039" y="1216017"/>
              <a:ext cx="2095449" cy="1298581"/>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p:nvPr/>
          </p:nvCxnSpPr>
          <p:spPr>
            <a:xfrm>
              <a:off x="5715041" y="1219203"/>
              <a:ext cx="2438359" cy="1523997"/>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5715043" y="1216017"/>
              <a:ext cx="2095445" cy="1527183"/>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rot="5400000">
              <a:off x="3962412" y="2362212"/>
              <a:ext cx="2895574" cy="609598"/>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rot="5400000">
              <a:off x="3695735" y="2324092"/>
              <a:ext cx="3124177" cy="914440"/>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rot="16200000" flipH="1">
              <a:off x="5370114" y="1560906"/>
              <a:ext cx="2289183" cy="1599404"/>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rot="16200000" flipH="1">
              <a:off x="5105435" y="1828837"/>
              <a:ext cx="2438374" cy="1219152"/>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rot="16200000" flipH="1">
              <a:off x="5180029" y="1751031"/>
              <a:ext cx="2289188" cy="1219155"/>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rot="16200000" flipH="1">
              <a:off x="4227517" y="2703496"/>
              <a:ext cx="3127387" cy="152421"/>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a:off x="3962414" y="2590815"/>
              <a:ext cx="3124173" cy="380997"/>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p:nvPr/>
          </p:nvCxnSpPr>
          <p:spPr>
            <a:xfrm flipV="1">
              <a:off x="3048001" y="1219227"/>
              <a:ext cx="2667045" cy="306361"/>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p:nvPr/>
          </p:nvCxnSpPr>
          <p:spPr>
            <a:xfrm flipV="1">
              <a:off x="3048001" y="1216012"/>
              <a:ext cx="2667045" cy="155584"/>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p:nvPr/>
          </p:nvCxnSpPr>
          <p:spPr>
            <a:xfrm>
              <a:off x="5715000" y="1219227"/>
              <a:ext cx="2819400" cy="685773"/>
            </a:xfrm>
            <a:prstGeom prst="straightConnector1">
              <a:avLst/>
            </a:prstGeom>
            <a:ln w="1905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3" name="Group 61"/>
          <p:cNvGrpSpPr/>
          <p:nvPr/>
        </p:nvGrpSpPr>
        <p:grpSpPr>
          <a:xfrm>
            <a:off x="5715000" y="2819403"/>
            <a:ext cx="2667000" cy="2134392"/>
            <a:chOff x="5715000" y="2819403"/>
            <a:chExt cx="2667000" cy="2134392"/>
          </a:xfrm>
        </p:grpSpPr>
        <p:cxnSp>
          <p:nvCxnSpPr>
            <p:cNvPr id="5" name="Straight Arrow Connector 4"/>
            <p:cNvCxnSpPr/>
            <p:nvPr/>
          </p:nvCxnSpPr>
          <p:spPr>
            <a:xfrm rot="10800000">
              <a:off x="5715000" y="4572000"/>
              <a:ext cx="1600200" cy="38100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a:off x="6400800" y="4343401"/>
              <a:ext cx="914400" cy="609601"/>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6629399" y="4267200"/>
              <a:ext cx="838204" cy="533402"/>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6781800" y="4419601"/>
              <a:ext cx="838201" cy="22860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6553200" y="4191001"/>
              <a:ext cx="1295401" cy="22860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6477000" y="4114801"/>
              <a:ext cx="1676401" cy="1588"/>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315995" y="4572000"/>
              <a:ext cx="456405" cy="381001"/>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7048896" y="4381898"/>
              <a:ext cx="838203" cy="304005"/>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7086600" y="4114801"/>
              <a:ext cx="1066801" cy="60960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6895703" y="3923904"/>
              <a:ext cx="1447801" cy="610395"/>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6552803" y="3733404"/>
              <a:ext cx="1981201" cy="457994"/>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6744097" y="3543699"/>
              <a:ext cx="1981201" cy="837405"/>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7086603" y="3733803"/>
              <a:ext cx="1447800" cy="990598"/>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flipH="1" flipV="1">
              <a:off x="6744098" y="3391300"/>
              <a:ext cx="2133599" cy="989805"/>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6782200" y="3353202"/>
              <a:ext cx="2133597" cy="1066002"/>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grpSp>
      <p:grpSp>
        <p:nvGrpSpPr>
          <p:cNvPr id="7" name="Group 62"/>
          <p:cNvGrpSpPr/>
          <p:nvPr/>
        </p:nvGrpSpPr>
        <p:grpSpPr>
          <a:xfrm>
            <a:off x="5715000" y="2819403"/>
            <a:ext cx="2667000" cy="2134392"/>
            <a:chOff x="5715000" y="2819403"/>
            <a:chExt cx="2667000" cy="2134392"/>
          </a:xfrm>
        </p:grpSpPr>
        <p:cxnSp>
          <p:nvCxnSpPr>
            <p:cNvPr id="64" name="Straight Arrow Connector 63"/>
            <p:cNvCxnSpPr/>
            <p:nvPr/>
          </p:nvCxnSpPr>
          <p:spPr>
            <a:xfrm rot="10800000">
              <a:off x="5715000" y="4572000"/>
              <a:ext cx="1600200" cy="381000"/>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a:off x="6400800" y="4343401"/>
              <a:ext cx="914400" cy="609601"/>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6200000" flipV="1">
              <a:off x="6629399" y="4267200"/>
              <a:ext cx="838204" cy="533402"/>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6200000" flipV="1">
              <a:off x="6781800" y="4419601"/>
              <a:ext cx="838201" cy="228600"/>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flipV="1">
              <a:off x="6553200" y="4191001"/>
              <a:ext cx="1295401" cy="228600"/>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flipH="1" flipV="1">
              <a:off x="6477000" y="4114801"/>
              <a:ext cx="1676401" cy="1588"/>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7315995" y="4572000"/>
              <a:ext cx="456405" cy="381001"/>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flipH="1" flipV="1">
              <a:off x="7048896" y="4381898"/>
              <a:ext cx="838203" cy="304005"/>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flipH="1" flipV="1">
              <a:off x="7086600" y="4114801"/>
              <a:ext cx="1066801" cy="609600"/>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H="1" flipV="1">
              <a:off x="6895703" y="3923904"/>
              <a:ext cx="1447801" cy="610395"/>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flipH="1" flipV="1">
              <a:off x="6552803" y="3733404"/>
              <a:ext cx="1981201" cy="457994"/>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flipH="1" flipV="1">
              <a:off x="6744097" y="3543699"/>
              <a:ext cx="1981201" cy="837405"/>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7086603" y="3733803"/>
              <a:ext cx="1447800" cy="990598"/>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flipV="1">
              <a:off x="6744098" y="3391300"/>
              <a:ext cx="2133599" cy="989805"/>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6782200" y="3353202"/>
              <a:ext cx="2133597" cy="1066002"/>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8" name="Group 392"/>
          <p:cNvGrpSpPr/>
          <p:nvPr/>
        </p:nvGrpSpPr>
        <p:grpSpPr>
          <a:xfrm>
            <a:off x="1447801" y="533399"/>
            <a:ext cx="4800600" cy="3581399"/>
            <a:chOff x="1447801" y="533399"/>
            <a:chExt cx="4800600" cy="3581399"/>
          </a:xfrm>
        </p:grpSpPr>
        <p:cxnSp>
          <p:nvCxnSpPr>
            <p:cNvPr id="329" name="Straight Arrow Connector 328"/>
            <p:cNvCxnSpPr/>
            <p:nvPr/>
          </p:nvCxnSpPr>
          <p:spPr>
            <a:xfrm flipV="1">
              <a:off x="3048001" y="2971798"/>
              <a:ext cx="1600200" cy="533402"/>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flipV="1">
              <a:off x="3657600" y="2971798"/>
              <a:ext cx="990601" cy="762000"/>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flipV="1">
              <a:off x="3886200" y="2971802"/>
              <a:ext cx="762002" cy="685798"/>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rot="5400000" flipH="1" flipV="1">
              <a:off x="4114803" y="3124203"/>
              <a:ext cx="685797" cy="380999"/>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a:off x="1447801" y="533399"/>
              <a:ext cx="3200402" cy="2436832"/>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48" name="Straight Arrow Connector 347"/>
            <p:cNvCxnSpPr/>
            <p:nvPr/>
          </p:nvCxnSpPr>
          <p:spPr>
            <a:xfrm rot="10800000">
              <a:off x="4648203" y="2971804"/>
              <a:ext cx="1600198" cy="761996"/>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rot="10800000" flipV="1">
              <a:off x="1905001" y="2971804"/>
              <a:ext cx="2743201" cy="1142994"/>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p:nvPr/>
          </p:nvCxnSpPr>
          <p:spPr>
            <a:xfrm rot="16200000" flipV="1">
              <a:off x="3962401" y="2286003"/>
              <a:ext cx="1143003" cy="228599"/>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rot="16200000" flipV="1">
              <a:off x="3543300" y="1866902"/>
              <a:ext cx="1219203" cy="990601"/>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rot="5400000" flipH="1" flipV="1">
              <a:off x="4152116" y="3390117"/>
              <a:ext cx="915972" cy="76201"/>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rot="10800000">
              <a:off x="3886200" y="2743201"/>
              <a:ext cx="762000" cy="227031"/>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p:nvPr/>
          </p:nvCxnSpPr>
          <p:spPr>
            <a:xfrm flipV="1">
              <a:off x="4648200" y="2210585"/>
              <a:ext cx="1066848" cy="761216"/>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p:nvPr/>
          </p:nvCxnSpPr>
          <p:spPr>
            <a:xfrm rot="5400000" flipH="1" flipV="1">
              <a:off x="4419601" y="2057404"/>
              <a:ext cx="1143003" cy="685799"/>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p:nvPr/>
          </p:nvCxnSpPr>
          <p:spPr>
            <a:xfrm rot="10800000">
              <a:off x="3200401" y="2819403"/>
              <a:ext cx="1371600" cy="150829"/>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72" name="Straight Arrow Connector 371"/>
            <p:cNvCxnSpPr/>
            <p:nvPr/>
          </p:nvCxnSpPr>
          <p:spPr>
            <a:xfrm rot="10800000" flipV="1">
              <a:off x="2743201" y="2971804"/>
              <a:ext cx="1905000" cy="305592"/>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p:nvPr/>
          </p:nvCxnSpPr>
          <p:spPr>
            <a:xfrm rot="5400000" flipH="1" flipV="1">
              <a:off x="4457702" y="2628901"/>
              <a:ext cx="533400" cy="152398"/>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nvCxnSpPr>
          <p:spPr>
            <a:xfrm rot="10800000">
              <a:off x="2743202" y="1905000"/>
              <a:ext cx="1904999" cy="1066800"/>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grpSp>
      <p:grpSp>
        <p:nvGrpSpPr>
          <p:cNvPr id="10" name="Group 408"/>
          <p:cNvGrpSpPr/>
          <p:nvPr/>
        </p:nvGrpSpPr>
        <p:grpSpPr>
          <a:xfrm>
            <a:off x="8534400" y="1676400"/>
            <a:ext cx="533403" cy="685013"/>
            <a:chOff x="8534400" y="1676400"/>
            <a:chExt cx="533403" cy="685013"/>
          </a:xfrm>
        </p:grpSpPr>
        <p:cxnSp>
          <p:nvCxnSpPr>
            <p:cNvPr id="365" name="Straight Arrow Connector 364"/>
            <p:cNvCxnSpPr/>
            <p:nvPr/>
          </p:nvCxnSpPr>
          <p:spPr>
            <a:xfrm rot="10800000" flipV="1">
              <a:off x="8763004" y="2057404"/>
              <a:ext cx="304797" cy="304009"/>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rot="10800000">
              <a:off x="8534400" y="1981201"/>
              <a:ext cx="533403" cy="76203"/>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rot="10800000">
              <a:off x="8686800" y="1981200"/>
              <a:ext cx="381003" cy="76200"/>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rot="16200000" flipV="1">
              <a:off x="8763000" y="1752600"/>
              <a:ext cx="381000" cy="228600"/>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406" name="Straight Arrow Connector 405"/>
            <p:cNvCxnSpPr/>
            <p:nvPr/>
          </p:nvCxnSpPr>
          <p:spPr>
            <a:xfrm rot="10800000" flipV="1">
              <a:off x="8686800" y="2057404"/>
              <a:ext cx="381003" cy="152395"/>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Group 437"/>
          <p:cNvGrpSpPr/>
          <p:nvPr/>
        </p:nvGrpSpPr>
        <p:grpSpPr>
          <a:xfrm>
            <a:off x="5334003" y="1752600"/>
            <a:ext cx="2133599" cy="1371604"/>
            <a:chOff x="5334003" y="1752600"/>
            <a:chExt cx="2133599" cy="1371604"/>
          </a:xfrm>
        </p:grpSpPr>
        <p:cxnSp>
          <p:nvCxnSpPr>
            <p:cNvPr id="412" name="Straight Arrow Connector 411"/>
            <p:cNvCxnSpPr/>
            <p:nvPr/>
          </p:nvCxnSpPr>
          <p:spPr>
            <a:xfrm rot="16200000" flipV="1">
              <a:off x="5200653" y="1885950"/>
              <a:ext cx="990599" cy="723900"/>
            </a:xfrm>
            <a:prstGeom prst="straightConnector1">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p:nvPr/>
          </p:nvCxnSpPr>
          <p:spPr>
            <a:xfrm rot="10800000">
              <a:off x="5334005" y="2210586"/>
              <a:ext cx="723901" cy="532616"/>
            </a:xfrm>
            <a:prstGeom prst="straightConnector1">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p:nvPr/>
          </p:nvCxnSpPr>
          <p:spPr>
            <a:xfrm rot="10800000">
              <a:off x="5715000" y="2667000"/>
              <a:ext cx="304804" cy="76202"/>
            </a:xfrm>
            <a:prstGeom prst="straightConnector1">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15" name="Straight Arrow Connector 414"/>
            <p:cNvCxnSpPr/>
            <p:nvPr/>
          </p:nvCxnSpPr>
          <p:spPr>
            <a:xfrm rot="5400000">
              <a:off x="5772159" y="2838462"/>
              <a:ext cx="381005" cy="190480"/>
            </a:xfrm>
            <a:prstGeom prst="straightConnector1">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rot="5400000" flipH="1" flipV="1">
              <a:off x="5715003" y="2400298"/>
              <a:ext cx="685800" cy="4"/>
            </a:xfrm>
            <a:prstGeom prst="straightConnector1">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17" name="Straight Arrow Connector 416"/>
            <p:cNvCxnSpPr/>
            <p:nvPr/>
          </p:nvCxnSpPr>
          <p:spPr>
            <a:xfrm flipV="1">
              <a:off x="6019801" y="2743200"/>
              <a:ext cx="1104900" cy="2"/>
            </a:xfrm>
            <a:prstGeom prst="straightConnector1">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18" name="Straight Arrow Connector 417"/>
            <p:cNvCxnSpPr/>
            <p:nvPr/>
          </p:nvCxnSpPr>
          <p:spPr>
            <a:xfrm>
              <a:off x="6019801" y="2743200"/>
              <a:ext cx="1447801" cy="152400"/>
            </a:xfrm>
            <a:prstGeom prst="straightConnector1">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grpSp>
        <p:nvGrpSpPr>
          <p:cNvPr id="13" name="Group 453"/>
          <p:cNvGrpSpPr/>
          <p:nvPr/>
        </p:nvGrpSpPr>
        <p:grpSpPr>
          <a:xfrm>
            <a:off x="1866902" y="534196"/>
            <a:ext cx="1790699" cy="3581397"/>
            <a:chOff x="1866902" y="534196"/>
            <a:chExt cx="1790699" cy="3581397"/>
          </a:xfrm>
        </p:grpSpPr>
        <p:cxnSp>
          <p:nvCxnSpPr>
            <p:cNvPr id="440" name="Straight Arrow Connector 439"/>
            <p:cNvCxnSpPr/>
            <p:nvPr/>
          </p:nvCxnSpPr>
          <p:spPr>
            <a:xfrm rot="10800000" flipV="1">
              <a:off x="2133608" y="1981200"/>
              <a:ext cx="1523993" cy="228598"/>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rot="10800000" flipV="1">
              <a:off x="2133605" y="1525587"/>
              <a:ext cx="914396" cy="684211"/>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rot="5400000" flipH="1" flipV="1">
              <a:off x="1066405" y="3048396"/>
              <a:ext cx="1905794" cy="228600"/>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3" name="Straight Arrow Connector 442"/>
            <p:cNvCxnSpPr/>
            <p:nvPr/>
          </p:nvCxnSpPr>
          <p:spPr>
            <a:xfrm rot="16200000" flipV="1">
              <a:off x="1162452" y="1238646"/>
              <a:ext cx="1675603" cy="266703"/>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grpSp>
        <p:nvGrpSpPr>
          <p:cNvPr id="14" name="Group 465"/>
          <p:cNvGrpSpPr/>
          <p:nvPr/>
        </p:nvGrpSpPr>
        <p:grpSpPr>
          <a:xfrm>
            <a:off x="7010399" y="2743200"/>
            <a:ext cx="457202" cy="762006"/>
            <a:chOff x="7010399" y="2743200"/>
            <a:chExt cx="457202" cy="762006"/>
          </a:xfrm>
        </p:grpSpPr>
        <p:cxnSp>
          <p:nvCxnSpPr>
            <p:cNvPr id="455" name="Straight Arrow Connector 454"/>
            <p:cNvCxnSpPr/>
            <p:nvPr/>
          </p:nvCxnSpPr>
          <p:spPr>
            <a:xfrm rot="10800000">
              <a:off x="7010399" y="3276602"/>
              <a:ext cx="457202" cy="1"/>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16200000" flipV="1">
              <a:off x="7125098" y="2934099"/>
              <a:ext cx="533402" cy="151604"/>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flipV="1">
              <a:off x="7086601" y="3277398"/>
              <a:ext cx="380999" cy="227808"/>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grpSp>
        <p:nvGrpSpPr>
          <p:cNvPr id="15" name="Group 480"/>
          <p:cNvGrpSpPr/>
          <p:nvPr/>
        </p:nvGrpSpPr>
        <p:grpSpPr>
          <a:xfrm>
            <a:off x="3886200" y="3276601"/>
            <a:ext cx="2476503" cy="1066803"/>
            <a:chOff x="3886200" y="3276601"/>
            <a:chExt cx="2476503" cy="1066803"/>
          </a:xfrm>
        </p:grpSpPr>
        <p:cxnSp>
          <p:nvCxnSpPr>
            <p:cNvPr id="439" name="Straight Arrow Connector 438"/>
            <p:cNvCxnSpPr/>
            <p:nvPr/>
          </p:nvCxnSpPr>
          <p:spPr>
            <a:xfrm rot="10800000">
              <a:off x="3886200" y="3886207"/>
              <a:ext cx="1676402" cy="45719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7" name="Straight Arrow Connector 466"/>
            <p:cNvCxnSpPr/>
            <p:nvPr/>
          </p:nvCxnSpPr>
          <p:spPr>
            <a:xfrm flipV="1">
              <a:off x="5562601" y="3886206"/>
              <a:ext cx="800102" cy="45719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8" name="Straight Arrow Connector 467"/>
            <p:cNvCxnSpPr/>
            <p:nvPr/>
          </p:nvCxnSpPr>
          <p:spPr>
            <a:xfrm rot="5400000" flipH="1" flipV="1">
              <a:off x="5219701" y="4000500"/>
              <a:ext cx="685801" cy="3"/>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9" name="Straight Arrow Connector 468"/>
            <p:cNvCxnSpPr/>
            <p:nvPr/>
          </p:nvCxnSpPr>
          <p:spPr>
            <a:xfrm rot="16200000" flipV="1">
              <a:off x="4648200" y="3429002"/>
              <a:ext cx="1066802" cy="7620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0" name="Straight Arrow Connector 469"/>
            <p:cNvCxnSpPr/>
            <p:nvPr/>
          </p:nvCxnSpPr>
          <p:spPr>
            <a:xfrm>
              <a:off x="4419602" y="3886206"/>
              <a:ext cx="1142999" cy="457194"/>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Group 496"/>
          <p:cNvGrpSpPr/>
          <p:nvPr/>
        </p:nvGrpSpPr>
        <p:grpSpPr>
          <a:xfrm>
            <a:off x="5029205" y="4152909"/>
            <a:ext cx="609600" cy="533403"/>
            <a:chOff x="2743202" y="2971804"/>
            <a:chExt cx="609600" cy="533403"/>
          </a:xfrm>
        </p:grpSpPr>
        <p:cxnSp>
          <p:nvCxnSpPr>
            <p:cNvPr id="486" name="Straight Arrow Connector 485"/>
            <p:cNvCxnSpPr/>
            <p:nvPr/>
          </p:nvCxnSpPr>
          <p:spPr>
            <a:xfrm rot="10800000" flipV="1">
              <a:off x="2743205" y="2971804"/>
              <a:ext cx="609597" cy="152391"/>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487" name="Straight Arrow Connector 486"/>
            <p:cNvCxnSpPr/>
            <p:nvPr/>
          </p:nvCxnSpPr>
          <p:spPr>
            <a:xfrm rot="16200000" flipH="1">
              <a:off x="2705101" y="3162299"/>
              <a:ext cx="381001" cy="304799"/>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488" name="Straight Arrow Connector 487"/>
            <p:cNvCxnSpPr/>
            <p:nvPr/>
          </p:nvCxnSpPr>
          <p:spPr>
            <a:xfrm rot="5400000">
              <a:off x="2933701" y="3086107"/>
              <a:ext cx="533403" cy="304798"/>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grpSp>
      <p:grpSp>
        <p:nvGrpSpPr>
          <p:cNvPr id="18" name="Group 497"/>
          <p:cNvGrpSpPr/>
          <p:nvPr/>
        </p:nvGrpSpPr>
        <p:grpSpPr>
          <a:xfrm>
            <a:off x="2895602" y="3124204"/>
            <a:ext cx="609600" cy="533403"/>
            <a:chOff x="2743202" y="2971804"/>
            <a:chExt cx="609600" cy="533403"/>
          </a:xfrm>
        </p:grpSpPr>
        <p:cxnSp>
          <p:nvCxnSpPr>
            <p:cNvPr id="499" name="Straight Arrow Connector 498"/>
            <p:cNvCxnSpPr/>
            <p:nvPr/>
          </p:nvCxnSpPr>
          <p:spPr>
            <a:xfrm rot="10800000" flipV="1">
              <a:off x="2743205" y="2971804"/>
              <a:ext cx="609597" cy="15239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0" name="Straight Arrow Connector 499"/>
            <p:cNvCxnSpPr/>
            <p:nvPr/>
          </p:nvCxnSpPr>
          <p:spPr>
            <a:xfrm rot="16200000" flipH="1">
              <a:off x="2705101" y="3162299"/>
              <a:ext cx="381001" cy="304799"/>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1" name="Straight Arrow Connector 500"/>
            <p:cNvCxnSpPr/>
            <p:nvPr/>
          </p:nvCxnSpPr>
          <p:spPr>
            <a:xfrm rot="5400000">
              <a:off x="2933701" y="3086107"/>
              <a:ext cx="533403" cy="30479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0" name="Group 501"/>
          <p:cNvGrpSpPr/>
          <p:nvPr/>
        </p:nvGrpSpPr>
        <p:grpSpPr>
          <a:xfrm>
            <a:off x="4114803" y="3619505"/>
            <a:ext cx="609600" cy="533403"/>
            <a:chOff x="2743202" y="2971804"/>
            <a:chExt cx="609600" cy="533403"/>
          </a:xfrm>
        </p:grpSpPr>
        <p:cxnSp>
          <p:nvCxnSpPr>
            <p:cNvPr id="503" name="Straight Arrow Connector 502"/>
            <p:cNvCxnSpPr/>
            <p:nvPr/>
          </p:nvCxnSpPr>
          <p:spPr>
            <a:xfrm rot="10800000" flipV="1">
              <a:off x="2743205" y="2971804"/>
              <a:ext cx="609597" cy="15239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4" name="Straight Arrow Connector 503"/>
            <p:cNvCxnSpPr/>
            <p:nvPr/>
          </p:nvCxnSpPr>
          <p:spPr>
            <a:xfrm rot="16200000" flipH="1">
              <a:off x="2705101" y="3162299"/>
              <a:ext cx="381001" cy="304799"/>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5" name="Straight Arrow Connector 504"/>
            <p:cNvCxnSpPr/>
            <p:nvPr/>
          </p:nvCxnSpPr>
          <p:spPr>
            <a:xfrm rot="5400000">
              <a:off x="2933701" y="3086107"/>
              <a:ext cx="533403" cy="30479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1" name="Group 505"/>
          <p:cNvGrpSpPr/>
          <p:nvPr/>
        </p:nvGrpSpPr>
        <p:grpSpPr>
          <a:xfrm>
            <a:off x="3352800" y="2095497"/>
            <a:ext cx="609600" cy="533403"/>
            <a:chOff x="2743202" y="2971804"/>
            <a:chExt cx="609600" cy="533403"/>
          </a:xfrm>
        </p:grpSpPr>
        <p:cxnSp>
          <p:nvCxnSpPr>
            <p:cNvPr id="507" name="Straight Arrow Connector 506"/>
            <p:cNvCxnSpPr/>
            <p:nvPr/>
          </p:nvCxnSpPr>
          <p:spPr>
            <a:xfrm rot="10800000" flipV="1">
              <a:off x="2743205" y="2971804"/>
              <a:ext cx="609597" cy="15239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8" name="Straight Arrow Connector 507"/>
            <p:cNvCxnSpPr/>
            <p:nvPr/>
          </p:nvCxnSpPr>
          <p:spPr>
            <a:xfrm rot="16200000" flipH="1">
              <a:off x="2705101" y="3162299"/>
              <a:ext cx="381001" cy="304799"/>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9" name="Straight Arrow Connector 508"/>
            <p:cNvCxnSpPr/>
            <p:nvPr/>
          </p:nvCxnSpPr>
          <p:spPr>
            <a:xfrm rot="5400000">
              <a:off x="2933701" y="3086107"/>
              <a:ext cx="533403" cy="30479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3" name="Group 509"/>
          <p:cNvGrpSpPr/>
          <p:nvPr/>
        </p:nvGrpSpPr>
        <p:grpSpPr>
          <a:xfrm>
            <a:off x="6629399" y="2857497"/>
            <a:ext cx="609600" cy="533403"/>
            <a:chOff x="2743202" y="2971804"/>
            <a:chExt cx="609600" cy="533403"/>
          </a:xfrm>
        </p:grpSpPr>
        <p:cxnSp>
          <p:nvCxnSpPr>
            <p:cNvPr id="511" name="Straight Arrow Connector 510"/>
            <p:cNvCxnSpPr/>
            <p:nvPr/>
          </p:nvCxnSpPr>
          <p:spPr>
            <a:xfrm rot="10800000" flipV="1">
              <a:off x="2743205" y="2971804"/>
              <a:ext cx="609597" cy="15239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2" name="Straight Arrow Connector 511"/>
            <p:cNvCxnSpPr/>
            <p:nvPr/>
          </p:nvCxnSpPr>
          <p:spPr>
            <a:xfrm rot="16200000" flipH="1">
              <a:off x="2705101" y="3162299"/>
              <a:ext cx="381001" cy="304799"/>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3" name="Straight Arrow Connector 512"/>
            <p:cNvCxnSpPr/>
            <p:nvPr/>
          </p:nvCxnSpPr>
          <p:spPr>
            <a:xfrm rot="5400000">
              <a:off x="2933701" y="3086107"/>
              <a:ext cx="533403" cy="30479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4" name="Group 513"/>
          <p:cNvGrpSpPr/>
          <p:nvPr/>
        </p:nvGrpSpPr>
        <p:grpSpPr>
          <a:xfrm>
            <a:off x="6172200" y="3657591"/>
            <a:ext cx="609600" cy="533403"/>
            <a:chOff x="2743202" y="2971804"/>
            <a:chExt cx="609600" cy="533403"/>
          </a:xfrm>
        </p:grpSpPr>
        <p:cxnSp>
          <p:nvCxnSpPr>
            <p:cNvPr id="515" name="Straight Arrow Connector 514"/>
            <p:cNvCxnSpPr/>
            <p:nvPr/>
          </p:nvCxnSpPr>
          <p:spPr>
            <a:xfrm rot="10800000" flipV="1">
              <a:off x="2743205" y="2971804"/>
              <a:ext cx="609597" cy="152391"/>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16" name="Straight Arrow Connector 515"/>
            <p:cNvCxnSpPr/>
            <p:nvPr/>
          </p:nvCxnSpPr>
          <p:spPr>
            <a:xfrm rot="16200000" flipH="1">
              <a:off x="2705101" y="3162299"/>
              <a:ext cx="381001" cy="304799"/>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17" name="Straight Arrow Connector 516"/>
            <p:cNvCxnSpPr/>
            <p:nvPr/>
          </p:nvCxnSpPr>
          <p:spPr>
            <a:xfrm rot="5400000">
              <a:off x="2933701" y="3086107"/>
              <a:ext cx="533403" cy="304798"/>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grpSp>
        <p:nvGrpSpPr>
          <p:cNvPr id="26" name="Group 517"/>
          <p:cNvGrpSpPr/>
          <p:nvPr/>
        </p:nvGrpSpPr>
        <p:grpSpPr>
          <a:xfrm>
            <a:off x="4495803" y="2286001"/>
            <a:ext cx="609600" cy="533403"/>
            <a:chOff x="2743202" y="2971804"/>
            <a:chExt cx="609600" cy="533403"/>
          </a:xfrm>
        </p:grpSpPr>
        <p:cxnSp>
          <p:nvCxnSpPr>
            <p:cNvPr id="519" name="Straight Arrow Connector 518"/>
            <p:cNvCxnSpPr/>
            <p:nvPr/>
          </p:nvCxnSpPr>
          <p:spPr>
            <a:xfrm rot="10800000" flipV="1">
              <a:off x="2743205" y="2971804"/>
              <a:ext cx="609597" cy="15239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0" name="Straight Arrow Connector 519"/>
            <p:cNvCxnSpPr/>
            <p:nvPr/>
          </p:nvCxnSpPr>
          <p:spPr>
            <a:xfrm rot="16200000" flipH="1">
              <a:off x="2705101" y="3162299"/>
              <a:ext cx="381001" cy="304799"/>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1" name="Straight Arrow Connector 520"/>
            <p:cNvCxnSpPr/>
            <p:nvPr/>
          </p:nvCxnSpPr>
          <p:spPr>
            <a:xfrm rot="5400000">
              <a:off x="2933701" y="3086107"/>
              <a:ext cx="533403" cy="30479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7" name="Group 608"/>
          <p:cNvGrpSpPr/>
          <p:nvPr/>
        </p:nvGrpSpPr>
        <p:grpSpPr>
          <a:xfrm rot="3297466">
            <a:off x="3656484" y="2090861"/>
            <a:ext cx="2667000" cy="2134392"/>
            <a:chOff x="5715000" y="2819403"/>
            <a:chExt cx="2667000" cy="2134392"/>
          </a:xfrm>
        </p:grpSpPr>
        <p:cxnSp>
          <p:nvCxnSpPr>
            <p:cNvPr id="610" name="Straight Arrow Connector 609"/>
            <p:cNvCxnSpPr/>
            <p:nvPr/>
          </p:nvCxnSpPr>
          <p:spPr>
            <a:xfrm rot="10800000">
              <a:off x="5715000" y="4572000"/>
              <a:ext cx="1600200" cy="381000"/>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rot="10800000">
              <a:off x="6400800" y="4343401"/>
              <a:ext cx="914400" cy="609601"/>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2" name="Straight Arrow Connector 611"/>
            <p:cNvCxnSpPr/>
            <p:nvPr/>
          </p:nvCxnSpPr>
          <p:spPr>
            <a:xfrm rot="16200000" flipV="1">
              <a:off x="6629399" y="4267200"/>
              <a:ext cx="838204" cy="533402"/>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3" name="Straight Arrow Connector 612"/>
            <p:cNvCxnSpPr/>
            <p:nvPr/>
          </p:nvCxnSpPr>
          <p:spPr>
            <a:xfrm rot="16200000" flipV="1">
              <a:off x="6781800" y="4419601"/>
              <a:ext cx="838201" cy="228600"/>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4" name="Straight Arrow Connector 613"/>
            <p:cNvCxnSpPr/>
            <p:nvPr/>
          </p:nvCxnSpPr>
          <p:spPr>
            <a:xfrm rot="16200000" flipV="1">
              <a:off x="6553200" y="4191001"/>
              <a:ext cx="1295401" cy="228600"/>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5" name="Straight Arrow Connector 614"/>
            <p:cNvCxnSpPr/>
            <p:nvPr/>
          </p:nvCxnSpPr>
          <p:spPr>
            <a:xfrm rot="5400000" flipH="1" flipV="1">
              <a:off x="6477000" y="4114801"/>
              <a:ext cx="1676401" cy="1588"/>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6" name="Straight Arrow Connector 615"/>
            <p:cNvCxnSpPr/>
            <p:nvPr/>
          </p:nvCxnSpPr>
          <p:spPr>
            <a:xfrm flipV="1">
              <a:off x="7315995" y="4572000"/>
              <a:ext cx="456405" cy="381001"/>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7" name="Straight Arrow Connector 616"/>
            <p:cNvCxnSpPr/>
            <p:nvPr/>
          </p:nvCxnSpPr>
          <p:spPr>
            <a:xfrm rot="5400000" flipH="1" flipV="1">
              <a:off x="7048896" y="4381898"/>
              <a:ext cx="838203" cy="304005"/>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8" name="Straight Arrow Connector 617"/>
            <p:cNvCxnSpPr/>
            <p:nvPr/>
          </p:nvCxnSpPr>
          <p:spPr>
            <a:xfrm rot="5400000" flipH="1" flipV="1">
              <a:off x="7086600" y="4114801"/>
              <a:ext cx="1066801" cy="609600"/>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9" name="Straight Arrow Connector 618"/>
            <p:cNvCxnSpPr/>
            <p:nvPr/>
          </p:nvCxnSpPr>
          <p:spPr>
            <a:xfrm rot="5400000" flipH="1" flipV="1">
              <a:off x="6895703" y="3923904"/>
              <a:ext cx="1447801" cy="610395"/>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0" name="Straight Arrow Connector 619"/>
            <p:cNvCxnSpPr/>
            <p:nvPr/>
          </p:nvCxnSpPr>
          <p:spPr>
            <a:xfrm rot="5400000" flipH="1" flipV="1">
              <a:off x="6552803" y="3733404"/>
              <a:ext cx="1981201" cy="457994"/>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1" name="Straight Arrow Connector 620"/>
            <p:cNvCxnSpPr/>
            <p:nvPr/>
          </p:nvCxnSpPr>
          <p:spPr>
            <a:xfrm rot="5400000" flipH="1" flipV="1">
              <a:off x="6744097" y="3543699"/>
              <a:ext cx="1981201" cy="837405"/>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2" name="Straight Arrow Connector 621"/>
            <p:cNvCxnSpPr/>
            <p:nvPr/>
          </p:nvCxnSpPr>
          <p:spPr>
            <a:xfrm rot="5400000" flipH="1" flipV="1">
              <a:off x="7086603" y="3733803"/>
              <a:ext cx="1447800" cy="990598"/>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3" name="Straight Arrow Connector 622"/>
            <p:cNvCxnSpPr/>
            <p:nvPr/>
          </p:nvCxnSpPr>
          <p:spPr>
            <a:xfrm rot="5400000" flipH="1" flipV="1">
              <a:off x="6744098" y="3391300"/>
              <a:ext cx="2133599" cy="989805"/>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4" name="Straight Arrow Connector 623"/>
            <p:cNvCxnSpPr/>
            <p:nvPr/>
          </p:nvCxnSpPr>
          <p:spPr>
            <a:xfrm rot="5400000" flipH="1" flipV="1">
              <a:off x="6782200" y="3353202"/>
              <a:ext cx="2133597" cy="1066002"/>
            </a:xfrm>
            <a:prstGeom prst="straightConnector1">
              <a:avLst/>
            </a:prstGeom>
            <a:ln w="19050">
              <a:solidFill>
                <a:schemeClr val="accent2">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9" name="Group 624"/>
          <p:cNvGrpSpPr/>
          <p:nvPr/>
        </p:nvGrpSpPr>
        <p:grpSpPr>
          <a:xfrm rot="6040478">
            <a:off x="2444438" y="1768767"/>
            <a:ext cx="2667000" cy="2134392"/>
            <a:chOff x="5715000" y="2819403"/>
            <a:chExt cx="2667000" cy="2134392"/>
          </a:xfrm>
        </p:grpSpPr>
        <p:cxnSp>
          <p:nvCxnSpPr>
            <p:cNvPr id="626" name="Straight Arrow Connector 625"/>
            <p:cNvCxnSpPr/>
            <p:nvPr/>
          </p:nvCxnSpPr>
          <p:spPr>
            <a:xfrm rot="10800000">
              <a:off x="5715000" y="4572000"/>
              <a:ext cx="1600200" cy="381000"/>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7" name="Straight Arrow Connector 626"/>
            <p:cNvCxnSpPr/>
            <p:nvPr/>
          </p:nvCxnSpPr>
          <p:spPr>
            <a:xfrm rot="10800000">
              <a:off x="6400800" y="4343401"/>
              <a:ext cx="914400" cy="609601"/>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rot="16200000" flipV="1">
              <a:off x="6629399" y="4267200"/>
              <a:ext cx="838204" cy="533402"/>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9" name="Straight Arrow Connector 628"/>
            <p:cNvCxnSpPr/>
            <p:nvPr/>
          </p:nvCxnSpPr>
          <p:spPr>
            <a:xfrm rot="16200000" flipV="1">
              <a:off x="6781800" y="4419601"/>
              <a:ext cx="838201" cy="228600"/>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0" name="Straight Arrow Connector 629"/>
            <p:cNvCxnSpPr/>
            <p:nvPr/>
          </p:nvCxnSpPr>
          <p:spPr>
            <a:xfrm rot="16200000" flipV="1">
              <a:off x="6553200" y="4191001"/>
              <a:ext cx="1295401" cy="228600"/>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1" name="Straight Arrow Connector 630"/>
            <p:cNvCxnSpPr/>
            <p:nvPr/>
          </p:nvCxnSpPr>
          <p:spPr>
            <a:xfrm rot="5400000" flipH="1" flipV="1">
              <a:off x="6477000" y="4114801"/>
              <a:ext cx="1676401" cy="1588"/>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2" name="Straight Arrow Connector 631"/>
            <p:cNvCxnSpPr/>
            <p:nvPr/>
          </p:nvCxnSpPr>
          <p:spPr>
            <a:xfrm flipV="1">
              <a:off x="7315995" y="4572000"/>
              <a:ext cx="456405" cy="381001"/>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3" name="Straight Arrow Connector 632"/>
            <p:cNvCxnSpPr/>
            <p:nvPr/>
          </p:nvCxnSpPr>
          <p:spPr>
            <a:xfrm rot="5400000" flipH="1" flipV="1">
              <a:off x="7048896" y="4381898"/>
              <a:ext cx="838203" cy="304005"/>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4" name="Straight Arrow Connector 633"/>
            <p:cNvCxnSpPr/>
            <p:nvPr/>
          </p:nvCxnSpPr>
          <p:spPr>
            <a:xfrm rot="5400000" flipH="1" flipV="1">
              <a:off x="7086600" y="4114801"/>
              <a:ext cx="1066801" cy="609600"/>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5" name="Straight Arrow Connector 634"/>
            <p:cNvCxnSpPr/>
            <p:nvPr/>
          </p:nvCxnSpPr>
          <p:spPr>
            <a:xfrm rot="5400000" flipH="1" flipV="1">
              <a:off x="6895703" y="3923904"/>
              <a:ext cx="1447801" cy="610395"/>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6" name="Straight Arrow Connector 635"/>
            <p:cNvCxnSpPr/>
            <p:nvPr/>
          </p:nvCxnSpPr>
          <p:spPr>
            <a:xfrm rot="5400000" flipH="1" flipV="1">
              <a:off x="6552803" y="3733404"/>
              <a:ext cx="1981201" cy="457994"/>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7" name="Straight Arrow Connector 636"/>
            <p:cNvCxnSpPr/>
            <p:nvPr/>
          </p:nvCxnSpPr>
          <p:spPr>
            <a:xfrm rot="5400000" flipH="1" flipV="1">
              <a:off x="6744097" y="3543699"/>
              <a:ext cx="1981201" cy="837405"/>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8" name="Straight Arrow Connector 637"/>
            <p:cNvCxnSpPr/>
            <p:nvPr/>
          </p:nvCxnSpPr>
          <p:spPr>
            <a:xfrm rot="5400000" flipH="1" flipV="1">
              <a:off x="7086603" y="3733803"/>
              <a:ext cx="1447800" cy="990598"/>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9" name="Straight Arrow Connector 638"/>
            <p:cNvCxnSpPr/>
            <p:nvPr/>
          </p:nvCxnSpPr>
          <p:spPr>
            <a:xfrm rot="5400000" flipH="1" flipV="1">
              <a:off x="6744098" y="3391300"/>
              <a:ext cx="2133599" cy="989805"/>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40" name="Straight Arrow Connector 639"/>
            <p:cNvCxnSpPr/>
            <p:nvPr/>
          </p:nvCxnSpPr>
          <p:spPr>
            <a:xfrm rot="5400000" flipH="1" flipV="1">
              <a:off x="6782200" y="3353202"/>
              <a:ext cx="2133597" cy="1066002"/>
            </a:xfrm>
            <a:prstGeom prst="straightConnector1">
              <a:avLst/>
            </a:prstGeom>
            <a:ln w="1905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30" name="Group 640"/>
          <p:cNvGrpSpPr/>
          <p:nvPr/>
        </p:nvGrpSpPr>
        <p:grpSpPr>
          <a:xfrm rot="14224184">
            <a:off x="4308847" y="2857242"/>
            <a:ext cx="2667000" cy="2134392"/>
            <a:chOff x="5715000" y="2819403"/>
            <a:chExt cx="2667000" cy="2134392"/>
          </a:xfrm>
        </p:grpSpPr>
        <p:cxnSp>
          <p:nvCxnSpPr>
            <p:cNvPr id="642" name="Straight Arrow Connector 641"/>
            <p:cNvCxnSpPr/>
            <p:nvPr/>
          </p:nvCxnSpPr>
          <p:spPr>
            <a:xfrm rot="10800000">
              <a:off x="5715000" y="4572000"/>
              <a:ext cx="1600200" cy="381000"/>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43" name="Straight Arrow Connector 642"/>
            <p:cNvCxnSpPr/>
            <p:nvPr/>
          </p:nvCxnSpPr>
          <p:spPr>
            <a:xfrm rot="10800000">
              <a:off x="6400800" y="4343401"/>
              <a:ext cx="914400" cy="609601"/>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44" name="Straight Arrow Connector 643"/>
            <p:cNvCxnSpPr/>
            <p:nvPr/>
          </p:nvCxnSpPr>
          <p:spPr>
            <a:xfrm rot="16200000" flipV="1">
              <a:off x="6629399" y="4267200"/>
              <a:ext cx="838204" cy="533402"/>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45" name="Straight Arrow Connector 644"/>
            <p:cNvCxnSpPr/>
            <p:nvPr/>
          </p:nvCxnSpPr>
          <p:spPr>
            <a:xfrm rot="16200000" flipV="1">
              <a:off x="6781800" y="4419601"/>
              <a:ext cx="838201" cy="228600"/>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46" name="Straight Arrow Connector 645"/>
            <p:cNvCxnSpPr/>
            <p:nvPr/>
          </p:nvCxnSpPr>
          <p:spPr>
            <a:xfrm rot="16200000" flipV="1">
              <a:off x="6553200" y="4191001"/>
              <a:ext cx="1295401" cy="228600"/>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47" name="Straight Arrow Connector 646"/>
            <p:cNvCxnSpPr/>
            <p:nvPr/>
          </p:nvCxnSpPr>
          <p:spPr>
            <a:xfrm rot="5400000" flipH="1" flipV="1">
              <a:off x="6477000" y="4114801"/>
              <a:ext cx="1676401" cy="1588"/>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48" name="Straight Arrow Connector 647"/>
            <p:cNvCxnSpPr/>
            <p:nvPr/>
          </p:nvCxnSpPr>
          <p:spPr>
            <a:xfrm flipV="1">
              <a:off x="7315995" y="4572000"/>
              <a:ext cx="456405" cy="381001"/>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49" name="Straight Arrow Connector 648"/>
            <p:cNvCxnSpPr/>
            <p:nvPr/>
          </p:nvCxnSpPr>
          <p:spPr>
            <a:xfrm rot="5400000" flipH="1" flipV="1">
              <a:off x="7048896" y="4381898"/>
              <a:ext cx="838203" cy="304005"/>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50" name="Straight Arrow Connector 649"/>
            <p:cNvCxnSpPr/>
            <p:nvPr/>
          </p:nvCxnSpPr>
          <p:spPr>
            <a:xfrm rot="5400000" flipH="1" flipV="1">
              <a:off x="7086600" y="4114801"/>
              <a:ext cx="1066801" cy="609600"/>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51" name="Straight Arrow Connector 650"/>
            <p:cNvCxnSpPr/>
            <p:nvPr/>
          </p:nvCxnSpPr>
          <p:spPr>
            <a:xfrm rot="5400000" flipH="1" flipV="1">
              <a:off x="6895703" y="3923904"/>
              <a:ext cx="1447801" cy="610395"/>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52" name="Straight Arrow Connector 651"/>
            <p:cNvCxnSpPr/>
            <p:nvPr/>
          </p:nvCxnSpPr>
          <p:spPr>
            <a:xfrm rot="5400000" flipH="1" flipV="1">
              <a:off x="6552803" y="3733404"/>
              <a:ext cx="1981201" cy="457994"/>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53" name="Straight Arrow Connector 652"/>
            <p:cNvCxnSpPr/>
            <p:nvPr/>
          </p:nvCxnSpPr>
          <p:spPr>
            <a:xfrm rot="5400000" flipH="1" flipV="1">
              <a:off x="6744097" y="3543699"/>
              <a:ext cx="1981201" cy="837405"/>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54" name="Straight Arrow Connector 653"/>
            <p:cNvCxnSpPr/>
            <p:nvPr/>
          </p:nvCxnSpPr>
          <p:spPr>
            <a:xfrm rot="5400000" flipH="1" flipV="1">
              <a:off x="7086603" y="3733803"/>
              <a:ext cx="1447800" cy="990598"/>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55" name="Straight Arrow Connector 654"/>
            <p:cNvCxnSpPr/>
            <p:nvPr/>
          </p:nvCxnSpPr>
          <p:spPr>
            <a:xfrm rot="5400000" flipH="1" flipV="1">
              <a:off x="6744098" y="3391300"/>
              <a:ext cx="2133599" cy="989805"/>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656" name="Straight Arrow Connector 655"/>
            <p:cNvCxnSpPr/>
            <p:nvPr/>
          </p:nvCxnSpPr>
          <p:spPr>
            <a:xfrm rot="5400000" flipH="1" flipV="1">
              <a:off x="6782200" y="3353202"/>
              <a:ext cx="2133597" cy="1066002"/>
            </a:xfrm>
            <a:prstGeom prst="straightConnector1">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grpSp>
      <p:grpSp>
        <p:nvGrpSpPr>
          <p:cNvPr id="32" name="Group 656"/>
          <p:cNvGrpSpPr/>
          <p:nvPr/>
        </p:nvGrpSpPr>
        <p:grpSpPr>
          <a:xfrm rot="14883820">
            <a:off x="5228265" y="2052578"/>
            <a:ext cx="2667000" cy="2134392"/>
            <a:chOff x="5715000" y="2819403"/>
            <a:chExt cx="2667000" cy="2134392"/>
          </a:xfrm>
        </p:grpSpPr>
        <p:cxnSp>
          <p:nvCxnSpPr>
            <p:cNvPr id="658" name="Straight Arrow Connector 657"/>
            <p:cNvCxnSpPr/>
            <p:nvPr/>
          </p:nvCxnSpPr>
          <p:spPr>
            <a:xfrm rot="10800000">
              <a:off x="5715000" y="4572000"/>
              <a:ext cx="1600200" cy="3810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9" name="Straight Arrow Connector 658"/>
            <p:cNvCxnSpPr/>
            <p:nvPr/>
          </p:nvCxnSpPr>
          <p:spPr>
            <a:xfrm rot="10800000">
              <a:off x="6400800" y="4343401"/>
              <a:ext cx="914400" cy="60960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0" name="Straight Arrow Connector 659"/>
            <p:cNvCxnSpPr/>
            <p:nvPr/>
          </p:nvCxnSpPr>
          <p:spPr>
            <a:xfrm rot="16200000" flipV="1">
              <a:off x="6629399" y="4267200"/>
              <a:ext cx="838204" cy="53340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p:nvPr/>
          </p:nvCxnSpPr>
          <p:spPr>
            <a:xfrm rot="16200000" flipV="1">
              <a:off x="6781800" y="4419601"/>
              <a:ext cx="838201" cy="2286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2" name="Straight Arrow Connector 661"/>
            <p:cNvCxnSpPr/>
            <p:nvPr/>
          </p:nvCxnSpPr>
          <p:spPr>
            <a:xfrm rot="16200000" flipV="1">
              <a:off x="6553200" y="4191001"/>
              <a:ext cx="1295401" cy="2286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3" name="Straight Arrow Connector 662"/>
            <p:cNvCxnSpPr/>
            <p:nvPr/>
          </p:nvCxnSpPr>
          <p:spPr>
            <a:xfrm rot="5400000" flipH="1" flipV="1">
              <a:off x="6477000" y="4114801"/>
              <a:ext cx="1676401" cy="158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4" name="Straight Arrow Connector 663"/>
            <p:cNvCxnSpPr/>
            <p:nvPr/>
          </p:nvCxnSpPr>
          <p:spPr>
            <a:xfrm flipV="1">
              <a:off x="7315995" y="4572000"/>
              <a:ext cx="456405" cy="38100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5" name="Straight Arrow Connector 664"/>
            <p:cNvCxnSpPr/>
            <p:nvPr/>
          </p:nvCxnSpPr>
          <p:spPr>
            <a:xfrm rot="5400000" flipH="1" flipV="1">
              <a:off x="7048896" y="4381898"/>
              <a:ext cx="838203" cy="30400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6" name="Straight Arrow Connector 665"/>
            <p:cNvCxnSpPr/>
            <p:nvPr/>
          </p:nvCxnSpPr>
          <p:spPr>
            <a:xfrm rot="5400000" flipH="1" flipV="1">
              <a:off x="7086600" y="4114801"/>
              <a:ext cx="1066801" cy="6096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7" name="Straight Arrow Connector 666"/>
            <p:cNvCxnSpPr/>
            <p:nvPr/>
          </p:nvCxnSpPr>
          <p:spPr>
            <a:xfrm rot="5400000" flipH="1" flipV="1">
              <a:off x="6895703" y="3923904"/>
              <a:ext cx="1447801" cy="61039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8" name="Straight Arrow Connector 667"/>
            <p:cNvCxnSpPr/>
            <p:nvPr/>
          </p:nvCxnSpPr>
          <p:spPr>
            <a:xfrm rot="5400000" flipH="1" flipV="1">
              <a:off x="6552803" y="3733404"/>
              <a:ext cx="1981201" cy="457994"/>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9" name="Straight Arrow Connector 668"/>
            <p:cNvCxnSpPr/>
            <p:nvPr/>
          </p:nvCxnSpPr>
          <p:spPr>
            <a:xfrm rot="5400000" flipH="1" flipV="1">
              <a:off x="6744097" y="3543699"/>
              <a:ext cx="1981201" cy="83740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0" name="Straight Arrow Connector 669"/>
            <p:cNvCxnSpPr/>
            <p:nvPr/>
          </p:nvCxnSpPr>
          <p:spPr>
            <a:xfrm rot="5400000" flipH="1" flipV="1">
              <a:off x="7086603" y="3733803"/>
              <a:ext cx="1447800" cy="99059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1" name="Straight Arrow Connector 670"/>
            <p:cNvCxnSpPr/>
            <p:nvPr/>
          </p:nvCxnSpPr>
          <p:spPr>
            <a:xfrm rot="5400000" flipH="1" flipV="1">
              <a:off x="6744098" y="3391300"/>
              <a:ext cx="2133599" cy="98980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2" name="Straight Arrow Connector 671"/>
            <p:cNvCxnSpPr/>
            <p:nvPr/>
          </p:nvCxnSpPr>
          <p:spPr>
            <a:xfrm rot="5400000" flipH="1" flipV="1">
              <a:off x="6782200" y="3353202"/>
              <a:ext cx="2133597" cy="106600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4" name="Group 672"/>
          <p:cNvGrpSpPr/>
          <p:nvPr/>
        </p:nvGrpSpPr>
        <p:grpSpPr>
          <a:xfrm rot="1535632">
            <a:off x="6154274" y="1447403"/>
            <a:ext cx="2667000" cy="2134392"/>
            <a:chOff x="5715000" y="2819403"/>
            <a:chExt cx="2667000" cy="2134392"/>
          </a:xfrm>
        </p:grpSpPr>
        <p:cxnSp>
          <p:nvCxnSpPr>
            <p:cNvPr id="674" name="Straight Arrow Connector 673"/>
            <p:cNvCxnSpPr/>
            <p:nvPr/>
          </p:nvCxnSpPr>
          <p:spPr>
            <a:xfrm rot="10800000">
              <a:off x="5715000" y="4572000"/>
              <a:ext cx="1600200" cy="3810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5" name="Straight Arrow Connector 674"/>
            <p:cNvCxnSpPr/>
            <p:nvPr/>
          </p:nvCxnSpPr>
          <p:spPr>
            <a:xfrm rot="10800000">
              <a:off x="6400800" y="4343401"/>
              <a:ext cx="914400" cy="60960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6" name="Straight Arrow Connector 675"/>
            <p:cNvCxnSpPr/>
            <p:nvPr/>
          </p:nvCxnSpPr>
          <p:spPr>
            <a:xfrm rot="16200000" flipV="1">
              <a:off x="6629399" y="4267200"/>
              <a:ext cx="838204" cy="53340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p:nvPr/>
          </p:nvCxnSpPr>
          <p:spPr>
            <a:xfrm rot="16200000" flipV="1">
              <a:off x="6781800" y="4419601"/>
              <a:ext cx="838201" cy="2286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p:nvPr/>
          </p:nvCxnSpPr>
          <p:spPr>
            <a:xfrm rot="16200000" flipV="1">
              <a:off x="6553200" y="4191001"/>
              <a:ext cx="1295401" cy="2286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9" name="Straight Arrow Connector 678"/>
            <p:cNvCxnSpPr/>
            <p:nvPr/>
          </p:nvCxnSpPr>
          <p:spPr>
            <a:xfrm rot="5400000" flipH="1" flipV="1">
              <a:off x="6477000" y="4114801"/>
              <a:ext cx="1676401" cy="158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0" name="Straight Arrow Connector 679"/>
            <p:cNvCxnSpPr/>
            <p:nvPr/>
          </p:nvCxnSpPr>
          <p:spPr>
            <a:xfrm flipV="1">
              <a:off x="7315995" y="4572000"/>
              <a:ext cx="456405" cy="38100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1" name="Straight Arrow Connector 680"/>
            <p:cNvCxnSpPr/>
            <p:nvPr/>
          </p:nvCxnSpPr>
          <p:spPr>
            <a:xfrm rot="5400000" flipH="1" flipV="1">
              <a:off x="7048896" y="4381898"/>
              <a:ext cx="838203" cy="30400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2" name="Straight Arrow Connector 681"/>
            <p:cNvCxnSpPr/>
            <p:nvPr/>
          </p:nvCxnSpPr>
          <p:spPr>
            <a:xfrm rot="5400000" flipH="1" flipV="1">
              <a:off x="7086600" y="4114801"/>
              <a:ext cx="1066801" cy="6096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3" name="Straight Arrow Connector 682"/>
            <p:cNvCxnSpPr/>
            <p:nvPr/>
          </p:nvCxnSpPr>
          <p:spPr>
            <a:xfrm rot="5400000" flipH="1" flipV="1">
              <a:off x="6895703" y="3923904"/>
              <a:ext cx="1447801" cy="61039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4" name="Straight Arrow Connector 683"/>
            <p:cNvCxnSpPr/>
            <p:nvPr/>
          </p:nvCxnSpPr>
          <p:spPr>
            <a:xfrm rot="5400000" flipH="1" flipV="1">
              <a:off x="6552803" y="3733404"/>
              <a:ext cx="1981201" cy="457994"/>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5" name="Straight Arrow Connector 684"/>
            <p:cNvCxnSpPr/>
            <p:nvPr/>
          </p:nvCxnSpPr>
          <p:spPr>
            <a:xfrm rot="5400000" flipH="1" flipV="1">
              <a:off x="6744097" y="3543699"/>
              <a:ext cx="1981201" cy="83740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6" name="Straight Arrow Connector 685"/>
            <p:cNvCxnSpPr/>
            <p:nvPr/>
          </p:nvCxnSpPr>
          <p:spPr>
            <a:xfrm rot="5400000" flipH="1" flipV="1">
              <a:off x="7086603" y="3733803"/>
              <a:ext cx="1447800" cy="99059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7" name="Straight Arrow Connector 686"/>
            <p:cNvCxnSpPr/>
            <p:nvPr/>
          </p:nvCxnSpPr>
          <p:spPr>
            <a:xfrm rot="5400000" flipH="1" flipV="1">
              <a:off x="6744098" y="3391300"/>
              <a:ext cx="2133599" cy="98980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8" name="Straight Arrow Connector 687"/>
            <p:cNvCxnSpPr/>
            <p:nvPr/>
          </p:nvCxnSpPr>
          <p:spPr>
            <a:xfrm rot="5400000" flipH="1" flipV="1">
              <a:off x="6782200" y="3353202"/>
              <a:ext cx="2133597" cy="106600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7" name="Group 688"/>
          <p:cNvGrpSpPr/>
          <p:nvPr/>
        </p:nvGrpSpPr>
        <p:grpSpPr>
          <a:xfrm rot="19168677">
            <a:off x="4046034" y="2003533"/>
            <a:ext cx="2667000" cy="2134392"/>
            <a:chOff x="5715000" y="2819403"/>
            <a:chExt cx="2667000" cy="2134392"/>
          </a:xfrm>
        </p:grpSpPr>
        <p:cxnSp>
          <p:nvCxnSpPr>
            <p:cNvPr id="690" name="Straight Arrow Connector 689"/>
            <p:cNvCxnSpPr/>
            <p:nvPr/>
          </p:nvCxnSpPr>
          <p:spPr>
            <a:xfrm rot="10800000">
              <a:off x="5715000" y="4572000"/>
              <a:ext cx="1600200" cy="381000"/>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691" name="Straight Arrow Connector 690"/>
            <p:cNvCxnSpPr/>
            <p:nvPr/>
          </p:nvCxnSpPr>
          <p:spPr>
            <a:xfrm rot="10800000">
              <a:off x="6400800" y="4343401"/>
              <a:ext cx="914400" cy="609601"/>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692" name="Straight Arrow Connector 691"/>
            <p:cNvCxnSpPr/>
            <p:nvPr/>
          </p:nvCxnSpPr>
          <p:spPr>
            <a:xfrm rot="16200000" flipV="1">
              <a:off x="6629399" y="4267200"/>
              <a:ext cx="838204" cy="533402"/>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693" name="Straight Arrow Connector 692"/>
            <p:cNvCxnSpPr/>
            <p:nvPr/>
          </p:nvCxnSpPr>
          <p:spPr>
            <a:xfrm rot="16200000" flipV="1">
              <a:off x="6781800" y="4419601"/>
              <a:ext cx="838201" cy="228600"/>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694" name="Straight Arrow Connector 693"/>
            <p:cNvCxnSpPr/>
            <p:nvPr/>
          </p:nvCxnSpPr>
          <p:spPr>
            <a:xfrm rot="16200000" flipV="1">
              <a:off x="6553200" y="4191001"/>
              <a:ext cx="1295401" cy="228600"/>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695" name="Straight Arrow Connector 694"/>
            <p:cNvCxnSpPr/>
            <p:nvPr/>
          </p:nvCxnSpPr>
          <p:spPr>
            <a:xfrm rot="5400000" flipH="1" flipV="1">
              <a:off x="6477000" y="4114801"/>
              <a:ext cx="1676401" cy="1588"/>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696" name="Straight Arrow Connector 695"/>
            <p:cNvCxnSpPr/>
            <p:nvPr/>
          </p:nvCxnSpPr>
          <p:spPr>
            <a:xfrm flipV="1">
              <a:off x="7315995" y="4572000"/>
              <a:ext cx="456405" cy="381001"/>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697" name="Straight Arrow Connector 696"/>
            <p:cNvCxnSpPr/>
            <p:nvPr/>
          </p:nvCxnSpPr>
          <p:spPr>
            <a:xfrm rot="5400000" flipH="1" flipV="1">
              <a:off x="7048896" y="4381898"/>
              <a:ext cx="838203" cy="304005"/>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698" name="Straight Arrow Connector 697"/>
            <p:cNvCxnSpPr/>
            <p:nvPr/>
          </p:nvCxnSpPr>
          <p:spPr>
            <a:xfrm rot="5400000" flipH="1" flipV="1">
              <a:off x="7086600" y="4114801"/>
              <a:ext cx="1066801" cy="609600"/>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699" name="Straight Arrow Connector 698"/>
            <p:cNvCxnSpPr/>
            <p:nvPr/>
          </p:nvCxnSpPr>
          <p:spPr>
            <a:xfrm rot="5400000" flipH="1" flipV="1">
              <a:off x="6895703" y="3923904"/>
              <a:ext cx="1447801" cy="610395"/>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700" name="Straight Arrow Connector 699"/>
            <p:cNvCxnSpPr/>
            <p:nvPr/>
          </p:nvCxnSpPr>
          <p:spPr>
            <a:xfrm rot="5400000" flipH="1" flipV="1">
              <a:off x="6552803" y="3733404"/>
              <a:ext cx="1981201" cy="457994"/>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701" name="Straight Arrow Connector 700"/>
            <p:cNvCxnSpPr/>
            <p:nvPr/>
          </p:nvCxnSpPr>
          <p:spPr>
            <a:xfrm rot="5400000" flipH="1" flipV="1">
              <a:off x="6744097" y="3543699"/>
              <a:ext cx="1981201" cy="837405"/>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702" name="Straight Arrow Connector 701"/>
            <p:cNvCxnSpPr/>
            <p:nvPr/>
          </p:nvCxnSpPr>
          <p:spPr>
            <a:xfrm rot="5400000" flipH="1" flipV="1">
              <a:off x="7086603" y="3733803"/>
              <a:ext cx="1447800" cy="990598"/>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703" name="Straight Arrow Connector 702"/>
            <p:cNvCxnSpPr/>
            <p:nvPr/>
          </p:nvCxnSpPr>
          <p:spPr>
            <a:xfrm rot="5400000" flipH="1" flipV="1">
              <a:off x="6744098" y="3391300"/>
              <a:ext cx="2133599" cy="989805"/>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cxnSp>
          <p:nvCxnSpPr>
            <p:cNvPr id="704" name="Straight Arrow Connector 703"/>
            <p:cNvCxnSpPr/>
            <p:nvPr/>
          </p:nvCxnSpPr>
          <p:spPr>
            <a:xfrm rot="5400000" flipH="1" flipV="1">
              <a:off x="6782200" y="3353202"/>
              <a:ext cx="2133597" cy="1066002"/>
            </a:xfrm>
            <a:prstGeom prst="straightConnector1">
              <a:avLst/>
            </a:prstGeom>
            <a:ln w="19050">
              <a:solidFill>
                <a:srgbClr val="F12F87"/>
              </a:solidFill>
              <a:tailEnd type="none"/>
            </a:ln>
          </p:spPr>
          <p:style>
            <a:lnRef idx="1">
              <a:schemeClr val="accent1"/>
            </a:lnRef>
            <a:fillRef idx="0">
              <a:schemeClr val="accent1"/>
            </a:fillRef>
            <a:effectRef idx="0">
              <a:schemeClr val="accent1"/>
            </a:effectRef>
            <a:fontRef idx="minor">
              <a:schemeClr val="tx1"/>
            </a:fontRef>
          </p:style>
        </p:cxnSp>
      </p:grpSp>
      <p:grpSp>
        <p:nvGrpSpPr>
          <p:cNvPr id="40" name="Group 704"/>
          <p:cNvGrpSpPr/>
          <p:nvPr/>
        </p:nvGrpSpPr>
        <p:grpSpPr>
          <a:xfrm rot="10223057">
            <a:off x="3124041" y="1447403"/>
            <a:ext cx="2667000" cy="2134392"/>
            <a:chOff x="5715000" y="2819403"/>
            <a:chExt cx="2667000" cy="2134392"/>
          </a:xfrm>
        </p:grpSpPr>
        <p:cxnSp>
          <p:nvCxnSpPr>
            <p:cNvPr id="706" name="Straight Arrow Connector 705"/>
            <p:cNvCxnSpPr/>
            <p:nvPr/>
          </p:nvCxnSpPr>
          <p:spPr>
            <a:xfrm rot="10800000">
              <a:off x="5715000" y="4572000"/>
              <a:ext cx="1600200" cy="3810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7" name="Straight Arrow Connector 706"/>
            <p:cNvCxnSpPr/>
            <p:nvPr/>
          </p:nvCxnSpPr>
          <p:spPr>
            <a:xfrm rot="10800000">
              <a:off x="6400800" y="4343401"/>
              <a:ext cx="914400" cy="60960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8" name="Straight Arrow Connector 707"/>
            <p:cNvCxnSpPr/>
            <p:nvPr/>
          </p:nvCxnSpPr>
          <p:spPr>
            <a:xfrm rot="16200000" flipV="1">
              <a:off x="6629399" y="4267200"/>
              <a:ext cx="838204" cy="53340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9" name="Straight Arrow Connector 708"/>
            <p:cNvCxnSpPr/>
            <p:nvPr/>
          </p:nvCxnSpPr>
          <p:spPr>
            <a:xfrm rot="16200000" flipV="1">
              <a:off x="6781800" y="4419601"/>
              <a:ext cx="838201" cy="2286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0" name="Straight Arrow Connector 709"/>
            <p:cNvCxnSpPr/>
            <p:nvPr/>
          </p:nvCxnSpPr>
          <p:spPr>
            <a:xfrm rot="16200000" flipV="1">
              <a:off x="6553200" y="4191001"/>
              <a:ext cx="1295401" cy="2286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1" name="Straight Arrow Connector 710"/>
            <p:cNvCxnSpPr/>
            <p:nvPr/>
          </p:nvCxnSpPr>
          <p:spPr>
            <a:xfrm rot="5400000" flipH="1" flipV="1">
              <a:off x="6477000" y="4114801"/>
              <a:ext cx="1676401" cy="158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2" name="Straight Arrow Connector 711"/>
            <p:cNvCxnSpPr/>
            <p:nvPr/>
          </p:nvCxnSpPr>
          <p:spPr>
            <a:xfrm flipV="1">
              <a:off x="7315995" y="4572000"/>
              <a:ext cx="456405" cy="38100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3" name="Straight Arrow Connector 712"/>
            <p:cNvCxnSpPr/>
            <p:nvPr/>
          </p:nvCxnSpPr>
          <p:spPr>
            <a:xfrm rot="5400000" flipH="1" flipV="1">
              <a:off x="7048896" y="4381898"/>
              <a:ext cx="838203" cy="30400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p:nvPr/>
          </p:nvCxnSpPr>
          <p:spPr>
            <a:xfrm rot="5400000" flipH="1" flipV="1">
              <a:off x="7086600" y="4114801"/>
              <a:ext cx="1066801" cy="60960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5" name="Straight Arrow Connector 714"/>
            <p:cNvCxnSpPr/>
            <p:nvPr/>
          </p:nvCxnSpPr>
          <p:spPr>
            <a:xfrm rot="5400000" flipH="1" flipV="1">
              <a:off x="6895703" y="3923904"/>
              <a:ext cx="1447801" cy="61039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6" name="Straight Arrow Connector 715"/>
            <p:cNvCxnSpPr/>
            <p:nvPr/>
          </p:nvCxnSpPr>
          <p:spPr>
            <a:xfrm rot="5400000" flipH="1" flipV="1">
              <a:off x="6552803" y="3733404"/>
              <a:ext cx="1981201" cy="457994"/>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7" name="Straight Arrow Connector 716"/>
            <p:cNvCxnSpPr/>
            <p:nvPr/>
          </p:nvCxnSpPr>
          <p:spPr>
            <a:xfrm rot="5400000" flipH="1" flipV="1">
              <a:off x="6744097" y="3543699"/>
              <a:ext cx="1981201" cy="83740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8" name="Straight Arrow Connector 717"/>
            <p:cNvCxnSpPr/>
            <p:nvPr/>
          </p:nvCxnSpPr>
          <p:spPr>
            <a:xfrm rot="5400000" flipH="1" flipV="1">
              <a:off x="7086603" y="3733803"/>
              <a:ext cx="1447800" cy="99059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9" name="Straight Arrow Connector 718"/>
            <p:cNvCxnSpPr/>
            <p:nvPr/>
          </p:nvCxnSpPr>
          <p:spPr>
            <a:xfrm rot="5400000" flipH="1" flipV="1">
              <a:off x="6744098" y="3391300"/>
              <a:ext cx="2133599" cy="98980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0" name="Straight Arrow Connector 719"/>
            <p:cNvCxnSpPr/>
            <p:nvPr/>
          </p:nvCxnSpPr>
          <p:spPr>
            <a:xfrm rot="5400000" flipH="1" flipV="1">
              <a:off x="6782200" y="3353202"/>
              <a:ext cx="2133597" cy="106600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09" name="TextBox 308"/>
          <p:cNvSpPr txBox="1"/>
          <p:nvPr/>
        </p:nvSpPr>
        <p:spPr>
          <a:xfrm>
            <a:off x="1534014" y="5362545"/>
            <a:ext cx="6796412" cy="400110"/>
          </a:xfrm>
          <a:prstGeom prst="rect">
            <a:avLst/>
          </a:prstGeom>
          <a:noFill/>
        </p:spPr>
        <p:txBody>
          <a:bodyPr wrap="none" rtlCol="0">
            <a:spAutoFit/>
          </a:bodyPr>
          <a:lstStyle/>
          <a:p>
            <a:r>
              <a:rPr lang="en-US" sz="2000" b="1" dirty="0" smtClean="0">
                <a:solidFill>
                  <a:srgbClr val="FF0000"/>
                </a:solidFill>
              </a:rPr>
              <a:t>In the Late ‘60s SREB began sharing data among its members!</a:t>
            </a:r>
            <a:endParaRPr lang="en-US" sz="2000" b="1" dirty="0">
              <a:solidFill>
                <a:srgbClr val="FF0000"/>
              </a:solidFill>
            </a:endParaRPr>
          </a:p>
        </p:txBody>
      </p:sp>
      <p:sp>
        <p:nvSpPr>
          <p:cNvPr id="312" name="TextBox 311"/>
          <p:cNvSpPr txBox="1"/>
          <p:nvPr/>
        </p:nvSpPr>
        <p:spPr>
          <a:xfrm>
            <a:off x="3262182" y="349529"/>
            <a:ext cx="5071581" cy="646331"/>
          </a:xfrm>
          <a:prstGeom prst="rect">
            <a:avLst/>
          </a:prstGeom>
          <a:noFill/>
        </p:spPr>
        <p:txBody>
          <a:bodyPr wrap="none" rtlCol="0">
            <a:spAutoFit/>
          </a:bodyPr>
          <a:lstStyle/>
          <a:p>
            <a:pPr algn="ctr"/>
            <a:r>
              <a:rPr lang="en-US" b="1" dirty="0" smtClean="0">
                <a:solidFill>
                  <a:schemeClr val="tx2">
                    <a:lumMod val="75000"/>
                  </a:schemeClr>
                </a:solidFill>
              </a:rPr>
              <a:t>A little more than decade later, HEDS began data </a:t>
            </a:r>
          </a:p>
          <a:p>
            <a:pPr algn="ctr"/>
            <a:r>
              <a:rPr lang="en-US" b="1" dirty="0" smtClean="0">
                <a:solidFill>
                  <a:schemeClr val="tx2">
                    <a:lumMod val="75000"/>
                  </a:schemeClr>
                </a:solidFill>
              </a:rPr>
              <a:t>sharing among  more than 100 Private institutions</a:t>
            </a:r>
            <a:endParaRPr lang="en-US" b="1" dirty="0">
              <a:solidFill>
                <a:schemeClr val="tx2">
                  <a:lumMod val="75000"/>
                </a:schemeClr>
              </a:solidFill>
            </a:endParaRPr>
          </a:p>
        </p:txBody>
      </p:sp>
      <p:sp>
        <p:nvSpPr>
          <p:cNvPr id="313" name="TextBox 312"/>
          <p:cNvSpPr txBox="1"/>
          <p:nvPr/>
        </p:nvSpPr>
        <p:spPr>
          <a:xfrm>
            <a:off x="289226" y="1804430"/>
            <a:ext cx="1951496" cy="3170099"/>
          </a:xfrm>
          <a:prstGeom prst="rect">
            <a:avLst/>
          </a:prstGeom>
          <a:noFill/>
        </p:spPr>
        <p:txBody>
          <a:bodyPr wrap="none" rtlCol="0">
            <a:spAutoFit/>
          </a:bodyPr>
          <a:lstStyle/>
          <a:p>
            <a:r>
              <a:rPr lang="en-US" sz="2000" b="1" dirty="0" smtClean="0">
                <a:solidFill>
                  <a:schemeClr val="accent2">
                    <a:lumMod val="75000"/>
                    <a:lumOff val="25000"/>
                  </a:schemeClr>
                </a:solidFill>
              </a:rPr>
              <a:t>Since then, </a:t>
            </a:r>
          </a:p>
          <a:p>
            <a:r>
              <a:rPr lang="en-US" sz="2000" b="1" dirty="0" smtClean="0">
                <a:solidFill>
                  <a:schemeClr val="accent2">
                    <a:lumMod val="75000"/>
                    <a:lumOff val="25000"/>
                  </a:schemeClr>
                </a:solidFill>
              </a:rPr>
              <a:t>hundreds of </a:t>
            </a:r>
          </a:p>
          <a:p>
            <a:r>
              <a:rPr lang="en-US" sz="2000" b="1" dirty="0" smtClean="0">
                <a:solidFill>
                  <a:schemeClr val="accent2">
                    <a:lumMod val="75000"/>
                    <a:lumOff val="25000"/>
                  </a:schemeClr>
                </a:solidFill>
              </a:rPr>
              <a:t>decentralized, </a:t>
            </a:r>
          </a:p>
          <a:p>
            <a:r>
              <a:rPr lang="en-US" sz="2000" b="1" dirty="0" smtClean="0">
                <a:solidFill>
                  <a:schemeClr val="accent2">
                    <a:lumMod val="75000"/>
                    <a:lumOff val="25000"/>
                  </a:schemeClr>
                </a:solidFill>
              </a:rPr>
              <a:t>independent, </a:t>
            </a:r>
          </a:p>
          <a:p>
            <a:r>
              <a:rPr lang="en-US" sz="2000" b="1" dirty="0" smtClean="0">
                <a:solidFill>
                  <a:schemeClr val="accent2">
                    <a:lumMod val="75000"/>
                    <a:lumOff val="25000"/>
                  </a:schemeClr>
                </a:solidFill>
              </a:rPr>
              <a:t>data sharing </a:t>
            </a:r>
          </a:p>
          <a:p>
            <a:r>
              <a:rPr lang="en-US" sz="2000" b="1" dirty="0" smtClean="0">
                <a:solidFill>
                  <a:schemeClr val="accent2">
                    <a:lumMod val="75000"/>
                    <a:lumOff val="25000"/>
                  </a:schemeClr>
                </a:solidFill>
              </a:rPr>
              <a:t>agreements </a:t>
            </a:r>
          </a:p>
          <a:p>
            <a:r>
              <a:rPr lang="en-US" sz="2000" b="1" dirty="0" smtClean="0">
                <a:solidFill>
                  <a:schemeClr val="accent2">
                    <a:lumMod val="75000"/>
                    <a:lumOff val="25000"/>
                  </a:schemeClr>
                </a:solidFill>
              </a:rPr>
              <a:t>continue to </a:t>
            </a:r>
          </a:p>
          <a:p>
            <a:r>
              <a:rPr lang="en-US" sz="2000" b="1" dirty="0" smtClean="0">
                <a:solidFill>
                  <a:schemeClr val="accent2">
                    <a:lumMod val="75000"/>
                    <a:lumOff val="25000"/>
                  </a:schemeClr>
                </a:solidFill>
              </a:rPr>
              <a:t>moved the </a:t>
            </a:r>
          </a:p>
          <a:p>
            <a:r>
              <a:rPr lang="en-US" sz="2000" b="1" dirty="0" smtClean="0">
                <a:solidFill>
                  <a:schemeClr val="accent2">
                    <a:lumMod val="75000"/>
                    <a:lumOff val="25000"/>
                  </a:schemeClr>
                </a:solidFill>
              </a:rPr>
              <a:t>inquiry process </a:t>
            </a:r>
          </a:p>
          <a:p>
            <a:r>
              <a:rPr lang="en-US" sz="2000" b="1" dirty="0" smtClean="0">
                <a:solidFill>
                  <a:schemeClr val="accent2">
                    <a:lumMod val="75000"/>
                    <a:lumOff val="25000"/>
                  </a:schemeClr>
                </a:solidFill>
              </a:rPr>
              <a:t>forward.</a:t>
            </a:r>
            <a:endParaRPr lang="en-US" sz="2000" b="1" dirty="0">
              <a:solidFill>
                <a:schemeClr val="accent2">
                  <a:lumMod val="75000"/>
                  <a:lumOff val="25000"/>
                </a:schemeClr>
              </a:solidFill>
            </a:endParaRPr>
          </a:p>
        </p:txBody>
      </p:sp>
      <p:sp>
        <p:nvSpPr>
          <p:cNvPr id="314" name="TextBox 313"/>
          <p:cNvSpPr txBox="1"/>
          <p:nvPr/>
        </p:nvSpPr>
        <p:spPr>
          <a:xfrm>
            <a:off x="832783" y="5162490"/>
            <a:ext cx="8247001" cy="400110"/>
          </a:xfrm>
          <a:prstGeom prst="rect">
            <a:avLst/>
          </a:prstGeom>
          <a:noFill/>
        </p:spPr>
        <p:txBody>
          <a:bodyPr wrap="none" rtlCol="0">
            <a:spAutoFit/>
          </a:bodyPr>
          <a:lstStyle/>
          <a:p>
            <a:r>
              <a:rPr lang="en-US" sz="2000" b="1" dirty="0" smtClean="0">
                <a:solidFill>
                  <a:srgbClr val="C00000"/>
                </a:solidFill>
              </a:rPr>
              <a:t>But, each project has to solve the data standards problem all over again…</a:t>
            </a:r>
            <a:endParaRPr lang="en-US" sz="2000" b="1" dirty="0">
              <a:solidFill>
                <a:srgbClr val="C00000"/>
              </a:solidFill>
            </a:endParaRPr>
          </a:p>
        </p:txBody>
      </p:sp>
    </p:spTree>
    <p:extLst>
      <p:ext uri="{BB962C8B-B14F-4D97-AF65-F5344CB8AC3E}">
        <p14:creationId xmlns:p14="http://schemas.microsoft.com/office/powerpoint/2010/main" xmlns="" val="17216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10" presetClass="exit" presetSubtype="0" fill="hold" grpId="1" nodeType="withEffect">
                                  <p:stCondLst>
                                    <p:cond delay="0"/>
                                  </p:stCondLst>
                                  <p:childTnLst>
                                    <p:animEffect transition="out" filter="fade">
                                      <p:cBhvr>
                                        <p:cTn id="17" dur="2000"/>
                                        <p:tgtEl>
                                          <p:spTgt spid="309"/>
                                        </p:tgtEl>
                                      </p:cBhvr>
                                    </p:animEffect>
                                    <p:set>
                                      <p:cBhvr>
                                        <p:cTn id="18" dur="1" fill="hold">
                                          <p:stCondLst>
                                            <p:cond delay="1999"/>
                                          </p:stCondLst>
                                        </p:cTn>
                                        <p:tgtEl>
                                          <p:spTgt spid="309"/>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3"/>
                                        </p:tgtEl>
                                      </p:cBhvr>
                                    </p:animEffect>
                                    <p:set>
                                      <p:cBhvr>
                                        <p:cTn id="21" dur="1" fill="hold">
                                          <p:stCondLst>
                                            <p:cond delay="1999"/>
                                          </p:stCondLst>
                                        </p:cTn>
                                        <p:tgtEl>
                                          <p:spTgt spid="3"/>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312"/>
                                        </p:tgtEl>
                                        <p:attrNameLst>
                                          <p:attrName>style.visibility</p:attrName>
                                        </p:attrNameLst>
                                      </p:cBhvr>
                                      <p:to>
                                        <p:strVal val="visible"/>
                                      </p:to>
                                    </p:set>
                                  </p:childTnLst>
                                </p:cTn>
                              </p:par>
                              <p:par>
                                <p:cTn id="24" presetID="2" presetClass="entr" presetSubtype="1"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ppt_x"/>
                                          </p:val>
                                        </p:tav>
                                        <p:tav tm="100000">
                                          <p:val>
                                            <p:strVal val="#ppt_x"/>
                                          </p:val>
                                        </p:tav>
                                      </p:tavLst>
                                    </p:anim>
                                    <p:anim calcmode="lin" valueType="num">
                                      <p:cBhvr additive="base">
                                        <p:cTn id="27"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style.rotation</p:attrName>
                                        </p:attrNameLst>
                                      </p:cBhvr>
                                      <p:tavLst>
                                        <p:tav tm="0">
                                          <p:val>
                                            <p:fltVal val="720"/>
                                          </p:val>
                                        </p:tav>
                                        <p:tav tm="100000">
                                          <p:val>
                                            <p:fltVal val="0"/>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ppt_w</p:attrName>
                                        </p:attrNameLst>
                                      </p:cBhvr>
                                      <p:tavLst>
                                        <p:tav tm="0">
                                          <p:val>
                                            <p:fltVal val="0"/>
                                          </p:val>
                                        </p:tav>
                                        <p:tav tm="100000">
                                          <p:val>
                                            <p:strVal val="#ppt_w"/>
                                          </p:val>
                                        </p:tav>
                                      </p:tavLst>
                                    </p:anim>
                                  </p:childTnLst>
                                </p:cTn>
                              </p:par>
                              <p:par>
                                <p:cTn id="36" presetID="10" presetClass="exit" presetSubtype="0" fill="hold" grpId="1" nodeType="withEffect">
                                  <p:stCondLst>
                                    <p:cond delay="0"/>
                                  </p:stCondLst>
                                  <p:childTnLst>
                                    <p:animEffect transition="out" filter="fade">
                                      <p:cBhvr>
                                        <p:cTn id="37" dur="2000"/>
                                        <p:tgtEl>
                                          <p:spTgt spid="312"/>
                                        </p:tgtEl>
                                      </p:cBhvr>
                                    </p:animEffect>
                                    <p:set>
                                      <p:cBhvr>
                                        <p:cTn id="38" dur="1" fill="hold">
                                          <p:stCondLst>
                                            <p:cond delay="1999"/>
                                          </p:stCondLst>
                                        </p:cTn>
                                        <p:tgtEl>
                                          <p:spTgt spid="312"/>
                                        </p:tgtEl>
                                        <p:attrNameLst>
                                          <p:attrName>style.visibility</p:attrName>
                                        </p:attrNameLst>
                                      </p:cBhvr>
                                      <p:to>
                                        <p:strVal val="hidden"/>
                                      </p:to>
                                    </p:set>
                                  </p:childTnLst>
                                </p:cTn>
                              </p:par>
                            </p:childTnLst>
                          </p:cTn>
                        </p:par>
                        <p:par>
                          <p:cTn id="39" fill="hold">
                            <p:stCondLst>
                              <p:cond delay="2000"/>
                            </p:stCondLst>
                            <p:childTnLst>
                              <p:par>
                                <p:cTn id="40" presetID="35"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anim calcmode="lin" valueType="num">
                                      <p:cBhvr>
                                        <p:cTn id="43" dur="500" fill="hold"/>
                                        <p:tgtEl>
                                          <p:spTgt spid="20"/>
                                        </p:tgtEl>
                                        <p:attrNameLst>
                                          <p:attrName>style.rotation</p:attrName>
                                        </p:attrNameLst>
                                      </p:cBhvr>
                                      <p:tavLst>
                                        <p:tav tm="0">
                                          <p:val>
                                            <p:fltVal val="720"/>
                                          </p:val>
                                        </p:tav>
                                        <p:tav tm="100000">
                                          <p:val>
                                            <p:fltVal val="0"/>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childTnLst>
                                </p:cTn>
                              </p:par>
                            </p:childTnLst>
                          </p:cTn>
                        </p:par>
                        <p:par>
                          <p:cTn id="46" fill="hold">
                            <p:stCondLst>
                              <p:cond delay="2500"/>
                            </p:stCondLst>
                            <p:childTnLst>
                              <p:par>
                                <p:cTn id="47" presetID="35" presetClass="entr" presetSubtype="0" fill="hold" nodeType="afterEffect">
                                  <p:stCondLst>
                                    <p:cond delay="1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anim calcmode="lin" valueType="num">
                                      <p:cBhvr>
                                        <p:cTn id="50" dur="500" fill="hold"/>
                                        <p:tgtEl>
                                          <p:spTgt spid="10"/>
                                        </p:tgtEl>
                                        <p:attrNameLst>
                                          <p:attrName>style.rotation</p:attrName>
                                        </p:attrNameLst>
                                      </p:cBhvr>
                                      <p:tavLst>
                                        <p:tav tm="0">
                                          <p:val>
                                            <p:fltVal val="720"/>
                                          </p:val>
                                        </p:tav>
                                        <p:tav tm="100000">
                                          <p:val>
                                            <p:fltVal val="0"/>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ppt_w</p:attrName>
                                        </p:attrNameLst>
                                      </p:cBhvr>
                                      <p:tavLst>
                                        <p:tav tm="0">
                                          <p:val>
                                            <p:fltVal val="0"/>
                                          </p:val>
                                        </p:tav>
                                        <p:tav tm="100000">
                                          <p:val>
                                            <p:strVal val="#ppt_w"/>
                                          </p:val>
                                        </p:tav>
                                      </p:tavLst>
                                    </p:anim>
                                  </p:childTnLst>
                                </p:cTn>
                              </p:par>
                              <p:par>
                                <p:cTn id="53" presetID="55" presetClass="entr" presetSubtype="0" fill="hold" grpId="0" nodeType="withEffect">
                                  <p:stCondLst>
                                    <p:cond delay="100"/>
                                  </p:stCondLst>
                                  <p:childTnLst>
                                    <p:set>
                                      <p:cBhvr>
                                        <p:cTn id="54" dur="1" fill="hold">
                                          <p:stCondLst>
                                            <p:cond delay="0"/>
                                          </p:stCondLst>
                                        </p:cTn>
                                        <p:tgtEl>
                                          <p:spTgt spid="313"/>
                                        </p:tgtEl>
                                        <p:attrNameLst>
                                          <p:attrName>style.visibility</p:attrName>
                                        </p:attrNameLst>
                                      </p:cBhvr>
                                      <p:to>
                                        <p:strVal val="visible"/>
                                      </p:to>
                                    </p:set>
                                    <p:anim calcmode="lin" valueType="num">
                                      <p:cBhvr>
                                        <p:cTn id="55" dur="1000" fill="hold"/>
                                        <p:tgtEl>
                                          <p:spTgt spid="313"/>
                                        </p:tgtEl>
                                        <p:attrNameLst>
                                          <p:attrName>ppt_w</p:attrName>
                                        </p:attrNameLst>
                                      </p:cBhvr>
                                      <p:tavLst>
                                        <p:tav tm="0">
                                          <p:val>
                                            <p:strVal val="#ppt_w*0.70"/>
                                          </p:val>
                                        </p:tav>
                                        <p:tav tm="100000">
                                          <p:val>
                                            <p:strVal val="#ppt_w"/>
                                          </p:val>
                                        </p:tav>
                                      </p:tavLst>
                                    </p:anim>
                                    <p:anim calcmode="lin" valueType="num">
                                      <p:cBhvr>
                                        <p:cTn id="56" dur="1000" fill="hold"/>
                                        <p:tgtEl>
                                          <p:spTgt spid="313"/>
                                        </p:tgtEl>
                                        <p:attrNameLst>
                                          <p:attrName>ppt_h</p:attrName>
                                        </p:attrNameLst>
                                      </p:cBhvr>
                                      <p:tavLst>
                                        <p:tav tm="0">
                                          <p:val>
                                            <p:strVal val="#ppt_h"/>
                                          </p:val>
                                        </p:tav>
                                        <p:tav tm="100000">
                                          <p:val>
                                            <p:strVal val="#ppt_h"/>
                                          </p:val>
                                        </p:tav>
                                      </p:tavLst>
                                    </p:anim>
                                    <p:animEffect transition="in" filter="fade">
                                      <p:cBhvr>
                                        <p:cTn id="57" dur="1000"/>
                                        <p:tgtEl>
                                          <p:spTgt spid="313"/>
                                        </p:tgtEl>
                                      </p:cBhvr>
                                    </p:animEffect>
                                  </p:childTnLst>
                                </p:cTn>
                              </p:par>
                            </p:childTnLst>
                          </p:cTn>
                        </p:par>
                        <p:par>
                          <p:cTn id="58" fill="hold">
                            <p:stCondLst>
                              <p:cond delay="3600"/>
                            </p:stCondLst>
                            <p:childTnLst>
                              <p:par>
                                <p:cTn id="59" presetID="35" presetClass="entr" presetSubtype="0"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anim calcmode="lin" valueType="num">
                                      <p:cBhvr>
                                        <p:cTn id="62" dur="500" fill="hold"/>
                                        <p:tgtEl>
                                          <p:spTgt spid="34"/>
                                        </p:tgtEl>
                                        <p:attrNameLst>
                                          <p:attrName>style.rotation</p:attrName>
                                        </p:attrNameLst>
                                      </p:cBhvr>
                                      <p:tavLst>
                                        <p:tav tm="0">
                                          <p:val>
                                            <p:fltVal val="720"/>
                                          </p:val>
                                        </p:tav>
                                        <p:tav tm="100000">
                                          <p:val>
                                            <p:fltVal val="0"/>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 calcmode="lin" valueType="num">
                                      <p:cBhvr>
                                        <p:cTn id="64" dur="500" fill="hold"/>
                                        <p:tgtEl>
                                          <p:spTgt spid="34"/>
                                        </p:tgtEl>
                                        <p:attrNameLst>
                                          <p:attrName>ppt_w</p:attrName>
                                        </p:attrNameLst>
                                      </p:cBhvr>
                                      <p:tavLst>
                                        <p:tav tm="0">
                                          <p:val>
                                            <p:fltVal val="0"/>
                                          </p:val>
                                        </p:tav>
                                        <p:tav tm="100000">
                                          <p:val>
                                            <p:strVal val="#ppt_w"/>
                                          </p:val>
                                        </p:tav>
                                      </p:tavLst>
                                    </p:anim>
                                  </p:childTnLst>
                                </p:cTn>
                              </p:par>
                            </p:childTnLst>
                          </p:cTn>
                        </p:par>
                        <p:par>
                          <p:cTn id="65" fill="hold">
                            <p:stCondLst>
                              <p:cond delay="4100"/>
                            </p:stCondLst>
                            <p:childTnLst>
                              <p:par>
                                <p:cTn id="66" presetID="35" presetClass="entr" presetSubtype="0" fill="hold" nodeType="afterEffect">
                                  <p:stCondLst>
                                    <p:cond delay="10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anim calcmode="lin" valueType="num">
                                      <p:cBhvr>
                                        <p:cTn id="69" dur="500" fill="hold"/>
                                        <p:tgtEl>
                                          <p:spTgt spid="11"/>
                                        </p:tgtEl>
                                        <p:attrNameLst>
                                          <p:attrName>style.rotation</p:attrName>
                                        </p:attrNameLst>
                                      </p:cBhvr>
                                      <p:tavLst>
                                        <p:tav tm="0">
                                          <p:val>
                                            <p:fltVal val="720"/>
                                          </p:val>
                                        </p:tav>
                                        <p:tav tm="100000">
                                          <p:val>
                                            <p:fltVal val="0"/>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 calcmode="lin" valueType="num">
                                      <p:cBhvr>
                                        <p:cTn id="71" dur="500" fill="hold"/>
                                        <p:tgtEl>
                                          <p:spTgt spid="11"/>
                                        </p:tgtEl>
                                        <p:attrNameLst>
                                          <p:attrName>ppt_w</p:attrName>
                                        </p:attrNameLst>
                                      </p:cBhvr>
                                      <p:tavLst>
                                        <p:tav tm="0">
                                          <p:val>
                                            <p:fltVal val="0"/>
                                          </p:val>
                                        </p:tav>
                                        <p:tav tm="100000">
                                          <p:val>
                                            <p:strVal val="#ppt_w"/>
                                          </p:val>
                                        </p:tav>
                                      </p:tavLst>
                                    </p:anim>
                                  </p:childTnLst>
                                </p:cTn>
                              </p:par>
                            </p:childTnLst>
                          </p:cTn>
                        </p:par>
                        <p:par>
                          <p:cTn id="72" fill="hold">
                            <p:stCondLst>
                              <p:cond delay="4700"/>
                            </p:stCondLst>
                            <p:childTnLst>
                              <p:par>
                                <p:cTn id="73" presetID="35" presetClass="entr" presetSubtype="0" fill="hold" nodeType="afterEffect">
                                  <p:stCondLst>
                                    <p:cond delay="10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anim calcmode="lin" valueType="num">
                                      <p:cBhvr>
                                        <p:cTn id="76" dur="500" fill="hold"/>
                                        <p:tgtEl>
                                          <p:spTgt spid="13"/>
                                        </p:tgtEl>
                                        <p:attrNameLst>
                                          <p:attrName>style.rotation</p:attrName>
                                        </p:attrNameLst>
                                      </p:cBhvr>
                                      <p:tavLst>
                                        <p:tav tm="0">
                                          <p:val>
                                            <p:fltVal val="720"/>
                                          </p:val>
                                        </p:tav>
                                        <p:tav tm="100000">
                                          <p:val>
                                            <p:fltVal val="0"/>
                                          </p:val>
                                        </p:tav>
                                      </p:tavLst>
                                    </p:anim>
                                    <p:anim calcmode="lin" valueType="num">
                                      <p:cBhvr>
                                        <p:cTn id="77" dur="500" fill="hold"/>
                                        <p:tgtEl>
                                          <p:spTgt spid="13"/>
                                        </p:tgtEl>
                                        <p:attrNameLst>
                                          <p:attrName>ppt_h</p:attrName>
                                        </p:attrNameLst>
                                      </p:cBhvr>
                                      <p:tavLst>
                                        <p:tav tm="0">
                                          <p:val>
                                            <p:fltVal val="0"/>
                                          </p:val>
                                        </p:tav>
                                        <p:tav tm="100000">
                                          <p:val>
                                            <p:strVal val="#ppt_h"/>
                                          </p:val>
                                        </p:tav>
                                      </p:tavLst>
                                    </p:anim>
                                    <p:anim calcmode="lin" valueType="num">
                                      <p:cBhvr>
                                        <p:cTn id="78" dur="500" fill="hold"/>
                                        <p:tgtEl>
                                          <p:spTgt spid="13"/>
                                        </p:tgtEl>
                                        <p:attrNameLst>
                                          <p:attrName>ppt_w</p:attrName>
                                        </p:attrNameLst>
                                      </p:cBhvr>
                                      <p:tavLst>
                                        <p:tav tm="0">
                                          <p:val>
                                            <p:fltVal val="0"/>
                                          </p:val>
                                        </p:tav>
                                        <p:tav tm="100000">
                                          <p:val>
                                            <p:strVal val="#ppt_w"/>
                                          </p:val>
                                        </p:tav>
                                      </p:tavLst>
                                    </p:anim>
                                  </p:childTnLst>
                                </p:cTn>
                              </p:par>
                            </p:childTnLst>
                          </p:cTn>
                        </p:par>
                        <p:par>
                          <p:cTn id="79" fill="hold">
                            <p:stCondLst>
                              <p:cond delay="5300"/>
                            </p:stCondLst>
                            <p:childTnLst>
                              <p:par>
                                <p:cTn id="80" presetID="35" presetClass="entr" presetSubtype="0" fill="hold" nodeType="afterEffect">
                                  <p:stCondLst>
                                    <p:cond delay="10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anim calcmode="lin" valueType="num">
                                      <p:cBhvr>
                                        <p:cTn id="83" dur="500" fill="hold"/>
                                        <p:tgtEl>
                                          <p:spTgt spid="14"/>
                                        </p:tgtEl>
                                        <p:attrNameLst>
                                          <p:attrName>style.rotation</p:attrName>
                                        </p:attrNameLst>
                                      </p:cBhvr>
                                      <p:tavLst>
                                        <p:tav tm="0">
                                          <p:val>
                                            <p:fltVal val="720"/>
                                          </p:val>
                                        </p:tav>
                                        <p:tav tm="100000">
                                          <p:val>
                                            <p:fltVal val="0"/>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 calcmode="lin" valueType="num">
                                      <p:cBhvr>
                                        <p:cTn id="85" dur="500" fill="hold"/>
                                        <p:tgtEl>
                                          <p:spTgt spid="14"/>
                                        </p:tgtEl>
                                        <p:attrNameLst>
                                          <p:attrName>ppt_w</p:attrName>
                                        </p:attrNameLst>
                                      </p:cBhvr>
                                      <p:tavLst>
                                        <p:tav tm="0">
                                          <p:val>
                                            <p:fltVal val="0"/>
                                          </p:val>
                                        </p:tav>
                                        <p:tav tm="100000">
                                          <p:val>
                                            <p:strVal val="#ppt_w"/>
                                          </p:val>
                                        </p:tav>
                                      </p:tavLst>
                                    </p:anim>
                                  </p:childTnLst>
                                </p:cTn>
                              </p:par>
                            </p:childTnLst>
                          </p:cTn>
                        </p:par>
                        <p:par>
                          <p:cTn id="86" fill="hold">
                            <p:stCondLst>
                              <p:cond delay="5900"/>
                            </p:stCondLst>
                            <p:childTnLst>
                              <p:par>
                                <p:cTn id="87" presetID="35" presetClass="entr" presetSubtype="0" fill="hold"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anim calcmode="lin" valueType="num">
                                      <p:cBhvr>
                                        <p:cTn id="90" dur="500" fill="hold"/>
                                        <p:tgtEl>
                                          <p:spTgt spid="29"/>
                                        </p:tgtEl>
                                        <p:attrNameLst>
                                          <p:attrName>style.rotation</p:attrName>
                                        </p:attrNameLst>
                                      </p:cBhvr>
                                      <p:tavLst>
                                        <p:tav tm="0">
                                          <p:val>
                                            <p:fltVal val="720"/>
                                          </p:val>
                                        </p:tav>
                                        <p:tav tm="100000">
                                          <p:val>
                                            <p:fltVal val="0"/>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anim calcmode="lin" valueType="num">
                                      <p:cBhvr>
                                        <p:cTn id="92" dur="500" fill="hold"/>
                                        <p:tgtEl>
                                          <p:spTgt spid="29"/>
                                        </p:tgtEl>
                                        <p:attrNameLst>
                                          <p:attrName>ppt_w</p:attrName>
                                        </p:attrNameLst>
                                      </p:cBhvr>
                                      <p:tavLst>
                                        <p:tav tm="0">
                                          <p:val>
                                            <p:fltVal val="0"/>
                                          </p:val>
                                        </p:tav>
                                        <p:tav tm="100000">
                                          <p:val>
                                            <p:strVal val="#ppt_w"/>
                                          </p:val>
                                        </p:tav>
                                      </p:tavLst>
                                    </p:anim>
                                  </p:childTnLst>
                                </p:cTn>
                              </p:par>
                            </p:childTnLst>
                          </p:cTn>
                        </p:par>
                        <p:par>
                          <p:cTn id="93" fill="hold">
                            <p:stCondLst>
                              <p:cond delay="6400"/>
                            </p:stCondLst>
                            <p:childTnLst>
                              <p:par>
                                <p:cTn id="94" presetID="35" presetClass="entr" presetSubtype="0" fill="hold" nodeType="afterEffect">
                                  <p:stCondLst>
                                    <p:cond delay="10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anim calcmode="lin" valueType="num">
                                      <p:cBhvr>
                                        <p:cTn id="97" dur="500" fill="hold"/>
                                        <p:tgtEl>
                                          <p:spTgt spid="17"/>
                                        </p:tgtEl>
                                        <p:attrNameLst>
                                          <p:attrName>style.rotation</p:attrName>
                                        </p:attrNameLst>
                                      </p:cBhvr>
                                      <p:tavLst>
                                        <p:tav tm="0">
                                          <p:val>
                                            <p:fltVal val="720"/>
                                          </p:val>
                                        </p:tav>
                                        <p:tav tm="100000">
                                          <p:val>
                                            <p:fltVal val="0"/>
                                          </p:val>
                                        </p:tav>
                                      </p:tavLst>
                                    </p:anim>
                                    <p:anim calcmode="lin" valueType="num">
                                      <p:cBhvr>
                                        <p:cTn id="98" dur="500" fill="hold"/>
                                        <p:tgtEl>
                                          <p:spTgt spid="17"/>
                                        </p:tgtEl>
                                        <p:attrNameLst>
                                          <p:attrName>ppt_h</p:attrName>
                                        </p:attrNameLst>
                                      </p:cBhvr>
                                      <p:tavLst>
                                        <p:tav tm="0">
                                          <p:val>
                                            <p:fltVal val="0"/>
                                          </p:val>
                                        </p:tav>
                                        <p:tav tm="100000">
                                          <p:val>
                                            <p:strVal val="#ppt_h"/>
                                          </p:val>
                                        </p:tav>
                                      </p:tavLst>
                                    </p:anim>
                                    <p:anim calcmode="lin" valueType="num">
                                      <p:cBhvr>
                                        <p:cTn id="99" dur="500" fill="hold"/>
                                        <p:tgtEl>
                                          <p:spTgt spid="17"/>
                                        </p:tgtEl>
                                        <p:attrNameLst>
                                          <p:attrName>ppt_w</p:attrName>
                                        </p:attrNameLst>
                                      </p:cBhvr>
                                      <p:tavLst>
                                        <p:tav tm="0">
                                          <p:val>
                                            <p:fltVal val="0"/>
                                          </p:val>
                                        </p:tav>
                                        <p:tav tm="100000">
                                          <p:val>
                                            <p:strVal val="#ppt_w"/>
                                          </p:val>
                                        </p:tav>
                                      </p:tavLst>
                                    </p:anim>
                                  </p:childTnLst>
                                </p:cTn>
                              </p:par>
                            </p:childTnLst>
                          </p:cTn>
                        </p:par>
                        <p:par>
                          <p:cTn id="100" fill="hold">
                            <p:stCondLst>
                              <p:cond delay="7000"/>
                            </p:stCondLst>
                            <p:childTnLst>
                              <p:par>
                                <p:cTn id="101" presetID="35" presetClass="entr" presetSubtype="0" fill="hold" nodeType="afterEffect">
                                  <p:stCondLst>
                                    <p:cond delay="10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500"/>
                                        <p:tgtEl>
                                          <p:spTgt spid="21"/>
                                        </p:tgtEl>
                                      </p:cBhvr>
                                    </p:animEffect>
                                    <p:anim calcmode="lin" valueType="num">
                                      <p:cBhvr>
                                        <p:cTn id="104" dur="500" fill="hold"/>
                                        <p:tgtEl>
                                          <p:spTgt spid="21"/>
                                        </p:tgtEl>
                                        <p:attrNameLst>
                                          <p:attrName>style.rotation</p:attrName>
                                        </p:attrNameLst>
                                      </p:cBhvr>
                                      <p:tavLst>
                                        <p:tav tm="0">
                                          <p:val>
                                            <p:fltVal val="720"/>
                                          </p:val>
                                        </p:tav>
                                        <p:tav tm="100000">
                                          <p:val>
                                            <p:fltVal val="0"/>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 calcmode="lin" valueType="num">
                                      <p:cBhvr>
                                        <p:cTn id="106" dur="500" fill="hold"/>
                                        <p:tgtEl>
                                          <p:spTgt spid="21"/>
                                        </p:tgtEl>
                                        <p:attrNameLst>
                                          <p:attrName>ppt_w</p:attrName>
                                        </p:attrNameLst>
                                      </p:cBhvr>
                                      <p:tavLst>
                                        <p:tav tm="0">
                                          <p:val>
                                            <p:fltVal val="0"/>
                                          </p:val>
                                        </p:tav>
                                        <p:tav tm="100000">
                                          <p:val>
                                            <p:strVal val="#ppt_w"/>
                                          </p:val>
                                        </p:tav>
                                      </p:tavLst>
                                    </p:anim>
                                  </p:childTnLst>
                                </p:cTn>
                              </p:par>
                            </p:childTnLst>
                          </p:cTn>
                        </p:par>
                        <p:par>
                          <p:cTn id="107" fill="hold">
                            <p:stCondLst>
                              <p:cond delay="7600"/>
                            </p:stCondLst>
                            <p:childTnLst>
                              <p:par>
                                <p:cTn id="108" presetID="35" presetClass="entr" presetSubtype="0" fill="hold" nodeType="afterEffect">
                                  <p:stCondLst>
                                    <p:cond delay="10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500"/>
                                        <p:tgtEl>
                                          <p:spTgt spid="23"/>
                                        </p:tgtEl>
                                      </p:cBhvr>
                                    </p:animEffect>
                                    <p:anim calcmode="lin" valueType="num">
                                      <p:cBhvr>
                                        <p:cTn id="111" dur="500" fill="hold"/>
                                        <p:tgtEl>
                                          <p:spTgt spid="23"/>
                                        </p:tgtEl>
                                        <p:attrNameLst>
                                          <p:attrName>style.rotation</p:attrName>
                                        </p:attrNameLst>
                                      </p:cBhvr>
                                      <p:tavLst>
                                        <p:tav tm="0">
                                          <p:val>
                                            <p:fltVal val="720"/>
                                          </p:val>
                                        </p:tav>
                                        <p:tav tm="100000">
                                          <p:val>
                                            <p:fltVal val="0"/>
                                          </p:val>
                                        </p:tav>
                                      </p:tavLst>
                                    </p:anim>
                                    <p:anim calcmode="lin" valueType="num">
                                      <p:cBhvr>
                                        <p:cTn id="112" dur="500" fill="hold"/>
                                        <p:tgtEl>
                                          <p:spTgt spid="23"/>
                                        </p:tgtEl>
                                        <p:attrNameLst>
                                          <p:attrName>ppt_h</p:attrName>
                                        </p:attrNameLst>
                                      </p:cBhvr>
                                      <p:tavLst>
                                        <p:tav tm="0">
                                          <p:val>
                                            <p:fltVal val="0"/>
                                          </p:val>
                                        </p:tav>
                                        <p:tav tm="100000">
                                          <p:val>
                                            <p:strVal val="#ppt_h"/>
                                          </p:val>
                                        </p:tav>
                                      </p:tavLst>
                                    </p:anim>
                                    <p:anim calcmode="lin" valueType="num">
                                      <p:cBhvr>
                                        <p:cTn id="113" dur="500" fill="hold"/>
                                        <p:tgtEl>
                                          <p:spTgt spid="23"/>
                                        </p:tgtEl>
                                        <p:attrNameLst>
                                          <p:attrName>ppt_w</p:attrName>
                                        </p:attrNameLst>
                                      </p:cBhvr>
                                      <p:tavLst>
                                        <p:tav tm="0">
                                          <p:val>
                                            <p:fltVal val="0"/>
                                          </p:val>
                                        </p:tav>
                                        <p:tav tm="100000">
                                          <p:val>
                                            <p:strVal val="#ppt_w"/>
                                          </p:val>
                                        </p:tav>
                                      </p:tavLst>
                                    </p:anim>
                                  </p:childTnLst>
                                </p:cTn>
                              </p:par>
                            </p:childTnLst>
                          </p:cTn>
                        </p:par>
                        <p:par>
                          <p:cTn id="114" fill="hold">
                            <p:stCondLst>
                              <p:cond delay="8200"/>
                            </p:stCondLst>
                            <p:childTnLst>
                              <p:par>
                                <p:cTn id="115" presetID="35" presetClass="entr" presetSubtype="0" fill="hold" nodeType="afterEffect">
                                  <p:stCondLst>
                                    <p:cond delay="10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anim calcmode="lin" valueType="num">
                                      <p:cBhvr>
                                        <p:cTn id="118" dur="500" fill="hold"/>
                                        <p:tgtEl>
                                          <p:spTgt spid="24"/>
                                        </p:tgtEl>
                                        <p:attrNameLst>
                                          <p:attrName>style.rotation</p:attrName>
                                        </p:attrNameLst>
                                      </p:cBhvr>
                                      <p:tavLst>
                                        <p:tav tm="0">
                                          <p:val>
                                            <p:fltVal val="720"/>
                                          </p:val>
                                        </p:tav>
                                        <p:tav tm="100000">
                                          <p:val>
                                            <p:fltVal val="0"/>
                                          </p:val>
                                        </p:tav>
                                      </p:tavLst>
                                    </p:anim>
                                    <p:anim calcmode="lin" valueType="num">
                                      <p:cBhvr>
                                        <p:cTn id="119" dur="500" fill="hold"/>
                                        <p:tgtEl>
                                          <p:spTgt spid="24"/>
                                        </p:tgtEl>
                                        <p:attrNameLst>
                                          <p:attrName>ppt_h</p:attrName>
                                        </p:attrNameLst>
                                      </p:cBhvr>
                                      <p:tavLst>
                                        <p:tav tm="0">
                                          <p:val>
                                            <p:fltVal val="0"/>
                                          </p:val>
                                        </p:tav>
                                        <p:tav tm="100000">
                                          <p:val>
                                            <p:strVal val="#ppt_h"/>
                                          </p:val>
                                        </p:tav>
                                      </p:tavLst>
                                    </p:anim>
                                    <p:anim calcmode="lin" valueType="num">
                                      <p:cBhvr>
                                        <p:cTn id="120" dur="500" fill="hold"/>
                                        <p:tgtEl>
                                          <p:spTgt spid="24"/>
                                        </p:tgtEl>
                                        <p:attrNameLst>
                                          <p:attrName>ppt_w</p:attrName>
                                        </p:attrNameLst>
                                      </p:cBhvr>
                                      <p:tavLst>
                                        <p:tav tm="0">
                                          <p:val>
                                            <p:fltVal val="0"/>
                                          </p:val>
                                        </p:tav>
                                        <p:tav tm="100000">
                                          <p:val>
                                            <p:strVal val="#ppt_w"/>
                                          </p:val>
                                        </p:tav>
                                      </p:tavLst>
                                    </p:anim>
                                  </p:childTnLst>
                                </p:cTn>
                              </p:par>
                            </p:childTnLst>
                          </p:cTn>
                        </p:par>
                        <p:par>
                          <p:cTn id="121" fill="hold">
                            <p:stCondLst>
                              <p:cond delay="8800"/>
                            </p:stCondLst>
                            <p:childTnLst>
                              <p:par>
                                <p:cTn id="122" presetID="35" presetClass="entr" presetSubtype="0" fill="hold" nodeType="afterEffect">
                                  <p:stCondLst>
                                    <p:cond delay="100"/>
                                  </p:stCondLst>
                                  <p:childTnLst>
                                    <p:set>
                                      <p:cBhvr>
                                        <p:cTn id="123" dur="1" fill="hold">
                                          <p:stCondLst>
                                            <p:cond delay="0"/>
                                          </p:stCondLst>
                                        </p:cTn>
                                        <p:tgtEl>
                                          <p:spTgt spid="26"/>
                                        </p:tgtEl>
                                        <p:attrNameLst>
                                          <p:attrName>style.visibility</p:attrName>
                                        </p:attrNameLst>
                                      </p:cBhvr>
                                      <p:to>
                                        <p:strVal val="visible"/>
                                      </p:to>
                                    </p:set>
                                    <p:animEffect transition="in" filter="fade">
                                      <p:cBhvr>
                                        <p:cTn id="124" dur="500"/>
                                        <p:tgtEl>
                                          <p:spTgt spid="26"/>
                                        </p:tgtEl>
                                      </p:cBhvr>
                                    </p:animEffect>
                                    <p:anim calcmode="lin" valueType="num">
                                      <p:cBhvr>
                                        <p:cTn id="125" dur="500" fill="hold"/>
                                        <p:tgtEl>
                                          <p:spTgt spid="26"/>
                                        </p:tgtEl>
                                        <p:attrNameLst>
                                          <p:attrName>style.rotation</p:attrName>
                                        </p:attrNameLst>
                                      </p:cBhvr>
                                      <p:tavLst>
                                        <p:tav tm="0">
                                          <p:val>
                                            <p:fltVal val="720"/>
                                          </p:val>
                                        </p:tav>
                                        <p:tav tm="100000">
                                          <p:val>
                                            <p:fltVal val="0"/>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 calcmode="lin" valueType="num">
                                      <p:cBhvr>
                                        <p:cTn id="127" dur="500" fill="hold"/>
                                        <p:tgtEl>
                                          <p:spTgt spid="26"/>
                                        </p:tgtEl>
                                        <p:attrNameLst>
                                          <p:attrName>ppt_w</p:attrName>
                                        </p:attrNameLst>
                                      </p:cBhvr>
                                      <p:tavLst>
                                        <p:tav tm="0">
                                          <p:val>
                                            <p:fltVal val="0"/>
                                          </p:val>
                                        </p:tav>
                                        <p:tav tm="100000">
                                          <p:val>
                                            <p:strVal val="#ppt_w"/>
                                          </p:val>
                                        </p:tav>
                                      </p:tavLst>
                                    </p:anim>
                                  </p:childTnLst>
                                </p:cTn>
                              </p:par>
                            </p:childTnLst>
                          </p:cTn>
                        </p:par>
                        <p:par>
                          <p:cTn id="128" fill="hold">
                            <p:stCondLst>
                              <p:cond delay="9400"/>
                            </p:stCondLst>
                            <p:childTnLst>
                              <p:par>
                                <p:cTn id="129" presetID="35" presetClass="entr" presetSubtype="0" fill="hold" nodeType="afterEffect">
                                  <p:stCondLst>
                                    <p:cond delay="100"/>
                                  </p:stCondLst>
                                  <p:childTnLst>
                                    <p:set>
                                      <p:cBhvr>
                                        <p:cTn id="130" dur="1" fill="hold">
                                          <p:stCondLst>
                                            <p:cond delay="0"/>
                                          </p:stCondLst>
                                        </p:cTn>
                                        <p:tgtEl>
                                          <p:spTgt spid="27"/>
                                        </p:tgtEl>
                                        <p:attrNameLst>
                                          <p:attrName>style.visibility</p:attrName>
                                        </p:attrNameLst>
                                      </p:cBhvr>
                                      <p:to>
                                        <p:strVal val="visible"/>
                                      </p:to>
                                    </p:set>
                                    <p:animEffect transition="in" filter="fade">
                                      <p:cBhvr>
                                        <p:cTn id="131" dur="500"/>
                                        <p:tgtEl>
                                          <p:spTgt spid="27"/>
                                        </p:tgtEl>
                                      </p:cBhvr>
                                    </p:animEffect>
                                    <p:anim calcmode="lin" valueType="num">
                                      <p:cBhvr>
                                        <p:cTn id="132" dur="500" fill="hold"/>
                                        <p:tgtEl>
                                          <p:spTgt spid="27"/>
                                        </p:tgtEl>
                                        <p:attrNameLst>
                                          <p:attrName>style.rotation</p:attrName>
                                        </p:attrNameLst>
                                      </p:cBhvr>
                                      <p:tavLst>
                                        <p:tav tm="0">
                                          <p:val>
                                            <p:fltVal val="720"/>
                                          </p:val>
                                        </p:tav>
                                        <p:tav tm="100000">
                                          <p:val>
                                            <p:fltVal val="0"/>
                                          </p:val>
                                        </p:tav>
                                      </p:tavLst>
                                    </p:anim>
                                    <p:anim calcmode="lin" valueType="num">
                                      <p:cBhvr>
                                        <p:cTn id="133" dur="500" fill="hold"/>
                                        <p:tgtEl>
                                          <p:spTgt spid="27"/>
                                        </p:tgtEl>
                                        <p:attrNameLst>
                                          <p:attrName>ppt_h</p:attrName>
                                        </p:attrNameLst>
                                      </p:cBhvr>
                                      <p:tavLst>
                                        <p:tav tm="0">
                                          <p:val>
                                            <p:fltVal val="0"/>
                                          </p:val>
                                        </p:tav>
                                        <p:tav tm="100000">
                                          <p:val>
                                            <p:strVal val="#ppt_h"/>
                                          </p:val>
                                        </p:tav>
                                      </p:tavLst>
                                    </p:anim>
                                    <p:anim calcmode="lin" valueType="num">
                                      <p:cBhvr>
                                        <p:cTn id="134" dur="500" fill="hold"/>
                                        <p:tgtEl>
                                          <p:spTgt spid="27"/>
                                        </p:tgtEl>
                                        <p:attrNameLst>
                                          <p:attrName>ppt_w</p:attrName>
                                        </p:attrNameLst>
                                      </p:cBhvr>
                                      <p:tavLst>
                                        <p:tav tm="0">
                                          <p:val>
                                            <p:fltVal val="0"/>
                                          </p:val>
                                        </p:tav>
                                        <p:tav tm="100000">
                                          <p:val>
                                            <p:strVal val="#ppt_w"/>
                                          </p:val>
                                        </p:tav>
                                      </p:tavLst>
                                    </p:anim>
                                  </p:childTnLst>
                                </p:cTn>
                              </p:par>
                            </p:childTnLst>
                          </p:cTn>
                        </p:par>
                        <p:par>
                          <p:cTn id="135" fill="hold">
                            <p:stCondLst>
                              <p:cond delay="10000"/>
                            </p:stCondLst>
                            <p:childTnLst>
                              <p:par>
                                <p:cTn id="136" presetID="35" presetClass="entr" presetSubtype="0" fill="hold" nodeType="afterEffect">
                                  <p:stCondLst>
                                    <p:cond delay="100"/>
                                  </p:stCondLst>
                                  <p:childTnLst>
                                    <p:set>
                                      <p:cBhvr>
                                        <p:cTn id="137" dur="1" fill="hold">
                                          <p:stCondLst>
                                            <p:cond delay="0"/>
                                          </p:stCondLst>
                                        </p:cTn>
                                        <p:tgtEl>
                                          <p:spTgt spid="30"/>
                                        </p:tgtEl>
                                        <p:attrNameLst>
                                          <p:attrName>style.visibility</p:attrName>
                                        </p:attrNameLst>
                                      </p:cBhvr>
                                      <p:to>
                                        <p:strVal val="visible"/>
                                      </p:to>
                                    </p:set>
                                    <p:animEffect transition="in" filter="fade">
                                      <p:cBhvr>
                                        <p:cTn id="138" dur="500"/>
                                        <p:tgtEl>
                                          <p:spTgt spid="30"/>
                                        </p:tgtEl>
                                      </p:cBhvr>
                                    </p:animEffect>
                                    <p:anim calcmode="lin" valueType="num">
                                      <p:cBhvr>
                                        <p:cTn id="139" dur="500" fill="hold"/>
                                        <p:tgtEl>
                                          <p:spTgt spid="30"/>
                                        </p:tgtEl>
                                        <p:attrNameLst>
                                          <p:attrName>style.rotation</p:attrName>
                                        </p:attrNameLst>
                                      </p:cBhvr>
                                      <p:tavLst>
                                        <p:tav tm="0">
                                          <p:val>
                                            <p:fltVal val="720"/>
                                          </p:val>
                                        </p:tav>
                                        <p:tav tm="100000">
                                          <p:val>
                                            <p:fltVal val="0"/>
                                          </p:val>
                                        </p:tav>
                                      </p:tavLst>
                                    </p:anim>
                                    <p:anim calcmode="lin" valueType="num">
                                      <p:cBhvr>
                                        <p:cTn id="140" dur="500" fill="hold"/>
                                        <p:tgtEl>
                                          <p:spTgt spid="30"/>
                                        </p:tgtEl>
                                        <p:attrNameLst>
                                          <p:attrName>ppt_h</p:attrName>
                                        </p:attrNameLst>
                                      </p:cBhvr>
                                      <p:tavLst>
                                        <p:tav tm="0">
                                          <p:val>
                                            <p:fltVal val="0"/>
                                          </p:val>
                                        </p:tav>
                                        <p:tav tm="100000">
                                          <p:val>
                                            <p:strVal val="#ppt_h"/>
                                          </p:val>
                                        </p:tav>
                                      </p:tavLst>
                                    </p:anim>
                                    <p:anim calcmode="lin" valueType="num">
                                      <p:cBhvr>
                                        <p:cTn id="141" dur="500" fill="hold"/>
                                        <p:tgtEl>
                                          <p:spTgt spid="30"/>
                                        </p:tgtEl>
                                        <p:attrNameLst>
                                          <p:attrName>ppt_w</p:attrName>
                                        </p:attrNameLst>
                                      </p:cBhvr>
                                      <p:tavLst>
                                        <p:tav tm="0">
                                          <p:val>
                                            <p:fltVal val="0"/>
                                          </p:val>
                                        </p:tav>
                                        <p:tav tm="100000">
                                          <p:val>
                                            <p:strVal val="#ppt_w"/>
                                          </p:val>
                                        </p:tav>
                                      </p:tavLst>
                                    </p:anim>
                                  </p:childTnLst>
                                </p:cTn>
                              </p:par>
                            </p:childTnLst>
                          </p:cTn>
                        </p:par>
                        <p:par>
                          <p:cTn id="142" fill="hold">
                            <p:stCondLst>
                              <p:cond delay="10600"/>
                            </p:stCondLst>
                            <p:childTnLst>
                              <p:par>
                                <p:cTn id="143" presetID="35" presetClass="entr" presetSubtype="0" fill="hold"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500"/>
                                        <p:tgtEl>
                                          <p:spTgt spid="18"/>
                                        </p:tgtEl>
                                      </p:cBhvr>
                                    </p:animEffect>
                                    <p:anim calcmode="lin" valueType="num">
                                      <p:cBhvr>
                                        <p:cTn id="146" dur="500" fill="hold"/>
                                        <p:tgtEl>
                                          <p:spTgt spid="18"/>
                                        </p:tgtEl>
                                        <p:attrNameLst>
                                          <p:attrName>style.rotation</p:attrName>
                                        </p:attrNameLst>
                                      </p:cBhvr>
                                      <p:tavLst>
                                        <p:tav tm="0">
                                          <p:val>
                                            <p:fltVal val="720"/>
                                          </p:val>
                                        </p:tav>
                                        <p:tav tm="100000">
                                          <p:val>
                                            <p:fltVal val="0"/>
                                          </p:val>
                                        </p:tav>
                                      </p:tavLst>
                                    </p:anim>
                                    <p:anim calcmode="lin" valueType="num">
                                      <p:cBhvr>
                                        <p:cTn id="147" dur="500" fill="hold"/>
                                        <p:tgtEl>
                                          <p:spTgt spid="18"/>
                                        </p:tgtEl>
                                        <p:attrNameLst>
                                          <p:attrName>ppt_h</p:attrName>
                                        </p:attrNameLst>
                                      </p:cBhvr>
                                      <p:tavLst>
                                        <p:tav tm="0">
                                          <p:val>
                                            <p:fltVal val="0"/>
                                          </p:val>
                                        </p:tav>
                                        <p:tav tm="100000">
                                          <p:val>
                                            <p:strVal val="#ppt_h"/>
                                          </p:val>
                                        </p:tav>
                                      </p:tavLst>
                                    </p:anim>
                                    <p:anim calcmode="lin" valueType="num">
                                      <p:cBhvr>
                                        <p:cTn id="148" dur="500" fill="hold"/>
                                        <p:tgtEl>
                                          <p:spTgt spid="18"/>
                                        </p:tgtEl>
                                        <p:attrNameLst>
                                          <p:attrName>ppt_w</p:attrName>
                                        </p:attrNameLst>
                                      </p:cBhvr>
                                      <p:tavLst>
                                        <p:tav tm="0">
                                          <p:val>
                                            <p:fltVal val="0"/>
                                          </p:val>
                                        </p:tav>
                                        <p:tav tm="100000">
                                          <p:val>
                                            <p:strVal val="#ppt_w"/>
                                          </p:val>
                                        </p:tav>
                                      </p:tavLst>
                                    </p:anim>
                                  </p:childTnLst>
                                </p:cTn>
                              </p:par>
                            </p:childTnLst>
                          </p:cTn>
                        </p:par>
                        <p:par>
                          <p:cTn id="149" fill="hold">
                            <p:stCondLst>
                              <p:cond delay="11100"/>
                            </p:stCondLst>
                            <p:childTnLst>
                              <p:par>
                                <p:cTn id="150" presetID="35" presetClass="entr" presetSubtype="0" fill="hold" nodeType="afterEffect">
                                  <p:stCondLst>
                                    <p:cond delay="0"/>
                                  </p:stCondLst>
                                  <p:childTnLst>
                                    <p:set>
                                      <p:cBhvr>
                                        <p:cTn id="151" dur="1" fill="hold">
                                          <p:stCondLst>
                                            <p:cond delay="0"/>
                                          </p:stCondLst>
                                        </p:cTn>
                                        <p:tgtEl>
                                          <p:spTgt spid="15"/>
                                        </p:tgtEl>
                                        <p:attrNameLst>
                                          <p:attrName>style.visibility</p:attrName>
                                        </p:attrNameLst>
                                      </p:cBhvr>
                                      <p:to>
                                        <p:strVal val="visible"/>
                                      </p:to>
                                    </p:set>
                                    <p:animEffect transition="in" filter="fade">
                                      <p:cBhvr>
                                        <p:cTn id="152" dur="500"/>
                                        <p:tgtEl>
                                          <p:spTgt spid="15"/>
                                        </p:tgtEl>
                                      </p:cBhvr>
                                    </p:animEffect>
                                    <p:anim calcmode="lin" valueType="num">
                                      <p:cBhvr>
                                        <p:cTn id="153" dur="500" fill="hold"/>
                                        <p:tgtEl>
                                          <p:spTgt spid="15"/>
                                        </p:tgtEl>
                                        <p:attrNameLst>
                                          <p:attrName>style.rotation</p:attrName>
                                        </p:attrNameLst>
                                      </p:cBhvr>
                                      <p:tavLst>
                                        <p:tav tm="0">
                                          <p:val>
                                            <p:fltVal val="720"/>
                                          </p:val>
                                        </p:tav>
                                        <p:tav tm="100000">
                                          <p:val>
                                            <p:fltVal val="0"/>
                                          </p:val>
                                        </p:tav>
                                      </p:tavLst>
                                    </p:anim>
                                    <p:anim calcmode="lin" valueType="num">
                                      <p:cBhvr>
                                        <p:cTn id="154" dur="500" fill="hold"/>
                                        <p:tgtEl>
                                          <p:spTgt spid="15"/>
                                        </p:tgtEl>
                                        <p:attrNameLst>
                                          <p:attrName>ppt_h</p:attrName>
                                        </p:attrNameLst>
                                      </p:cBhvr>
                                      <p:tavLst>
                                        <p:tav tm="0">
                                          <p:val>
                                            <p:fltVal val="0"/>
                                          </p:val>
                                        </p:tav>
                                        <p:tav tm="100000">
                                          <p:val>
                                            <p:strVal val="#ppt_h"/>
                                          </p:val>
                                        </p:tav>
                                      </p:tavLst>
                                    </p:anim>
                                    <p:anim calcmode="lin" valueType="num">
                                      <p:cBhvr>
                                        <p:cTn id="155" dur="500" fill="hold"/>
                                        <p:tgtEl>
                                          <p:spTgt spid="15"/>
                                        </p:tgtEl>
                                        <p:attrNameLst>
                                          <p:attrName>ppt_w</p:attrName>
                                        </p:attrNameLst>
                                      </p:cBhvr>
                                      <p:tavLst>
                                        <p:tav tm="0">
                                          <p:val>
                                            <p:fltVal val="0"/>
                                          </p:val>
                                        </p:tav>
                                        <p:tav tm="100000">
                                          <p:val>
                                            <p:strVal val="#ppt_w"/>
                                          </p:val>
                                        </p:tav>
                                      </p:tavLst>
                                    </p:anim>
                                  </p:childTnLst>
                                </p:cTn>
                              </p:par>
                            </p:childTnLst>
                          </p:cTn>
                        </p:par>
                        <p:par>
                          <p:cTn id="156" fill="hold">
                            <p:stCondLst>
                              <p:cond delay="11600"/>
                            </p:stCondLst>
                            <p:childTnLst>
                              <p:par>
                                <p:cTn id="157" presetID="35" presetClass="entr" presetSubtype="0" fill="hold" nodeType="afterEffect">
                                  <p:stCondLst>
                                    <p:cond delay="100"/>
                                  </p:stCondLst>
                                  <p:childTnLst>
                                    <p:set>
                                      <p:cBhvr>
                                        <p:cTn id="158" dur="1" fill="hold">
                                          <p:stCondLst>
                                            <p:cond delay="0"/>
                                          </p:stCondLst>
                                        </p:cTn>
                                        <p:tgtEl>
                                          <p:spTgt spid="32"/>
                                        </p:tgtEl>
                                        <p:attrNameLst>
                                          <p:attrName>style.visibility</p:attrName>
                                        </p:attrNameLst>
                                      </p:cBhvr>
                                      <p:to>
                                        <p:strVal val="visible"/>
                                      </p:to>
                                    </p:set>
                                    <p:animEffect transition="in" filter="fade">
                                      <p:cBhvr>
                                        <p:cTn id="159" dur="500"/>
                                        <p:tgtEl>
                                          <p:spTgt spid="32"/>
                                        </p:tgtEl>
                                      </p:cBhvr>
                                    </p:animEffect>
                                    <p:anim calcmode="lin" valueType="num">
                                      <p:cBhvr>
                                        <p:cTn id="160" dur="500" fill="hold"/>
                                        <p:tgtEl>
                                          <p:spTgt spid="32"/>
                                        </p:tgtEl>
                                        <p:attrNameLst>
                                          <p:attrName>style.rotation</p:attrName>
                                        </p:attrNameLst>
                                      </p:cBhvr>
                                      <p:tavLst>
                                        <p:tav tm="0">
                                          <p:val>
                                            <p:fltVal val="720"/>
                                          </p:val>
                                        </p:tav>
                                        <p:tav tm="100000">
                                          <p:val>
                                            <p:fltVal val="0"/>
                                          </p:val>
                                        </p:tav>
                                      </p:tavLst>
                                    </p:anim>
                                    <p:anim calcmode="lin" valueType="num">
                                      <p:cBhvr>
                                        <p:cTn id="161" dur="500" fill="hold"/>
                                        <p:tgtEl>
                                          <p:spTgt spid="32"/>
                                        </p:tgtEl>
                                        <p:attrNameLst>
                                          <p:attrName>ppt_h</p:attrName>
                                        </p:attrNameLst>
                                      </p:cBhvr>
                                      <p:tavLst>
                                        <p:tav tm="0">
                                          <p:val>
                                            <p:fltVal val="0"/>
                                          </p:val>
                                        </p:tav>
                                        <p:tav tm="100000">
                                          <p:val>
                                            <p:strVal val="#ppt_h"/>
                                          </p:val>
                                        </p:tav>
                                      </p:tavLst>
                                    </p:anim>
                                    <p:anim calcmode="lin" valueType="num">
                                      <p:cBhvr>
                                        <p:cTn id="162" dur="500" fill="hold"/>
                                        <p:tgtEl>
                                          <p:spTgt spid="32"/>
                                        </p:tgtEl>
                                        <p:attrNameLst>
                                          <p:attrName>ppt_w</p:attrName>
                                        </p:attrNameLst>
                                      </p:cBhvr>
                                      <p:tavLst>
                                        <p:tav tm="0">
                                          <p:val>
                                            <p:fltVal val="0"/>
                                          </p:val>
                                        </p:tav>
                                        <p:tav tm="100000">
                                          <p:val>
                                            <p:strVal val="#ppt_w"/>
                                          </p:val>
                                        </p:tav>
                                      </p:tavLst>
                                    </p:anim>
                                  </p:childTnLst>
                                </p:cTn>
                              </p:par>
                            </p:childTnLst>
                          </p:cTn>
                        </p:par>
                        <p:par>
                          <p:cTn id="163" fill="hold">
                            <p:stCondLst>
                              <p:cond delay="12200"/>
                            </p:stCondLst>
                            <p:childTnLst>
                              <p:par>
                                <p:cTn id="164" presetID="35" presetClass="entr" presetSubtype="0" fill="hold" nodeType="afterEffect">
                                  <p:stCondLst>
                                    <p:cond delay="100"/>
                                  </p:stCondLst>
                                  <p:childTnLst>
                                    <p:set>
                                      <p:cBhvr>
                                        <p:cTn id="165" dur="1" fill="hold">
                                          <p:stCondLst>
                                            <p:cond delay="0"/>
                                          </p:stCondLst>
                                        </p:cTn>
                                        <p:tgtEl>
                                          <p:spTgt spid="37"/>
                                        </p:tgtEl>
                                        <p:attrNameLst>
                                          <p:attrName>style.visibility</p:attrName>
                                        </p:attrNameLst>
                                      </p:cBhvr>
                                      <p:to>
                                        <p:strVal val="visible"/>
                                      </p:to>
                                    </p:set>
                                    <p:animEffect transition="in" filter="fade">
                                      <p:cBhvr>
                                        <p:cTn id="166" dur="500"/>
                                        <p:tgtEl>
                                          <p:spTgt spid="37"/>
                                        </p:tgtEl>
                                      </p:cBhvr>
                                    </p:animEffect>
                                    <p:anim calcmode="lin" valueType="num">
                                      <p:cBhvr>
                                        <p:cTn id="167" dur="500" fill="hold"/>
                                        <p:tgtEl>
                                          <p:spTgt spid="37"/>
                                        </p:tgtEl>
                                        <p:attrNameLst>
                                          <p:attrName>style.rotation</p:attrName>
                                        </p:attrNameLst>
                                      </p:cBhvr>
                                      <p:tavLst>
                                        <p:tav tm="0">
                                          <p:val>
                                            <p:fltVal val="720"/>
                                          </p:val>
                                        </p:tav>
                                        <p:tav tm="100000">
                                          <p:val>
                                            <p:fltVal val="0"/>
                                          </p:val>
                                        </p:tav>
                                      </p:tavLst>
                                    </p:anim>
                                    <p:anim calcmode="lin" valueType="num">
                                      <p:cBhvr>
                                        <p:cTn id="168" dur="500" fill="hold"/>
                                        <p:tgtEl>
                                          <p:spTgt spid="37"/>
                                        </p:tgtEl>
                                        <p:attrNameLst>
                                          <p:attrName>ppt_h</p:attrName>
                                        </p:attrNameLst>
                                      </p:cBhvr>
                                      <p:tavLst>
                                        <p:tav tm="0">
                                          <p:val>
                                            <p:fltVal val="0"/>
                                          </p:val>
                                        </p:tav>
                                        <p:tav tm="100000">
                                          <p:val>
                                            <p:strVal val="#ppt_h"/>
                                          </p:val>
                                        </p:tav>
                                      </p:tavLst>
                                    </p:anim>
                                    <p:anim calcmode="lin" valueType="num">
                                      <p:cBhvr>
                                        <p:cTn id="169" dur="500" fill="hold"/>
                                        <p:tgtEl>
                                          <p:spTgt spid="37"/>
                                        </p:tgtEl>
                                        <p:attrNameLst>
                                          <p:attrName>ppt_w</p:attrName>
                                        </p:attrNameLst>
                                      </p:cBhvr>
                                      <p:tavLst>
                                        <p:tav tm="0">
                                          <p:val>
                                            <p:fltVal val="0"/>
                                          </p:val>
                                        </p:tav>
                                        <p:tav tm="100000">
                                          <p:val>
                                            <p:strVal val="#ppt_w"/>
                                          </p:val>
                                        </p:tav>
                                      </p:tavLst>
                                    </p:anim>
                                  </p:childTnLst>
                                </p:cTn>
                              </p:par>
                            </p:childTnLst>
                          </p:cTn>
                        </p:par>
                        <p:par>
                          <p:cTn id="170" fill="hold">
                            <p:stCondLst>
                              <p:cond delay="12800"/>
                            </p:stCondLst>
                            <p:childTnLst>
                              <p:par>
                                <p:cTn id="171" presetID="35" presetClass="entr" presetSubtype="0" fill="hold" nodeType="afterEffect">
                                  <p:stCondLst>
                                    <p:cond delay="100"/>
                                  </p:stCondLst>
                                  <p:childTnLst>
                                    <p:set>
                                      <p:cBhvr>
                                        <p:cTn id="172" dur="1" fill="hold">
                                          <p:stCondLst>
                                            <p:cond delay="0"/>
                                          </p:stCondLst>
                                        </p:cTn>
                                        <p:tgtEl>
                                          <p:spTgt spid="40"/>
                                        </p:tgtEl>
                                        <p:attrNameLst>
                                          <p:attrName>style.visibility</p:attrName>
                                        </p:attrNameLst>
                                      </p:cBhvr>
                                      <p:to>
                                        <p:strVal val="visible"/>
                                      </p:to>
                                    </p:set>
                                    <p:animEffect transition="in" filter="fade">
                                      <p:cBhvr>
                                        <p:cTn id="173" dur="500"/>
                                        <p:tgtEl>
                                          <p:spTgt spid="40"/>
                                        </p:tgtEl>
                                      </p:cBhvr>
                                    </p:animEffect>
                                    <p:anim calcmode="lin" valueType="num">
                                      <p:cBhvr>
                                        <p:cTn id="174" dur="500" fill="hold"/>
                                        <p:tgtEl>
                                          <p:spTgt spid="40"/>
                                        </p:tgtEl>
                                        <p:attrNameLst>
                                          <p:attrName>style.rotation</p:attrName>
                                        </p:attrNameLst>
                                      </p:cBhvr>
                                      <p:tavLst>
                                        <p:tav tm="0">
                                          <p:val>
                                            <p:fltVal val="720"/>
                                          </p:val>
                                        </p:tav>
                                        <p:tav tm="100000">
                                          <p:val>
                                            <p:fltVal val="0"/>
                                          </p:val>
                                        </p:tav>
                                      </p:tavLst>
                                    </p:anim>
                                    <p:anim calcmode="lin" valueType="num">
                                      <p:cBhvr>
                                        <p:cTn id="175" dur="500" fill="hold"/>
                                        <p:tgtEl>
                                          <p:spTgt spid="40"/>
                                        </p:tgtEl>
                                        <p:attrNameLst>
                                          <p:attrName>ppt_h</p:attrName>
                                        </p:attrNameLst>
                                      </p:cBhvr>
                                      <p:tavLst>
                                        <p:tav tm="0">
                                          <p:val>
                                            <p:fltVal val="0"/>
                                          </p:val>
                                        </p:tav>
                                        <p:tav tm="100000">
                                          <p:val>
                                            <p:strVal val="#ppt_h"/>
                                          </p:val>
                                        </p:tav>
                                      </p:tavLst>
                                    </p:anim>
                                    <p:anim calcmode="lin" valueType="num">
                                      <p:cBhvr>
                                        <p:cTn id="176" dur="500" fill="hold"/>
                                        <p:tgtEl>
                                          <p:spTgt spid="40"/>
                                        </p:tgtEl>
                                        <p:attrNameLst>
                                          <p:attrName>ppt_w</p:attrName>
                                        </p:attrNameLst>
                                      </p:cBhvr>
                                      <p:tavLst>
                                        <p:tav tm="0">
                                          <p:val>
                                            <p:fltVal val="0"/>
                                          </p:val>
                                        </p:tav>
                                        <p:tav tm="100000">
                                          <p:val>
                                            <p:strVal val="#ppt_w"/>
                                          </p:val>
                                        </p:tav>
                                      </p:tavLst>
                                    </p:anim>
                                  </p:childTnLst>
                                </p:cTn>
                              </p:par>
                              <p:par>
                                <p:cTn id="177" presetID="2" presetClass="entr" presetSubtype="8" fill="hold" grpId="0" nodeType="withEffect">
                                  <p:stCondLst>
                                    <p:cond delay="100"/>
                                  </p:stCondLst>
                                  <p:childTnLst>
                                    <p:set>
                                      <p:cBhvr>
                                        <p:cTn id="178" dur="1" fill="hold">
                                          <p:stCondLst>
                                            <p:cond delay="0"/>
                                          </p:stCondLst>
                                        </p:cTn>
                                        <p:tgtEl>
                                          <p:spTgt spid="314"/>
                                        </p:tgtEl>
                                        <p:attrNameLst>
                                          <p:attrName>style.visibility</p:attrName>
                                        </p:attrNameLst>
                                      </p:cBhvr>
                                      <p:to>
                                        <p:strVal val="visible"/>
                                      </p:to>
                                    </p:set>
                                    <p:anim calcmode="lin" valueType="num">
                                      <p:cBhvr additive="base">
                                        <p:cTn id="179" dur="500" fill="hold"/>
                                        <p:tgtEl>
                                          <p:spTgt spid="314"/>
                                        </p:tgtEl>
                                        <p:attrNameLst>
                                          <p:attrName>ppt_x</p:attrName>
                                        </p:attrNameLst>
                                      </p:cBhvr>
                                      <p:tavLst>
                                        <p:tav tm="0">
                                          <p:val>
                                            <p:strVal val="0-#ppt_w/2"/>
                                          </p:val>
                                        </p:tav>
                                        <p:tav tm="100000">
                                          <p:val>
                                            <p:strVal val="#ppt_x"/>
                                          </p:val>
                                        </p:tav>
                                      </p:tavLst>
                                    </p:anim>
                                    <p:anim calcmode="lin" valueType="num">
                                      <p:cBhvr additive="base">
                                        <p:cTn id="180" dur="500" fill="hold"/>
                                        <p:tgtEl>
                                          <p:spTgt spid="3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P spid="309" grpId="1"/>
      <p:bldP spid="312" grpId="0"/>
      <p:bldP spid="312" grpId="1"/>
      <p:bldP spid="313" grpId="0"/>
      <p:bldP spid="3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4000" b="1" dirty="0" smtClean="0">
                <a:solidFill>
                  <a:srgbClr val="42095E"/>
                </a:solidFill>
              </a:rPr>
              <a:t>Who is developing the standards?</a:t>
            </a:r>
            <a:endParaRPr lang="en-US" sz="4000" b="1" dirty="0">
              <a:solidFill>
                <a:srgbClr val="42095E"/>
              </a:solidFill>
            </a:endParaRPr>
          </a:p>
        </p:txBody>
      </p:sp>
      <p:sp>
        <p:nvSpPr>
          <p:cNvPr id="3" name="Subtitle 2"/>
          <p:cNvSpPr>
            <a:spLocks noGrp="1"/>
          </p:cNvSpPr>
          <p:nvPr>
            <p:ph idx="1"/>
          </p:nvPr>
        </p:nvSpPr>
        <p:spPr>
          <a:xfrm>
            <a:off x="457200" y="1143001"/>
            <a:ext cx="8229600" cy="1600199"/>
          </a:xfrm>
        </p:spPr>
        <p:txBody>
          <a:bodyPr>
            <a:normAutofit fontScale="25000" lnSpcReduction="20000"/>
          </a:bodyPr>
          <a:lstStyle/>
          <a:p>
            <a:pPr marL="457200" indent="0" algn="ctr">
              <a:buNone/>
            </a:pPr>
            <a:r>
              <a:rPr lang="en-US" sz="8000" dirty="0" smtClean="0"/>
              <a:t>The Stakeholder Group </a:t>
            </a:r>
            <a:r>
              <a:rPr lang="en-US" sz="8000" dirty="0"/>
              <a:t>c</a:t>
            </a:r>
            <a:r>
              <a:rPr lang="en-US" sz="8000" dirty="0" smtClean="0"/>
              <a:t>onvened by NCES is responsible for prioritizing the scope of the CEDS based on community feedback, reviewing existing data definitions and standards, publishing draft CEDS elements for comment, incorporating comments and finalizing each version.</a:t>
            </a:r>
          </a:p>
          <a:p>
            <a:pPr marL="457200" indent="0" algn="ctr">
              <a:buNone/>
            </a:pPr>
            <a:endParaRPr lang="en-US" sz="9600" b="1" dirty="0" smtClean="0">
              <a:solidFill>
                <a:schemeClr val="accent3"/>
              </a:solidFill>
            </a:endParaRPr>
          </a:p>
          <a:p>
            <a:pPr marL="457200" indent="-457200" algn="ctr">
              <a:buNone/>
            </a:pPr>
            <a:r>
              <a:rPr lang="en-US" sz="9600" b="1" dirty="0" smtClean="0">
                <a:solidFill>
                  <a:schemeClr val="accent3"/>
                </a:solidFill>
              </a:rPr>
              <a:t>Stakeholder Group Participants</a:t>
            </a:r>
          </a:p>
          <a:p>
            <a:pPr marL="457200" indent="-457200" algn="ctr">
              <a:buNone/>
            </a:pPr>
            <a:endParaRPr lang="en-US" sz="6400" dirty="0" smtClean="0">
              <a:solidFill>
                <a:schemeClr val="tx1"/>
              </a:solidFill>
            </a:endParaRPr>
          </a:p>
        </p:txBody>
      </p:sp>
      <p:sp>
        <p:nvSpPr>
          <p:cNvPr id="4" name="TextBox 3"/>
          <p:cNvSpPr txBox="1"/>
          <p:nvPr/>
        </p:nvSpPr>
        <p:spPr>
          <a:xfrm>
            <a:off x="457200" y="3048000"/>
            <a:ext cx="8305800" cy="3323987"/>
          </a:xfrm>
          <a:prstGeom prst="rect">
            <a:avLst/>
          </a:prstGeom>
          <a:noFill/>
        </p:spPr>
        <p:txBody>
          <a:bodyPr wrap="square" numCol="2" rtlCol="0">
            <a:spAutoFit/>
          </a:bodyPr>
          <a:lstStyle/>
          <a:p>
            <a:pPr marL="457200" indent="-457200">
              <a:spcAft>
                <a:spcPts val="600"/>
              </a:spcAft>
              <a:buClr>
                <a:srgbClr val="42095E"/>
              </a:buClr>
              <a:buFont typeface="Wingdings" pitchFamily="2" charset="2"/>
              <a:buChar char="v"/>
            </a:pPr>
            <a:r>
              <a:rPr lang="en-US" sz="2000" dirty="0" smtClean="0"/>
              <a:t>US Department of Education Program Offices: NCES, OPEPD, OET, OUS, OPE, and FSA</a:t>
            </a:r>
          </a:p>
          <a:p>
            <a:pPr marL="457200" indent="-457200">
              <a:spcAft>
                <a:spcPts val="600"/>
              </a:spcAft>
              <a:buClr>
                <a:srgbClr val="42095E"/>
              </a:buClr>
              <a:buFont typeface="Wingdings" pitchFamily="2" charset="2"/>
              <a:buChar char="v"/>
            </a:pPr>
            <a:r>
              <a:rPr lang="en-US" sz="2000" dirty="0" smtClean="0"/>
              <a:t>Local Education Agencies</a:t>
            </a:r>
          </a:p>
          <a:p>
            <a:pPr marL="457200" indent="-457200">
              <a:spcAft>
                <a:spcPts val="600"/>
              </a:spcAft>
              <a:buClr>
                <a:srgbClr val="42095E"/>
              </a:buClr>
              <a:buFont typeface="Wingdings" pitchFamily="2" charset="2"/>
              <a:buChar char="v"/>
            </a:pPr>
            <a:r>
              <a:rPr lang="en-US" sz="2000" dirty="0" smtClean="0"/>
              <a:t>State Education Agencies</a:t>
            </a:r>
          </a:p>
          <a:p>
            <a:pPr marL="457200" indent="-457200">
              <a:spcAft>
                <a:spcPts val="600"/>
              </a:spcAft>
              <a:buClr>
                <a:srgbClr val="42095E"/>
              </a:buClr>
              <a:buFont typeface="Wingdings" pitchFamily="2" charset="2"/>
              <a:buChar char="v"/>
            </a:pPr>
            <a:r>
              <a:rPr lang="en-US" sz="2000" dirty="0" smtClean="0"/>
              <a:t>Institutions of Higher Education (public and private)</a:t>
            </a:r>
          </a:p>
          <a:p>
            <a:pPr marL="457200" indent="-457200">
              <a:spcAft>
                <a:spcPts val="600"/>
              </a:spcAft>
              <a:buClr>
                <a:srgbClr val="42095E"/>
              </a:buClr>
              <a:buFont typeface="Wingdings" pitchFamily="2" charset="2"/>
              <a:buChar char="v"/>
            </a:pPr>
            <a:r>
              <a:rPr lang="en-US" sz="2000" dirty="0" smtClean="0"/>
              <a:t>State Higher Education Agencies</a:t>
            </a:r>
          </a:p>
          <a:p>
            <a:pPr marL="457200" indent="-457200">
              <a:spcAft>
                <a:spcPts val="600"/>
              </a:spcAft>
              <a:buClr>
                <a:srgbClr val="42095E"/>
              </a:buClr>
              <a:buFont typeface="Wingdings" pitchFamily="2" charset="2"/>
              <a:buChar char="v"/>
            </a:pPr>
            <a:endParaRPr lang="en-US" sz="2000" dirty="0" smtClean="0"/>
          </a:p>
          <a:p>
            <a:pPr marL="457200" indent="-457200">
              <a:spcAft>
                <a:spcPts val="600"/>
              </a:spcAft>
              <a:buClr>
                <a:srgbClr val="42095E"/>
              </a:buClr>
              <a:buFont typeface="Wingdings" pitchFamily="2" charset="2"/>
              <a:buChar char="v"/>
            </a:pPr>
            <a:r>
              <a:rPr lang="en-US" sz="2000" dirty="0" smtClean="0"/>
              <a:t>SHEEO and CCSSO</a:t>
            </a:r>
          </a:p>
          <a:p>
            <a:pPr marL="457200" indent="-457200">
              <a:spcAft>
                <a:spcPts val="600"/>
              </a:spcAft>
              <a:buClr>
                <a:srgbClr val="42095E"/>
              </a:buClr>
              <a:buFont typeface="Wingdings" pitchFamily="2" charset="2"/>
              <a:buChar char="v"/>
            </a:pPr>
            <a:r>
              <a:rPr lang="en-US" sz="2000" dirty="0" smtClean="0"/>
              <a:t>Interoperability Standards Org: PESC and SIF</a:t>
            </a:r>
          </a:p>
          <a:p>
            <a:pPr marL="457200" indent="-457200">
              <a:spcAft>
                <a:spcPts val="600"/>
              </a:spcAft>
              <a:buClr>
                <a:srgbClr val="42095E"/>
              </a:buClr>
              <a:buFont typeface="Wingdings" pitchFamily="2" charset="2"/>
              <a:buChar char="v"/>
            </a:pPr>
            <a:r>
              <a:rPr lang="en-US" sz="2000" dirty="0" smtClean="0"/>
              <a:t>Associations: AACC, APLU, AIR, NAICU</a:t>
            </a:r>
          </a:p>
          <a:p>
            <a:pPr marL="457200" indent="-457200">
              <a:spcAft>
                <a:spcPts val="600"/>
              </a:spcAft>
              <a:buClr>
                <a:srgbClr val="42095E"/>
              </a:buClr>
              <a:buFont typeface="Wingdings" pitchFamily="2" charset="2"/>
              <a:buChar char="v"/>
            </a:pPr>
            <a:r>
              <a:rPr lang="en-US" sz="2000" dirty="0" smtClean="0"/>
              <a:t>Foundations: Gates and MSDF</a:t>
            </a:r>
          </a:p>
          <a:p>
            <a:pPr marL="457200" indent="-457200">
              <a:spcAft>
                <a:spcPts val="600"/>
              </a:spcAft>
              <a:buClr>
                <a:srgbClr val="42095E"/>
              </a:buClr>
              <a:buFont typeface="Wingdings" pitchFamily="2" charset="2"/>
              <a:buChar char="v"/>
            </a:pPr>
            <a:r>
              <a:rPr lang="en-US" sz="2000" dirty="0" smtClean="0"/>
              <a:t>Other Federal: Department of Labor (invited)</a:t>
            </a:r>
          </a:p>
        </p:txBody>
      </p:sp>
    </p:spTree>
    <p:extLst>
      <p:ext uri="{BB962C8B-B14F-4D97-AF65-F5344CB8AC3E}">
        <p14:creationId xmlns:p14="http://schemas.microsoft.com/office/powerpoint/2010/main" xmlns="" val="3925990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42095E"/>
                </a:solidFill>
              </a:rPr>
              <a:t>CEDS Consortium</a:t>
            </a:r>
            <a:endParaRPr lang="en-US" sz="4000" b="1" dirty="0">
              <a:solidFill>
                <a:srgbClr val="42095E"/>
              </a:solidFill>
            </a:endParaRPr>
          </a:p>
        </p:txBody>
      </p:sp>
      <p:grpSp>
        <p:nvGrpSpPr>
          <p:cNvPr id="9" name="Group 8"/>
          <p:cNvGrpSpPr/>
          <p:nvPr/>
        </p:nvGrpSpPr>
        <p:grpSpPr>
          <a:xfrm>
            <a:off x="381000" y="2286000"/>
            <a:ext cx="8457111" cy="2444653"/>
            <a:chOff x="1089" y="2308389"/>
            <a:chExt cx="7404831" cy="2080936"/>
          </a:xfrm>
        </p:grpSpPr>
        <p:sp>
          <p:nvSpPr>
            <p:cNvPr id="11" name="Freeform 10"/>
            <p:cNvSpPr/>
            <p:nvPr/>
          </p:nvSpPr>
          <p:spPr>
            <a:xfrm>
              <a:off x="3634941" y="3092067"/>
              <a:ext cx="3016783" cy="358928"/>
            </a:xfrm>
            <a:custGeom>
              <a:avLst/>
              <a:gdLst/>
              <a:ahLst/>
              <a:cxnLst/>
              <a:rect l="0" t="0" r="0" b="0"/>
              <a:pathLst>
                <a:path>
                  <a:moveTo>
                    <a:pt x="0" y="0"/>
                  </a:moveTo>
                  <a:lnTo>
                    <a:pt x="0" y="244599"/>
                  </a:lnTo>
                  <a:lnTo>
                    <a:pt x="3016783" y="244599"/>
                  </a:lnTo>
                  <a:lnTo>
                    <a:pt x="3016783" y="3589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3634941" y="3092067"/>
              <a:ext cx="1508391" cy="358928"/>
            </a:xfrm>
            <a:custGeom>
              <a:avLst/>
              <a:gdLst/>
              <a:ahLst/>
              <a:cxnLst/>
              <a:rect l="0" t="0" r="0" b="0"/>
              <a:pathLst>
                <a:path>
                  <a:moveTo>
                    <a:pt x="0" y="0"/>
                  </a:moveTo>
                  <a:lnTo>
                    <a:pt x="0" y="244599"/>
                  </a:lnTo>
                  <a:lnTo>
                    <a:pt x="1508391" y="244599"/>
                  </a:lnTo>
                  <a:lnTo>
                    <a:pt x="1508391" y="3589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3589221" y="3092067"/>
              <a:ext cx="91440" cy="358928"/>
            </a:xfrm>
            <a:custGeom>
              <a:avLst/>
              <a:gdLst/>
              <a:ahLst/>
              <a:cxnLst/>
              <a:rect l="0" t="0" r="0" b="0"/>
              <a:pathLst>
                <a:path>
                  <a:moveTo>
                    <a:pt x="45720" y="0"/>
                  </a:moveTo>
                  <a:lnTo>
                    <a:pt x="45720" y="3589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2126550" y="3092067"/>
              <a:ext cx="1508391" cy="358928"/>
            </a:xfrm>
            <a:custGeom>
              <a:avLst/>
              <a:gdLst/>
              <a:ahLst/>
              <a:cxnLst/>
              <a:rect l="0" t="0" r="0" b="0"/>
              <a:pathLst>
                <a:path>
                  <a:moveTo>
                    <a:pt x="1508391" y="0"/>
                  </a:moveTo>
                  <a:lnTo>
                    <a:pt x="1508391" y="244599"/>
                  </a:lnTo>
                  <a:lnTo>
                    <a:pt x="0" y="244599"/>
                  </a:lnTo>
                  <a:lnTo>
                    <a:pt x="0" y="3589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618158" y="3092067"/>
              <a:ext cx="3016783" cy="358928"/>
            </a:xfrm>
            <a:custGeom>
              <a:avLst/>
              <a:gdLst/>
              <a:ahLst/>
              <a:cxnLst/>
              <a:rect l="0" t="0" r="0" b="0"/>
              <a:pathLst>
                <a:path>
                  <a:moveTo>
                    <a:pt x="3016783" y="0"/>
                  </a:moveTo>
                  <a:lnTo>
                    <a:pt x="3016783" y="244599"/>
                  </a:lnTo>
                  <a:lnTo>
                    <a:pt x="0" y="244599"/>
                  </a:lnTo>
                  <a:lnTo>
                    <a:pt x="0" y="3589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Rounded Rectangle 15"/>
            <p:cNvSpPr/>
            <p:nvPr/>
          </p:nvSpPr>
          <p:spPr>
            <a:xfrm>
              <a:off x="3017872" y="2308389"/>
              <a:ext cx="1234138" cy="7836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3136872" y="2438115"/>
              <a:ext cx="1234138" cy="783678"/>
            </a:xfrm>
            <a:custGeom>
              <a:avLst/>
              <a:gdLst>
                <a:gd name="connsiteX0" fmla="*/ 0 w 1234138"/>
                <a:gd name="connsiteY0" fmla="*/ 78368 h 783678"/>
                <a:gd name="connsiteX1" fmla="*/ 22954 w 1234138"/>
                <a:gd name="connsiteY1" fmla="*/ 22953 h 783678"/>
                <a:gd name="connsiteX2" fmla="*/ 78369 w 1234138"/>
                <a:gd name="connsiteY2" fmla="*/ 0 h 783678"/>
                <a:gd name="connsiteX3" fmla="*/ 1155770 w 1234138"/>
                <a:gd name="connsiteY3" fmla="*/ 0 h 783678"/>
                <a:gd name="connsiteX4" fmla="*/ 1211185 w 1234138"/>
                <a:gd name="connsiteY4" fmla="*/ 22954 h 783678"/>
                <a:gd name="connsiteX5" fmla="*/ 1234138 w 1234138"/>
                <a:gd name="connsiteY5" fmla="*/ 78369 h 783678"/>
                <a:gd name="connsiteX6" fmla="*/ 1234138 w 1234138"/>
                <a:gd name="connsiteY6" fmla="*/ 705310 h 783678"/>
                <a:gd name="connsiteX7" fmla="*/ 1211185 w 1234138"/>
                <a:gd name="connsiteY7" fmla="*/ 760725 h 783678"/>
                <a:gd name="connsiteX8" fmla="*/ 1155770 w 1234138"/>
                <a:gd name="connsiteY8" fmla="*/ 783678 h 783678"/>
                <a:gd name="connsiteX9" fmla="*/ 78368 w 1234138"/>
                <a:gd name="connsiteY9" fmla="*/ 783678 h 783678"/>
                <a:gd name="connsiteX10" fmla="*/ 22953 w 1234138"/>
                <a:gd name="connsiteY10" fmla="*/ 760724 h 783678"/>
                <a:gd name="connsiteX11" fmla="*/ 0 w 1234138"/>
                <a:gd name="connsiteY11" fmla="*/ 705309 h 783678"/>
                <a:gd name="connsiteX12" fmla="*/ 0 w 1234138"/>
                <a:gd name="connsiteY12" fmla="*/ 78368 h 78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138" h="783678">
                  <a:moveTo>
                    <a:pt x="0" y="78368"/>
                  </a:moveTo>
                  <a:cubicBezTo>
                    <a:pt x="0" y="57584"/>
                    <a:pt x="8257" y="37650"/>
                    <a:pt x="22954" y="22953"/>
                  </a:cubicBezTo>
                  <a:cubicBezTo>
                    <a:pt x="37651" y="8256"/>
                    <a:pt x="57584" y="0"/>
                    <a:pt x="78369" y="0"/>
                  </a:cubicBezTo>
                  <a:lnTo>
                    <a:pt x="1155770" y="0"/>
                  </a:lnTo>
                  <a:cubicBezTo>
                    <a:pt x="1176554" y="0"/>
                    <a:pt x="1196488" y="8257"/>
                    <a:pt x="1211185" y="22954"/>
                  </a:cubicBezTo>
                  <a:cubicBezTo>
                    <a:pt x="1225882" y="37651"/>
                    <a:pt x="1234138" y="57584"/>
                    <a:pt x="1234138" y="78369"/>
                  </a:cubicBezTo>
                  <a:lnTo>
                    <a:pt x="1234138" y="705310"/>
                  </a:lnTo>
                  <a:cubicBezTo>
                    <a:pt x="1234138" y="726094"/>
                    <a:pt x="1225881" y="746028"/>
                    <a:pt x="1211185" y="760725"/>
                  </a:cubicBezTo>
                  <a:cubicBezTo>
                    <a:pt x="1196488" y="775422"/>
                    <a:pt x="1176555" y="783678"/>
                    <a:pt x="1155770" y="783678"/>
                  </a:cubicBezTo>
                  <a:lnTo>
                    <a:pt x="78368" y="783678"/>
                  </a:lnTo>
                  <a:cubicBezTo>
                    <a:pt x="57584" y="783678"/>
                    <a:pt x="37650" y="775421"/>
                    <a:pt x="22953" y="760724"/>
                  </a:cubicBezTo>
                  <a:cubicBezTo>
                    <a:pt x="8256" y="746027"/>
                    <a:pt x="0" y="726094"/>
                    <a:pt x="0" y="705309"/>
                  </a:cubicBezTo>
                  <a:lnTo>
                    <a:pt x="0" y="7836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863" tIns="64863" rIns="64863" bIns="64863" numCol="1" spcCol="1270" anchor="ctr" anchorCtr="0">
              <a:noAutofit/>
            </a:bodyPr>
            <a:lstStyle/>
            <a:p>
              <a:pPr lvl="0" algn="ctr" defTabSz="488950">
                <a:lnSpc>
                  <a:spcPct val="90000"/>
                </a:lnSpc>
                <a:spcBef>
                  <a:spcPct val="0"/>
                </a:spcBef>
                <a:spcAft>
                  <a:spcPct val="35000"/>
                </a:spcAft>
              </a:pPr>
              <a:r>
                <a:rPr lang="en-US" sz="1400" kern="1200" dirty="0" smtClean="0"/>
                <a:t>Advocacy</a:t>
              </a:r>
              <a:br>
                <a:rPr lang="en-US" sz="1400" kern="1200" dirty="0" smtClean="0"/>
              </a:br>
              <a:r>
                <a:rPr lang="en-US" sz="1400" kern="1200" dirty="0" smtClean="0"/>
                <a:t>Communication Adoption Implementation</a:t>
              </a:r>
              <a:endParaRPr lang="en-US" sz="1400" kern="1200" dirty="0"/>
            </a:p>
          </p:txBody>
        </p:sp>
        <p:sp>
          <p:nvSpPr>
            <p:cNvPr id="18" name="Rounded Rectangle 17"/>
            <p:cNvSpPr/>
            <p:nvPr/>
          </p:nvSpPr>
          <p:spPr>
            <a:xfrm>
              <a:off x="1089" y="3450996"/>
              <a:ext cx="1234138" cy="7836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138215" y="3581266"/>
              <a:ext cx="1234138" cy="783678"/>
            </a:xfrm>
            <a:custGeom>
              <a:avLst/>
              <a:gdLst>
                <a:gd name="connsiteX0" fmla="*/ 0 w 1234138"/>
                <a:gd name="connsiteY0" fmla="*/ 78368 h 783678"/>
                <a:gd name="connsiteX1" fmla="*/ 22954 w 1234138"/>
                <a:gd name="connsiteY1" fmla="*/ 22953 h 783678"/>
                <a:gd name="connsiteX2" fmla="*/ 78369 w 1234138"/>
                <a:gd name="connsiteY2" fmla="*/ 0 h 783678"/>
                <a:gd name="connsiteX3" fmla="*/ 1155770 w 1234138"/>
                <a:gd name="connsiteY3" fmla="*/ 0 h 783678"/>
                <a:gd name="connsiteX4" fmla="*/ 1211185 w 1234138"/>
                <a:gd name="connsiteY4" fmla="*/ 22954 h 783678"/>
                <a:gd name="connsiteX5" fmla="*/ 1234138 w 1234138"/>
                <a:gd name="connsiteY5" fmla="*/ 78369 h 783678"/>
                <a:gd name="connsiteX6" fmla="*/ 1234138 w 1234138"/>
                <a:gd name="connsiteY6" fmla="*/ 705310 h 783678"/>
                <a:gd name="connsiteX7" fmla="*/ 1211185 w 1234138"/>
                <a:gd name="connsiteY7" fmla="*/ 760725 h 783678"/>
                <a:gd name="connsiteX8" fmla="*/ 1155770 w 1234138"/>
                <a:gd name="connsiteY8" fmla="*/ 783678 h 783678"/>
                <a:gd name="connsiteX9" fmla="*/ 78368 w 1234138"/>
                <a:gd name="connsiteY9" fmla="*/ 783678 h 783678"/>
                <a:gd name="connsiteX10" fmla="*/ 22953 w 1234138"/>
                <a:gd name="connsiteY10" fmla="*/ 760724 h 783678"/>
                <a:gd name="connsiteX11" fmla="*/ 0 w 1234138"/>
                <a:gd name="connsiteY11" fmla="*/ 705309 h 783678"/>
                <a:gd name="connsiteX12" fmla="*/ 0 w 1234138"/>
                <a:gd name="connsiteY12" fmla="*/ 78368 h 78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138" h="783678">
                  <a:moveTo>
                    <a:pt x="0" y="78368"/>
                  </a:moveTo>
                  <a:cubicBezTo>
                    <a:pt x="0" y="57584"/>
                    <a:pt x="8257" y="37650"/>
                    <a:pt x="22954" y="22953"/>
                  </a:cubicBezTo>
                  <a:cubicBezTo>
                    <a:pt x="37651" y="8256"/>
                    <a:pt x="57584" y="0"/>
                    <a:pt x="78369" y="0"/>
                  </a:cubicBezTo>
                  <a:lnTo>
                    <a:pt x="1155770" y="0"/>
                  </a:lnTo>
                  <a:cubicBezTo>
                    <a:pt x="1176554" y="0"/>
                    <a:pt x="1196488" y="8257"/>
                    <a:pt x="1211185" y="22954"/>
                  </a:cubicBezTo>
                  <a:cubicBezTo>
                    <a:pt x="1225882" y="37651"/>
                    <a:pt x="1234138" y="57584"/>
                    <a:pt x="1234138" y="78369"/>
                  </a:cubicBezTo>
                  <a:lnTo>
                    <a:pt x="1234138" y="705310"/>
                  </a:lnTo>
                  <a:cubicBezTo>
                    <a:pt x="1234138" y="726094"/>
                    <a:pt x="1225881" y="746028"/>
                    <a:pt x="1211185" y="760725"/>
                  </a:cubicBezTo>
                  <a:cubicBezTo>
                    <a:pt x="1196488" y="775422"/>
                    <a:pt x="1176555" y="783678"/>
                    <a:pt x="1155770" y="783678"/>
                  </a:cubicBezTo>
                  <a:lnTo>
                    <a:pt x="78368" y="783678"/>
                  </a:lnTo>
                  <a:cubicBezTo>
                    <a:pt x="57584" y="783678"/>
                    <a:pt x="37650" y="775421"/>
                    <a:pt x="22953" y="760724"/>
                  </a:cubicBezTo>
                  <a:cubicBezTo>
                    <a:pt x="8256" y="746027"/>
                    <a:pt x="0" y="726094"/>
                    <a:pt x="0" y="705309"/>
                  </a:cubicBezTo>
                  <a:lnTo>
                    <a:pt x="0" y="7836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863" tIns="64863" rIns="64863" bIns="64863" numCol="1" spcCol="1270" anchor="ctr" anchorCtr="0">
              <a:noAutofit/>
            </a:bodyPr>
            <a:lstStyle/>
            <a:p>
              <a:pPr lvl="0" algn="ctr" defTabSz="488950">
                <a:lnSpc>
                  <a:spcPct val="90000"/>
                </a:lnSpc>
                <a:spcBef>
                  <a:spcPct val="0"/>
                </a:spcBef>
                <a:spcAft>
                  <a:spcPct val="35000"/>
                </a:spcAft>
              </a:pPr>
              <a:r>
                <a:rPr lang="en-US" sz="1600" kern="1200" dirty="0" smtClean="0"/>
                <a:t>CCSSO </a:t>
              </a:r>
              <a:r>
                <a:rPr lang="en-US" sz="1600" b="1" kern="1200" baseline="30000" dirty="0" smtClean="0"/>
                <a:t>1</a:t>
              </a:r>
              <a:r>
                <a:rPr lang="en-US" sz="1600" b="1" kern="1200" dirty="0" smtClean="0"/>
                <a:t> </a:t>
              </a:r>
              <a:endParaRPr lang="en-US" sz="1600" kern="1200" dirty="0"/>
            </a:p>
          </p:txBody>
        </p:sp>
        <p:sp>
          <p:nvSpPr>
            <p:cNvPr id="20" name="Rounded Rectangle 19"/>
            <p:cNvSpPr/>
            <p:nvPr/>
          </p:nvSpPr>
          <p:spPr>
            <a:xfrm>
              <a:off x="1509480" y="3450996"/>
              <a:ext cx="1234138" cy="7836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1669058" y="3605647"/>
              <a:ext cx="1234138" cy="783678"/>
            </a:xfrm>
            <a:custGeom>
              <a:avLst/>
              <a:gdLst>
                <a:gd name="connsiteX0" fmla="*/ 0 w 1234138"/>
                <a:gd name="connsiteY0" fmla="*/ 78368 h 783678"/>
                <a:gd name="connsiteX1" fmla="*/ 22954 w 1234138"/>
                <a:gd name="connsiteY1" fmla="*/ 22953 h 783678"/>
                <a:gd name="connsiteX2" fmla="*/ 78369 w 1234138"/>
                <a:gd name="connsiteY2" fmla="*/ 0 h 783678"/>
                <a:gd name="connsiteX3" fmla="*/ 1155770 w 1234138"/>
                <a:gd name="connsiteY3" fmla="*/ 0 h 783678"/>
                <a:gd name="connsiteX4" fmla="*/ 1211185 w 1234138"/>
                <a:gd name="connsiteY4" fmla="*/ 22954 h 783678"/>
                <a:gd name="connsiteX5" fmla="*/ 1234138 w 1234138"/>
                <a:gd name="connsiteY5" fmla="*/ 78369 h 783678"/>
                <a:gd name="connsiteX6" fmla="*/ 1234138 w 1234138"/>
                <a:gd name="connsiteY6" fmla="*/ 705310 h 783678"/>
                <a:gd name="connsiteX7" fmla="*/ 1211185 w 1234138"/>
                <a:gd name="connsiteY7" fmla="*/ 760725 h 783678"/>
                <a:gd name="connsiteX8" fmla="*/ 1155770 w 1234138"/>
                <a:gd name="connsiteY8" fmla="*/ 783678 h 783678"/>
                <a:gd name="connsiteX9" fmla="*/ 78368 w 1234138"/>
                <a:gd name="connsiteY9" fmla="*/ 783678 h 783678"/>
                <a:gd name="connsiteX10" fmla="*/ 22953 w 1234138"/>
                <a:gd name="connsiteY10" fmla="*/ 760724 h 783678"/>
                <a:gd name="connsiteX11" fmla="*/ 0 w 1234138"/>
                <a:gd name="connsiteY11" fmla="*/ 705309 h 783678"/>
                <a:gd name="connsiteX12" fmla="*/ 0 w 1234138"/>
                <a:gd name="connsiteY12" fmla="*/ 78368 h 78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138" h="783678">
                  <a:moveTo>
                    <a:pt x="0" y="78368"/>
                  </a:moveTo>
                  <a:cubicBezTo>
                    <a:pt x="0" y="57584"/>
                    <a:pt x="8257" y="37650"/>
                    <a:pt x="22954" y="22953"/>
                  </a:cubicBezTo>
                  <a:cubicBezTo>
                    <a:pt x="37651" y="8256"/>
                    <a:pt x="57584" y="0"/>
                    <a:pt x="78369" y="0"/>
                  </a:cubicBezTo>
                  <a:lnTo>
                    <a:pt x="1155770" y="0"/>
                  </a:lnTo>
                  <a:cubicBezTo>
                    <a:pt x="1176554" y="0"/>
                    <a:pt x="1196488" y="8257"/>
                    <a:pt x="1211185" y="22954"/>
                  </a:cubicBezTo>
                  <a:cubicBezTo>
                    <a:pt x="1225882" y="37651"/>
                    <a:pt x="1234138" y="57584"/>
                    <a:pt x="1234138" y="78369"/>
                  </a:cubicBezTo>
                  <a:lnTo>
                    <a:pt x="1234138" y="705310"/>
                  </a:lnTo>
                  <a:cubicBezTo>
                    <a:pt x="1234138" y="726094"/>
                    <a:pt x="1225881" y="746028"/>
                    <a:pt x="1211185" y="760725"/>
                  </a:cubicBezTo>
                  <a:cubicBezTo>
                    <a:pt x="1196488" y="775422"/>
                    <a:pt x="1176555" y="783678"/>
                    <a:pt x="1155770" y="783678"/>
                  </a:cubicBezTo>
                  <a:lnTo>
                    <a:pt x="78368" y="783678"/>
                  </a:lnTo>
                  <a:cubicBezTo>
                    <a:pt x="57584" y="783678"/>
                    <a:pt x="37650" y="775421"/>
                    <a:pt x="22953" y="760724"/>
                  </a:cubicBezTo>
                  <a:cubicBezTo>
                    <a:pt x="8256" y="746027"/>
                    <a:pt x="0" y="726094"/>
                    <a:pt x="0" y="705309"/>
                  </a:cubicBezTo>
                  <a:lnTo>
                    <a:pt x="0" y="7836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863" tIns="64863" rIns="64863" bIns="64863" numCol="1" spcCol="1270" anchor="ctr" anchorCtr="0">
              <a:noAutofit/>
            </a:bodyPr>
            <a:lstStyle/>
            <a:p>
              <a:pPr lvl="0" algn="ctr" defTabSz="488950">
                <a:lnSpc>
                  <a:spcPct val="90000"/>
                </a:lnSpc>
                <a:spcBef>
                  <a:spcPct val="0"/>
                </a:spcBef>
                <a:spcAft>
                  <a:spcPct val="35000"/>
                </a:spcAft>
              </a:pPr>
              <a:r>
                <a:rPr lang="en-US" sz="1600" kern="1200" dirty="0" smtClean="0"/>
                <a:t>SHEEO </a:t>
              </a:r>
              <a:r>
                <a:rPr lang="en-US" sz="1600" b="1" kern="1200" baseline="30000" dirty="0" smtClean="0"/>
                <a:t>1</a:t>
              </a:r>
              <a:r>
                <a:rPr lang="en-US" sz="1600" kern="1200" dirty="0" smtClean="0"/>
                <a:t> </a:t>
              </a:r>
              <a:endParaRPr lang="en-US" sz="1600" kern="1200" dirty="0"/>
            </a:p>
          </p:txBody>
        </p:sp>
        <p:sp>
          <p:nvSpPr>
            <p:cNvPr id="22" name="Rounded Rectangle 21"/>
            <p:cNvSpPr/>
            <p:nvPr/>
          </p:nvSpPr>
          <p:spPr>
            <a:xfrm>
              <a:off x="3017872" y="3450996"/>
              <a:ext cx="1234138" cy="7836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22"/>
            <p:cNvSpPr/>
            <p:nvPr/>
          </p:nvSpPr>
          <p:spPr>
            <a:xfrm>
              <a:off x="3154999" y="3581266"/>
              <a:ext cx="1234138" cy="783678"/>
            </a:xfrm>
            <a:custGeom>
              <a:avLst/>
              <a:gdLst>
                <a:gd name="connsiteX0" fmla="*/ 0 w 1234138"/>
                <a:gd name="connsiteY0" fmla="*/ 78368 h 783678"/>
                <a:gd name="connsiteX1" fmla="*/ 22954 w 1234138"/>
                <a:gd name="connsiteY1" fmla="*/ 22953 h 783678"/>
                <a:gd name="connsiteX2" fmla="*/ 78369 w 1234138"/>
                <a:gd name="connsiteY2" fmla="*/ 0 h 783678"/>
                <a:gd name="connsiteX3" fmla="*/ 1155770 w 1234138"/>
                <a:gd name="connsiteY3" fmla="*/ 0 h 783678"/>
                <a:gd name="connsiteX4" fmla="*/ 1211185 w 1234138"/>
                <a:gd name="connsiteY4" fmla="*/ 22954 h 783678"/>
                <a:gd name="connsiteX5" fmla="*/ 1234138 w 1234138"/>
                <a:gd name="connsiteY5" fmla="*/ 78369 h 783678"/>
                <a:gd name="connsiteX6" fmla="*/ 1234138 w 1234138"/>
                <a:gd name="connsiteY6" fmla="*/ 705310 h 783678"/>
                <a:gd name="connsiteX7" fmla="*/ 1211185 w 1234138"/>
                <a:gd name="connsiteY7" fmla="*/ 760725 h 783678"/>
                <a:gd name="connsiteX8" fmla="*/ 1155770 w 1234138"/>
                <a:gd name="connsiteY8" fmla="*/ 783678 h 783678"/>
                <a:gd name="connsiteX9" fmla="*/ 78368 w 1234138"/>
                <a:gd name="connsiteY9" fmla="*/ 783678 h 783678"/>
                <a:gd name="connsiteX10" fmla="*/ 22953 w 1234138"/>
                <a:gd name="connsiteY10" fmla="*/ 760724 h 783678"/>
                <a:gd name="connsiteX11" fmla="*/ 0 w 1234138"/>
                <a:gd name="connsiteY11" fmla="*/ 705309 h 783678"/>
                <a:gd name="connsiteX12" fmla="*/ 0 w 1234138"/>
                <a:gd name="connsiteY12" fmla="*/ 78368 h 78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138" h="783678">
                  <a:moveTo>
                    <a:pt x="0" y="78368"/>
                  </a:moveTo>
                  <a:cubicBezTo>
                    <a:pt x="0" y="57584"/>
                    <a:pt x="8257" y="37650"/>
                    <a:pt x="22954" y="22953"/>
                  </a:cubicBezTo>
                  <a:cubicBezTo>
                    <a:pt x="37651" y="8256"/>
                    <a:pt x="57584" y="0"/>
                    <a:pt x="78369" y="0"/>
                  </a:cubicBezTo>
                  <a:lnTo>
                    <a:pt x="1155770" y="0"/>
                  </a:lnTo>
                  <a:cubicBezTo>
                    <a:pt x="1176554" y="0"/>
                    <a:pt x="1196488" y="8257"/>
                    <a:pt x="1211185" y="22954"/>
                  </a:cubicBezTo>
                  <a:cubicBezTo>
                    <a:pt x="1225882" y="37651"/>
                    <a:pt x="1234138" y="57584"/>
                    <a:pt x="1234138" y="78369"/>
                  </a:cubicBezTo>
                  <a:lnTo>
                    <a:pt x="1234138" y="705310"/>
                  </a:lnTo>
                  <a:cubicBezTo>
                    <a:pt x="1234138" y="726094"/>
                    <a:pt x="1225881" y="746028"/>
                    <a:pt x="1211185" y="760725"/>
                  </a:cubicBezTo>
                  <a:cubicBezTo>
                    <a:pt x="1196488" y="775422"/>
                    <a:pt x="1176555" y="783678"/>
                    <a:pt x="1155770" y="783678"/>
                  </a:cubicBezTo>
                  <a:lnTo>
                    <a:pt x="78368" y="783678"/>
                  </a:lnTo>
                  <a:cubicBezTo>
                    <a:pt x="57584" y="783678"/>
                    <a:pt x="37650" y="775421"/>
                    <a:pt x="22953" y="760724"/>
                  </a:cubicBezTo>
                  <a:cubicBezTo>
                    <a:pt x="8256" y="746027"/>
                    <a:pt x="0" y="726094"/>
                    <a:pt x="0" y="705309"/>
                  </a:cubicBezTo>
                  <a:lnTo>
                    <a:pt x="0" y="7836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863" tIns="64863" rIns="64863" bIns="64863" numCol="1" spcCol="1270" anchor="ctr" anchorCtr="0">
              <a:noAutofit/>
            </a:bodyPr>
            <a:lstStyle/>
            <a:p>
              <a:pPr lvl="0" algn="ctr" defTabSz="488950">
                <a:lnSpc>
                  <a:spcPct val="90000"/>
                </a:lnSpc>
                <a:spcBef>
                  <a:spcPct val="0"/>
                </a:spcBef>
                <a:spcAft>
                  <a:spcPct val="35000"/>
                </a:spcAft>
              </a:pPr>
              <a:r>
                <a:rPr lang="en-US" sz="1600" kern="1200" dirty="0" smtClean="0"/>
                <a:t>DQC </a:t>
              </a:r>
              <a:r>
                <a:rPr lang="en-US" sz="1600" b="1" kern="1200" baseline="30000" dirty="0" smtClean="0"/>
                <a:t>2</a:t>
              </a:r>
              <a:endParaRPr lang="en-US" sz="1600" kern="1200" dirty="0"/>
            </a:p>
          </p:txBody>
        </p:sp>
        <p:sp>
          <p:nvSpPr>
            <p:cNvPr id="24" name="Rounded Rectangle 23"/>
            <p:cNvSpPr/>
            <p:nvPr/>
          </p:nvSpPr>
          <p:spPr>
            <a:xfrm>
              <a:off x="4526264" y="3450996"/>
              <a:ext cx="1234138" cy="7836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24"/>
            <p:cNvSpPr/>
            <p:nvPr/>
          </p:nvSpPr>
          <p:spPr>
            <a:xfrm>
              <a:off x="4663390" y="3581266"/>
              <a:ext cx="1234138" cy="783678"/>
            </a:xfrm>
            <a:custGeom>
              <a:avLst/>
              <a:gdLst>
                <a:gd name="connsiteX0" fmla="*/ 0 w 1234138"/>
                <a:gd name="connsiteY0" fmla="*/ 78368 h 783678"/>
                <a:gd name="connsiteX1" fmla="*/ 22954 w 1234138"/>
                <a:gd name="connsiteY1" fmla="*/ 22953 h 783678"/>
                <a:gd name="connsiteX2" fmla="*/ 78369 w 1234138"/>
                <a:gd name="connsiteY2" fmla="*/ 0 h 783678"/>
                <a:gd name="connsiteX3" fmla="*/ 1155770 w 1234138"/>
                <a:gd name="connsiteY3" fmla="*/ 0 h 783678"/>
                <a:gd name="connsiteX4" fmla="*/ 1211185 w 1234138"/>
                <a:gd name="connsiteY4" fmla="*/ 22954 h 783678"/>
                <a:gd name="connsiteX5" fmla="*/ 1234138 w 1234138"/>
                <a:gd name="connsiteY5" fmla="*/ 78369 h 783678"/>
                <a:gd name="connsiteX6" fmla="*/ 1234138 w 1234138"/>
                <a:gd name="connsiteY6" fmla="*/ 705310 h 783678"/>
                <a:gd name="connsiteX7" fmla="*/ 1211185 w 1234138"/>
                <a:gd name="connsiteY7" fmla="*/ 760725 h 783678"/>
                <a:gd name="connsiteX8" fmla="*/ 1155770 w 1234138"/>
                <a:gd name="connsiteY8" fmla="*/ 783678 h 783678"/>
                <a:gd name="connsiteX9" fmla="*/ 78368 w 1234138"/>
                <a:gd name="connsiteY9" fmla="*/ 783678 h 783678"/>
                <a:gd name="connsiteX10" fmla="*/ 22953 w 1234138"/>
                <a:gd name="connsiteY10" fmla="*/ 760724 h 783678"/>
                <a:gd name="connsiteX11" fmla="*/ 0 w 1234138"/>
                <a:gd name="connsiteY11" fmla="*/ 705309 h 783678"/>
                <a:gd name="connsiteX12" fmla="*/ 0 w 1234138"/>
                <a:gd name="connsiteY12" fmla="*/ 78368 h 78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138" h="783678">
                  <a:moveTo>
                    <a:pt x="0" y="78368"/>
                  </a:moveTo>
                  <a:cubicBezTo>
                    <a:pt x="0" y="57584"/>
                    <a:pt x="8257" y="37650"/>
                    <a:pt x="22954" y="22953"/>
                  </a:cubicBezTo>
                  <a:cubicBezTo>
                    <a:pt x="37651" y="8256"/>
                    <a:pt x="57584" y="0"/>
                    <a:pt x="78369" y="0"/>
                  </a:cubicBezTo>
                  <a:lnTo>
                    <a:pt x="1155770" y="0"/>
                  </a:lnTo>
                  <a:cubicBezTo>
                    <a:pt x="1176554" y="0"/>
                    <a:pt x="1196488" y="8257"/>
                    <a:pt x="1211185" y="22954"/>
                  </a:cubicBezTo>
                  <a:cubicBezTo>
                    <a:pt x="1225882" y="37651"/>
                    <a:pt x="1234138" y="57584"/>
                    <a:pt x="1234138" y="78369"/>
                  </a:cubicBezTo>
                  <a:lnTo>
                    <a:pt x="1234138" y="705310"/>
                  </a:lnTo>
                  <a:cubicBezTo>
                    <a:pt x="1234138" y="726094"/>
                    <a:pt x="1225881" y="746028"/>
                    <a:pt x="1211185" y="760725"/>
                  </a:cubicBezTo>
                  <a:cubicBezTo>
                    <a:pt x="1196488" y="775422"/>
                    <a:pt x="1176555" y="783678"/>
                    <a:pt x="1155770" y="783678"/>
                  </a:cubicBezTo>
                  <a:lnTo>
                    <a:pt x="78368" y="783678"/>
                  </a:lnTo>
                  <a:cubicBezTo>
                    <a:pt x="57584" y="783678"/>
                    <a:pt x="37650" y="775421"/>
                    <a:pt x="22953" y="760724"/>
                  </a:cubicBezTo>
                  <a:cubicBezTo>
                    <a:pt x="8256" y="746027"/>
                    <a:pt x="0" y="726094"/>
                    <a:pt x="0" y="705309"/>
                  </a:cubicBezTo>
                  <a:lnTo>
                    <a:pt x="0" y="7836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863" tIns="64863" rIns="64863" bIns="64863" numCol="1" spcCol="1270" anchor="ctr" anchorCtr="0">
              <a:noAutofit/>
            </a:bodyPr>
            <a:lstStyle/>
            <a:p>
              <a:pPr lvl="0" algn="ctr" defTabSz="488950">
                <a:lnSpc>
                  <a:spcPct val="90000"/>
                </a:lnSpc>
                <a:spcBef>
                  <a:spcPct val="0"/>
                </a:spcBef>
                <a:spcAft>
                  <a:spcPct val="35000"/>
                </a:spcAft>
              </a:pPr>
              <a:r>
                <a:rPr lang="en-US" sz="1600" kern="1200" dirty="0" smtClean="0"/>
                <a:t>PESC</a:t>
              </a:r>
              <a:endParaRPr lang="en-US" sz="1600" kern="1200" dirty="0"/>
            </a:p>
          </p:txBody>
        </p:sp>
        <p:sp>
          <p:nvSpPr>
            <p:cNvPr id="26" name="Rounded Rectangle 25"/>
            <p:cNvSpPr/>
            <p:nvPr/>
          </p:nvSpPr>
          <p:spPr>
            <a:xfrm>
              <a:off x="6034655" y="3450996"/>
              <a:ext cx="1234138" cy="7836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26"/>
            <p:cNvSpPr/>
            <p:nvPr/>
          </p:nvSpPr>
          <p:spPr>
            <a:xfrm>
              <a:off x="6171782" y="3581266"/>
              <a:ext cx="1234138" cy="783678"/>
            </a:xfrm>
            <a:custGeom>
              <a:avLst/>
              <a:gdLst>
                <a:gd name="connsiteX0" fmla="*/ 0 w 1234138"/>
                <a:gd name="connsiteY0" fmla="*/ 78368 h 783678"/>
                <a:gd name="connsiteX1" fmla="*/ 22954 w 1234138"/>
                <a:gd name="connsiteY1" fmla="*/ 22953 h 783678"/>
                <a:gd name="connsiteX2" fmla="*/ 78369 w 1234138"/>
                <a:gd name="connsiteY2" fmla="*/ 0 h 783678"/>
                <a:gd name="connsiteX3" fmla="*/ 1155770 w 1234138"/>
                <a:gd name="connsiteY3" fmla="*/ 0 h 783678"/>
                <a:gd name="connsiteX4" fmla="*/ 1211185 w 1234138"/>
                <a:gd name="connsiteY4" fmla="*/ 22954 h 783678"/>
                <a:gd name="connsiteX5" fmla="*/ 1234138 w 1234138"/>
                <a:gd name="connsiteY5" fmla="*/ 78369 h 783678"/>
                <a:gd name="connsiteX6" fmla="*/ 1234138 w 1234138"/>
                <a:gd name="connsiteY6" fmla="*/ 705310 h 783678"/>
                <a:gd name="connsiteX7" fmla="*/ 1211185 w 1234138"/>
                <a:gd name="connsiteY7" fmla="*/ 760725 h 783678"/>
                <a:gd name="connsiteX8" fmla="*/ 1155770 w 1234138"/>
                <a:gd name="connsiteY8" fmla="*/ 783678 h 783678"/>
                <a:gd name="connsiteX9" fmla="*/ 78368 w 1234138"/>
                <a:gd name="connsiteY9" fmla="*/ 783678 h 783678"/>
                <a:gd name="connsiteX10" fmla="*/ 22953 w 1234138"/>
                <a:gd name="connsiteY10" fmla="*/ 760724 h 783678"/>
                <a:gd name="connsiteX11" fmla="*/ 0 w 1234138"/>
                <a:gd name="connsiteY11" fmla="*/ 705309 h 783678"/>
                <a:gd name="connsiteX12" fmla="*/ 0 w 1234138"/>
                <a:gd name="connsiteY12" fmla="*/ 78368 h 78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138" h="783678">
                  <a:moveTo>
                    <a:pt x="0" y="78368"/>
                  </a:moveTo>
                  <a:cubicBezTo>
                    <a:pt x="0" y="57584"/>
                    <a:pt x="8257" y="37650"/>
                    <a:pt x="22954" y="22953"/>
                  </a:cubicBezTo>
                  <a:cubicBezTo>
                    <a:pt x="37651" y="8256"/>
                    <a:pt x="57584" y="0"/>
                    <a:pt x="78369" y="0"/>
                  </a:cubicBezTo>
                  <a:lnTo>
                    <a:pt x="1155770" y="0"/>
                  </a:lnTo>
                  <a:cubicBezTo>
                    <a:pt x="1176554" y="0"/>
                    <a:pt x="1196488" y="8257"/>
                    <a:pt x="1211185" y="22954"/>
                  </a:cubicBezTo>
                  <a:cubicBezTo>
                    <a:pt x="1225882" y="37651"/>
                    <a:pt x="1234138" y="57584"/>
                    <a:pt x="1234138" y="78369"/>
                  </a:cubicBezTo>
                  <a:lnTo>
                    <a:pt x="1234138" y="705310"/>
                  </a:lnTo>
                  <a:cubicBezTo>
                    <a:pt x="1234138" y="726094"/>
                    <a:pt x="1225881" y="746028"/>
                    <a:pt x="1211185" y="760725"/>
                  </a:cubicBezTo>
                  <a:cubicBezTo>
                    <a:pt x="1196488" y="775422"/>
                    <a:pt x="1176555" y="783678"/>
                    <a:pt x="1155770" y="783678"/>
                  </a:cubicBezTo>
                  <a:lnTo>
                    <a:pt x="78368" y="783678"/>
                  </a:lnTo>
                  <a:cubicBezTo>
                    <a:pt x="57584" y="783678"/>
                    <a:pt x="37650" y="775421"/>
                    <a:pt x="22953" y="760724"/>
                  </a:cubicBezTo>
                  <a:cubicBezTo>
                    <a:pt x="8256" y="746027"/>
                    <a:pt x="0" y="726094"/>
                    <a:pt x="0" y="705309"/>
                  </a:cubicBezTo>
                  <a:lnTo>
                    <a:pt x="0" y="7836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863" tIns="64863" rIns="64863" bIns="64863" numCol="1" spcCol="1270" anchor="ctr" anchorCtr="0">
              <a:noAutofit/>
            </a:bodyPr>
            <a:lstStyle/>
            <a:p>
              <a:pPr lvl="0" algn="ctr" defTabSz="488950">
                <a:lnSpc>
                  <a:spcPct val="90000"/>
                </a:lnSpc>
                <a:spcBef>
                  <a:spcPct val="0"/>
                </a:spcBef>
                <a:spcAft>
                  <a:spcPct val="35000"/>
                </a:spcAft>
              </a:pPr>
              <a:r>
                <a:rPr lang="en-US" sz="1600" kern="1200" dirty="0" smtClean="0"/>
                <a:t>SIF</a:t>
              </a:r>
              <a:endParaRPr lang="en-US" sz="1600" kern="1200" dirty="0"/>
            </a:p>
          </p:txBody>
        </p:sp>
      </p:grpSp>
      <p:sp>
        <p:nvSpPr>
          <p:cNvPr id="5" name="TextBox 4"/>
          <p:cNvSpPr txBox="1"/>
          <p:nvPr/>
        </p:nvSpPr>
        <p:spPr>
          <a:xfrm>
            <a:off x="533400" y="4724400"/>
            <a:ext cx="3142014" cy="461665"/>
          </a:xfrm>
          <a:prstGeom prst="rect">
            <a:avLst/>
          </a:prstGeom>
          <a:noFill/>
        </p:spPr>
        <p:txBody>
          <a:bodyPr wrap="none" rtlCol="0">
            <a:spAutoFit/>
          </a:bodyPr>
          <a:lstStyle/>
          <a:p>
            <a:r>
              <a:rPr lang="en-US" sz="2400" b="1" dirty="0" smtClean="0"/>
              <a:t>The Managing Partners</a:t>
            </a:r>
            <a:endParaRPr lang="en-US" sz="2400" b="1" dirty="0"/>
          </a:p>
        </p:txBody>
      </p:sp>
      <p:sp>
        <p:nvSpPr>
          <p:cNvPr id="7" name="TextBox 6"/>
          <p:cNvSpPr txBox="1"/>
          <p:nvPr/>
        </p:nvSpPr>
        <p:spPr>
          <a:xfrm>
            <a:off x="990600" y="5257800"/>
            <a:ext cx="4489242" cy="584775"/>
          </a:xfrm>
          <a:prstGeom prst="rect">
            <a:avLst/>
          </a:prstGeom>
          <a:noFill/>
        </p:spPr>
        <p:txBody>
          <a:bodyPr wrap="none" rtlCol="0">
            <a:spAutoFit/>
          </a:bodyPr>
          <a:lstStyle/>
          <a:p>
            <a:r>
              <a:rPr lang="en-US" sz="1600" b="1" baseline="30000" dirty="0" smtClean="0"/>
              <a:t>1</a:t>
            </a:r>
            <a:r>
              <a:rPr lang="en-US" sz="1600" b="1" dirty="0" smtClean="0"/>
              <a:t> </a:t>
            </a:r>
            <a:r>
              <a:rPr lang="en-US" sz="1200" b="1" dirty="0" smtClean="0"/>
              <a:t>funded on this project by the Bill and Melinda Gates Foundation</a:t>
            </a:r>
          </a:p>
          <a:p>
            <a:r>
              <a:rPr lang="en-US" sz="1600" b="1" baseline="30000" dirty="0" smtClean="0"/>
              <a:t>2</a:t>
            </a:r>
            <a:r>
              <a:rPr lang="en-US" sz="1600" b="1" dirty="0" smtClean="0"/>
              <a:t> </a:t>
            </a:r>
            <a:r>
              <a:rPr lang="en-US" sz="1200" b="1" dirty="0" smtClean="0"/>
              <a:t>funded on this project by the Michael and Susan Dell Foundation</a:t>
            </a:r>
            <a:endParaRPr lang="en-US" sz="1200" b="1" dirty="0"/>
          </a:p>
        </p:txBody>
      </p:sp>
      <p:sp>
        <p:nvSpPr>
          <p:cNvPr id="29" name="TextBox 28"/>
          <p:cNvSpPr txBox="1"/>
          <p:nvPr/>
        </p:nvSpPr>
        <p:spPr>
          <a:xfrm>
            <a:off x="685800" y="1219200"/>
            <a:ext cx="8077200" cy="1292662"/>
          </a:xfrm>
          <a:prstGeom prst="rect">
            <a:avLst/>
          </a:prstGeom>
          <a:noFill/>
        </p:spPr>
        <p:txBody>
          <a:bodyPr wrap="square" rtlCol="0">
            <a:spAutoFit/>
          </a:bodyPr>
          <a:lstStyle/>
          <a:p>
            <a:pPr algn="ctr"/>
            <a:r>
              <a:rPr lang="en-US" sz="2000" dirty="0" smtClean="0"/>
              <a:t>The Consortium participates in the development of the standards and is responsible for advocacy, communication, adoption and implementation of the standards.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42095E"/>
                </a:solidFill>
              </a:rPr>
              <a:t>What CEDS Is </a:t>
            </a:r>
            <a:r>
              <a:rPr lang="en-US" i="1" dirty="0" smtClean="0">
                <a:solidFill>
                  <a:srgbClr val="42095E"/>
                </a:solidFill>
              </a:rPr>
              <a:t>NOT</a:t>
            </a:r>
            <a:endParaRPr lang="en-US" i="1" dirty="0">
              <a:solidFill>
                <a:srgbClr val="42095E"/>
              </a:solidFill>
            </a:endParaRPr>
          </a:p>
        </p:txBody>
      </p:sp>
      <p:sp>
        <p:nvSpPr>
          <p:cNvPr id="6" name="Content Placeholder 5"/>
          <p:cNvSpPr>
            <a:spLocks noGrp="1"/>
          </p:cNvSpPr>
          <p:nvPr>
            <p:ph idx="1"/>
          </p:nvPr>
        </p:nvSpPr>
        <p:spPr>
          <a:xfrm>
            <a:off x="304800" y="1600200"/>
            <a:ext cx="8534400" cy="4525963"/>
          </a:xfrm>
        </p:spPr>
        <p:txBody>
          <a:bodyPr>
            <a:normAutofit fontScale="85000" lnSpcReduction="10000"/>
          </a:bodyPr>
          <a:lstStyle/>
          <a:p>
            <a:pPr>
              <a:buClr>
                <a:srgbClr val="42095E"/>
              </a:buClr>
              <a:buFont typeface="Wingdings" pitchFamily="2" charset="2"/>
              <a:buChar char="v"/>
            </a:pPr>
            <a:r>
              <a:rPr lang="en-US" b="1" dirty="0"/>
              <a:t>Required</a:t>
            </a:r>
            <a:r>
              <a:rPr lang="en-US" dirty="0"/>
              <a:t>: Adoption of any or all of </a:t>
            </a:r>
            <a:r>
              <a:rPr lang="en-US" dirty="0" smtClean="0"/>
              <a:t>the CEDS standards  </a:t>
            </a:r>
            <a:r>
              <a:rPr lang="en-US" dirty="0"/>
              <a:t>is entirely voluntary.</a:t>
            </a:r>
          </a:p>
          <a:p>
            <a:pPr>
              <a:buClr>
                <a:srgbClr val="42095E"/>
              </a:buClr>
            </a:pPr>
            <a:r>
              <a:rPr lang="en-US" b="1" dirty="0"/>
              <a:t>A data collection</a:t>
            </a:r>
            <a:r>
              <a:rPr lang="en-US" dirty="0"/>
              <a:t>: CEDS </a:t>
            </a:r>
            <a:r>
              <a:rPr lang="en-US" dirty="0" smtClean="0"/>
              <a:t>does </a:t>
            </a:r>
            <a:r>
              <a:rPr lang="en-US" dirty="0"/>
              <a:t>not collect </a:t>
            </a:r>
            <a:r>
              <a:rPr lang="en-US" dirty="0" smtClean="0"/>
              <a:t>data.</a:t>
            </a:r>
            <a:endParaRPr lang="en-US" dirty="0"/>
          </a:p>
          <a:p>
            <a:pPr>
              <a:buClr>
                <a:srgbClr val="42095E"/>
              </a:buClr>
              <a:buFont typeface="Wingdings" pitchFamily="2" charset="2"/>
              <a:buChar char="v"/>
            </a:pPr>
            <a:r>
              <a:rPr lang="en-US" b="1" dirty="0"/>
              <a:t>A Federal unit record system or database</a:t>
            </a:r>
            <a:r>
              <a:rPr lang="en-US" dirty="0"/>
              <a:t>: CEDS is a </a:t>
            </a:r>
            <a:r>
              <a:rPr lang="en-US" dirty="0" smtClean="0"/>
              <a:t>uniform practice </a:t>
            </a:r>
            <a:r>
              <a:rPr lang="en-US" dirty="0"/>
              <a:t>for data standardization to enable sharing </a:t>
            </a:r>
            <a:r>
              <a:rPr lang="en-US" dirty="0" smtClean="0"/>
              <a:t>among education </a:t>
            </a:r>
            <a:r>
              <a:rPr lang="en-US" dirty="0"/>
              <a:t>systems.</a:t>
            </a:r>
          </a:p>
          <a:p>
            <a:pPr>
              <a:buClr>
                <a:srgbClr val="42095E"/>
              </a:buClr>
              <a:buFont typeface="Wingdings" pitchFamily="2" charset="2"/>
              <a:buChar char="v"/>
            </a:pPr>
            <a:r>
              <a:rPr lang="en-US" b="1" dirty="0"/>
              <a:t>Solely a U.S. Department of Education under-taking</a:t>
            </a:r>
            <a:r>
              <a:rPr lang="en-US" dirty="0"/>
              <a:t>: CEDS is a collaborative </a:t>
            </a:r>
            <a:r>
              <a:rPr lang="en-US" dirty="0" smtClean="0"/>
              <a:t>effort.</a:t>
            </a:r>
          </a:p>
          <a:p>
            <a:pPr>
              <a:buClr>
                <a:srgbClr val="42095E"/>
              </a:buClr>
              <a:buFont typeface="Wingdings" pitchFamily="2" charset="2"/>
              <a:buChar char="v"/>
            </a:pPr>
            <a:r>
              <a:rPr lang="en-US" b="1" dirty="0" smtClean="0"/>
              <a:t>A requirement to recreate your databases</a:t>
            </a:r>
            <a:r>
              <a:rPr lang="en-US" dirty="0" smtClean="0"/>
              <a:t>: Most offices will probably just use CEDS to create cross walks between institutional databases and extract files for reporting.</a:t>
            </a:r>
            <a:endParaRPr lang="en-US" dirty="0"/>
          </a:p>
        </p:txBody>
      </p:sp>
    </p:spTree>
    <p:extLst>
      <p:ext uri="{BB962C8B-B14F-4D97-AF65-F5344CB8AC3E}">
        <p14:creationId xmlns:p14="http://schemas.microsoft.com/office/powerpoint/2010/main" xmlns="" val="10374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2095E"/>
                </a:solidFill>
              </a:rPr>
              <a:t>Current Status</a:t>
            </a:r>
          </a:p>
        </p:txBody>
      </p:sp>
      <p:sp>
        <p:nvSpPr>
          <p:cNvPr id="3" name="Content Placeholder 2"/>
          <p:cNvSpPr>
            <a:spLocks noGrp="1"/>
          </p:cNvSpPr>
          <p:nvPr>
            <p:ph idx="1"/>
          </p:nvPr>
        </p:nvSpPr>
        <p:spPr>
          <a:xfrm>
            <a:off x="533400" y="1219200"/>
            <a:ext cx="8229600" cy="4525963"/>
          </a:xfrm>
        </p:spPr>
        <p:txBody>
          <a:bodyPr>
            <a:noAutofit/>
          </a:bodyPr>
          <a:lstStyle/>
          <a:p>
            <a:pPr>
              <a:lnSpc>
                <a:spcPct val="150000"/>
              </a:lnSpc>
              <a:buClr>
                <a:srgbClr val="42095E"/>
              </a:buClr>
            </a:pPr>
            <a:r>
              <a:rPr lang="en-US" sz="2200" dirty="0" smtClean="0"/>
              <a:t>Version 1.0 was released in September 2010</a:t>
            </a:r>
          </a:p>
          <a:p>
            <a:pPr marL="742950" lvl="2" indent="-342900">
              <a:buClr>
                <a:srgbClr val="42095E"/>
              </a:buClr>
              <a:buFont typeface="Wingdings" pitchFamily="2" charset="2"/>
              <a:buChar char="v"/>
            </a:pPr>
            <a:r>
              <a:rPr lang="en-US" sz="1800" dirty="0" smtClean="0"/>
              <a:t>Only 161 Elements</a:t>
            </a:r>
          </a:p>
          <a:p>
            <a:pPr marL="742950" lvl="2" indent="-342900">
              <a:buClr>
                <a:srgbClr val="42095E"/>
              </a:buClr>
              <a:buFont typeface="Wingdings" pitchFamily="2" charset="2"/>
              <a:buChar char="v"/>
            </a:pPr>
            <a:r>
              <a:rPr lang="en-US" sz="1800" dirty="0" smtClean="0"/>
              <a:t>Mostly K-12</a:t>
            </a:r>
          </a:p>
          <a:p>
            <a:pPr>
              <a:lnSpc>
                <a:spcPct val="150000"/>
              </a:lnSpc>
              <a:buClr>
                <a:srgbClr val="42095E"/>
              </a:buClr>
            </a:pPr>
            <a:r>
              <a:rPr lang="en-US" sz="2200" dirty="0" smtClean="0"/>
              <a:t>Version 2.0 is in development</a:t>
            </a:r>
          </a:p>
          <a:p>
            <a:pPr marL="742950" lvl="2" indent="-342900">
              <a:buClr>
                <a:srgbClr val="42095E"/>
              </a:buClr>
              <a:buFont typeface="Wingdings" pitchFamily="2" charset="2"/>
              <a:buChar char="v"/>
            </a:pPr>
            <a:r>
              <a:rPr lang="en-US" sz="1800" dirty="0" smtClean="0"/>
              <a:t>Draft 1 for Public Comment (July) </a:t>
            </a:r>
          </a:p>
          <a:p>
            <a:pPr marL="800100" lvl="3" indent="-342900">
              <a:buClr>
                <a:srgbClr val="42095E"/>
              </a:buClr>
              <a:buFont typeface="Wingdings" pitchFamily="2" charset="2"/>
              <a:buChar char="v"/>
            </a:pPr>
            <a:r>
              <a:rPr lang="en-US" sz="1800" dirty="0" smtClean="0"/>
              <a:t>Postsecondary dominated the 5oo+ comments</a:t>
            </a:r>
          </a:p>
          <a:p>
            <a:pPr marL="1257300" lvl="4" indent="-342900">
              <a:buClr>
                <a:srgbClr val="42095E"/>
              </a:buClr>
              <a:buFont typeface="Wingdings" pitchFamily="2" charset="2"/>
              <a:buChar char="v"/>
            </a:pPr>
            <a:r>
              <a:rPr lang="en-US" sz="1800" dirty="0" smtClean="0">
                <a:hlinkClick r:id="rId2"/>
              </a:rPr>
              <a:t>http://nces.ed.gov/programs/ceds/</a:t>
            </a:r>
            <a:endParaRPr lang="en-US" sz="1800" dirty="0" smtClean="0"/>
          </a:p>
          <a:p>
            <a:pPr marL="1257300" lvl="4" indent="-342900">
              <a:buClr>
                <a:srgbClr val="42095E"/>
              </a:buClr>
              <a:buFont typeface="Wingdings" pitchFamily="2" charset="2"/>
              <a:buChar char="v"/>
            </a:pPr>
            <a:r>
              <a:rPr lang="en-US" sz="1800" dirty="0" smtClean="0">
                <a:hlinkClick r:id="rId3"/>
              </a:rPr>
              <a:t>www.commoneddatastandards.org</a:t>
            </a:r>
            <a:r>
              <a:rPr lang="en-US" sz="1800" dirty="0" smtClean="0"/>
              <a:t> </a:t>
            </a:r>
          </a:p>
          <a:p>
            <a:pPr marL="342900" lvl="1" indent="-342900">
              <a:lnSpc>
                <a:spcPct val="150000"/>
              </a:lnSpc>
              <a:buClr>
                <a:srgbClr val="42095E"/>
              </a:buClr>
              <a:buFont typeface="Wingdings" pitchFamily="2" charset="2"/>
              <a:buChar char="v"/>
            </a:pPr>
            <a:r>
              <a:rPr lang="en-US" sz="2200" dirty="0" smtClean="0"/>
              <a:t>Draft 2 Yet month for public comment</a:t>
            </a:r>
          </a:p>
          <a:p>
            <a:pPr marL="342900" lvl="1" indent="-342900">
              <a:lnSpc>
                <a:spcPct val="150000"/>
              </a:lnSpc>
              <a:buClr>
                <a:srgbClr val="42095E"/>
              </a:buClr>
              <a:buFont typeface="Wingdings" pitchFamily="2" charset="2"/>
              <a:buChar char="v"/>
            </a:pPr>
            <a:r>
              <a:rPr lang="en-US" sz="2200" dirty="0" smtClean="0"/>
              <a:t>Version 2.0 will be released January 2012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4873</TotalTime>
  <Words>885</Words>
  <Application>Microsoft Office PowerPoint</Application>
  <PresentationFormat>On-screen Show (4:3)</PresentationFormat>
  <Paragraphs>123</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America’s education system faces significant challenges</vt:lpstr>
      <vt:lpstr>Tackling those challenges requires clear, consistent data</vt:lpstr>
      <vt:lpstr>Students Are Mobile</vt:lpstr>
      <vt:lpstr>Slide 5</vt:lpstr>
      <vt:lpstr>Who is developing the standards?</vt:lpstr>
      <vt:lpstr>CEDS Consortium</vt:lpstr>
      <vt:lpstr>What CEDS Is NOT</vt:lpstr>
      <vt:lpstr>Current Status</vt:lpstr>
      <vt:lpstr>Questions for You</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 Maunsell</dc:creator>
  <cp:lastModifiedBy>Mike Fary</cp:lastModifiedBy>
  <cp:revision>443</cp:revision>
  <dcterms:created xsi:type="dcterms:W3CDTF">2010-12-09T18:44:13Z</dcterms:created>
  <dcterms:modified xsi:type="dcterms:W3CDTF">2011-10-26T12:07:15Z</dcterms:modified>
</cp:coreProperties>
</file>