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25" r:id="rId3"/>
    <p:sldId id="318" r:id="rId4"/>
    <p:sldId id="326" r:id="rId5"/>
    <p:sldId id="327" r:id="rId6"/>
    <p:sldId id="337" r:id="rId7"/>
    <p:sldId id="328" r:id="rId8"/>
    <p:sldId id="329" r:id="rId9"/>
    <p:sldId id="330" r:id="rId10"/>
    <p:sldId id="331" r:id="rId11"/>
    <p:sldId id="332" r:id="rId12"/>
    <p:sldId id="333" r:id="rId13"/>
    <p:sldId id="334" r:id="rId14"/>
    <p:sldId id="335" r:id="rId15"/>
    <p:sldId id="336" r:id="rId16"/>
    <p:sldId id="338" r:id="rId17"/>
    <p:sldId id="308" r:id="rId18"/>
  </p:sldIdLst>
  <p:sldSz cx="9144000" cy="6858000" type="screen4x3"/>
  <p:notesSz cx="6946900" cy="9207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74" d="100"/>
          <a:sy n="74" d="100"/>
        </p:scale>
        <p:origin x="-1044" y="-72"/>
      </p:cViewPr>
      <p:guideLst>
        <p:guide orient="horz" pos="2160"/>
        <p:guide pos="2880"/>
      </p:guideLst>
    </p:cSldViewPr>
  </p:slideViewPr>
  <p:outlineViewPr>
    <p:cViewPr>
      <p:scale>
        <a:sx n="33" d="100"/>
        <a:sy n="33" d="100"/>
      </p:scale>
      <p:origin x="0" y="183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0323" cy="460375"/>
          </a:xfrm>
          <a:prstGeom prst="rect">
            <a:avLst/>
          </a:prstGeom>
        </p:spPr>
        <p:txBody>
          <a:bodyPr vert="horz" lIns="92291" tIns="46145" rIns="92291" bIns="46145" rtlCol="0"/>
          <a:lstStyle>
            <a:lvl1pPr algn="l">
              <a:defRPr sz="1200"/>
            </a:lvl1pPr>
          </a:lstStyle>
          <a:p>
            <a:endParaRPr lang="en-US"/>
          </a:p>
        </p:txBody>
      </p:sp>
      <p:sp>
        <p:nvSpPr>
          <p:cNvPr id="3" name="Date Placeholder 2"/>
          <p:cNvSpPr>
            <a:spLocks noGrp="1"/>
          </p:cNvSpPr>
          <p:nvPr>
            <p:ph type="dt" idx="1"/>
          </p:nvPr>
        </p:nvSpPr>
        <p:spPr>
          <a:xfrm>
            <a:off x="3934970" y="0"/>
            <a:ext cx="3010323" cy="460375"/>
          </a:xfrm>
          <a:prstGeom prst="rect">
            <a:avLst/>
          </a:prstGeom>
        </p:spPr>
        <p:txBody>
          <a:bodyPr vert="horz" lIns="92291" tIns="46145" rIns="92291" bIns="46145" rtlCol="0"/>
          <a:lstStyle>
            <a:lvl1pPr algn="r">
              <a:defRPr sz="1200"/>
            </a:lvl1pPr>
          </a:lstStyle>
          <a:p>
            <a:fld id="{688DD8B9-1A41-4FF7-AE83-7FEDC7BAFA92}" type="datetimeFigureOut">
              <a:rPr lang="en-US" smtClean="0"/>
              <a:pPr/>
              <a:t>10/19/2011</a:t>
            </a:fld>
            <a:endParaRPr lang="en-US"/>
          </a:p>
        </p:txBody>
      </p:sp>
      <p:sp>
        <p:nvSpPr>
          <p:cNvPr id="4" name="Slide Image Placeholder 3"/>
          <p:cNvSpPr>
            <a:spLocks noGrp="1" noRot="1" noChangeAspect="1"/>
          </p:cNvSpPr>
          <p:nvPr>
            <p:ph type="sldImg" idx="2"/>
          </p:nvPr>
        </p:nvSpPr>
        <p:spPr>
          <a:xfrm>
            <a:off x="1171575" y="690563"/>
            <a:ext cx="4603750" cy="3452812"/>
          </a:xfrm>
          <a:prstGeom prst="rect">
            <a:avLst/>
          </a:prstGeom>
          <a:noFill/>
          <a:ln w="12700">
            <a:solidFill>
              <a:prstClr val="black"/>
            </a:solidFill>
          </a:ln>
        </p:spPr>
        <p:txBody>
          <a:bodyPr vert="horz" lIns="92291" tIns="46145" rIns="92291" bIns="46145" rtlCol="0" anchor="ctr"/>
          <a:lstStyle/>
          <a:p>
            <a:endParaRPr lang="en-US"/>
          </a:p>
        </p:txBody>
      </p:sp>
      <p:sp>
        <p:nvSpPr>
          <p:cNvPr id="5" name="Notes Placeholder 4"/>
          <p:cNvSpPr>
            <a:spLocks noGrp="1"/>
          </p:cNvSpPr>
          <p:nvPr>
            <p:ph type="body" sz="quarter" idx="3"/>
          </p:nvPr>
        </p:nvSpPr>
        <p:spPr>
          <a:xfrm>
            <a:off x="694690" y="4373565"/>
            <a:ext cx="5557520" cy="4143375"/>
          </a:xfrm>
          <a:prstGeom prst="rect">
            <a:avLst/>
          </a:prstGeom>
        </p:spPr>
        <p:txBody>
          <a:bodyPr vert="horz" lIns="92291" tIns="46145" rIns="92291" bIns="4614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45528"/>
            <a:ext cx="3010323" cy="460375"/>
          </a:xfrm>
          <a:prstGeom prst="rect">
            <a:avLst/>
          </a:prstGeom>
        </p:spPr>
        <p:txBody>
          <a:bodyPr vert="horz" lIns="92291" tIns="46145" rIns="92291" bIns="46145" rtlCol="0" anchor="b"/>
          <a:lstStyle>
            <a:lvl1pPr algn="l">
              <a:defRPr sz="1200"/>
            </a:lvl1pPr>
          </a:lstStyle>
          <a:p>
            <a:endParaRPr lang="en-US"/>
          </a:p>
        </p:txBody>
      </p:sp>
      <p:sp>
        <p:nvSpPr>
          <p:cNvPr id="7" name="Slide Number Placeholder 6"/>
          <p:cNvSpPr>
            <a:spLocks noGrp="1"/>
          </p:cNvSpPr>
          <p:nvPr>
            <p:ph type="sldNum" sz="quarter" idx="5"/>
          </p:nvPr>
        </p:nvSpPr>
        <p:spPr>
          <a:xfrm>
            <a:off x="3934970" y="8745528"/>
            <a:ext cx="3010323" cy="460375"/>
          </a:xfrm>
          <a:prstGeom prst="rect">
            <a:avLst/>
          </a:prstGeom>
        </p:spPr>
        <p:txBody>
          <a:bodyPr vert="horz" lIns="92291" tIns="46145" rIns="92291" bIns="46145" rtlCol="0" anchor="b"/>
          <a:lstStyle>
            <a:lvl1pPr algn="r">
              <a:defRPr sz="1200"/>
            </a:lvl1pPr>
          </a:lstStyle>
          <a:p>
            <a:fld id="{5FF6AA4B-640F-404E-852D-F0E8FC0E77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11/5/2009</a:t>
            </a:r>
            <a:endParaRPr lang="en-US"/>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11/5/2009</a:t>
            </a:r>
            <a:endParaRPr lang="en-US"/>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11/5/2009</a:t>
            </a:r>
            <a:endParaRPr lang="en-US"/>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11/5/2009</a:t>
            </a:r>
            <a:endParaRPr lang="en-US"/>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11/5/2009</a:t>
            </a:r>
            <a:endParaRPr lang="en-US"/>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11/5/2009</a:t>
            </a:r>
            <a:endParaRPr lang="en-US"/>
          </a:p>
        </p:txBody>
      </p:sp>
      <p:sp>
        <p:nvSpPr>
          <p:cNvPr id="6" name="Footer Placeholder 5"/>
          <p:cNvSpPr>
            <a:spLocks noGrp="1"/>
          </p:cNvSpPr>
          <p:nvPr>
            <p:ph type="ftr" sz="quarter" idx="11"/>
          </p:nvPr>
        </p:nvSpPr>
        <p:spPr/>
        <p:txBody>
          <a:bodyPr/>
          <a:lstStyle/>
          <a:p>
            <a:r>
              <a:rPr lang="en-US" smtClean="0"/>
              <a:t>Educause DASIG Constituent Group</a:t>
            </a:r>
            <a:endParaRPr lang="en-US"/>
          </a:p>
        </p:txBody>
      </p:sp>
      <p:sp>
        <p:nvSpPr>
          <p:cNvPr id="7" name="Slide Number Placeholder 6"/>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11/5/2009</a:t>
            </a:r>
            <a:endParaRPr lang="en-US"/>
          </a:p>
        </p:txBody>
      </p:sp>
      <p:sp>
        <p:nvSpPr>
          <p:cNvPr id="8" name="Footer Placeholder 7"/>
          <p:cNvSpPr>
            <a:spLocks noGrp="1"/>
          </p:cNvSpPr>
          <p:nvPr>
            <p:ph type="ftr" sz="quarter" idx="11"/>
          </p:nvPr>
        </p:nvSpPr>
        <p:spPr/>
        <p:txBody>
          <a:bodyPr/>
          <a:lstStyle/>
          <a:p>
            <a:r>
              <a:rPr lang="en-US" smtClean="0"/>
              <a:t>Educause DASIG Constituent Group</a:t>
            </a:r>
            <a:endParaRPr lang="en-US"/>
          </a:p>
        </p:txBody>
      </p:sp>
      <p:sp>
        <p:nvSpPr>
          <p:cNvPr id="9" name="Slide Number Placeholder 8"/>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11/5/2009</a:t>
            </a:r>
            <a:endParaRPr lang="en-US"/>
          </a:p>
        </p:txBody>
      </p:sp>
      <p:sp>
        <p:nvSpPr>
          <p:cNvPr id="4" name="Footer Placeholder 3"/>
          <p:cNvSpPr>
            <a:spLocks noGrp="1"/>
          </p:cNvSpPr>
          <p:nvPr>
            <p:ph type="ftr" sz="quarter" idx="11"/>
          </p:nvPr>
        </p:nvSpPr>
        <p:spPr/>
        <p:txBody>
          <a:bodyPr/>
          <a:lstStyle/>
          <a:p>
            <a:r>
              <a:rPr lang="en-US" smtClean="0"/>
              <a:t>Educause DASIG Constituent Group</a:t>
            </a:r>
            <a:endParaRPr lang="en-US"/>
          </a:p>
        </p:txBody>
      </p:sp>
      <p:sp>
        <p:nvSpPr>
          <p:cNvPr id="5" name="Slide Number Placeholder 4"/>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11/5/2009</a:t>
            </a:r>
            <a:endParaRPr lang="en-US"/>
          </a:p>
        </p:txBody>
      </p:sp>
      <p:sp>
        <p:nvSpPr>
          <p:cNvPr id="3" name="Footer Placeholder 2"/>
          <p:cNvSpPr>
            <a:spLocks noGrp="1"/>
          </p:cNvSpPr>
          <p:nvPr>
            <p:ph type="ftr" sz="quarter" idx="11"/>
          </p:nvPr>
        </p:nvSpPr>
        <p:spPr/>
        <p:txBody>
          <a:bodyPr/>
          <a:lstStyle/>
          <a:p>
            <a:r>
              <a:rPr lang="en-US" smtClean="0"/>
              <a:t>Educause DASIG Constituent Group</a:t>
            </a:r>
            <a:endParaRPr lang="en-US"/>
          </a:p>
        </p:txBody>
      </p:sp>
      <p:sp>
        <p:nvSpPr>
          <p:cNvPr id="4" name="Slide Number Placeholder 3"/>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11/5/2009</a:t>
            </a:r>
            <a:endParaRPr lang="en-US"/>
          </a:p>
        </p:txBody>
      </p:sp>
      <p:sp>
        <p:nvSpPr>
          <p:cNvPr id="6" name="Footer Placeholder 5"/>
          <p:cNvSpPr>
            <a:spLocks noGrp="1"/>
          </p:cNvSpPr>
          <p:nvPr>
            <p:ph type="ftr" sz="quarter" idx="11"/>
          </p:nvPr>
        </p:nvSpPr>
        <p:spPr/>
        <p:txBody>
          <a:bodyPr/>
          <a:lstStyle/>
          <a:p>
            <a:r>
              <a:rPr lang="en-US" smtClean="0"/>
              <a:t>Educause DASIG Constituent Group</a:t>
            </a:r>
            <a:endParaRPr lang="en-US"/>
          </a:p>
        </p:txBody>
      </p:sp>
      <p:sp>
        <p:nvSpPr>
          <p:cNvPr id="7" name="Slide Number Placeholder 6"/>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11/5/2009</a:t>
            </a:r>
            <a:endParaRPr lang="en-US"/>
          </a:p>
        </p:txBody>
      </p:sp>
      <p:sp>
        <p:nvSpPr>
          <p:cNvPr id="6" name="Footer Placeholder 5"/>
          <p:cNvSpPr>
            <a:spLocks noGrp="1"/>
          </p:cNvSpPr>
          <p:nvPr>
            <p:ph type="ftr" sz="quarter" idx="11"/>
          </p:nvPr>
        </p:nvSpPr>
        <p:spPr/>
        <p:txBody>
          <a:bodyPr/>
          <a:lstStyle/>
          <a:p>
            <a:r>
              <a:rPr lang="en-US" smtClean="0"/>
              <a:t>Educause DASIG Constituent Group</a:t>
            </a:r>
            <a:endParaRPr lang="en-US"/>
          </a:p>
        </p:txBody>
      </p:sp>
      <p:sp>
        <p:nvSpPr>
          <p:cNvPr id="7" name="Slide Number Placeholder 6"/>
          <p:cNvSpPr>
            <a:spLocks noGrp="1"/>
          </p:cNvSpPr>
          <p:nvPr>
            <p:ph type="sldNum" sz="quarter" idx="12"/>
          </p:nvPr>
        </p:nvSpPr>
        <p:spPr/>
        <p:txBody>
          <a:bodyPr/>
          <a:lstStyle/>
          <a:p>
            <a:fld id="{8926329B-DAD2-4CDB-9CEF-E0A9069542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11/5/2009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Educause DASIG Constituent Group</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6329B-DAD2-4CDB-9CEF-E0A9069542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5257800"/>
          </a:xfrm>
        </p:spPr>
        <p:txBody>
          <a:bodyPr>
            <a:noAutofit/>
          </a:bodyPr>
          <a:lstStyle/>
          <a:p>
            <a:r>
              <a:rPr lang="en-US" sz="5400" dirty="0" err="1" smtClean="0"/>
              <a:t>Educause</a:t>
            </a:r>
            <a:r>
              <a:rPr lang="en-US" sz="5400" dirty="0" smtClean="0"/>
              <a:t> 2011</a:t>
            </a:r>
            <a:br>
              <a:rPr lang="en-US" sz="5400" dirty="0" smtClean="0"/>
            </a:br>
            <a:r>
              <a:rPr lang="en-US" sz="5400" dirty="0" smtClean="0"/>
              <a:t/>
            </a:r>
            <a:br>
              <a:rPr lang="en-US" sz="5400" dirty="0" smtClean="0"/>
            </a:br>
            <a:r>
              <a:rPr lang="en-US" sz="5400" dirty="0" smtClean="0"/>
              <a:t>Data Administration </a:t>
            </a:r>
            <a:br>
              <a:rPr lang="en-US" sz="5400" dirty="0" smtClean="0"/>
            </a:br>
            <a:r>
              <a:rPr lang="en-US" sz="5400" dirty="0" smtClean="0"/>
              <a:t>Constituent Group</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t>
            </a:r>
            <a:r>
              <a:rPr lang="en-US" dirty="0" smtClean="0"/>
              <a:t>October 19th, 2011</a:t>
            </a:r>
            <a:r>
              <a:rPr lang="en-US" sz="5400" b="1" dirty="0" smtClean="0"/>
              <a:t/>
            </a:r>
            <a:br>
              <a:rPr lang="en-US" sz="5400" b="1" dirty="0" smtClean="0"/>
            </a:br>
            <a:endParaRPr lang="en-US" sz="5400" dirty="0"/>
          </a:p>
        </p:txBody>
      </p:sp>
      <p:sp>
        <p:nvSpPr>
          <p:cNvPr id="7" name="Slide Number Placeholder 6"/>
          <p:cNvSpPr>
            <a:spLocks noGrp="1"/>
          </p:cNvSpPr>
          <p:nvPr>
            <p:ph type="sldNum" sz="quarter" idx="12"/>
          </p:nvPr>
        </p:nvSpPr>
        <p:spPr/>
        <p:txBody>
          <a:bodyPr/>
          <a:lstStyle/>
          <a:p>
            <a:fld id="{8926329B-DAD2-4CDB-9CEF-E0A90695429C}" type="slidenum">
              <a:rPr lang="en-US" smtClean="0"/>
              <a:pPr/>
              <a:t>1</a:t>
            </a:fld>
            <a:endParaRPr lang="en-US" dirty="0"/>
          </a:p>
        </p:txBody>
      </p:sp>
      <p:sp>
        <p:nvSpPr>
          <p:cNvPr id="8" name="Footer Placeholder 7"/>
          <p:cNvSpPr>
            <a:spLocks noGrp="1"/>
          </p:cNvSpPr>
          <p:nvPr>
            <p:ph type="ftr" sz="quarter" idx="11"/>
          </p:nvPr>
        </p:nvSpPr>
        <p:spPr/>
        <p:txBody>
          <a:bodyPr/>
          <a:lstStyle/>
          <a:p>
            <a:r>
              <a:rPr lang="en-US" dirty="0" err="1" smtClean="0"/>
              <a:t>Educause</a:t>
            </a:r>
            <a:r>
              <a:rPr lang="en-US" dirty="0" smtClean="0"/>
              <a:t> DASIG Constituent Group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“Cloud”</a:t>
            </a:r>
            <a:endParaRPr lang="en-US" dirty="0"/>
          </a:p>
        </p:txBody>
      </p:sp>
      <p:sp>
        <p:nvSpPr>
          <p:cNvPr id="3" name="Content Placeholder 2"/>
          <p:cNvSpPr>
            <a:spLocks noGrp="1"/>
          </p:cNvSpPr>
          <p:nvPr>
            <p:ph idx="1"/>
          </p:nvPr>
        </p:nvSpPr>
        <p:spPr/>
        <p:txBody>
          <a:bodyPr/>
          <a:lstStyle/>
          <a:p>
            <a:r>
              <a:rPr lang="en-US" dirty="0" smtClean="0"/>
              <a:t>Archival</a:t>
            </a:r>
          </a:p>
          <a:p>
            <a:pPr lvl="1"/>
            <a:r>
              <a:rPr lang="en-US" dirty="0" smtClean="0"/>
              <a:t>Legal </a:t>
            </a:r>
          </a:p>
          <a:p>
            <a:pPr lvl="1"/>
            <a:endParaRPr lang="en-US" dirty="0" smtClean="0"/>
          </a:p>
          <a:p>
            <a:pPr lvl="1"/>
            <a:r>
              <a:rPr lang="en-US" dirty="0" smtClean="0"/>
              <a:t>Institutional </a:t>
            </a:r>
            <a:endParaRPr lang="en-US" dirty="0" smtClean="0"/>
          </a:p>
          <a:p>
            <a:pPr lvl="1"/>
            <a:endParaRPr lang="en-US" dirty="0" smtClean="0"/>
          </a:p>
          <a:p>
            <a:pPr lvl="1"/>
            <a:r>
              <a:rPr lang="en-US" dirty="0" smtClean="0"/>
              <a:t>Research</a:t>
            </a:r>
            <a:endParaRPr lang="en-US" dirty="0" smtClean="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lstStyle/>
          <a:p>
            <a:r>
              <a:rPr lang="en-US" dirty="0" smtClean="0"/>
              <a:t>Blogs</a:t>
            </a:r>
          </a:p>
          <a:p>
            <a:endParaRPr lang="en-US" dirty="0" smtClean="0"/>
          </a:p>
          <a:p>
            <a:r>
              <a:rPr lang="en-US" dirty="0" smtClean="0"/>
              <a:t>Tweets</a:t>
            </a:r>
          </a:p>
          <a:p>
            <a:endParaRPr lang="en-US" dirty="0" smtClean="0"/>
          </a:p>
          <a:p>
            <a:r>
              <a:rPr lang="en-US" dirty="0" err="1" smtClean="0"/>
              <a:t>Facebook</a:t>
            </a:r>
            <a:endParaRPr lang="en-US" dirty="0" smtClean="0"/>
          </a:p>
          <a:p>
            <a:endParaRPr lang="en-US" dirty="0" smtClean="0"/>
          </a:p>
          <a:p>
            <a:r>
              <a:rPr lang="en-US" dirty="0" smtClean="0"/>
              <a:t>Other</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lstStyle/>
          <a:p>
            <a:r>
              <a:rPr lang="en-US" dirty="0" smtClean="0"/>
              <a:t>Unstructured data/Text analytics</a:t>
            </a:r>
          </a:p>
          <a:p>
            <a:pPr>
              <a:buNone/>
            </a:pPr>
            <a:endParaRPr lang="en-US" dirty="0" smtClean="0"/>
          </a:p>
          <a:p>
            <a:r>
              <a:rPr lang="en-US" dirty="0" smtClean="0"/>
              <a:t>Confidentiality</a:t>
            </a:r>
          </a:p>
          <a:p>
            <a:endParaRPr lang="en-US" dirty="0" smtClean="0"/>
          </a:p>
          <a:p>
            <a:r>
              <a:rPr lang="en-US" dirty="0" smtClean="0"/>
              <a:t>IP</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lstStyle/>
          <a:p>
            <a:r>
              <a:rPr lang="en-US" dirty="0" smtClean="0"/>
              <a:t>Volume</a:t>
            </a:r>
          </a:p>
          <a:p>
            <a:pPr>
              <a:buNone/>
            </a:pPr>
            <a:endParaRPr lang="en-US" dirty="0" smtClean="0"/>
          </a:p>
          <a:p>
            <a:r>
              <a:rPr lang="en-US" dirty="0" smtClean="0"/>
              <a:t>Organization</a:t>
            </a:r>
          </a:p>
          <a:p>
            <a:endParaRPr lang="en-US" dirty="0" smtClean="0"/>
          </a:p>
          <a:p>
            <a:r>
              <a:rPr lang="en-US" dirty="0" smtClean="0"/>
              <a:t>Provisioning</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lstStyle/>
          <a:p>
            <a:r>
              <a:rPr lang="en-US" dirty="0" smtClean="0"/>
              <a:t>Archival</a:t>
            </a:r>
          </a:p>
          <a:p>
            <a:pPr>
              <a:buNone/>
            </a:pPr>
            <a:endParaRPr lang="en-US" dirty="0" smtClean="0"/>
          </a:p>
          <a:p>
            <a:r>
              <a:rPr lang="en-US" dirty="0" smtClean="0"/>
              <a:t>Metadata</a:t>
            </a:r>
          </a:p>
          <a:p>
            <a:endParaRPr lang="en-US" dirty="0" smtClean="0"/>
          </a:p>
          <a:p>
            <a:r>
              <a:rPr lang="en-US" dirty="0" smtClean="0"/>
              <a:t>Searching</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Technology</a:t>
            </a:r>
            <a:endParaRPr lang="en-US" dirty="0"/>
          </a:p>
        </p:txBody>
      </p:sp>
      <p:sp>
        <p:nvSpPr>
          <p:cNvPr id="3" name="Content Placeholder 2"/>
          <p:cNvSpPr>
            <a:spLocks noGrp="1"/>
          </p:cNvSpPr>
          <p:nvPr>
            <p:ph idx="1"/>
          </p:nvPr>
        </p:nvSpPr>
        <p:spPr/>
        <p:txBody>
          <a:bodyPr/>
          <a:lstStyle/>
          <a:p>
            <a:r>
              <a:rPr lang="en-US" dirty="0" smtClean="0"/>
              <a:t>Mobile apps</a:t>
            </a:r>
          </a:p>
          <a:p>
            <a:pPr>
              <a:buNone/>
            </a:pPr>
            <a:endParaRPr lang="en-US" dirty="0" smtClean="0"/>
          </a:p>
          <a:p>
            <a:r>
              <a:rPr lang="en-US" dirty="0" smtClean="0"/>
              <a:t>Mobile devices replace field notebooks</a:t>
            </a:r>
          </a:p>
          <a:p>
            <a:endParaRPr lang="en-US" dirty="0" smtClean="0"/>
          </a:p>
          <a:p>
            <a:r>
              <a:rPr lang="en-US" dirty="0" smtClean="0"/>
              <a:t>Security</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Analytics</a:t>
            </a:r>
            <a:endParaRPr lang="en-US" dirty="0"/>
          </a:p>
        </p:txBody>
      </p:sp>
      <p:sp>
        <p:nvSpPr>
          <p:cNvPr id="3" name="Content Placeholder 2"/>
          <p:cNvSpPr>
            <a:spLocks noGrp="1"/>
          </p:cNvSpPr>
          <p:nvPr>
            <p:ph idx="1"/>
          </p:nvPr>
        </p:nvSpPr>
        <p:spPr>
          <a:xfrm>
            <a:off x="533400" y="1828800"/>
            <a:ext cx="8229600" cy="3581400"/>
          </a:xfrm>
        </p:spPr>
        <p:txBody>
          <a:bodyPr/>
          <a:lstStyle/>
          <a:p>
            <a:r>
              <a:rPr lang="en-US" dirty="0" smtClean="0"/>
              <a:t>Consolidation</a:t>
            </a:r>
          </a:p>
          <a:p>
            <a:r>
              <a:rPr lang="en-US" dirty="0" smtClean="0"/>
              <a:t>Definition</a:t>
            </a:r>
          </a:p>
          <a:p>
            <a:r>
              <a:rPr lang="en-US" dirty="0" smtClean="0"/>
              <a:t>Warehousing</a:t>
            </a:r>
          </a:p>
          <a:p>
            <a:r>
              <a:rPr lang="en-US" dirty="0" smtClean="0"/>
              <a:t>Metadata</a:t>
            </a:r>
          </a:p>
          <a:p>
            <a:r>
              <a:rPr lang="en-US" dirty="0" smtClean="0"/>
              <a:t>Provisioning</a:t>
            </a:r>
          </a:p>
          <a:p>
            <a:r>
              <a:rPr lang="en-US" dirty="0" smtClean="0"/>
              <a:t>BI Tools</a:t>
            </a:r>
          </a:p>
          <a:p>
            <a:pPr>
              <a:buNone/>
            </a:pPr>
            <a:endParaRPr lang="en-US" dirty="0" smtClean="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Mike Fary</a:t>
            </a:r>
          </a:p>
          <a:p>
            <a:pPr>
              <a:buNone/>
            </a:pPr>
            <a:r>
              <a:rPr lang="en-US" dirty="0" smtClean="0"/>
              <a:t>Enterprise Data Architect</a:t>
            </a:r>
          </a:p>
          <a:p>
            <a:pPr>
              <a:buNone/>
            </a:pPr>
            <a:r>
              <a:rPr lang="en-US" dirty="0" smtClean="0"/>
              <a:t>University of Chicago</a:t>
            </a:r>
          </a:p>
          <a:p>
            <a:pPr>
              <a:buNone/>
            </a:pPr>
            <a:r>
              <a:rPr lang="en-US" dirty="0" smtClean="0"/>
              <a:t>mfary@uchicago.edu</a:t>
            </a:r>
          </a:p>
          <a:p>
            <a:pPr>
              <a:buNone/>
            </a:pPr>
            <a:endParaRPr lang="en-US" dirty="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Governance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discipline embodies a convergence of data quality, data management, business process management, and risk management surrounding the handling of data in an organization. Through data governance, organizations are looking to exercise positive control over the processes and methods used by their data stewards to handle data. </a:t>
            </a:r>
          </a:p>
          <a:p>
            <a:pPr>
              <a:buNone/>
            </a:pPr>
            <a:r>
              <a:rPr lang="en-US" dirty="0" smtClean="0"/>
              <a:t>			Wikipedia</a:t>
            </a:r>
            <a:endParaRPr lang="en-US" dirty="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Data Governance</a:t>
            </a:r>
            <a:endParaRPr lang="en-US" dirty="0"/>
          </a:p>
        </p:txBody>
      </p:sp>
      <p:sp>
        <p:nvSpPr>
          <p:cNvPr id="9" name="Content Placeholder 2"/>
          <p:cNvSpPr>
            <a:spLocks noGrp="1"/>
          </p:cNvSpPr>
          <p:nvPr>
            <p:ph idx="1"/>
          </p:nvPr>
        </p:nvSpPr>
        <p:spPr>
          <a:xfrm>
            <a:off x="457200" y="1905000"/>
            <a:ext cx="8229600" cy="3581400"/>
          </a:xfrm>
        </p:spPr>
        <p:txBody>
          <a:bodyPr>
            <a:normAutofit/>
          </a:bodyPr>
          <a:lstStyle/>
          <a:p>
            <a:r>
              <a:rPr lang="en-US" dirty="0" smtClean="0"/>
              <a:t>Support</a:t>
            </a:r>
          </a:p>
          <a:p>
            <a:endParaRPr lang="en-US" dirty="0" smtClean="0"/>
          </a:p>
          <a:p>
            <a:r>
              <a:rPr lang="en-US" dirty="0" smtClean="0"/>
              <a:t>Processes </a:t>
            </a:r>
          </a:p>
          <a:p>
            <a:endParaRPr lang="en-US" dirty="0" smtClean="0"/>
          </a:p>
          <a:p>
            <a:r>
              <a:rPr lang="en-US" dirty="0" smtClean="0"/>
              <a:t>Education/Documentation</a:t>
            </a:r>
          </a:p>
          <a:p>
            <a:pPr>
              <a:buNone/>
            </a:pPr>
            <a:endParaRPr lang="en-US" dirty="0" smtClean="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533400"/>
            <a:ext cx="7239000" cy="5715000"/>
          </a:xfrm>
        </p:spPr>
        <p:txBody>
          <a:bodyPr>
            <a:normAutofit/>
          </a:bodyPr>
          <a:lstStyle/>
          <a:p>
            <a:pPr>
              <a:buNone/>
            </a:pPr>
            <a:endParaRPr lang="en-US" sz="4800" dirty="0" smtClean="0"/>
          </a:p>
          <a:p>
            <a:pPr>
              <a:buNone/>
            </a:pPr>
            <a:r>
              <a:rPr lang="en-US" sz="4800" dirty="0" smtClean="0"/>
              <a:t>   Who has Data Governance</a:t>
            </a:r>
          </a:p>
          <a:p>
            <a:pPr>
              <a:buNone/>
            </a:pPr>
            <a:r>
              <a:rPr lang="en-US" sz="4800" dirty="0" smtClean="0"/>
              <a:t>           Under Control ?</a:t>
            </a:r>
          </a:p>
          <a:p>
            <a:pPr>
              <a:buNone/>
            </a:pPr>
            <a:endParaRPr lang="en-US" sz="4800" dirty="0" smtClean="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DG in Relation to …</a:t>
            </a:r>
            <a:endParaRPr lang="en-US" dirty="0"/>
          </a:p>
        </p:txBody>
      </p:sp>
      <p:sp>
        <p:nvSpPr>
          <p:cNvPr id="3" name="Content Placeholder 2"/>
          <p:cNvSpPr>
            <a:spLocks noGrp="1"/>
          </p:cNvSpPr>
          <p:nvPr>
            <p:ph idx="1"/>
          </p:nvPr>
        </p:nvSpPr>
        <p:spPr>
          <a:xfrm>
            <a:off x="457200" y="1600200"/>
            <a:ext cx="8229600" cy="4572000"/>
          </a:xfrm>
        </p:spPr>
        <p:txBody>
          <a:bodyPr>
            <a:normAutofit/>
          </a:bodyPr>
          <a:lstStyle/>
          <a:p>
            <a:r>
              <a:rPr lang="en-US" dirty="0" smtClean="0"/>
              <a:t>The “Cloud”</a:t>
            </a:r>
          </a:p>
          <a:p>
            <a:endParaRPr lang="en-US" dirty="0" smtClean="0"/>
          </a:p>
          <a:p>
            <a:r>
              <a:rPr lang="en-US" dirty="0" smtClean="0"/>
              <a:t>Social Media</a:t>
            </a:r>
          </a:p>
          <a:p>
            <a:endParaRPr lang="en-US" dirty="0" smtClean="0"/>
          </a:p>
          <a:p>
            <a:r>
              <a:rPr lang="en-US" dirty="0" smtClean="0"/>
              <a:t>Mobile Technology</a:t>
            </a:r>
          </a:p>
          <a:p>
            <a:endParaRPr lang="en-US" dirty="0" smtClean="0"/>
          </a:p>
          <a:p>
            <a:r>
              <a:rPr lang="en-US" dirty="0" smtClean="0"/>
              <a:t>Analytics</a:t>
            </a:r>
            <a:endParaRPr lang="en-US" dirty="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DG from the Perspective of …</a:t>
            </a:r>
            <a:endParaRPr lang="en-US" dirty="0"/>
          </a:p>
        </p:txBody>
      </p:sp>
      <p:sp>
        <p:nvSpPr>
          <p:cNvPr id="3" name="Content Placeholder 2"/>
          <p:cNvSpPr>
            <a:spLocks noGrp="1"/>
          </p:cNvSpPr>
          <p:nvPr>
            <p:ph idx="1"/>
          </p:nvPr>
        </p:nvSpPr>
        <p:spPr>
          <a:xfrm>
            <a:off x="381000" y="2286000"/>
            <a:ext cx="8229600" cy="3276600"/>
          </a:xfrm>
        </p:spPr>
        <p:txBody>
          <a:bodyPr>
            <a:normAutofit/>
          </a:bodyPr>
          <a:lstStyle/>
          <a:p>
            <a:r>
              <a:rPr lang="en-US" dirty="0" smtClean="0"/>
              <a:t>Legal</a:t>
            </a:r>
          </a:p>
          <a:p>
            <a:endParaRPr lang="en-US" dirty="0" smtClean="0"/>
          </a:p>
          <a:p>
            <a:r>
              <a:rPr lang="en-US" dirty="0" smtClean="0"/>
              <a:t>Regulatory</a:t>
            </a:r>
          </a:p>
          <a:p>
            <a:endParaRPr lang="en-US" dirty="0" smtClean="0"/>
          </a:p>
          <a:p>
            <a:r>
              <a:rPr lang="en-US" dirty="0" smtClean="0"/>
              <a:t>Institutional</a:t>
            </a:r>
          </a:p>
          <a:p>
            <a:pPr>
              <a:buNone/>
            </a:pPr>
            <a:endParaRPr lang="en-US" dirty="0" smtClean="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“Cloud”</a:t>
            </a:r>
            <a:endParaRPr lang="en-US" dirty="0"/>
          </a:p>
        </p:txBody>
      </p:sp>
      <p:sp>
        <p:nvSpPr>
          <p:cNvPr id="3" name="Content Placeholder 2"/>
          <p:cNvSpPr>
            <a:spLocks noGrp="1"/>
          </p:cNvSpPr>
          <p:nvPr>
            <p:ph idx="1"/>
          </p:nvPr>
        </p:nvSpPr>
        <p:spPr/>
        <p:txBody>
          <a:bodyPr/>
          <a:lstStyle/>
          <a:p>
            <a:r>
              <a:rPr lang="en-US" dirty="0" smtClean="0"/>
              <a:t>Protection/Confidentiality</a:t>
            </a:r>
          </a:p>
          <a:p>
            <a:pPr lvl="1"/>
            <a:r>
              <a:rPr lang="en-US" dirty="0" smtClean="0"/>
              <a:t>Bankruptcy</a:t>
            </a:r>
          </a:p>
          <a:p>
            <a:pPr lvl="1"/>
            <a:r>
              <a:rPr lang="en-US" dirty="0" smtClean="0"/>
              <a:t>Disclosure </a:t>
            </a:r>
          </a:p>
          <a:p>
            <a:pPr lvl="1"/>
            <a:r>
              <a:rPr lang="en-US" dirty="0" smtClean="0"/>
              <a:t>Intrusions</a:t>
            </a:r>
          </a:p>
          <a:p>
            <a:pPr lvl="2"/>
            <a:r>
              <a:rPr lang="en-US" dirty="0" smtClean="0"/>
              <a:t>Foreign Governments</a:t>
            </a:r>
          </a:p>
          <a:p>
            <a:pPr lvl="2"/>
            <a:r>
              <a:rPr lang="en-US" dirty="0" smtClean="0"/>
              <a:t>Professional Hackers/Crime Groups</a:t>
            </a:r>
          </a:p>
          <a:p>
            <a:pPr lvl="2"/>
            <a:r>
              <a:rPr lang="en-US" dirty="0" smtClean="0"/>
              <a:t>Social Hacking</a:t>
            </a:r>
            <a:endParaRPr lang="en-US" dirty="0"/>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“Cloud”</a:t>
            </a:r>
            <a:endParaRPr lang="en-US" dirty="0"/>
          </a:p>
        </p:txBody>
      </p:sp>
      <p:sp>
        <p:nvSpPr>
          <p:cNvPr id="3" name="Content Placeholder 2"/>
          <p:cNvSpPr>
            <a:spLocks noGrp="1"/>
          </p:cNvSpPr>
          <p:nvPr>
            <p:ph idx="1"/>
          </p:nvPr>
        </p:nvSpPr>
        <p:spPr/>
        <p:txBody>
          <a:bodyPr/>
          <a:lstStyle/>
          <a:p>
            <a:r>
              <a:rPr lang="en-US" dirty="0" smtClean="0"/>
              <a:t>Integration</a:t>
            </a:r>
          </a:p>
          <a:p>
            <a:pPr lvl="1"/>
            <a:r>
              <a:rPr lang="en-US" dirty="0" smtClean="0"/>
              <a:t>With existing in house data</a:t>
            </a:r>
          </a:p>
          <a:p>
            <a:pPr lvl="1">
              <a:buNone/>
            </a:pPr>
            <a:endParaRPr lang="en-US" dirty="0" smtClean="0"/>
          </a:p>
          <a:p>
            <a:pPr lvl="1"/>
            <a:r>
              <a:rPr lang="en-US" dirty="0" smtClean="0"/>
              <a:t>Between Cloud providers</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“Cloud”</a:t>
            </a:r>
            <a:endParaRPr lang="en-US" dirty="0"/>
          </a:p>
        </p:txBody>
      </p:sp>
      <p:sp>
        <p:nvSpPr>
          <p:cNvPr id="3" name="Content Placeholder 2"/>
          <p:cNvSpPr>
            <a:spLocks noGrp="1"/>
          </p:cNvSpPr>
          <p:nvPr>
            <p:ph idx="1"/>
          </p:nvPr>
        </p:nvSpPr>
        <p:spPr/>
        <p:txBody>
          <a:bodyPr/>
          <a:lstStyle/>
          <a:p>
            <a:r>
              <a:rPr lang="en-US" dirty="0" smtClean="0"/>
              <a:t>Backup/Recovery</a:t>
            </a:r>
          </a:p>
          <a:p>
            <a:pPr lvl="1"/>
            <a:r>
              <a:rPr lang="en-US" dirty="0" smtClean="0"/>
              <a:t>Data loss</a:t>
            </a:r>
          </a:p>
          <a:p>
            <a:pPr lvl="1"/>
            <a:endParaRPr lang="en-US" dirty="0" smtClean="0"/>
          </a:p>
          <a:p>
            <a:pPr lvl="1"/>
            <a:r>
              <a:rPr lang="en-US" dirty="0" smtClean="0"/>
              <a:t>Audit requirements</a:t>
            </a:r>
          </a:p>
          <a:p>
            <a:pPr lvl="1"/>
            <a:endParaRPr lang="en-US" dirty="0" smtClean="0"/>
          </a:p>
          <a:p>
            <a:pPr lvl="1"/>
            <a:r>
              <a:rPr lang="en-US" dirty="0" smtClean="0"/>
              <a:t>Change control</a:t>
            </a:r>
          </a:p>
          <a:p>
            <a:pPr lvl="1"/>
            <a:endParaRPr lang="en-US" dirty="0" smtClean="0"/>
          </a:p>
          <a:p>
            <a:pPr lvl="1"/>
            <a:r>
              <a:rPr lang="en-US" dirty="0" smtClean="0"/>
              <a:t>Disaster recovery</a:t>
            </a:r>
          </a:p>
        </p:txBody>
      </p:sp>
      <p:sp>
        <p:nvSpPr>
          <p:cNvPr id="5" name="Footer Placeholder 4"/>
          <p:cNvSpPr>
            <a:spLocks noGrp="1"/>
          </p:cNvSpPr>
          <p:nvPr>
            <p:ph type="ftr" sz="quarter" idx="11"/>
          </p:nvPr>
        </p:nvSpPr>
        <p:spPr/>
        <p:txBody>
          <a:bodyPr/>
          <a:lstStyle/>
          <a:p>
            <a:r>
              <a:rPr lang="en-US" smtClean="0"/>
              <a:t>Educause DASIG Constituent Group</a:t>
            </a:r>
            <a:endParaRPr lang="en-US"/>
          </a:p>
        </p:txBody>
      </p:sp>
      <p:sp>
        <p:nvSpPr>
          <p:cNvPr id="6" name="Slide Number Placeholder 5"/>
          <p:cNvSpPr>
            <a:spLocks noGrp="1"/>
          </p:cNvSpPr>
          <p:nvPr>
            <p:ph type="sldNum" sz="quarter" idx="12"/>
          </p:nvPr>
        </p:nvSpPr>
        <p:spPr/>
        <p:txBody>
          <a:bodyPr/>
          <a:lstStyle/>
          <a:p>
            <a:fld id="{8926329B-DAD2-4CDB-9CEF-E0A90695429C}"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1770</TotalTime>
  <Words>278</Words>
  <Application>Microsoft Office PowerPoint</Application>
  <PresentationFormat>On-screen Show (4:3)</PresentationFormat>
  <Paragraphs>132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Educause 2011  Data Administration  Constituent Group    October 19th, 2011 </vt:lpstr>
      <vt:lpstr>Data Governance</vt:lpstr>
      <vt:lpstr>Data Governance</vt:lpstr>
      <vt:lpstr>Slide 4</vt:lpstr>
      <vt:lpstr>DG in Relation to …</vt:lpstr>
      <vt:lpstr>DG from the Perspective of …</vt:lpstr>
      <vt:lpstr>The “Cloud”</vt:lpstr>
      <vt:lpstr>The “Cloud”</vt:lpstr>
      <vt:lpstr>The “Cloud”</vt:lpstr>
      <vt:lpstr>The “Cloud”</vt:lpstr>
      <vt:lpstr>Social Media</vt:lpstr>
      <vt:lpstr>Social Media</vt:lpstr>
      <vt:lpstr>Social Media</vt:lpstr>
      <vt:lpstr>Social Media</vt:lpstr>
      <vt:lpstr>Mobile Technology</vt:lpstr>
      <vt:lpstr>Analytics</vt:lpstr>
      <vt:lpstr>Slide 17</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Educause 2008 Data Administration  Constituent Group Annual Meeting</dc:title>
  <dc:creator>mfary</dc:creator>
  <cp:lastModifiedBy>Mike Fary</cp:lastModifiedBy>
  <cp:revision>296</cp:revision>
  <dcterms:created xsi:type="dcterms:W3CDTF">2008-10-16T13:13:12Z</dcterms:created>
  <dcterms:modified xsi:type="dcterms:W3CDTF">2011-10-19T11:33:42Z</dcterms:modified>
</cp:coreProperties>
</file>