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62" r:id="rId2"/>
    <p:sldId id="285" r:id="rId3"/>
    <p:sldId id="263" r:id="rId4"/>
    <p:sldId id="264" r:id="rId5"/>
    <p:sldId id="265" r:id="rId6"/>
    <p:sldId id="266" r:id="rId7"/>
    <p:sldId id="267" r:id="rId8"/>
    <p:sldId id="268" r:id="rId9"/>
    <p:sldId id="280" r:id="rId10"/>
    <p:sldId id="279" r:id="rId11"/>
    <p:sldId id="269" r:id="rId12"/>
    <p:sldId id="270" r:id="rId13"/>
    <p:sldId id="271" r:id="rId14"/>
    <p:sldId id="281" r:id="rId15"/>
    <p:sldId id="273" r:id="rId16"/>
    <p:sldId id="275" r:id="rId17"/>
    <p:sldId id="282" r:id="rId18"/>
    <p:sldId id="276" r:id="rId19"/>
    <p:sldId id="274" r:id="rId20"/>
    <p:sldId id="283" r:id="rId21"/>
    <p:sldId id="284" r:id="rId22"/>
    <p:sldId id="286" r:id="rId23"/>
    <p:sldId id="261" r:id="rId24"/>
  </p:sldIdLst>
  <p:sldSz cx="9144000" cy="6858000" type="screen4x3"/>
  <p:notesSz cx="6858000" cy="9144000"/>
  <p:custDataLst>
    <p:tags r:id="rId28"/>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021"/>
    <a:srgbClr val="45811B"/>
    <a:srgbClr val="DDE8D5"/>
    <a:srgbClr val="FBC82B"/>
    <a:srgbClr val="7BA62B"/>
    <a:srgbClr val="8A8889"/>
    <a:srgbClr val="FD9712"/>
    <a:srgbClr val="1B7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83" autoAdjust="0"/>
  </p:normalViewPr>
  <p:slideViewPr>
    <p:cSldViewPr snapToGrid="0" snapToObjects="1">
      <p:cViewPr>
        <p:scale>
          <a:sx n="69" d="100"/>
          <a:sy n="69" d="100"/>
        </p:scale>
        <p:origin x="-35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1" d="100"/>
          <a:sy n="111" d="100"/>
        </p:scale>
        <p:origin x="-4264" y="-12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tags" Target="tags/tag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Percentage of CIOs rating skill as high or very high in importance</c:v>
                </c:pt>
              </c:strCache>
            </c:strRef>
          </c:tx>
          <c:invertIfNegative val="0"/>
          <c:dLbls>
            <c:dLbl>
              <c:idx val="10"/>
              <c:layout>
                <c:manualLayout>
                  <c:x val="-0.0015433313891318"/>
                  <c:y val="-0.039145630693222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Sheet1!$A$2:$A$12</c:f>
              <c:strCache>
                <c:ptCount val="11"/>
                <c:pt idx="0">
                  <c:v>Technical proficiency</c:v>
                </c:pt>
                <c:pt idx="1">
                  <c:v>Manage relationships outside institution</c:v>
                </c:pt>
                <c:pt idx="2">
                  <c:v>Manage my boss</c:v>
                </c:pt>
                <c:pt idx="3">
                  <c:v>Manage projects</c:v>
                </c:pt>
                <c:pt idx="4">
                  <c:v>Manage budgets</c:v>
                </c:pt>
                <c:pt idx="5">
                  <c:v>Business knowledge</c:v>
                </c:pt>
                <c:pt idx="6">
                  <c:v>Manage relationships within institution</c:v>
                </c:pt>
                <c:pt idx="7">
                  <c:v>Ability to negotiate</c:v>
                </c:pt>
                <c:pt idx="8">
                  <c:v>Ability to influence</c:v>
                </c:pt>
                <c:pt idx="9">
                  <c:v>Ability to think strategically</c:v>
                </c:pt>
                <c:pt idx="10">
                  <c:v>Ability to communicate</c:v>
                </c:pt>
              </c:strCache>
            </c:strRef>
          </c:cat>
          <c:val>
            <c:numRef>
              <c:f>Sheet1!$B$2:$B$12</c:f>
              <c:numCache>
                <c:formatCode>0%</c:formatCode>
                <c:ptCount val="11"/>
                <c:pt idx="0">
                  <c:v>0.31</c:v>
                </c:pt>
                <c:pt idx="1">
                  <c:v>0.49</c:v>
                </c:pt>
                <c:pt idx="2">
                  <c:v>0.57</c:v>
                </c:pt>
                <c:pt idx="3">
                  <c:v>0.81</c:v>
                </c:pt>
                <c:pt idx="4">
                  <c:v>0.830000000000001</c:v>
                </c:pt>
                <c:pt idx="5">
                  <c:v>0.860000000000001</c:v>
                </c:pt>
                <c:pt idx="6">
                  <c:v>0.92</c:v>
                </c:pt>
                <c:pt idx="7">
                  <c:v>0.93</c:v>
                </c:pt>
                <c:pt idx="8">
                  <c:v>0.93</c:v>
                </c:pt>
                <c:pt idx="9">
                  <c:v>0.960000000000001</c:v>
                </c:pt>
                <c:pt idx="10">
                  <c:v>1.0</c:v>
                </c:pt>
              </c:numCache>
            </c:numRef>
          </c:val>
        </c:ser>
        <c:dLbls>
          <c:showLegendKey val="0"/>
          <c:showVal val="0"/>
          <c:showCatName val="0"/>
          <c:showSerName val="0"/>
          <c:showPercent val="0"/>
          <c:showBubbleSize val="0"/>
        </c:dLbls>
        <c:gapWidth val="150"/>
        <c:axId val="477411416"/>
        <c:axId val="477414424"/>
      </c:barChart>
      <c:catAx>
        <c:axId val="477411416"/>
        <c:scaling>
          <c:orientation val="minMax"/>
        </c:scaling>
        <c:delete val="0"/>
        <c:axPos val="l"/>
        <c:majorTickMark val="in"/>
        <c:minorTickMark val="none"/>
        <c:tickLblPos val="nextTo"/>
        <c:txPr>
          <a:bodyPr/>
          <a:lstStyle/>
          <a:p>
            <a:pPr>
              <a:defRPr sz="1400"/>
            </a:pPr>
            <a:endParaRPr lang="en-US"/>
          </a:p>
        </c:txPr>
        <c:crossAx val="477414424"/>
        <c:crosses val="autoZero"/>
        <c:auto val="1"/>
        <c:lblAlgn val="ctr"/>
        <c:lblOffset val="100"/>
        <c:noMultiLvlLbl val="0"/>
      </c:catAx>
      <c:valAx>
        <c:axId val="477414424"/>
        <c:scaling>
          <c:orientation val="minMax"/>
          <c:max val="1.0"/>
        </c:scaling>
        <c:delete val="0"/>
        <c:axPos val="b"/>
        <c:majorGridlines>
          <c:spPr>
            <a:ln>
              <a:noFill/>
            </a:ln>
          </c:spPr>
        </c:majorGridlines>
        <c:title>
          <c:tx>
            <c:rich>
              <a:bodyPr/>
              <a:lstStyle/>
              <a:p>
                <a:pPr algn="ctr" rtl="0">
                  <a:defRPr sz="1600" b="1"/>
                </a:pPr>
                <a:r>
                  <a:rPr lang="en-US" sz="1600" b="1" dirty="0"/>
                  <a:t>Percentage of CIOs Rating Skill as High or Very High in </a:t>
                </a:r>
                <a:r>
                  <a:rPr lang="en-US" sz="1600" b="1" dirty="0" smtClean="0"/>
                  <a:t>Importance (n = 368)</a:t>
                </a:r>
                <a:endParaRPr lang="en-US" sz="1600" b="1" dirty="0"/>
              </a:p>
            </c:rich>
          </c:tx>
          <c:layout>
            <c:manualLayout>
              <c:xMode val="edge"/>
              <c:yMode val="edge"/>
              <c:x val="0.178313162243608"/>
              <c:y val="0.861764705882353"/>
            </c:manualLayout>
          </c:layout>
          <c:overlay val="0"/>
        </c:title>
        <c:numFmt formatCode="0%" sourceLinked="1"/>
        <c:majorTickMark val="in"/>
        <c:minorTickMark val="none"/>
        <c:tickLblPos val="nextTo"/>
        <c:txPr>
          <a:bodyPr/>
          <a:lstStyle/>
          <a:p>
            <a:pPr>
              <a:defRPr sz="1400"/>
            </a:pPr>
            <a:endParaRPr lang="en-US"/>
          </a:p>
        </c:txPr>
        <c:crossAx val="477411416"/>
        <c:crosses val="autoZero"/>
        <c:crossBetween val="between"/>
        <c:majorUnit val="0.2"/>
      </c:valAx>
    </c:plotArea>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1091505607254"/>
          <c:y val="0.0308663592698394"/>
          <c:w val="0.55435671677404"/>
          <c:h val="0.796380129488465"/>
        </c:manualLayout>
      </c:layout>
      <c:barChart>
        <c:barDir val="bar"/>
        <c:grouping val="clustered"/>
        <c:varyColors val="0"/>
        <c:ser>
          <c:idx val="0"/>
          <c:order val="0"/>
          <c:tx>
            <c:strRef>
              <c:f>Sheet1!$A$2</c:f>
              <c:strCache>
                <c:ptCount val="1"/>
                <c:pt idx="0">
                  <c:v>Not being groomed</c:v>
                </c:pt>
              </c:strCache>
            </c:strRef>
          </c:tx>
          <c:invertIfNegative val="0"/>
          <c:dLbls>
            <c:dLbl>
              <c:idx val="0"/>
              <c:layout>
                <c:manualLayout>
                  <c:x val="0.00462962962962964"/>
                  <c:y val="0.0"/>
                </c:manualLayout>
              </c:layout>
              <c:showLegendKey val="0"/>
              <c:showVal val="1"/>
              <c:showCatName val="0"/>
              <c:showSerName val="0"/>
              <c:showPercent val="0"/>
              <c:showBubbleSize val="0"/>
            </c:dLbl>
            <c:dLbl>
              <c:idx val="1"/>
              <c:layout>
                <c:manualLayout>
                  <c:x val="0.0108024691358025"/>
                  <c:y val="-0.00280603266089449"/>
                </c:manualLayout>
              </c:layout>
              <c:showLegendKey val="0"/>
              <c:showVal val="1"/>
              <c:showCatName val="0"/>
              <c:showSerName val="0"/>
              <c:showPercent val="0"/>
              <c:showBubbleSize val="0"/>
            </c:dLbl>
            <c:txPr>
              <a:bodyPr/>
              <a:lstStyle/>
              <a:p>
                <a:pPr>
                  <a:defRPr sz="14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Sheet1!$B$1:$D$1</c:f>
              <c:strCache>
                <c:ptCount val="3"/>
                <c:pt idx="0">
                  <c:v>I will need to leave my current institution to become a CIO.</c:v>
                </c:pt>
                <c:pt idx="1">
                  <c:v>I believe there will be a sufficient number of CIO job openings.</c:v>
                </c:pt>
                <c:pt idx="2">
                  <c:v>I have sufficient opportunities to develop CIO skills.</c:v>
                </c:pt>
              </c:strCache>
            </c:strRef>
          </c:cat>
          <c:val>
            <c:numRef>
              <c:f>Sheet1!$B$2:$D$2</c:f>
              <c:numCache>
                <c:formatCode>0%</c:formatCode>
                <c:ptCount val="3"/>
                <c:pt idx="0">
                  <c:v>0.56</c:v>
                </c:pt>
                <c:pt idx="1">
                  <c:v>0.36</c:v>
                </c:pt>
                <c:pt idx="2">
                  <c:v>0.4</c:v>
                </c:pt>
              </c:numCache>
            </c:numRef>
          </c:val>
        </c:ser>
        <c:ser>
          <c:idx val="1"/>
          <c:order val="1"/>
          <c:tx>
            <c:strRef>
              <c:f>Sheet1!$A$3</c:f>
              <c:strCache>
                <c:ptCount val="1"/>
                <c:pt idx="0">
                  <c:v>Being groomed by manager as future CIO</c:v>
                </c:pt>
              </c:strCache>
            </c:strRef>
          </c:tx>
          <c:invertIfNegative val="0"/>
          <c:dLbls>
            <c:dLbl>
              <c:idx val="0"/>
              <c:layout>
                <c:manualLayout>
                  <c:x val="0.00308641975308642"/>
                  <c:y val="0.0"/>
                </c:manualLayout>
              </c:layout>
              <c:showLegendKey val="0"/>
              <c:showVal val="1"/>
              <c:showCatName val="0"/>
              <c:showSerName val="0"/>
              <c:showPercent val="0"/>
              <c:showBubbleSize val="0"/>
            </c:dLbl>
            <c:dLbl>
              <c:idx val="1"/>
              <c:layout>
                <c:manualLayout>
                  <c:x val="0.00617283950617284"/>
                  <c:y val="-0.00280603266089449"/>
                </c:manualLayout>
              </c:layout>
              <c:showLegendKey val="0"/>
              <c:showVal val="1"/>
              <c:showCatName val="0"/>
              <c:showSerName val="0"/>
              <c:showPercent val="0"/>
              <c:showBubbleSize val="0"/>
            </c:dLbl>
            <c:txPr>
              <a:bodyPr/>
              <a:lstStyle/>
              <a:p>
                <a:pPr>
                  <a:defRPr sz="14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Sheet1!$B$1:$D$1</c:f>
              <c:strCache>
                <c:ptCount val="3"/>
                <c:pt idx="0">
                  <c:v>I will need to leave my current institution to become a CIO.</c:v>
                </c:pt>
                <c:pt idx="1">
                  <c:v>I believe there will be a sufficient number of CIO job openings.</c:v>
                </c:pt>
                <c:pt idx="2">
                  <c:v>I have sufficient opportunities to develop CIO skills.</c:v>
                </c:pt>
              </c:strCache>
            </c:strRef>
          </c:cat>
          <c:val>
            <c:numRef>
              <c:f>Sheet1!$B$3:$D$3</c:f>
              <c:numCache>
                <c:formatCode>0%</c:formatCode>
                <c:ptCount val="3"/>
                <c:pt idx="0">
                  <c:v>0.36</c:v>
                </c:pt>
                <c:pt idx="1">
                  <c:v>0.56</c:v>
                </c:pt>
                <c:pt idx="2">
                  <c:v>0.8</c:v>
                </c:pt>
              </c:numCache>
            </c:numRef>
          </c:val>
        </c:ser>
        <c:dLbls>
          <c:showLegendKey val="0"/>
          <c:showVal val="0"/>
          <c:showCatName val="0"/>
          <c:showSerName val="0"/>
          <c:showPercent val="0"/>
          <c:showBubbleSize val="0"/>
        </c:dLbls>
        <c:gapWidth val="150"/>
        <c:axId val="501447832"/>
        <c:axId val="501450872"/>
      </c:barChart>
      <c:catAx>
        <c:axId val="501447832"/>
        <c:scaling>
          <c:orientation val="minMax"/>
        </c:scaling>
        <c:delete val="0"/>
        <c:axPos val="l"/>
        <c:majorTickMark val="out"/>
        <c:minorTickMark val="none"/>
        <c:tickLblPos val="nextTo"/>
        <c:txPr>
          <a:bodyPr/>
          <a:lstStyle/>
          <a:p>
            <a:pPr>
              <a:defRPr sz="1400">
                <a:latin typeface="Arial" pitchFamily="34" charset="0"/>
                <a:cs typeface="Arial" pitchFamily="34" charset="0"/>
              </a:defRPr>
            </a:pPr>
            <a:endParaRPr lang="en-US"/>
          </a:p>
        </c:txPr>
        <c:crossAx val="501450872"/>
        <c:crosses val="autoZero"/>
        <c:auto val="1"/>
        <c:lblAlgn val="ctr"/>
        <c:lblOffset val="100"/>
        <c:noMultiLvlLbl val="0"/>
      </c:catAx>
      <c:valAx>
        <c:axId val="501450872"/>
        <c:scaling>
          <c:orientation val="minMax"/>
        </c:scaling>
        <c:delete val="0"/>
        <c:axPos val="b"/>
        <c:majorGridlines>
          <c:spPr>
            <a:ln>
              <a:noFill/>
            </a:ln>
          </c:spPr>
        </c:majorGridlines>
        <c:title>
          <c:tx>
            <c:rich>
              <a:bodyPr/>
              <a:lstStyle/>
              <a:p>
                <a:pPr>
                  <a:defRPr/>
                </a:pPr>
                <a:r>
                  <a:rPr lang="en-US" dirty="0" smtClean="0"/>
                  <a:t>Percentage of Aspirants Who Agree or Strongly</a:t>
                </a:r>
                <a:r>
                  <a:rPr lang="en-US" baseline="0" dirty="0" smtClean="0"/>
                  <a:t> Agree (n = 545)</a:t>
                </a:r>
                <a:endParaRPr lang="en-US" dirty="0"/>
              </a:p>
            </c:rich>
          </c:tx>
          <c:layout>
            <c:manualLayout>
              <c:xMode val="edge"/>
              <c:yMode val="edge"/>
              <c:x val="0.155636960152708"/>
              <c:y val="0.907470962533277"/>
            </c:manualLayout>
          </c:layout>
          <c:overlay val="0"/>
        </c:title>
        <c:numFmt formatCode="0%" sourceLinked="1"/>
        <c:majorTickMark val="in"/>
        <c:minorTickMark val="none"/>
        <c:tickLblPos val="nextTo"/>
        <c:txPr>
          <a:bodyPr/>
          <a:lstStyle/>
          <a:p>
            <a:pPr>
              <a:defRPr sz="1400">
                <a:latin typeface="Arial" pitchFamily="34" charset="0"/>
                <a:cs typeface="Arial" pitchFamily="34" charset="0"/>
              </a:defRPr>
            </a:pPr>
            <a:endParaRPr lang="en-US"/>
          </a:p>
        </c:txPr>
        <c:crossAx val="501447832"/>
        <c:crosses val="autoZero"/>
        <c:crossBetween val="between"/>
      </c:valAx>
    </c:plotArea>
    <c:legend>
      <c:legendPos val="r"/>
      <c:layout>
        <c:manualLayout>
          <c:xMode val="edge"/>
          <c:yMode val="edge"/>
          <c:x val="0.670452040085898"/>
          <c:y val="0.486061640362504"/>
          <c:w val="0.320457050823192"/>
          <c:h val="0.21026862128568"/>
        </c:manualLayout>
      </c:layout>
      <c:overlay val="0"/>
      <c:txPr>
        <a:bodyPr/>
        <a:lstStyle/>
        <a:p>
          <a:pPr>
            <a:defRPr sz="14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B4CE335-1B1A-964B-82DC-B141406EE227}" type="datetime1">
              <a:rPr lang="en-US"/>
              <a:pPr>
                <a:defRPr/>
              </a:pPr>
              <a:t>10/20/11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8496B65-2B99-9749-86B2-DBBD8E183778}" type="slidenum">
              <a:rPr lang="en-US"/>
              <a:pPr>
                <a:defRPr/>
              </a:pPr>
              <a:t>‹#›</a:t>
            </a:fld>
            <a:endParaRPr lang="en-US"/>
          </a:p>
        </p:txBody>
      </p:sp>
    </p:spTree>
    <p:extLst>
      <p:ext uri="{BB962C8B-B14F-4D97-AF65-F5344CB8AC3E}">
        <p14:creationId xmlns:p14="http://schemas.microsoft.com/office/powerpoint/2010/main" val="4276559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29C111D-D8D7-CE47-9FDD-C94C8EB69FD2}" type="datetime1">
              <a:rPr lang="en-US"/>
              <a:pPr>
                <a:defRPr/>
              </a:pPr>
              <a:t>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6FA281B-0946-C245-AF81-6D816C0F4E58}" type="slidenum">
              <a:rPr lang="en-US"/>
              <a:pPr>
                <a:defRPr/>
              </a:pPr>
              <a:t>‹#›</a:t>
            </a:fld>
            <a:endParaRPr lang="en-US"/>
          </a:p>
        </p:txBody>
      </p:sp>
    </p:spTree>
    <p:extLst>
      <p:ext uri="{BB962C8B-B14F-4D97-AF65-F5344CB8AC3E}">
        <p14:creationId xmlns:p14="http://schemas.microsoft.com/office/powerpoint/2010/main" val="44385811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charset="-128"/>
        <a:cs typeface="Geneva" charset="-128"/>
      </a:defRPr>
    </a:lvl3pPr>
    <a:lvl4pPr marL="1371600" algn="l" defTabSz="457200" rtl="0" eaLnBrk="0" fontAlgn="base" hangingPunct="0">
      <a:spcBef>
        <a:spcPct val="30000"/>
      </a:spcBef>
      <a:spcAft>
        <a:spcPct val="0"/>
      </a:spcAft>
      <a:defRPr sz="1200" kern="1200">
        <a:solidFill>
          <a:schemeClr val="tx1"/>
        </a:solidFill>
        <a:latin typeface="+mn-lt"/>
        <a:ea typeface="Geneva"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Geneva"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Source: EDUCAUSE Current Issues Survey 2011, Question 3: Which issues are you, as an IT leader or administrator, spending most of your time addressing? Check up to five [5] issues. </a:t>
            </a:r>
          </a:p>
          <a:p>
            <a:endParaRPr lang="en-US" i="0" dirty="0" smtClean="0"/>
          </a:p>
          <a:p>
            <a:r>
              <a:rPr lang="en-US" sz="1200" kern="1200" baseline="0" dirty="0" smtClean="0">
                <a:solidFill>
                  <a:schemeClr val="tx1"/>
                </a:solidFill>
                <a:latin typeface="+mn-lt"/>
                <a:ea typeface="+mn-ea"/>
                <a:cs typeface="+mn-cs"/>
              </a:rPr>
              <a:t>To further make the point that the CIO job is not just a technical job, one has only to look at responses to the EDUCAUSE Current Issue Surveys. In 2011, almost half of CIOs reported that funding issues are taking up the majority of their time—and it has been that way for several years. They are spending their time on strategic planning, governance, policies, building relationships, staffing, and service and support, as well as on administrative information systems and infrastructure issues. Even 10 years ago, strategic planning, staffing, and funding made it into the top-five ways in which CIOs spend their time.</a:t>
            </a:r>
            <a:endParaRPr lang="en-US" i="0" dirty="0" smtClean="0"/>
          </a:p>
        </p:txBody>
      </p:sp>
      <p:sp>
        <p:nvSpPr>
          <p:cNvPr id="4" name="Slide Number Placeholder 3"/>
          <p:cNvSpPr>
            <a:spLocks noGrp="1"/>
          </p:cNvSpPr>
          <p:nvPr>
            <p:ph type="sldNum" sz="quarter" idx="10"/>
          </p:nvPr>
        </p:nvSpPr>
        <p:spPr/>
        <p:txBody>
          <a:bodyPr/>
          <a:lstStyle/>
          <a:p>
            <a:fld id="{0E2CE150-F13F-42BE-A68A-1A8C1975105E}"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Source: EDUCAUSE Current Issues Survey 2011, Question 3: Which issues are you, as an IT leader or administrator, spending most of your time addressing? Check up to five [5] issues. </a:t>
            </a:r>
          </a:p>
          <a:p>
            <a:endParaRPr lang="en-US" dirty="0" smtClean="0"/>
          </a:p>
          <a:p>
            <a:r>
              <a:rPr lang="en-US" sz="1200" kern="1200" baseline="0" dirty="0" smtClean="0">
                <a:solidFill>
                  <a:schemeClr val="tx1"/>
                </a:solidFill>
                <a:latin typeface="+mn-lt"/>
                <a:ea typeface="+mn-ea"/>
                <a:cs typeface="+mn-cs"/>
              </a:rPr>
              <a:t>Every CIO respondent (100%) to the 2011 ECAR study indicated that communications skills are important to the job (high or very high), while only 31% put technical proficiency in the same category. Being prepared to take on the job of CIO isn’t just about skills. It is also about broad-based organizational background and understanding. </a:t>
            </a:r>
            <a:endParaRPr lang="en-US" dirty="0" smtClean="0"/>
          </a:p>
        </p:txBody>
      </p:sp>
      <p:sp>
        <p:nvSpPr>
          <p:cNvPr id="4" name="Slide Number Placeholder 3"/>
          <p:cNvSpPr>
            <a:spLocks noGrp="1"/>
          </p:cNvSpPr>
          <p:nvPr>
            <p:ph type="sldNum" sz="quarter" idx="10"/>
          </p:nvPr>
        </p:nvSpPr>
        <p:spPr/>
        <p:txBody>
          <a:bodyPr/>
          <a:lstStyle/>
          <a:p>
            <a:fld id="{0E2CE150-F13F-42BE-A68A-1A8C1975105E}" type="slidenum">
              <a:rPr lang="en-US" smtClean="0"/>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the 75% of current CIOs that come from within higher education, roughly half come from the </a:t>
            </a:r>
            <a:r>
              <a:rPr lang="en-US" smtClean="0"/>
              <a:t>same</a:t>
            </a:r>
            <a:r>
              <a:rPr lang="en-US" baseline="0" smtClean="0"/>
              <a:t> institution.</a:t>
            </a:r>
            <a:endParaRPr lang="en-US"/>
          </a:p>
        </p:txBody>
      </p:sp>
      <p:sp>
        <p:nvSpPr>
          <p:cNvPr id="4" name="Slide Number Placeholder 3"/>
          <p:cNvSpPr>
            <a:spLocks noGrp="1"/>
          </p:cNvSpPr>
          <p:nvPr>
            <p:ph type="sldNum" sz="quarter" idx="10"/>
          </p:nvPr>
        </p:nvSpPr>
        <p:spPr/>
        <p:txBody>
          <a:bodyPr/>
          <a:lstStyle/>
          <a:p>
            <a:pPr>
              <a:defRPr/>
            </a:pPr>
            <a:fld id="{26FA281B-0946-C245-AF81-6D816C0F4E58}" type="slidenum">
              <a:rPr lang="en-US" smtClean="0"/>
              <a:pPr>
                <a:defRPr/>
              </a:pPr>
              <a:t>11</a:t>
            </a:fld>
            <a:endParaRPr lang="en-US"/>
          </a:p>
        </p:txBody>
      </p:sp>
    </p:spTree>
    <p:extLst>
      <p:ext uri="{BB962C8B-B14F-4D97-AF65-F5344CB8AC3E}">
        <p14:creationId xmlns:p14="http://schemas.microsoft.com/office/powerpoint/2010/main" val="1204552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24%</a:t>
            </a:r>
            <a:r>
              <a:rPr lang="en-US" baseline="0" dirty="0" smtClean="0"/>
              <a:t> of women are concerned about having the technical skills; </a:t>
            </a:r>
            <a:r>
              <a:rPr lang="en-US" baseline="0" smtClean="0"/>
              <a:t>only </a:t>
            </a:r>
            <a:r>
              <a:rPr lang="en-US" baseline="0" smtClean="0"/>
              <a:t>9% </a:t>
            </a:r>
            <a:r>
              <a:rPr lang="en-US" baseline="0" dirty="0" smtClean="0"/>
              <a:t>of men. This concern does not align with the required skill set as described by current CIOs.</a:t>
            </a:r>
            <a:endParaRPr lang="en-US" dirty="0"/>
          </a:p>
        </p:txBody>
      </p:sp>
      <p:sp>
        <p:nvSpPr>
          <p:cNvPr id="4" name="Slide Number Placeholder 3"/>
          <p:cNvSpPr>
            <a:spLocks noGrp="1"/>
          </p:cNvSpPr>
          <p:nvPr>
            <p:ph type="sldNum" sz="quarter" idx="10"/>
          </p:nvPr>
        </p:nvSpPr>
        <p:spPr/>
        <p:txBody>
          <a:bodyPr/>
          <a:lstStyle/>
          <a:p>
            <a:pPr>
              <a:defRPr/>
            </a:pPr>
            <a:fld id="{26FA281B-0946-C245-AF81-6D816C0F4E58}" type="slidenum">
              <a:rPr lang="en-US" smtClean="0"/>
              <a:pPr>
                <a:defRPr/>
              </a:pPr>
              <a:t>12</a:t>
            </a:fld>
            <a:endParaRPr lang="en-US"/>
          </a:p>
        </p:txBody>
      </p:sp>
    </p:spTree>
    <p:extLst>
      <p:ext uri="{BB962C8B-B14F-4D97-AF65-F5344CB8AC3E}">
        <p14:creationId xmlns:p14="http://schemas.microsoft.com/office/powerpoint/2010/main" val="2150755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1" kern="1200" baseline="0" dirty="0" smtClean="0">
                <a:solidFill>
                  <a:schemeClr val="tx1"/>
                </a:solidFill>
                <a:latin typeface="+mn-lt"/>
                <a:ea typeface="+mn-ea"/>
                <a:cs typeface="+mn-cs"/>
              </a:rPr>
              <a:t>Source: </a:t>
            </a:r>
            <a:r>
              <a:rPr lang="en-US" sz="1200" i="1" kern="1200" baseline="0" dirty="0" smtClean="0">
                <a:solidFill>
                  <a:schemeClr val="tx1"/>
                </a:solidFill>
                <a:latin typeface="+mn-lt"/>
                <a:ea typeface="+mn-ea"/>
                <a:cs typeface="+mn-cs"/>
              </a:rPr>
              <a:t>2011 ECAR Workforce Survey, </a:t>
            </a:r>
            <a:r>
              <a:rPr lang="en-US" sz="1200" b="0" i="1" kern="1200" baseline="0" dirty="0" smtClean="0">
                <a:solidFill>
                  <a:schemeClr val="tx1"/>
                </a:solidFill>
                <a:latin typeface="+mn-lt"/>
                <a:ea typeface="+mn-ea"/>
                <a:cs typeface="+mn-cs"/>
              </a:rPr>
              <a:t>Question 2.3: Assess the importance of the following skills for success in your current IT position.</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100% of current CIOs rated communications skills as important for success as a CIO; 31% rated technical proficiency important.</a:t>
            </a:r>
          </a:p>
          <a:p>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Almost all CIOs noted the importance of strategic thinking and planning and the ability to negotiate, to influence, and to manage other relationships within the institution. The CIO’s job has become a social/political role as well as a technology one, to the point that knowing how to introduce a new technology is as important as knowing which ones to introduce.</a:t>
            </a:r>
            <a:endParaRPr lang="en-US" dirty="0" smtClean="0"/>
          </a:p>
        </p:txBody>
      </p:sp>
      <p:sp>
        <p:nvSpPr>
          <p:cNvPr id="4" name="Slide Number Placeholder 3"/>
          <p:cNvSpPr>
            <a:spLocks noGrp="1"/>
          </p:cNvSpPr>
          <p:nvPr>
            <p:ph type="sldNum" sz="quarter" idx="10"/>
          </p:nvPr>
        </p:nvSpPr>
        <p:spPr/>
        <p:txBody>
          <a:bodyPr/>
          <a:lstStyle/>
          <a:p>
            <a:fld id="{0E2CE150-F13F-42BE-A68A-1A8C1975105E}"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 </a:t>
            </a:r>
            <a:r>
              <a:rPr lang="en-US" i="1" dirty="0" smtClean="0"/>
              <a:t>Question 5.11:</a:t>
            </a:r>
            <a:r>
              <a:rPr lang="en-US" b="0" i="1" baseline="0" dirty="0" smtClean="0"/>
              <a:t> </a:t>
            </a:r>
            <a:r>
              <a:rPr lang="en-US" sz="1200" b="0" i="1" kern="1200" baseline="0" dirty="0" smtClean="0">
                <a:solidFill>
                  <a:schemeClr val="tx1"/>
                </a:solidFill>
                <a:latin typeface="+mn-lt"/>
                <a:ea typeface="+mn-ea"/>
                <a:cs typeface="+mn-cs"/>
              </a:rPr>
              <a:t>Please elaborate on why you aspire to a CIO position.</a:t>
            </a:r>
          </a:p>
          <a:p>
            <a:endParaRPr lang="en-US" sz="1200" b="0" i="1" kern="1200" baseline="0" dirty="0" smtClean="0">
              <a:solidFill>
                <a:schemeClr val="tx1"/>
              </a:solidFill>
              <a:latin typeface="+mn-lt"/>
              <a:ea typeface="+mn-ea"/>
              <a:cs typeface="+mn-cs"/>
            </a:endParaRPr>
          </a:p>
          <a:p>
            <a:r>
              <a:rPr lang="en-US" sz="1200" b="0" i="0" kern="1200" baseline="0" dirty="0" smtClean="0">
                <a:solidFill>
                  <a:schemeClr val="tx1"/>
                </a:solidFill>
                <a:latin typeface="+mn-lt"/>
                <a:ea typeface="+mn-ea"/>
                <a:cs typeface="+mn-cs"/>
              </a:rPr>
              <a:t>This word cloud was created from the free-response answers from 545 respondents. </a:t>
            </a:r>
            <a:r>
              <a:rPr lang="en-US" sz="1200" kern="1200" baseline="0" dirty="0" smtClean="0">
                <a:solidFill>
                  <a:schemeClr val="tx1"/>
                </a:solidFill>
                <a:latin typeface="+mn-lt"/>
                <a:ea typeface="+mn-ea"/>
                <a:cs typeface="+mn-cs"/>
              </a:rPr>
              <a:t>Categorizing their answers, we found that the largest grouping involved a perception of readiness and qualification for the job. A desire to make a difference within their institution was the second most popular category. There were also responses around the same issues but in a broader sense of interest and desire to enhance higher education in general. It is clear that those people who aspire to be a CIO are committed to both IT and to expanding the ways that IT can improve higher education.</a:t>
            </a:r>
            <a:endParaRPr lang="en-US" b="0" i="0"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Source: 2011 ECAR Workforce Survey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1.15: In what type of organization/institution was your most recent previous position?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baseline="0" dirty="0" smtClean="0">
                <a:solidFill>
                  <a:schemeClr val="tx1"/>
                </a:solidFill>
                <a:latin typeface="+mn-lt"/>
                <a:ea typeface="+mn-ea"/>
                <a:cs typeface="+mn-cs"/>
              </a:rPr>
              <a:t>Question  5.3: Which of the following describes your role in your previous position?</a:t>
            </a:r>
          </a:p>
          <a:p>
            <a:r>
              <a:rPr lang="en-US" sz="1200" b="0" i="1" kern="1200" baseline="0" dirty="0" smtClean="0">
                <a:solidFill>
                  <a:schemeClr val="tx1"/>
                </a:solidFill>
                <a:latin typeface="+mn-lt"/>
                <a:ea typeface="+mn-ea"/>
                <a:cs typeface="+mn-cs"/>
              </a:rPr>
              <a:t>Question 5.4: Please indicate your level of agreement with the following statements about succession planning for your position. (a) I am held accountable by my supervisor for developing my successor. (b) I have identified one or more individuals within my organization who could succeed me now. (c) My successor is likely to be recruited from within the institution.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baseline="0" dirty="0" smtClean="0">
                <a:solidFill>
                  <a:schemeClr val="tx1"/>
                </a:solidFill>
                <a:latin typeface="+mn-lt"/>
                <a:ea typeface="+mn-ea"/>
                <a:cs typeface="+mn-cs"/>
              </a:rPr>
              <a:t>Question 5.12: Please indicate your level of agreement with the following statements. (a) I have sufficient opportunities to develop the skills I will need to become a CIO. (b) I believe there will be a sufficient number of CIO job openings in higher education for me to become a CIO within my desired time frame. (c) My manager/supervisor is helping to groom me as a future CIO. (d) To become a CIO, I will need to leave my current institution.</a:t>
            </a:r>
          </a:p>
          <a:p>
            <a:r>
              <a:rPr lang="en-US" sz="1200" b="0" i="1" kern="1200" baseline="0" dirty="0" smtClean="0">
                <a:solidFill>
                  <a:schemeClr val="tx1"/>
                </a:solidFill>
                <a:latin typeface="+mn-lt"/>
                <a:ea typeface="+mn-ea"/>
                <a:cs typeface="+mn-cs"/>
              </a:rPr>
              <a:t>Question 2.3: Which of the following contribute most significantly to your professional growth and development? Select up to three.</a:t>
            </a:r>
          </a:p>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i="1" kern="1200" baseline="0" dirty="0" smtClean="0">
                <a:solidFill>
                  <a:schemeClr val="tx1"/>
                </a:solidFill>
                <a:latin typeface="+mn-lt"/>
                <a:ea typeface="+mn-ea"/>
                <a:cs typeface="+mn-cs"/>
              </a:rPr>
              <a:t>Source: 2011 ECAR Workforce Survey, </a:t>
            </a:r>
            <a:r>
              <a:rPr lang="en-US" sz="1200" b="0" i="1" kern="1200" baseline="0" dirty="0" smtClean="0">
                <a:solidFill>
                  <a:schemeClr val="tx1"/>
                </a:solidFill>
                <a:latin typeface="+mn-lt"/>
                <a:ea typeface="+mn-ea"/>
                <a:cs typeface="+mn-cs"/>
              </a:rPr>
              <a:t>Question 5.12: Please indicate your level of agreement with the following statements. (a) I have sufficient opportunities to develop the skills I will need to become a CIO. (b) I believe there will be a sufficient number of CIO job openings in higher education for me to become a CIO within my desired time frame. (c) My manager/supervisor is helping to groom me as a future CIO. (d) To become a CIO, I will need to leave my current institution.</a:t>
            </a:r>
          </a:p>
          <a:p>
            <a:endParaRPr lang="en-US" sz="1200" b="1" i="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36% of people aspiring to be a CIO have a mentor, and that makes them more satisfied with their development opportunities by a factor of 2 to 1 over those who do not.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Mentoring has become an important part of personnel development in general, and mentoring IT leaders is no exception. More than one-third of aspirants (36%) are being groomed by a supervisor, a number that is consistent across Carnegie classification and gender. Those who are being mentored are more optimistic about their future and are more likely to agree that they have sufficient opportunities to develop (80% versus 40%), more likely to agree that there will be sufficient jobs (56% versus 36%), and less likely to believe that they would have to leave their institution to become CIO (36% versus 56%). Given the overall increase in satisfaction with the job as a result of mentoring, it is somewhat surprising that only 36% of those under age 30, and 32% of those 30–45, selected mentoring as one of the top-three factors contributing to their professional growth and development (numbers declined significantly after age 45). Members of the executive IT leadership team should be considering this in promoting mentoring as an important—and high-priority—activity.</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133350"/>
            <a:ext cx="9144000" cy="58531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5" name="Picture 9" descr="logopp.jpg"/>
          <p:cNvPicPr>
            <a:picLocks noChangeAspect="1"/>
          </p:cNvPicPr>
          <p:nvPr userDrawn="1"/>
        </p:nvPicPr>
        <p:blipFill>
          <a:blip r:embed="rId2"/>
          <a:srcRect/>
          <a:stretch>
            <a:fillRect/>
          </a:stretch>
        </p:blipFill>
        <p:spPr bwMode="auto">
          <a:xfrm>
            <a:off x="5165725" y="4349750"/>
            <a:ext cx="3368675" cy="1563688"/>
          </a:xfrm>
          <a:prstGeom prst="rect">
            <a:avLst/>
          </a:prstGeom>
          <a:noFill/>
          <a:ln w="9525">
            <a:noFill/>
            <a:miter lim="800000"/>
            <a:headEnd/>
            <a:tailEnd/>
          </a:ln>
        </p:spPr>
      </p:pic>
      <p:sp>
        <p:nvSpPr>
          <p:cNvPr id="2" name="Title 1"/>
          <p:cNvSpPr>
            <a:spLocks noGrp="1"/>
          </p:cNvSpPr>
          <p:nvPr>
            <p:ph type="ctrTitle"/>
          </p:nvPr>
        </p:nvSpPr>
        <p:spPr>
          <a:xfrm>
            <a:off x="235190" y="815355"/>
            <a:ext cx="8338410" cy="1470025"/>
          </a:xfrm>
        </p:spPr>
        <p:txBody>
          <a:bodyPr/>
          <a:lstStyle>
            <a:lvl1pPr algn="r">
              <a:defRPr sz="3300"/>
            </a:lvl1pPr>
          </a:lstStyle>
          <a:p>
            <a:r>
              <a:rPr lang="en-US" dirty="0" smtClean="0"/>
              <a:t>Click to edit Master title style</a:t>
            </a:r>
            <a:endParaRPr lang="en-US" dirty="0"/>
          </a:p>
        </p:txBody>
      </p:sp>
      <p:sp>
        <p:nvSpPr>
          <p:cNvPr id="3" name="Subtitle 2"/>
          <p:cNvSpPr>
            <a:spLocks noGrp="1"/>
          </p:cNvSpPr>
          <p:nvPr>
            <p:ph type="subTitle" idx="1"/>
          </p:nvPr>
        </p:nvSpPr>
        <p:spPr>
          <a:xfrm>
            <a:off x="2165755" y="2008445"/>
            <a:ext cx="6400800" cy="1219200"/>
          </a:xfrm>
        </p:spPr>
        <p:txBody>
          <a:bodyPr>
            <a:normAutofit/>
          </a:bodyPr>
          <a:lstStyle>
            <a:lvl1pPr marL="0" indent="0" algn="r">
              <a:buNone/>
              <a:defRPr sz="2000">
                <a:solidFill>
                  <a:srgbClr val="4C4C4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pPr>
              <a:defRPr/>
            </a:pPr>
            <a:fld id="{8B932A81-A55D-B14A-87F9-64399E3EB008}" type="datetime1">
              <a:rPr lang="en-US"/>
              <a:pPr>
                <a:defRPr/>
              </a:pPr>
              <a:t>10/20/11</a:t>
            </a:fld>
            <a:endParaRPr lang="en-US"/>
          </a:p>
        </p:txBody>
      </p:sp>
      <p:sp>
        <p:nvSpPr>
          <p:cNvPr id="7" name="Slide Number Placeholder 5"/>
          <p:cNvSpPr>
            <a:spLocks noGrp="1"/>
          </p:cNvSpPr>
          <p:nvPr userDrawn="1">
            <p:ph type="sldNum" sz="quarter" idx="11"/>
          </p:nvPr>
        </p:nvSpPr>
        <p:spPr/>
        <p:txBody>
          <a:bodyPr/>
          <a:lstStyle>
            <a:lvl1pPr>
              <a:defRPr/>
            </a:lvl1pPr>
          </a:lstStyle>
          <a:p>
            <a:pPr>
              <a:defRPr/>
            </a:pPr>
            <a:fld id="{72BC5229-8E32-E645-895C-4316DCBFA23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16C56F-965E-CD42-B692-23F2BC5A4107}" type="datetime1">
              <a:rPr lang="en-US"/>
              <a:pPr>
                <a:defRPr/>
              </a:pPr>
              <a:t>10/20/11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350499-F08D-D846-85CA-35A359C902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6AADE71-C90D-5846-AE30-D761D1BAF737}" type="datetime1">
              <a:rPr lang="en-US"/>
              <a:pPr>
                <a:defRPr/>
              </a:pPr>
              <a:t>10/20/11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02AC32-9818-5145-A709-40F4F4DBFB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35A765-D575-FA46-A41B-CAB3F8AFCABF}" type="datetime1">
              <a:rPr lang="en-US"/>
              <a:pPr>
                <a:defRPr/>
              </a:pPr>
              <a:t>10/20/11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CC9DFE-152E-9040-B076-1029403C79C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1338587-1E30-3748-9425-D333D6B75DF6}" type="datetime1">
              <a:rPr lang="en-US"/>
              <a:pPr>
                <a:defRPr/>
              </a:pPr>
              <a:t>10/20/11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F043AD-40DE-3E42-A039-B205979616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5E37561-D7F7-A643-AD61-BE0180DD63F4}" type="datetime1">
              <a:rPr lang="en-US"/>
              <a:pPr>
                <a:defRPr/>
              </a:pPr>
              <a:t>10/20/11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B562B7-F15F-9143-92A0-BF392971B0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B446317-50AB-5B4D-AD0D-1403A4463B90}" type="datetime1">
              <a:rPr lang="en-US"/>
              <a:pPr>
                <a:defRPr/>
              </a:pPr>
              <a:t>10/20/11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D524155-73A5-154B-9497-B8A696865EF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9F2EF71-630A-3D4B-9506-21A3AE5DB4F6}" type="datetime1">
              <a:rPr lang="en-US"/>
              <a:pPr>
                <a:defRPr/>
              </a:pPr>
              <a:t>10/20/11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D8AE98D-1DF9-DB4F-958A-E2505715E1F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6019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sp>
        <p:nvSpPr>
          <p:cNvPr id="3" name="Date Placeholder 1"/>
          <p:cNvSpPr>
            <a:spLocks noGrp="1"/>
          </p:cNvSpPr>
          <p:nvPr>
            <p:ph type="dt" sz="half" idx="10"/>
          </p:nvPr>
        </p:nvSpPr>
        <p:spPr/>
        <p:txBody>
          <a:bodyPr/>
          <a:lstStyle>
            <a:lvl1pPr>
              <a:defRPr/>
            </a:lvl1pPr>
          </a:lstStyle>
          <a:p>
            <a:pPr>
              <a:defRPr/>
            </a:pPr>
            <a:fld id="{A9A35B64-5C99-FF47-BF36-56C1D608293A}" type="datetime1">
              <a:rPr lang="en-US"/>
              <a:pPr>
                <a:defRPr/>
              </a:pPr>
              <a:t>10/20/11</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9B7D13F5-95C5-8346-AD32-ECFB60E12AE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321D53-DC80-0249-87E2-0641C5333359}" type="datetime1">
              <a:rPr lang="en-US"/>
              <a:pPr>
                <a:defRPr/>
              </a:pPr>
              <a:t>10/20/11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7890BD-9006-5948-9686-25ECA901784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09C08D-6E9D-E24C-B86C-14C4410FA202}" type="datetime1">
              <a:rPr lang="en-US"/>
              <a:pPr>
                <a:defRPr/>
              </a:pPr>
              <a:t>10/20/11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D8374B-9A86-F04B-A439-03AFB05743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81000"/>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2CF04B88-D7C6-2C4A-8CF8-BC0C27BF4CFE}" type="datetime1">
              <a:rPr lang="en-US"/>
              <a:pPr>
                <a:defRPr/>
              </a:pPr>
              <a:t>10/20/11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5E8AAC72-D010-9E41-8AA4-85174D9E7C7F}" type="slidenum">
              <a:rPr lang="en-US"/>
              <a:pPr>
                <a:defRPr/>
              </a:pPr>
              <a:t>‹#›</a:t>
            </a:fld>
            <a:endParaRPr lang="en-US"/>
          </a:p>
        </p:txBody>
      </p:sp>
      <p:pic>
        <p:nvPicPr>
          <p:cNvPr id="1031" name="Picture 13" descr="dotspp.jpg"/>
          <p:cNvPicPr>
            <a:picLocks noChangeAspect="1"/>
          </p:cNvPicPr>
          <p:nvPr userDrawn="1"/>
        </p:nvPicPr>
        <p:blipFill>
          <a:blip r:embed="rId13"/>
          <a:srcRect/>
          <a:stretch>
            <a:fillRect/>
          </a:stretch>
        </p:blipFill>
        <p:spPr bwMode="auto">
          <a:xfrm>
            <a:off x="8723313" y="5091113"/>
            <a:ext cx="231775" cy="876300"/>
          </a:xfrm>
          <a:prstGeom prst="rect">
            <a:avLst/>
          </a:prstGeom>
          <a:noFill/>
          <a:ln w="9525">
            <a:noFill/>
            <a:miter lim="800000"/>
            <a:headEnd/>
            <a:tailEnd/>
          </a:ln>
        </p:spPr>
      </p:pic>
      <p:pic>
        <p:nvPicPr>
          <p:cNvPr id="1032" name="Picture 14" descr="bluebarpp.jpg"/>
          <p:cNvPicPr>
            <a:picLocks noChangeAspect="1"/>
          </p:cNvPicPr>
          <p:nvPr userDrawn="1"/>
        </p:nvPicPr>
        <p:blipFill>
          <a:blip r:embed="rId14"/>
          <a:srcRect b="26750"/>
          <a:stretch>
            <a:fillRect/>
          </a:stretch>
        </p:blipFill>
        <p:spPr bwMode="auto">
          <a:xfrm>
            <a:off x="0" y="6239000"/>
            <a:ext cx="9144000" cy="61899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8" r:id="rId1"/>
    <p:sldLayoutId id="2147483779" r:id="rId2"/>
    <p:sldLayoutId id="2147483780" r:id="rId3"/>
    <p:sldLayoutId id="2147483781" r:id="rId4"/>
    <p:sldLayoutId id="2147483782" r:id="rId5"/>
    <p:sldLayoutId id="2147483783" r:id="rId6"/>
    <p:sldLayoutId id="2147483789" r:id="rId7"/>
    <p:sldLayoutId id="2147483784" r:id="rId8"/>
    <p:sldLayoutId id="2147483785" r:id="rId9"/>
    <p:sldLayoutId id="2147483786" r:id="rId10"/>
    <p:sldLayoutId id="2147483787" r:id="rId11"/>
  </p:sldLayoutIdLst>
  <p:txStyles>
    <p:titleStyle>
      <a:lvl1pPr algn="l" defTabSz="457200" rtl="0" eaLnBrk="0" fontAlgn="base" hangingPunct="0">
        <a:spcBef>
          <a:spcPct val="0"/>
        </a:spcBef>
        <a:spcAft>
          <a:spcPct val="0"/>
        </a:spcAft>
        <a:defRPr sz="3000" b="1" kern="1200" cap="all">
          <a:solidFill>
            <a:srgbClr val="1B7B8B"/>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rgbClr val="1B7B8B"/>
          </a:solidFill>
          <a:latin typeface="Arial" pitchFamily="48" charset="0"/>
          <a:ea typeface="ＭＳ Ｐゴシック" pitchFamily="48" charset="-128"/>
          <a:cs typeface="Arial" charset="0"/>
        </a:defRPr>
      </a:lvl2pPr>
      <a:lvl3pPr algn="l" defTabSz="457200" rtl="0" eaLnBrk="0" fontAlgn="base" hangingPunct="0">
        <a:spcBef>
          <a:spcPct val="0"/>
        </a:spcBef>
        <a:spcAft>
          <a:spcPct val="0"/>
        </a:spcAft>
        <a:defRPr sz="3000" b="1">
          <a:solidFill>
            <a:srgbClr val="1B7B8B"/>
          </a:solidFill>
          <a:latin typeface="Arial" pitchFamily="48" charset="0"/>
          <a:ea typeface="ＭＳ Ｐゴシック" pitchFamily="48" charset="-128"/>
          <a:cs typeface="Arial" charset="0"/>
        </a:defRPr>
      </a:lvl3pPr>
      <a:lvl4pPr algn="l" defTabSz="457200" rtl="0" eaLnBrk="0" fontAlgn="base" hangingPunct="0">
        <a:spcBef>
          <a:spcPct val="0"/>
        </a:spcBef>
        <a:spcAft>
          <a:spcPct val="0"/>
        </a:spcAft>
        <a:defRPr sz="3000" b="1">
          <a:solidFill>
            <a:srgbClr val="1B7B8B"/>
          </a:solidFill>
          <a:latin typeface="Arial" pitchFamily="48" charset="0"/>
          <a:ea typeface="ＭＳ Ｐゴシック" pitchFamily="48" charset="-128"/>
          <a:cs typeface="Arial" charset="0"/>
        </a:defRPr>
      </a:lvl4pPr>
      <a:lvl5pPr algn="l" defTabSz="457200" rtl="0" eaLnBrk="0" fontAlgn="base" hangingPunct="0">
        <a:spcBef>
          <a:spcPct val="0"/>
        </a:spcBef>
        <a:spcAft>
          <a:spcPct val="0"/>
        </a:spcAft>
        <a:defRPr sz="3000" b="1">
          <a:solidFill>
            <a:srgbClr val="1B7B8B"/>
          </a:solidFill>
          <a:latin typeface="Arial" pitchFamily="48" charset="0"/>
          <a:ea typeface="ＭＳ Ｐゴシック" pitchFamily="48" charset="-128"/>
          <a:cs typeface="Arial" charset="0"/>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1B7B8B"/>
        </a:buClr>
        <a:buSzPct val="80000"/>
        <a:buFont typeface="Arial" charset="0"/>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
          <a:srgbClr val="1B7B8B"/>
        </a:buClr>
        <a:buSzPct val="80000"/>
        <a:buFont typeface="Arial" charset="0"/>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1B7B8B"/>
        </a:buClr>
        <a:buSzPct val="80000"/>
        <a:buFont typeface="Arial" charset="0"/>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
          <a:srgbClr val="1B7B8B"/>
        </a:buClr>
        <a:buSzPct val="80000"/>
        <a:buFont typeface="Arial" charset="0"/>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1B7B8B"/>
        </a:buClr>
        <a:buSzPct val="80000"/>
        <a:buFont typeface="Arial" charset="0"/>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8664" y="865014"/>
            <a:ext cx="9842664" cy="1744489"/>
          </a:xfrm>
        </p:spPr>
        <p:txBody>
          <a:bodyPr>
            <a:normAutofit/>
          </a:bodyPr>
          <a:lstStyle/>
          <a:p>
            <a:r>
              <a:rPr lang="en-US" sz="2800" dirty="0" smtClean="0"/>
              <a:t>Leading Change —</a:t>
            </a:r>
            <a:br>
              <a:rPr lang="en-US" sz="2800" dirty="0" smtClean="0"/>
            </a:br>
            <a:r>
              <a:rPr lang="en-US" sz="2800" i="1" dirty="0" smtClean="0"/>
              <a:t>The Higher Education CIO:</a:t>
            </a:r>
            <a:br>
              <a:rPr lang="en-US" sz="2800" i="1" dirty="0" smtClean="0"/>
            </a:br>
            <a:r>
              <a:rPr lang="en-US" sz="2800" i="1" dirty="0" smtClean="0"/>
              <a:t>Portrait of Today, Landscape of Tomorrow</a:t>
            </a:r>
            <a:endParaRPr lang="en-US" sz="2800" dirty="0"/>
          </a:p>
        </p:txBody>
      </p:sp>
      <p:sp>
        <p:nvSpPr>
          <p:cNvPr id="3" name="Subtitle 2"/>
          <p:cNvSpPr>
            <a:spLocks noGrp="1"/>
          </p:cNvSpPr>
          <p:nvPr>
            <p:ph type="subTitle" idx="1"/>
          </p:nvPr>
        </p:nvSpPr>
        <p:spPr>
          <a:xfrm>
            <a:off x="2286000" y="2609503"/>
            <a:ext cx="6400800" cy="1219200"/>
          </a:xfrm>
        </p:spPr>
        <p:txBody>
          <a:bodyPr>
            <a:noAutofit/>
          </a:bodyPr>
          <a:lstStyle/>
          <a:p>
            <a:r>
              <a:rPr lang="en-US" i="1" dirty="0" smtClean="0"/>
              <a:t>Discussion session on The ECAR Workforce Study</a:t>
            </a:r>
            <a:endParaRPr lang="en-US" dirty="0" smtClean="0"/>
          </a:p>
          <a:p>
            <a:r>
              <a:rPr lang="en-US" dirty="0" smtClean="0"/>
              <a:t>Carrie Regenstein, CMU</a:t>
            </a:r>
          </a:p>
          <a:p>
            <a:r>
              <a:rPr lang="en-US" dirty="0" smtClean="0"/>
              <a:t>Susan </a:t>
            </a:r>
            <a:r>
              <a:rPr lang="en-US" dirty="0" err="1" smtClean="0"/>
              <a:t>Grajek</a:t>
            </a:r>
            <a:r>
              <a:rPr lang="en-US" dirty="0" smtClean="0"/>
              <a:t>, EDUCAUSE</a:t>
            </a:r>
          </a:p>
          <a:p>
            <a:r>
              <a:rPr lang="en-US" dirty="0" smtClean="0"/>
              <a:t>October 20, 2011</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F24563AD-C801-214E-BBDE-2C6BB502547C}" type="slidenum">
              <a:rPr lang="en-US" smtClean="0"/>
              <a:t>1</a:t>
            </a:fld>
            <a:endParaRPr lang="en-US"/>
          </a:p>
        </p:txBody>
      </p:sp>
    </p:spTree>
    <p:extLst>
      <p:ext uri="{BB962C8B-B14F-4D97-AF65-F5344CB8AC3E}">
        <p14:creationId xmlns:p14="http://schemas.microsoft.com/office/powerpoint/2010/main" val="8726926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a:bodyPr>
          <a:lstStyle/>
          <a:p>
            <a:r>
              <a:rPr lang="en-US" dirty="0" smtClean="0"/>
              <a:t>The CIO is No longer in the “IT Box”</a:t>
            </a:r>
            <a:endParaRPr lang="en-US" dirty="0"/>
          </a:p>
        </p:txBody>
      </p:sp>
      <p:sp>
        <p:nvSpPr>
          <p:cNvPr id="3" name="Content Placeholder 2"/>
          <p:cNvSpPr>
            <a:spLocks noGrp="1"/>
          </p:cNvSpPr>
          <p:nvPr>
            <p:ph idx="1"/>
          </p:nvPr>
        </p:nvSpPr>
        <p:spPr>
          <a:xfrm>
            <a:off x="457200" y="1288803"/>
            <a:ext cx="8382000" cy="4948271"/>
          </a:xfrm>
        </p:spPr>
        <p:txBody>
          <a:bodyPr>
            <a:normAutofit fontScale="92500" lnSpcReduction="10000"/>
          </a:bodyPr>
          <a:lstStyle/>
          <a:p>
            <a:pPr>
              <a:buClr>
                <a:srgbClr val="A32638"/>
              </a:buClr>
            </a:pPr>
            <a:r>
              <a:rPr lang="en-US" dirty="0" smtClean="0"/>
              <a:t>The CIO position is more strategically oriented.</a:t>
            </a:r>
          </a:p>
          <a:p>
            <a:pPr>
              <a:buClr>
                <a:srgbClr val="A32638"/>
              </a:buClr>
            </a:pPr>
            <a:r>
              <a:rPr lang="en-US" dirty="0" smtClean="0"/>
              <a:t>Half of CIOs selected IT funding as one of the top-five issues they spend time on.</a:t>
            </a:r>
          </a:p>
          <a:p>
            <a:pPr marL="230188" lvl="1" indent="-230188">
              <a:buClr>
                <a:srgbClr val="A32638"/>
              </a:buClr>
            </a:pPr>
            <a:r>
              <a:rPr lang="en-US" sz="2800" dirty="0" smtClean="0"/>
              <a:t>Responsibility for IT planning and budgeting added </a:t>
            </a:r>
            <a:r>
              <a:rPr lang="en-US" sz="2800" dirty="0"/>
              <a:t>by 27% of </a:t>
            </a:r>
            <a:r>
              <a:rPr lang="en-US" sz="2800" dirty="0" smtClean="0"/>
              <a:t>institutions in the past five years, </a:t>
            </a:r>
          </a:p>
          <a:p>
            <a:pPr marL="576263" lvl="2">
              <a:buClr>
                <a:srgbClr val="A32638"/>
              </a:buClr>
            </a:pPr>
            <a:r>
              <a:rPr lang="en-US" dirty="0" smtClean="0"/>
              <a:t>87</a:t>
            </a:r>
            <a:r>
              <a:rPr lang="en-US" dirty="0"/>
              <a:t>% of doctoral institutions now reporting this function under the </a:t>
            </a:r>
            <a:r>
              <a:rPr lang="en-US" dirty="0" smtClean="0"/>
              <a:t>CIO</a:t>
            </a:r>
          </a:p>
          <a:p>
            <a:pPr marL="576263" lvl="2">
              <a:buClr>
                <a:srgbClr val="A32638"/>
              </a:buClr>
            </a:pPr>
            <a:r>
              <a:rPr lang="en-US" dirty="0" smtClean="0"/>
              <a:t>only </a:t>
            </a:r>
            <a:r>
              <a:rPr lang="en-US" dirty="0"/>
              <a:t>55% of BA GEN schools doing </a:t>
            </a:r>
            <a:r>
              <a:rPr lang="en-US" dirty="0" smtClean="0"/>
              <a:t>so</a:t>
            </a:r>
          </a:p>
          <a:p>
            <a:pPr>
              <a:buClr>
                <a:srgbClr val="A32638"/>
              </a:buClr>
            </a:pPr>
            <a:r>
              <a:rPr lang="en-US" dirty="0" smtClean="0"/>
              <a:t>CIOs cited the importance of being able to communicate, think strategically, influence, negotiate, and manage relationships.</a:t>
            </a:r>
          </a:p>
          <a:p>
            <a:pPr>
              <a:buClr>
                <a:srgbClr val="A32638"/>
              </a:buClr>
            </a:pPr>
            <a:r>
              <a:rPr lang="en-US" dirty="0" smtClean="0"/>
              <a:t>CIOs must know </a:t>
            </a:r>
            <a:r>
              <a:rPr lang="en-US" i="1" dirty="0" smtClean="0"/>
              <a:t>how</a:t>
            </a:r>
            <a:r>
              <a:rPr lang="en-US" dirty="0" smtClean="0"/>
              <a:t> to introduce a new technology as well as which ones to introduce.</a:t>
            </a:r>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10</a:t>
            </a:fld>
            <a:endParaRPr lang="en-US"/>
          </a:p>
        </p:txBody>
      </p:sp>
    </p:spTree>
    <p:extLst>
      <p:ext uri="{BB962C8B-B14F-4D97-AF65-F5344CB8AC3E}">
        <p14:creationId xmlns:p14="http://schemas.microsoft.com/office/powerpoint/2010/main" val="3241339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Who are the people in that role? </a:t>
            </a:r>
            <a:endParaRPr lang="en-US" dirty="0"/>
          </a:p>
        </p:txBody>
      </p:sp>
      <p:sp>
        <p:nvSpPr>
          <p:cNvPr id="3" name="Content Placeholder 2"/>
          <p:cNvSpPr>
            <a:spLocks noGrp="1"/>
          </p:cNvSpPr>
          <p:nvPr>
            <p:ph idx="1"/>
          </p:nvPr>
        </p:nvSpPr>
        <p:spPr>
          <a:xfrm>
            <a:off x="457200" y="1452960"/>
            <a:ext cx="8382000" cy="4525963"/>
          </a:xfrm>
        </p:spPr>
        <p:txBody>
          <a:bodyPr>
            <a:normAutofit fontScale="92500" lnSpcReduction="10000"/>
          </a:bodyPr>
          <a:lstStyle/>
          <a:p>
            <a:r>
              <a:rPr lang="en-US" dirty="0" smtClean="0"/>
              <a:t>Where did they come from?</a:t>
            </a:r>
          </a:p>
          <a:p>
            <a:pPr lvl="1"/>
            <a:r>
              <a:rPr lang="en-US" dirty="0" smtClean="0"/>
              <a:t>75% of current CIOs come from within higher education, and one-third held a previous CIO position.</a:t>
            </a:r>
          </a:p>
          <a:p>
            <a:r>
              <a:rPr lang="en-US" dirty="0"/>
              <a:t>W</a:t>
            </a:r>
            <a:r>
              <a:rPr lang="en-US" dirty="0" smtClean="0"/>
              <a:t>hat degrees do they have?</a:t>
            </a:r>
          </a:p>
          <a:p>
            <a:pPr lvl="1"/>
            <a:r>
              <a:rPr lang="en-US" dirty="0" smtClean="0"/>
              <a:t>80% of current CIOs have an advanced degree, and 25% have a PhD; those with PhD’s most commonly work at doctoral institutions.</a:t>
            </a:r>
          </a:p>
          <a:p>
            <a:r>
              <a:rPr lang="en-US" dirty="0"/>
              <a:t>W</a:t>
            </a:r>
            <a:r>
              <a:rPr lang="en-US" dirty="0" smtClean="0"/>
              <a:t>hen do they plan on retiring or leaving?</a:t>
            </a:r>
          </a:p>
          <a:p>
            <a:pPr lvl="1"/>
            <a:r>
              <a:rPr lang="en-US" dirty="0" smtClean="0"/>
              <a:t>31% of current CIOs expect to retire or leave higher education within the next six years.</a:t>
            </a:r>
          </a:p>
          <a:p>
            <a:pPr lvl="1"/>
            <a:r>
              <a:rPr lang="en-US" dirty="0" smtClean="0"/>
              <a:t>52% of current CIOs expect to retire or leave higher education within the next ten years.</a:t>
            </a:r>
          </a:p>
          <a:p>
            <a:pPr lvl="1"/>
            <a:endParaRPr lang="en-US" dirty="0" smtClean="0"/>
          </a:p>
        </p:txBody>
      </p:sp>
      <p:sp>
        <p:nvSpPr>
          <p:cNvPr id="4" name="Slide Number Placeholder 3"/>
          <p:cNvSpPr>
            <a:spLocks noGrp="1"/>
          </p:cNvSpPr>
          <p:nvPr>
            <p:ph type="sldNum" sz="quarter" idx="12"/>
          </p:nvPr>
        </p:nvSpPr>
        <p:spPr/>
        <p:txBody>
          <a:bodyPr/>
          <a:lstStyle/>
          <a:p>
            <a:fld id="{F24563AD-C801-214E-BBDE-2C6BB502547C}" type="slidenum">
              <a:rPr lang="en-US" smtClean="0"/>
              <a:t>11</a:t>
            </a:fld>
            <a:endParaRPr lang="en-US"/>
          </a:p>
        </p:txBody>
      </p:sp>
    </p:spTree>
    <p:extLst>
      <p:ext uri="{BB962C8B-B14F-4D97-AF65-F5344CB8AC3E}">
        <p14:creationId xmlns:p14="http://schemas.microsoft.com/office/powerpoint/2010/main" val="2382799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t>3. Who are the people who aspire to the CIO role?</a:t>
            </a:r>
          </a:p>
        </p:txBody>
      </p:sp>
      <p:sp>
        <p:nvSpPr>
          <p:cNvPr id="3" name="Content Placeholder 2"/>
          <p:cNvSpPr>
            <a:spLocks noGrp="1"/>
          </p:cNvSpPr>
          <p:nvPr>
            <p:ph idx="1"/>
          </p:nvPr>
        </p:nvSpPr>
        <p:spPr/>
        <p:txBody>
          <a:bodyPr>
            <a:normAutofit fontScale="85000" lnSpcReduction="10000"/>
          </a:bodyPr>
          <a:lstStyle/>
          <a:p>
            <a:r>
              <a:rPr lang="en-US" dirty="0" smtClean="0"/>
              <a:t>Where are they now?</a:t>
            </a:r>
          </a:p>
          <a:p>
            <a:pPr lvl="1"/>
            <a:r>
              <a:rPr lang="en-US" dirty="0" smtClean="0"/>
              <a:t>18% of respondents aspire to become a CIO</a:t>
            </a:r>
          </a:p>
          <a:p>
            <a:pPr lvl="1"/>
            <a:r>
              <a:rPr lang="en-US" dirty="0" smtClean="0"/>
              <a:t>61% of respondents do not aspire to become a CIO, an increase of 10% since 2008. </a:t>
            </a:r>
          </a:p>
          <a:p>
            <a:pPr lvl="1"/>
            <a:r>
              <a:rPr lang="en-US" dirty="0" smtClean="0"/>
              <a:t>The rest don’t know. </a:t>
            </a:r>
          </a:p>
          <a:p>
            <a:r>
              <a:rPr lang="en-US" dirty="0" smtClean="0"/>
              <a:t>When will they be ready, what concerns them?</a:t>
            </a:r>
          </a:p>
          <a:p>
            <a:pPr lvl="1"/>
            <a:r>
              <a:rPr lang="en-US" dirty="0" smtClean="0"/>
              <a:t>Of those currently in executive (non-CIO) IT positions, 32% aspire to become a CIO in the next six years.</a:t>
            </a:r>
          </a:p>
          <a:p>
            <a:pPr lvl="1"/>
            <a:r>
              <a:rPr lang="en-US" dirty="0" smtClean="0"/>
              <a:t>48% said politics was a key reason for not wanting to be a CIO</a:t>
            </a:r>
          </a:p>
          <a:p>
            <a:pPr lvl="1"/>
            <a:r>
              <a:rPr lang="en-US" dirty="0" smtClean="0"/>
              <a:t>33% said stress was a key reason for not wanting to be a CIO</a:t>
            </a:r>
          </a:p>
          <a:p>
            <a:pPr lvl="1"/>
            <a:r>
              <a:rPr lang="en-US" dirty="0" smtClean="0"/>
              <a:t>15% were concerned about not having the management or technical skills necessary</a:t>
            </a:r>
          </a:p>
          <a:p>
            <a:pPr lvl="1"/>
            <a:r>
              <a:rPr lang="en-US" dirty="0" smtClean="0"/>
              <a:t>12% were concerned about not having proper leadership skills</a:t>
            </a:r>
          </a:p>
          <a:p>
            <a:pPr lvl="1"/>
            <a:endParaRPr lang="en-US" dirty="0"/>
          </a:p>
        </p:txBody>
      </p:sp>
      <p:sp>
        <p:nvSpPr>
          <p:cNvPr id="4" name="Slide Number Placeholder 3"/>
          <p:cNvSpPr>
            <a:spLocks noGrp="1"/>
          </p:cNvSpPr>
          <p:nvPr>
            <p:ph type="sldNum" sz="quarter" idx="12"/>
          </p:nvPr>
        </p:nvSpPr>
        <p:spPr/>
        <p:txBody>
          <a:bodyPr/>
          <a:lstStyle/>
          <a:p>
            <a:fld id="{F24563AD-C801-214E-BBDE-2C6BB502547C}" type="slidenum">
              <a:rPr lang="en-US" smtClean="0"/>
              <a:t>12</a:t>
            </a:fld>
            <a:endParaRPr lang="en-US"/>
          </a:p>
        </p:txBody>
      </p:sp>
    </p:spTree>
    <p:extLst>
      <p:ext uri="{BB962C8B-B14F-4D97-AF65-F5344CB8AC3E}">
        <p14:creationId xmlns:p14="http://schemas.microsoft.com/office/powerpoint/2010/main" val="2986806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0"/>
            <a:ext cx="8229600" cy="1143000"/>
          </a:xfrm>
        </p:spPr>
        <p:txBody>
          <a:bodyPr>
            <a:normAutofit/>
          </a:bodyPr>
          <a:lstStyle/>
          <a:p>
            <a:r>
              <a:rPr lang="en-US" dirty="0" smtClean="0"/>
              <a:t>How many candidates are there per anticipated vacancy?</a:t>
            </a:r>
            <a:endParaRPr lang="en-US" dirty="0"/>
          </a:p>
        </p:txBody>
      </p:sp>
      <p:sp>
        <p:nvSpPr>
          <p:cNvPr id="3" name="Content Placeholder 2"/>
          <p:cNvSpPr>
            <a:spLocks noGrp="1"/>
          </p:cNvSpPr>
          <p:nvPr>
            <p:ph idx="1"/>
          </p:nvPr>
        </p:nvSpPr>
        <p:spPr>
          <a:xfrm>
            <a:off x="195370" y="1313390"/>
            <a:ext cx="8948630" cy="4525963"/>
          </a:xfrm>
        </p:spPr>
        <p:txBody>
          <a:bodyPr>
            <a:normAutofit lnSpcReduction="10000"/>
          </a:bodyPr>
          <a:lstStyle/>
          <a:p>
            <a:r>
              <a:rPr lang="en-US" dirty="0" smtClean="0"/>
              <a:t>Among respondents to the 2010 survey, there are 4 higher education candidates for each vacancy:</a:t>
            </a:r>
          </a:p>
          <a:p>
            <a:pPr lvl="1"/>
            <a:r>
              <a:rPr lang="en-US" dirty="0" smtClean="0"/>
              <a:t>113 current CIOs plan to vacate that position within six years</a:t>
            </a:r>
          </a:p>
          <a:p>
            <a:pPr lvl="1"/>
            <a:r>
              <a:rPr lang="en-US" dirty="0" smtClean="0"/>
              <a:t>420 individuals identified themselves as aspirants for the senior-most IT position</a:t>
            </a:r>
          </a:p>
          <a:p>
            <a:pPr lvl="2"/>
            <a:r>
              <a:rPr lang="en-US" dirty="0" smtClean="0"/>
              <a:t>44% of these aspirants (186) are already in executive non-CIO positions</a:t>
            </a:r>
          </a:p>
          <a:p>
            <a:r>
              <a:rPr lang="en-US" dirty="0" smtClean="0"/>
              <a:t>We need to monitor that the number of aspirants increases along with the number of vacancies</a:t>
            </a:r>
          </a:p>
          <a:p>
            <a:pPr lvl="1"/>
            <a:r>
              <a:rPr lang="en-US" dirty="0" smtClean="0"/>
              <a:t>The percentage of interested aspirants in 2010 matched the percentage in 2004, both of which were lower (18-19%) than the percentage in 2008 (23%)</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F24563AD-C801-214E-BBDE-2C6BB502547C}" type="slidenum">
              <a:rPr lang="en-US" smtClean="0"/>
              <a:t>13</a:t>
            </a:fld>
            <a:endParaRPr lang="en-US"/>
          </a:p>
        </p:txBody>
      </p:sp>
    </p:spTree>
    <p:extLst>
      <p:ext uri="{BB962C8B-B14F-4D97-AF65-F5344CB8AC3E}">
        <p14:creationId xmlns:p14="http://schemas.microsoft.com/office/powerpoint/2010/main" val="1850463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dirty="0"/>
              <a:t>4. What skills are needed to be a CIO in the “age of the cloud”?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1962872"/>
              </p:ext>
            </p:extLst>
          </p:nvPr>
        </p:nvGraphicFramePr>
        <p:xfrm>
          <a:off x="457200" y="1219200"/>
          <a:ext cx="82296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14</a:t>
            </a:fld>
            <a:endParaRPr lang="en-US"/>
          </a:p>
        </p:txBody>
      </p:sp>
    </p:spTree>
    <p:extLst>
      <p:ext uri="{BB962C8B-B14F-4D97-AF65-F5344CB8AC3E}">
        <p14:creationId xmlns:p14="http://schemas.microsoft.com/office/powerpoint/2010/main" val="634785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skills are needed to be a CIO?</a:t>
            </a:r>
            <a:endParaRPr lang="en-US" dirty="0"/>
          </a:p>
        </p:txBody>
      </p:sp>
      <p:sp>
        <p:nvSpPr>
          <p:cNvPr id="3" name="Content Placeholder 2"/>
          <p:cNvSpPr>
            <a:spLocks noGrp="1"/>
          </p:cNvSpPr>
          <p:nvPr>
            <p:ph idx="1"/>
          </p:nvPr>
        </p:nvSpPr>
        <p:spPr/>
        <p:txBody>
          <a:bodyPr>
            <a:normAutofit fontScale="25000" lnSpcReduction="20000"/>
          </a:bodyPr>
          <a:lstStyle/>
          <a:p>
            <a:r>
              <a:rPr lang="en-US" sz="8600" dirty="0" smtClean="0"/>
              <a:t>According to Debra Allison</a:t>
            </a:r>
          </a:p>
          <a:p>
            <a:pPr lvl="1"/>
            <a:r>
              <a:rPr lang="en-US" sz="8000" dirty="0" smtClean="0"/>
              <a:t>Basic competency of excellence in operations and production management</a:t>
            </a:r>
          </a:p>
          <a:p>
            <a:pPr lvl="1"/>
            <a:r>
              <a:rPr lang="en-US" sz="8000" dirty="0" smtClean="0"/>
              <a:t>Ability to focus on the institutional mission &amp; needs and serve as an institutional innovator</a:t>
            </a:r>
          </a:p>
          <a:p>
            <a:pPr lvl="1"/>
            <a:r>
              <a:rPr lang="en-US" sz="8000" dirty="0" smtClean="0"/>
              <a:t>Ability to proactively capture opportunities to advance the institution, rather than merely meeting the requests presented to the IT organization</a:t>
            </a:r>
          </a:p>
          <a:p>
            <a:pPr lvl="1"/>
            <a:r>
              <a:rPr lang="en-US" sz="8000" dirty="0" smtClean="0"/>
              <a:t>Skill in negotiation and contracts as service models to provide new opportunities in the “cloud” and inter-institutionally</a:t>
            </a:r>
          </a:p>
          <a:p>
            <a:pPr lvl="1"/>
            <a:r>
              <a:rPr lang="en-US" sz="8000" dirty="0" smtClean="0"/>
              <a:t>Skills in effective collaboration across the institution and with external partners to reduce duplication of services and associated costs, improve efficiencies, and improve service quality.</a:t>
            </a:r>
          </a:p>
          <a:p>
            <a:endParaRPr lang="en-US" dirty="0"/>
          </a:p>
        </p:txBody>
      </p:sp>
      <p:sp>
        <p:nvSpPr>
          <p:cNvPr id="4" name="Slide Number Placeholder 3"/>
          <p:cNvSpPr>
            <a:spLocks noGrp="1"/>
          </p:cNvSpPr>
          <p:nvPr>
            <p:ph type="sldNum" sz="quarter" idx="12"/>
          </p:nvPr>
        </p:nvSpPr>
        <p:spPr/>
        <p:txBody>
          <a:bodyPr/>
          <a:lstStyle/>
          <a:p>
            <a:fld id="{F24563AD-C801-214E-BBDE-2C6BB502547C}" type="slidenum">
              <a:rPr lang="en-US" smtClean="0"/>
              <a:t>15</a:t>
            </a:fld>
            <a:endParaRPr lang="en-US"/>
          </a:p>
        </p:txBody>
      </p:sp>
    </p:spTree>
    <p:extLst>
      <p:ext uri="{BB962C8B-B14F-4D97-AF65-F5344CB8AC3E}">
        <p14:creationId xmlns:p14="http://schemas.microsoft.com/office/powerpoint/2010/main" val="334247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What can a person who aspires to be a CIO do to prepare for the job?</a:t>
            </a:r>
            <a:br>
              <a:rPr lang="en-US" dirty="0" smtClean="0"/>
            </a:br>
            <a:endParaRPr lang="en-US" dirty="0"/>
          </a:p>
        </p:txBody>
      </p:sp>
      <p:sp>
        <p:nvSpPr>
          <p:cNvPr id="3" name="Content Placeholder 2"/>
          <p:cNvSpPr>
            <a:spLocks noGrp="1"/>
          </p:cNvSpPr>
          <p:nvPr>
            <p:ph idx="1"/>
          </p:nvPr>
        </p:nvSpPr>
        <p:spPr/>
        <p:txBody>
          <a:bodyPr/>
          <a:lstStyle/>
          <a:p>
            <a:r>
              <a:rPr lang="en-US" dirty="0" smtClean="0"/>
              <a:t>Aspirants need to take personal responsibility for their own careers</a:t>
            </a:r>
          </a:p>
          <a:p>
            <a:pPr lvl="1"/>
            <a:r>
              <a:rPr lang="en-US" dirty="0" smtClean="0"/>
              <a:t>Seek out formal and informal learning opportunities</a:t>
            </a:r>
          </a:p>
          <a:p>
            <a:r>
              <a:rPr lang="en-US" dirty="0" smtClean="0"/>
              <a:t>36% of people aspiring to be a CIO have a mentor</a:t>
            </a:r>
          </a:p>
          <a:p>
            <a:pPr lvl="1"/>
            <a:r>
              <a:rPr lang="en-US" dirty="0" smtClean="0"/>
              <a:t>These respondents indicate they are more satisfied with their development opportunities by a factor of 2 to 1 over those who do not.</a:t>
            </a:r>
          </a:p>
          <a:p>
            <a:endParaRPr lang="en-US" dirty="0"/>
          </a:p>
        </p:txBody>
      </p:sp>
      <p:sp>
        <p:nvSpPr>
          <p:cNvPr id="4" name="Slide Number Placeholder 3"/>
          <p:cNvSpPr>
            <a:spLocks noGrp="1"/>
          </p:cNvSpPr>
          <p:nvPr>
            <p:ph type="sldNum" sz="quarter" idx="12"/>
          </p:nvPr>
        </p:nvSpPr>
        <p:spPr/>
        <p:txBody>
          <a:bodyPr/>
          <a:lstStyle/>
          <a:p>
            <a:fld id="{F24563AD-C801-214E-BBDE-2C6BB502547C}" type="slidenum">
              <a:rPr lang="en-US" smtClean="0"/>
              <a:t>16</a:t>
            </a:fld>
            <a:endParaRPr lang="en-US"/>
          </a:p>
        </p:txBody>
      </p:sp>
    </p:spTree>
    <p:extLst>
      <p:ext uri="{BB962C8B-B14F-4D97-AF65-F5344CB8AC3E}">
        <p14:creationId xmlns:p14="http://schemas.microsoft.com/office/powerpoint/2010/main" val="1603595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rotWithShape="1">
          <a:blip r:embed="rId3" cstate="print"/>
          <a:srcRect l="5669" t="25191" r="5293" b="20766"/>
          <a:stretch/>
        </p:blipFill>
        <p:spPr bwMode="auto">
          <a:xfrm>
            <a:off x="609600" y="1754188"/>
            <a:ext cx="8058411" cy="3632004"/>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17</a:t>
            </a:fld>
            <a:endParaRPr lang="en-US"/>
          </a:p>
        </p:txBody>
      </p:sp>
      <p:sp>
        <p:nvSpPr>
          <p:cNvPr id="7" name="Title 6"/>
          <p:cNvSpPr txBox="1">
            <a:spLocks/>
          </p:cNvSpPr>
          <p:nvPr/>
        </p:nvSpPr>
        <p:spPr>
          <a:xfrm>
            <a:off x="470770" y="457200"/>
            <a:ext cx="8382000" cy="1143000"/>
          </a:xfrm>
          <a:prstGeom prst="rect">
            <a:avLst/>
          </a:prstGeom>
        </p:spPr>
        <p:txBody>
          <a:bodyPr vert="horz" wrap="square" lIns="91440" tIns="45720" rIns="91440" bIns="45720" numCol="1" anchor="ctr" anchorCtr="0" compatLnSpc="1">
            <a:prstTxWarp prst="textNoShape">
              <a:avLst/>
            </a:prstTxWarp>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3000" b="1" i="0" u="none" strike="noStrike" kern="1200" cap="all" spc="0" normalizeH="0" baseline="0" noProof="0" dirty="0" smtClean="0">
                <a:ln>
                  <a:noFill/>
                </a:ln>
                <a:solidFill>
                  <a:schemeClr val="tx1"/>
                </a:solidFill>
                <a:effectLst/>
                <a:uLnTx/>
                <a:uFillTx/>
                <a:latin typeface="Arial"/>
                <a:ea typeface="ＭＳ Ｐゴシック" pitchFamily="48" charset="-128"/>
                <a:cs typeface="Arial"/>
              </a:rPr>
              <a:t>Aspirants</a:t>
            </a:r>
            <a:r>
              <a:rPr kumimoji="0" lang="en-US" sz="3000" b="1" i="0" u="none" strike="noStrike" kern="1200" cap="all" spc="0" normalizeH="0" noProof="0" dirty="0" smtClean="0">
                <a:ln>
                  <a:noFill/>
                </a:ln>
                <a:solidFill>
                  <a:schemeClr val="tx1"/>
                </a:solidFill>
                <a:effectLst/>
                <a:uLnTx/>
                <a:uFillTx/>
                <a:latin typeface="Arial"/>
                <a:ea typeface="ＭＳ Ｐゴシック" pitchFamily="48" charset="-128"/>
                <a:cs typeface="Arial"/>
              </a:rPr>
              <a:t> are confident and optimistic</a:t>
            </a:r>
            <a:endParaRPr kumimoji="0" lang="en-US" sz="30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spTree>
    <p:extLst>
      <p:ext uri="{BB962C8B-B14F-4D97-AF65-F5344CB8AC3E}">
        <p14:creationId xmlns:p14="http://schemas.microsoft.com/office/powerpoint/2010/main" val="2180374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we </a:t>
            </a:r>
            <a:r>
              <a:rPr lang="en-US" smtClean="0"/>
              <a:t>go from here?</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F24563AD-C801-214E-BBDE-2C6BB502547C}" type="slidenum">
              <a:rPr lang="en-US" smtClean="0"/>
              <a:t>18</a:t>
            </a:fld>
            <a:endParaRPr lang="en-US"/>
          </a:p>
        </p:txBody>
      </p:sp>
    </p:spTree>
    <p:extLst>
      <p:ext uri="{BB962C8B-B14F-4D97-AF65-F5344CB8AC3E}">
        <p14:creationId xmlns:p14="http://schemas.microsoft.com/office/powerpoint/2010/main" val="2388039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next generation </a:t>
            </a:r>
            <a:endParaRPr lang="en-US" dirty="0"/>
          </a:p>
        </p:txBody>
      </p:sp>
      <p:sp>
        <p:nvSpPr>
          <p:cNvPr id="3" name="Content Placeholder 2"/>
          <p:cNvSpPr>
            <a:spLocks noGrp="1"/>
          </p:cNvSpPr>
          <p:nvPr>
            <p:ph idx="1"/>
          </p:nvPr>
        </p:nvSpPr>
        <p:spPr/>
        <p:txBody>
          <a:bodyPr/>
          <a:lstStyle/>
          <a:p>
            <a:r>
              <a:rPr lang="en-US" dirty="0" smtClean="0"/>
              <a:t>How will the next generation get those skills? How are potential candidates being nurtured?</a:t>
            </a:r>
          </a:p>
          <a:p>
            <a:pPr lvl="1"/>
            <a:r>
              <a:rPr lang="en-US" dirty="0" smtClean="0"/>
              <a:t>Formal leadership training opportunities</a:t>
            </a:r>
          </a:p>
          <a:p>
            <a:pPr lvl="1"/>
            <a:r>
              <a:rPr lang="en-US" dirty="0" smtClean="0"/>
              <a:t>On-the-job learning opportunities</a:t>
            </a:r>
          </a:p>
          <a:p>
            <a:r>
              <a:rPr lang="en-US" dirty="0" smtClean="0"/>
              <a:t>Who has responsibility for doing that?</a:t>
            </a:r>
          </a:p>
          <a:p>
            <a:pPr lvl="1"/>
            <a:r>
              <a:rPr lang="en-US" dirty="0" smtClean="0"/>
              <a:t>Institutions and current CIOs can help</a:t>
            </a:r>
          </a:p>
          <a:p>
            <a:pPr lvl="1"/>
            <a:r>
              <a:rPr lang="en-US" dirty="0" smtClean="0"/>
              <a:t>Aspirants need to take personal responsibility</a:t>
            </a:r>
          </a:p>
          <a:p>
            <a:endParaRPr lang="en-US" dirty="0"/>
          </a:p>
        </p:txBody>
      </p:sp>
      <p:sp>
        <p:nvSpPr>
          <p:cNvPr id="4" name="Slide Number Placeholder 3"/>
          <p:cNvSpPr>
            <a:spLocks noGrp="1"/>
          </p:cNvSpPr>
          <p:nvPr>
            <p:ph type="sldNum" sz="quarter" idx="12"/>
          </p:nvPr>
        </p:nvSpPr>
        <p:spPr/>
        <p:txBody>
          <a:bodyPr/>
          <a:lstStyle/>
          <a:p>
            <a:fld id="{F24563AD-C801-214E-BBDE-2C6BB502547C}" type="slidenum">
              <a:rPr lang="en-US" smtClean="0"/>
              <a:t>19</a:t>
            </a:fld>
            <a:endParaRPr lang="en-US"/>
          </a:p>
        </p:txBody>
      </p:sp>
    </p:spTree>
    <p:extLst>
      <p:ext uri="{BB962C8B-B14F-4D97-AF65-F5344CB8AC3E}">
        <p14:creationId xmlns:p14="http://schemas.microsoft.com/office/powerpoint/2010/main" val="73039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p:txBody>
          <a:bodyPr/>
          <a:lstStyle/>
          <a:p>
            <a:r>
              <a:rPr lang="en-US" dirty="0" smtClean="0"/>
              <a:t>Who’s here?</a:t>
            </a:r>
          </a:p>
          <a:p>
            <a:r>
              <a:rPr lang="en-US" dirty="0" smtClean="0"/>
              <a:t>Twitter/blog/wiki tag is #EDU11</a:t>
            </a:r>
            <a:endParaRPr lang="en-US" dirty="0"/>
          </a:p>
          <a:p>
            <a:r>
              <a:rPr lang="en-US" dirty="0" smtClean="0"/>
              <a:t>Note-taker will </a:t>
            </a:r>
            <a:r>
              <a:rPr lang="en-US" smtClean="0"/>
              <a:t>help us post </a:t>
            </a:r>
            <a:r>
              <a:rPr lang="en-US" dirty="0" smtClean="0"/>
              <a:t>the notes</a:t>
            </a:r>
            <a:endParaRPr lang="en-US" dirty="0"/>
          </a:p>
        </p:txBody>
      </p:sp>
    </p:spTree>
    <p:extLst>
      <p:ext uri="{BB962C8B-B14F-4D97-AF65-F5344CB8AC3E}">
        <p14:creationId xmlns:p14="http://schemas.microsoft.com/office/powerpoint/2010/main" val="270212271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 Culture of Succession Planning is Needed Within Higher Education</a:t>
            </a:r>
            <a:endParaRPr lang="en-US" dirty="0"/>
          </a:p>
        </p:txBody>
      </p:sp>
      <p:sp>
        <p:nvSpPr>
          <p:cNvPr id="3" name="Content Placeholder 2"/>
          <p:cNvSpPr>
            <a:spLocks noGrp="1"/>
          </p:cNvSpPr>
          <p:nvPr>
            <p:ph idx="1"/>
          </p:nvPr>
        </p:nvSpPr>
        <p:spPr>
          <a:xfrm>
            <a:off x="457200" y="1526580"/>
            <a:ext cx="8229600" cy="4572000"/>
          </a:xfrm>
        </p:spPr>
        <p:txBody>
          <a:bodyPr>
            <a:normAutofit/>
          </a:bodyPr>
          <a:lstStyle/>
          <a:p>
            <a:pPr>
              <a:buClr>
                <a:srgbClr val="A32638"/>
              </a:buClr>
            </a:pPr>
            <a:r>
              <a:rPr lang="en-US" dirty="0" smtClean="0"/>
              <a:t>74% of CIOs come from within higher education. Roughly half of those from within the institution.</a:t>
            </a:r>
          </a:p>
          <a:p>
            <a:pPr>
              <a:buClr>
                <a:srgbClr val="A32638"/>
              </a:buClr>
            </a:pPr>
            <a:r>
              <a:rPr lang="en-US" dirty="0" smtClean="0"/>
              <a:t>Only 31% of CIOs indicated that they are held responsible for identifying a successor.</a:t>
            </a:r>
          </a:p>
          <a:p>
            <a:pPr lvl="1">
              <a:buClrTx/>
            </a:pPr>
            <a:r>
              <a:rPr lang="en-US" dirty="0" smtClean="0"/>
              <a:t>However, 64% of CIOs </a:t>
            </a:r>
            <a:r>
              <a:rPr lang="en-US" i="1" dirty="0" smtClean="0"/>
              <a:t>have</a:t>
            </a:r>
            <a:r>
              <a:rPr lang="en-US" dirty="0" smtClean="0"/>
              <a:t> identified a successor.</a:t>
            </a:r>
          </a:p>
          <a:p>
            <a:pPr>
              <a:buClr>
                <a:srgbClr val="A32638"/>
              </a:buClr>
            </a:pPr>
            <a:r>
              <a:rPr lang="en-US" dirty="0" smtClean="0"/>
              <a:t>Aspirants who are being groomed for the CIO position are more optimistic about job opportunities.</a:t>
            </a:r>
          </a:p>
          <a:p>
            <a:pPr lvl="1">
              <a:buClrTx/>
            </a:pPr>
            <a:r>
              <a:rPr lang="en-US" dirty="0" smtClean="0"/>
              <a:t>However, less than one-third of staff selected mentoring as a top factor in their professional growth.</a:t>
            </a:r>
          </a:p>
          <a:p>
            <a:endParaRPr lang="en-US" dirty="0"/>
          </a:p>
        </p:txBody>
      </p:sp>
      <p:sp>
        <p:nvSpPr>
          <p:cNvPr id="4" name="Footer Placeholder 3"/>
          <p:cNvSpPr>
            <a:spLocks noGrp="1"/>
          </p:cNvSpPr>
          <p:nvPr>
            <p:ph type="ftr" sz="quarter" idx="11"/>
          </p:nvPr>
        </p:nvSpPr>
        <p:spPr/>
        <p:txBody>
          <a:bodyPr/>
          <a:lstStyle/>
          <a:p>
            <a:r>
              <a:rPr lang="en-US" dirty="0" smtClean="0"/>
              <a:t>©2011 EDUCAUSE. CC by-</a:t>
            </a:r>
            <a:r>
              <a:rPr lang="en-US" dirty="0" err="1" smtClean="0"/>
              <a:t>nc</a:t>
            </a:r>
            <a:r>
              <a:rPr lang="en-US" dirty="0" smtClean="0"/>
              <a:t>-</a:t>
            </a:r>
            <a:r>
              <a:rPr lang="en-US" dirty="0" err="1" smtClean="0"/>
              <a:t>nd</a:t>
            </a:r>
            <a:endParaRPr lang="en-US" dirty="0"/>
          </a:p>
        </p:txBody>
      </p:sp>
      <p:sp>
        <p:nvSpPr>
          <p:cNvPr id="5" name="Slide Number Placeholder 4"/>
          <p:cNvSpPr>
            <a:spLocks noGrp="1"/>
          </p:cNvSpPr>
          <p:nvPr>
            <p:ph type="sldNum" sz="quarter" idx="12"/>
          </p:nvPr>
        </p:nvSpPr>
        <p:spPr/>
        <p:txBody>
          <a:bodyPr/>
          <a:lstStyle/>
          <a:p>
            <a:fld id="{94B21EF6-A51D-4BDF-92F7-55E6C4F413CE}" type="slidenum">
              <a:rPr lang="en-US" smtClean="0"/>
              <a:pPr/>
              <a:t>20</a:t>
            </a:fld>
            <a:endParaRPr lang="en-US"/>
          </a:p>
        </p:txBody>
      </p:sp>
    </p:spTree>
    <p:extLst>
      <p:ext uri="{BB962C8B-B14F-4D97-AF65-F5344CB8AC3E}">
        <p14:creationId xmlns:p14="http://schemas.microsoft.com/office/powerpoint/2010/main" val="1963759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Aspirants Who Are Being Groomed Are More Optimistic Than Those Who Are Not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8008289"/>
              </p:ext>
            </p:extLst>
          </p:nvPr>
        </p:nvGraphicFramePr>
        <p:xfrm>
          <a:off x="457200" y="1600200"/>
          <a:ext cx="8382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21</a:t>
            </a:fld>
            <a:endParaRPr lang="en-US"/>
          </a:p>
        </p:txBody>
      </p:sp>
    </p:spTree>
    <p:extLst>
      <p:ext uri="{BB962C8B-B14F-4D97-AF65-F5344CB8AC3E}">
        <p14:creationId xmlns:p14="http://schemas.microsoft.com/office/powerpoint/2010/main" val="3352902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315"/>
            <a:ext cx="8382000" cy="1143000"/>
          </a:xfrm>
        </p:spPr>
        <p:txBody>
          <a:bodyPr/>
          <a:lstStyle/>
          <a:p>
            <a:r>
              <a:rPr lang="en-US" dirty="0" smtClean="0"/>
              <a:t>Take-</a:t>
            </a:r>
            <a:r>
              <a:rPr lang="en-US" dirty="0" err="1" smtClean="0"/>
              <a:t>aways</a:t>
            </a:r>
            <a:r>
              <a:rPr lang="en-US" dirty="0" smtClean="0"/>
              <a:t> from this session</a:t>
            </a:r>
            <a:endParaRPr lang="en-US" dirty="0"/>
          </a:p>
        </p:txBody>
      </p:sp>
      <p:sp>
        <p:nvSpPr>
          <p:cNvPr id="3" name="Content Placeholder 2"/>
          <p:cNvSpPr>
            <a:spLocks noGrp="1"/>
          </p:cNvSpPr>
          <p:nvPr>
            <p:ph idx="1"/>
          </p:nvPr>
        </p:nvSpPr>
        <p:spPr>
          <a:xfrm>
            <a:off x="239299" y="992835"/>
            <a:ext cx="8743634" cy="4525963"/>
          </a:xfrm>
        </p:spPr>
        <p:txBody>
          <a:bodyPr/>
          <a:lstStyle/>
          <a:p>
            <a:r>
              <a:rPr lang="en-US" dirty="0" smtClean="0"/>
              <a:t>Major points or findings?</a:t>
            </a:r>
          </a:p>
          <a:p>
            <a:r>
              <a:rPr lang="en-US" dirty="0" smtClean="0"/>
              <a:t>Areas for follow-up?</a:t>
            </a:r>
            <a:endParaRPr lang="en-US" dirty="0"/>
          </a:p>
          <a:p>
            <a:r>
              <a:rPr lang="en-US" dirty="0" smtClean="0"/>
              <a:t>Please continue the conversation at your institution</a:t>
            </a:r>
          </a:p>
          <a:p>
            <a:endParaRPr lang="en-US" dirty="0" smtClean="0"/>
          </a:p>
          <a:p>
            <a:r>
              <a:rPr lang="en-US" dirty="0" smtClean="0"/>
              <a:t>The ECAR report, .</a:t>
            </a:r>
            <a:r>
              <a:rPr lang="en-US" dirty="0" err="1" smtClean="0"/>
              <a:t>pptx</a:t>
            </a:r>
            <a:r>
              <a:rPr lang="en-US" dirty="0" smtClean="0"/>
              <a:t>, and other materials </a:t>
            </a:r>
            <a:r>
              <a:rPr lang="en-US" dirty="0"/>
              <a:t>are available at: http://</a:t>
            </a:r>
            <a:r>
              <a:rPr lang="en-US" dirty="0" err="1"/>
              <a:t>www.educause.edu</a:t>
            </a:r>
            <a:r>
              <a:rPr lang="en-US" dirty="0"/>
              <a:t>/ECAR/</a:t>
            </a:r>
            <a:r>
              <a:rPr lang="en-US" dirty="0" err="1"/>
              <a:t>TheHigherEducationCIOPortraito</a:t>
            </a:r>
            <a:r>
              <a:rPr lang="en-US" dirty="0"/>
              <a:t>/236114</a:t>
            </a:r>
            <a:endParaRPr lang="en-US" dirty="0" smtClean="0"/>
          </a:p>
          <a:p>
            <a:endParaRPr lang="en-US" dirty="0"/>
          </a:p>
          <a:p>
            <a:r>
              <a:rPr lang="en-US" dirty="0" smtClean="0"/>
              <a:t>The link for the Evaluation Form for this session can be accessed from the session’s abstract page</a:t>
            </a:r>
            <a:endParaRPr lang="en-US" dirty="0"/>
          </a:p>
        </p:txBody>
      </p:sp>
    </p:spTree>
    <p:extLst>
      <p:ext uri="{BB962C8B-B14F-4D97-AF65-F5344CB8AC3E}">
        <p14:creationId xmlns:p14="http://schemas.microsoft.com/office/powerpoint/2010/main" val="2392003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234950" y="815975"/>
            <a:ext cx="8339138" cy="1470025"/>
          </a:xfrm>
        </p:spPr>
        <p:txBody>
          <a:bodyPr/>
          <a:lstStyle/>
          <a:p>
            <a:pPr eaLnBrk="1" hangingPunct="1"/>
            <a:r>
              <a:rPr lang="en-US" cap="none" dirty="0">
                <a:latin typeface="Arial" charset="0"/>
                <a:ea typeface="ＭＳ Ｐゴシック" charset="-128"/>
              </a:rPr>
              <a:t>THANK YOU</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The future </a:t>
            </a:r>
            <a:r>
              <a:rPr lang="en-US" i="1" dirty="0" err="1" smtClean="0"/>
              <a:t>ain’t</a:t>
            </a:r>
            <a:r>
              <a:rPr lang="en-US" i="1" dirty="0" smtClean="0"/>
              <a:t> what it used to be</a:t>
            </a:r>
            <a:endParaRPr lang="en-US" i="1" dirty="0"/>
          </a:p>
        </p:txBody>
      </p:sp>
      <p:sp>
        <p:nvSpPr>
          <p:cNvPr id="4" name="Slide Number Placeholder 3"/>
          <p:cNvSpPr>
            <a:spLocks noGrp="1"/>
          </p:cNvSpPr>
          <p:nvPr>
            <p:ph type="sldNum" sz="quarter" idx="12"/>
          </p:nvPr>
        </p:nvSpPr>
        <p:spPr/>
        <p:txBody>
          <a:bodyPr/>
          <a:lstStyle/>
          <a:p>
            <a:fld id="{F24563AD-C801-214E-BBDE-2C6BB502547C}" type="slidenum">
              <a:rPr lang="en-US" smtClean="0"/>
              <a:t>3</a:t>
            </a:fld>
            <a:endParaRPr lang="en-US"/>
          </a:p>
        </p:txBody>
      </p:sp>
      <p:pic>
        <p:nvPicPr>
          <p:cNvPr id="11" name="Content Placeholder 10" descr="yogi-berra.jpg"/>
          <p:cNvPicPr>
            <a:picLocks noGrp="1" noChangeAspect="1"/>
          </p:cNvPicPr>
          <p:nvPr>
            <p:ph idx="1"/>
          </p:nvPr>
        </p:nvPicPr>
        <p:blipFill rotWithShape="1">
          <a:blip r:embed="rId2">
            <a:extLst>
              <a:ext uri="{28A0092B-C50C-407E-A947-70E740481C1C}">
                <a14:useLocalDpi xmlns:a14="http://schemas.microsoft.com/office/drawing/2010/main" val="0"/>
              </a:ext>
            </a:extLst>
          </a:blip>
          <a:srcRect t="2371" r="4874" b="13983"/>
          <a:stretch/>
        </p:blipFill>
        <p:spPr>
          <a:xfrm>
            <a:off x="2831787" y="1325129"/>
            <a:ext cx="3855135" cy="4858804"/>
          </a:xfrm>
        </p:spPr>
      </p:pic>
    </p:spTree>
    <p:extLst>
      <p:ext uri="{BB962C8B-B14F-4D97-AF65-F5344CB8AC3E}">
        <p14:creationId xmlns:p14="http://schemas.microsoft.com/office/powerpoint/2010/main" val="30084406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from the new ECAR…</a:t>
            </a:r>
            <a:endParaRPr lang="en-US" dirty="0"/>
          </a:p>
        </p:txBody>
      </p:sp>
      <p:sp>
        <p:nvSpPr>
          <p:cNvPr id="3" name="Content Placeholder 2"/>
          <p:cNvSpPr>
            <a:spLocks noGrp="1"/>
          </p:cNvSpPr>
          <p:nvPr>
            <p:ph idx="1"/>
          </p:nvPr>
        </p:nvSpPr>
        <p:spPr/>
        <p:txBody>
          <a:bodyPr/>
          <a:lstStyle/>
          <a:p>
            <a:r>
              <a:rPr lang="en-US" dirty="0" smtClean="0"/>
              <a:t>How was this study done differently?</a:t>
            </a:r>
          </a:p>
          <a:p>
            <a:pPr lvl="1"/>
            <a:r>
              <a:rPr lang="en-US" dirty="0" smtClean="0"/>
              <a:t>Methodology</a:t>
            </a:r>
          </a:p>
          <a:p>
            <a:r>
              <a:rPr lang="en-US" dirty="0" smtClean="0"/>
              <a:t>Why was this study done differently?</a:t>
            </a:r>
          </a:p>
          <a:p>
            <a:pPr lvl="1"/>
            <a:r>
              <a:rPr lang="en-US" dirty="0" smtClean="0"/>
              <a:t>The new mission of EDUCAUSE’s Data, Research, and Analytics group</a:t>
            </a:r>
          </a:p>
          <a:p>
            <a:r>
              <a:rPr lang="en-US" dirty="0" smtClean="0"/>
              <a:t>How can you help ECAR provide meaningful and actionable data and information for you and your institution?</a:t>
            </a:r>
          </a:p>
          <a:p>
            <a:endParaRPr lang="en-US" dirty="0"/>
          </a:p>
        </p:txBody>
      </p:sp>
      <p:sp>
        <p:nvSpPr>
          <p:cNvPr id="4" name="Slide Number Placeholder 3"/>
          <p:cNvSpPr>
            <a:spLocks noGrp="1"/>
          </p:cNvSpPr>
          <p:nvPr>
            <p:ph type="sldNum" sz="quarter" idx="12"/>
          </p:nvPr>
        </p:nvSpPr>
        <p:spPr/>
        <p:txBody>
          <a:bodyPr/>
          <a:lstStyle/>
          <a:p>
            <a:fld id="{F24563AD-C801-214E-BBDE-2C6BB502547C}" type="slidenum">
              <a:rPr lang="en-US" smtClean="0"/>
              <a:t>4</a:t>
            </a:fld>
            <a:endParaRPr lang="en-US"/>
          </a:p>
        </p:txBody>
      </p:sp>
    </p:spTree>
    <p:extLst>
      <p:ext uri="{BB962C8B-B14F-4D97-AF65-F5344CB8AC3E}">
        <p14:creationId xmlns:p14="http://schemas.microsoft.com/office/powerpoint/2010/main" val="3659284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takes a village</a:t>
            </a:r>
            <a:endParaRPr lang="en-US" dirty="0"/>
          </a:p>
        </p:txBody>
      </p:sp>
      <p:sp>
        <p:nvSpPr>
          <p:cNvPr id="3" name="Content Placeholder 2"/>
          <p:cNvSpPr>
            <a:spLocks noGrp="1"/>
          </p:cNvSpPr>
          <p:nvPr>
            <p:ph idx="1"/>
          </p:nvPr>
        </p:nvSpPr>
        <p:spPr>
          <a:xfrm>
            <a:off x="457200" y="1397745"/>
            <a:ext cx="8382000" cy="4525963"/>
          </a:xfrm>
        </p:spPr>
        <p:txBody>
          <a:bodyPr>
            <a:normAutofit fontScale="92500" lnSpcReduction="10000"/>
          </a:bodyPr>
          <a:lstStyle/>
          <a:p>
            <a:r>
              <a:rPr lang="en-US" dirty="0" smtClean="0"/>
              <a:t>Authors</a:t>
            </a:r>
          </a:p>
          <a:p>
            <a:pPr lvl="1"/>
            <a:r>
              <a:rPr lang="en-US" dirty="0" smtClean="0"/>
              <a:t>Pam </a:t>
            </a:r>
            <a:r>
              <a:rPr lang="en-US" dirty="0" err="1" smtClean="0"/>
              <a:t>Arroway</a:t>
            </a:r>
            <a:endParaRPr lang="en-US" dirty="0" smtClean="0"/>
          </a:p>
          <a:p>
            <a:pPr lvl="1"/>
            <a:r>
              <a:rPr lang="en-US" dirty="0" smtClean="0"/>
              <a:t>Jerrold M. </a:t>
            </a:r>
            <a:r>
              <a:rPr lang="en-US" dirty="0" err="1" smtClean="0"/>
              <a:t>Grochow</a:t>
            </a:r>
            <a:endParaRPr lang="en-US" dirty="0" smtClean="0"/>
          </a:p>
          <a:p>
            <a:pPr lvl="1"/>
            <a:r>
              <a:rPr lang="en-US" dirty="0" smtClean="0"/>
              <a:t>Judith A. </a:t>
            </a:r>
            <a:r>
              <a:rPr lang="en-US" dirty="0" err="1" smtClean="0"/>
              <a:t>Pirani</a:t>
            </a:r>
            <a:endParaRPr lang="en-US" dirty="0" smtClean="0"/>
          </a:p>
          <a:p>
            <a:pPr lvl="1"/>
            <a:r>
              <a:rPr lang="en-US" dirty="0" smtClean="0"/>
              <a:t>Carrie E. Regenstein</a:t>
            </a:r>
          </a:p>
          <a:p>
            <a:r>
              <a:rPr lang="en-US" dirty="0" smtClean="0"/>
              <a:t>Other team members</a:t>
            </a:r>
          </a:p>
          <a:p>
            <a:pPr lvl="1"/>
            <a:r>
              <a:rPr lang="en-US" dirty="0" smtClean="0"/>
              <a:t>Mark Sheehan</a:t>
            </a:r>
          </a:p>
          <a:p>
            <a:pPr lvl="1"/>
            <a:r>
              <a:rPr lang="en-US" dirty="0" smtClean="0"/>
              <a:t>Catherine Yang and Bret </a:t>
            </a:r>
            <a:r>
              <a:rPr lang="en-US" dirty="0" err="1" smtClean="0"/>
              <a:t>Ingerman</a:t>
            </a:r>
            <a:endParaRPr lang="en-US" dirty="0" smtClean="0"/>
          </a:p>
          <a:p>
            <a:pPr lvl="1"/>
            <a:r>
              <a:rPr lang="en-US" dirty="0" smtClean="0"/>
              <a:t>Becky Granger</a:t>
            </a:r>
          </a:p>
          <a:p>
            <a:pPr lvl="1"/>
            <a:r>
              <a:rPr lang="en-US" dirty="0" smtClean="0"/>
              <a:t>Toby </a:t>
            </a:r>
            <a:r>
              <a:rPr lang="en-US" dirty="0" err="1" smtClean="0"/>
              <a:t>Sitko</a:t>
            </a:r>
            <a:endParaRPr lang="en-US" dirty="0" smtClean="0"/>
          </a:p>
          <a:p>
            <a:pPr lvl="1"/>
            <a:r>
              <a:rPr lang="en-US" dirty="0" smtClean="0"/>
              <a:t>Gregory Dobbin</a:t>
            </a:r>
          </a:p>
        </p:txBody>
      </p:sp>
      <p:sp>
        <p:nvSpPr>
          <p:cNvPr id="4" name="Slide Number Placeholder 3"/>
          <p:cNvSpPr>
            <a:spLocks noGrp="1"/>
          </p:cNvSpPr>
          <p:nvPr>
            <p:ph type="sldNum" sz="quarter" idx="12"/>
          </p:nvPr>
        </p:nvSpPr>
        <p:spPr/>
        <p:txBody>
          <a:bodyPr/>
          <a:lstStyle/>
          <a:p>
            <a:fld id="{F24563AD-C801-214E-BBDE-2C6BB502547C}" type="slidenum">
              <a:rPr lang="en-US" smtClean="0"/>
              <a:t>5</a:t>
            </a:fld>
            <a:endParaRPr lang="en-US"/>
          </a:p>
        </p:txBody>
      </p:sp>
    </p:spTree>
    <p:extLst>
      <p:ext uri="{BB962C8B-B14F-4D97-AF65-F5344CB8AC3E}">
        <p14:creationId xmlns:p14="http://schemas.microsoft.com/office/powerpoint/2010/main" val="319436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we examined</a:t>
            </a:r>
            <a:endParaRPr lang="en-US" dirty="0"/>
          </a:p>
        </p:txBody>
      </p:sp>
      <p:sp>
        <p:nvSpPr>
          <p:cNvPr id="3" name="Content Placeholder 2"/>
          <p:cNvSpPr>
            <a:spLocks noGrp="1"/>
          </p:cNvSpPr>
          <p:nvPr>
            <p:ph idx="1"/>
          </p:nvPr>
        </p:nvSpPr>
        <p:spPr>
          <a:xfrm>
            <a:off x="457200" y="1452960"/>
            <a:ext cx="8382000" cy="4525963"/>
          </a:xfrm>
        </p:spPr>
        <p:txBody>
          <a:bodyPr>
            <a:normAutofit fontScale="85000" lnSpcReduction="20000"/>
          </a:bodyPr>
          <a:lstStyle/>
          <a:p>
            <a:pPr marL="514350" indent="-514350">
              <a:buFont typeface="+mj-lt"/>
              <a:buAutoNum type="arabicPeriod"/>
            </a:pPr>
            <a:r>
              <a:rPr lang="en-US" dirty="0" smtClean="0"/>
              <a:t>What is the CIO’s role and how is it changing?</a:t>
            </a:r>
          </a:p>
          <a:p>
            <a:pPr marL="514350" indent="-514350">
              <a:buFont typeface="+mj-lt"/>
              <a:buAutoNum type="arabicPeriod"/>
            </a:pPr>
            <a:r>
              <a:rPr lang="en-US" dirty="0" smtClean="0"/>
              <a:t>Who are the people in that role: Where did they come from, what degrees do they have, when do they plan on retiring or leaving?</a:t>
            </a:r>
          </a:p>
          <a:p>
            <a:pPr marL="514350" indent="-514350">
              <a:buFont typeface="+mj-lt"/>
              <a:buAutoNum type="arabicPeriod"/>
            </a:pPr>
            <a:r>
              <a:rPr lang="en-US" dirty="0" smtClean="0"/>
              <a:t>Who are the people who aspire to the CIO role: Where are they now, when will they be ready, what concerns them?</a:t>
            </a:r>
          </a:p>
          <a:p>
            <a:pPr marL="514350" indent="-514350">
              <a:buFont typeface="+mj-lt"/>
              <a:buAutoNum type="arabicPeriod"/>
            </a:pPr>
            <a:r>
              <a:rPr lang="en-US" dirty="0" smtClean="0"/>
              <a:t>What skills are needed to be a CIO? How will the next generation get those skills? How are potential candidates being nurtured? Who has responsibility for doing that?</a:t>
            </a:r>
          </a:p>
          <a:p>
            <a:pPr marL="514350" indent="-514350">
              <a:buFont typeface="+mj-lt"/>
              <a:buAutoNum type="arabicPeriod"/>
            </a:pPr>
            <a:r>
              <a:rPr lang="en-US" dirty="0" smtClean="0"/>
              <a:t>What can a person who aspires to be a CIO do to prepare for the job?</a:t>
            </a:r>
          </a:p>
        </p:txBody>
      </p:sp>
      <p:sp>
        <p:nvSpPr>
          <p:cNvPr id="4" name="Slide Number Placeholder 3"/>
          <p:cNvSpPr>
            <a:spLocks noGrp="1"/>
          </p:cNvSpPr>
          <p:nvPr>
            <p:ph type="sldNum" sz="quarter" idx="12"/>
          </p:nvPr>
        </p:nvSpPr>
        <p:spPr/>
        <p:txBody>
          <a:bodyPr/>
          <a:lstStyle/>
          <a:p>
            <a:fld id="{F24563AD-C801-214E-BBDE-2C6BB502547C}" type="slidenum">
              <a:rPr lang="en-US" smtClean="0"/>
              <a:t>6</a:t>
            </a:fld>
            <a:endParaRPr lang="en-US"/>
          </a:p>
        </p:txBody>
      </p:sp>
    </p:spTree>
    <p:extLst>
      <p:ext uri="{BB962C8B-B14F-4D97-AF65-F5344CB8AC3E}">
        <p14:creationId xmlns:p14="http://schemas.microsoft.com/office/powerpoint/2010/main" val="128172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shall we start?			</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24563AD-C801-214E-BBDE-2C6BB502547C}" type="slidenum">
              <a:rPr lang="en-US" smtClean="0"/>
              <a:t>7</a:t>
            </a:fld>
            <a:endParaRPr lang="en-US"/>
          </a:p>
        </p:txBody>
      </p:sp>
    </p:spTree>
    <p:extLst>
      <p:ext uri="{BB962C8B-B14F-4D97-AF65-F5344CB8AC3E}">
        <p14:creationId xmlns:p14="http://schemas.microsoft.com/office/powerpoint/2010/main" val="147639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What is the CIO’s role and how is it changing?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45% of leaders responsible for their institution’s primary IT organization have the title of “CIO,” which rises to 70% in doctoral institutions; we often refer to all of these leaders as CIOs even though actual titles differ.</a:t>
            </a:r>
          </a:p>
          <a:p>
            <a:r>
              <a:rPr lang="en-US" dirty="0" smtClean="0"/>
              <a:t>72% of senior IT leaders participate in institutional decision making at the executive level.</a:t>
            </a:r>
          </a:p>
          <a:p>
            <a:r>
              <a:rPr lang="en-US" dirty="0" smtClean="0"/>
              <a:t>Brian Hawkins: “the role of CIO is not about technology itself; rather, it is about the ability of </a:t>
            </a:r>
            <a:r>
              <a:rPr lang="en-US" smtClean="0"/>
              <a:t>a campus </a:t>
            </a:r>
            <a:r>
              <a:rPr lang="en-US" dirty="0" smtClean="0"/>
              <a:t>to achieve its goals and objectives through technology.”</a:t>
            </a:r>
          </a:p>
          <a:p>
            <a:r>
              <a:rPr lang="en-US" dirty="0" smtClean="0"/>
              <a:t>CIOs are now spending more time on planning and budgeting.</a:t>
            </a:r>
          </a:p>
        </p:txBody>
      </p:sp>
      <p:sp>
        <p:nvSpPr>
          <p:cNvPr id="4" name="Slide Number Placeholder 3"/>
          <p:cNvSpPr>
            <a:spLocks noGrp="1"/>
          </p:cNvSpPr>
          <p:nvPr>
            <p:ph type="sldNum" sz="quarter" idx="12"/>
          </p:nvPr>
        </p:nvSpPr>
        <p:spPr/>
        <p:txBody>
          <a:bodyPr/>
          <a:lstStyle/>
          <a:p>
            <a:fld id="{F24563AD-C801-214E-BBDE-2C6BB502547C}" type="slidenum">
              <a:rPr lang="en-US" smtClean="0"/>
              <a:t>8</a:t>
            </a:fld>
            <a:endParaRPr lang="en-US"/>
          </a:p>
        </p:txBody>
      </p:sp>
    </p:spTree>
    <p:extLst>
      <p:ext uri="{BB962C8B-B14F-4D97-AF65-F5344CB8AC3E}">
        <p14:creationId xmlns:p14="http://schemas.microsoft.com/office/powerpoint/2010/main" val="90629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 Funding Is among the Top 10 Issues that Consume CIO Time</a:t>
            </a:r>
            <a:endParaRPr lang="en-US" dirty="0"/>
          </a:p>
        </p:txBody>
      </p:sp>
      <p:graphicFrame>
        <p:nvGraphicFramePr>
          <p:cNvPr id="6" name="Content Placeholder 5"/>
          <p:cNvGraphicFramePr>
            <a:graphicFrameLocks noGrp="1"/>
          </p:cNvGraphicFramePr>
          <p:nvPr>
            <p:ph idx="1"/>
          </p:nvPr>
        </p:nvGraphicFramePr>
        <p:xfrm>
          <a:off x="1143000" y="1913889"/>
          <a:ext cx="6858000" cy="3343911"/>
        </p:xfrm>
        <a:graphic>
          <a:graphicData uri="http://schemas.openxmlformats.org/drawingml/2006/table">
            <a:tbl>
              <a:tblPr/>
              <a:tblGrid>
                <a:gridCol w="5326812"/>
                <a:gridCol w="1531188"/>
              </a:tblGrid>
              <a:tr h="381001">
                <a:tc>
                  <a:txBody>
                    <a:bodyPr/>
                    <a:lstStyle/>
                    <a:p>
                      <a:pPr algn="l" fontAlgn="b"/>
                      <a:r>
                        <a:rPr lang="en-US" sz="1600" b="1" i="0" u="none" strike="noStrike" dirty="0">
                          <a:solidFill>
                            <a:srgbClr val="000000"/>
                          </a:solidFill>
                          <a:latin typeface="Arial" pitchFamily="34" charset="0"/>
                          <a:cs typeface="Arial" pitchFamily="34" charset="0"/>
                        </a:rPr>
                        <a:t>Issue</a:t>
                      </a:r>
                    </a:p>
                  </a:txBody>
                  <a:tcPr marL="45720"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Arial" pitchFamily="34" charset="0"/>
                          <a:cs typeface="Arial" pitchFamily="34" charset="0"/>
                        </a:rPr>
                        <a:t>Percentage*</a:t>
                      </a:r>
                      <a:endParaRPr lang="en-US" sz="16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Funding IT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49%</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Administrative/ERP/information systems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39%</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Strategic planning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34%</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Governance, portfolio/project management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30%</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Policy development and compliance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26%</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Security</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23%</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Infrastructure/</a:t>
                      </a:r>
                      <a:r>
                        <a:rPr lang="en-US" sz="1600" b="0" i="0" u="none" strike="noStrike" dirty="0" err="1">
                          <a:solidFill>
                            <a:srgbClr val="000000"/>
                          </a:solidFill>
                          <a:latin typeface="Arial" pitchFamily="34" charset="0"/>
                          <a:cs typeface="Arial" pitchFamily="34" charset="0"/>
                        </a:rPr>
                        <a:t>cyberinfrastructure</a:t>
                      </a:r>
                      <a:endParaRPr lang="en-US" sz="1600" b="0" i="0" u="none" strike="noStrike" dirty="0">
                        <a:solidFill>
                          <a:srgbClr val="000000"/>
                        </a:solidFill>
                        <a:latin typeface="Arial" pitchFamily="34" charset="0"/>
                        <a:cs typeface="Arial" pitchFamily="34" charset="0"/>
                      </a:endParaRP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22%</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Collaboration/partnerships/building relationships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21%</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Staffing/HR management/training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21%</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l" fontAlgn="ctr"/>
                      <a:r>
                        <a:rPr lang="en-US" sz="1600" b="0" i="0" u="none" strike="noStrike" dirty="0">
                          <a:solidFill>
                            <a:srgbClr val="000000"/>
                          </a:solidFill>
                          <a:latin typeface="Arial" pitchFamily="34" charset="0"/>
                          <a:cs typeface="Arial" pitchFamily="34" charset="0"/>
                        </a:rPr>
                        <a:t>Service and support (formerly service delivery models)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20%</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9</a:t>
            </a:fld>
            <a:endParaRPr lang="en-US"/>
          </a:p>
        </p:txBody>
      </p:sp>
      <p:sp>
        <p:nvSpPr>
          <p:cNvPr id="7" name="TextBox 6"/>
          <p:cNvSpPr txBox="1"/>
          <p:nvPr/>
        </p:nvSpPr>
        <p:spPr>
          <a:xfrm>
            <a:off x="1143000" y="5257800"/>
            <a:ext cx="1219200" cy="338554"/>
          </a:xfrm>
          <a:prstGeom prst="rect">
            <a:avLst/>
          </a:prstGeom>
          <a:noFill/>
        </p:spPr>
        <p:txBody>
          <a:bodyPr wrap="square" rtlCol="0">
            <a:spAutoFit/>
          </a:bodyPr>
          <a:lstStyle/>
          <a:p>
            <a:r>
              <a:rPr lang="en-US" sz="1600" i="1" dirty="0" smtClean="0">
                <a:latin typeface="Arial" pitchFamily="34" charset="0"/>
                <a:cs typeface="Arial" pitchFamily="34" charset="0"/>
              </a:rPr>
              <a:t>*n = 320</a:t>
            </a:r>
            <a:endParaRPr lang="en-US" sz="1600" i="1" dirty="0">
              <a:latin typeface="Arial" pitchFamily="34" charset="0"/>
              <a:cs typeface="Arial" pitchFamily="34" charset="0"/>
            </a:endParaRPr>
          </a:p>
        </p:txBody>
      </p:sp>
    </p:spTree>
    <p:extLst>
      <p:ext uri="{BB962C8B-B14F-4D97-AF65-F5344CB8AC3E}">
        <p14:creationId xmlns:p14="http://schemas.microsoft.com/office/powerpoint/2010/main" val="3473166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690&quot;&gt;&lt;/object&gt;&lt;object type=&quot;2&quot; unique_id=&quot;10691&quot;&gt;&lt;object type=&quot;3&quot; unique_id=&quot;10692&quot;&gt;&lt;property id=&quot;20148&quot; value=&quot;5&quot;/&gt;&lt;property id=&quot;20300&quot; value=&quot;Slide 1 - &amp;quot;PRESENTATION TITLE&amp;quot;&quot;/&gt;&lt;property id=&quot;20307&quot; value=&quot;256&quot;/&gt;&lt;/object&gt;&lt;object type=&quot;3&quot; unique_id=&quot;10693&quot;&gt;&lt;property id=&quot;20148&quot; value=&quot;5&quot;/&gt;&lt;property id=&quot;20300&quot; value=&quot;Slide 2 - &amp;quot;SLIDE TITLE HERE&amp;quot;&quot;/&gt;&lt;property id=&quot;20307&quot; value=&quot;257&quot;/&gt;&lt;/object&gt;&lt;object type=&quot;3&quot; unique_id=&quot;10694&quot;&gt;&lt;property id=&quot;20148&quot; value=&quot;5&quot;/&gt;&lt;property id=&quot;20300&quot; value=&quot;Slide 3&quot;/&gt;&lt;property id=&quot;20307&quot; value=&quot;258&quot;/&gt;&lt;/object&gt;&lt;object type=&quot;3&quot; unique_id=&quot;10695&quot;&gt;&lt;property id=&quot;20148&quot; value=&quot;5&quot;/&gt;&lt;property id=&quot;20300&quot; value=&quot;Slide 4 - &amp;quot;SLIDE TITLE HERE&amp;quot;&quot;/&gt;&lt;property id=&quot;20307&quot; value=&quot;260&quot;/&gt;&lt;/object&gt;&lt;object type=&quot;3&quot; unique_id=&quot;10696&quot;&gt;&lt;property id=&quot;20148&quot; value=&quot;5&quot;/&gt;&lt;property id=&quot;20300&quot; value=&quot;Slide 5 - &amp;quot;THANK YOU&amp;quot;&quot;/&gt;&lt;property id=&quot;20307&quot; value=&quot;26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1517</TotalTime>
  <Words>2656</Words>
  <Application>Microsoft Macintosh PowerPoint</Application>
  <PresentationFormat>On-screen Show (4:3)</PresentationFormat>
  <Paragraphs>204</Paragraphs>
  <Slides>23</Slides>
  <Notes>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Leading Change — The Higher Education CIO: Portrait of Today, Landscape of Tomorrow</vt:lpstr>
      <vt:lpstr>Welcome!</vt:lpstr>
      <vt:lpstr>The future ain’t what it used to be</vt:lpstr>
      <vt:lpstr>New from the new ECAR…</vt:lpstr>
      <vt:lpstr>It takes a village</vt:lpstr>
      <vt:lpstr>Questions we examined</vt:lpstr>
      <vt:lpstr>Where shall we start?   </vt:lpstr>
      <vt:lpstr>1. What is the CIO’s role and how is it changing?</vt:lpstr>
      <vt:lpstr>IT Funding Is among the Top 10 Issues that Consume CIO Time</vt:lpstr>
      <vt:lpstr>The CIO is No longer in the “IT Box”</vt:lpstr>
      <vt:lpstr>2. Who are the people in that role? </vt:lpstr>
      <vt:lpstr>3. Who are the people who aspire to the CIO role?</vt:lpstr>
      <vt:lpstr>How many candidates are there per anticipated vacancy?</vt:lpstr>
      <vt:lpstr>4. What skills are needed to be a CIO in the “age of the cloud”? </vt:lpstr>
      <vt:lpstr>What skills are needed to be a CIO?</vt:lpstr>
      <vt:lpstr>5. What can a person who aspires to be a CIO do to prepare for the job? </vt:lpstr>
      <vt:lpstr>PowerPoint Presentation</vt:lpstr>
      <vt:lpstr>Where do we go from here?</vt:lpstr>
      <vt:lpstr>The next generation </vt:lpstr>
      <vt:lpstr>A Culture of Succession Planning is Needed Within Higher Education</vt:lpstr>
      <vt:lpstr>Aspirants Who Are Being Groomed Are More Optimistic Than Those Who Are Not</vt:lpstr>
      <vt:lpstr>Take-aways from this session</vt:lpstr>
      <vt:lpstr>THANK YOU</vt:lpstr>
    </vt:vector>
  </TitlesOfParts>
  <Company>brain bolts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Carrie Regenstein</cp:lastModifiedBy>
  <cp:revision>34</cp:revision>
  <dcterms:created xsi:type="dcterms:W3CDTF">2011-09-02T16:26:56Z</dcterms:created>
  <dcterms:modified xsi:type="dcterms:W3CDTF">2011-10-20T20:15:41Z</dcterms:modified>
</cp:coreProperties>
</file>