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media/audio1.bin" ContentType="audio/unknown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6"/>
  </p:notesMasterIdLst>
  <p:sldIdLst>
    <p:sldId id="360" r:id="rId2"/>
    <p:sldId id="293" r:id="rId3"/>
    <p:sldId id="343" r:id="rId4"/>
    <p:sldId id="379" r:id="rId5"/>
    <p:sldId id="384" r:id="rId6"/>
    <p:sldId id="380" r:id="rId7"/>
    <p:sldId id="375" r:id="rId8"/>
    <p:sldId id="319" r:id="rId9"/>
    <p:sldId id="321" r:id="rId10"/>
    <p:sldId id="322" r:id="rId11"/>
    <p:sldId id="291" r:id="rId12"/>
    <p:sldId id="366" r:id="rId13"/>
    <p:sldId id="288" r:id="rId14"/>
    <p:sldId id="277" r:id="rId15"/>
    <p:sldId id="301" r:id="rId16"/>
    <p:sldId id="353" r:id="rId17"/>
    <p:sldId id="354" r:id="rId18"/>
    <p:sldId id="369" r:id="rId19"/>
    <p:sldId id="320" r:id="rId20"/>
    <p:sldId id="332" r:id="rId21"/>
    <p:sldId id="385" r:id="rId22"/>
    <p:sldId id="357" r:id="rId23"/>
    <p:sldId id="278" r:id="rId24"/>
    <p:sldId id="370" r:id="rId25"/>
    <p:sldId id="371" r:id="rId26"/>
    <p:sldId id="329" r:id="rId27"/>
    <p:sldId id="279" r:id="rId28"/>
    <p:sldId id="281" r:id="rId29"/>
    <p:sldId id="311" r:id="rId30"/>
    <p:sldId id="386" r:id="rId31"/>
    <p:sldId id="359" r:id="rId32"/>
    <p:sldId id="257" r:id="rId33"/>
    <p:sldId id="355" r:id="rId34"/>
    <p:sldId id="37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763" autoAdjust="0"/>
    <p:restoredTop sz="94652" autoAdjust="0"/>
  </p:normalViewPr>
  <p:slideViewPr>
    <p:cSldViewPr snapToGrid="0" snapToObjects="1">
      <p:cViewPr varScale="1">
        <p:scale>
          <a:sx n="99" d="100"/>
          <a:sy n="99" d="100"/>
        </p:scale>
        <p:origin x="-4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4FA4B-F72C-644A-8D7C-DDC170C481F2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A3DFD-3AB7-0546-AE81-3019437191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ECAC-ACC8-3B4C-A57D-F0DC2E27BB89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6FF6-5D0E-BF49-BF3B-FEDAF8C5D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ECAC-ACC8-3B4C-A57D-F0DC2E27BB89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6FF6-5D0E-BF49-BF3B-FEDAF8C5D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ECAC-ACC8-3B4C-A57D-F0DC2E27BB89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6FF6-5D0E-BF49-BF3B-FEDAF8C5D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4BA6C-586D-944C-9664-C6B2C2BA4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0A3EB4DF-D191-D349-A864-4BE3E45BE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ECAC-ACC8-3B4C-A57D-F0DC2E27BB89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6FF6-5D0E-BF49-BF3B-FEDAF8C5D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ECAC-ACC8-3B4C-A57D-F0DC2E27BB89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6FF6-5D0E-BF49-BF3B-FEDAF8C5D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ECAC-ACC8-3B4C-A57D-F0DC2E27BB89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6FF6-5D0E-BF49-BF3B-FEDAF8C5D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ECAC-ACC8-3B4C-A57D-F0DC2E27BB89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6FF6-5D0E-BF49-BF3B-FEDAF8C5D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ECAC-ACC8-3B4C-A57D-F0DC2E27BB89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6FF6-5D0E-BF49-BF3B-FEDAF8C5D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ECAC-ACC8-3B4C-A57D-F0DC2E27BB89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6FF6-5D0E-BF49-BF3B-FEDAF8C5D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ECAC-ACC8-3B4C-A57D-F0DC2E27BB89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6FF6-5D0E-BF49-BF3B-FEDAF8C5D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ECAC-ACC8-3B4C-A57D-F0DC2E27BB89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B6FF6-5D0E-BF49-BF3B-FEDAF8C5D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ECAC-ACC8-3B4C-A57D-F0DC2E27BB89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B6FF6-5D0E-BF49-BF3B-FEDAF8C5D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25.pn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5" Type="http://schemas.openxmlformats.org/officeDocument/2006/relationships/image" Target="../media/image26.png"/><Relationship Id="rId6" Type="http://schemas.openxmlformats.org/officeDocument/2006/relationships/image" Target="../media/image38.jpeg"/><Relationship Id="rId7" Type="http://schemas.openxmlformats.org/officeDocument/2006/relationships/image" Target="../media/image32.jpeg"/><Relationship Id="rId8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1.bin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068565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Princetown LET"/>
              </a:rPr>
              <a:t>DIY U</a:t>
            </a:r>
            <a:r>
              <a:rPr lang="en-US" sz="8800" dirty="0" smtClean="0"/>
              <a:t>: </a:t>
            </a:r>
            <a:r>
              <a:rPr lang="en-US" sz="7200" dirty="0" err="1" smtClean="0"/>
              <a:t>Edupunks</a:t>
            </a:r>
            <a:r>
              <a:rPr lang="en-US" sz="7200" dirty="0" smtClean="0"/>
              <a:t> and the Transformation of Higher Education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417" y="4068565"/>
            <a:ext cx="7336161" cy="235483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Anya </a:t>
            </a:r>
            <a:r>
              <a:rPr lang="en-US" sz="4000" dirty="0" err="1" smtClean="0">
                <a:solidFill>
                  <a:schemeClr val="tx1"/>
                </a:solidFill>
              </a:rPr>
              <a:t>Kamenetz</a:t>
            </a:r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4000" dirty="0" err="1" smtClean="0"/>
              <a:t>Educause</a:t>
            </a:r>
            <a:endParaRPr lang="en-US" sz="4000" dirty="0" smtClean="0"/>
          </a:p>
          <a:p>
            <a:r>
              <a:rPr lang="en-US" sz="4000" dirty="0" smtClean="0">
                <a:solidFill>
                  <a:schemeClr val="tx1"/>
                </a:solidFill>
              </a:rPr>
              <a:t>October 19, 2011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/>
            </a:r>
            <a:br>
              <a:rPr lang="en-US" sz="6000" dirty="0" smtClean="0">
                <a:solidFill>
                  <a:srgbClr val="FF0000"/>
                </a:solidFill>
              </a:rPr>
            </a:br>
            <a:r>
              <a:rPr lang="en-US" sz="6000" dirty="0" smtClean="0">
                <a:solidFill>
                  <a:srgbClr val="FF0000"/>
                </a:solidFill>
              </a:rPr>
              <a:t>to Moore’s law?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5228"/>
            <a:ext cx="8229600" cy="2847996"/>
          </a:xfrm>
        </p:spPr>
        <p:txBody>
          <a:bodyPr>
            <a:normAutofit/>
          </a:bodyPr>
          <a:lstStyle/>
          <a:p>
            <a:r>
              <a:rPr lang="en-US" sz="8800" dirty="0" smtClean="0">
                <a:latin typeface="Princetown LET"/>
              </a:rPr>
              <a:t>The Future is Open </a:t>
            </a:r>
            <a:endParaRPr lang="en-US" sz="8800" dirty="0">
              <a:latin typeface="Princetown 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8000" dirty="0" err="1" smtClean="0"/>
              <a:t>Content</a:t>
            </a:r>
            <a:r>
              <a:rPr lang="en-US" sz="5400" dirty="0" err="1" smtClean="0"/>
              <a:t>(what</a:t>
            </a:r>
            <a:r>
              <a:rPr lang="en-US" sz="5400" dirty="0" smtClean="0"/>
              <a:t> to learn)</a:t>
            </a:r>
            <a:r>
              <a:rPr lang="en-US" sz="8000" dirty="0" smtClean="0"/>
              <a:t>+ </a:t>
            </a:r>
          </a:p>
          <a:p>
            <a:pPr>
              <a:buNone/>
            </a:pPr>
            <a:r>
              <a:rPr lang="en-US" sz="8000" dirty="0" err="1" smtClean="0"/>
              <a:t>Socialization</a:t>
            </a:r>
            <a:r>
              <a:rPr lang="en-US" sz="5400" dirty="0" err="1" smtClean="0"/>
              <a:t>(how</a:t>
            </a:r>
            <a:r>
              <a:rPr lang="en-US" sz="5400" dirty="0" smtClean="0"/>
              <a:t> to learn)</a:t>
            </a:r>
            <a:r>
              <a:rPr lang="en-US" sz="8000" dirty="0" smtClean="0"/>
              <a:t>+</a:t>
            </a:r>
          </a:p>
          <a:p>
            <a:pPr>
              <a:buNone/>
            </a:pPr>
            <a:r>
              <a:rPr lang="en-US" sz="8000" dirty="0" smtClean="0"/>
              <a:t>Accreditation </a:t>
            </a:r>
            <a:r>
              <a:rPr lang="en-US" sz="5838" dirty="0" smtClean="0"/>
              <a:t>(why to learn)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9666" y="2967335"/>
            <a:ext cx="18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0346" y="526415"/>
            <a:ext cx="79264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 err="1" smtClean="0">
                <a:latin typeface="Princetown LET"/>
              </a:rPr>
              <a:t>Open</a:t>
            </a:r>
            <a:r>
              <a:rPr lang="en-US" sz="8800" dirty="0" err="1" smtClean="0"/>
              <a:t>Content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Attractive/Accessible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878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“a platform for spreading ideas” – Chris Anderson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5432" y="482676"/>
            <a:ext cx="6941368" cy="9349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Attractive.Accessible.Unlimited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400136" y="3274836"/>
            <a:ext cx="6286664" cy="23616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“Our professor uses YouTube to show how music therapists interact with different populations.”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Updated Constantly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sz="4000" dirty="0" smtClean="0"/>
              <a:t>“We have apps on </a:t>
            </a:r>
          </a:p>
          <a:p>
            <a:pPr>
              <a:buNone/>
            </a:pPr>
            <a:r>
              <a:rPr lang="en-US" sz="4000" dirty="0" smtClean="0"/>
              <a:t>our </a:t>
            </a:r>
            <a:r>
              <a:rPr lang="en-US" sz="4000" dirty="0" err="1" smtClean="0"/>
              <a:t>smartphones</a:t>
            </a:r>
            <a:r>
              <a:rPr lang="en-US" sz="4000" dirty="0" smtClean="0"/>
              <a:t> </a:t>
            </a:r>
          </a:p>
          <a:p>
            <a:pPr>
              <a:buNone/>
            </a:pPr>
            <a:r>
              <a:rPr lang="en-US" sz="4000" dirty="0" smtClean="0"/>
              <a:t>to look up</a:t>
            </a:r>
          </a:p>
          <a:p>
            <a:pPr>
              <a:buNone/>
            </a:pPr>
            <a:r>
              <a:rPr lang="en-US" sz="4000" dirty="0" smtClean="0"/>
              <a:t>the drugs and </a:t>
            </a:r>
          </a:p>
          <a:p>
            <a:pPr>
              <a:buNone/>
            </a:pPr>
            <a:r>
              <a:rPr lang="en-US" sz="4000" dirty="0" smtClean="0"/>
              <a:t>side effects.”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5776" y="419851"/>
            <a:ext cx="5551995" cy="9977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Continuously updated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not *just* about the </a:t>
            </a:r>
            <a:r>
              <a:rPr lang="en-US" dirty="0" err="1" smtClean="0"/>
              <a:t>iStuff</a:t>
            </a:r>
            <a:endParaRPr lang="en-US" dirty="0"/>
          </a:p>
        </p:txBody>
      </p:sp>
      <p:pic>
        <p:nvPicPr>
          <p:cNvPr id="4" name="Content Placeholder 3" descr="girls-ipo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436" r="-5436"/>
          <a:stretch>
            <a:fillRect/>
          </a:stretch>
        </p:blipFill>
        <p:spPr>
          <a:xfrm>
            <a:off x="293867" y="1417638"/>
            <a:ext cx="8554354" cy="47045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495261" cy="622255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“If this info is out there for free why am I going to school and paying $50K  a year ? I want that support network.”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iphone-07-01-09-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381" y="3607604"/>
            <a:ext cx="1971929" cy="325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8000" dirty="0" err="1" smtClean="0">
                <a:latin typeface="Princetown LET"/>
              </a:rPr>
              <a:t>Open</a:t>
            </a:r>
            <a:r>
              <a:rPr lang="en-US" sz="8000" dirty="0" err="1" smtClean="0"/>
              <a:t>Socialization</a:t>
            </a:r>
            <a:endParaRPr lang="en-US" sz="8000" dirty="0" smtClean="0"/>
          </a:p>
          <a:p>
            <a:pPr>
              <a:buNone/>
            </a:pPr>
            <a:endParaRPr lang="en-US" sz="8000" dirty="0" smtClean="0"/>
          </a:p>
          <a:p>
            <a:pPr>
              <a:buNone/>
            </a:pPr>
            <a:endParaRPr lang="en-US" sz="8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898"/>
            <a:ext cx="8229600" cy="5647149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</a:rPr>
              <a:t>Personal Learning Networks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62" y="274638"/>
            <a:ext cx="8500938" cy="627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My lenses:                    Gen Y rep</a:t>
            </a:r>
          </a:p>
          <a:p>
            <a:pPr>
              <a:buNone/>
            </a:pPr>
            <a:r>
              <a:rPr lang="en-US" sz="4400" dirty="0" smtClean="0"/>
              <a:t>Faculty brat</a:t>
            </a:r>
          </a:p>
          <a:p>
            <a:pPr>
              <a:buNone/>
            </a:pPr>
            <a:endParaRPr lang="en-US" sz="5400" dirty="0" smtClean="0"/>
          </a:p>
          <a:p>
            <a:pPr>
              <a:buNone/>
            </a:pPr>
            <a:r>
              <a:rPr lang="en-US" sz="5400" dirty="0" smtClean="0"/>
              <a:t>media</a:t>
            </a:r>
          </a:p>
          <a:p>
            <a:pPr>
              <a:buNone/>
            </a:pPr>
            <a:endParaRPr lang="en-US" sz="5400" dirty="0" smtClean="0"/>
          </a:p>
          <a:p>
            <a:pPr>
              <a:buNone/>
            </a:pPr>
            <a:r>
              <a:rPr lang="en-US" sz="5400" dirty="0" smtClean="0"/>
              <a:t>Journalist</a:t>
            </a:r>
          </a:p>
        </p:txBody>
      </p:sp>
      <p:pic>
        <p:nvPicPr>
          <p:cNvPr id="6" name="Picture 3" descr="Generation Debt.jpg                                            000638A5Macintosh HD                   BEF7601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416" y="1139063"/>
            <a:ext cx="3700641" cy="489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5" descr="RK Old Campus photo fall 1966.jpg"/>
          <p:cNvPicPr>
            <a:picLocks noChangeAspect="1"/>
          </p:cNvPicPr>
          <p:nvPr/>
        </p:nvPicPr>
        <p:blipFill>
          <a:blip r:embed="rId3"/>
          <a:srcRect l="-944" r="-944"/>
          <a:stretch>
            <a:fillRect/>
          </a:stretch>
        </p:blipFill>
        <p:spPr>
          <a:xfrm>
            <a:off x="-1645477" y="1841266"/>
            <a:ext cx="4660608" cy="2563155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862" y="5783262"/>
            <a:ext cx="726916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333" y="2050143"/>
            <a:ext cx="1569519" cy="2354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526747" cy="6159575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We help each other learn</a:t>
            </a:r>
            <a:br>
              <a:rPr lang="en-US" sz="6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“Alex started us sharing notes on </a:t>
            </a:r>
            <a:r>
              <a:rPr lang="en-US" dirty="0" err="1" smtClean="0"/>
              <a:t>Dropbox</a:t>
            </a:r>
            <a:r>
              <a:rPr lang="en-US" dirty="0" smtClean="0"/>
              <a:t>.”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“We have a </a:t>
            </a:r>
            <a:r>
              <a:rPr lang="en-US" dirty="0" err="1" smtClean="0"/>
              <a:t>Facebook</a:t>
            </a:r>
            <a:r>
              <a:rPr lang="en-US" dirty="0" smtClean="0"/>
              <a:t> thread with 200 people answering questions”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Stanford University’s Massively Open Online Course </a:t>
            </a:r>
            <a:endParaRPr lang="en-US" dirty="0"/>
          </a:p>
        </p:txBody>
      </p:sp>
      <p:pic>
        <p:nvPicPr>
          <p:cNvPr id="4" name="Content Placeholder 3" descr="STANFORD-articleInlin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8523" r="-38523"/>
          <a:stretch>
            <a:fillRect/>
          </a:stretch>
        </p:blipFill>
        <p:spPr>
          <a:xfrm>
            <a:off x="125246" y="1417638"/>
            <a:ext cx="8561554" cy="4708525"/>
          </a:xfrm>
        </p:spPr>
      </p:pic>
      <p:sp>
        <p:nvSpPr>
          <p:cNvPr id="5" name="TextBox 4"/>
          <p:cNvSpPr txBox="1"/>
          <p:nvPr/>
        </p:nvSpPr>
        <p:spPr>
          <a:xfrm>
            <a:off x="298835" y="4051905"/>
            <a:ext cx="977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100,000+ students from 175 countries…AI grading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66155" y="5877395"/>
            <a:ext cx="377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Peter </a:t>
            </a:r>
            <a:r>
              <a:rPr lang="en-US" dirty="0" err="1" smtClean="0"/>
              <a:t>Norvig</a:t>
            </a:r>
            <a:r>
              <a:rPr lang="en-US" dirty="0" smtClean="0"/>
              <a:t> and Sebastian </a:t>
            </a:r>
            <a:r>
              <a:rPr lang="en-US" dirty="0" err="1" smtClean="0"/>
              <a:t>Thrun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54372" y="3108347"/>
            <a:ext cx="6265333" cy="10110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Wikimedia—45 schools. </a:t>
            </a:r>
          </a:p>
          <a:p>
            <a:pPr algn="ctr"/>
            <a:r>
              <a:rPr lang="en-US" sz="3200" dirty="0" smtClean="0"/>
              <a:t>Assessment by network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p2pu-webcraft-fall-semester-now-in-session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015" r="-1015"/>
          <a:stretch>
            <a:fillRect/>
          </a:stretch>
        </p:blipFill>
        <p:spPr>
          <a:xfrm>
            <a:off x="0" y="1348758"/>
            <a:ext cx="9316946" cy="5509242"/>
          </a:xfrm>
        </p:spPr>
      </p:pic>
      <p:sp>
        <p:nvSpPr>
          <p:cNvPr id="5" name="Rectangle 4"/>
          <p:cNvSpPr/>
          <p:nvPr/>
        </p:nvSpPr>
        <p:spPr>
          <a:xfrm>
            <a:off x="1920632" y="598288"/>
            <a:ext cx="6570038" cy="17318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Formalizing peer learning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325353" y="4439922"/>
            <a:ext cx="8532651" cy="18473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/>
                </a:solidFill>
              </a:rPr>
              <a:t>“Sharing ideas is really enjoyable—it’s just as important as learning from the professors.”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1885" y="0"/>
            <a:ext cx="9235832" cy="16002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Princetown LET"/>
              </a:rPr>
              <a:t/>
            </a:r>
            <a:br>
              <a:rPr lang="en-US" sz="8800" dirty="0" smtClean="0">
                <a:latin typeface="Princetown LET"/>
              </a:rPr>
            </a:br>
            <a:r>
              <a:rPr lang="en-US" sz="8800" dirty="0" smtClean="0">
                <a:latin typeface="Princetown LET"/>
              </a:rPr>
              <a:t/>
            </a:r>
            <a:br>
              <a:rPr lang="en-US" sz="8800" dirty="0" smtClean="0">
                <a:latin typeface="Princetown LET"/>
              </a:rPr>
            </a:br>
            <a:r>
              <a:rPr lang="en-US" sz="8800" dirty="0" smtClean="0">
                <a:latin typeface="Princetown LET"/>
              </a:rPr>
              <a:t/>
            </a:r>
            <a:br>
              <a:rPr lang="en-US" sz="8800" dirty="0" smtClean="0">
                <a:latin typeface="Princetown LET"/>
              </a:rPr>
            </a:br>
            <a:r>
              <a:rPr lang="en-US" sz="8800" dirty="0" smtClean="0">
                <a:latin typeface="Princetown LET"/>
              </a:rPr>
              <a:t/>
            </a:r>
            <a:br>
              <a:rPr lang="en-US" sz="8800" dirty="0" smtClean="0">
                <a:latin typeface="Princetown LET"/>
              </a:rPr>
            </a:br>
            <a:r>
              <a:rPr lang="en-US" sz="8800" dirty="0" smtClean="0">
                <a:latin typeface="Princetown LET"/>
              </a:rPr>
              <a:t/>
            </a:r>
            <a:br>
              <a:rPr lang="en-US" sz="8800" dirty="0" smtClean="0">
                <a:latin typeface="Princetown LET"/>
              </a:rPr>
            </a:br>
            <a:r>
              <a:rPr lang="en-US" sz="8800" dirty="0" smtClean="0">
                <a:latin typeface="Princetown LET"/>
              </a:rPr>
              <a:t/>
            </a:r>
            <a:br>
              <a:rPr lang="en-US" sz="8800" dirty="0" smtClean="0">
                <a:latin typeface="Princetown LET"/>
              </a:rPr>
            </a:br>
            <a:r>
              <a:rPr lang="en-US" sz="8800" dirty="0" err="1" smtClean="0">
                <a:latin typeface="Princetown LET"/>
              </a:rPr>
              <a:t>Open</a:t>
            </a:r>
            <a:r>
              <a:rPr lang="en-US" sz="8800" dirty="0" err="1" smtClean="0"/>
              <a:t>Accreditation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8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847509" cy="6543508"/>
          </a:xfrm>
        </p:spPr>
        <p:txBody>
          <a:bodyPr>
            <a:normAutofit/>
          </a:bodyPr>
          <a:lstStyle/>
          <a:p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As students follow personal learning paths…</a:t>
            </a:r>
            <a:br>
              <a:rPr lang="en-US" sz="6600" dirty="0" smtClean="0"/>
            </a:br>
            <a:endParaRPr lang="en-US" sz="6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9676"/>
            <a:ext cx="2847676" cy="22781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1183"/>
            <a:ext cx="3082657" cy="20823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flipH="1">
            <a:off x="4300625" y="5260932"/>
            <a:ext cx="185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Portfolio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45646" y="2008485"/>
            <a:ext cx="1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Web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976" y="2899453"/>
            <a:ext cx="8881848" cy="12784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Institutions may specialize in assessment…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…or portability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241414"/>
            <a:ext cx="9277814" cy="430347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</a:rPr>
              <a:t/>
            </a:r>
            <a:br>
              <a:rPr lang="en-US" sz="5400" dirty="0" smtClean="0">
                <a:solidFill>
                  <a:schemeClr val="accent1"/>
                </a:solidFill>
              </a:rPr>
            </a:br>
            <a:r>
              <a:rPr lang="en-US" sz="5400" dirty="0" smtClean="0">
                <a:solidFill>
                  <a:schemeClr val="accent1"/>
                </a:solidFill>
              </a:rPr>
              <a:t/>
            </a:r>
            <a:br>
              <a:rPr lang="en-US" sz="5400" dirty="0" smtClean="0">
                <a:solidFill>
                  <a:schemeClr val="accent1"/>
                </a:solidFill>
              </a:rPr>
            </a:br>
            <a:r>
              <a:rPr lang="en-US" sz="5400" dirty="0" smtClean="0">
                <a:solidFill>
                  <a:schemeClr val="accent1"/>
                </a:solidFill>
              </a:rPr>
              <a:t>supplement the need </a:t>
            </a:r>
            <a:br>
              <a:rPr lang="en-US" sz="5400" dirty="0" smtClean="0">
                <a:solidFill>
                  <a:schemeClr val="accent1"/>
                </a:solidFill>
              </a:rPr>
            </a:br>
            <a:r>
              <a:rPr lang="en-US" sz="5400" dirty="0" smtClean="0">
                <a:solidFill>
                  <a:schemeClr val="accent1"/>
                </a:solidFill>
              </a:rPr>
              <a:t>for diplomas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8000" y="1681238"/>
            <a:ext cx="7366000" cy="2068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Professional networks: </a:t>
            </a:r>
          </a:p>
          <a:p>
            <a:pPr algn="ctr"/>
            <a:r>
              <a:rPr lang="en-US" sz="4000" dirty="0" smtClean="0"/>
              <a:t>bypassing diplomas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9717" b="-19717"/>
          <a:stretch>
            <a:fillRect/>
          </a:stretch>
        </p:blipFill>
        <p:spPr>
          <a:xfrm>
            <a:off x="0" y="-286135"/>
            <a:ext cx="9144000" cy="6278024"/>
          </a:xfrm>
        </p:spPr>
      </p:pic>
      <p:sp>
        <p:nvSpPr>
          <p:cNvPr id="5" name="Rectangle 4"/>
          <p:cNvSpPr/>
          <p:nvPr/>
        </p:nvSpPr>
        <p:spPr>
          <a:xfrm>
            <a:off x="241391" y="4796795"/>
            <a:ext cx="7970317" cy="11950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Reputation+portfolio</a:t>
            </a:r>
            <a:r>
              <a:rPr lang="en-US" sz="4000" dirty="0" smtClean="0"/>
              <a:t>= credibility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6948"/>
            <a:ext cx="9144000" cy="671105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sz="2800" dirty="0">
              <a:latin typeface="Lucida Grande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None/>
            </a:pPr>
            <a:r>
              <a:rPr lang="en-US" sz="2800" dirty="0">
                <a:latin typeface="Lucida Grande" charset="0"/>
                <a:ea typeface="ＭＳ Ｐゴシック" charset="-128"/>
                <a:cs typeface="ＭＳ Ｐゴシック" charset="-128"/>
              </a:rPr>
              <a:t>*</a:t>
            </a:r>
            <a:r>
              <a:rPr lang="en-US" sz="8000" dirty="0">
                <a:latin typeface="Lucida Grande" charset="0"/>
                <a:ea typeface="ＭＳ Ｐゴシック" charset="-128"/>
                <a:cs typeface="ＭＳ Ｐゴシック" charset="-128"/>
              </a:rPr>
              <a:t>Two-thirds </a:t>
            </a:r>
            <a:r>
              <a:rPr lang="en-US" sz="2800" dirty="0">
                <a:latin typeface="Lucida Grande" charset="0"/>
                <a:ea typeface="ＭＳ Ｐゴシック" charset="-128"/>
                <a:cs typeface="ＭＳ Ｐゴシック" charset="-128"/>
              </a:rPr>
              <a:t>of BAs have federal student loans. (less than ½ in 1993)</a:t>
            </a:r>
            <a:r>
              <a:rPr lang="en-US" sz="2800" dirty="0" smtClean="0">
                <a:latin typeface="Lucida Grande" charset="0"/>
                <a:ea typeface="ＭＳ Ｐゴシック" charset="-128"/>
                <a:cs typeface="ＭＳ Ｐゴシック" charset="-128"/>
              </a:rPr>
              <a:t>.</a:t>
            </a:r>
          </a:p>
          <a:p>
            <a:pPr>
              <a:buNone/>
            </a:pPr>
            <a:r>
              <a:rPr lang="en-US" sz="2800" dirty="0">
                <a:latin typeface="Lucida Grande" charset="0"/>
                <a:ea typeface="ＭＳ Ｐゴシック" charset="-128"/>
                <a:cs typeface="ＭＳ Ｐゴシック" charset="-128"/>
              </a:rPr>
              <a:t>*Average</a:t>
            </a:r>
            <a:r>
              <a:rPr lang="en-US" sz="2800" dirty="0" smtClean="0">
                <a:latin typeface="Lucida Grande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800" dirty="0" smtClean="0">
                <a:latin typeface="Lucida Grande" charset="0"/>
                <a:ea typeface="ＭＳ Ｐゴシック" charset="-128"/>
                <a:cs typeface="ＭＳ Ｐゴシック" charset="-128"/>
              </a:rPr>
              <a:t>debt: </a:t>
            </a:r>
            <a:r>
              <a:rPr lang="en-US" sz="8000" dirty="0" smtClean="0">
                <a:latin typeface="Lucida Grande" charset="0"/>
                <a:ea typeface="ＭＳ Ｐゴシック" charset="-128"/>
                <a:cs typeface="ＭＳ Ｐゴシック" charset="-128"/>
              </a:rPr>
              <a:t>$</a:t>
            </a:r>
            <a:r>
              <a:rPr lang="en-US" sz="8000" dirty="0" smtClean="0"/>
              <a:t>27,803</a:t>
            </a:r>
            <a:endParaRPr lang="en-US" sz="8000" dirty="0" smtClean="0">
              <a:latin typeface="Lucida Grande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None/>
            </a:pPr>
            <a:endParaRPr lang="en-US" sz="2800" dirty="0" smtClean="0">
              <a:latin typeface="Lucida Grande" charset="0"/>
              <a:ea typeface="Lucida Grande" charset="0"/>
              <a:cs typeface="Lucida Grande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Lucida Grande" charset="0"/>
                <a:ea typeface="Lucida Grande" charset="0"/>
                <a:cs typeface="Lucida Grande" charset="0"/>
              </a:rPr>
              <a:t>*2-year default rate: 8.8% and rising. </a:t>
            </a:r>
            <a:endParaRPr lang="en-US" sz="2800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3481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>
              <a:latin typeface="Lucida Grande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6360131" y="4125034"/>
            <a:ext cx="472287" cy="81870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470" y="274638"/>
            <a:ext cx="5673329" cy="6583361"/>
          </a:xfrm>
        </p:spPr>
        <p:txBody>
          <a:bodyPr>
            <a:normAutofit/>
          </a:bodyPr>
          <a:lstStyle/>
          <a:p>
            <a:r>
              <a:rPr lang="en-US" dirty="0" smtClean="0"/>
              <a:t>  Badges:</a:t>
            </a:r>
            <a:br>
              <a:rPr lang="en-US" dirty="0" smtClean="0"/>
            </a:br>
            <a:r>
              <a:rPr lang="en-US" dirty="0" smtClean="0"/>
              <a:t>assessment </a:t>
            </a:r>
            <a:br>
              <a:rPr lang="en-US" dirty="0" smtClean="0"/>
            </a:b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real </a:t>
            </a:r>
            <a:br>
              <a:rPr lang="en-US" dirty="0" smtClean="0"/>
            </a:br>
            <a:r>
              <a:rPr lang="en-US" dirty="0" smtClean="0"/>
              <a:t>world </a:t>
            </a:r>
            <a:br>
              <a:rPr lang="en-US" dirty="0" smtClean="0"/>
            </a:br>
            <a:r>
              <a:rPr lang="en-US" dirty="0" smtClean="0"/>
              <a:t>learning</a:t>
            </a:r>
            <a:endParaRPr lang="en-US" dirty="0"/>
          </a:p>
        </p:txBody>
      </p:sp>
      <p:pic>
        <p:nvPicPr>
          <p:cNvPr id="4" name="Content Placeholder 3" descr="Screen shot 2011-08-03 at 11.09.51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8279" r="-98279"/>
          <a:stretch>
            <a:fillRect/>
          </a:stretch>
        </p:blipFill>
        <p:spPr>
          <a:xfrm>
            <a:off x="-3668608" y="0"/>
            <a:ext cx="11578968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1" y="274638"/>
            <a:ext cx="9833429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Pressures-</a:t>
            </a:r>
            <a:r>
              <a:rPr lang="en-US" sz="8000" i="1" dirty="0" smtClean="0"/>
              <a:t>Responses</a:t>
            </a:r>
            <a:endParaRPr lang="en-US" sz="8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 fontScale="92500" lnSpcReduction="20000"/>
          </a:bodyPr>
          <a:lstStyle/>
          <a:p>
            <a:r>
              <a:rPr lang="en-US" sz="6600" dirty="0" smtClean="0"/>
              <a:t>Access/Demand-</a:t>
            </a:r>
            <a:r>
              <a:rPr lang="en-US" sz="6600" i="1" dirty="0" smtClean="0"/>
              <a:t>Networks &amp; Scalability</a:t>
            </a:r>
          </a:p>
          <a:p>
            <a:r>
              <a:rPr lang="en-US" sz="6600" dirty="0" smtClean="0"/>
              <a:t>Cost-</a:t>
            </a:r>
            <a:r>
              <a:rPr lang="en-US" sz="6600" i="1" dirty="0" smtClean="0"/>
              <a:t>Digital efficiencies&amp; specialization/unbundling </a:t>
            </a:r>
          </a:p>
          <a:p>
            <a:r>
              <a:rPr lang="en-US" sz="6600" dirty="0" smtClean="0"/>
              <a:t>Quality-</a:t>
            </a:r>
            <a:r>
              <a:rPr lang="en-US" sz="6600" i="1" dirty="0" smtClean="0"/>
              <a:t>21</a:t>
            </a:r>
            <a:r>
              <a:rPr lang="en-US" sz="6600" i="1" baseline="30000" dirty="0" smtClean="0"/>
              <a:t>st</a:t>
            </a:r>
            <a:r>
              <a:rPr lang="en-US" sz="6600" i="1" dirty="0" smtClean="0"/>
              <a:t> century skills &amp; practices</a:t>
            </a:r>
            <a:endParaRPr lang="en-US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The Old Way </a:t>
            </a:r>
            <a:endParaRPr lang="en-US" sz="6600" dirty="0"/>
          </a:p>
        </p:txBody>
      </p:sp>
      <p:pic>
        <p:nvPicPr>
          <p:cNvPr id="5" name="Picture 4" descr="Yale_Harkness_T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395" y="1417638"/>
            <a:ext cx="1995914" cy="1997578"/>
          </a:xfrm>
          <a:prstGeom prst="rect">
            <a:avLst/>
          </a:prstGeom>
        </p:spPr>
      </p:pic>
      <p:pic>
        <p:nvPicPr>
          <p:cNvPr id="6" name="Picture 5" descr="070830-diploma-scro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380" y="4377139"/>
            <a:ext cx="2222500" cy="1320800"/>
          </a:xfrm>
          <a:prstGeom prst="rect">
            <a:avLst/>
          </a:prstGeom>
        </p:spPr>
      </p:pic>
      <p:pic>
        <p:nvPicPr>
          <p:cNvPr id="8" name="Picture 7" descr="Mad_Men_Walnut_Executive_des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725" y="4377139"/>
            <a:ext cx="2591591" cy="194369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275263" y="2072105"/>
            <a:ext cx="1817516" cy="7786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rved Left Arrow 9"/>
          <p:cNvSpPr/>
          <p:nvPr/>
        </p:nvSpPr>
        <p:spPr>
          <a:xfrm>
            <a:off x="7166309" y="2323678"/>
            <a:ext cx="1310987" cy="254820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077368" y="4871879"/>
            <a:ext cx="1515012" cy="82606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19638"/>
            <a:ext cx="2847676" cy="2278141"/>
          </a:xfrm>
          <a:prstGeom prst="rect">
            <a:avLst/>
          </a:prstGeom>
        </p:spPr>
      </p:pic>
      <p:pic>
        <p:nvPicPr>
          <p:cNvPr id="14" name="Content Placeholder 13" descr="Acceptanceblur.jpg"/>
          <p:cNvPicPr>
            <a:picLocks noGrp="1" noChangeAspect="1"/>
          </p:cNvPicPr>
          <p:nvPr>
            <p:ph idx="1"/>
          </p:nvPr>
        </p:nvPicPr>
        <p:blipFill>
          <a:blip r:embed="rId6"/>
          <a:srcRect l="-67706" r="-67706"/>
          <a:stretch>
            <a:fillRect/>
          </a:stretch>
        </p:blipFill>
        <p:spPr>
          <a:xfrm>
            <a:off x="0" y="1319638"/>
            <a:ext cx="4455963" cy="2450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 New Ways </a:t>
            </a:r>
            <a:endParaRPr lang="en-US" sz="6600" dirty="0"/>
          </a:p>
        </p:txBody>
      </p:sp>
      <p:sp>
        <p:nvSpPr>
          <p:cNvPr id="9" name="Right Arrow 8"/>
          <p:cNvSpPr/>
          <p:nvPr/>
        </p:nvSpPr>
        <p:spPr>
          <a:xfrm>
            <a:off x="2827558" y="3025892"/>
            <a:ext cx="1817516" cy="7786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Experiences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638"/>
            <a:ext cx="2847676" cy="2278141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2827558" y="2247245"/>
            <a:ext cx="2764822" cy="7786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2847675" y="1417638"/>
            <a:ext cx="2293801" cy="7786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Goals</a:t>
            </a:r>
            <a:endParaRPr lang="en-US" dirty="0"/>
          </a:p>
        </p:txBody>
      </p:sp>
      <p:pic>
        <p:nvPicPr>
          <p:cNvPr id="17" name="Content Placeholder 3" descr="DandelionSeedhead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8287" r="-48287"/>
          <a:stretch>
            <a:fillRect/>
          </a:stretch>
        </p:blipFill>
        <p:spPr>
          <a:xfrm>
            <a:off x="4300625" y="1852988"/>
            <a:ext cx="4386175" cy="2512858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309" y="0"/>
            <a:ext cx="2000170" cy="1852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61183"/>
            <a:ext cx="3082657" cy="2082325"/>
          </a:xfrm>
          <a:prstGeom prst="rect">
            <a:avLst/>
          </a:prstGeom>
        </p:spPr>
      </p:pic>
      <p:sp>
        <p:nvSpPr>
          <p:cNvPr id="22" name="Bent Arrow 21"/>
          <p:cNvSpPr/>
          <p:nvPr/>
        </p:nvSpPr>
        <p:spPr>
          <a:xfrm flipH="1" flipV="1">
            <a:off x="7166309" y="1319638"/>
            <a:ext cx="1213536" cy="127003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" name="Picture 27" descr="portfoli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673" y="4365846"/>
            <a:ext cx="2031132" cy="228647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flipH="1">
            <a:off x="4300625" y="5260932"/>
            <a:ext cx="185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Portfolio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Left-Up Arrow 30"/>
          <p:cNvSpPr/>
          <p:nvPr/>
        </p:nvSpPr>
        <p:spPr>
          <a:xfrm flipH="1" flipV="1">
            <a:off x="4100052" y="3147895"/>
            <a:ext cx="1282914" cy="1313288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2" name="Left-Up Arrow 31"/>
          <p:cNvSpPr/>
          <p:nvPr/>
        </p:nvSpPr>
        <p:spPr>
          <a:xfrm>
            <a:off x="5759648" y="4365846"/>
            <a:ext cx="2170444" cy="1471000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Internships</a:t>
            </a:r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 flipH="1">
            <a:off x="7166308" y="3147895"/>
            <a:ext cx="1814086" cy="6566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mentors</a:t>
            </a:r>
            <a:endParaRPr lang="en-US" dirty="0"/>
          </a:p>
        </p:txBody>
      </p:sp>
      <p:sp>
        <p:nvSpPr>
          <p:cNvPr id="35" name="Left Arrow 34"/>
          <p:cNvSpPr/>
          <p:nvPr/>
        </p:nvSpPr>
        <p:spPr>
          <a:xfrm>
            <a:off x="2034398" y="5455301"/>
            <a:ext cx="2065654" cy="73860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Self-discovery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645646" y="2008485"/>
            <a:ext cx="1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" name="Picture 40" descr="Yale_Harkness_Tow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3183" y="2377817"/>
            <a:ext cx="950817" cy="951610"/>
          </a:xfrm>
          <a:prstGeom prst="rect">
            <a:avLst/>
          </a:prstGeom>
        </p:spPr>
      </p:pic>
      <p:pic>
        <p:nvPicPr>
          <p:cNvPr id="42" name="Picture 41" descr="ib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8635" y="5455301"/>
            <a:ext cx="1349096" cy="71108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59648" y="2547731"/>
            <a:ext cx="183008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glow rad="190500">
                    <a:schemeClr val="accent5">
                      <a:alpha val="42000"/>
                    </a:schemeClr>
                  </a:glow>
                </a:effectLst>
              </a:rPr>
              <a:t>Personal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glow rad="190500">
                    <a:schemeClr val="accent5">
                      <a:alpha val="42000"/>
                    </a:schemeClr>
                  </a:glow>
                </a:effectLst>
              </a:rPr>
              <a:t>Learning 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glow rad="190500">
                    <a:schemeClr val="accent5">
                      <a:alpha val="42000"/>
                    </a:schemeClr>
                  </a:glow>
                </a:effectLst>
              </a:rPr>
              <a:t>Networks   </a:t>
            </a:r>
            <a:endParaRPr lang="en-US" sz="2400" dirty="0">
              <a:solidFill>
                <a:schemeClr val="bg1"/>
              </a:solidFill>
              <a:effectLst>
                <a:glow rad="190500">
                  <a:schemeClr val="accent5">
                    <a:alpha val="42000"/>
                  </a:schemeClr>
                </a:glow>
              </a:effectLst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7166309" y="3804539"/>
            <a:ext cx="1701422" cy="65664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Twitter @anya1anya</a:t>
            </a:r>
            <a:br>
              <a:rPr lang="en-US" dirty="0" smtClean="0"/>
            </a:br>
            <a:r>
              <a:rPr lang="en-US" dirty="0" err="1" smtClean="0"/>
              <a:t>Edupunksguide.org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DIYUBOOK@gmail.com</a:t>
            </a:r>
            <a:endParaRPr lang="en-US" dirty="0"/>
          </a:p>
        </p:txBody>
      </p:sp>
      <p:pic>
        <p:nvPicPr>
          <p:cNvPr id="6" name="Picture 3" descr="Generation Debt.jpg                                            000638A5Macintosh HD                   BEF7601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215" y="2038959"/>
            <a:ext cx="3572625" cy="472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diyucover.jpg"/>
          <p:cNvPicPr>
            <a:picLocks noChangeAspect="1"/>
          </p:cNvPicPr>
          <p:nvPr/>
        </p:nvPicPr>
        <p:blipFill>
          <a:blip r:embed="rId3"/>
          <a:srcRect l="-79372" r="-79372"/>
          <a:stretch>
            <a:fillRect/>
          </a:stretch>
        </p:blipFill>
        <p:spPr>
          <a:xfrm>
            <a:off x="2303509" y="1708280"/>
            <a:ext cx="9164749" cy="5149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" y="1"/>
            <a:ext cx="8442325" cy="1752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charset="0"/>
              </a:rPr>
              <a:t/>
            </a:r>
            <a:br>
              <a:rPr lang="en-US" sz="3600" dirty="0" smtClean="0">
                <a:latin typeface="Arial" charset="0"/>
              </a:rPr>
            </a:br>
            <a:r>
              <a:rPr lang="en-US" sz="4889" dirty="0" smtClean="0">
                <a:latin typeface="Arial" charset="0"/>
              </a:rPr>
              <a:t>9.6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>
                <a:latin typeface="Arial" charset="0"/>
              </a:rPr>
              <a:t>jobs ages 18-32; workers under 25 are</a:t>
            </a:r>
            <a:r>
              <a:rPr lang="en-US" sz="3600" dirty="0" smtClean="0">
                <a:latin typeface="Arial" charset="0"/>
              </a:rPr>
              <a:t> 2x </a:t>
            </a:r>
            <a:r>
              <a:rPr lang="en-US" sz="3600" dirty="0">
                <a:latin typeface="Arial" charset="0"/>
              </a:rPr>
              <a:t>as likely to be freelance, temp, </a:t>
            </a:r>
            <a:r>
              <a:rPr lang="en-US" sz="3600" dirty="0" smtClean="0">
                <a:latin typeface="Arial" charset="0"/>
              </a:rPr>
              <a:t>contract. </a:t>
            </a:r>
            <a:r>
              <a:rPr lang="en-US" sz="3600" dirty="0">
                <a:latin typeface="Arial" charset="0"/>
              </a:rPr>
              <a:t>part-</a:t>
            </a:r>
            <a:r>
              <a:rPr lang="en-US" sz="3600" dirty="0" smtClean="0">
                <a:latin typeface="Arial" charset="0"/>
              </a:rPr>
              <a:t>time.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endParaRPr lang="en-US" dirty="0">
              <a:latin typeface="Arial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599" y="1828800"/>
            <a:ext cx="8723861" cy="50292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800" dirty="0" smtClean="0">
                <a:latin typeface="Arial" charset="0"/>
              </a:rPr>
              <a:t> </a:t>
            </a:r>
          </a:p>
          <a:p>
            <a:pPr>
              <a:buFontTx/>
              <a:buNone/>
            </a:pPr>
            <a:endParaRPr lang="en-US" sz="2800" dirty="0" smtClean="0">
              <a:latin typeface="Arial" charset="0"/>
            </a:endParaRPr>
          </a:p>
          <a:p>
            <a:pPr>
              <a:buFontTx/>
              <a:buNone/>
            </a:pPr>
            <a:endParaRPr lang="en-US" sz="2800" dirty="0" smtClean="0">
              <a:latin typeface="Arial" charset="0"/>
            </a:endParaRPr>
          </a:p>
          <a:p>
            <a:pPr>
              <a:buFontTx/>
              <a:buNone/>
            </a:pPr>
            <a:endParaRPr lang="en-US" sz="2800" dirty="0" smtClean="0">
              <a:latin typeface="Arial" charset="0"/>
            </a:endParaRPr>
          </a:p>
          <a:p>
            <a:pPr>
              <a:buFontTx/>
              <a:buNone/>
            </a:pPr>
            <a:endParaRPr lang="en-US" sz="2800" dirty="0" smtClean="0">
              <a:latin typeface="Arial" charset="0"/>
            </a:endParaRPr>
          </a:p>
          <a:p>
            <a:pPr>
              <a:buFontTx/>
              <a:buNone/>
            </a:pPr>
            <a:endParaRPr lang="en-US" sz="2800" dirty="0" smtClean="0">
              <a:latin typeface="Arial" charset="0"/>
            </a:endParaRPr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r>
              <a:rPr lang="en-US" sz="2800" dirty="0" smtClean="0"/>
              <a:t>As of 2010, </a:t>
            </a:r>
            <a:r>
              <a:rPr lang="en-US" sz="4400" dirty="0" smtClean="0"/>
              <a:t>37% </a:t>
            </a:r>
            <a:r>
              <a:rPr lang="en-US" sz="2800" dirty="0" smtClean="0"/>
              <a:t>of 18- to 29-year-olds are unemployed or out of the workforce, the highest share among this age group in more than three decades. </a:t>
            </a:r>
            <a:endParaRPr lang="en-US" sz="2800" dirty="0">
              <a:latin typeface="Arial" charset="0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-168275" y="16525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en-US" sz="2800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-333375" y="18049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en-US" sz="2800"/>
          </a:p>
        </p:txBody>
      </p:sp>
      <p:pic>
        <p:nvPicPr>
          <p:cNvPr id="74758" name="Picture 6" descr="guy with many hats.jpg                                         00087B6EMacintosh HD                   C2D9D5AD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6294" y="1652588"/>
            <a:ext cx="2601270" cy="3295822"/>
          </a:xfrm>
          <a:prstGeom prst="rect">
            <a:avLst/>
          </a:prstGeom>
          <a:noFill/>
        </p:spPr>
      </p:pic>
      <p:pic>
        <p:nvPicPr>
          <p:cNvPr id="7" name="Picture 6" descr="tumblr_lss66aS2lv1r25y9yo1_50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493" y="1158455"/>
            <a:ext cx="5524449" cy="41433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 autoUpdateAnimBg="0"/>
      <p:bldP spid="7475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“I just had a friend who graduated with a French major and is having a panic attack.”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“A lot of us especially in this recession want economic stability.”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831138"/>
            <a:ext cx="8458200" cy="22648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“Every year our tuition is getting raised. It makes people weigh out the costs and benefits more.”</a:t>
            </a:r>
          </a:p>
          <a:p>
            <a:pPr>
              <a:buNone/>
            </a:pP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" y="-661265"/>
            <a:ext cx="8747125" cy="737887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endParaRPr lang="en-US" dirty="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-168275" y="16525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en-US" sz="2800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-333375" y="18049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en-US" sz="2800"/>
          </a:p>
        </p:txBody>
      </p:sp>
      <p:pic>
        <p:nvPicPr>
          <p:cNvPr id="80902" name="Picture 6" descr="050330-India-Repairm#105E7D.jpg                                00087B6EMacintosh HD                   C2D9D5AD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0218" y="1075293"/>
            <a:ext cx="5130800" cy="3848100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5875" y="0"/>
            <a:ext cx="9128125" cy="671761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>
                <a:latin typeface="Arial" charset="0"/>
              </a:rPr>
              <a:t>competition is global</a:t>
            </a:r>
          </a:p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>
              <a:buNone/>
            </a:pPr>
            <a:r>
              <a:rPr lang="en-US" dirty="0" smtClean="0">
                <a:latin typeface="Arial" charset="0"/>
              </a:rPr>
              <a:t>“</a:t>
            </a:r>
            <a:r>
              <a:rPr lang="en-US" dirty="0" smtClean="0"/>
              <a:t>In the school of international studies you’re required to spend a semester abroad. That’s something that really sets you apart.”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90309" cy="6044116"/>
          </a:xfrm>
        </p:spPr>
        <p:txBody>
          <a:bodyPr>
            <a:normAutofit/>
          </a:bodyPr>
          <a:lstStyle/>
          <a:p>
            <a:r>
              <a:rPr lang="en-US" dirty="0" smtClean="0"/>
              <a:t>“58 percent of grade school kids will be employed in careers that don’t exist today.” </a:t>
            </a:r>
            <a:br>
              <a:rPr lang="en-US" dirty="0" smtClean="0"/>
            </a:br>
            <a:r>
              <a:rPr lang="en-US" dirty="0" smtClean="0"/>
              <a:t>--Cathy Davidson </a:t>
            </a:r>
            <a:r>
              <a:rPr lang="en-US" i="1" dirty="0" smtClean="0"/>
              <a:t>Now You See It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pic>
        <p:nvPicPr>
          <p:cNvPr id="4" name="Picture 3" descr="cathy-davidson-l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43815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686800" cy="658336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9600" dirty="0" smtClean="0"/>
              <a:t>Cost +</a:t>
            </a:r>
          </a:p>
          <a:p>
            <a:pPr>
              <a:buNone/>
            </a:pPr>
            <a:r>
              <a:rPr lang="en-US" sz="9600" dirty="0" smtClean="0"/>
              <a:t>Access +</a:t>
            </a:r>
          </a:p>
          <a:p>
            <a:pPr>
              <a:buNone/>
            </a:pPr>
            <a:r>
              <a:rPr lang="en-US" sz="9600" dirty="0" smtClean="0"/>
              <a:t>Relevance = The Case for </a:t>
            </a:r>
            <a:r>
              <a:rPr lang="en-US" sz="9600" i="1" dirty="0" smtClean="0">
                <a:solidFill>
                  <a:srgbClr val="FF0000"/>
                </a:solidFill>
              </a:rPr>
              <a:t>Radical</a:t>
            </a:r>
            <a:r>
              <a:rPr lang="en-US" sz="9600" dirty="0" smtClean="0"/>
              <a:t> Innovation</a:t>
            </a:r>
          </a:p>
          <a:p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4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9600" dirty="0" smtClean="0"/>
              <a:t>From </a:t>
            </a:r>
            <a:r>
              <a:rPr lang="en-US" sz="9600" dirty="0" err="1" smtClean="0"/>
              <a:t>Baumol’s</a:t>
            </a: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Disease…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25560</TotalTime>
  <Words>586</Words>
  <Application>Microsoft Macintosh PowerPoint</Application>
  <PresentationFormat>On-screen Show (4:3)</PresentationFormat>
  <Paragraphs>114</Paragraphs>
  <Slides>34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DIY U: Edupunks and the Transformation of Higher Education</vt:lpstr>
      <vt:lpstr>Slide 2</vt:lpstr>
      <vt:lpstr>Slide 3</vt:lpstr>
      <vt:lpstr> 9.6 jobs ages 18-32; workers under 25 are 2x as likely to be freelance, temp, contract. part-time.  </vt:lpstr>
      <vt:lpstr> “I just had a friend who graduated with a French major and is having a panic attack.”</vt:lpstr>
      <vt:lpstr> </vt:lpstr>
      <vt:lpstr>“58 percent of grade school kids will be employed in careers that don’t exist today.”  --Cathy Davidson Now You See It   </vt:lpstr>
      <vt:lpstr>Slide 8</vt:lpstr>
      <vt:lpstr>Slide 9</vt:lpstr>
      <vt:lpstr> to Moore’s law?</vt:lpstr>
      <vt:lpstr>The Future is Open </vt:lpstr>
      <vt:lpstr>Slide 12</vt:lpstr>
      <vt:lpstr>Slide 13</vt:lpstr>
      <vt:lpstr>Attractive/Accessible</vt:lpstr>
      <vt:lpstr>Updated Constantly</vt:lpstr>
      <vt:lpstr>It’s not *just* about the iStuff</vt:lpstr>
      <vt:lpstr>“If this info is out there for free why am I going to school and paying $50K  a year ? I want that support network.”  </vt:lpstr>
      <vt:lpstr>Slide 18</vt:lpstr>
      <vt:lpstr>Personal Learning Networks </vt:lpstr>
      <vt:lpstr>We help each other learn  “Alex started us sharing notes on Dropbox.”  “We have a Facebook thread with 200 people answering questions”   </vt:lpstr>
      <vt:lpstr>Stanford University’s Massively Open Online Course </vt:lpstr>
      <vt:lpstr>Slide 22</vt:lpstr>
      <vt:lpstr>Slide 23</vt:lpstr>
      <vt:lpstr>      OpenAccreditation</vt:lpstr>
      <vt:lpstr> As students follow personal learning paths… </vt:lpstr>
      <vt:lpstr>     </vt:lpstr>
      <vt:lpstr>…or portability</vt:lpstr>
      <vt:lpstr>  supplement the need  for diplomas</vt:lpstr>
      <vt:lpstr>Slide 29</vt:lpstr>
      <vt:lpstr>  Badges: assessment  for  real  world  learning</vt:lpstr>
      <vt:lpstr>Pressures-Responses</vt:lpstr>
      <vt:lpstr>The Old Way </vt:lpstr>
      <vt:lpstr>The New Ways </vt:lpstr>
      <vt:lpstr>Twitter @anya1anya Edupunksguide.org DIYUBOOK@gmail.com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Office 2004 Test Drive User</cp:lastModifiedBy>
  <cp:revision>80</cp:revision>
  <dcterms:created xsi:type="dcterms:W3CDTF">2011-10-19T16:47:49Z</dcterms:created>
  <dcterms:modified xsi:type="dcterms:W3CDTF">2011-10-20T02:38:21Z</dcterms:modified>
</cp:coreProperties>
</file>