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 id="2147483673" r:id="rId2"/>
    <p:sldMasterId id="2147483675" r:id="rId3"/>
  </p:sldMasterIdLst>
  <p:notesMasterIdLst>
    <p:notesMasterId r:id="rId26"/>
  </p:notesMasterIdLst>
  <p:sldIdLst>
    <p:sldId id="378" r:id="rId4"/>
    <p:sldId id="343" r:id="rId5"/>
    <p:sldId id="373" r:id="rId6"/>
    <p:sldId id="332" r:id="rId7"/>
    <p:sldId id="333" r:id="rId8"/>
    <p:sldId id="334" r:id="rId9"/>
    <p:sldId id="335" r:id="rId10"/>
    <p:sldId id="336" r:id="rId11"/>
    <p:sldId id="337" r:id="rId12"/>
    <p:sldId id="338" r:id="rId13"/>
    <p:sldId id="339" r:id="rId14"/>
    <p:sldId id="340" r:id="rId15"/>
    <p:sldId id="341" r:id="rId16"/>
    <p:sldId id="342" r:id="rId17"/>
    <p:sldId id="346" r:id="rId18"/>
    <p:sldId id="372" r:id="rId19"/>
    <p:sldId id="304" r:id="rId20"/>
    <p:sldId id="344" r:id="rId21"/>
    <p:sldId id="345" r:id="rId22"/>
    <p:sldId id="369" r:id="rId23"/>
    <p:sldId id="368" r:id="rId24"/>
    <p:sldId id="37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18" autoAdjust="0"/>
    <p:restoredTop sz="73390" autoAdjust="0"/>
  </p:normalViewPr>
  <p:slideViewPr>
    <p:cSldViewPr>
      <p:cViewPr varScale="1">
        <p:scale>
          <a:sx n="53" d="100"/>
          <a:sy n="53" d="100"/>
        </p:scale>
        <p:origin x="-996" y="-102"/>
      </p:cViewPr>
      <p:guideLst>
        <p:guide orient="horz" pos="2160"/>
        <p:guide pos="2880"/>
      </p:guideLst>
    </p:cSldViewPr>
  </p:slideViewPr>
  <p:notesTextViewPr>
    <p:cViewPr>
      <p:scale>
        <a:sx n="100" d="100"/>
        <a:sy n="100" d="100"/>
      </p:scale>
      <p:origin x="0" y="0"/>
    </p:cViewPr>
  </p:notesTextViewPr>
  <p:notesViewPr>
    <p:cSldViewPr>
      <p:cViewPr varScale="1">
        <p:scale>
          <a:sx n="73" d="100"/>
          <a:sy n="73" d="100"/>
        </p:scale>
        <p:origin x="-2676" y="-11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C92DAB-AE1E-4EE2-9ABA-46C2C1AB5A11}" type="datetimeFigureOut">
              <a:rPr lang="en-GB" smtClean="0"/>
              <a:pPr/>
              <a:t>13/10/2011</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10CF2C-674F-4DC8-B135-E531A48EF3D2}"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computerweekly.com/Articles/2008/03/10/229777/Open-University-studies-open-access-to-research.htm" TargetMode="External"/><Relationship Id="rId2" Type="http://schemas.openxmlformats.org/officeDocument/2006/relationships/slide" Target="../slides/slide15.xml"/><Relationship Id="rId1" Type="http://schemas.openxmlformats.org/officeDocument/2006/relationships/notesMaster" Target="../notesMasters/notesMaster1.xml"/><Relationship Id="rId5" Type="http://schemas.openxmlformats.org/officeDocument/2006/relationships/hyperlink" Target="http://www.dcc.ac.uk/resources/policy-and-legal/institutional-data-policies" TargetMode="External"/><Relationship Id="rId4" Type="http://schemas.openxmlformats.org/officeDocument/2006/relationships/hyperlink" Target="http://www.kcl.ac.uk/newsevents/news/newsrecords/2011/03March/FundingtoexpandIntellectualProperty.aspx" TargetMode="Externa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capetowndeclaration.org/cape-town-meeting" TargetMode="External"/><Relationship Id="rId2" Type="http://schemas.openxmlformats.org/officeDocument/2006/relationships/slide" Target="../slides/slide16.xml"/><Relationship Id="rId1" Type="http://schemas.openxmlformats.org/officeDocument/2006/relationships/notesMaster" Target="../notesMasters/notesMaster1.xml"/><Relationship Id="rId5" Type="http://schemas.openxmlformats.org/officeDocument/2006/relationships/hyperlink" Target="http://www.capetowndeclaration.org/sign-the-declaration" TargetMode="External"/><Relationship Id="rId4" Type="http://schemas.openxmlformats.org/officeDocument/2006/relationships/hyperlink" Target="http://www.capetowndeclaration.org/read-the-declaration"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ec.europa.eu/education/lifelong-learning-programme/doc78_en.htm"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010CF2C-674F-4DC8-B135-E531A48EF3D2}" type="slidenum">
              <a:rPr lang="en-GB" smtClean="0"/>
              <a:pPr/>
              <a:t>1</a:t>
            </a:fld>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010CF2C-674F-4DC8-B135-E531A48EF3D2}" type="slidenum">
              <a:rPr lang="en-GB" smtClean="0"/>
              <a:pPr/>
              <a:t>11</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VIVO: http://www.vivoweb.org/</a:t>
            </a:r>
          </a:p>
          <a:p>
            <a:r>
              <a:rPr lang="en-GB" dirty="0" smtClean="0"/>
              <a:t>The national network of scientists will facilitate the discovery of researchers and collaborators across the country. Institutions will participate in the network by installing VIVO, or by providing semantic web-compliant data to the network.</a:t>
            </a:r>
          </a:p>
          <a:p>
            <a:r>
              <a:rPr lang="en-GB" dirty="0" smtClean="0"/>
              <a:t>(NB- probably worth</a:t>
            </a:r>
            <a:r>
              <a:rPr lang="en-GB" baseline="0" dirty="0" smtClean="0"/>
              <a:t> being cautious about promoting VIVO as am uncertain about its popularity among US institutions.  It’s backed by NSF though.)</a:t>
            </a:r>
          </a:p>
          <a:p>
            <a:endParaRPr lang="en-GB" baseline="0" dirty="0" smtClean="0"/>
          </a:p>
          <a:p>
            <a:r>
              <a:rPr lang="en-GB" baseline="0" dirty="0" smtClean="0"/>
              <a:t>JISC online promotion of research expertise: http://www.jiscinfonet.ac.uk/tools/research-expertise</a:t>
            </a:r>
          </a:p>
          <a:p>
            <a:r>
              <a:rPr lang="en-GB" baseline="0" dirty="0" smtClean="0"/>
              <a:t>The outputs include a guide to effective use of digital channels aimed at business and community engagement and knowledge transfer specialists.  Plus a downloadable self-assessment tool, in the form of an Excel Spreadsheet, developed by JISC infoNet from the outputs of the project. It is designed to help institutions identify if their use of online channels in communicating information about the expertise of researchers within their organisation meets the needs of both business and wider communities, as well as the researchers themselves. It covers all the major topics needed to assess current provision and to identify gaps and areas for improvement.</a:t>
            </a:r>
          </a:p>
          <a:p>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6010CF2C-674F-4DC8-B135-E531A48EF3D2}" type="slidenum">
              <a:rPr lang="en-GB" smtClean="0"/>
              <a:pPr/>
              <a:t>12</a:t>
            </a:fld>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010CF2C-674F-4DC8-B135-E531A48EF3D2}" type="slidenum">
              <a:rPr lang="en-GB" smtClean="0"/>
              <a:pPr/>
              <a:t>13</a:t>
            </a:fld>
            <a:endParaRPr lang="en-GB"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baseline="0" dirty="0" smtClean="0">
                <a:solidFill>
                  <a:schemeClr val="tx1"/>
                </a:solidFill>
                <a:latin typeface="+mn-lt"/>
                <a:ea typeface="+mn-ea"/>
                <a:cs typeface="+mn-cs"/>
              </a:rPr>
              <a:t>Student experience - 96% of students who use OCW say OCW has a positive impact on the MIT student experience</a:t>
            </a:r>
          </a:p>
          <a:p>
            <a:endParaRPr lang="en-GB" sz="1200" kern="1200" baseline="0" dirty="0" smtClean="0">
              <a:solidFill>
                <a:schemeClr val="tx1"/>
              </a:solidFill>
              <a:latin typeface="+mn-lt"/>
              <a:ea typeface="+mn-ea"/>
              <a:cs typeface="+mn-cs"/>
            </a:endParaRPr>
          </a:p>
          <a:p>
            <a:r>
              <a:rPr lang="en-GB" dirty="0" smtClean="0"/>
              <a:t>Corporate underwriting - 90% of visitors</a:t>
            </a:r>
            <a:r>
              <a:rPr lang="en-GB" baseline="0" dirty="0" smtClean="0"/>
              <a:t> to the OCW site agreed with “</a:t>
            </a:r>
            <a:r>
              <a:rPr lang="en-GB" dirty="0" smtClean="0"/>
              <a:t>I would have a favorable impression of companies that provide financial support for MIT OpenCourseWare.”</a:t>
            </a:r>
            <a:endParaRPr lang="en-GB" dirty="0"/>
          </a:p>
        </p:txBody>
      </p:sp>
      <p:sp>
        <p:nvSpPr>
          <p:cNvPr id="4" name="Slide Number Placeholder 3"/>
          <p:cNvSpPr>
            <a:spLocks noGrp="1"/>
          </p:cNvSpPr>
          <p:nvPr>
            <p:ph type="sldNum" sz="quarter" idx="10"/>
          </p:nvPr>
        </p:nvSpPr>
        <p:spPr/>
        <p:txBody>
          <a:bodyPr/>
          <a:lstStyle/>
          <a:p>
            <a:fld id="{6010CF2C-674F-4DC8-B135-E531A48EF3D2}" type="slidenum">
              <a:rPr lang="en-GB" smtClean="0"/>
              <a:pPr/>
              <a:t>14</a:t>
            </a:fld>
            <a:endParaRPr lang="en-GB"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Open University (open educational resources, OA, open source software) </a:t>
            </a:r>
            <a:r>
              <a:rPr lang="en-GB" dirty="0" smtClean="0">
                <a:hlinkClick r:id="rId3"/>
              </a:rPr>
              <a:t>http://www.computerweekly.com/Articles/2008/03/10/229777/Open-University-studies-open-access-to-research.htm</a:t>
            </a:r>
            <a:r>
              <a:rPr lang="en-GB" dirty="0" smtClean="0"/>
              <a:t> [ nice article on open access and the OU]</a:t>
            </a:r>
          </a:p>
          <a:p>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Note this 2011 announcement of KCL, Bristol and Glasgow opening their IPR for innovation/business: </a:t>
            </a:r>
            <a:r>
              <a:rPr lang="en-GB" sz="1200" dirty="0" smtClean="0">
                <a:hlinkClick r:id="rId4"/>
              </a:rPr>
              <a:t>http://www.kcl.ac.uk/newsevents/news/newsrecords/2011/03March/FundingtoexpandIntellectualProperty.aspx</a:t>
            </a:r>
            <a:r>
              <a:rPr lang="en-GB" sz="1200" dirty="0" smtClean="0"/>
              <a:t> </a:t>
            </a:r>
            <a:endParaRPr lang="en-GB" dirty="0" smtClean="0"/>
          </a:p>
          <a:p>
            <a:endParaRPr lang="en-GB" dirty="0" smtClean="0"/>
          </a:p>
          <a:p>
            <a:r>
              <a:rPr lang="en-GB" dirty="0" smtClean="0"/>
              <a:t>On (open) data policies, note the DCC page which links to two institutional RDM policies/commitments: </a:t>
            </a:r>
            <a:r>
              <a:rPr lang="en-GB" dirty="0" smtClean="0">
                <a:hlinkClick r:id="rId5"/>
              </a:rPr>
              <a:t>http://www.dcc.ac.uk/resources/policy-and-legal/institutional-data-policies</a:t>
            </a:r>
            <a:r>
              <a:rPr lang="en-GB" dirty="0" smtClean="0"/>
              <a:t> </a:t>
            </a:r>
          </a:p>
          <a:p>
            <a:endParaRPr lang="en-GB" dirty="0" smtClean="0"/>
          </a:p>
        </p:txBody>
      </p:sp>
      <p:sp>
        <p:nvSpPr>
          <p:cNvPr id="4" name="Slide Number Placeholder 3"/>
          <p:cNvSpPr>
            <a:spLocks noGrp="1"/>
          </p:cNvSpPr>
          <p:nvPr>
            <p:ph type="sldNum" sz="quarter" idx="10"/>
          </p:nvPr>
        </p:nvSpPr>
        <p:spPr/>
        <p:txBody>
          <a:bodyPr/>
          <a:lstStyle/>
          <a:p>
            <a:fld id="{6010CF2C-674F-4DC8-B135-E531A48EF3D2}" type="slidenum">
              <a:rPr lang="en-GB" smtClean="0"/>
              <a:pPr/>
              <a:t>15</a:t>
            </a:fld>
            <a:endParaRPr lang="en-GB"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r>
              <a:rPr lang="en-GB" dirty="0" smtClean="0"/>
              <a:t>The Cape Town Open Education Declaration arises from a </a:t>
            </a:r>
            <a:r>
              <a:rPr lang="en-GB" dirty="0" smtClean="0">
                <a:hlinkClick r:id="rId3" tooltip="Cape Town Meeting"/>
              </a:rPr>
              <a:t>small but lively meeting</a:t>
            </a:r>
            <a:r>
              <a:rPr lang="en-GB" dirty="0" smtClean="0"/>
              <a:t> convened in Cape Town in September 2007. The aim of this meeting was to accelerate efforts to promote open resources, technology and teaching practices in education.</a:t>
            </a:r>
          </a:p>
          <a:p>
            <a:r>
              <a:rPr lang="en-GB" dirty="0" smtClean="0"/>
              <a:t>Convened by the Open Society Institute and the Shuttleworth Foundation, the meeting gathered participants with many points of view from many nations. This group discussed ways to broaden and deepen their open education efforts by working together.</a:t>
            </a:r>
          </a:p>
          <a:p>
            <a:r>
              <a:rPr lang="en-GB" dirty="0" smtClean="0"/>
              <a:t>The first concrete outcome of this meeting is the </a:t>
            </a:r>
            <a:r>
              <a:rPr lang="en-GB" dirty="0" smtClean="0">
                <a:hlinkClick r:id="rId4" tooltip="Read the Declaration"/>
              </a:rPr>
              <a:t>Cape Town Open Education Declaration</a:t>
            </a:r>
            <a:r>
              <a:rPr lang="en-GB" dirty="0" smtClean="0"/>
              <a:t>. It is at once a statement of principle, a statement of strategy and a statement of commitment. It is meant to spark dialogue, to inspire action and to help the open education movement grow.</a:t>
            </a:r>
          </a:p>
          <a:p>
            <a:r>
              <a:rPr lang="en-GB" dirty="0" smtClean="0"/>
              <a:t>Open education is a living idea. As the movement grows, this idea will continue to evolve. There will be other visions initiatives and declarations beyond Cape Town. This is exactly the point. The Cape Town signatories have committed to developing further strategies, especially around open technology and teaching practices.</a:t>
            </a:r>
          </a:p>
          <a:p>
            <a:r>
              <a:rPr lang="en-GB" dirty="0" smtClean="0"/>
              <a:t>The </a:t>
            </a:r>
            <a:r>
              <a:rPr lang="en-GB" dirty="0" smtClean="0">
                <a:hlinkClick r:id="rId4" tooltip="Read the Declaration"/>
              </a:rPr>
              <a:t>Declaration</a:t>
            </a:r>
            <a:r>
              <a:rPr lang="en-GB" dirty="0" smtClean="0"/>
              <a:t> has already been signed by hundreds of learners, educators, trainers, authors, schools, colleges, universities, publishers, unions, professional societies, policymakers, governments, foundations and other kindred open education initiatives around the world. We encourage you to </a:t>
            </a:r>
            <a:r>
              <a:rPr lang="en-GB" dirty="0" smtClean="0">
                <a:hlinkClick r:id="rId5" tooltip="Sign the Declaration"/>
              </a:rPr>
              <a:t>join us</a:t>
            </a:r>
            <a:r>
              <a:rPr lang="en-GB" dirty="0" smtClean="0"/>
              <a:t>.</a:t>
            </a:r>
          </a:p>
          <a:p>
            <a:endParaRPr lang="en-GB" dirty="0" smtClean="0"/>
          </a:p>
          <a:p>
            <a:endParaRPr lang="en-GB" dirty="0" smtClean="0"/>
          </a:p>
          <a:p>
            <a:endParaRPr lang="en-GB" dirty="0" smtClean="0"/>
          </a:p>
          <a:p>
            <a:r>
              <a:rPr lang="en-GB" sz="1200" dirty="0" smtClean="0"/>
              <a:t>http://www.slideshare.net/mpaskevi/university-of-cape-town-opencontent-open-educational-resources-directory-launch</a:t>
            </a:r>
          </a:p>
          <a:p>
            <a:r>
              <a:rPr lang="en-GB" sz="1200" dirty="0" smtClean="0"/>
              <a:t>Nice slide show of general openness –</a:t>
            </a:r>
            <a:r>
              <a:rPr lang="en-GB" sz="1200" baseline="0" dirty="0" smtClean="0"/>
              <a:t> from the University of Capetown – has a great list of Open Universities – mainly on OER and OSS though. </a:t>
            </a:r>
          </a:p>
          <a:p>
            <a:endParaRPr lang="en-GB" sz="1200" baseline="0" dirty="0" smtClean="0"/>
          </a:p>
          <a:p>
            <a:r>
              <a:rPr lang="en-GB" sz="1200" dirty="0" smtClean="0"/>
              <a:t>http://www.timeshighereducation.co.uk/story.asp?storycode=415127 - The project brings together the OER Foundation, the University of Southern Queensland in Australia, Athabasca University in Canada and Otago Polytechnic in New Zealand. An experiment - The universities will use existing materials, as well as producing new OERs themselves to fill the gaps and create coherent courses.</a:t>
            </a:r>
          </a:p>
          <a:p>
            <a:r>
              <a:rPr lang="en-GB" sz="1200" dirty="0" smtClean="0"/>
              <a:t>"If we get this right," Dr Mackintosh said, an OER university degree could be "10-15 per cent" of the cost of a traditional degree.</a:t>
            </a:r>
          </a:p>
          <a:p>
            <a:r>
              <a:rPr lang="en-GB" sz="1200" dirty="0" smtClean="0"/>
              <a:t>He said the system could run alongside traditional modes of delivery. "There is no research evidence to justify the argument that institutions lose their competitive advantage by opening up their course materials.“</a:t>
            </a:r>
          </a:p>
          <a:p>
            <a:endParaRPr lang="en-GB" dirty="0"/>
          </a:p>
        </p:txBody>
      </p:sp>
      <p:sp>
        <p:nvSpPr>
          <p:cNvPr id="4" name="Slide Number Placeholder 3"/>
          <p:cNvSpPr>
            <a:spLocks noGrp="1"/>
          </p:cNvSpPr>
          <p:nvPr>
            <p:ph type="sldNum" sz="quarter" idx="10"/>
          </p:nvPr>
        </p:nvSpPr>
        <p:spPr/>
        <p:txBody>
          <a:bodyPr/>
          <a:lstStyle/>
          <a:p>
            <a:fld id="{6010CF2C-674F-4DC8-B135-E531A48EF3D2}" type="slidenum">
              <a:rPr lang="en-GB" smtClean="0"/>
              <a:pPr/>
              <a:t>16</a:t>
            </a:fld>
            <a:endParaRPr lang="en-GB"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010CF2C-674F-4DC8-B135-E531A48EF3D2}" type="slidenum">
              <a:rPr lang="en-GB" smtClean="0"/>
              <a:pPr/>
              <a:t>17</a:t>
            </a:fld>
            <a:endParaRPr lang="en-GB"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UK RepositoryNet</a:t>
            </a:r>
            <a:r>
              <a:rPr lang="en-GB" baseline="0" dirty="0" smtClean="0"/>
              <a:t> is at Edina, working with UKOLN, Nottingham (Sherpa), Southampton (Eprints), putting repository shared services onto a resilient and sustainable footing.  Similar in some ways to the approach being taken by the California Digital Library to curation microservices, and Edina and CDL are in touch on this.</a:t>
            </a:r>
            <a:endParaRPr lang="en-GB" dirty="0"/>
          </a:p>
        </p:txBody>
      </p:sp>
      <p:sp>
        <p:nvSpPr>
          <p:cNvPr id="4" name="Slide Number Placeholder 3"/>
          <p:cNvSpPr>
            <a:spLocks noGrp="1"/>
          </p:cNvSpPr>
          <p:nvPr>
            <p:ph type="sldNum" sz="quarter" idx="10"/>
          </p:nvPr>
        </p:nvSpPr>
        <p:spPr/>
        <p:txBody>
          <a:bodyPr/>
          <a:lstStyle/>
          <a:p>
            <a:fld id="{6010CF2C-674F-4DC8-B135-E531A48EF3D2}" type="slidenum">
              <a:rPr lang="en-GB" smtClean="0"/>
              <a:pPr/>
              <a:t>18</a:t>
            </a:fld>
            <a:endParaRPr lang="en-GB"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Nucleus at  Lincoln- data on rooms, people, content, energy, calendars, course information in order to support new services for students and staff; students themselves can build applications – new calendaring, room booking and library services / applications have been built.</a:t>
            </a:r>
          </a:p>
          <a:p>
            <a:endParaRPr lang="en-GB" dirty="0" smtClean="0"/>
          </a:p>
          <a:p>
            <a:r>
              <a:rPr lang="en-GB" dirty="0" smtClean="0"/>
              <a:t>LUCERO and the OU - created the procedures to include the exposure of linked educational, research and administrative data in the university's practices. Was about workflows to open administrative and other data.  Produced:</a:t>
            </a:r>
          </a:p>
          <a:p>
            <a:r>
              <a:rPr lang="en-GB" dirty="0" smtClean="0"/>
              <a:t> - technical infrastructure via data.open.ac.uk to facilitate the creation, exposure and use of linked data in a HE/FE organisation </a:t>
            </a:r>
          </a:p>
          <a:p>
            <a:r>
              <a:rPr lang="en-GB" dirty="0" smtClean="0"/>
              <a:t> - experience reports and guidelines on the processes necessary to integrate linked data in the University’s practices and workflows </a:t>
            </a:r>
          </a:p>
          <a:p>
            <a:r>
              <a:rPr lang="en-GB" dirty="0" smtClean="0"/>
              <a:t> - demonstrators of the benefits of exposing educational and research data as linked data through applications improving access to such data in the domain of Arts </a:t>
            </a:r>
          </a:p>
          <a:p>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6010CF2C-674F-4DC8-B135-E531A48EF3D2}" type="slidenum">
              <a:rPr lang="en-GB" smtClean="0"/>
              <a:pPr/>
              <a:t>20</a:t>
            </a:fld>
            <a:endParaRPr lang="en-GB"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207E12-62A1-D440-A5D9-139F4214B312}" type="slidenum">
              <a:rPr lang="en-US" smtClean="0"/>
              <a:pPr/>
              <a:t>22</a:t>
            </a:fld>
            <a:endParaRPr lang="en-US" dirty="0"/>
          </a:p>
        </p:txBody>
      </p:sp>
    </p:spTree>
    <p:extLst>
      <p:ext uri="{BB962C8B-B14F-4D97-AF65-F5344CB8AC3E}">
        <p14:creationId xmlns="" xmlns:p14="http://schemas.microsoft.com/office/powerpoint/2010/main" val="541174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010CF2C-674F-4DC8-B135-E531A48EF3D2}" type="slidenum">
              <a:rPr lang="en-GB" smtClean="0"/>
              <a:pPr/>
              <a:t>2</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White Design - an architectural practice specialising in sustainable technologies and low carbon buildings design - has developed the Modcell construction technology which uses straw.  Because using straw for construction not only saves carbon but locks it up for extended periods of time they needed to determine the carbon content of this material.  They eventually found a key paper which gave them the data they needed in an American open access paper from the fuel industry.  The data it contained enables Modcell to claim, with rigorous research evidence, that its panels are a mechanism for carbon capture and this creates the potential for a new carbon offset market that could, eventually, be worth millions of pounds. </a:t>
            </a:r>
          </a:p>
          <a:p>
            <a:endParaRPr lang="en-GB" dirty="0"/>
          </a:p>
        </p:txBody>
      </p:sp>
      <p:sp>
        <p:nvSpPr>
          <p:cNvPr id="4" name="Slide Number Placeholder 3"/>
          <p:cNvSpPr>
            <a:spLocks noGrp="1"/>
          </p:cNvSpPr>
          <p:nvPr>
            <p:ph type="sldNum" sz="quarter" idx="10"/>
          </p:nvPr>
        </p:nvSpPr>
        <p:spPr/>
        <p:txBody>
          <a:bodyPr/>
          <a:lstStyle/>
          <a:p>
            <a:fld id="{6010CF2C-674F-4DC8-B135-E531A48EF3D2}" type="slidenum">
              <a:rPr lang="en-GB" smtClean="0"/>
              <a:pPr/>
              <a:t>4</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MOTIVATION: Increasing rates of publication and DNA sequencing make the problem of finding relevant articles for a particular gene or genomic region more challenging than ever. Existing text-mining approaches focus on finding gene names or identifiers in English text. These are often not unique and do not identify the exact genomic location of a study. RESULTS: Here, we report the results of a novel text-mining approach that extracts DNA sequences from biomedical articles and automatically maps them to genomic databases. We find that ∼20% of open access articles in PubMed central (PMC) have extractable DNA sequences that can be accurately mapped to the correct gene (91%) and genome (96%). We illustrate the utility of data extracted by text2genome from more than 150 000 PMC articles for the interpretation of ChIP-seq data and the design of quantitative reverse transcriptase (RT)-PCR experiments. Conclusion: Our approach links articles to genes and organisms without relying on gene names or identifiers. It also produces genome annotation tracks of the biomedical literature, thereby allowing researchers to use the power of modern genome browsers to access and analyze publications in the context of genomic data. Availability and implementation: Source code is available under a BSD license from http://sourceforge.net/projects/text2genome/ and results can be browsed and downloaded at http://text2genome.org.</a:t>
            </a:r>
            <a:endParaRPr lang="en-GB" dirty="0"/>
          </a:p>
        </p:txBody>
      </p:sp>
      <p:sp>
        <p:nvSpPr>
          <p:cNvPr id="4" name="Slide Number Placeholder 3"/>
          <p:cNvSpPr>
            <a:spLocks noGrp="1"/>
          </p:cNvSpPr>
          <p:nvPr>
            <p:ph type="sldNum" sz="quarter" idx="10"/>
          </p:nvPr>
        </p:nvSpPr>
        <p:spPr/>
        <p:txBody>
          <a:bodyPr/>
          <a:lstStyle/>
          <a:p>
            <a:fld id="{6010CF2C-674F-4DC8-B135-E531A48EF3D2}" type="slidenum">
              <a:rPr lang="en-GB" smtClean="0"/>
              <a:pPr/>
              <a:t>5</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rtl="0"/>
            <a:r>
              <a:rPr lang="en-GB" dirty="0" smtClean="0"/>
              <a:t>The aim of this project is to implement an open-source reading list system ('List8d') that is accessible and easy to use for all user groups. List8D should also be a useful and sustainable resource for the JISC Digital</a:t>
            </a:r>
            <a:r>
              <a:rPr lang="en-GB" baseline="0" dirty="0" smtClean="0"/>
              <a:t> Infrastructure</a:t>
            </a:r>
            <a:r>
              <a:rPr lang="en-GB" dirty="0" smtClean="0"/>
              <a:t>. </a:t>
            </a:r>
            <a:br>
              <a:rPr lang="en-GB" dirty="0" smtClean="0"/>
            </a:br>
            <a:r>
              <a:rPr lang="en-GB" dirty="0" smtClean="0"/>
              <a:t/>
            </a:r>
            <a:br>
              <a:rPr lang="en-GB" dirty="0" smtClean="0"/>
            </a:br>
            <a:r>
              <a:rPr lang="en-GB" dirty="0" smtClean="0"/>
              <a:t>The project aims to achieve the following technical goals: </a:t>
            </a:r>
          </a:p>
          <a:p>
            <a:pPr rtl="0"/>
            <a:r>
              <a:rPr lang="en-GB" dirty="0" smtClean="0"/>
              <a:t>Portable data with the ability to feed information to and from mashups</a:t>
            </a:r>
          </a:p>
          <a:p>
            <a:pPr rtl="0"/>
            <a:r>
              <a:rPr lang="en-GB" dirty="0" smtClean="0"/>
              <a:t>Open content and open standards</a:t>
            </a:r>
          </a:p>
          <a:p>
            <a:pPr rtl="0"/>
            <a:r>
              <a:rPr lang="en-GB" dirty="0" smtClean="0"/>
              <a:t>Solution to be reusable, by any institution, with a well-documented API</a:t>
            </a:r>
          </a:p>
          <a:p>
            <a:pPr rtl="0"/>
            <a:r>
              <a:rPr lang="en-GB" dirty="0" smtClean="0"/>
              <a:t>Support for tools such as Refworks, Endnote, and Zotero</a:t>
            </a:r>
          </a:p>
          <a:p>
            <a:pPr rtl="0"/>
            <a:r>
              <a:rPr lang="en-GB" dirty="0" smtClean="0"/>
              <a:t>Internationalisation support. </a:t>
            </a:r>
          </a:p>
          <a:p>
            <a:r>
              <a:rPr lang="en-GB" dirty="0" smtClean="0"/>
              <a:t/>
            </a:r>
            <a:br>
              <a:rPr lang="en-GB" dirty="0" smtClean="0"/>
            </a:br>
            <a:r>
              <a:rPr lang="en-GB" dirty="0" smtClean="0"/>
              <a:t>We aim to achieve the following business and user-oriented goals: </a:t>
            </a:r>
          </a:p>
          <a:p>
            <a:r>
              <a:rPr lang="en-GB" dirty="0" smtClean="0"/>
              <a:t>Help librarians manage their stock levels and serve students better </a:t>
            </a:r>
          </a:p>
          <a:p>
            <a:r>
              <a:rPr lang="en-GB" dirty="0" smtClean="0"/>
              <a:t>Be easy for the students to use, with information served by the application accessible in a variety of places. Ideally the students will not be aware of the existence of the application, they will simply see reading lists appearing in appropriate places </a:t>
            </a:r>
          </a:p>
          <a:p>
            <a:r>
              <a:rPr lang="en-GB" dirty="0" smtClean="0"/>
              <a:t>Provide accurate information for librarians and library managers, saving time and avoiding unsuitable or inaccurate inputs into the reading list system </a:t>
            </a:r>
          </a:p>
          <a:p>
            <a:r>
              <a:rPr lang="en-GB" dirty="0" smtClean="0"/>
              <a:t>Be easy for the academics to use, and help them to ensure that there are sufficient course materials available for the students </a:t>
            </a:r>
          </a:p>
          <a:p>
            <a:r>
              <a:rPr lang="en-GB" dirty="0" smtClean="0"/>
              <a:t>Promote agile development practises within the University of Kent</a:t>
            </a:r>
          </a:p>
          <a:p>
            <a:endParaRPr lang="en-GB" dirty="0"/>
          </a:p>
        </p:txBody>
      </p:sp>
      <p:sp>
        <p:nvSpPr>
          <p:cNvPr id="4" name="Slide Number Placeholder 3"/>
          <p:cNvSpPr>
            <a:spLocks noGrp="1"/>
          </p:cNvSpPr>
          <p:nvPr>
            <p:ph type="sldNum" sz="quarter" idx="10"/>
          </p:nvPr>
        </p:nvSpPr>
        <p:spPr/>
        <p:txBody>
          <a:bodyPr/>
          <a:lstStyle/>
          <a:p>
            <a:fld id="{6010CF2C-674F-4DC8-B135-E531A48EF3D2}" type="slidenum">
              <a:rPr lang="en-GB" smtClean="0"/>
              <a:pPr/>
              <a:t>6</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1" dirty="0" smtClean="0"/>
              <a:t>International Council</a:t>
            </a:r>
            <a:r>
              <a:rPr lang="en-GB" b="1" baseline="0" dirty="0" smtClean="0"/>
              <a:t> for Open and Distance Education</a:t>
            </a:r>
          </a:p>
          <a:p>
            <a:r>
              <a:rPr lang="en-GB" dirty="0" smtClean="0"/>
              <a:t>The OPAL Initiative is a partnership between seven organizations including ICDE, UNESCO and ICDE member institution, The Open University, UK, and is part funded by the European Commission Education and Training </a:t>
            </a:r>
            <a:r>
              <a:rPr lang="en-GB" dirty="0" smtClean="0">
                <a:hlinkClick r:id="rId3"/>
              </a:rPr>
              <a:t>Lifelong Learning Programme</a:t>
            </a:r>
            <a:r>
              <a:rPr lang="en-GB" dirty="0" smtClean="0"/>
              <a:t>. </a:t>
            </a:r>
            <a:endParaRPr lang="en-GB" b="1" dirty="0" smtClean="0"/>
          </a:p>
          <a:p>
            <a:r>
              <a:rPr lang="en-GB" b="1" dirty="0" smtClean="0"/>
              <a:t>http://www.icde.org/Open+Educational+Practices+support+innovation+in+learning.b7C_wtbI5a.ips</a:t>
            </a:r>
          </a:p>
          <a:p>
            <a:endParaRPr lang="en-GB" b="1" dirty="0" smtClean="0"/>
          </a:p>
          <a:p>
            <a:r>
              <a:rPr lang="en-GB" b="1" dirty="0" smtClean="0"/>
              <a:t>Open Educational Practices support innovation in learning</a:t>
            </a:r>
          </a:p>
          <a:p>
            <a:r>
              <a:rPr lang="en-GB" dirty="0" smtClean="0"/>
              <a:t>The newly published Open Educational Quality Initiative "Beyond OER" study report asked respondents from higher education and adult education to consider whether the use of open educational resources would lead to innovative educational practices. The results show that open educational practices are supported through cultures of innovation and in turn lead to innovation in organizations. Institutions clearly benefit from this two way relationship. </a:t>
            </a:r>
          </a:p>
          <a:p>
            <a:r>
              <a:rPr lang="en-GB" dirty="0" smtClean="0"/>
              <a:t/>
            </a:r>
            <a:br>
              <a:rPr lang="en-GB" dirty="0" smtClean="0"/>
            </a:br>
            <a:r>
              <a:rPr lang="en-GB" dirty="0" smtClean="0"/>
              <a:t>The quantitative survey on which the report is based showed clear evidence of the existence of cultures of innovation, both within organizations and individuals' practices. Using OER in open learning architectures is closely associated with both the facilitation of new forms of learning for individuals, and customizing learning resources to the particular needs of the individual learner. In the view of respondents, the use of OER improves the quality of education, leads to pedagogical changes, and increases the participation of learners in educational scenarios. The use of OER has the potential to lead to more open pedagogical practices.</a:t>
            </a:r>
          </a:p>
          <a:p>
            <a:r>
              <a:rPr lang="en-GB" dirty="0" smtClean="0"/>
              <a:t>The report demonstrates that there is a clear positive opinion in all education roles and across both higher education and adult education that the use of OER and the implementation of open educational practices lead to innovations in pedagogical terms, in learning strategies, and at institutional level. </a:t>
            </a:r>
          </a:p>
          <a:p>
            <a:r>
              <a:rPr lang="en-GB" dirty="0" smtClean="0"/>
              <a:t>It should be stressed that there is a recognition that such innovation poses challenges to organizations, and that institutional leaders who responded to the survey are very aware of this. </a:t>
            </a:r>
          </a:p>
          <a:p>
            <a:endParaRPr lang="en-GB" dirty="0"/>
          </a:p>
        </p:txBody>
      </p:sp>
      <p:sp>
        <p:nvSpPr>
          <p:cNvPr id="4" name="Slide Number Placeholder 3"/>
          <p:cNvSpPr>
            <a:spLocks noGrp="1"/>
          </p:cNvSpPr>
          <p:nvPr>
            <p:ph type="sldNum" sz="quarter" idx="10"/>
          </p:nvPr>
        </p:nvSpPr>
        <p:spPr/>
        <p:txBody>
          <a:bodyPr/>
          <a:lstStyle/>
          <a:p>
            <a:fld id="{6010CF2C-674F-4DC8-B135-E531A48EF3D2}" type="slidenum">
              <a:rPr lang="en-GB" smtClean="0"/>
              <a:pPr/>
              <a:t>7</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Data centres: their use, value and impact (JISC-RIN report)</a:t>
            </a:r>
          </a:p>
          <a:p>
            <a:r>
              <a:rPr lang="en-GB" dirty="0" smtClean="0"/>
              <a:t>http://www.jisc.ac.uk/news/stories/2011/09/~/media/Data%20Centres-Updated.ashx</a:t>
            </a:r>
          </a:p>
          <a:p>
            <a:endParaRPr lang="en-GB" dirty="0" smtClean="0"/>
          </a:p>
          <a:p>
            <a:r>
              <a:rPr lang="en-GB" dirty="0" smtClean="0"/>
              <a:t>A survey of the users of five data centre in 2010 found that between 68% and 92% of them said that using the data centre reduced the time for data acquisition / processing, around half said it increased the amount of research they could do, 60-70% said it reduced the amount of duplication of effort, and a similar number said it reduced the financial cost of data acquisition/processing, and had increased the efficiency of research. </a:t>
            </a:r>
            <a:endParaRPr lang="en-GB" dirty="0"/>
          </a:p>
        </p:txBody>
      </p:sp>
      <p:sp>
        <p:nvSpPr>
          <p:cNvPr id="4" name="Slide Number Placeholder 3"/>
          <p:cNvSpPr>
            <a:spLocks noGrp="1"/>
          </p:cNvSpPr>
          <p:nvPr>
            <p:ph type="sldNum" sz="quarter" idx="10"/>
          </p:nvPr>
        </p:nvSpPr>
        <p:spPr/>
        <p:txBody>
          <a:bodyPr/>
          <a:lstStyle/>
          <a:p>
            <a:fld id="{6010CF2C-674F-4DC8-B135-E531A48EF3D2}" type="slidenum">
              <a:rPr lang="en-GB" smtClean="0"/>
              <a:pPr/>
              <a:t>8</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Graph taken from “Heading for the Open Road”, joint report by JISC, RIN,</a:t>
            </a:r>
            <a:r>
              <a:rPr lang="en-GB" baseline="0" dirty="0" smtClean="0"/>
              <a:t> RLUK, Wellcome and Publishing Research Consortium.</a:t>
            </a:r>
          </a:p>
          <a:p>
            <a:r>
              <a:rPr lang="en-GB" baseline="0" dirty="0" smtClean="0"/>
              <a:t>Shows benefit-cost ratios for various approaches to extending access to research papers</a:t>
            </a:r>
          </a:p>
          <a:p>
            <a:r>
              <a:rPr lang="en-GB" baseline="0" dirty="0" smtClean="0"/>
              <a:t>Based on in-depth economic modelling, partly based on Houghton methodology.</a:t>
            </a:r>
          </a:p>
          <a:p>
            <a:r>
              <a:rPr lang="en-GB" baseline="0" dirty="0" smtClean="0"/>
              <a:t>Clearly shows most positive benefit-cost ratio for OA when compared with non-open alternatives.</a:t>
            </a:r>
            <a:endParaRPr lang="en-GB" dirty="0"/>
          </a:p>
        </p:txBody>
      </p:sp>
      <p:sp>
        <p:nvSpPr>
          <p:cNvPr id="4" name="Slide Number Placeholder 3"/>
          <p:cNvSpPr>
            <a:spLocks noGrp="1"/>
          </p:cNvSpPr>
          <p:nvPr>
            <p:ph type="sldNum" sz="quarter" idx="10"/>
          </p:nvPr>
        </p:nvSpPr>
        <p:spPr/>
        <p:txBody>
          <a:bodyPr/>
          <a:lstStyle/>
          <a:p>
            <a:fld id="{6010CF2C-674F-4DC8-B135-E531A48EF3D2}" type="slidenum">
              <a:rPr lang="en-GB" smtClean="0"/>
              <a:pPr/>
              <a:t>9</a:t>
            </a:fld>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Students’ Use of Research Content in Teaching and Learning (JISC Schol Comms Group report)</a:t>
            </a:r>
          </a:p>
          <a:p>
            <a:r>
              <a:rPr lang="en-GB" dirty="0" smtClean="0"/>
              <a:t>http://www.jisc.ac.uk/media/documents/aboutus/workinggroups/studentsuseresearchcontent.pdf</a:t>
            </a:r>
          </a:p>
          <a:p>
            <a:endParaRPr lang="en-GB" dirty="0" smtClean="0"/>
          </a:p>
          <a:p>
            <a:r>
              <a:rPr lang="en-GB" dirty="0" smtClean="0"/>
              <a:t>“Students tend to be very selective, using research content which is immediately relevant to their needs. For example, they are happy to use the limited preview pages in Google Books without seeing the wider context of the material in the rest of their books”</a:t>
            </a:r>
          </a:p>
          <a:p>
            <a:r>
              <a:rPr lang="en-GB" dirty="0" smtClean="0"/>
              <a:t> - this is clearly poor quality education, and should be addressed by increasing immediate,</a:t>
            </a:r>
            <a:r>
              <a:rPr lang="en-GB" baseline="0" dirty="0" smtClean="0"/>
              <a:t> open availability of research material and associated tools to enable students make effective use of it.</a:t>
            </a:r>
            <a:endParaRPr lang="en-GB" dirty="0"/>
          </a:p>
        </p:txBody>
      </p:sp>
      <p:sp>
        <p:nvSpPr>
          <p:cNvPr id="4" name="Slide Number Placeholder 3"/>
          <p:cNvSpPr>
            <a:spLocks noGrp="1"/>
          </p:cNvSpPr>
          <p:nvPr>
            <p:ph type="sldNum" sz="quarter" idx="10"/>
          </p:nvPr>
        </p:nvSpPr>
        <p:spPr/>
        <p:txBody>
          <a:bodyPr/>
          <a:lstStyle/>
          <a:p>
            <a:fld id="{6010CF2C-674F-4DC8-B135-E531A48EF3D2}" type="slidenum">
              <a:rPr lang="en-GB" smtClean="0"/>
              <a:pPr/>
              <a:t>10</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8"/>
          <p:cNvSpPr>
            <a:spLocks noGrp="1" noChangeArrowheads="1"/>
          </p:cNvSpPr>
          <p:nvPr>
            <p:ph type="sldNum" sz="quarter" idx="10"/>
          </p:nvPr>
        </p:nvSpPr>
        <p:spPr>
          <a:extLst>
            <a:ext uri="{909E8E84-426E-40dd-AFC4-6F175D3DCCD1}">
              <a14:hiddenFill xmlns:a14="http://schemas.microsoft.com/office/drawing/2007/7/7/main" xmlns="">
                <a:solidFill>
                  <a:schemeClr val="accent1"/>
                </a:solidFill>
              </a14:hiddenFill>
            </a:ext>
            <a:ext uri="{91240B29-F687-4f45-9708-019B960494DF}">
              <a14:hiddenLine xmlns:a14="http://schemas.microsoft.com/office/drawing/2007/7/7/main" xmlns="" w="9525">
                <a:solidFill>
                  <a:schemeClr val="tx1"/>
                </a:solidFill>
                <a:miter lim="800000"/>
                <a:headEnd/>
                <a:tailEnd/>
              </a14:hiddenLine>
            </a:ext>
            <a:ext uri="{AF507438-7753-43e0-B8FC-AC1667EBCBE1}">
              <a14:hiddenEffects xmlns:a14="http://schemas.microsoft.com/office/drawing/2007/7/7/main" xmlns="">
                <a:effectLst>
                  <a:outerShdw blurRad="63500" dist="35921" dir="2700000" algn="ctr" rotWithShape="0">
                    <a:schemeClr val="bg2"/>
                  </a:outerShdw>
                </a:effectLst>
              </a14:hiddenEffects>
            </a:ext>
          </a:extLst>
        </p:spPr>
        <p:txBody>
          <a:bodyPr/>
          <a:lstStyle>
            <a:lvl1pPr>
              <a:defRPr smtClean="0"/>
            </a:lvl1pPr>
          </a:lstStyle>
          <a:p>
            <a:fld id="{461C1503-7467-4282-8C41-83849CE276D9}"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9"/>
          <p:cNvSpPr>
            <a:spLocks noGrp="1" noChangeArrowheads="1"/>
          </p:cNvSpPr>
          <p:nvPr>
            <p:ph type="sldNum" sz="quarter" idx="10"/>
          </p:nvPr>
        </p:nvSpPr>
        <p:spPr/>
        <p:txBody>
          <a:bodyPr/>
          <a:lstStyle>
            <a:lvl1pPr>
              <a:defRPr/>
            </a:lvl1pPr>
          </a:lstStyle>
          <a:p>
            <a:fld id="{461C1503-7467-4282-8C41-83849CE276D9}"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674688"/>
            <a:ext cx="2198688" cy="54514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27000" y="674688"/>
            <a:ext cx="6445250" cy="5451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9"/>
          <p:cNvSpPr>
            <a:spLocks noGrp="1" noChangeArrowheads="1"/>
          </p:cNvSpPr>
          <p:nvPr>
            <p:ph type="sldNum" sz="quarter" idx="10"/>
          </p:nvPr>
        </p:nvSpPr>
        <p:spPr/>
        <p:txBody>
          <a:bodyPr/>
          <a:lstStyle>
            <a:lvl1pPr>
              <a:defRPr/>
            </a:lvl1pPr>
          </a:lstStyle>
          <a:p>
            <a:fld id="{461C1503-7467-4282-8C41-83849CE276D9}" type="slidenum">
              <a:rPr lang="en-GB" smtClean="0"/>
              <a:pPr/>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13" name="Rectangle 12"/>
          <p:cNvSpPr/>
          <p:nvPr userDrawn="1"/>
        </p:nvSpPr>
        <p:spPr>
          <a:xfrm>
            <a:off x="0" y="0"/>
            <a:ext cx="9144000" cy="1260000"/>
          </a:xfrm>
          <a:prstGeom prst="rect">
            <a:avLst/>
          </a:prstGeom>
          <a:solidFill>
            <a:srgbClr val="1D3B5E">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bIns="0" rtlCol="0" anchor="ctr"/>
          <a:lstStyle/>
          <a:p>
            <a:pPr algn="ctr"/>
            <a:endParaRPr lang="en-US" dirty="0"/>
          </a:p>
        </p:txBody>
      </p:sp>
      <p:sp>
        <p:nvSpPr>
          <p:cNvPr id="14" name="Rectangle 13"/>
          <p:cNvSpPr/>
          <p:nvPr userDrawn="1"/>
        </p:nvSpPr>
        <p:spPr>
          <a:xfrm>
            <a:off x="0" y="1260000"/>
            <a:ext cx="9144000" cy="559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bIns="0" rtlCol="0" anchor="ctr"/>
          <a:lstStyle/>
          <a:p>
            <a:pPr algn="ctr"/>
            <a:endParaRPr lang="en-US" dirty="0"/>
          </a:p>
        </p:txBody>
      </p:sp>
      <p:sp>
        <p:nvSpPr>
          <p:cNvPr id="2" name="Title 1"/>
          <p:cNvSpPr>
            <a:spLocks noGrp="1"/>
          </p:cNvSpPr>
          <p:nvPr>
            <p:ph type="title" hasCustomPrompt="1"/>
          </p:nvPr>
        </p:nvSpPr>
        <p:spPr>
          <a:xfrm>
            <a:off x="270000" y="505537"/>
            <a:ext cx="8618400" cy="422919"/>
          </a:xfrm>
          <a:prstGeom prst="rect">
            <a:avLst/>
          </a:prstGeom>
        </p:spPr>
        <p:txBody>
          <a:bodyPr vert="horz" lIns="0" tIns="0" rIns="0" bIns="0"/>
          <a:lstStyle>
            <a:lvl1pPr algn="r">
              <a:defRPr sz="2500" b="1" i="0" baseline="0">
                <a:solidFill>
                  <a:srgbClr val="009FE3"/>
                </a:solidFill>
                <a:effectLst/>
                <a:latin typeface="Arial"/>
              </a:defRPr>
            </a:lvl1pPr>
          </a:lstStyle>
          <a:p>
            <a:r>
              <a:rPr lang="en-GB" dirty="0" smtClean="0"/>
              <a:t>Slide title</a:t>
            </a:r>
            <a:endParaRPr lang="en-US" dirty="0"/>
          </a:p>
        </p:txBody>
      </p:sp>
      <p:sp>
        <p:nvSpPr>
          <p:cNvPr id="7" name="Content Placeholder 6"/>
          <p:cNvSpPr>
            <a:spLocks noGrp="1"/>
          </p:cNvSpPr>
          <p:nvPr>
            <p:ph sz="quarter" idx="10"/>
          </p:nvPr>
        </p:nvSpPr>
        <p:spPr>
          <a:xfrm>
            <a:off x="270000" y="1620000"/>
            <a:ext cx="8640000" cy="4860000"/>
          </a:xfrm>
          <a:prstGeom prst="rect">
            <a:avLst/>
          </a:prstGeom>
        </p:spPr>
        <p:txBody>
          <a:bodyPr vert="horz" lIns="0" tIns="0" rIns="0" bIns="0"/>
          <a:lstStyle>
            <a:lvl1pPr marL="216000" indent="-216000">
              <a:spcBef>
                <a:spcPts val="600"/>
              </a:spcBef>
              <a:buClr>
                <a:srgbClr val="009FE3"/>
              </a:buClr>
              <a:buSzPct val="125000"/>
              <a:buFont typeface="Wingdings" charset="2"/>
              <a:buChar char="§"/>
              <a:defRPr sz="2000" baseline="0">
                <a:solidFill>
                  <a:schemeClr val="tx1"/>
                </a:solidFill>
                <a:latin typeface="Arial"/>
              </a:defRPr>
            </a:lvl1pPr>
            <a:lvl2pPr marL="432000" indent="-216000">
              <a:spcBef>
                <a:spcPts val="600"/>
              </a:spcBef>
              <a:buClr>
                <a:srgbClr val="009FE3"/>
              </a:buClr>
              <a:buSzPct val="125000"/>
              <a:defRPr sz="2000" baseline="0">
                <a:solidFill>
                  <a:schemeClr val="tx1"/>
                </a:solidFill>
                <a:latin typeface="Arial"/>
              </a:defRPr>
            </a:lvl2pPr>
            <a:lvl3pPr marL="648000" indent="-216000">
              <a:spcBef>
                <a:spcPts val="300"/>
              </a:spcBef>
              <a:buClr>
                <a:srgbClr val="009FE3"/>
              </a:buClr>
              <a:buSzPct val="125000"/>
              <a:defRPr sz="2000" baseline="0">
                <a:solidFill>
                  <a:schemeClr val="tx1"/>
                </a:solidFill>
                <a:latin typeface="Arial"/>
              </a:defRPr>
            </a:lvl3pPr>
            <a:lvl4pPr marL="864000" indent="-216000">
              <a:spcBef>
                <a:spcPts val="300"/>
              </a:spcBef>
              <a:buClr>
                <a:srgbClr val="009FE3"/>
              </a:buClr>
              <a:buSzPct val="125000"/>
              <a:defRPr baseline="0">
                <a:solidFill>
                  <a:schemeClr val="tx1"/>
                </a:solidFill>
                <a:latin typeface="Arial"/>
              </a:defRPr>
            </a:lvl4pPr>
            <a:lvl5pPr marL="1080000" indent="-216000">
              <a:spcBef>
                <a:spcPts val="300"/>
              </a:spcBef>
              <a:buClr>
                <a:srgbClr val="009FE3"/>
              </a:buClr>
              <a:buSzPct val="125000"/>
              <a:defRPr sz="2000" baseline="0">
                <a:solidFill>
                  <a:schemeClr val="tx1"/>
                </a:solidFill>
                <a:latin typeface="Arial"/>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pic>
        <p:nvPicPr>
          <p:cNvPr id="8" name="Picture 7" descr="JISC_Logo_RGB150.png"/>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270000" y="270000"/>
            <a:ext cx="1255943" cy="658456"/>
          </a:xfrm>
          <a:prstGeom prst="rect">
            <a:avLst/>
          </a:prstGeom>
        </p:spPr>
      </p:pic>
      <p:sp>
        <p:nvSpPr>
          <p:cNvPr id="9" name="Date Placeholder 13"/>
          <p:cNvSpPr>
            <a:spLocks noGrp="1"/>
          </p:cNvSpPr>
          <p:nvPr>
            <p:ph type="dt" sz="half" idx="2"/>
          </p:nvPr>
        </p:nvSpPr>
        <p:spPr>
          <a:xfrm>
            <a:off x="270000" y="6616800"/>
            <a:ext cx="1102975" cy="216000"/>
          </a:xfrm>
          <a:prstGeom prst="rect">
            <a:avLst/>
          </a:prstGeom>
        </p:spPr>
        <p:txBody>
          <a:bodyPr lIns="0" tIns="0" rIns="0" bIns="0" anchor="t" anchorCtr="0"/>
          <a:lstStyle>
            <a:lvl1pPr>
              <a:defRPr sz="1000">
                <a:solidFill>
                  <a:schemeClr val="tx1">
                    <a:lumMod val="75000"/>
                    <a:lumOff val="25000"/>
                  </a:schemeClr>
                </a:solidFill>
                <a:latin typeface="Arial"/>
              </a:defRPr>
            </a:lvl1pPr>
          </a:lstStyle>
          <a:p>
            <a:r>
              <a:rPr lang="en-US" dirty="0" smtClean="0"/>
              <a:t>06/09/2011 </a:t>
            </a:r>
            <a:endParaRPr lang="en-US" dirty="0"/>
          </a:p>
        </p:txBody>
      </p:sp>
      <p:sp>
        <p:nvSpPr>
          <p:cNvPr id="11" name="Footer Placeholder 14"/>
          <p:cNvSpPr>
            <a:spLocks noGrp="1"/>
          </p:cNvSpPr>
          <p:nvPr>
            <p:ph type="ftr" sz="quarter" idx="3"/>
          </p:nvPr>
        </p:nvSpPr>
        <p:spPr>
          <a:xfrm>
            <a:off x="1525943" y="6618048"/>
            <a:ext cx="6480000" cy="216000"/>
          </a:xfrm>
          <a:prstGeom prst="rect">
            <a:avLst/>
          </a:prstGeom>
        </p:spPr>
        <p:txBody>
          <a:bodyPr lIns="0" tIns="0" rIns="0" bIns="0" anchor="t" anchorCtr="0"/>
          <a:lstStyle>
            <a:lvl1pPr algn="l">
              <a:defRPr sz="1000" b="1" baseline="0">
                <a:solidFill>
                  <a:srgbClr val="404040"/>
                </a:solidFill>
                <a:latin typeface="Arial"/>
              </a:defRPr>
            </a:lvl1pPr>
          </a:lstStyle>
          <a:p>
            <a:r>
              <a:rPr lang="en-US" dirty="0" smtClean="0"/>
              <a:t>ALTC2011, University of Leeds</a:t>
            </a:r>
            <a:endParaRPr lang="en-US" dirty="0"/>
          </a:p>
        </p:txBody>
      </p:sp>
      <p:sp>
        <p:nvSpPr>
          <p:cNvPr id="12" name="Slide Number Placeholder 15"/>
          <p:cNvSpPr>
            <a:spLocks noGrp="1"/>
          </p:cNvSpPr>
          <p:nvPr>
            <p:ph type="sldNum" sz="quarter" idx="4"/>
          </p:nvPr>
        </p:nvSpPr>
        <p:spPr>
          <a:xfrm>
            <a:off x="8052509" y="6618048"/>
            <a:ext cx="835891" cy="216000"/>
          </a:xfrm>
          <a:prstGeom prst="rect">
            <a:avLst/>
          </a:prstGeom>
        </p:spPr>
        <p:txBody>
          <a:bodyPr lIns="0" tIns="0" rIns="0" bIns="0" anchor="t" anchorCtr="0"/>
          <a:lstStyle>
            <a:lvl1pPr algn="r">
              <a:defRPr sz="1000">
                <a:solidFill>
                  <a:srgbClr val="404040"/>
                </a:solidFill>
                <a:latin typeface="Arial"/>
              </a:defRPr>
            </a:lvl1pPr>
          </a:lstStyle>
          <a:p>
            <a:r>
              <a:rPr lang="en-US" dirty="0" smtClean="0"/>
              <a:t>slide </a:t>
            </a:r>
            <a:fld id="{3CF8BEBA-977D-6E47-AC03-B1AB42481F20}" type="slidenum">
              <a:rPr lang="en-US" smtClean="0"/>
              <a:pPr/>
              <a:t>‹#›</a:t>
            </a:fld>
            <a:endParaRPr lang="en-US" dirty="0"/>
          </a:p>
        </p:txBody>
      </p:sp>
    </p:spTree>
    <p:extLst>
      <p:ext uri="{BB962C8B-B14F-4D97-AF65-F5344CB8AC3E}">
        <p14:creationId xmlns="" xmlns:p14="http://schemas.microsoft.com/office/powerpoint/2010/main" val="183786479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388" y="674688"/>
            <a:ext cx="8353052" cy="450850"/>
          </a:xfrm>
        </p:spPr>
        <p:txBody>
          <a:bodyPr/>
          <a:lstStyle>
            <a:lvl1pPr>
              <a:defRPr sz="2200" b="1"/>
            </a:lvl1pPr>
          </a:lstStyle>
          <a:p>
            <a:r>
              <a:rPr lang="en-US" dirty="0" smtClean="0"/>
              <a:t>Title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9"/>
          <p:cNvSpPr>
            <a:spLocks noGrp="1" noChangeArrowheads="1"/>
          </p:cNvSpPr>
          <p:nvPr>
            <p:ph type="sldNum" sz="quarter" idx="10"/>
          </p:nvPr>
        </p:nvSpPr>
        <p:spPr/>
        <p:txBody>
          <a:bodyPr/>
          <a:lstStyle>
            <a:lvl1pPr>
              <a:defRPr/>
            </a:lvl1pPr>
          </a:lstStyle>
          <a:p>
            <a:fld id="{461C1503-7467-4282-8C41-83849CE276D9}" type="slidenum">
              <a:rPr lang="en-GB" smtClean="0"/>
              <a:pPr/>
              <a:t>‹#›</a:t>
            </a:fld>
            <a:endParaRPr lang="en-GB" dirty="0"/>
          </a:p>
        </p:txBody>
      </p:sp>
      <p:sp>
        <p:nvSpPr>
          <p:cNvPr id="5" name="Title 1"/>
          <p:cNvSpPr txBox="1">
            <a:spLocks/>
          </p:cNvSpPr>
          <p:nvPr userDrawn="1"/>
        </p:nvSpPr>
        <p:spPr bwMode="auto">
          <a:xfrm>
            <a:off x="323155" y="190029"/>
            <a:ext cx="8209285" cy="574675"/>
          </a:xfrm>
          <a:prstGeom prst="rect">
            <a:avLst/>
          </a:prstGeom>
          <a:extLst>
            <a:ext uri="{909E8E84-426E-40dd-AFC4-6F175D3DCCD1}">
              <a14:hiddenFill xmlns:a14="http://schemas.microsoft.com/office/drawing/2007/7/7/main" xmlns="">
                <a:solidFill>
                  <a:schemeClr val="accent1"/>
                </a:solidFill>
              </a14:hiddenFill>
            </a:ext>
            <a:ext uri="{91240B29-F687-4f45-9708-019B960494DF}">
              <a14:hiddenLine xmlns:a14="http://schemas.microsoft.com/office/drawing/2007/7/7/main" xmlns="" w="9525">
                <a:solidFill>
                  <a:schemeClr val="tx1"/>
                </a:solidFill>
                <a:miter lim="800000"/>
                <a:headEnd/>
                <a:tailEnd/>
              </a14:hiddenLine>
            </a:ext>
            <a:ext uri="{AF507438-7753-43e0-B8FC-AC1667EBCBE1}">
              <a14:hiddenEffects xmlns:a14="http://schemas.microsoft.com/office/drawing/2007/7/7/main" xmlns="">
                <a:effectLst>
                  <a:outerShdw blurRad="63500"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GB" sz="1200" b="0" i="0" u="none" strike="noStrike" kern="0" cap="none" spc="0" normalizeH="0" baseline="0" noProof="0" dirty="0">
              <a:ln>
                <a:noFill/>
              </a:ln>
              <a:solidFill>
                <a:schemeClr val="accent2">
                  <a:lumMod val="20000"/>
                  <a:lumOff val="80000"/>
                </a:schemeClr>
              </a:solidFill>
              <a:effectLst/>
              <a:uLnTx/>
              <a:uFillTx/>
              <a:latin typeface="+mj-lt"/>
              <a:ea typeface="+mj-ea"/>
              <a:cs typeface="+mj-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p:txBody>
          <a:bodyPr/>
          <a:lstStyle>
            <a:lvl1pPr>
              <a:defRPr/>
            </a:lvl1pPr>
          </a:lstStyle>
          <a:p>
            <a:fld id="{461C1503-7467-4282-8C41-83849CE276D9}"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27000" y="1341438"/>
            <a:ext cx="4300538"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79938" y="1341438"/>
            <a:ext cx="4302125"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9"/>
          <p:cNvSpPr>
            <a:spLocks noGrp="1" noChangeArrowheads="1"/>
          </p:cNvSpPr>
          <p:nvPr>
            <p:ph type="sldNum" sz="quarter" idx="10"/>
          </p:nvPr>
        </p:nvSpPr>
        <p:spPr/>
        <p:txBody>
          <a:bodyPr/>
          <a:lstStyle>
            <a:lvl1pPr>
              <a:defRPr/>
            </a:lvl1pPr>
          </a:lstStyle>
          <a:p>
            <a:fld id="{461C1503-7467-4282-8C41-83849CE276D9}"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043608" y="1535113"/>
            <a:ext cx="345378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043608" y="2174875"/>
            <a:ext cx="345378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Rectangle 9"/>
          <p:cNvSpPr>
            <a:spLocks noGrp="1" noChangeArrowheads="1"/>
          </p:cNvSpPr>
          <p:nvPr>
            <p:ph type="sldNum" sz="quarter" idx="10"/>
          </p:nvPr>
        </p:nvSpPr>
        <p:spPr/>
        <p:txBody>
          <a:bodyPr/>
          <a:lstStyle>
            <a:lvl1pPr>
              <a:defRPr/>
            </a:lvl1pPr>
          </a:lstStyle>
          <a:p>
            <a:fld id="{461C1503-7467-4282-8C41-83849CE276D9}"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9"/>
          <p:cNvSpPr>
            <a:spLocks noGrp="1" noChangeArrowheads="1"/>
          </p:cNvSpPr>
          <p:nvPr>
            <p:ph type="sldNum" sz="quarter" idx="10"/>
          </p:nvPr>
        </p:nvSpPr>
        <p:spPr/>
        <p:txBody>
          <a:bodyPr/>
          <a:lstStyle>
            <a:lvl1pPr>
              <a:defRPr/>
            </a:lvl1pPr>
          </a:lstStyle>
          <a:p>
            <a:fld id="{461C1503-7467-4282-8C41-83849CE276D9}"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p:txBody>
          <a:bodyPr/>
          <a:lstStyle>
            <a:lvl1pPr>
              <a:defRPr/>
            </a:lvl1pPr>
          </a:lstStyle>
          <a:p>
            <a:fld id="{461C1503-7467-4282-8C41-83849CE276D9}"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p:txBody>
          <a:bodyPr/>
          <a:lstStyle>
            <a:lvl1pPr>
              <a:defRPr/>
            </a:lvl1pPr>
          </a:lstStyle>
          <a:p>
            <a:fld id="{461C1503-7467-4282-8C41-83849CE276D9}"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p:txBody>
          <a:bodyPr/>
          <a:lstStyle>
            <a:lvl1pPr>
              <a:defRPr/>
            </a:lvl1pPr>
          </a:lstStyle>
          <a:p>
            <a:fld id="{461C1503-7467-4282-8C41-83849CE276D9}"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179388" y="674688"/>
            <a:ext cx="8743950" cy="450850"/>
          </a:xfrm>
          <a:prstGeom prst="rect">
            <a:avLst/>
          </a:prstGeom>
          <a:extLst>
            <a:ext uri="{909E8E84-426E-40dd-AFC4-6F175D3DCCD1}">
              <a14:hiddenFill xmlns:a14="http://schemas.microsoft.com/office/drawing/2007/7/7/main" xmlns="">
                <a:solidFill>
                  <a:schemeClr val="accent1"/>
                </a:solidFill>
              </a14:hiddenFill>
            </a:ext>
            <a:ext uri="{91240B29-F687-4f45-9708-019B960494DF}">
              <a14:hiddenLine xmlns:a14="http://schemas.microsoft.com/office/drawing/2007/7/7/main" xmlns="" w="9525">
                <a:solidFill>
                  <a:schemeClr val="tx1"/>
                </a:solidFill>
                <a:miter lim="800000"/>
                <a:headEnd/>
                <a:tailEnd/>
              </a14:hiddenLine>
            </a:ext>
            <a:ext uri="{AF507438-7753-43e0-B8FC-AC1667EBCBE1}">
              <a14:hiddenEffects xmlns:a14="http://schemas.microsoft.com/office/drawing/2007/7/7/main" xmlns="">
                <a:effectLst>
                  <a:outerShdw blurRad="63500"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endParaRPr lang="en-GB" dirty="0" smtClean="0"/>
          </a:p>
        </p:txBody>
      </p:sp>
      <p:sp>
        <p:nvSpPr>
          <p:cNvPr id="3075" name="Rectangle 3"/>
          <p:cNvSpPr>
            <a:spLocks noGrp="1" noChangeArrowheads="1"/>
          </p:cNvSpPr>
          <p:nvPr>
            <p:ph type="body" idx="1"/>
          </p:nvPr>
        </p:nvSpPr>
        <p:spPr bwMode="auto">
          <a:xfrm>
            <a:off x="899592" y="1556792"/>
            <a:ext cx="7560840" cy="4569371"/>
          </a:xfrm>
          <a:prstGeom prst="rect">
            <a:avLst/>
          </a:prstGeom>
          <a:extLst>
            <a:ext uri="{909E8E84-426E-40dd-AFC4-6F175D3DCCD1}">
              <a14:hiddenFill xmlns:a14="http://schemas.microsoft.com/office/drawing/2007/7/7/main" xmlns="">
                <a:solidFill>
                  <a:schemeClr val="accent1"/>
                </a:solidFill>
              </a14:hiddenFill>
            </a:ext>
            <a:ext uri="{91240B29-F687-4f45-9708-019B960494DF}">
              <a14:hiddenLine xmlns:a14="http://schemas.microsoft.com/office/drawing/2007/7/7/main" xmlns="" w="9525">
                <a:solidFill>
                  <a:schemeClr val="tx1"/>
                </a:solidFill>
                <a:miter lim="800000"/>
                <a:headEnd/>
                <a:tailEnd/>
              </a14:hiddenLine>
            </a:ext>
            <a:ext uri="{AF507438-7753-43e0-B8FC-AC1667EBCBE1}">
              <a14:hiddenEffects xmlns:a14="http://schemas.microsoft.com/office/drawing/2007/7/7/main" xmlns="">
                <a:effectLst>
                  <a:outerShdw blurRad="63500"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3081" name="Rectangle 9"/>
          <p:cNvSpPr>
            <a:spLocks noGrp="1" noChangeArrowheads="1"/>
          </p:cNvSpPr>
          <p:nvPr>
            <p:ph type="sldNum" sz="quarter" idx="4"/>
          </p:nvPr>
        </p:nvSpPr>
        <p:spPr bwMode="auto">
          <a:xfrm>
            <a:off x="4859338" y="6394450"/>
            <a:ext cx="3960812" cy="203200"/>
          </a:xfrm>
          <a:prstGeom prst="rect">
            <a:avLst/>
          </a:prstGeom>
          <a:extLst>
            <a:ext uri="{909E8E84-426E-40dd-AFC4-6F175D3DCCD1}">
              <a14:hiddenFill xmlns:a14="http://schemas.microsoft.com/office/drawing/2007/7/7/main" xmlns="">
                <a:solidFill>
                  <a:schemeClr val="accent1"/>
                </a:solidFill>
              </a14:hiddenFill>
            </a:ext>
            <a:ext uri="{91240B29-F687-4f45-9708-019B960494DF}">
              <a14:hiddenLine xmlns:a14="http://schemas.microsoft.com/office/drawing/2007/7/7/main" xmlns="" w="9525">
                <a:solidFill>
                  <a:schemeClr val="tx1"/>
                </a:solidFill>
                <a:miter lim="800000"/>
                <a:headEnd/>
                <a:tailEnd/>
              </a14:hiddenLine>
            </a:ext>
            <a:ext uri="{AF507438-7753-43e0-B8FC-AC1667EBCBE1}">
              <a14:hiddenEffects xmlns:a14="http://schemas.microsoft.com/office/drawing/2007/7/7/main" xmlns="">
                <a:effectLst>
                  <a:outerShdw blurRad="63500"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smtClean="0">
                <a:solidFill>
                  <a:schemeClr val="bg1"/>
                </a:solidFill>
              </a:defRPr>
            </a:lvl1pPr>
          </a:lstStyle>
          <a:p>
            <a:fld id="{461C1503-7467-4282-8C41-83849CE276D9}" type="slidenum">
              <a:rPr lang="en-GB" smtClean="0"/>
              <a:pPr/>
              <a:t>‹#›</a:t>
            </a:fld>
            <a:endParaRPr lang="en-GB" dirty="0"/>
          </a:p>
        </p:txBody>
      </p:sp>
      <p:pic>
        <p:nvPicPr>
          <p:cNvPr id="6" name="Picture 5" descr="Standard slide header.jpg"/>
          <p:cNvPicPr>
            <a:picLocks noChangeAspect="1"/>
          </p:cNvPicPr>
          <p:nvPr userDrawn="1"/>
        </p:nvPicPr>
        <p:blipFill>
          <a:blip r:embed="rId14" cstate="print"/>
          <a:stretch>
            <a:fillRect/>
          </a:stretch>
        </p:blipFill>
        <p:spPr>
          <a:xfrm>
            <a:off x="0" y="-27384"/>
            <a:ext cx="9144000" cy="1512168"/>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r" rtl="0" eaLnBrk="1" fontAlgn="base" hangingPunct="1">
        <a:spcBef>
          <a:spcPct val="0"/>
        </a:spcBef>
        <a:spcAft>
          <a:spcPct val="0"/>
        </a:spcAft>
        <a:defRPr sz="2400">
          <a:solidFill>
            <a:schemeClr val="accent3"/>
          </a:solidFill>
          <a:latin typeface="+mj-lt"/>
          <a:ea typeface="+mj-ea"/>
          <a:cs typeface="+mj-cs"/>
        </a:defRPr>
      </a:lvl1pPr>
      <a:lvl2pPr algn="r" rtl="0" eaLnBrk="1" fontAlgn="base" hangingPunct="1">
        <a:spcBef>
          <a:spcPct val="0"/>
        </a:spcBef>
        <a:spcAft>
          <a:spcPct val="0"/>
        </a:spcAft>
        <a:defRPr sz="2400">
          <a:solidFill>
            <a:srgbClr val="293352"/>
          </a:solidFill>
          <a:latin typeface="Arial" charset="0"/>
        </a:defRPr>
      </a:lvl2pPr>
      <a:lvl3pPr algn="r" rtl="0" eaLnBrk="1" fontAlgn="base" hangingPunct="1">
        <a:spcBef>
          <a:spcPct val="0"/>
        </a:spcBef>
        <a:spcAft>
          <a:spcPct val="0"/>
        </a:spcAft>
        <a:defRPr sz="2400">
          <a:solidFill>
            <a:srgbClr val="293352"/>
          </a:solidFill>
          <a:latin typeface="Arial" charset="0"/>
        </a:defRPr>
      </a:lvl3pPr>
      <a:lvl4pPr algn="r" rtl="0" eaLnBrk="1" fontAlgn="base" hangingPunct="1">
        <a:spcBef>
          <a:spcPct val="0"/>
        </a:spcBef>
        <a:spcAft>
          <a:spcPct val="0"/>
        </a:spcAft>
        <a:defRPr sz="2400">
          <a:solidFill>
            <a:srgbClr val="293352"/>
          </a:solidFill>
          <a:latin typeface="Arial" charset="0"/>
        </a:defRPr>
      </a:lvl4pPr>
      <a:lvl5pPr algn="r" rtl="0" eaLnBrk="1" fontAlgn="base" hangingPunct="1">
        <a:spcBef>
          <a:spcPct val="0"/>
        </a:spcBef>
        <a:spcAft>
          <a:spcPct val="0"/>
        </a:spcAft>
        <a:defRPr sz="2400">
          <a:solidFill>
            <a:srgbClr val="293352"/>
          </a:solidFill>
          <a:latin typeface="Arial" charset="0"/>
        </a:defRPr>
      </a:lvl5pPr>
      <a:lvl6pPr marL="457200" algn="r" rtl="0" eaLnBrk="1" fontAlgn="base" hangingPunct="1">
        <a:spcBef>
          <a:spcPct val="0"/>
        </a:spcBef>
        <a:spcAft>
          <a:spcPct val="0"/>
        </a:spcAft>
        <a:defRPr sz="2400">
          <a:solidFill>
            <a:srgbClr val="293352"/>
          </a:solidFill>
          <a:latin typeface="Arial" charset="0"/>
        </a:defRPr>
      </a:lvl6pPr>
      <a:lvl7pPr marL="914400" algn="r" rtl="0" eaLnBrk="1" fontAlgn="base" hangingPunct="1">
        <a:spcBef>
          <a:spcPct val="0"/>
        </a:spcBef>
        <a:spcAft>
          <a:spcPct val="0"/>
        </a:spcAft>
        <a:defRPr sz="2400">
          <a:solidFill>
            <a:srgbClr val="293352"/>
          </a:solidFill>
          <a:latin typeface="Arial" charset="0"/>
        </a:defRPr>
      </a:lvl7pPr>
      <a:lvl8pPr marL="1371600" algn="r" rtl="0" eaLnBrk="1" fontAlgn="base" hangingPunct="1">
        <a:spcBef>
          <a:spcPct val="0"/>
        </a:spcBef>
        <a:spcAft>
          <a:spcPct val="0"/>
        </a:spcAft>
        <a:defRPr sz="2400">
          <a:solidFill>
            <a:srgbClr val="293352"/>
          </a:solidFill>
          <a:latin typeface="Arial" charset="0"/>
        </a:defRPr>
      </a:lvl8pPr>
      <a:lvl9pPr marL="1828800" algn="r" rtl="0" eaLnBrk="1" fontAlgn="base" hangingPunct="1">
        <a:spcBef>
          <a:spcPct val="0"/>
        </a:spcBef>
        <a:spcAft>
          <a:spcPct val="0"/>
        </a:spcAft>
        <a:defRPr sz="2400">
          <a:solidFill>
            <a:srgbClr val="293352"/>
          </a:solidFill>
          <a:latin typeface="Arial" charset="0"/>
        </a:defRPr>
      </a:lvl9pPr>
    </p:titleStyle>
    <p:bodyStyle>
      <a:lvl1pPr marL="342900" indent="-342900" algn="l" rtl="0" eaLnBrk="1" fontAlgn="base" hangingPunct="1">
        <a:spcBef>
          <a:spcPct val="50000"/>
        </a:spcBef>
        <a:spcAft>
          <a:spcPct val="0"/>
        </a:spcAft>
        <a:buClr>
          <a:srgbClr val="EBAD14"/>
        </a:buClr>
        <a:buFont typeface="Wingdings" pitchFamily="2" charset="2"/>
        <a:buChar char="n"/>
        <a:defRPr sz="2000">
          <a:solidFill>
            <a:srgbClr val="293352"/>
          </a:solidFill>
          <a:latin typeface="+mn-lt"/>
          <a:ea typeface="+mn-ea"/>
          <a:cs typeface="+mn-cs"/>
        </a:defRPr>
      </a:lvl1pPr>
      <a:lvl2pPr marL="742950" indent="-285750" algn="l" rtl="0" eaLnBrk="1" fontAlgn="base" hangingPunct="1">
        <a:spcBef>
          <a:spcPct val="50000"/>
        </a:spcBef>
        <a:spcAft>
          <a:spcPct val="0"/>
        </a:spcAft>
        <a:buChar char="–"/>
        <a:defRPr>
          <a:solidFill>
            <a:srgbClr val="293352"/>
          </a:solidFill>
          <a:latin typeface="+mn-lt"/>
        </a:defRPr>
      </a:lvl2pPr>
      <a:lvl3pPr marL="1143000" indent="-228600" algn="l" rtl="0" eaLnBrk="1" fontAlgn="base" hangingPunct="1">
        <a:spcBef>
          <a:spcPct val="50000"/>
        </a:spcBef>
        <a:spcAft>
          <a:spcPct val="0"/>
        </a:spcAft>
        <a:buChar char="•"/>
        <a:defRPr>
          <a:solidFill>
            <a:srgbClr val="293352"/>
          </a:solidFill>
          <a:latin typeface="+mn-lt"/>
        </a:defRPr>
      </a:lvl3pPr>
      <a:lvl4pPr marL="1600200" indent="-228600" algn="l" rtl="0" eaLnBrk="1" fontAlgn="base" hangingPunct="1">
        <a:spcBef>
          <a:spcPct val="50000"/>
        </a:spcBef>
        <a:spcAft>
          <a:spcPct val="0"/>
        </a:spcAft>
        <a:buChar char="–"/>
        <a:defRPr>
          <a:solidFill>
            <a:srgbClr val="293352"/>
          </a:solidFill>
          <a:latin typeface="+mn-lt"/>
        </a:defRPr>
      </a:lvl4pPr>
      <a:lvl5pPr marL="2057400" indent="-228600" algn="l" rtl="0" eaLnBrk="1" fontAlgn="base" hangingPunct="1">
        <a:spcBef>
          <a:spcPct val="50000"/>
        </a:spcBef>
        <a:spcAft>
          <a:spcPct val="0"/>
        </a:spcAft>
        <a:buChar char="»"/>
        <a:defRPr>
          <a:solidFill>
            <a:srgbClr val="293352"/>
          </a:solidFill>
          <a:latin typeface="+mn-lt"/>
        </a:defRPr>
      </a:lvl5pPr>
      <a:lvl6pPr marL="2514600" indent="-228600" algn="l" rtl="0" eaLnBrk="1" fontAlgn="base" hangingPunct="1">
        <a:spcBef>
          <a:spcPct val="50000"/>
        </a:spcBef>
        <a:spcAft>
          <a:spcPct val="0"/>
        </a:spcAft>
        <a:buChar char="»"/>
        <a:defRPr>
          <a:solidFill>
            <a:srgbClr val="293352"/>
          </a:solidFill>
          <a:latin typeface="+mn-lt"/>
        </a:defRPr>
      </a:lvl6pPr>
      <a:lvl7pPr marL="2971800" indent="-228600" algn="l" rtl="0" eaLnBrk="1" fontAlgn="base" hangingPunct="1">
        <a:spcBef>
          <a:spcPct val="50000"/>
        </a:spcBef>
        <a:spcAft>
          <a:spcPct val="0"/>
        </a:spcAft>
        <a:buChar char="»"/>
        <a:defRPr>
          <a:solidFill>
            <a:srgbClr val="293352"/>
          </a:solidFill>
          <a:latin typeface="+mn-lt"/>
        </a:defRPr>
      </a:lvl7pPr>
      <a:lvl8pPr marL="3429000" indent="-228600" algn="l" rtl="0" eaLnBrk="1" fontAlgn="base" hangingPunct="1">
        <a:spcBef>
          <a:spcPct val="50000"/>
        </a:spcBef>
        <a:spcAft>
          <a:spcPct val="0"/>
        </a:spcAft>
        <a:buChar char="»"/>
        <a:defRPr>
          <a:solidFill>
            <a:srgbClr val="293352"/>
          </a:solidFill>
          <a:latin typeface="+mn-lt"/>
        </a:defRPr>
      </a:lvl8pPr>
      <a:lvl9pPr marL="3886200" indent="-228600" algn="l" rtl="0" eaLnBrk="1" fontAlgn="base" hangingPunct="1">
        <a:spcBef>
          <a:spcPct val="50000"/>
        </a:spcBef>
        <a:spcAft>
          <a:spcPct val="0"/>
        </a:spcAft>
        <a:buChar char="»"/>
        <a:defRPr>
          <a:solidFill>
            <a:srgbClr val="29335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Date Placeholder 13"/>
          <p:cNvSpPr>
            <a:spLocks noGrp="1"/>
          </p:cNvSpPr>
          <p:nvPr>
            <p:ph type="dt" sz="half" idx="2"/>
          </p:nvPr>
        </p:nvSpPr>
        <p:spPr>
          <a:xfrm>
            <a:off x="270000" y="6616800"/>
            <a:ext cx="1102975" cy="216000"/>
          </a:xfrm>
          <a:prstGeom prst="rect">
            <a:avLst/>
          </a:prstGeom>
        </p:spPr>
        <p:txBody>
          <a:bodyPr lIns="0" tIns="0" rIns="0" bIns="0" anchor="t" anchorCtr="0"/>
          <a:lstStyle>
            <a:lvl1pPr>
              <a:defRPr sz="1000">
                <a:solidFill>
                  <a:schemeClr val="bg1">
                    <a:lumMod val="75000"/>
                  </a:schemeClr>
                </a:solidFill>
                <a:latin typeface="Arial"/>
              </a:defRPr>
            </a:lvl1pPr>
          </a:lstStyle>
          <a:p>
            <a:pPr defTabSz="457200"/>
            <a:fld id="{39CC3D12-03DC-467B-9D2B-76E1A1D3186D}" type="datetime1">
              <a:rPr lang="en-GB" smtClean="0">
                <a:solidFill>
                  <a:prstClr val="white">
                    <a:lumMod val="75000"/>
                  </a:prstClr>
                </a:solidFill>
              </a:rPr>
              <a:pPr defTabSz="457200"/>
              <a:t>13/10/2011</a:t>
            </a:fld>
            <a:endParaRPr lang="en-US" dirty="0">
              <a:solidFill>
                <a:prstClr val="white">
                  <a:lumMod val="75000"/>
                </a:prstClr>
              </a:solidFill>
            </a:endParaRPr>
          </a:p>
        </p:txBody>
      </p:sp>
      <p:sp>
        <p:nvSpPr>
          <p:cNvPr id="11" name="Slide Number Placeholder 15"/>
          <p:cNvSpPr>
            <a:spLocks noGrp="1"/>
          </p:cNvSpPr>
          <p:nvPr>
            <p:ph type="sldNum" sz="quarter" idx="4"/>
          </p:nvPr>
        </p:nvSpPr>
        <p:spPr>
          <a:xfrm>
            <a:off x="8052509" y="6618048"/>
            <a:ext cx="835891" cy="216000"/>
          </a:xfrm>
          <a:prstGeom prst="rect">
            <a:avLst/>
          </a:prstGeom>
        </p:spPr>
        <p:txBody>
          <a:bodyPr lIns="0" tIns="0" rIns="0" bIns="0" anchor="t" anchorCtr="0"/>
          <a:lstStyle>
            <a:lvl1pPr algn="r">
              <a:defRPr sz="1000">
                <a:solidFill>
                  <a:schemeClr val="bg1">
                    <a:lumMod val="75000"/>
                  </a:schemeClr>
                </a:solidFill>
                <a:latin typeface="Arial"/>
              </a:defRPr>
            </a:lvl1pPr>
          </a:lstStyle>
          <a:p>
            <a:pPr defTabSz="457200"/>
            <a:r>
              <a:rPr lang="en-US" dirty="0" smtClean="0">
                <a:solidFill>
                  <a:prstClr val="white">
                    <a:lumMod val="75000"/>
                  </a:prstClr>
                </a:solidFill>
              </a:rPr>
              <a:t>slide </a:t>
            </a:r>
            <a:fld id="{3CF8BEBA-977D-6E47-AC03-B1AB42481F20}" type="slidenum">
              <a:rPr lang="en-US" smtClean="0">
                <a:solidFill>
                  <a:prstClr val="white">
                    <a:lumMod val="75000"/>
                  </a:prstClr>
                </a:solidFill>
              </a:rPr>
              <a:pPr defTabSz="457200"/>
              <a:t>‹#›</a:t>
            </a:fld>
            <a:endParaRPr lang="en-US" dirty="0">
              <a:solidFill>
                <a:prstClr val="white">
                  <a:lumMod val="75000"/>
                </a:prstClr>
              </a:solidFill>
            </a:endParaRPr>
          </a:p>
        </p:txBody>
      </p:sp>
    </p:spTree>
    <p:extLst>
      <p:ext uri="{BB962C8B-B14F-4D97-AF65-F5344CB8AC3E}">
        <p14:creationId xmlns="" xmlns:p14="http://schemas.microsoft.com/office/powerpoint/2010/main" val="2149528252"/>
      </p:ext>
    </p:extLst>
  </p:cSld>
  <p:clrMap bg1="lt1" tx1="dk1" bg2="lt2" tx2="dk2" accent1="accent1" accent2="accent2" accent3="accent3" accent4="accent4" accent5="accent5" accent6="accent6" hlink="hlink" folHlink="folHlink"/>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Date Placeholder 13"/>
          <p:cNvSpPr>
            <a:spLocks noGrp="1"/>
          </p:cNvSpPr>
          <p:nvPr>
            <p:ph type="dt" sz="half" idx="2"/>
          </p:nvPr>
        </p:nvSpPr>
        <p:spPr>
          <a:xfrm>
            <a:off x="270000" y="6616800"/>
            <a:ext cx="1102975" cy="216000"/>
          </a:xfrm>
          <a:prstGeom prst="rect">
            <a:avLst/>
          </a:prstGeom>
        </p:spPr>
        <p:txBody>
          <a:bodyPr lIns="0" tIns="0" rIns="0" bIns="0" anchor="t" anchorCtr="0"/>
          <a:lstStyle>
            <a:lvl1pPr>
              <a:defRPr sz="1000">
                <a:solidFill>
                  <a:schemeClr val="bg1">
                    <a:lumMod val="75000"/>
                  </a:schemeClr>
                </a:solidFill>
                <a:latin typeface="Arial"/>
              </a:defRPr>
            </a:lvl1pPr>
          </a:lstStyle>
          <a:p>
            <a:pPr defTabSz="457200"/>
            <a:fld id="{39CC3D12-03DC-467B-9D2B-76E1A1D3186D}" type="datetime1">
              <a:rPr lang="en-GB" smtClean="0">
                <a:solidFill>
                  <a:prstClr val="white">
                    <a:lumMod val="75000"/>
                  </a:prstClr>
                </a:solidFill>
              </a:rPr>
              <a:pPr defTabSz="457200"/>
              <a:t>13/10/2011</a:t>
            </a:fld>
            <a:endParaRPr lang="en-US" dirty="0">
              <a:solidFill>
                <a:prstClr val="white">
                  <a:lumMod val="75000"/>
                </a:prstClr>
              </a:solidFill>
            </a:endParaRPr>
          </a:p>
        </p:txBody>
      </p:sp>
      <p:sp>
        <p:nvSpPr>
          <p:cNvPr id="11" name="Slide Number Placeholder 15"/>
          <p:cNvSpPr>
            <a:spLocks noGrp="1"/>
          </p:cNvSpPr>
          <p:nvPr>
            <p:ph type="sldNum" sz="quarter" idx="4"/>
          </p:nvPr>
        </p:nvSpPr>
        <p:spPr>
          <a:xfrm>
            <a:off x="8052509" y="6618048"/>
            <a:ext cx="835891" cy="216000"/>
          </a:xfrm>
          <a:prstGeom prst="rect">
            <a:avLst/>
          </a:prstGeom>
        </p:spPr>
        <p:txBody>
          <a:bodyPr lIns="0" tIns="0" rIns="0" bIns="0" anchor="t" anchorCtr="0"/>
          <a:lstStyle>
            <a:lvl1pPr algn="r">
              <a:defRPr sz="1000">
                <a:solidFill>
                  <a:schemeClr val="bg1">
                    <a:lumMod val="75000"/>
                  </a:schemeClr>
                </a:solidFill>
                <a:latin typeface="Arial"/>
              </a:defRPr>
            </a:lvl1pPr>
          </a:lstStyle>
          <a:p>
            <a:pPr defTabSz="457200"/>
            <a:r>
              <a:rPr lang="en-US" dirty="0" smtClean="0">
                <a:solidFill>
                  <a:prstClr val="white">
                    <a:lumMod val="75000"/>
                  </a:prstClr>
                </a:solidFill>
              </a:rPr>
              <a:t>slide </a:t>
            </a:r>
            <a:fld id="{3CF8BEBA-977D-6E47-AC03-B1AB42481F20}" type="slidenum">
              <a:rPr lang="en-US" smtClean="0">
                <a:solidFill>
                  <a:prstClr val="white">
                    <a:lumMod val="75000"/>
                  </a:prstClr>
                </a:solidFill>
              </a:rPr>
              <a:pPr defTabSz="457200"/>
              <a:t>‹#›</a:t>
            </a:fld>
            <a:endParaRPr lang="en-US" dirty="0">
              <a:solidFill>
                <a:prstClr val="white">
                  <a:lumMod val="75000"/>
                </a:prstClr>
              </a:solidFill>
            </a:endParaRPr>
          </a:p>
        </p:txBody>
      </p:sp>
    </p:spTree>
    <p:extLst>
      <p:ext uri="{BB962C8B-B14F-4D97-AF65-F5344CB8AC3E}">
        <p14:creationId xmlns="" xmlns:p14="http://schemas.microsoft.com/office/powerpoint/2010/main" val="2149528252"/>
      </p:ext>
    </p:extLst>
  </p:cSld>
  <p:clrMap bg1="lt1" tx1="dk1" bg2="lt2" tx2="dk2" accent1="accent1" accent2="accent2" accent3="accent3" accent4="accent4" accent5="accent5" accent6="accent6" hlink="hlink" folHlink="folHlink"/>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srcRect/>
          <a:stretch>
            <a:fillRect l="-8000" r="-8000"/>
          </a:stretch>
        </a:blipFill>
        <a:effectLst/>
      </p:bgPr>
    </p:bg>
    <p:spTree>
      <p:nvGrpSpPr>
        <p:cNvPr id="1" name=""/>
        <p:cNvGrpSpPr/>
        <p:nvPr/>
      </p:nvGrpSpPr>
      <p:grpSpPr>
        <a:xfrm>
          <a:off x="0" y="0"/>
          <a:ext cx="0" cy="0"/>
          <a:chOff x="0" y="0"/>
          <a:chExt cx="0" cy="0"/>
        </a:xfrm>
      </p:grpSpPr>
      <p:sp>
        <p:nvSpPr>
          <p:cNvPr id="2" name="Rectangle 1"/>
          <p:cNvSpPr/>
          <p:nvPr/>
        </p:nvSpPr>
        <p:spPr>
          <a:xfrm>
            <a:off x="0" y="4338000"/>
            <a:ext cx="9144000" cy="2520000"/>
          </a:xfrm>
          <a:prstGeom prst="rect">
            <a:avLst/>
          </a:prstGeom>
          <a:solidFill>
            <a:srgbClr val="1D3B5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bIns="0" rtlCol="0" anchor="ctr"/>
          <a:lstStyle/>
          <a:p>
            <a:pPr algn="ctr"/>
            <a:endParaRPr lang="en-US" dirty="0"/>
          </a:p>
        </p:txBody>
      </p:sp>
      <p:sp>
        <p:nvSpPr>
          <p:cNvPr id="3" name="Rectangle 2"/>
          <p:cNvSpPr/>
          <p:nvPr/>
        </p:nvSpPr>
        <p:spPr>
          <a:xfrm>
            <a:off x="0" y="0"/>
            <a:ext cx="9144000" cy="1260000"/>
          </a:xfrm>
          <a:prstGeom prst="rect">
            <a:avLst/>
          </a:prstGeom>
          <a:solidFill>
            <a:srgbClr val="1D3B5E">
              <a:alpha val="85000"/>
            </a:srgbClr>
          </a:solidFill>
          <a:ln>
            <a:noFill/>
          </a:ln>
          <a:effectLst/>
        </p:spPr>
        <p:style>
          <a:lnRef idx="1">
            <a:schemeClr val="accent1"/>
          </a:lnRef>
          <a:fillRef idx="3">
            <a:schemeClr val="accent1"/>
          </a:fillRef>
          <a:effectRef idx="2">
            <a:schemeClr val="accent1"/>
          </a:effectRef>
          <a:fontRef idx="minor">
            <a:schemeClr val="lt1"/>
          </a:fontRef>
        </p:style>
        <p:txBody>
          <a:bodyPr bIns="0" rtlCol="0" anchor="ctr"/>
          <a:lstStyle/>
          <a:p>
            <a:pPr algn="ctr"/>
            <a:endParaRPr lang="en-US" dirty="0"/>
          </a:p>
        </p:txBody>
      </p:sp>
      <p:pic>
        <p:nvPicPr>
          <p:cNvPr id="4" name="Picture 3" descr="JISC_Logo_RGB150.png"/>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270000" y="270000"/>
            <a:ext cx="1255943" cy="658456"/>
          </a:xfrm>
          <a:prstGeom prst="rect">
            <a:avLst/>
          </a:prstGeom>
        </p:spPr>
      </p:pic>
      <p:sp>
        <p:nvSpPr>
          <p:cNvPr id="6" name="Slide Number Placeholder 15"/>
          <p:cNvSpPr>
            <a:spLocks noGrp="1"/>
          </p:cNvSpPr>
          <p:nvPr>
            <p:ph type="sldNum" sz="quarter" idx="10"/>
          </p:nvPr>
        </p:nvSpPr>
        <p:spPr/>
        <p:txBody>
          <a:bodyPr/>
          <a:lstStyle>
            <a:lvl1pPr algn="r">
              <a:defRPr sz="1000">
                <a:solidFill>
                  <a:srgbClr val="BFBFBF"/>
                </a:solidFill>
                <a:latin typeface="Arial"/>
              </a:defRPr>
            </a:lvl1pPr>
          </a:lstStyle>
          <a:p>
            <a:r>
              <a:rPr lang="en-US" dirty="0" smtClean="0"/>
              <a:t>slide </a:t>
            </a:r>
            <a:fld id="{3CF8BEBA-977D-6E47-AC03-B1AB42481F20}" type="slidenum">
              <a:rPr lang="en-US" smtClean="0"/>
              <a:pPr/>
              <a:t>1</a:t>
            </a:fld>
            <a:endParaRPr lang="en-US" dirty="0"/>
          </a:p>
        </p:txBody>
      </p:sp>
      <p:sp>
        <p:nvSpPr>
          <p:cNvPr id="5" name="Date Placeholder 13"/>
          <p:cNvSpPr>
            <a:spLocks noGrp="1"/>
          </p:cNvSpPr>
          <p:nvPr>
            <p:ph type="dt" sz="half" idx="4294967295"/>
          </p:nvPr>
        </p:nvSpPr>
        <p:spPr>
          <a:xfrm>
            <a:off x="0" y="6616700"/>
            <a:ext cx="1103313" cy="215900"/>
          </a:xfrm>
          <a:prstGeom prst="rect">
            <a:avLst/>
          </a:prstGeom>
        </p:spPr>
        <p:txBody>
          <a:bodyPr lIns="0" tIns="0" rIns="0" bIns="0" anchor="t" anchorCtr="0"/>
          <a:lstStyle>
            <a:lvl1pPr>
              <a:defRPr sz="1000">
                <a:solidFill>
                  <a:schemeClr val="bg1">
                    <a:lumMod val="75000"/>
                  </a:schemeClr>
                </a:solidFill>
                <a:latin typeface="Arial"/>
              </a:defRPr>
            </a:lvl1pPr>
          </a:lstStyle>
          <a:p>
            <a:pPr algn="ctr"/>
            <a:fld id="{5CAF2F3B-273F-44ED-B493-5FBE06CBCE9E}" type="datetime1">
              <a:rPr lang="en-GB" smtClean="0"/>
              <a:pPr algn="ctr"/>
              <a:t>13/10/2011</a:t>
            </a:fld>
            <a:endParaRPr lang="en-US" dirty="0"/>
          </a:p>
        </p:txBody>
      </p:sp>
      <p:sp>
        <p:nvSpPr>
          <p:cNvPr id="7" name="Title 7"/>
          <p:cNvSpPr txBox="1">
            <a:spLocks/>
          </p:cNvSpPr>
          <p:nvPr/>
        </p:nvSpPr>
        <p:spPr>
          <a:xfrm>
            <a:off x="1526400" y="4437112"/>
            <a:ext cx="7362000" cy="639358"/>
          </a:xfrm>
          <a:prstGeom prst="rect">
            <a:avLst/>
          </a:prstGeom>
        </p:spPr>
        <p:txBody>
          <a:bodyPr lIns="0" tIns="0" rIns="0" bIns="0" anchor="t" anchorCtr="0">
            <a:normAutofit fontScale="85000" lnSpcReduction="20000"/>
          </a:bodyPr>
          <a:lstStyle>
            <a:lvl1pPr algn="l" defTabSz="457200" rtl="0" eaLnBrk="1" latinLnBrk="0" hangingPunct="1">
              <a:spcBef>
                <a:spcPct val="0"/>
              </a:spcBef>
              <a:buNone/>
              <a:defRPr sz="3000" b="1" i="0" kern="1200">
                <a:solidFill>
                  <a:schemeClr val="bg1"/>
                </a:solidFill>
                <a:latin typeface="+mj-lt"/>
                <a:ea typeface="+mj-ea"/>
                <a:cs typeface="+mj-cs"/>
              </a:defRPr>
            </a:lvl1pPr>
          </a:lstStyle>
          <a:p>
            <a:r>
              <a:rPr lang="en-GB" dirty="0" smtClean="0">
                <a:solidFill>
                  <a:srgbClr val="EE7501"/>
                </a:solidFill>
              </a:rPr>
              <a:t>Open Resources: the need for integration</a:t>
            </a:r>
          </a:p>
          <a:p>
            <a:r>
              <a:rPr lang="en-GB" dirty="0" smtClean="0">
                <a:solidFill>
                  <a:srgbClr val="EE7501"/>
                </a:solidFill>
              </a:rPr>
              <a:t>Educause 2011</a:t>
            </a:r>
            <a:endParaRPr lang="en-US" dirty="0">
              <a:solidFill>
                <a:srgbClr val="EE7501"/>
              </a:solidFill>
            </a:endParaRPr>
          </a:p>
        </p:txBody>
      </p:sp>
      <p:sp>
        <p:nvSpPr>
          <p:cNvPr id="8" name="Subtitle 2"/>
          <p:cNvSpPr txBox="1">
            <a:spLocks/>
          </p:cNvSpPr>
          <p:nvPr/>
        </p:nvSpPr>
        <p:spPr>
          <a:xfrm>
            <a:off x="1526400" y="5116998"/>
            <a:ext cx="7362000" cy="744545"/>
          </a:xfrm>
          <a:prstGeom prst="rect">
            <a:avLst/>
          </a:prstGeom>
        </p:spPr>
        <p:txBody>
          <a:bodyPr lIns="0" rIns="0" bIns="0">
            <a:normAutofit fontScale="92500" lnSpcReduction="10000"/>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000" kern="1200">
                <a:solidFill>
                  <a:srgbClr val="F9B233"/>
                </a:solidFill>
                <a:latin typeface="Arial"/>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GB" sz="2400" b="1" dirty="0" smtClean="0">
                <a:solidFill>
                  <a:schemeClr val="bg1"/>
                </a:solidFill>
              </a:rPr>
              <a:t>Dr Malcolm Read</a:t>
            </a:r>
          </a:p>
          <a:p>
            <a:r>
              <a:rPr lang="en-GB" sz="2400" dirty="0" smtClean="0">
                <a:solidFill>
                  <a:schemeClr val="bg1"/>
                </a:solidFill>
              </a:rPr>
              <a:t>JISC Executive Secretary</a:t>
            </a:r>
          </a:p>
          <a:p>
            <a:endParaRPr lang="en-US" dirty="0" smtClean="0">
              <a:solidFill>
                <a:schemeClr val="bg1"/>
              </a:solidFill>
            </a:endParaRPr>
          </a:p>
          <a:p>
            <a:endParaRPr lang="en-US" dirty="0" smtClean="0"/>
          </a:p>
          <a:p>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Institutional benefits of “open”</a:t>
            </a:r>
            <a:endParaRPr lang="en-GB" dirty="0"/>
          </a:p>
        </p:txBody>
      </p:sp>
      <p:sp>
        <p:nvSpPr>
          <p:cNvPr id="3" name="Content Placeholder 2"/>
          <p:cNvSpPr>
            <a:spLocks noGrp="1"/>
          </p:cNvSpPr>
          <p:nvPr>
            <p:ph idx="1"/>
          </p:nvPr>
        </p:nvSpPr>
        <p:spPr/>
        <p:txBody>
          <a:bodyPr/>
          <a:lstStyle/>
          <a:p>
            <a:pPr marL="457200" indent="-457200">
              <a:buNone/>
            </a:pPr>
            <a:r>
              <a:rPr lang="en-GB" b="1" dirty="0" smtClean="0"/>
              <a:t>Improves quality</a:t>
            </a:r>
          </a:p>
          <a:p>
            <a:pPr marL="457200" indent="-457200">
              <a:buNone/>
            </a:pPr>
            <a:r>
              <a:rPr lang="en-GB" dirty="0" smtClean="0"/>
              <a:t>Allows institutions to focus on improving the quality of  educational and research practice, improves quality by ensuring visibility of material, uses peoples' concern with their reputation to see better quality work shared, supports review of that work</a:t>
            </a:r>
          </a:p>
          <a:p>
            <a:pPr marL="457200" indent="-457200">
              <a:buNone/>
            </a:pPr>
            <a:r>
              <a:rPr lang="en-GB" dirty="0" smtClean="0"/>
              <a:t>Example 1: </a:t>
            </a:r>
            <a:r>
              <a:rPr lang="en-GB" b="1" dirty="0" smtClean="0"/>
              <a:t>Research-led learning</a:t>
            </a:r>
          </a:p>
          <a:p>
            <a:pPr marL="457200" indent="-457200">
              <a:buNone/>
            </a:pPr>
            <a:r>
              <a:rPr lang="en-GB" dirty="0" smtClean="0"/>
              <a:t>JISC study on the use of research materials by students found that </a:t>
            </a:r>
            <a:r>
              <a:rPr lang="en-GB" i="1" dirty="0" smtClean="0"/>
              <a:t>“students expect research content to be immediately accessible, ideally online, and will not pursue other methods of accessing it”</a:t>
            </a:r>
            <a:r>
              <a:rPr lang="en-GB" dirty="0" smtClean="0"/>
              <a:t>, and recommended that more OA would support research-led teaching and learning.</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Institutional benefits of “open”</a:t>
            </a:r>
            <a:endParaRPr lang="en-GB" dirty="0"/>
          </a:p>
        </p:txBody>
      </p:sp>
      <p:sp>
        <p:nvSpPr>
          <p:cNvPr id="3" name="Content Placeholder 2"/>
          <p:cNvSpPr>
            <a:spLocks noGrp="1"/>
          </p:cNvSpPr>
          <p:nvPr>
            <p:ph idx="1"/>
          </p:nvPr>
        </p:nvSpPr>
        <p:spPr/>
        <p:txBody>
          <a:bodyPr/>
          <a:lstStyle/>
          <a:p>
            <a:pPr marL="457200" indent="-457200">
              <a:buNone/>
            </a:pPr>
            <a:r>
              <a:rPr lang="en-GB" b="1" dirty="0" smtClean="0"/>
              <a:t>Improves quality</a:t>
            </a:r>
          </a:p>
          <a:p>
            <a:pPr marL="457200" indent="-457200">
              <a:buNone/>
            </a:pPr>
            <a:r>
              <a:rPr lang="en-GB" dirty="0" smtClean="0"/>
              <a:t>Allows institutions to focus on improving the quality of  educational and research practice, improves quality by ensuring visibility of material, uses peoples' concern with their reputation to see better quality work shared, supports review of that work</a:t>
            </a:r>
          </a:p>
          <a:p>
            <a:pPr marL="457200" indent="-457200">
              <a:buNone/>
            </a:pPr>
            <a:r>
              <a:rPr lang="en-GB" dirty="0" smtClean="0"/>
              <a:t>Example 2: </a:t>
            </a:r>
            <a:r>
              <a:rPr lang="en-GB" b="1" dirty="0" smtClean="0"/>
              <a:t>Open Science</a:t>
            </a:r>
            <a:endParaRPr lang="en-GB" dirty="0" smtClean="0"/>
          </a:p>
          <a:p>
            <a:pPr marL="457200" indent="-457200">
              <a:buNone/>
            </a:pPr>
            <a:r>
              <a:rPr lang="en-GB" dirty="0" smtClean="0"/>
              <a:t>ChemSpider service hosted by the Royal Society of Chemistry, which provides open access to millions of chemical structures and supports community curation as a means of “cleaning up” the data and so increasing the quality and accuracy of the content.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Institutional benefits of “open”</a:t>
            </a:r>
            <a:endParaRPr lang="en-GB" dirty="0"/>
          </a:p>
        </p:txBody>
      </p:sp>
      <p:sp>
        <p:nvSpPr>
          <p:cNvPr id="3" name="Content Placeholder 2"/>
          <p:cNvSpPr>
            <a:spLocks noGrp="1"/>
          </p:cNvSpPr>
          <p:nvPr>
            <p:ph idx="1"/>
          </p:nvPr>
        </p:nvSpPr>
        <p:spPr/>
        <p:txBody>
          <a:bodyPr/>
          <a:lstStyle/>
          <a:p>
            <a:pPr marL="457200" indent="-457200">
              <a:buNone/>
            </a:pPr>
            <a:r>
              <a:rPr lang="en-GB" b="1" dirty="0" smtClean="0"/>
              <a:t>Enhances / protects institutional reputation</a:t>
            </a:r>
          </a:p>
          <a:p>
            <a:pPr marL="457200" indent="-457200">
              <a:buNone/>
            </a:pPr>
            <a:r>
              <a:rPr lang="en-GB" dirty="0" smtClean="0"/>
              <a:t>Institutions benefit by exhibiting the quality of the scholarly environment; reputational risks are managed by ensuring a culture of transparency.</a:t>
            </a:r>
          </a:p>
          <a:p>
            <a:pPr marL="457200" indent="-457200">
              <a:buNone/>
            </a:pPr>
            <a:endParaRPr lang="en-GB" dirty="0" smtClean="0"/>
          </a:p>
          <a:p>
            <a:pPr marL="457200" indent="-457200">
              <a:buNone/>
            </a:pPr>
            <a:r>
              <a:rPr lang="en-GB" dirty="0" smtClean="0"/>
              <a:t>Example 1: </a:t>
            </a:r>
            <a:r>
              <a:rPr lang="en-GB" b="1" dirty="0" smtClean="0"/>
              <a:t>Research Expertise</a:t>
            </a:r>
            <a:endParaRPr lang="en-GB" dirty="0" smtClean="0"/>
          </a:p>
          <a:p>
            <a:pPr marL="457200" indent="-457200">
              <a:buNone/>
            </a:pPr>
            <a:r>
              <a:rPr lang="en-GB" dirty="0" smtClean="0"/>
              <a:t>Sharing information about the expertise available at an institution promotes its reputation among peers, students, businesses, funders.  Relevant work includes VIVO (US) and JISC toolkit on online promotion of institutional research expertise.</a:t>
            </a:r>
          </a:p>
          <a:p>
            <a:pPr marL="457200" indent="-457200">
              <a:buNone/>
            </a:pPr>
            <a:endParaRPr lang="en-GB"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Institutional benefits of “open”</a:t>
            </a:r>
            <a:endParaRPr lang="en-GB" dirty="0"/>
          </a:p>
        </p:txBody>
      </p:sp>
      <p:sp>
        <p:nvSpPr>
          <p:cNvPr id="3" name="Content Placeholder 2"/>
          <p:cNvSpPr>
            <a:spLocks noGrp="1"/>
          </p:cNvSpPr>
          <p:nvPr>
            <p:ph idx="1"/>
          </p:nvPr>
        </p:nvSpPr>
        <p:spPr/>
        <p:txBody>
          <a:bodyPr/>
          <a:lstStyle/>
          <a:p>
            <a:pPr marL="457200" indent="-457200">
              <a:buNone/>
            </a:pPr>
            <a:r>
              <a:rPr lang="en-GB" b="1" dirty="0" smtClean="0"/>
              <a:t>Enhances / protects institutional reputation</a:t>
            </a:r>
          </a:p>
          <a:p>
            <a:pPr marL="457200" indent="-457200">
              <a:buNone/>
            </a:pPr>
            <a:r>
              <a:rPr lang="en-GB" dirty="0" smtClean="0"/>
              <a:t>Institutions benefit by exhibiting the quality of the scholarly environment; reputational risks are managed by ensuring a culture of transparency.</a:t>
            </a:r>
          </a:p>
          <a:p>
            <a:pPr marL="457200" indent="-457200">
              <a:buNone/>
            </a:pPr>
            <a:endParaRPr lang="en-GB" dirty="0" smtClean="0"/>
          </a:p>
          <a:p>
            <a:pPr marL="457200" indent="-457200">
              <a:buNone/>
            </a:pPr>
            <a:r>
              <a:rPr lang="en-GB" dirty="0" smtClean="0"/>
              <a:t>Example 2: </a:t>
            </a:r>
            <a:r>
              <a:rPr lang="en-GB" b="1" dirty="0" smtClean="0"/>
              <a:t>Research transparency</a:t>
            </a:r>
            <a:endParaRPr lang="en-GB" dirty="0" smtClean="0"/>
          </a:p>
          <a:p>
            <a:pPr marL="457200" indent="-457200">
              <a:buNone/>
            </a:pPr>
            <a:r>
              <a:rPr lang="en-GB" dirty="0" smtClean="0"/>
              <a:t>University of East Anglia Climate Research Unit and open data, UK House of Commons inquiry: </a:t>
            </a:r>
            <a:r>
              <a:rPr lang="en-GB" i="1" dirty="0" smtClean="0"/>
              <a:t>“climate scientists should take steps to make available all the data that support their work (including raw data) and full methodological workings (including the computer codes)”</a:t>
            </a:r>
            <a:r>
              <a:rPr lang="en-GB" dirty="0" smtClean="0"/>
              <a:t>.</a:t>
            </a:r>
          </a:p>
          <a:p>
            <a:pPr marL="457200" indent="-457200">
              <a:buNone/>
            </a:pPr>
            <a:endParaRPr lang="en-GB"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Institutional benefits of “open”</a:t>
            </a:r>
            <a:endParaRPr lang="en-GB" dirty="0"/>
          </a:p>
        </p:txBody>
      </p:sp>
      <p:sp>
        <p:nvSpPr>
          <p:cNvPr id="3" name="Content Placeholder 2"/>
          <p:cNvSpPr>
            <a:spLocks noGrp="1"/>
          </p:cNvSpPr>
          <p:nvPr>
            <p:ph idx="1"/>
          </p:nvPr>
        </p:nvSpPr>
        <p:spPr>
          <a:xfrm>
            <a:off x="899592" y="1412776"/>
            <a:ext cx="7560840" cy="5256584"/>
          </a:xfrm>
        </p:spPr>
        <p:txBody>
          <a:bodyPr/>
          <a:lstStyle/>
          <a:p>
            <a:pPr marL="457200" indent="-457200">
              <a:buNone/>
            </a:pPr>
            <a:r>
              <a:rPr lang="en-GB" b="1" dirty="0" smtClean="0"/>
              <a:t>Enhances / protects institutional reputation</a:t>
            </a:r>
          </a:p>
          <a:p>
            <a:pPr marL="457200" indent="-457200">
              <a:buNone/>
            </a:pPr>
            <a:r>
              <a:rPr lang="en-GB" dirty="0" smtClean="0"/>
              <a:t>Institutions benefit by exhibiting the quality of the scholarly environment; reputational risks are managed by ensuring a culture of transparency.</a:t>
            </a:r>
          </a:p>
          <a:p>
            <a:pPr marL="457200" indent="-457200">
              <a:buNone/>
            </a:pPr>
            <a:r>
              <a:rPr lang="en-GB" dirty="0" smtClean="0"/>
              <a:t>Example 3: </a:t>
            </a:r>
            <a:r>
              <a:rPr lang="en-GB" b="1" dirty="0" smtClean="0"/>
              <a:t>Open Educational Resources</a:t>
            </a:r>
          </a:p>
          <a:p>
            <a:pPr marL="457200" indent="-457200">
              <a:buNone/>
            </a:pPr>
            <a:r>
              <a:rPr lang="en-GB" dirty="0" smtClean="0"/>
              <a:t>MIT Open CourseWare, benefits cited include:</a:t>
            </a:r>
          </a:p>
          <a:p>
            <a:pPr marL="457200" indent="-457200">
              <a:buNone/>
            </a:pPr>
            <a:r>
              <a:rPr lang="en-GB" sz="1800" dirty="0" smtClean="0"/>
              <a:t>• “Creating lifelong connections between MIT and our students and alumni</a:t>
            </a:r>
          </a:p>
          <a:p>
            <a:pPr marL="457200" indent="-457200">
              <a:buNone/>
            </a:pPr>
            <a:r>
              <a:rPr lang="en-GB" sz="1800" dirty="0" smtClean="0"/>
              <a:t>• Catalyzing improvements in teaching and learning at the Institute</a:t>
            </a:r>
          </a:p>
          <a:p>
            <a:pPr marL="457200" indent="-457200">
              <a:buNone/>
            </a:pPr>
            <a:r>
              <a:rPr lang="en-GB" sz="1800" dirty="0" smtClean="0"/>
              <a:t>• Showcasing the MIT curriculum and the MIT faculty in ways that </a:t>
            </a:r>
            <a:r>
              <a:rPr lang="en-GB" sz="1800" u="sng" dirty="0" smtClean="0"/>
              <a:t>strengthen the Institute’s reputation</a:t>
            </a:r>
            <a:r>
              <a:rPr lang="en-GB" sz="1800" dirty="0" smtClean="0"/>
              <a:t> and promote international engagement”</a:t>
            </a:r>
          </a:p>
          <a:p>
            <a:pPr marL="457200" indent="-457200">
              <a:buNone/>
            </a:pPr>
            <a:r>
              <a:rPr lang="en-GB" sz="1800" dirty="0" smtClean="0"/>
              <a:t>Furthermore, corporate underwriting of OCW builds MIT relations with industry.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Leading “open” institutions worldwide</a:t>
            </a:r>
            <a:endParaRPr lang="en-GB" dirty="0"/>
          </a:p>
        </p:txBody>
      </p:sp>
      <p:sp>
        <p:nvSpPr>
          <p:cNvPr id="3" name="Content Placeholder 2"/>
          <p:cNvSpPr>
            <a:spLocks noGrp="1"/>
          </p:cNvSpPr>
          <p:nvPr>
            <p:ph idx="1"/>
          </p:nvPr>
        </p:nvSpPr>
        <p:spPr>
          <a:xfrm>
            <a:off x="323528" y="1340768"/>
            <a:ext cx="8136904" cy="5040560"/>
          </a:xfrm>
        </p:spPr>
        <p:txBody>
          <a:bodyPr/>
          <a:lstStyle/>
          <a:p>
            <a:r>
              <a:rPr lang="en-GB" dirty="0" smtClean="0"/>
              <a:t>UCL and Liege (both major European research universities which have mandated open access and tied this to tenure decisions)</a:t>
            </a:r>
            <a:endParaRPr lang="en-GB" b="1" dirty="0" smtClean="0">
              <a:solidFill>
                <a:srgbClr val="FF0000"/>
              </a:solidFill>
            </a:endParaRPr>
          </a:p>
          <a:p>
            <a:r>
              <a:rPr lang="en-GB" dirty="0" smtClean="0"/>
              <a:t>MIT and Open University (both leading in open courseware, developers of repository / learning environment software, open access)</a:t>
            </a:r>
          </a:p>
          <a:p>
            <a:r>
              <a:rPr lang="en-GB" dirty="0" smtClean="0"/>
              <a:t>Harvard and Princeton (requirement that faculty legally allow institution to make papers open)</a:t>
            </a:r>
          </a:p>
          <a:p>
            <a:r>
              <a:rPr lang="en-GB" dirty="0" smtClean="0"/>
              <a:t>Salford and Glasgow in the UK, Valladolid and Catalonia (Spain) supporting open innovation and developing open IPR positions to support that</a:t>
            </a:r>
          </a:p>
          <a:p>
            <a:r>
              <a:rPr lang="en-GB" dirty="0" smtClean="0"/>
              <a:t>Edinburgh (curation of open materials, including data)</a:t>
            </a:r>
          </a:p>
          <a:p>
            <a:r>
              <a:rPr lang="en-GB" dirty="0" smtClean="0"/>
              <a:t>Nottingham (strategic approach to open resources, covering OA, OER, etc)</a:t>
            </a:r>
          </a:p>
          <a:p>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Leading “open” institutions worldwide</a:t>
            </a:r>
            <a:endParaRPr lang="en-GB" dirty="0"/>
          </a:p>
        </p:txBody>
      </p:sp>
      <p:sp>
        <p:nvSpPr>
          <p:cNvPr id="3" name="Content Placeholder 2"/>
          <p:cNvSpPr>
            <a:spLocks noGrp="1"/>
          </p:cNvSpPr>
          <p:nvPr>
            <p:ph idx="1"/>
          </p:nvPr>
        </p:nvSpPr>
        <p:spPr>
          <a:xfrm>
            <a:off x="539552" y="1412776"/>
            <a:ext cx="7920880" cy="4569371"/>
          </a:xfrm>
        </p:spPr>
        <p:txBody>
          <a:bodyPr/>
          <a:lstStyle/>
          <a:p>
            <a:r>
              <a:rPr lang="en-GB" dirty="0" smtClean="0"/>
              <a:t>University of Capetown  (open content, educational resources &amp; scholarship, leaders on the Capetown Declaration)</a:t>
            </a:r>
            <a:endParaRPr lang="en-GB" dirty="0" smtClean="0">
              <a:solidFill>
                <a:srgbClr val="FF0000"/>
              </a:solidFill>
            </a:endParaRPr>
          </a:p>
          <a:p>
            <a:r>
              <a:rPr lang="en-GB" dirty="0" smtClean="0"/>
              <a:t>Utrecht (becoming a major OA publisher via the library / university press)</a:t>
            </a:r>
          </a:p>
          <a:p>
            <a:r>
              <a:rPr lang="en-GB" dirty="0" smtClean="0"/>
              <a:t>Cambridge (leading on open library metadata, and open science in chemistry)</a:t>
            </a:r>
          </a:p>
          <a:p>
            <a:r>
              <a:rPr lang="en-GB" dirty="0" smtClean="0"/>
              <a:t>Indiana University (Open source software, open content for learning and research)</a:t>
            </a:r>
          </a:p>
          <a:p>
            <a:r>
              <a:rPr lang="en-GB" dirty="0" smtClean="0"/>
              <a:t>University of South Queensland ( open source software, ,open educational resources )</a:t>
            </a:r>
            <a:r>
              <a:rPr lang="en-GB" i="1" dirty="0" smtClean="0">
                <a:solidFill>
                  <a:srgbClr val="FF0000"/>
                </a:solidFill>
              </a:rPr>
              <a:t> </a:t>
            </a:r>
            <a:r>
              <a:rPr lang="en-GB" i="1" dirty="0" smtClean="0">
                <a:solidFill>
                  <a:schemeClr val="accent2"/>
                </a:solidFill>
              </a:rPr>
              <a:t>[Universities in Australia, Canada and New Zealand are hoping to achieve "a quantum shift" in open educational resources (OERs) by launching an "OER university"]</a:t>
            </a:r>
          </a:p>
          <a:p>
            <a:r>
              <a:rPr lang="en-GB" dirty="0" smtClean="0"/>
              <a:t>Delft Technology University, (Open Courseware)</a:t>
            </a:r>
          </a:p>
          <a:p>
            <a:endParaRPr lang="en-GB" dirty="0" smtClean="0"/>
          </a:p>
          <a:p>
            <a:endParaRPr lang="en-GB" dirty="0" smtClean="0"/>
          </a:p>
          <a:p>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Open Scholarship </a:t>
            </a:r>
            <a:endParaRPr lang="en-GB" dirty="0"/>
          </a:p>
        </p:txBody>
      </p:sp>
      <p:sp>
        <p:nvSpPr>
          <p:cNvPr id="3" name="Content Placeholder 2"/>
          <p:cNvSpPr>
            <a:spLocks noGrp="1"/>
          </p:cNvSpPr>
          <p:nvPr>
            <p:ph idx="1"/>
          </p:nvPr>
        </p:nvSpPr>
        <p:spPr>
          <a:xfrm>
            <a:off x="899592" y="1556792"/>
            <a:ext cx="7560840" cy="5040560"/>
          </a:xfrm>
        </p:spPr>
        <p:txBody>
          <a:bodyPr/>
          <a:lstStyle/>
          <a:p>
            <a:pPr>
              <a:buNone/>
            </a:pPr>
            <a:r>
              <a:rPr lang="en-GB" b="1" dirty="0" smtClean="0"/>
              <a:t>Putting scholarly information on the web:</a:t>
            </a:r>
          </a:p>
          <a:p>
            <a:endParaRPr lang="en-GB" dirty="0" smtClean="0"/>
          </a:p>
          <a:p>
            <a:r>
              <a:rPr lang="en-GB" dirty="0" smtClean="0"/>
              <a:t>A – Open Access</a:t>
            </a:r>
          </a:p>
          <a:p>
            <a:r>
              <a:rPr lang="en-GB" dirty="0" smtClean="0"/>
              <a:t>B – Open Bibliography</a:t>
            </a:r>
          </a:p>
          <a:p>
            <a:r>
              <a:rPr lang="en-GB" dirty="0" smtClean="0"/>
              <a:t>C – Open Citation and Open CRIS / CV data</a:t>
            </a:r>
          </a:p>
          <a:p>
            <a:r>
              <a:rPr lang="en-GB" dirty="0" smtClean="0"/>
              <a:t>D – Open Data</a:t>
            </a:r>
          </a:p>
          <a:p>
            <a:r>
              <a:rPr lang="en-GB" dirty="0" smtClean="0"/>
              <a:t>E – Open Educational Resources</a:t>
            </a:r>
          </a:p>
          <a:p>
            <a:endParaRPr lang="en-GB" dirty="0" smtClean="0"/>
          </a:p>
          <a:p>
            <a:pPr>
              <a:buNone/>
            </a:pPr>
            <a:r>
              <a:rPr lang="en-GB" dirty="0" smtClean="0"/>
              <a:t>Implies shifting boundaries, responsibilities, rights, etc across the scholarly record and associated value chains.</a:t>
            </a:r>
          </a:p>
          <a:p>
            <a:pPr>
              <a:buNone/>
            </a:pP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Open Access</a:t>
            </a:r>
            <a:endParaRPr lang="en-GB" dirty="0"/>
          </a:p>
        </p:txBody>
      </p:sp>
      <p:sp>
        <p:nvSpPr>
          <p:cNvPr id="3" name="Content Placeholder 2"/>
          <p:cNvSpPr>
            <a:spLocks noGrp="1"/>
          </p:cNvSpPr>
          <p:nvPr>
            <p:ph idx="1"/>
          </p:nvPr>
        </p:nvSpPr>
        <p:spPr/>
        <p:txBody>
          <a:bodyPr/>
          <a:lstStyle/>
          <a:p>
            <a:pPr>
              <a:buNone/>
            </a:pPr>
            <a:r>
              <a:rPr lang="en-GB" b="1" dirty="0" smtClean="0"/>
              <a:t>JISC work:</a:t>
            </a:r>
          </a:p>
          <a:p>
            <a:r>
              <a:rPr lang="en-GB" dirty="0" smtClean="0"/>
              <a:t>UK Open Access Implementation Group – sector-wide representation</a:t>
            </a:r>
          </a:p>
          <a:p>
            <a:r>
              <a:rPr lang="en-GB" dirty="0" smtClean="0"/>
              <a:t>Evidence of the benefits of OA to business, voluntary and community organisations and the public sector.</a:t>
            </a:r>
          </a:p>
          <a:p>
            <a:r>
              <a:rPr lang="en-GB" dirty="0" smtClean="0"/>
              <a:t>Information and guidance for learned and scholarly societies, institutions, researchers, repository managers, funders, etc.</a:t>
            </a:r>
          </a:p>
          <a:p>
            <a:r>
              <a:rPr lang="en-GB" dirty="0" smtClean="0"/>
              <a:t>Infrastructure: UK RepositoryNet shared services centre </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Open (Research) Data</a:t>
            </a:r>
            <a:endParaRPr lang="en-GB" dirty="0"/>
          </a:p>
        </p:txBody>
      </p:sp>
      <p:sp>
        <p:nvSpPr>
          <p:cNvPr id="3" name="Content Placeholder 2"/>
          <p:cNvSpPr>
            <a:spLocks noGrp="1"/>
          </p:cNvSpPr>
          <p:nvPr>
            <p:ph idx="1"/>
          </p:nvPr>
        </p:nvSpPr>
        <p:spPr/>
        <p:txBody>
          <a:bodyPr/>
          <a:lstStyle/>
          <a:p>
            <a:pPr>
              <a:buNone/>
            </a:pPr>
            <a:r>
              <a:rPr lang="en-GB" b="1" dirty="0" smtClean="0"/>
              <a:t>JISC work:</a:t>
            </a:r>
          </a:p>
          <a:p>
            <a:r>
              <a:rPr lang="en-GB" dirty="0" smtClean="0"/>
              <a:t>Research data infrastructure for universities (technical and organisational)</a:t>
            </a:r>
          </a:p>
          <a:p>
            <a:r>
              <a:rPr lang="en-GB" dirty="0" smtClean="0"/>
              <a:t>National research data infrastructure, data centres, etc</a:t>
            </a:r>
          </a:p>
          <a:p>
            <a:r>
              <a:rPr lang="en-GB" dirty="0" smtClean="0"/>
              <a:t>Shared services (Data Management Planning tool, registry, perhaps “RoMEO for data”?...)</a:t>
            </a:r>
          </a:p>
          <a:p>
            <a:r>
              <a:rPr lang="en-GB" dirty="0" smtClean="0"/>
              <a:t>Data citation projects, data publication projects (Dryad-UK, Datacite..)</a:t>
            </a:r>
          </a:p>
          <a:p>
            <a:r>
              <a:rPr lang="en-GB" dirty="0" smtClean="0"/>
              <a:t>Future: Sim4RDM – Sharing lessons across Europe</a:t>
            </a:r>
          </a:p>
          <a:p>
            <a:pPr>
              <a:buNone/>
            </a:pPr>
            <a:endParaRPr lang="en-GB" b="1" dirty="0" smtClean="0">
              <a:solidFill>
                <a:srgbClr val="FF0000"/>
              </a:solidFill>
            </a:endParaRPr>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Open Agenda</a:t>
            </a:r>
            <a:endParaRPr lang="en-GB" dirty="0"/>
          </a:p>
        </p:txBody>
      </p:sp>
      <p:sp>
        <p:nvSpPr>
          <p:cNvPr id="3" name="Content Placeholder 2"/>
          <p:cNvSpPr>
            <a:spLocks noGrp="1"/>
          </p:cNvSpPr>
          <p:nvPr>
            <p:ph idx="1"/>
          </p:nvPr>
        </p:nvSpPr>
        <p:spPr/>
        <p:txBody>
          <a:bodyPr/>
          <a:lstStyle/>
          <a:p>
            <a:pPr>
              <a:buNone/>
            </a:pPr>
            <a:r>
              <a:rPr lang="en-GB" dirty="0" smtClean="0"/>
              <a:t>There are many effective examples of “openness” in the scholarly and academic environment:</a:t>
            </a:r>
          </a:p>
          <a:p>
            <a:r>
              <a:rPr lang="en-GB" dirty="0" smtClean="0"/>
              <a:t>Open Access</a:t>
            </a:r>
          </a:p>
          <a:p>
            <a:r>
              <a:rPr lang="en-GB" dirty="0" smtClean="0"/>
              <a:t>Open Data</a:t>
            </a:r>
          </a:p>
          <a:p>
            <a:r>
              <a:rPr lang="en-GB" dirty="0" smtClean="0"/>
              <a:t>Open Source</a:t>
            </a:r>
          </a:p>
          <a:p>
            <a:r>
              <a:rPr lang="en-GB" dirty="0" smtClean="0"/>
              <a:t>Open Educational Resources (Open Courseware)</a:t>
            </a:r>
          </a:p>
          <a:p>
            <a:r>
              <a:rPr lang="en-GB" dirty="0" smtClean="0"/>
              <a:t>etc.</a:t>
            </a:r>
          </a:p>
          <a:p>
            <a:pPr>
              <a:buNone/>
            </a:pPr>
            <a:r>
              <a:rPr lang="en-GB" dirty="0" smtClean="0"/>
              <a:t>All pursued by enthusiasts usually at individual or faculty level.</a:t>
            </a:r>
          </a:p>
          <a:p>
            <a:pPr>
              <a:buNone/>
            </a:pPr>
            <a:r>
              <a:rPr lang="en-GB" dirty="0" smtClean="0"/>
              <a:t>Seldom do universities or colleges consider the broad strategic value of a culture of openness.</a:t>
            </a:r>
          </a:p>
          <a:p>
            <a:endParaRPr lang="en-GB" dirty="0" smtClean="0"/>
          </a:p>
          <a:p>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88" y="692696"/>
            <a:ext cx="8964612" cy="432048"/>
          </a:xfrm>
        </p:spPr>
        <p:txBody>
          <a:bodyPr/>
          <a:lstStyle/>
          <a:p>
            <a:r>
              <a:rPr lang="en-GB" dirty="0" smtClean="0"/>
              <a:t>Open (Administrative) Data </a:t>
            </a:r>
            <a:endParaRPr lang="en-GB" dirty="0"/>
          </a:p>
        </p:txBody>
      </p:sp>
      <p:sp>
        <p:nvSpPr>
          <p:cNvPr id="4" name="Content Placeholder 2"/>
          <p:cNvSpPr>
            <a:spLocks noGrp="1"/>
          </p:cNvSpPr>
          <p:nvPr>
            <p:ph idx="1"/>
          </p:nvPr>
        </p:nvSpPr>
        <p:spPr>
          <a:xfrm>
            <a:off x="899592" y="1556792"/>
            <a:ext cx="7560840" cy="4968552"/>
          </a:xfrm>
        </p:spPr>
        <p:txBody>
          <a:bodyPr/>
          <a:lstStyle/>
          <a:p>
            <a:pPr>
              <a:buNone/>
            </a:pPr>
            <a:r>
              <a:rPr lang="en-GB" b="1" dirty="0" smtClean="0"/>
              <a:t>A number of UK universities are making data sets of all sorts including administrative data openly available and often as Linked Data</a:t>
            </a:r>
          </a:p>
          <a:p>
            <a:pPr>
              <a:buNone/>
            </a:pPr>
            <a:r>
              <a:rPr lang="en-GB" b="1" dirty="0" smtClean="0"/>
              <a:t>JISC work:</a:t>
            </a:r>
          </a:p>
          <a:p>
            <a:r>
              <a:rPr lang="en-GB" dirty="0" smtClean="0"/>
              <a:t>University of Lincoln, Nucleus project – students build apps for room booking, etc.</a:t>
            </a:r>
          </a:p>
          <a:p>
            <a:r>
              <a:rPr lang="en-GB" dirty="0" smtClean="0"/>
              <a:t>Open University LUCERO  (Linking University Content for Education and Research Online), institutional workflows to open administrative data</a:t>
            </a:r>
          </a:p>
          <a:p>
            <a:r>
              <a:rPr lang="en-GB" dirty="0" smtClean="0"/>
              <a:t>Course information being opened up via the XCRI-CAP protocol and major JISC investment programme </a:t>
            </a:r>
          </a:p>
          <a:p>
            <a:pPr lvl="1">
              <a:buNone/>
            </a:pPr>
            <a:endParaRPr lang="en-GB" dirty="0" smtClean="0"/>
          </a:p>
          <a:p>
            <a:pPr>
              <a:buNone/>
            </a:pPr>
            <a:endParaRPr lang="en-GB"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5776" y="692696"/>
            <a:ext cx="6588224" cy="432842"/>
          </a:xfrm>
        </p:spPr>
        <p:txBody>
          <a:bodyPr/>
          <a:lstStyle/>
          <a:p>
            <a:r>
              <a:rPr lang="en-GB" dirty="0" smtClean="0"/>
              <a:t>Open Education </a:t>
            </a:r>
            <a:endParaRPr lang="en-GB" dirty="0"/>
          </a:p>
        </p:txBody>
      </p:sp>
      <p:sp>
        <p:nvSpPr>
          <p:cNvPr id="3" name="Content Placeholder 2"/>
          <p:cNvSpPr>
            <a:spLocks noGrp="1"/>
          </p:cNvSpPr>
          <p:nvPr>
            <p:ph idx="1"/>
          </p:nvPr>
        </p:nvSpPr>
        <p:spPr/>
        <p:txBody>
          <a:bodyPr/>
          <a:lstStyle/>
          <a:p>
            <a:pPr>
              <a:buNone/>
            </a:pPr>
            <a:r>
              <a:rPr lang="en-GB" b="1" dirty="0" smtClean="0"/>
              <a:t>JISC work:</a:t>
            </a:r>
          </a:p>
          <a:p>
            <a:r>
              <a:rPr lang="en-GB" dirty="0" smtClean="0"/>
              <a:t>Individual, subject and institutional OER projects; release , use and discovery projects</a:t>
            </a:r>
          </a:p>
          <a:p>
            <a:r>
              <a:rPr lang="en-GB" dirty="0" smtClean="0"/>
              <a:t>Phase 3 OER – evaluation and embedding change – open materials for accredited courses, OER in PG Certs,  university adoption projects,  explore publishing models, supporting student experience, open practice, technological organisation for use and impact</a:t>
            </a:r>
          </a:p>
          <a:p>
            <a:r>
              <a:rPr lang="en-GB" dirty="0" smtClean="0"/>
              <a:t>Open Jorum – sharing learning materials openly</a:t>
            </a:r>
            <a:endParaRPr lang="en-GB" b="1" dirty="0">
              <a:solidFill>
                <a:srgbClr val="FF0000"/>
              </a:solidFill>
            </a:endParaRPr>
          </a:p>
        </p:txBody>
      </p:sp>
      <p:pic>
        <p:nvPicPr>
          <p:cNvPr id="5122" name="Picture 2"/>
          <p:cNvPicPr>
            <a:picLocks noChangeAspect="1" noChangeArrowheads="1"/>
          </p:cNvPicPr>
          <p:nvPr/>
        </p:nvPicPr>
        <p:blipFill>
          <a:blip r:embed="rId2" cstate="print"/>
          <a:srcRect/>
          <a:stretch>
            <a:fillRect/>
          </a:stretch>
        </p:blipFill>
        <p:spPr bwMode="auto">
          <a:xfrm>
            <a:off x="0" y="5157192"/>
            <a:ext cx="9144000" cy="17008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10"/>
          </p:nvPr>
        </p:nvSpPr>
        <p:spPr>
          <a:xfrm>
            <a:off x="0" y="1260000"/>
            <a:ext cx="9144000" cy="5598000"/>
          </a:xfrm>
          <a:gradFill flip="none" rotWithShape="1">
            <a:gsLst>
              <a:gs pos="25000">
                <a:srgbClr val="EE7501"/>
              </a:gs>
              <a:gs pos="75000">
                <a:srgbClr val="F9B233"/>
              </a:gs>
            </a:gsLst>
            <a:path path="circle">
              <a:fillToRect t="100000" r="100000"/>
            </a:path>
            <a:tileRect l="-100000" b="-100000"/>
          </a:gradFill>
        </p:spPr>
        <p:txBody>
          <a:bodyPr lIns="288000" tIns="288000" rIns="288000" bIns="288000" anchor="ctr" anchorCtr="0"/>
          <a:lstStyle/>
          <a:p>
            <a:pPr marL="0" indent="0">
              <a:lnSpc>
                <a:spcPct val="120000"/>
              </a:lnSpc>
              <a:buNone/>
            </a:pPr>
            <a:r>
              <a:rPr lang="en-GB" b="1" dirty="0">
                <a:solidFill>
                  <a:schemeClr val="bg1"/>
                </a:solidFill>
              </a:rPr>
              <a:t>© HEFCE 2011</a:t>
            </a:r>
            <a:r>
              <a:rPr lang="en-GB" dirty="0">
                <a:solidFill>
                  <a:schemeClr val="bg1"/>
                </a:solidFill>
              </a:rPr>
              <a:t> </a:t>
            </a:r>
          </a:p>
          <a:p>
            <a:pPr marL="0" indent="0" algn="just">
              <a:lnSpc>
                <a:spcPct val="120000"/>
              </a:lnSpc>
              <a:buNone/>
            </a:pPr>
            <a:r>
              <a:rPr lang="en-GB" sz="1800" dirty="0">
                <a:solidFill>
                  <a:srgbClr val="FFFFFF"/>
                </a:solidFill>
              </a:rPr>
              <a:t>The Higher Education Funding Council for England, on behalf of JISC, permits reuse of this </a:t>
            </a:r>
            <a:r>
              <a:rPr lang="en-GB" sz="1800" dirty="0" smtClean="0">
                <a:solidFill>
                  <a:srgbClr val="FFFFFF"/>
                </a:solidFill>
              </a:rPr>
              <a:t>presentation and </a:t>
            </a:r>
            <a:r>
              <a:rPr lang="en-GB" sz="1800" dirty="0">
                <a:solidFill>
                  <a:srgbClr val="FFFFFF"/>
                </a:solidFill>
              </a:rPr>
              <a:t>its contents under the terms of the Creative Commons Attribution-Non-Commercial-No Derivative Works 2.0 UK England &amp; Wales Licence.</a:t>
            </a:r>
          </a:p>
          <a:p>
            <a:pPr marL="0" indent="0">
              <a:lnSpc>
                <a:spcPct val="120000"/>
              </a:lnSpc>
              <a:buNone/>
            </a:pPr>
            <a:endParaRPr lang="en-GB" dirty="0" smtClean="0">
              <a:solidFill>
                <a:srgbClr val="EE7501"/>
              </a:solidFill>
            </a:endParaRPr>
          </a:p>
          <a:p>
            <a:pPr marL="0" indent="0">
              <a:lnSpc>
                <a:spcPct val="120000"/>
              </a:lnSpc>
              <a:buNone/>
            </a:pPr>
            <a:endParaRPr lang="en-GB" dirty="0" smtClean="0">
              <a:solidFill>
                <a:srgbClr val="EE7501"/>
              </a:solidFill>
            </a:endParaRPr>
          </a:p>
          <a:p>
            <a:pPr marL="0" indent="0">
              <a:lnSpc>
                <a:spcPct val="120000"/>
              </a:lnSpc>
              <a:buNone/>
            </a:pPr>
            <a:r>
              <a:rPr lang="en-GB" b="1" dirty="0" smtClean="0">
                <a:solidFill>
                  <a:schemeClr val="bg1"/>
                </a:solidFill>
              </a:rPr>
              <a:t>http</a:t>
            </a:r>
            <a:r>
              <a:rPr lang="en-GB" b="1" dirty="0">
                <a:solidFill>
                  <a:schemeClr val="bg1"/>
                </a:solidFill>
              </a:rPr>
              <a:t>://creativecommons.org/licenses/by-nc-nd/2.0/</a:t>
            </a:r>
            <a:r>
              <a:rPr lang="en-GB" b="1" dirty="0" smtClean="0">
                <a:solidFill>
                  <a:schemeClr val="bg1"/>
                </a:solidFill>
              </a:rPr>
              <a:t>uk</a:t>
            </a:r>
            <a:endParaRPr lang="en-GB" b="1" dirty="0">
              <a:solidFill>
                <a:schemeClr val="bg1"/>
              </a:solidFill>
            </a:endParaRPr>
          </a:p>
        </p:txBody>
      </p:sp>
      <p:pic>
        <p:nvPicPr>
          <p:cNvPr id="12" name="Picture 11" descr="by-nc-nd.eu.png"/>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70000" y="4339700"/>
            <a:ext cx="1745965" cy="610871"/>
          </a:xfrm>
          <a:prstGeom prst="rect">
            <a:avLst/>
          </a:prstGeom>
        </p:spPr>
      </p:pic>
      <p:sp>
        <p:nvSpPr>
          <p:cNvPr id="4" name="Date Placeholder 3"/>
          <p:cNvSpPr>
            <a:spLocks noGrp="1"/>
          </p:cNvSpPr>
          <p:nvPr>
            <p:ph type="dt" sz="half" idx="2"/>
          </p:nvPr>
        </p:nvSpPr>
        <p:spPr/>
        <p:txBody>
          <a:bodyPr/>
          <a:lstStyle/>
          <a:p>
            <a:endParaRPr lang="en-US" dirty="0"/>
          </a:p>
        </p:txBody>
      </p:sp>
      <p:sp>
        <p:nvSpPr>
          <p:cNvPr id="5" name="Slide Number Placeholder 4"/>
          <p:cNvSpPr>
            <a:spLocks noGrp="1"/>
          </p:cNvSpPr>
          <p:nvPr>
            <p:ph type="sldNum" sz="quarter" idx="4"/>
          </p:nvPr>
        </p:nvSpPr>
        <p:spPr/>
        <p:txBody>
          <a:bodyPr/>
          <a:lstStyle/>
          <a:p>
            <a:r>
              <a:rPr lang="en-US" dirty="0" smtClean="0"/>
              <a:t>slide </a:t>
            </a:r>
            <a:fld id="{3CF8BEBA-977D-6E47-AC03-B1AB42481F20}" type="slidenum">
              <a:rPr lang="en-US" smtClean="0"/>
              <a:pPr/>
              <a:t>22</a:t>
            </a:fld>
            <a:endParaRPr lang="en-US" dirty="0"/>
          </a:p>
        </p:txBody>
      </p:sp>
      <p:sp>
        <p:nvSpPr>
          <p:cNvPr id="7" name="Footer Placeholder 6"/>
          <p:cNvSpPr>
            <a:spLocks noGrp="1"/>
          </p:cNvSpPr>
          <p:nvPr>
            <p:ph type="ftr" sz="quarter" idx="3"/>
          </p:nvPr>
        </p:nvSpPr>
        <p:spPr/>
        <p:txBody>
          <a:bodyPr/>
          <a:lstStyle/>
          <a:p>
            <a:endParaRPr lang="en-US" dirty="0"/>
          </a:p>
        </p:txBody>
      </p:sp>
    </p:spTree>
    <p:extLst>
      <p:ext uri="{BB962C8B-B14F-4D97-AF65-F5344CB8AC3E}">
        <p14:creationId xmlns="" xmlns:p14="http://schemas.microsoft.com/office/powerpoint/2010/main" val="136686826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Institutional benefits of “open”</a:t>
            </a:r>
            <a:endParaRPr lang="en-GB" dirty="0"/>
          </a:p>
        </p:txBody>
      </p:sp>
      <p:sp>
        <p:nvSpPr>
          <p:cNvPr id="3" name="Content Placeholder 2"/>
          <p:cNvSpPr>
            <a:spLocks noGrp="1"/>
          </p:cNvSpPr>
          <p:nvPr>
            <p:ph idx="1"/>
          </p:nvPr>
        </p:nvSpPr>
        <p:spPr/>
        <p:txBody>
          <a:bodyPr/>
          <a:lstStyle/>
          <a:p>
            <a:endParaRPr lang="en-GB" dirty="0" smtClean="0"/>
          </a:p>
          <a:p>
            <a:r>
              <a:rPr lang="en-GB" dirty="0" smtClean="0"/>
              <a:t>Greater visibility and impact from reuse of material</a:t>
            </a:r>
          </a:p>
          <a:p>
            <a:r>
              <a:rPr lang="en-GB" dirty="0" smtClean="0"/>
              <a:t>Supports innovation and agility</a:t>
            </a:r>
          </a:p>
          <a:p>
            <a:r>
              <a:rPr lang="en-GB" dirty="0" smtClean="0"/>
              <a:t>Increases cost-effectiveness</a:t>
            </a:r>
          </a:p>
          <a:p>
            <a:r>
              <a:rPr lang="en-GB" dirty="0" smtClean="0"/>
              <a:t>Improves quality</a:t>
            </a:r>
          </a:p>
          <a:p>
            <a:r>
              <a:rPr lang="en-GB" dirty="0" smtClean="0"/>
              <a:t>Enhances / protects institutional reputation</a:t>
            </a:r>
          </a:p>
          <a:p>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Institutional benefits of “open”</a:t>
            </a:r>
            <a:endParaRPr lang="en-GB" dirty="0"/>
          </a:p>
        </p:txBody>
      </p:sp>
      <p:sp>
        <p:nvSpPr>
          <p:cNvPr id="3" name="Content Placeholder 2"/>
          <p:cNvSpPr>
            <a:spLocks noGrp="1"/>
          </p:cNvSpPr>
          <p:nvPr>
            <p:ph idx="1"/>
          </p:nvPr>
        </p:nvSpPr>
        <p:spPr/>
        <p:txBody>
          <a:bodyPr/>
          <a:lstStyle/>
          <a:p>
            <a:pPr marL="457200" indent="-457200">
              <a:buNone/>
            </a:pPr>
            <a:r>
              <a:rPr lang="en-GB" b="1" dirty="0" smtClean="0"/>
              <a:t>Greater visibility and impact from reuse of material</a:t>
            </a:r>
          </a:p>
          <a:p>
            <a:pPr marL="457200" indent="-457200">
              <a:buNone/>
            </a:pPr>
            <a:r>
              <a:rPr lang="en-GB" dirty="0" smtClean="0"/>
              <a:t>easier discovery and access, clearer and more permissive rights position, easier curation (so greater longevity and so reuse over time), ability to recombine material (new types of reuse)</a:t>
            </a:r>
          </a:p>
          <a:p>
            <a:pPr marL="457200" indent="-457200">
              <a:buNone/>
            </a:pPr>
            <a:endParaRPr lang="en-GB" dirty="0" smtClean="0"/>
          </a:p>
          <a:p>
            <a:pPr marL="457200" indent="-457200">
              <a:buNone/>
            </a:pPr>
            <a:r>
              <a:rPr lang="en-GB" dirty="0" smtClean="0"/>
              <a:t>Example 1: </a:t>
            </a:r>
            <a:r>
              <a:rPr lang="en-GB" b="1" dirty="0" smtClean="0"/>
              <a:t>Open Access supporting innovation</a:t>
            </a:r>
          </a:p>
          <a:p>
            <a:pPr marL="457200" indent="-457200">
              <a:buNone/>
            </a:pPr>
            <a:r>
              <a:rPr lang="en-GB" dirty="0" smtClean="0"/>
              <a:t>White Design co. - low carbon buildings using straw for construction.  Needed data on carbon content, found a key paper which gave them the data they needed in an American open access paper. Creates the potential for a new carbon offset market that could, eventually, be worth millions of pounds.</a:t>
            </a:r>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Institutional benefits of “open”</a:t>
            </a:r>
            <a:endParaRPr lang="en-GB" dirty="0"/>
          </a:p>
        </p:txBody>
      </p:sp>
      <p:sp>
        <p:nvSpPr>
          <p:cNvPr id="3" name="Content Placeholder 2"/>
          <p:cNvSpPr>
            <a:spLocks noGrp="1"/>
          </p:cNvSpPr>
          <p:nvPr>
            <p:ph idx="1"/>
          </p:nvPr>
        </p:nvSpPr>
        <p:spPr/>
        <p:txBody>
          <a:bodyPr/>
          <a:lstStyle/>
          <a:p>
            <a:pPr marL="457200" indent="-457200">
              <a:buNone/>
            </a:pPr>
            <a:r>
              <a:rPr lang="en-GB" b="1" dirty="0" smtClean="0"/>
              <a:t>Greater visibility and impact from reuse of material</a:t>
            </a:r>
          </a:p>
          <a:p>
            <a:pPr marL="457200" indent="-457200">
              <a:buNone/>
            </a:pPr>
            <a:r>
              <a:rPr lang="en-GB" dirty="0" smtClean="0"/>
              <a:t>easier discovery and access, clearer and more permissive rights position, easier curation (so greater longevity and so reuse over time), ability to recombine material (new types of reuse)</a:t>
            </a:r>
          </a:p>
          <a:p>
            <a:pPr marL="457200" indent="-457200">
              <a:buNone/>
            </a:pPr>
            <a:endParaRPr lang="en-GB" dirty="0" smtClean="0"/>
          </a:p>
          <a:p>
            <a:pPr marL="457200" indent="-457200">
              <a:buNone/>
            </a:pPr>
            <a:r>
              <a:rPr lang="en-GB" dirty="0" smtClean="0"/>
              <a:t>Example 2: </a:t>
            </a:r>
            <a:r>
              <a:rPr lang="en-GB" b="1" dirty="0" smtClean="0"/>
              <a:t>Open Access supporting science</a:t>
            </a:r>
          </a:p>
          <a:p>
            <a:pPr marL="457200" indent="-457200">
              <a:buNone/>
            </a:pPr>
            <a:r>
              <a:rPr lang="en-GB" dirty="0" smtClean="0"/>
              <a:t>Text2genome. - Identifying articles relevant to specific genes – University of Manchester researchers developed text-mining technique to map OA articles to specific gene data, allowing new and unexpected discoveries relevant to genetic disorders</a:t>
            </a:r>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Institutional benefits of “open”</a:t>
            </a:r>
            <a:endParaRPr lang="en-GB" dirty="0"/>
          </a:p>
        </p:txBody>
      </p:sp>
      <p:sp>
        <p:nvSpPr>
          <p:cNvPr id="3" name="Content Placeholder 2"/>
          <p:cNvSpPr>
            <a:spLocks noGrp="1"/>
          </p:cNvSpPr>
          <p:nvPr>
            <p:ph idx="1"/>
          </p:nvPr>
        </p:nvSpPr>
        <p:spPr/>
        <p:txBody>
          <a:bodyPr/>
          <a:lstStyle/>
          <a:p>
            <a:pPr marL="457200" indent="-457200">
              <a:buNone/>
            </a:pPr>
            <a:r>
              <a:rPr lang="en-GB" b="1" dirty="0" smtClean="0"/>
              <a:t>Supports innovation and agility</a:t>
            </a:r>
          </a:p>
          <a:p>
            <a:pPr marL="457200" indent="-457200">
              <a:buNone/>
            </a:pPr>
            <a:r>
              <a:rPr lang="en-GB" dirty="0" smtClean="0"/>
              <a:t>promotes change and enables organisations to respond well to change, innovation in technologies, business models, etc</a:t>
            </a:r>
          </a:p>
          <a:p>
            <a:pPr marL="457200" indent="-457200">
              <a:buNone/>
            </a:pPr>
            <a:endParaRPr lang="en-GB" dirty="0" smtClean="0"/>
          </a:p>
          <a:p>
            <a:pPr marL="457200" indent="-457200">
              <a:buNone/>
            </a:pPr>
            <a:r>
              <a:rPr lang="en-GB" dirty="0" smtClean="0"/>
              <a:t>Example 1: </a:t>
            </a:r>
            <a:r>
              <a:rPr lang="en-GB" b="1" dirty="0" smtClean="0"/>
              <a:t>Open Source Software</a:t>
            </a:r>
          </a:p>
          <a:p>
            <a:pPr marL="457200" indent="-457200">
              <a:buNone/>
            </a:pPr>
            <a:r>
              <a:rPr lang="en-GB" dirty="0" smtClean="0"/>
              <a:t>University of Kent, List8D – open source reading list system enabling:</a:t>
            </a:r>
          </a:p>
          <a:p>
            <a:pPr marL="896938" indent="-449263">
              <a:buNone/>
            </a:pPr>
            <a:r>
              <a:rPr lang="en-GB" dirty="0" smtClean="0"/>
              <a:t> - university library to give users Web2.0 functionality, integration with common tools such as EndNote.</a:t>
            </a:r>
          </a:p>
          <a:p>
            <a:pPr marL="896938" indent="-449263">
              <a:buNone/>
            </a:pPr>
            <a:r>
              <a:rPr lang="en-GB" dirty="0" smtClean="0"/>
              <a:t> - academics to ensure reading list content is available in the library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Institutional benefits of “open”</a:t>
            </a:r>
            <a:endParaRPr lang="en-GB" dirty="0"/>
          </a:p>
        </p:txBody>
      </p:sp>
      <p:sp>
        <p:nvSpPr>
          <p:cNvPr id="3" name="Content Placeholder 2"/>
          <p:cNvSpPr>
            <a:spLocks noGrp="1"/>
          </p:cNvSpPr>
          <p:nvPr>
            <p:ph idx="1"/>
          </p:nvPr>
        </p:nvSpPr>
        <p:spPr/>
        <p:txBody>
          <a:bodyPr/>
          <a:lstStyle/>
          <a:p>
            <a:pPr marL="457200" indent="-457200">
              <a:buNone/>
            </a:pPr>
            <a:r>
              <a:rPr lang="en-GB" b="1" dirty="0" smtClean="0"/>
              <a:t>Supports innovation and agility</a:t>
            </a:r>
          </a:p>
          <a:p>
            <a:pPr marL="457200" indent="-457200">
              <a:buNone/>
            </a:pPr>
            <a:r>
              <a:rPr lang="en-GB" dirty="0" smtClean="0"/>
              <a:t>promotes change and enables organisations to respond well to change, innovation in technologies, business models, etc</a:t>
            </a:r>
          </a:p>
          <a:p>
            <a:pPr marL="457200" indent="-457200">
              <a:buNone/>
            </a:pPr>
            <a:endParaRPr lang="en-GB" dirty="0" smtClean="0"/>
          </a:p>
          <a:p>
            <a:pPr marL="457200" indent="-457200">
              <a:buNone/>
            </a:pPr>
            <a:r>
              <a:rPr lang="en-GB" dirty="0" smtClean="0"/>
              <a:t>Example 2: </a:t>
            </a:r>
            <a:r>
              <a:rPr lang="en-GB" b="1" dirty="0" smtClean="0"/>
              <a:t>Open Educational Resources</a:t>
            </a:r>
          </a:p>
          <a:p>
            <a:pPr marL="457200" indent="-457200">
              <a:buNone/>
            </a:pPr>
            <a:r>
              <a:rPr lang="en-GB" dirty="0" smtClean="0"/>
              <a:t>Open Educational Quality Initiative "Beyond OER" study report: </a:t>
            </a:r>
          </a:p>
          <a:p>
            <a:pPr marL="457200" indent="-457200">
              <a:buNone/>
            </a:pPr>
            <a:r>
              <a:rPr lang="en-GB" i="1" dirty="0" smtClean="0"/>
              <a:t>“clear positive opinion in all education roles and across both higher education and adult education that the use of OER and the implementation of open educational practices lead to innovations in pedagogical terms, in learning strategies, and at institutional level.”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Institutional benefits of “open”</a:t>
            </a:r>
            <a:endParaRPr lang="en-GB" dirty="0"/>
          </a:p>
        </p:txBody>
      </p:sp>
      <p:sp>
        <p:nvSpPr>
          <p:cNvPr id="3" name="Content Placeholder 2"/>
          <p:cNvSpPr>
            <a:spLocks noGrp="1"/>
          </p:cNvSpPr>
          <p:nvPr>
            <p:ph idx="1"/>
          </p:nvPr>
        </p:nvSpPr>
        <p:spPr>
          <a:xfrm>
            <a:off x="899592" y="1556792"/>
            <a:ext cx="7560840" cy="5301208"/>
          </a:xfrm>
        </p:spPr>
        <p:txBody>
          <a:bodyPr/>
          <a:lstStyle/>
          <a:p>
            <a:pPr marL="457200" indent="-457200">
              <a:buNone/>
            </a:pPr>
            <a:r>
              <a:rPr lang="en-GB" b="1" dirty="0" smtClean="0"/>
              <a:t>Increases cost-effectiveness</a:t>
            </a:r>
          </a:p>
          <a:p>
            <a:pPr marL="457200" indent="-457200">
              <a:buNone/>
            </a:pPr>
            <a:r>
              <a:rPr lang="en-GB" dirty="0" smtClean="0"/>
              <a:t>because it enables collective / shared approaches, reduces duplication of effort, removes friction from transactions, saves time, supports collaboration</a:t>
            </a:r>
          </a:p>
          <a:p>
            <a:pPr marL="457200" indent="-457200">
              <a:buNone/>
            </a:pPr>
            <a:r>
              <a:rPr lang="en-GB" dirty="0" smtClean="0"/>
              <a:t>Example 1: </a:t>
            </a:r>
            <a:r>
              <a:rPr lang="en-GB" b="1" dirty="0" smtClean="0"/>
              <a:t>Open Research Data</a:t>
            </a:r>
          </a:p>
          <a:p>
            <a:pPr marL="457200" indent="-457200">
              <a:buNone/>
            </a:pPr>
            <a:r>
              <a:rPr lang="en-GB" dirty="0" smtClean="0"/>
              <a:t>Survey of data reuse via data centres found:</a:t>
            </a:r>
          </a:p>
          <a:p>
            <a:pPr marL="457200" indent="-457200">
              <a:buNone/>
            </a:pPr>
            <a:r>
              <a:rPr lang="en-GB" sz="1800" dirty="0" smtClean="0"/>
              <a:t>“Overall, usage of data centres is high, with most centres supporting thousands of researchers and millions of downloads each year.”</a:t>
            </a:r>
          </a:p>
          <a:p>
            <a:pPr marL="457200" indent="-457200">
              <a:buNone/>
            </a:pPr>
            <a:r>
              <a:rPr lang="en-GB" sz="1800" dirty="0" smtClean="0"/>
              <a:t>“mixed evidence about the importance of data centres in stimulating new research questions”</a:t>
            </a:r>
          </a:p>
          <a:p>
            <a:pPr marL="457200" indent="-457200">
              <a:buNone/>
            </a:pPr>
            <a:r>
              <a:rPr lang="en-GB" sz="1800" dirty="0" smtClean="0"/>
              <a:t>“Data centres make research quicker, easier and cheaper, and ensure that work is not repeated unnecessarily.”</a:t>
            </a:r>
          </a:p>
          <a:p>
            <a:pPr marL="457200" indent="-457200">
              <a:buNone/>
            </a:pPr>
            <a:r>
              <a:rPr lang="en-GB" sz="1800" dirty="0" smtClean="0"/>
              <a:t>“Research quality was another important benefit, although not rated quite as highly as efficiency.”</a:t>
            </a:r>
          </a:p>
          <a:p>
            <a:pPr marL="457200" indent="-457200">
              <a:buNone/>
            </a:pPr>
            <a:endParaRPr lang="en-GB"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Institutional benefits of “open”</a:t>
            </a:r>
            <a:endParaRPr lang="en-GB" dirty="0"/>
          </a:p>
        </p:txBody>
      </p:sp>
      <p:sp>
        <p:nvSpPr>
          <p:cNvPr id="3" name="Content Placeholder 2"/>
          <p:cNvSpPr>
            <a:spLocks noGrp="1"/>
          </p:cNvSpPr>
          <p:nvPr>
            <p:ph idx="1"/>
          </p:nvPr>
        </p:nvSpPr>
        <p:spPr>
          <a:xfrm>
            <a:off x="899592" y="1556793"/>
            <a:ext cx="7560840" cy="2664296"/>
          </a:xfrm>
        </p:spPr>
        <p:txBody>
          <a:bodyPr/>
          <a:lstStyle/>
          <a:p>
            <a:pPr marL="457200" indent="-457200">
              <a:buNone/>
            </a:pPr>
            <a:r>
              <a:rPr lang="en-GB" b="1" dirty="0" smtClean="0"/>
              <a:t>Increases cost-effectiveness</a:t>
            </a:r>
          </a:p>
          <a:p>
            <a:pPr marL="457200" indent="-457200">
              <a:buNone/>
            </a:pPr>
            <a:r>
              <a:rPr lang="en-GB" dirty="0" smtClean="0"/>
              <a:t>because it enables collective / shared approaches, reduces duplication of effort, removes friction from transactions, saves time, supports collaboration</a:t>
            </a:r>
          </a:p>
          <a:p>
            <a:pPr marL="457200" indent="-457200">
              <a:buNone/>
            </a:pPr>
            <a:r>
              <a:rPr lang="en-GB" dirty="0" smtClean="0"/>
              <a:t>Example 2: </a:t>
            </a:r>
            <a:r>
              <a:rPr lang="en-GB" b="1" dirty="0" smtClean="0"/>
              <a:t>Open Access</a:t>
            </a:r>
          </a:p>
          <a:p>
            <a:pPr marL="457200" indent="-457200">
              <a:buNone/>
            </a:pPr>
            <a:endParaRPr lang="en-GB" b="1" dirty="0" smtClean="0"/>
          </a:p>
          <a:p>
            <a:pPr marL="457200" indent="-457200">
              <a:buNone/>
            </a:pPr>
            <a:endParaRPr lang="en-GB" b="1" dirty="0" smtClean="0"/>
          </a:p>
        </p:txBody>
      </p:sp>
      <p:pic>
        <p:nvPicPr>
          <p:cNvPr id="1028" name="Picture 4"/>
          <p:cNvPicPr>
            <a:picLocks noChangeAspect="1" noChangeArrowheads="1"/>
          </p:cNvPicPr>
          <p:nvPr/>
        </p:nvPicPr>
        <p:blipFill>
          <a:blip r:embed="rId3" cstate="print"/>
          <a:srcRect/>
          <a:stretch>
            <a:fillRect/>
          </a:stretch>
        </p:blipFill>
        <p:spPr bwMode="auto">
          <a:xfrm>
            <a:off x="1022680" y="3501008"/>
            <a:ext cx="7077712" cy="28746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JISC">
  <a:themeElements>
    <a:clrScheme name="JISC Powerpoint 10.0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JISC Powerpoint 10.0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JISC Powerpoint 10.0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JISC Powerpoint 10.05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JISC Powerpoint 10.05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JISC Powerpoint 10.05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JISC Powerpoint 10.05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JISC Powerpoint 10.05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JISC Powerpoint 10.05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JISC Powerpoint 10.05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JISC Powerpoint 10.05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JISC Powerpoint 10.05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JISC Powerpoint 10.05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JISC Powerpoint 10.05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JISC</Template>
  <TotalTime>8209</TotalTime>
  <Words>3426</Words>
  <Application>Microsoft Office PowerPoint</Application>
  <PresentationFormat>On-screen Show (4:3)</PresentationFormat>
  <Paragraphs>247</Paragraphs>
  <Slides>22</Slides>
  <Notes>19</Notes>
  <HiddenSlides>0</HiddenSlides>
  <MMClips>0</MMClips>
  <ScaleCrop>false</ScaleCrop>
  <HeadingPairs>
    <vt:vector size="4" baseType="variant">
      <vt:variant>
        <vt:lpstr>Theme</vt:lpstr>
      </vt:variant>
      <vt:variant>
        <vt:i4>3</vt:i4>
      </vt:variant>
      <vt:variant>
        <vt:lpstr>Slide Titles</vt:lpstr>
      </vt:variant>
      <vt:variant>
        <vt:i4>22</vt:i4>
      </vt:variant>
    </vt:vector>
  </HeadingPairs>
  <TitlesOfParts>
    <vt:vector size="25" baseType="lpstr">
      <vt:lpstr>JISC</vt:lpstr>
      <vt:lpstr>Master</vt:lpstr>
      <vt:lpstr>1_Master</vt:lpstr>
      <vt:lpstr>Slide 1</vt:lpstr>
      <vt:lpstr>The Open Agenda</vt:lpstr>
      <vt:lpstr>Institutional benefits of “open”</vt:lpstr>
      <vt:lpstr>Institutional benefits of “open”</vt:lpstr>
      <vt:lpstr>Institutional benefits of “open”</vt:lpstr>
      <vt:lpstr>Institutional benefits of “open”</vt:lpstr>
      <vt:lpstr>Institutional benefits of “open”</vt:lpstr>
      <vt:lpstr>Institutional benefits of “open”</vt:lpstr>
      <vt:lpstr>Institutional benefits of “open”</vt:lpstr>
      <vt:lpstr>Institutional benefits of “open”</vt:lpstr>
      <vt:lpstr>Institutional benefits of “open”</vt:lpstr>
      <vt:lpstr>Institutional benefits of “open”</vt:lpstr>
      <vt:lpstr>Institutional benefits of “open”</vt:lpstr>
      <vt:lpstr>Institutional benefits of “open”</vt:lpstr>
      <vt:lpstr>Leading “open” institutions worldwide</vt:lpstr>
      <vt:lpstr>Leading “open” institutions worldwide</vt:lpstr>
      <vt:lpstr>Open Scholarship </vt:lpstr>
      <vt:lpstr>Open Access</vt:lpstr>
      <vt:lpstr>Open (Research) Data</vt:lpstr>
      <vt:lpstr>Open (Administrative) Data </vt:lpstr>
      <vt:lpstr>Open Education </vt:lpstr>
      <vt:lpstr>Slide 22</vt:lpstr>
    </vt:vector>
  </TitlesOfParts>
  <Company>University of Bristol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Scholarship and Open Knowledge What are they?</dc:title>
  <dc:creator>Neil</dc:creator>
  <cp:lastModifiedBy>ehmansu</cp:lastModifiedBy>
  <cp:revision>253</cp:revision>
  <dcterms:created xsi:type="dcterms:W3CDTF">2010-07-04T19:26:40Z</dcterms:created>
  <dcterms:modified xsi:type="dcterms:W3CDTF">2011-10-13T16:06:57Z</dcterms:modified>
</cp:coreProperties>
</file>