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0"/>
  </p:notesMasterIdLst>
  <p:sldIdLst>
    <p:sldId id="315" r:id="rId2"/>
    <p:sldId id="294" r:id="rId3"/>
    <p:sldId id="382" r:id="rId4"/>
    <p:sldId id="348" r:id="rId5"/>
    <p:sldId id="295" r:id="rId6"/>
    <p:sldId id="316" r:id="rId7"/>
    <p:sldId id="349" r:id="rId8"/>
    <p:sldId id="350" r:id="rId9"/>
    <p:sldId id="351" r:id="rId10"/>
    <p:sldId id="378" r:id="rId11"/>
    <p:sldId id="379" r:id="rId12"/>
    <p:sldId id="380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71" r:id="rId22"/>
    <p:sldId id="360" r:id="rId23"/>
    <p:sldId id="363" r:id="rId24"/>
    <p:sldId id="317" r:id="rId25"/>
    <p:sldId id="330" r:id="rId26"/>
    <p:sldId id="319" r:id="rId27"/>
    <p:sldId id="321" r:id="rId28"/>
    <p:sldId id="365" r:id="rId29"/>
    <p:sldId id="366" r:id="rId30"/>
    <p:sldId id="367" r:id="rId31"/>
    <p:sldId id="368" r:id="rId32"/>
    <p:sldId id="369" r:id="rId33"/>
    <p:sldId id="370" r:id="rId34"/>
    <p:sldId id="331" r:id="rId35"/>
    <p:sldId id="381" r:id="rId36"/>
    <p:sldId id="342" r:id="rId37"/>
    <p:sldId id="326" r:id="rId38"/>
    <p:sldId id="322" r:id="rId39"/>
    <p:sldId id="257" r:id="rId40"/>
    <p:sldId id="332" r:id="rId41"/>
    <p:sldId id="372" r:id="rId42"/>
    <p:sldId id="333" r:id="rId43"/>
    <p:sldId id="293" r:id="rId44"/>
    <p:sldId id="311" r:id="rId45"/>
    <p:sldId id="266" r:id="rId46"/>
    <p:sldId id="302" r:id="rId47"/>
    <p:sldId id="339" r:id="rId48"/>
    <p:sldId id="308" r:id="rId49"/>
    <p:sldId id="373" r:id="rId50"/>
    <p:sldId id="374" r:id="rId51"/>
    <p:sldId id="375" r:id="rId52"/>
    <p:sldId id="376" r:id="rId53"/>
    <p:sldId id="377" r:id="rId54"/>
    <p:sldId id="261" r:id="rId55"/>
    <p:sldId id="262" r:id="rId56"/>
    <p:sldId id="343" r:id="rId57"/>
    <p:sldId id="313" r:id="rId58"/>
    <p:sldId id="303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4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D20AF-0F6B-8242-A269-163245D551AF}" type="datetimeFigureOut">
              <a:rPr lang="en-US" smtClean="0"/>
              <a:t>11-10-21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628CC-E098-4E49-B901-1CBA16CE9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6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45AB-EF9A-3049-A3BC-B3C334910E6B}" type="datetimeFigureOut">
              <a:rPr lang="en-US" smtClean="0"/>
              <a:t>11-10-19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36844-F8E8-3B49-9DF7-562896823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45AB-EF9A-3049-A3BC-B3C334910E6B}" type="datetimeFigureOut">
              <a:rPr lang="en-US" smtClean="0"/>
              <a:t>11-10-19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36844-F8E8-3B49-9DF7-562896823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8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45AB-EF9A-3049-A3BC-B3C334910E6B}" type="datetimeFigureOut">
              <a:rPr lang="en-US" smtClean="0"/>
              <a:t>11-10-19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36844-F8E8-3B49-9DF7-562896823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2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45AB-EF9A-3049-A3BC-B3C334910E6B}" type="datetimeFigureOut">
              <a:rPr lang="en-US" smtClean="0"/>
              <a:t>11-10-19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36844-F8E8-3B49-9DF7-562896823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93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45AB-EF9A-3049-A3BC-B3C334910E6B}" type="datetimeFigureOut">
              <a:rPr lang="en-US" smtClean="0"/>
              <a:t>11-10-19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36844-F8E8-3B49-9DF7-562896823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48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45AB-EF9A-3049-A3BC-B3C334910E6B}" type="datetimeFigureOut">
              <a:rPr lang="en-US" smtClean="0"/>
              <a:t>11-10-19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36844-F8E8-3B49-9DF7-562896823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95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45AB-EF9A-3049-A3BC-B3C334910E6B}" type="datetimeFigureOut">
              <a:rPr lang="en-US" smtClean="0"/>
              <a:t>11-10-19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36844-F8E8-3B49-9DF7-562896823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90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45AB-EF9A-3049-A3BC-B3C334910E6B}" type="datetimeFigureOut">
              <a:rPr lang="en-US" smtClean="0"/>
              <a:t>11-10-19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36844-F8E8-3B49-9DF7-562896823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26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45AB-EF9A-3049-A3BC-B3C334910E6B}" type="datetimeFigureOut">
              <a:rPr lang="en-US" smtClean="0"/>
              <a:t>11-10-19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36844-F8E8-3B49-9DF7-562896823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4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45AB-EF9A-3049-A3BC-B3C334910E6B}" type="datetimeFigureOut">
              <a:rPr lang="en-US" smtClean="0"/>
              <a:t>11-10-19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36844-F8E8-3B49-9DF7-562896823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34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A45AB-EF9A-3049-A3BC-B3C334910E6B}" type="datetimeFigureOut">
              <a:rPr lang="en-US" smtClean="0"/>
              <a:t>11-10-19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36844-F8E8-3B49-9DF7-562896823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73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A45AB-EF9A-3049-A3BC-B3C334910E6B}" type="datetimeFigureOut">
              <a:rPr lang="en-US" smtClean="0"/>
              <a:t>11-10-19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36844-F8E8-3B49-9DF7-562896823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7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hyperlink" Target="http://www.businessinsider.com/the-cia-just-put-a-ton-of-cash-into-a-software-firm-that-monitors-your-online-activity-2011-7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hyperlink" Target="http://www.informationbuilders.com/news/press/release/948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.wsj.com/article/SB10001424053111903885604576486330882679982.html" TargetMode="External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it.ly/edu-data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lideshare.net/gsiemens/analytics-educause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hyperlink" Target="http://www.skyrill.com/seatinghabits/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hyperlink" Target="http://chronicle.com/article/U-of-Texas-Adopts-Plan-to/128800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ak12.sites.olt.ubc.ca/" TargetMode="External"/><Relationship Id="rId3" Type="http://schemas.openxmlformats.org/officeDocument/2006/relationships/image" Target="../media/image4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olaresearch.org/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earninganalytics.net/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earnspace.org/blog" TargetMode="External"/><Relationship Id="rId4" Type="http://schemas.openxmlformats.org/officeDocument/2006/relationships/hyperlink" Target="http://lak12.sites.olt.ubc.ca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hange.mooc.c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oLAR_PowerPointTem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2" y="0"/>
            <a:ext cx="913766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17317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Transforming learning through analytics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99862"/>
            <a:ext cx="5376550" cy="1752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/>
              <a:t>George Siemens</a:t>
            </a:r>
          </a:p>
          <a:p>
            <a:pPr algn="l"/>
            <a:r>
              <a:rPr lang="en-US" b="1" dirty="0" smtClean="0"/>
              <a:t>EDUCAUSE</a:t>
            </a:r>
          </a:p>
          <a:p>
            <a:pPr algn="l"/>
            <a:r>
              <a:rPr lang="en-US" dirty="0" smtClean="0"/>
              <a:t>October 21, 2011</a:t>
            </a:r>
          </a:p>
          <a:p>
            <a:pPr algn="l"/>
            <a:r>
              <a:rPr lang="en-US" dirty="0" smtClean="0"/>
              <a:t>Philadelphia</a:t>
            </a:r>
            <a:endParaRPr lang="en-US" dirty="0"/>
          </a:p>
        </p:txBody>
      </p:sp>
      <p:pic>
        <p:nvPicPr>
          <p:cNvPr id="5" name="Picture 4" descr="tekri_logo.png"/>
          <p:cNvPicPr>
            <a:picLocks noChangeAspect="1"/>
          </p:cNvPicPr>
          <p:nvPr/>
        </p:nvPicPr>
        <p:blipFill>
          <a:blip r:embed="rId3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956" y="3316643"/>
            <a:ext cx="3063044" cy="1413713"/>
          </a:xfrm>
          <a:prstGeom prst="rect">
            <a:avLst/>
          </a:prstGeom>
        </p:spPr>
      </p:pic>
      <p:pic>
        <p:nvPicPr>
          <p:cNvPr id="6" name="Picture 5" descr="unesco_chair.png"/>
          <p:cNvPicPr>
            <a:picLocks noChangeAspect="1"/>
          </p:cNvPicPr>
          <p:nvPr/>
        </p:nvPicPr>
        <p:blipFill>
          <a:blip r:embed="rId4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" y="0"/>
            <a:ext cx="9017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56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nit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036" y="-1"/>
            <a:ext cx="6978963" cy="59177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88406" y="6214411"/>
            <a:ext cx="6555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http://www.businessinsider.com/the-cia-just-put-a-ton-of-cash-into-a-software-firm-that-monitors-your-online-activity-2011-</a:t>
            </a:r>
            <a:r>
              <a:rPr lang="en-US" dirty="0" smtClean="0">
                <a:hlinkClick r:id="rId3"/>
              </a:rPr>
              <a:t>7</a:t>
            </a:r>
            <a:r>
              <a:rPr lang="en-US" dirty="0" smtClean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75600" y="3315103"/>
            <a:ext cx="5818481" cy="2308324"/>
          </a:xfrm>
          <a:prstGeom prst="rect">
            <a:avLst/>
          </a:prstGeom>
          <a:solidFill>
            <a:srgbClr val="FFFF00"/>
          </a:solidFill>
          <a:ln cap="flat">
            <a:solidFill>
              <a:srgbClr val="A6A6A6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/>
              <a:t>American intelligence communities are interested in your YouTube video, </a:t>
            </a:r>
            <a:r>
              <a:rPr lang="en-US" sz="2400" dirty="0" err="1"/>
              <a:t>flickr</a:t>
            </a:r>
            <a:r>
              <a:rPr lang="en-US" sz="2400" dirty="0"/>
              <a:t> uploads, tweets -- even your online book purchases -- and for over a year they've been laying down some serious cash to get a better look at all of them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4409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p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370"/>
            <a:ext cx="9144000" cy="45217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40210" y="6396335"/>
            <a:ext cx="66037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http://www.informationbuilders.com/news/press/release/</a:t>
            </a:r>
            <a:r>
              <a:rPr lang="en-US" dirty="0" smtClean="0">
                <a:hlinkClick r:id="rId3"/>
              </a:rPr>
              <a:t>9483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09624" y="3575178"/>
            <a:ext cx="7393825" cy="1815882"/>
          </a:xfrm>
          <a:prstGeom prst="rect">
            <a:avLst/>
          </a:prstGeom>
          <a:solidFill>
            <a:srgbClr val="FFFF00"/>
          </a:solidFill>
          <a:ln>
            <a:solidFill>
              <a:srgbClr val="A6A6A6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/>
              <a:t> dashboard solution with geographical and predictive analysis to </a:t>
            </a:r>
            <a:r>
              <a:rPr lang="en-US" sz="2800" b="1" dirty="0"/>
              <a:t>help identify where and how resources should be deployed </a:t>
            </a:r>
            <a:r>
              <a:rPr lang="en-US" sz="2800" dirty="0"/>
              <a:t>to reduce crime.</a:t>
            </a:r>
          </a:p>
        </p:txBody>
      </p:sp>
    </p:spTree>
    <p:extLst>
      <p:ext uri="{BB962C8B-B14F-4D97-AF65-F5344CB8AC3E}">
        <p14:creationId xmlns:p14="http://schemas.microsoft.com/office/powerpoint/2010/main" val="2736545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siness_dat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47269" cy="48402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80422" y="0"/>
            <a:ext cx="2963578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dirty="0">
                <a:hlinkClick r:id="rId3"/>
              </a:rPr>
              <a:t>http://online.wsj.com/article/SB10001424053111903885604576486330882679982.</a:t>
            </a:r>
            <a:r>
              <a:rPr lang="en-US" dirty="0" smtClean="0">
                <a:hlinkClick r:id="rId3"/>
              </a:rPr>
              <a:t>html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 descr="IBM_Analytic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774" y="3349029"/>
            <a:ext cx="6407226" cy="3505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21280421">
            <a:off x="90725" y="1128365"/>
            <a:ext cx="6452587" cy="2677656"/>
          </a:xfrm>
          <a:prstGeom prst="rect">
            <a:avLst/>
          </a:prstGeom>
          <a:solidFill>
            <a:srgbClr val="FFFF00"/>
          </a:solidFill>
          <a:ln>
            <a:solidFill>
              <a:srgbClr val="A6A6A6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/>
              <a:t>International Business Machines Corp., which has invested more than $14 billion buying analytics industry </a:t>
            </a:r>
            <a:r>
              <a:rPr lang="en-US" sz="2800" dirty="0" smtClean="0"/>
              <a:t>companies…since </a:t>
            </a:r>
            <a:r>
              <a:rPr lang="en-US" sz="2800" dirty="0"/>
              <a:t>2005, has teamed up with more than 200 </a:t>
            </a:r>
            <a:r>
              <a:rPr lang="en-US" sz="2800" dirty="0" smtClean="0"/>
              <a:t>schools…to </a:t>
            </a:r>
            <a:r>
              <a:rPr lang="en-US" sz="2800" dirty="0"/>
              <a:t>develop analytics curriculum and training.</a:t>
            </a:r>
          </a:p>
        </p:txBody>
      </p:sp>
    </p:spTree>
    <p:extLst>
      <p:ext uri="{BB962C8B-B14F-4D97-AF65-F5344CB8AC3E}">
        <p14:creationId xmlns:p14="http://schemas.microsoft.com/office/powerpoint/2010/main" val="2344251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wScien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"/>
            <a:ext cx="9144000" cy="649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97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seball_s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127000"/>
            <a:ext cx="7962900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97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ngl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144000" cy="679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97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and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7903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97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lfr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0"/>
            <a:ext cx="61396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97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ttstudi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50800"/>
            <a:ext cx="7658100" cy="6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97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ey_ball_bers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0"/>
            <a:ext cx="59841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97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 Ask here: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>
              <a:hlinkClick r:id="rId2"/>
            </a:endParaRP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http://bit.ly/edu-data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426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sualizati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0"/>
            <a:ext cx="5689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340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lturonomic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8100"/>
            <a:ext cx="9144000" cy="423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91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rtn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718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479174"/>
            <a:ext cx="8895228" cy="258532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b="1" dirty="0"/>
              <a:t>Next-Generation Analytics.</a:t>
            </a:r>
            <a:r>
              <a:rPr lang="en-US" dirty="0"/>
              <a:t> Analytics is growing along three key dimensions:</a:t>
            </a:r>
          </a:p>
          <a:p>
            <a:pPr lvl="0"/>
            <a:r>
              <a:rPr lang="en-US" dirty="0"/>
              <a:t>From traditional offline analytics to in-line embedded analytics. This has been the focus for many efforts in the past and will continue to be an important focus for analytics.</a:t>
            </a:r>
          </a:p>
          <a:p>
            <a:pPr lvl="0"/>
            <a:r>
              <a:rPr lang="en-US" dirty="0"/>
              <a:t>From analyzing historical data to explain what happened to analyzing historical and real-time data from multiple systems to simulate and predict the future.</a:t>
            </a:r>
          </a:p>
          <a:p>
            <a:pPr lvl="0"/>
            <a:r>
              <a:rPr lang="en-US" dirty="0"/>
              <a:t>Over the next three years, analytics will mature along a third dimension, from structured and simple data analyzed by individuals to analysis of complex information of many types (text, video, etc…) from many systems supporting a collaborative decision process that brings multiple people together to analyze, brainstorm and make decisions.</a:t>
            </a:r>
          </a:p>
        </p:txBody>
      </p:sp>
    </p:spTree>
    <p:extLst>
      <p:ext uri="{BB962C8B-B14F-4D97-AF65-F5344CB8AC3E}">
        <p14:creationId xmlns:p14="http://schemas.microsoft.com/office/powerpoint/2010/main" val="2280340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rtn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718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479174"/>
            <a:ext cx="8895228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b="1" dirty="0"/>
              <a:t>Big Data</a:t>
            </a:r>
            <a:r>
              <a:rPr lang="en-US" dirty="0"/>
              <a:t>. The size, complexity of formats and speed of delivery exceeds the capabilities of traditional data management technologies; it requires the use of new or exotic technologies simply to manage the volume alone. Many new technologies are emerging, with the potential to be disruptive (e.g., in-memory DBMS). Analytics has become a major driving application for data warehousing, with the use of </a:t>
            </a:r>
            <a:r>
              <a:rPr lang="en-US" dirty="0" err="1"/>
              <a:t>MapReduce</a:t>
            </a:r>
            <a:r>
              <a:rPr lang="en-US" dirty="0"/>
              <a:t> outside and inside the DBMS, and the use of self-service data marts. </a:t>
            </a:r>
            <a:r>
              <a:rPr lang="en-US" b="1" dirty="0">
                <a:solidFill>
                  <a:srgbClr val="0000FF"/>
                </a:solidFill>
              </a:rPr>
              <a:t>One major implication of big data is that in the future users will not be able to put all useful information into a single data warehouse.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663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going to get sick?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906" y="5911222"/>
            <a:ext cx="5265094" cy="622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26" y="3099233"/>
            <a:ext cx="6900661" cy="250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731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uantified_sel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2" y="0"/>
            <a:ext cx="9144000" cy="660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21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292" y="6129597"/>
            <a:ext cx="3990797" cy="537536"/>
          </a:xfrm>
          <a:prstGeom prst="rect">
            <a:avLst/>
          </a:prstGeom>
        </p:spPr>
      </p:pic>
      <p:pic>
        <p:nvPicPr>
          <p:cNvPr id="2" name="Picture 1" descr="productivit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2500"/>
            <a:ext cx="9144000" cy="397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15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irc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75" y="0"/>
            <a:ext cx="3793441" cy="6894543"/>
          </a:xfrm>
          <a:prstGeom prst="rect">
            <a:avLst/>
          </a:prstGeom>
        </p:spPr>
      </p:pic>
      <p:sp>
        <p:nvSpPr>
          <p:cNvPr id="6" name="Donut 5"/>
          <p:cNvSpPr/>
          <p:nvPr/>
        </p:nvSpPr>
        <p:spPr>
          <a:xfrm>
            <a:off x="2449489" y="2464269"/>
            <a:ext cx="2585570" cy="907092"/>
          </a:xfrm>
          <a:prstGeom prst="donu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307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0294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Analytics need corrective capacity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109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mend_recommendati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0" y="850900"/>
            <a:ext cx="6578600" cy="51562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6940217" y="453546"/>
            <a:ext cx="1209623" cy="6803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975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771" y="1600200"/>
            <a:ext cx="8693919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>
                <a:hlinkClick r:id="rId2"/>
              </a:rPr>
              <a:t>http://www.slideshare.net/gsiemens/analytics-educause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13888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26153"/>
            <a:ext cx="8229600" cy="1143000"/>
          </a:xfrm>
        </p:spPr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6851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3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If your daughter shops on your account…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2591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mance_recommendation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43"/>
          <a:stretch/>
        </p:blipFill>
        <p:spPr>
          <a:xfrm>
            <a:off x="0" y="706008"/>
            <a:ext cx="8966337" cy="35595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75263" y="6017049"/>
            <a:ext cx="2430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Yeah, maybe not.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325252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65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147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ecommenders gone bad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-30240" y="1425800"/>
            <a:ext cx="9174239" cy="4002845"/>
            <a:chOff x="-30240" y="1425800"/>
            <a:chExt cx="9174239" cy="4002845"/>
          </a:xfrm>
        </p:grpSpPr>
        <p:pic>
          <p:nvPicPr>
            <p:cNvPr id="4" name="Picture 3" descr="recommenders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177"/>
            <a:stretch/>
          </p:blipFill>
          <p:spPr>
            <a:xfrm>
              <a:off x="2509968" y="1425800"/>
              <a:ext cx="6634031" cy="400284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-30240" y="3835704"/>
              <a:ext cx="214708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This</a:t>
              </a:r>
            </a:p>
            <a:p>
              <a:r>
                <a:rPr lang="en-US" sz="2800" dirty="0" smtClean="0"/>
                <a:t>DOES NOT</a:t>
              </a:r>
            </a:p>
            <a:p>
              <a:r>
                <a:rPr lang="en-US" sz="2800" dirty="0"/>
                <a:t>e</a:t>
              </a:r>
              <a:r>
                <a:rPr lang="en-US" sz="2800" dirty="0" smtClean="0"/>
                <a:t>qual this</a:t>
              </a:r>
              <a:endParaRPr lang="en-US" sz="2800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801376" y="4157509"/>
              <a:ext cx="170859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632992" y="5064602"/>
              <a:ext cx="982819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46768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841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Empowering end-users: access to, </a:t>
            </a:r>
            <a:br>
              <a:rPr lang="en-US" dirty="0" smtClean="0"/>
            </a:br>
            <a:r>
              <a:rPr lang="en-US" dirty="0" smtClean="0"/>
              <a:t>and means of interrogating,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8979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463800"/>
            <a:ext cx="9004300" cy="1917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500" y="5202211"/>
            <a:ext cx="24003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220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0174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Data</a:t>
            </a:r>
            <a:r>
              <a:rPr lang="en-US" dirty="0" smtClean="0"/>
              <a:t> </a:t>
            </a:r>
            <a:r>
              <a:rPr lang="en-US" dirty="0" smtClean="0"/>
              <a:t>reveals </a:t>
            </a:r>
            <a:br>
              <a:rPr lang="en-US" dirty="0" smtClean="0"/>
            </a:br>
            <a:r>
              <a:rPr lang="en-US" dirty="0" smtClean="0"/>
              <a:t>our sentiments, </a:t>
            </a:r>
            <a:br>
              <a:rPr lang="en-US" dirty="0" smtClean="0"/>
            </a:br>
            <a:r>
              <a:rPr lang="en-US" dirty="0" smtClean="0"/>
              <a:t>our attitudes,</a:t>
            </a:r>
            <a:br>
              <a:rPr lang="en-US" dirty="0" smtClean="0"/>
            </a:br>
            <a:r>
              <a:rPr lang="en-US" dirty="0" smtClean="0"/>
              <a:t>our social connections,</a:t>
            </a:r>
            <a:br>
              <a:rPr lang="en-US" dirty="0" smtClean="0"/>
            </a:br>
            <a:r>
              <a:rPr lang="en-US" dirty="0" smtClean="0"/>
              <a:t>our intentions,</a:t>
            </a:r>
            <a:br>
              <a:rPr lang="en-US" dirty="0" smtClean="0"/>
            </a:br>
            <a:r>
              <a:rPr lang="en-US" dirty="0" smtClean="0"/>
              <a:t>and what we might do next.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4536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charset="0"/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pPr marL="0" indent="0">
              <a:buFont typeface="Wingdings" charset="0"/>
              <a:buNone/>
            </a:pPr>
            <a:r>
              <a:rPr lang="en-US" altLang="ja-JP" b="1" dirty="0" smtClean="0">
                <a:latin typeface="Arial" charset="0"/>
                <a:ea typeface="ＭＳ 明朝" charset="0"/>
                <a:cs typeface="ＭＳ 明朝" charset="0"/>
              </a:rPr>
              <a:t>Learning </a:t>
            </a:r>
            <a:r>
              <a:rPr lang="en-US" altLang="ja-JP" b="1" dirty="0">
                <a:latin typeface="Arial" charset="0"/>
                <a:ea typeface="ＭＳ 明朝" charset="0"/>
                <a:cs typeface="ＭＳ 明朝" charset="0"/>
              </a:rPr>
              <a:t>analytics </a:t>
            </a:r>
            <a:r>
              <a:rPr lang="en-US" altLang="ja-JP" dirty="0">
                <a:latin typeface="Arial" charset="0"/>
                <a:ea typeface="ＭＳ 明朝" charset="0"/>
                <a:cs typeface="ＭＳ 明朝" charset="0"/>
              </a:rPr>
              <a:t>is the measurement, collection, analysis and reporting of data about learners and their contexts, for purposes of understanding and optimizing learning and the environments in which it </a:t>
            </a:r>
            <a:r>
              <a:rPr lang="en-US" altLang="ja-JP" dirty="0" smtClean="0">
                <a:latin typeface="Arial" charset="0"/>
                <a:ea typeface="ＭＳ 明朝" charset="0"/>
                <a:cs typeface="ＭＳ 明朝" charset="0"/>
              </a:rPr>
              <a:t>occurs</a:t>
            </a:r>
            <a:r>
              <a:rPr lang="en-US" altLang="ja-JP" dirty="0" smtClean="0">
                <a:latin typeface="Arial" charset="0"/>
                <a:ea typeface="ＭＳ 明朝" charset="0"/>
                <a:cs typeface="ＭＳ 明朝" charset="0"/>
              </a:rPr>
              <a:t>.</a:t>
            </a:r>
          </a:p>
          <a:p>
            <a:pPr marL="0" indent="0" algn="r">
              <a:buFont typeface="Wingdings" charset="0"/>
              <a:buNone/>
            </a:pPr>
            <a:r>
              <a:rPr lang="en-US" altLang="ja-JP" sz="2000" i="1" dirty="0" smtClean="0">
                <a:latin typeface="Arial" charset="0"/>
                <a:ea typeface="ＭＳ 明朝" charset="0"/>
                <a:cs typeface="ＭＳ 明朝" charset="0"/>
              </a:rPr>
              <a:t>Society of Learning Analytics Research</a:t>
            </a:r>
            <a:endParaRPr lang="en-US" altLang="ja-JP" sz="2000" i="1" dirty="0" smtClean="0">
              <a:latin typeface="Arial" charset="0"/>
              <a:ea typeface="ＭＳ 明朝" charset="0"/>
              <a:cs typeface="ＭＳ 明朝" charset="0"/>
            </a:endParaRPr>
          </a:p>
          <a:p>
            <a:pPr marL="0" indent="0">
              <a:buFont typeface="Wingdings" charset="0"/>
              <a:buNone/>
            </a:pPr>
            <a:endParaRPr lang="en-US" dirty="0">
              <a:latin typeface="Arial" charset="0"/>
              <a:ea typeface="ＭＳ 明朝" charset="0"/>
              <a:cs typeface="ＭＳ 明朝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70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047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Anywhere/time data is produced in education an analytics opportunity exists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906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094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ating_habi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0"/>
            <a:ext cx="9144000" cy="67064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42959" y="6461478"/>
            <a:ext cx="3801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http://www.skyrill.com/seatinghabits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0519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Learner success</a:t>
            </a:r>
          </a:p>
          <a:p>
            <a:pPr marL="0" indent="0">
              <a:buNone/>
            </a:pPr>
            <a:r>
              <a:rPr lang="en-US" dirty="0" smtClean="0"/>
              <a:t>Use of university resources/services</a:t>
            </a:r>
          </a:p>
          <a:p>
            <a:pPr marL="0" indent="0">
              <a:buNone/>
            </a:pPr>
            <a:r>
              <a:rPr lang="en-US" dirty="0" smtClean="0"/>
              <a:t>At-risk learners (predictive capacity)</a:t>
            </a:r>
          </a:p>
          <a:p>
            <a:pPr marL="0" indent="0">
              <a:buNone/>
            </a:pPr>
            <a:r>
              <a:rPr lang="en-US" dirty="0" smtClean="0"/>
              <a:t>Help-seeking behavior</a:t>
            </a:r>
          </a:p>
          <a:p>
            <a:pPr marL="0" indent="0">
              <a:buNone/>
            </a:pPr>
            <a:r>
              <a:rPr lang="en-US" dirty="0" smtClean="0"/>
              <a:t>Alerts</a:t>
            </a:r>
          </a:p>
          <a:p>
            <a:pPr marL="0" indent="0">
              <a:buNone/>
            </a:pPr>
            <a:r>
              <a:rPr lang="en-US" dirty="0" smtClean="0"/>
              <a:t>Intervention</a:t>
            </a:r>
          </a:p>
          <a:p>
            <a:pPr marL="0" indent="0">
              <a:buNone/>
            </a:pPr>
            <a:r>
              <a:rPr lang="en-US" dirty="0" smtClean="0"/>
              <a:t>Learner dashboard</a:t>
            </a:r>
          </a:p>
          <a:p>
            <a:pPr marL="0" indent="0">
              <a:buNone/>
            </a:pPr>
            <a:r>
              <a:rPr lang="en-US" dirty="0" smtClean="0"/>
              <a:t>Path of concept development</a:t>
            </a:r>
          </a:p>
          <a:p>
            <a:pPr marL="0" indent="0">
              <a:buNone/>
            </a:pPr>
            <a:r>
              <a:rPr lang="en-US" dirty="0" smtClean="0"/>
              <a:t>Real-time analytics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5742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ronic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494"/>
            <a:ext cx="9144000" cy="42646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19248" y="6387818"/>
            <a:ext cx="65622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http://chronicle.com/article/U-of-Texas-Adopts-Plan-to/</a:t>
            </a:r>
            <a:r>
              <a:rPr lang="en-US" dirty="0" smtClean="0">
                <a:hlinkClick r:id="rId3"/>
              </a:rPr>
              <a:t>128800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2957" y="3208357"/>
            <a:ext cx="8301043" cy="2677656"/>
          </a:xfrm>
          <a:prstGeom prst="rect">
            <a:avLst/>
          </a:prstGeom>
          <a:solidFill>
            <a:srgbClr val="FFFF00"/>
          </a:solidFill>
          <a:ln>
            <a:solidFill>
              <a:srgbClr val="A6A6A6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38500" dist="50800" dir="5400000" sy="-100000" algn="bl" rotWithShape="0"/>
          </a:effectLst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en-US" sz="2800" dirty="0"/>
              <a:t>The </a:t>
            </a:r>
            <a:r>
              <a:rPr lang="en-US" sz="2800" dirty="0" smtClean="0"/>
              <a:t>plan…designates </a:t>
            </a:r>
            <a:r>
              <a:rPr lang="en-US" sz="2800" dirty="0"/>
              <a:t>money to create a "dashboard"—an interactive, online database—to give students, parents, and legislators access to detailed measures of departments' and colleges' productivity and efficiency. Data on individual professors will probably also be included</a:t>
            </a:r>
          </a:p>
        </p:txBody>
      </p:sp>
    </p:spTree>
    <p:extLst>
      <p:ext uri="{BB962C8B-B14F-4D97-AF65-F5344CB8AC3E}">
        <p14:creationId xmlns:p14="http://schemas.microsoft.com/office/powerpoint/2010/main" val="19909261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NOT learning analytics?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Classroom optimization</a:t>
            </a:r>
          </a:p>
          <a:p>
            <a:pPr marL="0" indent="0">
              <a:buNone/>
            </a:pPr>
            <a:r>
              <a:rPr lang="en-US" dirty="0" smtClean="0"/>
              <a:t>Staff allocation</a:t>
            </a:r>
          </a:p>
          <a:p>
            <a:pPr marL="0" indent="0">
              <a:buNone/>
            </a:pPr>
            <a:r>
              <a:rPr lang="en-US" dirty="0" smtClean="0"/>
              <a:t>Web analytics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These are important analytics activities for universities, but they are not </a:t>
            </a:r>
            <a:r>
              <a:rPr lang="en-US" i="1" dirty="0" smtClean="0"/>
              <a:t>learning</a:t>
            </a:r>
            <a:r>
              <a:rPr lang="en-US" dirty="0" smtClean="0"/>
              <a:t> analytics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1186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43402"/>
            <a:ext cx="3457682" cy="168640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Analytics must be rooted in learning sciences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232" y="377530"/>
            <a:ext cx="4418768" cy="630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913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41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Analytics produce patterns, not insight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6178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190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 smtClean="0"/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Analytics 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should do more </a:t>
            </a:r>
            <a:r>
              <a:rPr lang="en-US" sz="4000" dirty="0" smtClean="0"/>
              <a:t>than only evaluate what we are doing in our existing system. </a:t>
            </a:r>
          </a:p>
          <a:p>
            <a:pPr marL="0" indent="0">
              <a:buNone/>
            </a:pPr>
            <a:endParaRPr lang="en-US" sz="4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8735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endParaRPr lang="en-US" sz="40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They should help to change the system.</a:t>
            </a:r>
          </a:p>
        </p:txBody>
      </p:sp>
    </p:spTree>
    <p:extLst>
      <p:ext uri="{BB962C8B-B14F-4D97-AF65-F5344CB8AC3E}">
        <p14:creationId xmlns:p14="http://schemas.microsoft.com/office/powerpoint/2010/main" val="10810674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 LMS pulls things together by emphasizing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one space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nalytics/monitoring tools pull things together by evaluating </a:t>
            </a:r>
            <a:r>
              <a:rPr lang="en-US" b="1" dirty="0" smtClean="0">
                <a:solidFill>
                  <a:srgbClr val="E46C0A"/>
                </a:solidFill>
              </a:rPr>
              <a:t>relatedness </a:t>
            </a:r>
            <a:r>
              <a:rPr lang="en-US" dirty="0" smtClean="0"/>
              <a:t>outside of a central space</a:t>
            </a:r>
          </a:p>
          <a:p>
            <a:pPr marL="0" indent="0">
              <a:buNone/>
            </a:pPr>
            <a:endParaRPr lang="en-US" b="1" dirty="0">
              <a:solidFill>
                <a:srgbClr val="E46C0A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Each new node amplifies value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1292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96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Let’s avoid the mistakes of previous educational technology adoption.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997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285" y="990690"/>
            <a:ext cx="3030515" cy="44891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207" y="3548483"/>
            <a:ext cx="2913335" cy="2959948"/>
          </a:xfrm>
          <a:prstGeom prst="rect">
            <a:avLst/>
          </a:prstGeom>
        </p:spPr>
      </p:pic>
      <p:pic>
        <p:nvPicPr>
          <p:cNvPr id="7" name="Picture 6" descr="Po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41" y="536704"/>
            <a:ext cx="24257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39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20" y="3192453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Let’s start with open.</a:t>
            </a:r>
            <a:br>
              <a:rPr lang="en-US" dirty="0" smtClean="0"/>
            </a:b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 learners</a:t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 educators</a:t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researchers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3092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Proposal: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Open Learning Analytics</a:t>
            </a:r>
            <a:r>
              <a:rPr lang="en-US" dirty="0" smtClean="0"/>
              <a:t>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Integrated</a:t>
            </a:r>
          </a:p>
          <a:p>
            <a:pPr marL="0" indent="0">
              <a:buNone/>
            </a:pPr>
            <a:r>
              <a:rPr lang="en-US" sz="3600" dirty="0" smtClean="0"/>
              <a:t>Modularized</a:t>
            </a:r>
          </a:p>
          <a:p>
            <a:pPr marL="0" indent="0">
              <a:buNone/>
            </a:pPr>
            <a:r>
              <a:rPr lang="en-US" sz="3600" dirty="0" smtClean="0"/>
              <a:t>Extensible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084423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83" y="0"/>
            <a:ext cx="8479406" cy="674904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BDD66-009B-3D45-BAFD-5FAD59B5AC5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239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7256"/>
            <a:ext cx="8229600" cy="1143000"/>
          </a:xfrm>
        </p:spPr>
        <p:txBody>
          <a:bodyPr/>
          <a:lstStyle/>
          <a:p>
            <a:r>
              <a:rPr lang="en-US" dirty="0" smtClean="0"/>
              <a:t>Privacy, security, ethics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1543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ol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2304"/>
            <a:ext cx="9144000" cy="289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001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8849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tx2">
                    <a:lumMod val="20000"/>
                    <a:lumOff val="80000"/>
                  </a:schemeClr>
                </a:solidFill>
                <a:hlinkClick r:id="rId2"/>
              </a:rPr>
              <a:t>http://lak12.sites.olt.ubc.ca/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April 29-May 2, 2012</a:t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Vancouver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5337"/>
            <a:ext cx="9144000" cy="192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605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573" y="165605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Open online course: Learning Analytics</a:t>
            </a:r>
            <a:br>
              <a:rPr lang="en-US" dirty="0" smtClean="0"/>
            </a:b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January 23 - March 17, 2012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61946" y="434688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hlinkClick r:id="rId2"/>
              </a:rPr>
              <a:t>http://www.solaresearch.org/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843904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74471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>
              <a:hlinkClick r:id="rId2"/>
            </a:endParaRP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http://www.learninganalytics.net/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1239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091" y="797486"/>
            <a:ext cx="8726854" cy="555285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change.mooc.ca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Twitter: gsiemens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www.elearnspace.org/blog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Learning Analytics &amp; Knowledge 2012: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Vancouver</a:t>
            </a:r>
          </a:p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dirty="0">
                <a:hlinkClick r:id="rId4"/>
              </a:rPr>
              <a:t>http://lak12.sites.olt.ubc.ca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SoLAResearch.org </a:t>
            </a: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159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289517"/>
            <a:ext cx="1966913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58" y="4102674"/>
            <a:ext cx="1641475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748" y="4057314"/>
            <a:ext cx="2088252" cy="2584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241892"/>
            <a:ext cx="2087563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3" y="241892"/>
            <a:ext cx="2052637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1363" y="4089580"/>
            <a:ext cx="1846150" cy="255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igao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1562100"/>
            <a:ext cx="79629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54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cKinse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144000" cy="680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52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ta.ed.go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0"/>
            <a:ext cx="9144000" cy="429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97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2511</TotalTime>
  <Words>651</Words>
  <Application>Microsoft Macintosh PowerPoint</Application>
  <PresentationFormat>On-screen Show (4:3)</PresentationFormat>
  <Paragraphs>101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Transforming learning through analytics</vt:lpstr>
      <vt:lpstr>Questions? Ask here: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is going to get sick?</vt:lpstr>
      <vt:lpstr>PowerPoint Presentation</vt:lpstr>
      <vt:lpstr>PowerPoint Presentation</vt:lpstr>
      <vt:lpstr>PowerPoint Presentation</vt:lpstr>
      <vt:lpstr>Analytics need corrective capacity</vt:lpstr>
      <vt:lpstr>PowerPoint Presentation</vt:lpstr>
      <vt:lpstr>Why?</vt:lpstr>
      <vt:lpstr>If your daughter shops on your account…</vt:lpstr>
      <vt:lpstr>PowerPoint Presentation</vt:lpstr>
      <vt:lpstr>or</vt:lpstr>
      <vt:lpstr>Recommenders gone bad</vt:lpstr>
      <vt:lpstr>Empowering end-users: access to,  and means of interrogating, data</vt:lpstr>
      <vt:lpstr>PowerPoint Presentation</vt:lpstr>
      <vt:lpstr>Data reveals  our sentiments,  our attitudes, our social connections, our intentions, and what we might do next.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NOT learning analytics?</vt:lpstr>
      <vt:lpstr>PowerPoint Presentation</vt:lpstr>
      <vt:lpstr>Analytics produce patterns, not insight</vt:lpstr>
      <vt:lpstr>PowerPoint Presentation</vt:lpstr>
      <vt:lpstr>PowerPoint Presentation</vt:lpstr>
      <vt:lpstr>PowerPoint Presentation</vt:lpstr>
      <vt:lpstr>Let’s avoid the mistakes of previous educational technology adoption.</vt:lpstr>
      <vt:lpstr>Let’s start with open. and learners and educators and researchers</vt:lpstr>
      <vt:lpstr>Proposal:  Open Learning Analytics Architecture</vt:lpstr>
      <vt:lpstr>PowerPoint Presentation</vt:lpstr>
      <vt:lpstr>Privacy, security, ethics</vt:lpstr>
      <vt:lpstr>PowerPoint Presentation</vt:lpstr>
      <vt:lpstr>http://lak12.sites.olt.ubc.ca/   April 29-May 2, 2012 Vancouver</vt:lpstr>
      <vt:lpstr>Open online course: Learning Analytics January 23 - March 17, 2012</vt:lpstr>
      <vt:lpstr>PowerPoint Presentation</vt:lpstr>
      <vt:lpstr>PowerPoint Presentation</vt:lpstr>
    </vt:vector>
  </TitlesOfParts>
  <Company>Athabasca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Siemens</dc:creator>
  <cp:lastModifiedBy>George Siemens</cp:lastModifiedBy>
  <cp:revision>51</cp:revision>
  <dcterms:created xsi:type="dcterms:W3CDTF">2011-10-19T18:35:51Z</dcterms:created>
  <dcterms:modified xsi:type="dcterms:W3CDTF">2011-10-21T12:27:17Z</dcterms:modified>
</cp:coreProperties>
</file>