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003" r:id="rId1"/>
  </p:sldMasterIdLst>
  <p:notesMasterIdLst>
    <p:notesMasterId r:id="rId26"/>
  </p:notesMasterIdLst>
  <p:handoutMasterIdLst>
    <p:handoutMasterId r:id="rId27"/>
  </p:handoutMasterIdLst>
  <p:sldIdLst>
    <p:sldId id="412" r:id="rId2"/>
    <p:sldId id="413" r:id="rId3"/>
    <p:sldId id="434" r:id="rId4"/>
    <p:sldId id="414" r:id="rId5"/>
    <p:sldId id="420" r:id="rId6"/>
    <p:sldId id="425" r:id="rId7"/>
    <p:sldId id="417" r:id="rId8"/>
    <p:sldId id="435" r:id="rId9"/>
    <p:sldId id="430" r:id="rId10"/>
    <p:sldId id="438" r:id="rId11"/>
    <p:sldId id="423" r:id="rId12"/>
    <p:sldId id="427" r:id="rId13"/>
    <p:sldId id="426" r:id="rId14"/>
    <p:sldId id="433" r:id="rId15"/>
    <p:sldId id="431" r:id="rId16"/>
    <p:sldId id="419" r:id="rId17"/>
    <p:sldId id="421" r:id="rId18"/>
    <p:sldId id="437" r:id="rId19"/>
    <p:sldId id="439" r:id="rId20"/>
    <p:sldId id="432" r:id="rId21"/>
    <p:sldId id="440" r:id="rId22"/>
    <p:sldId id="416" r:id="rId23"/>
    <p:sldId id="429" r:id="rId24"/>
    <p:sldId id="436" r:id="rId25"/>
  </p:sldIdLst>
  <p:sldSz cx="9144000" cy="6858000" type="screen4x3"/>
  <p:notesSz cx="6946900" cy="92837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800000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66"/>
    <a:srgbClr val="C9BF3F"/>
    <a:srgbClr val="F12F1B"/>
    <a:srgbClr val="C04000"/>
    <a:srgbClr val="FF9900"/>
    <a:srgbClr val="CC00CC"/>
    <a:srgbClr val="1B5DAD"/>
    <a:srgbClr val="103AEE"/>
    <a:srgbClr val="333399"/>
    <a:srgbClr val="CC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3907" autoAdjust="0"/>
  </p:normalViewPr>
  <p:slideViewPr>
    <p:cSldViewPr snapToGrid="0">
      <p:cViewPr>
        <p:scale>
          <a:sx n="107" d="100"/>
          <a:sy n="107" d="100"/>
        </p:scale>
        <p:origin x="84" y="16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762" y="-102"/>
      </p:cViewPr>
      <p:guideLst>
        <p:guide orient="horz" pos="2924"/>
        <p:guide pos="218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91089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932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defTabSz="923060" eaLnBrk="0" hangingPunct="0">
              <a:spcAft>
                <a:spcPct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4970" y="0"/>
            <a:ext cx="3011931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3060" eaLnBrk="0" hangingPunct="0">
              <a:spcAft>
                <a:spcPct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254" y="4410392"/>
            <a:ext cx="5094393" cy="417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199"/>
            <a:ext cx="3011932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defTabSz="923060" eaLnBrk="0" hangingPunct="0">
              <a:spcAft>
                <a:spcPct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4970" y="8819199"/>
            <a:ext cx="3011931" cy="464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3060" eaLnBrk="0" hangingPunct="0">
              <a:spcAft>
                <a:spcPct val="0"/>
              </a:spcAft>
              <a:buClrTx/>
              <a:buSzTx/>
              <a:buFontTx/>
              <a:buNone/>
              <a:defRPr sz="1200">
                <a:solidFill>
                  <a:schemeClr val="tx1"/>
                </a:solidFill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BA1126DD-936D-49E3-8399-B0DCC9DFC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78046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"/>
              </a:rPr>
              <a:t>Wells Fargo TIG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2AA72C-90FF-4BA1-BC3F-24A4CFD45E06}" type="slidenum">
              <a:rPr lang="en-US" smtClean="0">
                <a:latin typeface="Times"/>
              </a:rPr>
              <a:pPr>
                <a:defRPr/>
              </a:pPr>
              <a:t>1</a:t>
            </a:fld>
            <a:endParaRPr lang="en-US" dirty="0" smtClean="0">
              <a:latin typeface="Times"/>
            </a:endParaRPr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7440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7440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36988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7560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7440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9295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3190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9847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8240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8240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7440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126DD-936D-49E3-8399-B0DCC9DFC2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614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0200" y="1447800"/>
            <a:ext cx="7543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Aft>
                <a:spcPct val="10000"/>
              </a:spcAft>
              <a:buClr>
                <a:srgbClr val="003366"/>
              </a:buClr>
              <a:buSzPct val="85000"/>
              <a:buFont typeface="ZapfDingbats" pitchFamily="82" charset="0"/>
              <a:buNone/>
              <a:defRPr/>
            </a:pPr>
            <a:endParaRPr lang="en-US">
              <a:latin typeface="Arial" charset="0"/>
              <a:cs typeface="+mn-cs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175" y="1588"/>
            <a:ext cx="9140825" cy="6856412"/>
          </a:xfrm>
          <a:prstGeom prst="rect">
            <a:avLst/>
          </a:prstGeom>
          <a:noFill/>
          <a:ln w="63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eaLnBrk="0" hangingPunct="0">
              <a:spcAft>
                <a:spcPct val="10000"/>
              </a:spcAft>
              <a:buClr>
                <a:srgbClr val="003366"/>
              </a:buClr>
              <a:buSzPct val="85000"/>
              <a:buFont typeface="ZapfDingbats" pitchFamily="82" charset="0"/>
              <a:buNone/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1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38200" y="2362200"/>
            <a:ext cx="7239000" cy="19050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1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446588"/>
            <a:ext cx="7239000" cy="1371600"/>
          </a:xfrm>
        </p:spPr>
        <p:txBody>
          <a:bodyPr/>
          <a:lstStyle>
            <a:lvl1pPr marL="0" indent="0">
              <a:spcBef>
                <a:spcPct val="0"/>
              </a:spcBef>
              <a:spcAft>
                <a:spcPct val="10000"/>
              </a:spcAft>
              <a:buFont typeface="Wingdings" pitchFamily="2" charset="2"/>
              <a:buNone/>
              <a:defRPr sz="2600">
                <a:solidFill>
                  <a:srgbClr val="1B5DAD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8E4D6-D4F4-49F5-8020-D342156BA8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F5348-EECD-4F9B-8916-BA66511B13AB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533400"/>
            <a:ext cx="21717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533400"/>
            <a:ext cx="63627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9177D-74A2-4ABF-9EA1-818F7EE34E7C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924800" y="6550025"/>
            <a:ext cx="1001713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EA0D3-79C0-4BBF-83FF-0FEA2A54ADCF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Key-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92" y="2622205"/>
            <a:ext cx="8554453" cy="1362075"/>
          </a:xfrm>
          <a:prstGeom prst="rect">
            <a:avLst/>
          </a:prstGeom>
        </p:spPr>
        <p:txBody>
          <a:bodyPr/>
          <a:lstStyle>
            <a:lvl1pPr algn="ctr">
              <a:defRPr sz="54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EA0D3-79C0-4BBF-83FF-0FEA2A54ADCF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685800"/>
            <a:ext cx="7620000" cy="5105400"/>
          </a:xfrm>
        </p:spPr>
        <p:txBody>
          <a:bodyPr anchor="ctr">
            <a:normAutofit/>
          </a:bodyPr>
          <a:lstStyle>
            <a:lvl1pPr algn="l">
              <a:buNone/>
              <a:defRPr sz="4000" i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105400" y="6019800"/>
            <a:ext cx="3429000" cy="457200"/>
          </a:xfrm>
        </p:spPr>
        <p:txBody>
          <a:bodyPr>
            <a:noAutofit/>
          </a:bodyPr>
          <a:lstStyle>
            <a:lvl1pPr algn="r">
              <a:buNone/>
              <a:defRPr sz="1800" i="1"/>
            </a:lvl1pPr>
            <a:lvl2pPr algn="r">
              <a:buNone/>
              <a:defRPr sz="1600" i="1"/>
            </a:lvl2pPr>
            <a:lvl3pPr algn="r">
              <a:buNone/>
              <a:defRPr sz="1400" i="1"/>
            </a:lvl3pPr>
            <a:lvl4pPr algn="r">
              <a:buNone/>
              <a:defRPr sz="1200" i="1"/>
            </a:lvl4pPr>
            <a:lvl5pPr algn="r">
              <a:buNone/>
              <a:defRPr sz="1200" i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EA0D3-79C0-4BBF-83FF-0FEA2A54ADCF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C25C9-42CB-45A8-A871-83784112198B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924800" y="6550025"/>
            <a:ext cx="1001713" cy="2603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CD1FE-BE88-4895-9858-42B777D2EE1B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B9D00-29BC-4DF4-BF61-613B2396210E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00014-DC8D-4739-8AF1-2BA13BBAB309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77200" y="6477000"/>
            <a:ext cx="9144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fld id="{366AE958-55A6-47FE-A94D-35FDF4845023}" type="slidenum">
              <a:rPr lang="en-US" sz="1200"/>
              <a:pPr algn="r">
                <a:defRPr/>
              </a:pPr>
              <a:t>‹#›</a:t>
            </a:fld>
            <a:endParaRPr lang="en-US" sz="1200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C460C-ACEC-416A-911B-E00818F2B2F2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88B94-C01F-418C-B06E-386E1D86031C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291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sz="2400">
              <a:solidFill>
                <a:srgbClr val="FFCC66"/>
              </a:solidFill>
              <a:latin typeface="Swis721 BlkCn BT" pitchFamily="34" charset="0"/>
              <a:cs typeface="+mn-cs"/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7785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06029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597650"/>
            <a:ext cx="10017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solidFill>
                  <a:srgbClr val="003366"/>
                </a:solidFill>
              </a:defRPr>
            </a:lvl1pPr>
          </a:lstStyle>
          <a:p>
            <a:pPr>
              <a:defRPr/>
            </a:pPr>
            <a:fld id="{D64EA0D3-79C0-4BBF-83FF-0FEA2A54ADCF}" type="slidenum">
              <a:rPr lang="en-US" smtClean="0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060296" name="Rectangle 8"/>
          <p:cNvSpPr>
            <a:spLocks noChangeArrowheads="1"/>
          </p:cNvSpPr>
          <p:nvPr/>
        </p:nvSpPr>
        <p:spPr bwMode="auto">
          <a:xfrm>
            <a:off x="3175" y="1588"/>
            <a:ext cx="9140825" cy="6856412"/>
          </a:xfrm>
          <a:prstGeom prst="rect">
            <a:avLst/>
          </a:prstGeom>
          <a:noFill/>
          <a:ln w="6350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lIns="0" rIns="0" anchor="ctr"/>
          <a:lstStyle/>
          <a:p>
            <a:pPr eaLnBrk="0" hangingPunct="0">
              <a:spcAft>
                <a:spcPct val="10000"/>
              </a:spcAft>
              <a:buClr>
                <a:srgbClr val="003366"/>
              </a:buClr>
              <a:buSzPct val="85000"/>
              <a:buFont typeface="ZapfDingbats" pitchFamily="82" charset="0"/>
              <a:buNone/>
              <a:defRPr/>
            </a:pPr>
            <a:endParaRPr lang="en-US">
              <a:latin typeface="Arial" charset="0"/>
              <a:cs typeface="+mn-cs"/>
            </a:endParaRPr>
          </a:p>
        </p:txBody>
      </p:sp>
      <p:pic>
        <p:nvPicPr>
          <p:cNvPr id="3079" name="Picture 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5857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  <p:sldLayoutId id="2147484015" r:id="rId12"/>
    <p:sldLayoutId id="2147484016" r:id="rId13"/>
    <p:sldLayoutId id="2147484017" r:id="rId14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DA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DA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DA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DA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B5DA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80000"/>
        </a:spcBef>
        <a:spcAft>
          <a:spcPct val="0"/>
        </a:spcAft>
        <a:buClr>
          <a:srgbClr val="003366"/>
        </a:buClr>
        <a:buSzPct val="85000"/>
        <a:buFont typeface="Wingdings" pitchFamily="2" charset="2"/>
        <a:buChar char="n"/>
        <a:defRPr sz="2200">
          <a:solidFill>
            <a:srgbClr val="1B5DA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•"/>
        <a:defRPr sz="2000">
          <a:solidFill>
            <a:srgbClr val="1B5DA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–"/>
        <a:defRPr sz="1600">
          <a:solidFill>
            <a:srgbClr val="1B5DA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3366"/>
        </a:buClr>
        <a:buChar char="&gt;"/>
        <a:defRPr sz="1400">
          <a:solidFill>
            <a:srgbClr val="1B5DA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»"/>
        <a:defRPr sz="1600">
          <a:solidFill>
            <a:schemeClr val="tx1"/>
          </a:solidFill>
          <a:latin typeface="Swis721 BlkCn BT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»"/>
        <a:defRPr sz="1600">
          <a:solidFill>
            <a:schemeClr val="tx1"/>
          </a:solidFill>
          <a:latin typeface="Swis721 BlkCn BT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»"/>
        <a:defRPr sz="1600">
          <a:solidFill>
            <a:schemeClr val="tx1"/>
          </a:solidFill>
          <a:latin typeface="Swis721 BlkCn BT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»"/>
        <a:defRPr sz="1600">
          <a:solidFill>
            <a:schemeClr val="tx1"/>
          </a:solidFill>
          <a:latin typeface="Swis721 BlkCn BT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»"/>
        <a:defRPr sz="1600">
          <a:solidFill>
            <a:schemeClr val="tx1"/>
          </a:solidFill>
          <a:latin typeface="Swis721 BlkCn BT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nny.cox@uky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ryvilelbattlefield.org/" TargetMode="External"/><Relationship Id="rId2" Type="http://schemas.openxmlformats.org/officeDocument/2006/relationships/hyperlink" Target="http://www.battleofperryville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civilwar.org/battlefield.or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dick@thedooleygroup.com" TargetMode="External"/><Relationship Id="rId2" Type="http://schemas.openxmlformats.org/officeDocument/2006/relationships/hyperlink" Target="http://www.thedooleygrou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838201" y="665825"/>
            <a:ext cx="6681186" cy="324034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Designing and Delivering a Rich, Cost-Effective Leadership Development Program for IT Leaders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Penny Cox		</a:t>
            </a:r>
            <a:br>
              <a:rPr lang="en-US" sz="2000" dirty="0" smtClean="0"/>
            </a:br>
            <a:r>
              <a:rPr lang="en-US" sz="1100" dirty="0" smtClean="0"/>
              <a:t>Associate Vice President Information Technology,</a:t>
            </a:r>
            <a:br>
              <a:rPr lang="en-US" sz="1100" dirty="0" smtClean="0"/>
            </a:br>
            <a:r>
              <a:rPr lang="en-US" sz="1100" dirty="0" smtClean="0"/>
              <a:t>Planning, Administration &amp; Finance</a:t>
            </a:r>
            <a:br>
              <a:rPr lang="en-US" sz="1100" dirty="0" smtClean="0"/>
            </a:br>
            <a:r>
              <a:rPr lang="en-US" sz="1100" dirty="0" smtClean="0"/>
              <a:t>University of Kentucky	</a:t>
            </a:r>
            <a:endParaRPr lang="en-US" dirty="0" smtClean="0"/>
          </a:p>
        </p:txBody>
      </p:sp>
      <p:sp>
        <p:nvSpPr>
          <p:cNvPr id="4099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385569"/>
            <a:ext cx="7239000" cy="1553592"/>
          </a:xfrm>
        </p:spPr>
        <p:txBody>
          <a:bodyPr/>
          <a:lstStyle/>
          <a:p>
            <a:pPr eaLnBrk="1" hangingPunct="1"/>
            <a:r>
              <a:rPr lang="en-US" sz="1600" dirty="0" smtClean="0">
                <a:hlinkClick r:id="rId3"/>
              </a:rPr>
              <a:t>Penny.cox@uky.edu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(859) 257-3609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EDUCAUSE</a:t>
            </a:r>
          </a:p>
          <a:p>
            <a:pPr eaLnBrk="1" hangingPunct="1"/>
            <a:r>
              <a:rPr lang="en-US" sz="1600" dirty="0" smtClean="0"/>
              <a:t>October 19, 2011 – 1:30 to 2:30 </a:t>
            </a:r>
          </a:p>
          <a:p>
            <a:pPr eaLnBrk="1" hangingPunct="1"/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37477" y="1023891"/>
            <a:ext cx="4267200" cy="5181600"/>
          </a:xfrm>
        </p:spPr>
        <p:txBody>
          <a:bodyPr/>
          <a:lstStyle/>
          <a:p>
            <a:r>
              <a:rPr lang="en-US" sz="2000" dirty="0" smtClean="0"/>
              <a:t>Internal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Executive VP for Finance &amp; Administration, Frank Butler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VP for Development, Mike Richey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VP for Diversity, J.J. Jackson*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Associate Provost for Undergraduate Education, Michael Mullen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President, Student Government Association, Ryan Smith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Chief External Affairs Officer, UK HealthCare, Mark </a:t>
            </a:r>
            <a:r>
              <a:rPr lang="en-US" sz="1100" dirty="0" err="1" smtClean="0"/>
              <a:t>Birdwhistel</a:t>
            </a:r>
            <a:endParaRPr lang="en-US" sz="1100" dirty="0" smtClean="0"/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CIO UK, Vince Kellen*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CIO UK HealthCare, Tim Tarnowski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Dean, UK Law School, David Brennen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Associate Dean, College of Business &amp; Economics &amp; Board Chair, UK Federal Credit Union, Scott Kelley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Athletic Director, Mitch Barnhart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Emeritus Chancellor, UK Medical Center, James Holsinger*</a:t>
            </a:r>
          </a:p>
          <a:p>
            <a:pPr marL="400050">
              <a:buFont typeface="+mj-lt"/>
              <a:buAutoNum type="arabicPeriod"/>
            </a:pPr>
            <a:r>
              <a:rPr lang="en-US" sz="1100" dirty="0" smtClean="0"/>
              <a:t>Emeritus History Professor, Charles Roland*</a:t>
            </a:r>
          </a:p>
          <a:p>
            <a:pPr marL="400050">
              <a:buNone/>
            </a:pPr>
            <a:endParaRPr lang="en-US" sz="1400" dirty="0" smtClean="0"/>
          </a:p>
          <a:p>
            <a:pPr marL="400050" algn="r">
              <a:buNone/>
            </a:pPr>
            <a:r>
              <a:rPr lang="en-US" sz="1400" dirty="0" smtClean="0"/>
              <a:t>    </a:t>
            </a:r>
            <a:r>
              <a:rPr lang="en-US" sz="1200" i="1" dirty="0" smtClean="0"/>
              <a:t>*spoke both years of LDP</a:t>
            </a:r>
            <a:endParaRPr lang="en-US" sz="1400" i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12689" y="970626"/>
            <a:ext cx="4267200" cy="2900038"/>
          </a:xfrm>
        </p:spPr>
        <p:txBody>
          <a:bodyPr/>
          <a:lstStyle/>
          <a:p>
            <a:r>
              <a:rPr lang="en-US" sz="2000" dirty="0" smtClean="0"/>
              <a:t>External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Greg </a:t>
            </a:r>
            <a:r>
              <a:rPr lang="en-US" sz="1200" dirty="0" err="1" smtClean="0"/>
              <a:t>Martis</a:t>
            </a:r>
            <a:r>
              <a:rPr lang="en-US" sz="1200" dirty="0" smtClean="0"/>
              <a:t>,  CIO Honeywell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Connie </a:t>
            </a:r>
            <a:r>
              <a:rPr lang="en-US" sz="1200" dirty="0" err="1" smtClean="0"/>
              <a:t>Shoemake</a:t>
            </a:r>
            <a:r>
              <a:rPr lang="en-US" sz="1200" dirty="0" smtClean="0"/>
              <a:t>, VP, IBM, Smarter City/ Economic Stimulus Sales, North America,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Jim Dowling, Retired Executive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Ron Morgan &amp; Markel Snyder, Franklin University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David Van De </a:t>
            </a:r>
            <a:r>
              <a:rPr lang="en-US" sz="1200" dirty="0" err="1" smtClean="0"/>
              <a:t>Voort</a:t>
            </a:r>
            <a:r>
              <a:rPr lang="en-US" sz="1200" dirty="0" smtClean="0"/>
              <a:t>, Mercer, Inc.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Harold Nelson, Retired Army General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 smtClean="0"/>
              <a:t>Dick Dooley, The Dooley </a:t>
            </a:r>
            <a:r>
              <a:rPr lang="en-US" sz="1200" dirty="0" smtClean="0"/>
              <a:t>Group, LDP Facilitator </a:t>
            </a:r>
            <a:endParaRPr lang="en-US" sz="12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/>
          </a:p>
          <a:p>
            <a:pPr marL="457200" indent="-457200">
              <a:buFont typeface="+mj-lt"/>
              <a:buAutoNum type="arabicPeriod"/>
            </a:pPr>
            <a:endParaRPr lang="en-US" sz="12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63123" y="4220250"/>
            <a:ext cx="4092606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80000"/>
              </a:spcBef>
              <a:buClr>
                <a:srgbClr val="003366"/>
              </a:buClr>
              <a:buSzPct val="8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1B5DAD"/>
                </a:solidFill>
                <a:latin typeface="+mn-lt"/>
                <a:cs typeface="+mn-cs"/>
              </a:rPr>
              <a:t>Alumni</a:t>
            </a:r>
          </a:p>
          <a:p>
            <a:pPr marL="400050" indent="-342900">
              <a:spcBef>
                <a:spcPct val="80000"/>
              </a:spcBef>
              <a:buClr>
                <a:srgbClr val="003366"/>
              </a:buClr>
              <a:buSzPct val="85000"/>
              <a:buFont typeface="+mj-lt"/>
              <a:buAutoNum type="arabicPeriod"/>
            </a:pPr>
            <a:r>
              <a:rPr lang="en-US" sz="1100" dirty="0" smtClean="0">
                <a:solidFill>
                  <a:srgbClr val="1B5DAD"/>
                </a:solidFill>
                <a:latin typeface="+mn-lt"/>
                <a:cs typeface="+mn-cs"/>
              </a:rPr>
              <a:t>Neal Starkey; (Former IBM Vice President)</a:t>
            </a:r>
          </a:p>
          <a:p>
            <a:pPr marL="400050" indent="-342900">
              <a:spcBef>
                <a:spcPct val="80000"/>
              </a:spcBef>
              <a:buClr>
                <a:srgbClr val="003366"/>
              </a:buClr>
              <a:buSzPct val="85000"/>
              <a:buFont typeface="+mj-lt"/>
              <a:buAutoNum type="arabicPeriod"/>
            </a:pPr>
            <a:r>
              <a:rPr lang="en-US" sz="1100" dirty="0" smtClean="0">
                <a:solidFill>
                  <a:srgbClr val="1B5DAD"/>
                </a:solidFill>
                <a:latin typeface="+mn-lt"/>
                <a:cs typeface="+mn-cs"/>
              </a:rPr>
              <a:t>Kris </a:t>
            </a:r>
            <a:r>
              <a:rPr lang="en-US" sz="1100" dirty="0" err="1" smtClean="0">
                <a:solidFill>
                  <a:srgbClr val="1B5DAD"/>
                </a:solidFill>
                <a:latin typeface="+mn-lt"/>
                <a:cs typeface="+mn-cs"/>
              </a:rPr>
              <a:t>Kimel</a:t>
            </a:r>
            <a:r>
              <a:rPr lang="en-US" sz="1100" dirty="0" smtClean="0">
                <a:solidFill>
                  <a:srgbClr val="1B5DAD"/>
                </a:solidFill>
                <a:latin typeface="+mn-lt"/>
                <a:cs typeface="+mn-cs"/>
              </a:rPr>
              <a:t>, </a:t>
            </a:r>
            <a:r>
              <a:rPr lang="en-US" sz="1100" dirty="0" smtClean="0">
                <a:solidFill>
                  <a:srgbClr val="1B5DAD"/>
                </a:solidFill>
                <a:latin typeface="+mn-lt"/>
                <a:cs typeface="+mn-cs"/>
              </a:rPr>
              <a:t>Director  KY Science &amp; Technology Program</a:t>
            </a:r>
          </a:p>
          <a:p>
            <a:pPr marL="400050" indent="-342900">
              <a:spcBef>
                <a:spcPct val="80000"/>
              </a:spcBef>
              <a:buClr>
                <a:srgbClr val="003366"/>
              </a:buClr>
              <a:buSzPct val="85000"/>
              <a:buFont typeface="+mj-lt"/>
              <a:buAutoNum type="arabicPeriod"/>
            </a:pPr>
            <a:r>
              <a:rPr lang="en-US" sz="1100" dirty="0" smtClean="0">
                <a:solidFill>
                  <a:srgbClr val="1B5DAD"/>
                </a:solidFill>
                <a:latin typeface="+mn-lt"/>
                <a:cs typeface="+mn-cs"/>
              </a:rPr>
              <a:t>Renee Jackson, President, Downtown Lexington Corporation</a:t>
            </a:r>
            <a:endParaRPr lang="en-US" sz="1200" dirty="0" smtClean="0">
              <a:solidFill>
                <a:srgbClr val="1B5DAD"/>
              </a:solidFill>
              <a:latin typeface="+mn-lt"/>
              <a:cs typeface="+mn-cs"/>
            </a:endParaRPr>
          </a:p>
          <a:p>
            <a:pPr marL="628650" indent="-228600">
              <a:buFont typeface="+mj-lt"/>
              <a:buAutoNum type="arabicPeriod"/>
            </a:pPr>
            <a:endParaRPr lang="en-US" sz="1200" dirty="0" smtClean="0">
              <a:solidFill>
                <a:srgbClr val="1B5DAD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9454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2009-10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400" u="sng" dirty="0" smtClean="0"/>
              <a:t>Stress for Success</a:t>
            </a:r>
            <a:r>
              <a:rPr lang="en-US" sz="1400" dirty="0" smtClean="0"/>
              <a:t>, James E </a:t>
            </a:r>
            <a:r>
              <a:rPr lang="en-US" sz="1400" dirty="0" err="1" smtClean="0"/>
              <a:t>Leohr</a:t>
            </a:r>
            <a:r>
              <a:rPr lang="en-US" sz="1400" dirty="0" smtClean="0"/>
              <a:t> and Mark H. McCormack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The No Asshole Rule</a:t>
            </a:r>
            <a:r>
              <a:rPr lang="en-US" sz="1400" dirty="0" smtClean="0"/>
              <a:t>, Robert I. Sutton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Principle Centered Leadership</a:t>
            </a:r>
            <a:r>
              <a:rPr lang="en-US" sz="1400" dirty="0" smtClean="0"/>
              <a:t>, Steven R. Covey 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The Management of Time</a:t>
            </a:r>
            <a:r>
              <a:rPr lang="en-US" sz="1400" dirty="0" smtClean="0"/>
              <a:t>, James T. </a:t>
            </a:r>
            <a:r>
              <a:rPr lang="en-US" sz="1400" dirty="0" err="1" smtClean="0"/>
              <a:t>McCay</a:t>
            </a:r>
            <a:r>
              <a:rPr lang="en-US" sz="1400" dirty="0" smtClean="0"/>
              <a:t> 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The Pearl</a:t>
            </a:r>
            <a:r>
              <a:rPr lang="en-US" sz="1400" dirty="0" smtClean="0"/>
              <a:t>, John Steinbeck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Two Old Women, An Alaska Legend of Betrayal, Courage and Survival</a:t>
            </a:r>
            <a:r>
              <a:rPr lang="en-US" sz="1400" dirty="0" smtClean="0"/>
              <a:t>, Velma Wallis 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The Leadership Moment</a:t>
            </a:r>
            <a:r>
              <a:rPr lang="en-US" sz="1400" dirty="0" smtClean="0"/>
              <a:t>, Michael </a:t>
            </a:r>
            <a:r>
              <a:rPr lang="en-US" sz="1400" dirty="0" err="1" smtClean="0"/>
              <a:t>Useem</a:t>
            </a:r>
            <a:endParaRPr lang="en-US" sz="1400" dirty="0" smtClean="0"/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The Wisdom of Teams</a:t>
            </a:r>
            <a:r>
              <a:rPr lang="en-US" sz="1400" dirty="0" smtClean="0"/>
              <a:t>, </a:t>
            </a:r>
            <a:r>
              <a:rPr lang="en-US" sz="1400" dirty="0" err="1" smtClean="0"/>
              <a:t>Katzenback</a:t>
            </a:r>
            <a:r>
              <a:rPr lang="en-US" sz="1400" dirty="0" smtClean="0"/>
              <a:t> and Smith</a:t>
            </a:r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Seven Ways of Knowing – Teaching for Multiples Intelligences</a:t>
            </a:r>
            <a:r>
              <a:rPr lang="en-US" sz="1400" dirty="0" smtClean="0"/>
              <a:t>, David </a:t>
            </a:r>
            <a:r>
              <a:rPr lang="en-US" sz="1400" dirty="0" err="1" smtClean="0"/>
              <a:t>Lazear</a:t>
            </a:r>
            <a:endParaRPr lang="en-US" sz="1400" dirty="0" smtClean="0"/>
          </a:p>
          <a:p>
            <a:pPr lvl="0">
              <a:buFont typeface="+mj-lt"/>
              <a:buAutoNum type="arabicPeriod"/>
            </a:pPr>
            <a:r>
              <a:rPr lang="en-US" sz="1400" u="sng" dirty="0" smtClean="0"/>
              <a:t>Emotional Intelligence</a:t>
            </a:r>
            <a:r>
              <a:rPr lang="en-US" sz="1400" dirty="0" smtClean="0"/>
              <a:t>, Daniel </a:t>
            </a:r>
            <a:r>
              <a:rPr lang="en-US" sz="1400" dirty="0" err="1" smtClean="0"/>
              <a:t>Goleman</a:t>
            </a:r>
            <a:endParaRPr lang="en-US" sz="1200" dirty="0" smtClean="0"/>
          </a:p>
          <a:p>
            <a:pPr>
              <a:buNone/>
            </a:pPr>
            <a:endParaRPr lang="en-US" sz="1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The Prince</a:t>
            </a:r>
            <a:r>
              <a:rPr lang="en-US" sz="1400" dirty="0" smtClean="0"/>
              <a:t>, Machiavelli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The Little Book of Juggling</a:t>
            </a:r>
            <a:r>
              <a:rPr lang="en-US" sz="1400" dirty="0" smtClean="0"/>
              <a:t>, Richard </a:t>
            </a:r>
            <a:r>
              <a:rPr lang="en-US" sz="1400" dirty="0" err="1" smtClean="0"/>
              <a:t>Dingman</a:t>
            </a:r>
            <a:endParaRPr lang="en-US" sz="1400" dirty="0" smtClean="0"/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The Leaders Companion, Insights on Leadership Through the Ages</a:t>
            </a:r>
            <a:r>
              <a:rPr lang="en-US" sz="1400" dirty="0" smtClean="0"/>
              <a:t>, J. Thomas Wren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Getting to Yes</a:t>
            </a:r>
            <a:r>
              <a:rPr lang="en-US" sz="1400" dirty="0" smtClean="0"/>
              <a:t>, Roger Fisher, William Dry and Bruce Patton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Managing Transitions:  Making the Most of Change</a:t>
            </a:r>
            <a:r>
              <a:rPr lang="en-US" sz="1400" dirty="0" smtClean="0"/>
              <a:t>, William Bridges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Deep Change -  Discovering the Leader Within,</a:t>
            </a:r>
            <a:r>
              <a:rPr lang="en-US" sz="1400" dirty="0" smtClean="0"/>
              <a:t> Robert E Quinn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Building the Bridge As You Walk On It: A Guide for Leading Change, </a:t>
            </a:r>
            <a:r>
              <a:rPr lang="en-US" sz="1400" dirty="0" smtClean="0"/>
              <a:t>Robert E. Quinn</a:t>
            </a:r>
          </a:p>
          <a:p>
            <a:pPr lvl="0">
              <a:buFont typeface="+mj-lt"/>
              <a:buAutoNum type="arabicPeriod" startAt="11"/>
            </a:pPr>
            <a:r>
              <a:rPr lang="en-US" sz="1400" u="sng" dirty="0" smtClean="0"/>
              <a:t>Today Matters: 12 Daily Practices to Guarantee Tomorrow's Success,</a:t>
            </a:r>
            <a:r>
              <a:rPr lang="en-US" sz="1400" dirty="0" smtClean="0"/>
              <a:t> John C. Maxwell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B00014-DC8D-4739-8AF1-2BA13BBAB309}" type="slidenum">
              <a:rPr lang="en-US" smtClean="0"/>
              <a:pPr>
                <a:defRPr/>
              </a:pPr>
              <a:t>11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 2010-11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Lincoln on Leadership</a:t>
            </a:r>
            <a:r>
              <a:rPr lang="en-US" sz="2400" dirty="0" smtClean="0"/>
              <a:t>  Donald T. Phillips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Team of Rivals</a:t>
            </a:r>
            <a:r>
              <a:rPr lang="en-US" sz="2400" dirty="0" smtClean="0"/>
              <a:t> - The Political Genius of Abraham Lincoln Goodwin, Doris Kearns;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The Power of Full Engagement</a:t>
            </a:r>
            <a:r>
              <a:rPr lang="en-US" sz="2400" dirty="0" smtClean="0"/>
              <a:t> </a:t>
            </a:r>
            <a:r>
              <a:rPr lang="en-US" sz="2400" dirty="0" err="1" smtClean="0"/>
              <a:t>Loehr</a:t>
            </a:r>
            <a:r>
              <a:rPr lang="en-US" sz="2400" dirty="0" smtClean="0"/>
              <a:t> &amp;Schwartz     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The Civil War at Perryville (KY): Battling for the Bluegrass [Civil War Sesquicentennial]</a:t>
            </a:r>
            <a:r>
              <a:rPr lang="en-US" sz="2400" dirty="0" smtClean="0"/>
              <a:t> Christopher L. </a:t>
            </a:r>
            <a:r>
              <a:rPr lang="en-US" sz="2400" dirty="0" err="1" smtClean="0"/>
              <a:t>Kolakowski</a:t>
            </a:r>
            <a:r>
              <a:rPr lang="en-US" sz="2400" dirty="0" smtClean="0"/>
              <a:t> 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Thank You for Arguing</a:t>
            </a:r>
            <a:r>
              <a:rPr lang="en-US" sz="2400" dirty="0" smtClean="0"/>
              <a:t>   Jay </a:t>
            </a:r>
            <a:r>
              <a:rPr lang="en-US" sz="2400" dirty="0" err="1" smtClean="0"/>
              <a:t>Heinrichs</a:t>
            </a:r>
            <a:r>
              <a:rPr lang="en-US" sz="2400" dirty="0" smtClean="0"/>
              <a:t>      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The Leadership  Moment</a:t>
            </a:r>
            <a:r>
              <a:rPr lang="en-US" sz="2400" dirty="0" smtClean="0"/>
              <a:t>  Michael </a:t>
            </a:r>
            <a:r>
              <a:rPr lang="en-US" sz="2400" dirty="0" err="1" smtClean="0"/>
              <a:t>Useem</a:t>
            </a:r>
            <a:r>
              <a:rPr lang="en-US" sz="2400" dirty="0" smtClean="0"/>
              <a:t> 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Building The Bridge as You  Walk On It </a:t>
            </a:r>
            <a:r>
              <a:rPr lang="en-US" sz="2400" dirty="0" smtClean="0"/>
              <a:t>  Robert  E. Quinn  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en-US" sz="2400" u="sng" dirty="0" smtClean="0"/>
              <a:t>The Prince</a:t>
            </a:r>
            <a:r>
              <a:rPr lang="en-US" sz="2400" dirty="0" smtClean="0"/>
              <a:t> </a:t>
            </a:r>
            <a:r>
              <a:rPr lang="en-US" sz="2400" dirty="0" err="1" smtClean="0"/>
              <a:t>Niccolo</a:t>
            </a:r>
            <a:r>
              <a:rPr lang="en-US" sz="2400" dirty="0" smtClean="0"/>
              <a:t> Machiavelli</a:t>
            </a:r>
          </a:p>
          <a:p>
            <a:pPr lvl="0">
              <a:spcBef>
                <a:spcPts val="600"/>
              </a:spcBef>
              <a:buNone/>
            </a:pPr>
            <a:endParaRPr lang="en-US" sz="2400" dirty="0" smtClean="0"/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Perryville Battlefield Trip, March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http://www.battleofperryville.com/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http://www.perryvillebattlefield.org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http://www.civilwar.org/battlefield.org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perryville trip_6110_jpg.jpeg"/>
          <p:cNvPicPr>
            <a:picLocks noChangeAspect="1"/>
          </p:cNvPicPr>
          <p:nvPr/>
        </p:nvPicPr>
        <p:blipFill>
          <a:blip r:embed="rId5" cstate="print"/>
          <a:srcRect l="1337" t="7603" r="2548" b="27858"/>
          <a:stretch>
            <a:fillRect/>
          </a:stretch>
        </p:blipFill>
        <p:spPr>
          <a:xfrm>
            <a:off x="745724" y="3018408"/>
            <a:ext cx="7723573" cy="317820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Focus on providing inexpensive and convenient professional development counsel to the participants.</a:t>
            </a:r>
          </a:p>
          <a:p>
            <a:r>
              <a:rPr lang="en-US" sz="1800" dirty="0" smtClean="0"/>
              <a:t>Respond to the current intense organizational focus on minimum travel, and less time away from job and home.</a:t>
            </a:r>
          </a:p>
          <a:p>
            <a:r>
              <a:rPr lang="en-US" sz="1800" dirty="0" smtClean="0"/>
              <a:t>Structure continued engagement and involvement in self-sustaining internal UK speaker lead sessions</a:t>
            </a:r>
          </a:p>
          <a:p>
            <a:r>
              <a:rPr lang="en-US" sz="1800" dirty="0" smtClean="0"/>
              <a:t>Make available all session materials on SharePoint.  </a:t>
            </a:r>
          </a:p>
          <a:p>
            <a:r>
              <a:rPr lang="en-US" sz="1800" dirty="0" smtClean="0"/>
              <a:t>Record and archive speaker presentations as much as possible.  We captured speakers through existing Echo 360 system for later on-demand viewing</a:t>
            </a:r>
          </a:p>
          <a:p>
            <a:pPr lvl="0"/>
            <a:r>
              <a:rPr lang="en-US" sz="1800" dirty="0" smtClean="0"/>
              <a:t>Offer virtual sessions monthly to provide continuity between face-to-face sessions</a:t>
            </a:r>
          </a:p>
          <a:p>
            <a:r>
              <a:rPr lang="en-US" sz="1800" dirty="0" smtClean="0"/>
              <a:t>Have participants give oral book reports to practice their public speaking skills. 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14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49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Require completion of Essay Bio for every participant.</a:t>
            </a:r>
          </a:p>
          <a:p>
            <a:pPr lvl="0"/>
            <a:r>
              <a:rPr lang="en-US" sz="2000" dirty="0" smtClean="0"/>
              <a:t>Partner Mentor and Mentee’s to provide continuity between sessions.</a:t>
            </a:r>
          </a:p>
          <a:p>
            <a:pPr lvl="0"/>
            <a:r>
              <a:rPr lang="en-US" sz="2000" dirty="0" smtClean="0"/>
              <a:t>Develop personalized learning plans to meet the needs of individual employees, and link initiatives to strategic plan</a:t>
            </a:r>
          </a:p>
          <a:p>
            <a:pPr lvl="0"/>
            <a:r>
              <a:rPr lang="en-US" sz="2000" dirty="0" smtClean="0"/>
              <a:t>Celebrate success – hold graduation/commencement ceremony.</a:t>
            </a:r>
          </a:p>
          <a:p>
            <a:pPr lvl="0"/>
            <a:r>
              <a:rPr lang="en-US" sz="2000" dirty="0" smtClean="0"/>
              <a:t>Take a day-long field trip. </a:t>
            </a:r>
          </a:p>
          <a:p>
            <a:pPr lvl="1"/>
            <a:r>
              <a:rPr lang="en-US" sz="1800" dirty="0" smtClean="0"/>
              <a:t>We went to Perryville Battlefield by bus to experience “risk and teamwork.”</a:t>
            </a:r>
          </a:p>
          <a:p>
            <a:pPr lvl="0"/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15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49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Significant collaboration across organizational lines, </a:t>
            </a:r>
          </a:p>
          <a:p>
            <a:r>
              <a:rPr lang="en-US" sz="2400" dirty="0" smtClean="0"/>
              <a:t>Higher leadership energy, </a:t>
            </a:r>
          </a:p>
          <a:p>
            <a:r>
              <a:rPr lang="en-US" sz="2400" dirty="0" smtClean="0"/>
              <a:t>Increased focus on developing strategies to mitigate institutional risk, </a:t>
            </a:r>
          </a:p>
          <a:p>
            <a:r>
              <a:rPr lang="en-US" sz="2400" dirty="0" smtClean="0"/>
              <a:t>Improvements in operational performance of IT, including metric management, </a:t>
            </a:r>
          </a:p>
          <a:p>
            <a:r>
              <a:rPr lang="en-US" sz="2400" dirty="0" smtClean="0"/>
              <a:t>Enhanced delivery of meeting service level commitments to </a:t>
            </a:r>
            <a:r>
              <a:rPr lang="en-US" sz="2400" dirty="0" smtClean="0"/>
              <a:t>customers, and</a:t>
            </a:r>
            <a:r>
              <a:rPr lang="en-US" sz="2400" dirty="0" smtClean="0"/>
              <a:t>   </a:t>
            </a:r>
          </a:p>
          <a:p>
            <a:r>
              <a:rPr lang="en-US" sz="2400" dirty="0" smtClean="0"/>
              <a:t>Greater trust among team members.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16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4638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Graduation Photo’s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17</a:t>
            </a:fld>
            <a:endParaRPr lang="en-US" sz="1400">
              <a:solidFill>
                <a:schemeClr val="tx1"/>
              </a:solidFill>
            </a:endParaRPr>
          </a:p>
        </p:txBody>
      </p:sp>
      <p:pic>
        <p:nvPicPr>
          <p:cNvPr id="5" name="Picture 4" descr="ldp graduation 20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1100831"/>
            <a:ext cx="8273989" cy="2361460"/>
          </a:xfrm>
          <a:prstGeom prst="rect">
            <a:avLst/>
          </a:prstGeom>
        </p:spPr>
      </p:pic>
      <p:pic>
        <p:nvPicPr>
          <p:cNvPr id="6" name="Picture 5" descr="LDP 2010 graduation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6129" y="3639846"/>
            <a:ext cx="5442012" cy="28252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0618" y="5992428"/>
            <a:ext cx="6143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pple Chancery" pitchFamily="66" charset="0"/>
              </a:rPr>
              <a:t>UKIT Leadership Development Program 2009-10</a:t>
            </a:r>
            <a:endParaRPr lang="en-US" sz="2000" dirty="0">
              <a:solidFill>
                <a:schemeClr val="bg1"/>
              </a:solidFill>
              <a:latin typeface="Apple Chancery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44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3200" b="1" i="1" dirty="0" smtClean="0">
                <a:solidFill>
                  <a:schemeClr val="accent1"/>
                </a:solidFill>
              </a:rPr>
              <a:t>“Excellence is what you and your people create on your turf.</a:t>
            </a:r>
          </a:p>
          <a:p>
            <a:pPr algn="ctr">
              <a:buFontTx/>
              <a:buNone/>
            </a:pPr>
            <a:r>
              <a:rPr lang="en-US" sz="3200" b="1" i="1" dirty="0" smtClean="0">
                <a:solidFill>
                  <a:schemeClr val="accent1"/>
                </a:solidFill>
              </a:rPr>
              <a:t>It can be done and it is done.  </a:t>
            </a:r>
          </a:p>
          <a:p>
            <a:pPr algn="ctr">
              <a:buFontTx/>
              <a:buNone/>
            </a:pPr>
            <a:r>
              <a:rPr lang="en-US" sz="3200" b="1" i="1" dirty="0" smtClean="0">
                <a:solidFill>
                  <a:schemeClr val="accent1"/>
                </a:solidFill>
              </a:rPr>
              <a:t>There is no excuse for not getting on with it among your people.”</a:t>
            </a:r>
          </a:p>
          <a:p>
            <a:pPr algn="r">
              <a:buFontTx/>
              <a:buNone/>
            </a:pPr>
            <a:r>
              <a:rPr lang="en-US" sz="2800" i="1" dirty="0" smtClean="0">
                <a:solidFill>
                  <a:schemeClr val="accent1"/>
                </a:solidFill>
              </a:rPr>
              <a:t>- Tom Peters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18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853126"/>
          </a:xfrm>
        </p:spPr>
        <p:txBody>
          <a:bodyPr/>
          <a:lstStyle/>
          <a:p>
            <a:pPr algn="ctr">
              <a:buFontTx/>
              <a:buNone/>
            </a:pPr>
            <a:endParaRPr lang="en-US" sz="3200" b="1" i="1" dirty="0" smtClean="0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sz="4400" b="1" dirty="0" smtClean="0">
                <a:solidFill>
                  <a:schemeClr val="accent1"/>
                </a:solidFill>
              </a:rPr>
              <a:t>ADDITIONAL </a:t>
            </a:r>
          </a:p>
          <a:p>
            <a:pPr algn="ctr">
              <a:buFontTx/>
              <a:buNone/>
            </a:pPr>
            <a:r>
              <a:rPr lang="en-US" sz="4400" b="1" dirty="0" smtClean="0">
                <a:solidFill>
                  <a:schemeClr val="accent1"/>
                </a:solidFill>
              </a:rPr>
              <a:t>REFERENCE MATERIALS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19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Agenda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573" y="1216241"/>
            <a:ext cx="4065975" cy="497149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Context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Themes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Lessons Learned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Solutions – Year 1, Year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Speakers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Books, Year 1, Year 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Advice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Strategic Impact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Additional Reference Material</a:t>
            </a:r>
          </a:p>
          <a:p>
            <a:pPr marL="914400" lvl="1" indent="-457200">
              <a:buFont typeface="+mj-lt"/>
              <a:buAutoNum type="arabicPeriod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2</a:t>
            </a:fld>
            <a:endParaRPr lang="en-US" sz="1400">
              <a:solidFill>
                <a:schemeClr val="tx1"/>
              </a:solidFill>
            </a:endParaRPr>
          </a:p>
        </p:txBody>
      </p:sp>
      <p:pic>
        <p:nvPicPr>
          <p:cNvPr id="6" name="Picture 5" descr="ldp phot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5266" y="754602"/>
            <a:ext cx="4110361" cy="522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45543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Facilitator -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58282"/>
            <a:ext cx="5053614" cy="3675357"/>
          </a:xfrm>
        </p:spPr>
        <p:txBody>
          <a:bodyPr/>
          <a:lstStyle/>
          <a:p>
            <a:r>
              <a:rPr lang="en-US" dirty="0" smtClean="0"/>
              <a:t>Richard E. Dick Dooley</a:t>
            </a:r>
            <a:endParaRPr lang="en-US" b="1" dirty="0" smtClean="0"/>
          </a:p>
          <a:p>
            <a:r>
              <a:rPr lang="en-US" b="1" dirty="0" smtClean="0">
                <a:hlinkClick r:id="rId2"/>
              </a:rPr>
              <a:t>http://www.thedooleygroup.com</a:t>
            </a:r>
            <a:endParaRPr lang="en-US" b="1" dirty="0" smtClean="0"/>
          </a:p>
          <a:p>
            <a:r>
              <a:rPr lang="en-US" b="1" dirty="0" smtClean="0"/>
              <a:t>Email:  </a:t>
            </a:r>
            <a:r>
              <a:rPr lang="en-US" b="1" dirty="0" smtClean="0">
                <a:hlinkClick r:id="rId3"/>
              </a:rPr>
              <a:t>dick@thedooleygroup.com</a:t>
            </a:r>
            <a:endParaRPr lang="en-US" b="1" dirty="0" smtClean="0"/>
          </a:p>
          <a:p>
            <a:r>
              <a:rPr lang="en-US" b="1" dirty="0" smtClean="0"/>
              <a:t>Phone: 508-771-0534 </a:t>
            </a:r>
          </a:p>
          <a:p>
            <a:r>
              <a:rPr lang="en-US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Address:  41 Babbling Brook Rd, Centerville, MA 02632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20</a:t>
            </a:fld>
            <a:endParaRPr lang="en-US" sz="1400">
              <a:solidFill>
                <a:schemeClr val="tx1"/>
              </a:solidFill>
            </a:endParaRPr>
          </a:p>
        </p:txBody>
      </p:sp>
      <p:pic>
        <p:nvPicPr>
          <p:cNvPr id="1028" name="Picture 4" descr="C:\Users\pdcox01\Pictures\tdg_logo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63954" y="3870664"/>
            <a:ext cx="2470767" cy="189982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pPr lvl="0"/>
            <a:r>
              <a:rPr lang="en-US" sz="1600" b="1" dirty="0" smtClean="0"/>
              <a:t>A personal story of your life/dreams/memories.  How you got to be "you."</a:t>
            </a:r>
          </a:p>
          <a:p>
            <a:r>
              <a:rPr lang="en-US" sz="1600" b="1" dirty="0" smtClean="0"/>
              <a:t> </a:t>
            </a:r>
          </a:p>
          <a:p>
            <a:pPr lvl="0"/>
            <a:r>
              <a:rPr lang="en-US" sz="1600" b="1" dirty="0" smtClean="0"/>
              <a:t>Maybe two pages (can be less, or a bit more), in narrative/prose style, usually chronological.  Much more intimate/detailed than a résumé.</a:t>
            </a:r>
          </a:p>
          <a:p>
            <a:r>
              <a:rPr lang="en-US" sz="1600" b="1" dirty="0" smtClean="0"/>
              <a:t> </a:t>
            </a:r>
          </a:p>
          <a:p>
            <a:pPr lvl="0"/>
            <a:r>
              <a:rPr lang="en-US" sz="1600" b="1" dirty="0" smtClean="0"/>
              <a:t>A sharing of self, to enable a group of session participants to get to know you as an individual, more quickly, and in ways which facilitate the engagement process.</a:t>
            </a:r>
          </a:p>
          <a:p>
            <a:r>
              <a:rPr lang="en-US" sz="1600" b="1" dirty="0" smtClean="0"/>
              <a:t> </a:t>
            </a:r>
          </a:p>
          <a:p>
            <a:pPr lvl="0"/>
            <a:r>
              <a:rPr lang="en-US" sz="1600" b="1" dirty="0" smtClean="0"/>
              <a:t>It’s another signal that each LDP session is a different, likely a unique experience, and gift.  Be ready for that.  Capitalize on it.</a:t>
            </a:r>
          </a:p>
          <a:p>
            <a:r>
              <a:rPr lang="en-US" sz="1600" b="1" dirty="0" smtClean="0"/>
              <a:t> </a:t>
            </a:r>
          </a:p>
          <a:p>
            <a:pPr lvl="0"/>
            <a:r>
              <a:rPr lang="en-US" sz="1600" b="1" dirty="0" smtClean="0"/>
              <a:t>An example of how rich, deep and "broadly lived" the people are, with whom we work/attend meetings etc., but often don't really know well enough.  Such insight helps teamwork, helps productivity, helps relationship building.  And it really helps learning.  It’s essential for leadership.</a:t>
            </a:r>
          </a:p>
          <a:p>
            <a:r>
              <a:rPr lang="en-US" sz="1600" b="1" dirty="0" smtClean="0"/>
              <a:t> </a:t>
            </a:r>
          </a:p>
          <a:p>
            <a:pPr lvl="0"/>
            <a:r>
              <a:rPr lang="en-US" sz="1600" b="1" dirty="0" smtClean="0"/>
              <a:t>The speakers' Essay Bios provide a good role model.  We post them to SharePoint for sharing with each other.	 </a:t>
            </a:r>
          </a:p>
          <a:p>
            <a:r>
              <a:rPr lang="en-US" sz="1400" dirty="0" smtClean="0"/>
              <a:t> </a:t>
            </a:r>
          </a:p>
          <a:p>
            <a:endParaRPr lang="en-US" sz="1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7239000" cy="762000"/>
          </a:xfrm>
        </p:spPr>
        <p:txBody>
          <a:bodyPr/>
          <a:lstStyle/>
          <a:p>
            <a:r>
              <a:rPr lang="en-US" dirty="0" smtClean="0"/>
              <a:t>Essay Bio – What is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56443"/>
            <a:ext cx="8686800" cy="5344357"/>
          </a:xfrm>
        </p:spPr>
        <p:txBody>
          <a:bodyPr/>
          <a:lstStyle/>
          <a:p>
            <a:pPr lvl="0"/>
            <a:r>
              <a:rPr lang="en-US" sz="1400" b="1" dirty="0" smtClean="0"/>
              <a:t>Please turn your cell phone/pager off.  These devices are not to be used during our sessions.  “If you are here, be here!”</a:t>
            </a:r>
            <a:endParaRPr lang="en-US" sz="1400" dirty="0" smtClean="0"/>
          </a:p>
          <a:p>
            <a:pPr lvl="0"/>
            <a:r>
              <a:rPr lang="en-US" sz="1400" b="1" dirty="0" smtClean="0"/>
              <a:t>Please respect the time of others.  Be on-time for the start of the session and return from breaks promptly.</a:t>
            </a:r>
            <a:endParaRPr lang="en-US" sz="1400" dirty="0" smtClean="0"/>
          </a:p>
          <a:p>
            <a:pPr lvl="0"/>
            <a:r>
              <a:rPr lang="en-US" sz="1400" b="1" dirty="0" smtClean="0"/>
              <a:t>Don’t speak mainly to the facilitator.  Share with each other.  That’s most important.</a:t>
            </a:r>
            <a:endParaRPr lang="en-US" sz="1400" dirty="0" smtClean="0"/>
          </a:p>
          <a:p>
            <a:pPr lvl="0"/>
            <a:r>
              <a:rPr lang="en-US" sz="1400" b="1" dirty="0" smtClean="0"/>
              <a:t>Capitalize on all the speakers, on each other, the facilitator, guests, and above all on yourself.  Engage.</a:t>
            </a:r>
            <a:endParaRPr lang="en-US" sz="1400" dirty="0" smtClean="0"/>
          </a:p>
          <a:p>
            <a:pPr lvl="0"/>
            <a:r>
              <a:rPr lang="en-US" sz="1400" b="1" dirty="0" smtClean="0"/>
              <a:t>The UKIT-LDP process is an heuristic puzzle, different for each cycle, for each meeting, for each person.  You put the mosaic together.</a:t>
            </a:r>
            <a:endParaRPr lang="en-US" sz="1400" dirty="0" smtClean="0"/>
          </a:p>
          <a:p>
            <a:pPr lvl="0"/>
            <a:r>
              <a:rPr lang="en-US" sz="1400" b="1" dirty="0" smtClean="0"/>
              <a:t>You agree to “give back,” to “pass it on,” in a responsible, committed way.</a:t>
            </a:r>
            <a:endParaRPr lang="en-US" sz="1400" dirty="0" smtClean="0"/>
          </a:p>
          <a:p>
            <a:pPr lvl="0"/>
            <a:r>
              <a:rPr lang="en-US" sz="1400" b="1" dirty="0" smtClean="0"/>
              <a:t>Equals while in the process.  The mix is for all attendees, i.e., balanced, e.g., dominators and quiets switch.  Harness our diversity.  Practice in each session.</a:t>
            </a:r>
            <a:endParaRPr lang="en-US" sz="1400" dirty="0" smtClean="0"/>
          </a:p>
          <a:p>
            <a:pPr lvl="0"/>
            <a:r>
              <a:rPr lang="en-US" sz="1400" b="1" dirty="0" smtClean="0"/>
              <a:t>Use the feedback form frequently – not just for speakers, but for other participants.  Handwritten notes are worth the attention and make people feel special. </a:t>
            </a:r>
            <a:endParaRPr lang="en-US" sz="1400" dirty="0" smtClean="0"/>
          </a:p>
          <a:p>
            <a:pPr lvl="0"/>
            <a:r>
              <a:rPr lang="en-US" sz="1400" b="1" dirty="0" smtClean="0"/>
              <a:t>We will use the business action list (parking lot).</a:t>
            </a:r>
            <a:endParaRPr lang="en-US" sz="1400" dirty="0" smtClean="0"/>
          </a:p>
          <a:p>
            <a:pPr lvl="0"/>
            <a:r>
              <a:rPr lang="en-US" sz="1400" b="1" dirty="0" smtClean="0"/>
              <a:t>Use the lending library – but remember you are sharing these books with 70 other people.</a:t>
            </a:r>
            <a:endParaRPr lang="en-US" sz="1400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22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49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95400"/>
            <a:ext cx="8305800" cy="49530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Sit with the mentee and introduce them around,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Explain the use/value of the feedback forms,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Cover the lessons that stuck with you from the UKIT-LDP1,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Explain the process of the LDP </a:t>
            </a:r>
          </a:p>
          <a:p>
            <a:pPr marL="1085850" lvl="1" indent="-342900">
              <a:lnSpc>
                <a:spcPct val="150000"/>
              </a:lnSpc>
              <a:buNone/>
            </a:pPr>
            <a:r>
              <a:rPr lang="en-US" sz="1800" b="1" dirty="0" smtClean="0"/>
              <a:t>	Specifically address all learning platforms, diversity of &amp; new perspectives, self-reflection, getting to know each other much better, personally incorporating learning processes &amp; leadership characteristics for the future.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Review all themes, and point out how they show up in books/speakers/activities.</a:t>
            </a:r>
          </a:p>
          <a:p>
            <a:pPr marL="457200" indent="-457200"/>
            <a:endParaRPr lang="en-US" sz="1600" b="1" dirty="0" smtClean="0"/>
          </a:p>
          <a:p>
            <a:pPr marL="457200" indent="-457200"/>
            <a:r>
              <a:rPr lang="en-US" sz="2000" b="1" dirty="0" smtClean="0"/>
              <a:t>	</a:t>
            </a:r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7239000" cy="762000"/>
          </a:xfrm>
        </p:spPr>
        <p:txBody>
          <a:bodyPr/>
          <a:lstStyle/>
          <a:p>
            <a:r>
              <a:rPr lang="en-US" dirty="0" smtClean="0"/>
              <a:t>Mentor Assignments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Certificate</a:t>
            </a:r>
            <a:endParaRPr lang="en-US" dirty="0"/>
          </a:p>
        </p:txBody>
      </p:sp>
      <p:pic>
        <p:nvPicPr>
          <p:cNvPr id="5" name="Content Placeholder 4" descr="certificate UKIT_LDP 2009 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9091" y="988380"/>
            <a:ext cx="7759083" cy="5181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24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7850"/>
            <a:ext cx="8686800" cy="1327150"/>
          </a:xfrm>
        </p:spPr>
        <p:txBody>
          <a:bodyPr/>
          <a:lstStyle/>
          <a:p>
            <a:r>
              <a:rPr lang="en-US" dirty="0" smtClean="0"/>
              <a:t>University of Kentucky</a:t>
            </a:r>
            <a:br>
              <a:rPr lang="en-US" dirty="0" smtClean="0"/>
            </a:br>
            <a:r>
              <a:rPr lang="en-US" sz="1800" dirty="0" smtClean="0"/>
              <a:t>http://www.uky.edu/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711" y="1143000"/>
            <a:ext cx="6174789" cy="5600700"/>
          </a:xfrm>
        </p:spPr>
        <p:txBody>
          <a:bodyPr/>
          <a:lstStyle/>
          <a:p>
            <a:r>
              <a:rPr lang="en-US" sz="2000" dirty="0" smtClean="0"/>
              <a:t>Kentucky’s flagship public, land grant university</a:t>
            </a:r>
          </a:p>
          <a:p>
            <a:r>
              <a:rPr lang="en-US" sz="2000" dirty="0" smtClean="0"/>
              <a:t>28,000 students (About 71% undergraduate)</a:t>
            </a:r>
          </a:p>
          <a:p>
            <a:r>
              <a:rPr lang="en-US" sz="2000" dirty="0" smtClean="0"/>
              <a:t>Of that number, 89 percent attend full time</a:t>
            </a:r>
          </a:p>
          <a:p>
            <a:r>
              <a:rPr lang="en-US" sz="2000" dirty="0" smtClean="0"/>
              <a:t>16 colleges</a:t>
            </a:r>
          </a:p>
          <a:p>
            <a:pPr lvl="1"/>
            <a:r>
              <a:rPr lang="en-US" dirty="0" smtClean="0"/>
              <a:t>Largest: Arts &amp; Sciences (22 percent)</a:t>
            </a:r>
          </a:p>
          <a:p>
            <a:pPr lvl="1"/>
            <a:r>
              <a:rPr lang="en-US" dirty="0" smtClean="0"/>
              <a:t>College of Medicine, College of Law</a:t>
            </a:r>
          </a:p>
          <a:p>
            <a:pPr lvl="1"/>
            <a:r>
              <a:rPr lang="en-US" dirty="0" smtClean="0"/>
              <a:t>University hospital</a:t>
            </a:r>
          </a:p>
          <a:p>
            <a:r>
              <a:rPr lang="en-US" sz="2000" dirty="0" smtClean="0"/>
              <a:t>More than 12,000 full-time staff, including more than 3,000 faculty and librarians</a:t>
            </a:r>
          </a:p>
          <a:p>
            <a:r>
              <a:rPr lang="en-US" sz="2000" dirty="0" smtClean="0"/>
              <a:t>Institutional budget of $</a:t>
            </a:r>
            <a:r>
              <a:rPr lang="en-US" sz="2000" dirty="0" smtClean="0"/>
              <a:t>2.6 billion. </a:t>
            </a:r>
            <a:endParaRPr lang="en-US" sz="2000" dirty="0" smtClean="0"/>
          </a:p>
          <a:p>
            <a:r>
              <a:rPr lang="en-US" sz="2000" dirty="0" smtClean="0"/>
              <a:t>About </a:t>
            </a:r>
            <a:r>
              <a:rPr lang="en-US" sz="2000" dirty="0" smtClean="0"/>
              <a:t>300 million in grants, contracts and awards for research. </a:t>
            </a:r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emh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0200" y="2032184"/>
            <a:ext cx="2260600" cy="327623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233" y="1050524"/>
            <a:ext cx="8686800" cy="5518952"/>
          </a:xfrm>
        </p:spPr>
        <p:txBody>
          <a:bodyPr/>
          <a:lstStyle/>
          <a:p>
            <a:r>
              <a:rPr lang="en-US" dirty="0" smtClean="0"/>
              <a:t>When IT units have a difficult time planning for the graying workforce, the consequences can be significant. In 2009, the University of Kentucky office of the CIO faced a staggering 23% of the existing IT workforce that was or would be eligible for retirement within three years.  </a:t>
            </a:r>
          </a:p>
          <a:p>
            <a:r>
              <a:rPr lang="en-US" dirty="0" smtClean="0"/>
              <a:t>Growing our own leaders, rather than recruiting from outside, was a solution we needed in order to ensure a level of stability in the institutional knowledge base.</a:t>
            </a:r>
            <a:endParaRPr lang="en-US" dirty="0"/>
          </a:p>
          <a:p>
            <a:r>
              <a:rPr lang="en-US" dirty="0" smtClean="0"/>
              <a:t>Few UKIT Staff members had leadership experience and fewer had collaborative visionary capabilities.</a:t>
            </a:r>
          </a:p>
          <a:p>
            <a:r>
              <a:rPr lang="en-US" dirty="0" smtClean="0"/>
              <a:t>72 IT staff have participated in Leadership Development Program in the past 2 years.  </a:t>
            </a:r>
          </a:p>
          <a:p>
            <a:r>
              <a:rPr lang="en-US" dirty="0" smtClean="0"/>
              <a:t>The annual cost for the program is less than $40,000.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4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0949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77" y="1023891"/>
            <a:ext cx="8686800" cy="5341397"/>
          </a:xfrm>
        </p:spPr>
        <p:txBody>
          <a:bodyPr/>
          <a:lstStyle/>
          <a:p>
            <a:r>
              <a:rPr lang="en-US" sz="2000" dirty="0" smtClean="0"/>
              <a:t>Identify and hire a facilitator</a:t>
            </a:r>
          </a:p>
          <a:p>
            <a:r>
              <a:rPr lang="en-US" sz="2000" dirty="0" smtClean="0"/>
              <a:t>Develop </a:t>
            </a:r>
            <a:r>
              <a:rPr lang="en-US" sz="2000" dirty="0" smtClean="0"/>
              <a:t>“Themes</a:t>
            </a:r>
            <a:r>
              <a:rPr lang="en-US" sz="2000" dirty="0" smtClean="0"/>
              <a:t>” for </a:t>
            </a:r>
            <a:r>
              <a:rPr lang="en-US" sz="2000" dirty="0" smtClean="0"/>
              <a:t>the leadership </a:t>
            </a:r>
            <a:r>
              <a:rPr lang="en-US" sz="2000" dirty="0" smtClean="0"/>
              <a:t>program</a:t>
            </a:r>
          </a:p>
          <a:p>
            <a:r>
              <a:rPr lang="en-US" sz="2000" dirty="0" smtClean="0"/>
              <a:t>Create a “Lending Library” for the leadership books.</a:t>
            </a:r>
          </a:p>
          <a:p>
            <a:r>
              <a:rPr lang="en-US" sz="2000" dirty="0" smtClean="0"/>
              <a:t>Solicit internal speakers from on-campus.  We paid nothing more than a ‘book’ signed by the LDP participants. Develop a funding model (how much, where from)</a:t>
            </a:r>
          </a:p>
          <a:p>
            <a:r>
              <a:rPr lang="en-US" sz="2000" dirty="0" smtClean="0"/>
              <a:t>External speakers provided helpful perspective/comparison for attendees.</a:t>
            </a:r>
            <a:endParaRPr lang="en-US" sz="2000" dirty="0" smtClean="0"/>
          </a:p>
          <a:p>
            <a:r>
              <a:rPr lang="en-US" sz="2000" dirty="0" smtClean="0"/>
              <a:t>Develop </a:t>
            </a:r>
            <a:r>
              <a:rPr lang="en-US" sz="2000" dirty="0" smtClean="0"/>
              <a:t>a governance model (who, what, when)</a:t>
            </a:r>
          </a:p>
          <a:p>
            <a:r>
              <a:rPr lang="en-US" sz="2000" dirty="0" smtClean="0"/>
              <a:t>Create and execute IT staff learning plans</a:t>
            </a:r>
          </a:p>
          <a:p>
            <a:r>
              <a:rPr lang="en-US" sz="2000" dirty="0" smtClean="0"/>
              <a:t>Celebrate success</a:t>
            </a:r>
          </a:p>
          <a:p>
            <a:r>
              <a:rPr lang="en-US" sz="2000" dirty="0" smtClean="0"/>
              <a:t>Implement LDP over </a:t>
            </a:r>
            <a:r>
              <a:rPr lang="en-US" sz="2000" dirty="0" smtClean="0"/>
              <a:t>multiple </a:t>
            </a:r>
            <a:r>
              <a:rPr lang="en-US" sz="2000" dirty="0" smtClean="0"/>
              <a:t>years</a:t>
            </a:r>
          </a:p>
          <a:p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5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599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THEMES: UKIT LDP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01" y="1128203"/>
            <a:ext cx="8686800" cy="5316985"/>
          </a:xfrm>
        </p:spPr>
        <p:txBody>
          <a:bodyPr/>
          <a:lstStyle/>
          <a:p>
            <a:pPr lvl="0"/>
            <a:r>
              <a:rPr lang="en-US" b="1" dirty="0" smtClean="0"/>
              <a:t>Collaboration Across Organizational Lines</a:t>
            </a:r>
          </a:p>
          <a:p>
            <a:pPr lvl="0"/>
            <a:r>
              <a:rPr lang="en-US" dirty="0" smtClean="0"/>
              <a:t>Leadership Energy &amp; Institutional Risk</a:t>
            </a:r>
          </a:p>
          <a:p>
            <a:pPr lvl="0"/>
            <a:r>
              <a:rPr lang="en-US" dirty="0" smtClean="0"/>
              <a:t>Customer Service</a:t>
            </a:r>
          </a:p>
          <a:p>
            <a:pPr lvl="0"/>
            <a:r>
              <a:rPr lang="en-US" dirty="0" smtClean="0"/>
              <a:t>Growing Self-sustaining Leadership Processes</a:t>
            </a:r>
          </a:p>
          <a:p>
            <a:pPr lvl="0"/>
            <a:r>
              <a:rPr lang="en-US" dirty="0" smtClean="0"/>
              <a:t>Change </a:t>
            </a:r>
            <a:endParaRPr lang="en-US" dirty="0" smtClean="0"/>
          </a:p>
          <a:p>
            <a:pPr lvl="0"/>
            <a:r>
              <a:rPr lang="en-US" dirty="0" smtClean="0"/>
              <a:t>Trust</a:t>
            </a:r>
          </a:p>
          <a:p>
            <a:pPr lvl="0"/>
            <a:r>
              <a:rPr lang="en-US" dirty="0" smtClean="0"/>
              <a:t>Communication</a:t>
            </a:r>
          </a:p>
          <a:p>
            <a:pPr lvl="0"/>
            <a:r>
              <a:rPr lang="en-US" dirty="0" smtClean="0"/>
              <a:t>Mentoring and Learning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44" y="595605"/>
            <a:ext cx="8686800" cy="533400"/>
          </a:xfrm>
        </p:spPr>
        <p:txBody>
          <a:bodyPr/>
          <a:lstStyle/>
          <a:p>
            <a:r>
              <a:rPr lang="en-US" dirty="0" smtClean="0"/>
              <a:t>Solutions: Year 1 LDP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400" b="1" u="sng" dirty="0" smtClean="0"/>
              <a:t>Year 1 – Leadership Development Program </a:t>
            </a:r>
          </a:p>
          <a:p>
            <a:r>
              <a:rPr lang="en-US" sz="1400" dirty="0" smtClean="0"/>
              <a:t>Included  31  UKIT Staff (Intense, active learning, highly interactive, self-generated </a:t>
            </a:r>
            <a:r>
              <a:rPr lang="en-US" sz="1400" dirty="0" smtClean="0"/>
              <a:t>content</a:t>
            </a:r>
            <a:r>
              <a:rPr lang="en-US" sz="1400" dirty="0" smtClean="0"/>
              <a:t>, coaches, experts actively engaged)           </a:t>
            </a:r>
          </a:p>
          <a:p>
            <a:r>
              <a:rPr lang="en-US" sz="1400" u="sng" dirty="0" smtClean="0"/>
              <a:t>Who</a:t>
            </a:r>
            <a:r>
              <a:rPr lang="en-US" sz="1400" dirty="0" smtClean="0"/>
              <a:t>:  We had the CIO, his five senior managers, and  25 direct reports from the senior manager’s teams for a total of 31.  </a:t>
            </a:r>
          </a:p>
          <a:p>
            <a:r>
              <a:rPr lang="en-US" sz="1400" u="sng" dirty="0" smtClean="0"/>
              <a:t>Number of Sessions &amp; Themes</a:t>
            </a:r>
            <a:r>
              <a:rPr lang="en-US" sz="1400" dirty="0" smtClean="0"/>
              <a:t>:  Conducted five intense and  focused sessions (each one with two five-hour sessions over two adjacent days) bringing forward transportable leadership lessons. </a:t>
            </a:r>
          </a:p>
          <a:p>
            <a:r>
              <a:rPr lang="en-US" sz="1400" u="sng" dirty="0" smtClean="0"/>
              <a:t>Research/Reading</a:t>
            </a:r>
            <a:r>
              <a:rPr lang="en-US" sz="1400" dirty="0" smtClean="0"/>
              <a:t>:  Every participant had 18 book reading assignments.  Most gave oral book reports in presentation style.   </a:t>
            </a:r>
          </a:p>
          <a:p>
            <a:r>
              <a:rPr lang="en-US" sz="1400" u="sng" dirty="0" smtClean="0"/>
              <a:t>Speakers</a:t>
            </a:r>
            <a:r>
              <a:rPr lang="en-US" sz="1400" dirty="0" smtClean="0"/>
              <a:t>:  A blend of Internal University of Kentucky leaders and external executives</a:t>
            </a:r>
          </a:p>
          <a:p>
            <a:r>
              <a:rPr lang="en-US" sz="1400" u="sng" dirty="0" smtClean="0"/>
              <a:t>Locations</a:t>
            </a:r>
            <a:r>
              <a:rPr lang="en-US" sz="1400" dirty="0" smtClean="0"/>
              <a:t>:   All sessions were held on campus.    We provided virtual-style 1 hour sessions around the three key leadership development themes for follow-up and reflection with facilitator, Dick Dooley</a:t>
            </a:r>
          </a:p>
          <a:p>
            <a:r>
              <a:rPr lang="en-US" sz="1400" u="sng" dirty="0" smtClean="0"/>
              <a:t>Essay Bio’s</a:t>
            </a:r>
            <a:r>
              <a:rPr lang="en-US" sz="1400" dirty="0" smtClean="0"/>
              <a:t> written by every participant and posted on SharePoint.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7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801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Solutions: Year 2 LDP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200" b="1" u="sng" dirty="0" smtClean="0"/>
              <a:t>Blue Track, Growth continuation of LDP#1</a:t>
            </a:r>
            <a:r>
              <a:rPr lang="en-US" sz="1200" dirty="0" smtClean="0"/>
              <a:t>:  Included about ½ of original 2009-10 group  of 31 (Intense, active learning, highly interactive, self-generated conduct, coaches, experts actively engaged)           </a:t>
            </a:r>
          </a:p>
          <a:p>
            <a:r>
              <a:rPr lang="en-US" sz="1200" u="sng" dirty="0" smtClean="0"/>
              <a:t>Who</a:t>
            </a:r>
            <a:r>
              <a:rPr lang="en-US" sz="1200" dirty="0" smtClean="0"/>
              <a:t>:  We reviewed candidates and selected a total of 20 people to divide among three teams.  Those 20 participants were chosen from the </a:t>
            </a:r>
            <a:r>
              <a:rPr lang="en-US" sz="1200" dirty="0" smtClean="0"/>
              <a:t>31 </a:t>
            </a:r>
            <a:r>
              <a:rPr lang="en-US" sz="1200" dirty="0" smtClean="0"/>
              <a:t>that participated in LDP Year 1.  </a:t>
            </a:r>
          </a:p>
          <a:p>
            <a:r>
              <a:rPr lang="en-US" sz="1200" u="sng" dirty="0" smtClean="0"/>
              <a:t>Number of Sessions &amp; Themes</a:t>
            </a:r>
            <a:r>
              <a:rPr lang="en-US" sz="1200" dirty="0" smtClean="0"/>
              <a:t>:  We conducted three intense and  focused sessions (each one with two five-hour sessions over two adjacent days) reaching into Kentucky history, or more specifically Kentucky Civil War history, bringing forward transportable leadership lessons. </a:t>
            </a:r>
          </a:p>
          <a:p>
            <a:r>
              <a:rPr lang="en-US" sz="1200" u="sng" dirty="0" smtClean="0"/>
              <a:t>Research/Reading</a:t>
            </a:r>
            <a:r>
              <a:rPr lang="en-US" sz="1200" dirty="0" smtClean="0"/>
              <a:t>:  Each team of 6 people </a:t>
            </a:r>
            <a:r>
              <a:rPr lang="en-US" sz="1200" dirty="0" smtClean="0"/>
              <a:t>did </a:t>
            </a:r>
            <a:r>
              <a:rPr lang="en-US" sz="1200" dirty="0" smtClean="0"/>
              <a:t>the research, presented the book report </a:t>
            </a:r>
            <a:r>
              <a:rPr lang="en-US" sz="1200" dirty="0" smtClean="0"/>
              <a:t>assignments, </a:t>
            </a:r>
            <a:r>
              <a:rPr lang="en-US" sz="1200" dirty="0" smtClean="0"/>
              <a:t>and helped to lead sessions.   A total of 8 books were covered. </a:t>
            </a:r>
          </a:p>
          <a:p>
            <a:r>
              <a:rPr lang="en-US" sz="1200" u="sng" dirty="0" smtClean="0"/>
              <a:t>Locations</a:t>
            </a:r>
            <a:r>
              <a:rPr lang="en-US" sz="1200" dirty="0" smtClean="0"/>
              <a:t>:   The sessions were held on campus except for one field trip.   We also provided three virtual-style 1.5 hour sessions around the three intense sessions for follow-up, reflection with </a:t>
            </a:r>
            <a:r>
              <a:rPr lang="en-US" sz="1200" dirty="0" smtClean="0"/>
              <a:t>our facilitator Dick Dooley. </a:t>
            </a:r>
            <a:endParaRPr lang="en-US" sz="1200" dirty="0" smtClean="0"/>
          </a:p>
          <a:p>
            <a:pPr lvl="0">
              <a:buNone/>
            </a:pPr>
            <a:r>
              <a:rPr lang="en-US" sz="1200" b="1" u="sng" dirty="0" smtClean="0"/>
              <a:t>White Track, UKIT Outreach:</a:t>
            </a:r>
            <a:r>
              <a:rPr lang="en-US" sz="1200" dirty="0" smtClean="0"/>
              <a:t> (less intense, a bit more conference-style)</a:t>
            </a:r>
          </a:p>
          <a:p>
            <a:r>
              <a:rPr lang="en-US" sz="1200" u="sng" dirty="0" smtClean="0"/>
              <a:t>Who</a:t>
            </a:r>
            <a:r>
              <a:rPr lang="en-US" sz="1200" dirty="0" smtClean="0"/>
              <a:t>: The track will be open to all Blue Track members for a total of 60 UKIT staff </a:t>
            </a:r>
            <a:r>
              <a:rPr lang="en-US" sz="1200" u="sng" dirty="0" smtClean="0"/>
              <a:t>partnering</a:t>
            </a:r>
            <a:r>
              <a:rPr lang="en-US" sz="1200" dirty="0" smtClean="0"/>
              <a:t> with 12 IT staff from other campus IT units (including UK HealthCare, Arts &amp; Sciences, Engineering, and Nursing).</a:t>
            </a:r>
          </a:p>
          <a:p>
            <a:r>
              <a:rPr lang="en-US" sz="1200" u="sng" dirty="0" smtClean="0"/>
              <a:t>Number of Sessions</a:t>
            </a:r>
            <a:r>
              <a:rPr lang="en-US" sz="1200" dirty="0" smtClean="0"/>
              <a:t>:  Three 6-hour symposiums.  These sessions were a combination of lecture and active participation.</a:t>
            </a:r>
          </a:p>
          <a:p>
            <a:r>
              <a:rPr lang="en-US" sz="1200" u="sng" dirty="0" smtClean="0"/>
              <a:t>Leaders</a:t>
            </a:r>
            <a:r>
              <a:rPr lang="en-US" sz="1200" dirty="0" smtClean="0"/>
              <a:t>:  These sessions were facilitated by members from the Blue Track and other campus executive leaders.</a:t>
            </a:r>
          </a:p>
          <a:p>
            <a:r>
              <a:rPr lang="en-US" sz="1200" u="sng" dirty="0" smtClean="0"/>
              <a:t>Research/Reading</a:t>
            </a:r>
            <a:r>
              <a:rPr lang="en-US" sz="1200" dirty="0" smtClean="0"/>
              <a:t>:  All members of this track had the same 8 books in their reading lists in preparation of the sessions</a:t>
            </a:r>
          </a:p>
          <a:p>
            <a:r>
              <a:rPr lang="en-US" sz="1200" u="sng" dirty="0" smtClean="0"/>
              <a:t>Locations</a:t>
            </a:r>
            <a:r>
              <a:rPr lang="en-US" sz="1200" dirty="0" smtClean="0"/>
              <a:t>:  At Alumni House and Campus Faculty Center.  A total of 50 participated in the field trip to Perryville. Battlefield.</a:t>
            </a:r>
          </a:p>
          <a:p>
            <a:r>
              <a:rPr lang="en-US" sz="1200" u="sng" dirty="0" smtClean="0"/>
              <a:t>Essay Bio’s</a:t>
            </a:r>
            <a:r>
              <a:rPr lang="en-US" sz="1200" dirty="0" smtClean="0"/>
              <a:t> written by every participant and posted on SharePoint. </a:t>
            </a:r>
          </a:p>
          <a:p>
            <a:endParaRPr lang="en-US" sz="12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8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58016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talk is their personal leadership journey.  Each speaker was given 1 hour.  They responded to these four questions:</a:t>
            </a:r>
          </a:p>
          <a:p>
            <a:r>
              <a:rPr lang="en-US" dirty="0" smtClean="0"/>
              <a:t>Personal Story – Who am I?  How did I get to be me?</a:t>
            </a:r>
          </a:p>
          <a:p>
            <a:pPr lvl="0"/>
            <a:r>
              <a:rPr lang="en-US" dirty="0" smtClean="0"/>
              <a:t>What are the key challenges of my job?</a:t>
            </a:r>
          </a:p>
          <a:p>
            <a:pPr lvl="0"/>
            <a:r>
              <a:rPr lang="en-US" dirty="0" smtClean="0"/>
              <a:t>What are you reading?  What are your reading recommendations for our team?</a:t>
            </a:r>
          </a:p>
          <a:p>
            <a:pPr lvl="0"/>
            <a:r>
              <a:rPr lang="en-US" dirty="0" smtClean="0"/>
              <a:t>What are your personal recommendations for “aspiring leaders?”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0244B-9070-4A86-B972-8ABC929406CD}" type="slidenum">
              <a:rPr lang="en-US" smtClean="0"/>
              <a:pPr>
                <a:defRPr/>
              </a:pPr>
              <a:t>9</a:t>
            </a:fld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6493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ells Fargo&amp;#x0D;&amp;#x0A;Architecture Development Program&amp;#x0D;&amp;#x0A;Class 1: Understanding Architecture&amp;quot;&quot;/&gt;&lt;property id=&quot;20307&quot; value=&quot;412&quot;/&gt;&lt;/object&gt;&lt;object type=&quot;3&quot; unique_id=&quot;10005&quot;&gt;&lt;property id=&quot;20148&quot; value=&quot;5&quot;/&gt;&lt;property id=&quot;20300&quot; value=&quot;Slide 2 - &amp;quot;Course Objectives&amp;quot;&quot;/&gt;&lt;property id=&quot;20307&quot; value=&quot;1246&quot;/&gt;&lt;/object&gt;&lt;object type=&quot;3&quot; unique_id=&quot;10006&quot;&gt;&lt;property id=&quot;20148&quot; value=&quot;5&quot;/&gt;&lt;property id=&quot;20300&quot; value=&quot;Slide 3 - &amp;quot;ADP Roadmap&amp;quot;&quot;/&gt;&lt;property id=&quot;20307&quot; value=&quot;1257&quot;/&gt;&lt;/object&gt;&lt;object type=&quot;3&quot; unique_id=&quot;10007&quot;&gt;&lt;property id=&quot;20148&quot; value=&quot;5&quot;/&gt;&lt;property id=&quot;20300&quot; value=&quot;Slide 4 - &amp;quot;Program Outline&amp;quot;&quot;/&gt;&lt;property id=&quot;20307&quot; value=&quot;1248&quot;/&gt;&lt;/object&gt;&lt;object type=&quot;3&quot; unique_id=&quot;10008&quot;&gt;&lt;property id=&quot;20148&quot; value=&quot;5&quot;/&gt;&lt;property id=&quot;20300&quot; value=&quot;Slide 5 - &amp;quot;Class Project Overview&amp;quot;&quot;/&gt;&lt;property id=&quot;20307&quot; value=&quot;1250&quot;/&gt;&lt;/object&gt;&lt;object type=&quot;3&quot; unique_id=&quot;10009&quot;&gt;&lt;property id=&quot;20148&quot; value=&quot;5&quot;/&gt;&lt;property id=&quot;20300&quot; value=&quot;Slide 6 - &amp;quot;Class Networking&amp;quot;&quot;/&gt;&lt;property id=&quot;20307&quot; value=&quot;1251&quot;/&gt;&lt;/object&gt;&lt;object type=&quot;3&quot; unique_id=&quot;10010&quot;&gt;&lt;property id=&quot;20148&quot; value=&quot;5&quot;/&gt;&lt;property id=&quot;20300&quot; value=&quot;Slide 7 - &amp;quot;Mike Rosen&amp;quot;&quot;/&gt;&lt;property id=&quot;20307&quot; value=&quot;1252&quot;/&gt;&lt;/object&gt;&lt;object type=&quot;3&quot; unique_id=&quot;10011&quot;&gt;&lt;property id=&quot;20148&quot; value=&quot;5&quot;/&gt;&lt;property id=&quot;20300&quot; value=&quot;Slide 8 - &amp;quot;Class One Agenda&amp;quot;&quot;/&gt;&lt;property id=&quot;20307&quot; value=&quot;1083&quot;/&gt;&lt;/object&gt;&lt;object type=&quot;3&quot; unique_id=&quot;10012&quot;&gt;&lt;property id=&quot;20148&quot; value=&quot;5&quot;/&gt;&lt;property id=&quot;20300&quot; value=&quot;Slide 9 - &amp;quot;Introduction to Architecture&amp;quot;&quot;/&gt;&lt;property id=&quot;20307&quot; value=&quot;417&quot;/&gt;&lt;/object&gt;&lt;/object&gt;&lt;/object&gt;&lt;/database&gt;"/>
</p:tagLst>
</file>

<file path=ppt/theme/theme1.xml><?xml version="1.0" encoding="utf-8"?>
<a:theme xmlns:a="http://schemas.openxmlformats.org/drawingml/2006/main" name="uk SEE 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F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10000"/>
          </a:spcAft>
          <a:buClr>
            <a:srgbClr val="003366"/>
          </a:buClr>
          <a:buSzPct val="85000"/>
          <a:buFont typeface="ZapfDingbats" pitchFamily="82" charset="0"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rgbClr val="00206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WF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F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F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10460</TotalTime>
  <Words>1445</Words>
  <Application>Microsoft Office PowerPoint</Application>
  <PresentationFormat>On-screen Show (4:3)</PresentationFormat>
  <Paragraphs>259</Paragraphs>
  <Slides>24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uk SEE BLUE</vt:lpstr>
      <vt:lpstr>     Designing and Delivering a Rich, Cost-Effective Leadership Development Program for IT Leaders  Penny Cox   Associate Vice President Information Technology, Planning, Administration &amp; Finance University of Kentucky </vt:lpstr>
      <vt:lpstr>Agenda</vt:lpstr>
      <vt:lpstr>University of Kentucky http://www.uky.edu/</vt:lpstr>
      <vt:lpstr>Context</vt:lpstr>
      <vt:lpstr>Lessons Learned</vt:lpstr>
      <vt:lpstr>THEMES: UKIT LDP </vt:lpstr>
      <vt:lpstr>Solutions: Year 1 LDP Program</vt:lpstr>
      <vt:lpstr>Solutions: Year 2 LDP Program</vt:lpstr>
      <vt:lpstr>Speaker Instructions</vt:lpstr>
      <vt:lpstr>Speakers</vt:lpstr>
      <vt:lpstr>Books 2009-10</vt:lpstr>
      <vt:lpstr>Books 2010-11</vt:lpstr>
      <vt:lpstr>Perryville Battlefield Trip, March 2011</vt:lpstr>
      <vt:lpstr>Advice</vt:lpstr>
      <vt:lpstr>Advice</vt:lpstr>
      <vt:lpstr>Strategic Impact</vt:lpstr>
      <vt:lpstr>Team Graduation Photo’s</vt:lpstr>
      <vt:lpstr>Closing Remarks</vt:lpstr>
      <vt:lpstr>Slide 19</vt:lpstr>
      <vt:lpstr>Facilitator - Leader</vt:lpstr>
      <vt:lpstr>Essay Bio – What is it?</vt:lpstr>
      <vt:lpstr>Ground Rules</vt:lpstr>
      <vt:lpstr>Mentor Assignments </vt:lpstr>
      <vt:lpstr>Sample Certificate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2009-12 UKIT Plan</dc:title>
  <dc:creator>Vince Kellen</dc:creator>
  <cp:keywords>UKIT Plan</cp:keywords>
  <dc:description>vkellen@uky.edu</dc:description>
  <cp:lastModifiedBy>pdcox01</cp:lastModifiedBy>
  <cp:revision>612</cp:revision>
  <dcterms:created xsi:type="dcterms:W3CDTF">2008-10-27T20:06:52Z</dcterms:created>
  <dcterms:modified xsi:type="dcterms:W3CDTF">2011-09-27T16:35:28Z</dcterms:modified>
</cp:coreProperties>
</file>