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2" r:id="rId3"/>
    <p:sldId id="276" r:id="rId4"/>
    <p:sldId id="281" r:id="rId5"/>
    <p:sldId id="280" r:id="rId6"/>
    <p:sldId id="279" r:id="rId7"/>
    <p:sldId id="277" r:id="rId8"/>
    <p:sldId id="282" r:id="rId9"/>
    <p:sldId id="286" r:id="rId10"/>
    <p:sldId id="284" r:id="rId11"/>
    <p:sldId id="283" r:id="rId12"/>
    <p:sldId id="285" r:id="rId13"/>
    <p:sldId id="290" r:id="rId14"/>
    <p:sldId id="299" r:id="rId15"/>
    <p:sldId id="291" r:id="rId16"/>
    <p:sldId id="301" r:id="rId17"/>
    <p:sldId id="302" r:id="rId18"/>
    <p:sldId id="303" r:id="rId19"/>
    <p:sldId id="273" r:id="rId20"/>
    <p:sldId id="294" r:id="rId21"/>
    <p:sldId id="292" r:id="rId22"/>
    <p:sldId id="296" r:id="rId23"/>
    <p:sldId id="297" r:id="rId24"/>
    <p:sldId id="298" r:id="rId25"/>
    <p:sldId id="258" r:id="rId26"/>
    <p:sldId id="261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021"/>
    <a:srgbClr val="45811B"/>
    <a:srgbClr val="DDE8D5"/>
    <a:srgbClr val="FBC82B"/>
    <a:srgbClr val="7BA62B"/>
    <a:srgbClr val="8A8889"/>
    <a:srgbClr val="FD9712"/>
    <a:srgbClr val="1B7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2502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-4264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4CE335-1B1A-964B-82DC-B141406EE227}" type="datetime1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496B65-2B99-9749-86B2-DBBD8E183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9C111D-D8D7-CE47-9FDD-C94C8EB69FD2}" type="datetime1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FA281B-0946-C245-AF81-6D816C0F4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0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3350"/>
            <a:ext cx="9144000" cy="585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9" descr="logopp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65725" y="4349750"/>
            <a:ext cx="336867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90" y="815355"/>
            <a:ext cx="8338410" cy="1470025"/>
          </a:xfrm>
        </p:spPr>
        <p:txBody>
          <a:bodyPr/>
          <a:lstStyle>
            <a:lvl1pPr algn="r"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5755" y="2008445"/>
            <a:ext cx="6400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4C4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2A81-A55D-B14A-87F9-64399E3EB008}" type="datetime1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C5229-8E32-E645-895C-4316DCBF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6C56F-965E-CD42-B692-23F2BC5A4107}" type="datetime1">
              <a:rPr lang="en-US"/>
              <a:pPr>
                <a:defRPr/>
              </a:pPr>
              <a:t>10/17/2011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0499-F08D-D846-85CA-35A359C90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DE71-C90D-5846-AE30-D761D1BAF737}" type="datetime1">
              <a:rPr lang="en-US"/>
              <a:pPr>
                <a:defRPr/>
              </a:pPr>
              <a:t>10/17/2011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AC32-9818-5145-A709-40F4F4DBF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A765-D575-FA46-A41B-CAB3F8AFCABF}" type="datetime1">
              <a:rPr lang="en-US"/>
              <a:pPr>
                <a:defRPr/>
              </a:pPr>
              <a:t>10/17/2011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9DFE-152E-9040-B076-1029403C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8587-1E30-3748-9425-D333D6B75DF6}" type="datetime1">
              <a:rPr lang="en-US"/>
              <a:pPr>
                <a:defRPr/>
              </a:pPr>
              <a:t>10/17/2011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43AD-40DE-3E42-A039-B20597961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7561-D7F7-A643-AD61-BE0180DD63F4}" type="datetime1">
              <a:rPr lang="en-US"/>
              <a:pPr>
                <a:defRPr/>
              </a:pPr>
              <a:t>10/17/2011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62B7-F15F-9143-92A0-BF392971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6317-50AB-5B4D-AD0D-1403A4463B90}" type="datetime1">
              <a:rPr lang="en-US"/>
              <a:pPr>
                <a:defRPr/>
              </a:pPr>
              <a:t>10/17/2011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4155-73A5-154B-9497-B8A696865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EF71-630A-3D4B-9506-21A3AE5DB4F6}" type="datetime1">
              <a:rPr lang="en-US"/>
              <a:pPr>
                <a:defRPr/>
              </a:pPr>
              <a:t>10/17/2011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E98D-1DF9-DB4F-958A-E2505715E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5B64-5C99-FF47-BF36-56C1D608293A}" type="datetime1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13F5-95C5-8346-AD32-ECFB60E12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1D53-DC80-0249-87E2-0641C5333359}" type="datetime1">
              <a:rPr lang="en-US"/>
              <a:pPr>
                <a:defRPr/>
              </a:pPr>
              <a:t>10/17/2011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90BD-9006-5948-9686-25ECA9017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C08D-6E9D-E24C-B86C-14C4410FA202}" type="datetime1">
              <a:rPr lang="en-US"/>
              <a:pPr>
                <a:defRPr/>
              </a:pPr>
              <a:t>10/17/2011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374B-9A86-F04B-A439-03AFB0574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CF04B88-D7C6-2C4A-8CF8-BC0C27BF4CFE}" type="datetime1">
              <a:rPr lang="en-US"/>
              <a:pPr>
                <a:defRPr/>
              </a:pPr>
              <a:t>10/17/2011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E8AAC72-D010-9E41-8AA4-85174D9E7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3" descr="dotspp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723313" y="5091113"/>
            <a:ext cx="231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bluebarpp.jpg"/>
          <p:cNvPicPr>
            <a:picLocks noChangeAspect="1"/>
          </p:cNvPicPr>
          <p:nvPr userDrawn="1"/>
        </p:nvPicPr>
        <p:blipFill>
          <a:blip r:embed="rId14"/>
          <a:srcRect b="26750"/>
          <a:stretch>
            <a:fillRect/>
          </a:stretch>
        </p:blipFill>
        <p:spPr bwMode="auto">
          <a:xfrm>
            <a:off x="0" y="6239000"/>
            <a:ext cx="9144000" cy="61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9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rgbClr val="1B7B8B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B7B8B"/>
          </a:solidFill>
          <a:latin typeface="Arial" pitchFamily="48" charset="0"/>
          <a:ea typeface="ＭＳ Ｐゴシック" pitchFamily="48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B7B8B"/>
        </a:buClr>
        <a:buSzPct val="80000"/>
        <a:buFont typeface="Arial" charset="0"/>
        <a:buChar char="•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mobileu.org/about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234950" y="815975"/>
            <a:ext cx="8339138" cy="1470025"/>
          </a:xfrm>
        </p:spPr>
        <p:txBody>
          <a:bodyPr/>
          <a:lstStyle/>
          <a:p>
            <a:pPr eaLnBrk="1" hangingPunct="1"/>
            <a:r>
              <a:rPr lang="en-US" cap="none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Keeping Pace: </a:t>
            </a:r>
            <a:r>
              <a:rPr lang="en-US" cap="none" dirty="0" smtClean="0">
                <a:latin typeface="Arial" charset="0"/>
                <a:ea typeface="ＭＳ Ｐゴシック" charset="-128"/>
              </a:rPr>
              <a:t>Mobile Application Strategy and Implementation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409433" y="2008188"/>
            <a:ext cx="8156717" cy="177224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dirty="0" err="1" smtClean="0">
                <a:latin typeface="Arial" charset="0"/>
                <a:ea typeface="ＭＳ Ｐゴシック" charset="-128"/>
              </a:rPr>
              <a:t>Param</a:t>
            </a:r>
            <a:r>
              <a:rPr lang="en-US" dirty="0" smtClean="0">
                <a:latin typeface="Arial" charset="0"/>
                <a:ea typeface="ＭＳ Ｐゴシック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Bedi</a:t>
            </a:r>
            <a:r>
              <a:rPr lang="en-US" dirty="0" smtClean="0">
                <a:latin typeface="Arial" charset="0"/>
                <a:ea typeface="ＭＳ Ｐゴシック" charset="-128"/>
              </a:rPr>
              <a:t>, VP Library &amp; Information Technology, </a:t>
            </a:r>
            <a:r>
              <a:rPr lang="en-US" dirty="0">
                <a:latin typeface="Arial" charset="0"/>
                <a:ea typeface="ＭＳ Ｐゴシック" charset="-128"/>
              </a:rPr>
              <a:t>Bucknell University</a:t>
            </a:r>
            <a:endParaRPr lang="en-US" dirty="0" smtClean="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Mark 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Yerger</a:t>
            </a:r>
            <a:r>
              <a:rPr lang="en-US" dirty="0" smtClean="0">
                <a:latin typeface="Arial" charset="0"/>
                <a:ea typeface="ＭＳ Ｐゴシック" charset="-128"/>
              </a:rPr>
              <a:t>, Director, Enterprise Systems, Bucknell University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Wednesday</a:t>
            </a:r>
            <a:r>
              <a:rPr lang="en-US" dirty="0"/>
              <a:t>, October 19, 2011</a:t>
            </a:r>
            <a:br>
              <a:rPr lang="en-US" dirty="0"/>
            </a:br>
            <a:endParaRPr lang="en-US" dirty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dirty="0" smtClean="0"/>
              <a:t>Bucknell Mobile Web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33425" y="5715000"/>
            <a:ext cx="7772400" cy="53339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8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4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85725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146175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427163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1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b="1" smtClean="0"/>
              <a:t>http://m.bucknell.edu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371601"/>
            <a:ext cx="300197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3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dirty="0"/>
              <a:t>Campus Service Examples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3875" y="1600200"/>
            <a:ext cx="8086725" cy="5334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8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4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85725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146175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427163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1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Library Services, Dining Services and others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2286000" cy="332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27" y="2286000"/>
            <a:ext cx="241637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3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dirty="0" smtClean="0"/>
              <a:t>ERP (BANNER) Integration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/>
              <a:t>Final Grades, Schedule &amp; Message Center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7" t="36735" r="62533" b="19115"/>
          <a:stretch/>
        </p:blipFill>
        <p:spPr bwMode="auto">
          <a:xfrm>
            <a:off x="609600" y="2352675"/>
            <a:ext cx="2333625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36735" r="39435" b="19115"/>
          <a:stretch/>
        </p:blipFill>
        <p:spPr bwMode="auto">
          <a:xfrm>
            <a:off x="3324225" y="2352675"/>
            <a:ext cx="2295525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8" t="36735" r="15174" b="19115"/>
          <a:stretch/>
        </p:blipFill>
        <p:spPr bwMode="auto">
          <a:xfrm>
            <a:off x="5991226" y="2352675"/>
            <a:ext cx="2343150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3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dirty="0"/>
              <a:t>Our Environment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sz="2400" dirty="0"/>
              <a:t>Customizations</a:t>
            </a:r>
          </a:p>
          <a:p>
            <a:pPr lvl="1"/>
            <a:r>
              <a:rPr lang="en-US" sz="2000" dirty="0"/>
              <a:t>Authentication: Integration with CAS SSO System</a:t>
            </a:r>
          </a:p>
          <a:p>
            <a:pPr lvl="1"/>
            <a:r>
              <a:rPr lang="en-US" sz="2000" dirty="0"/>
              <a:t>Styling: Bucknell Branding, List-Style Home Screen</a:t>
            </a:r>
          </a:p>
          <a:p>
            <a:pPr lvl="1"/>
            <a:r>
              <a:rPr lang="en-US" sz="2000" dirty="0"/>
              <a:t>Oracle DB package (Banner access)</a:t>
            </a:r>
          </a:p>
          <a:p>
            <a:r>
              <a:rPr lang="en-US" sz="2400" dirty="0"/>
              <a:t>Our Environment</a:t>
            </a:r>
          </a:p>
          <a:p>
            <a:pPr lvl="2"/>
            <a:r>
              <a:rPr lang="en-US" sz="1800" dirty="0"/>
              <a:t>Linux Virtual Server</a:t>
            </a:r>
          </a:p>
          <a:p>
            <a:pPr lvl="2"/>
            <a:r>
              <a:rPr lang="en-US" sz="1800" dirty="0"/>
              <a:t>2GB RAM</a:t>
            </a:r>
          </a:p>
          <a:p>
            <a:pPr lvl="2"/>
            <a:r>
              <a:rPr lang="en-US" sz="1800" dirty="0"/>
              <a:t>16GB Disk (Currently using &lt; 5GB)</a:t>
            </a:r>
          </a:p>
          <a:p>
            <a:pPr lvl="2"/>
            <a:r>
              <a:rPr lang="en-US" sz="1800" dirty="0"/>
              <a:t>Apache Webserver 2.x with PHP 5.2+</a:t>
            </a:r>
          </a:p>
          <a:p>
            <a:r>
              <a:rPr lang="en-US" sz="2400" dirty="0"/>
              <a:t>Developer Skillset</a:t>
            </a:r>
          </a:p>
          <a:p>
            <a:pPr lvl="1"/>
            <a:r>
              <a:rPr lang="en-US" sz="2000" dirty="0"/>
              <a:t>PHP plus the usual: XML, RSS, HTML, CSS, </a:t>
            </a:r>
            <a:r>
              <a:rPr lang="en-US" sz="2000" dirty="0" err="1" smtClean="0"/>
              <a:t>Javascript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03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Keeping Pace: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bg1"/>
                </a:solidFill>
              </a:rPr>
              <a:t>|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6775" cy="4525963"/>
          </a:xfrm>
        </p:spPr>
        <p:txBody>
          <a:bodyPr/>
          <a:lstStyle/>
          <a:p>
            <a:r>
              <a:rPr lang="en-US" dirty="0" smtClean="0"/>
              <a:t>Regularly review campus feedback (students key)</a:t>
            </a:r>
          </a:p>
          <a:p>
            <a:r>
              <a:rPr lang="en-US" dirty="0" smtClean="0"/>
              <a:t>Actively collaborate with Div. of </a:t>
            </a:r>
            <a:r>
              <a:rPr lang="en-US" dirty="0" smtClean="0"/>
              <a:t>Communications</a:t>
            </a:r>
            <a:endParaRPr lang="en-US" dirty="0" smtClean="0"/>
          </a:p>
          <a:p>
            <a:r>
              <a:rPr lang="en-US" dirty="0" smtClean="0"/>
              <a:t>Listen to industry trends and remain informed about the quickly evolving vendor and consumer </a:t>
            </a:r>
            <a:r>
              <a:rPr lang="en-US" dirty="0" smtClean="0"/>
              <a:t>market</a:t>
            </a:r>
            <a:endParaRPr lang="en-US" dirty="0" smtClean="0"/>
          </a:p>
          <a:p>
            <a:r>
              <a:rPr lang="en-US" dirty="0"/>
              <a:t>Ongoing strategy evaluation </a:t>
            </a:r>
            <a:r>
              <a:rPr lang="en-US" dirty="0" smtClean="0"/>
              <a:t>essential</a:t>
            </a:r>
          </a:p>
          <a:p>
            <a:pPr lvl="1"/>
            <a:r>
              <a:rPr lang="en-US" dirty="0" smtClean="0"/>
              <a:t>Are we still meeting our objectives?</a:t>
            </a:r>
          </a:p>
          <a:p>
            <a:pPr lvl="1"/>
            <a:r>
              <a:rPr lang="en-US" dirty="0" smtClean="0"/>
              <a:t>Are our assumptions still accurate?</a:t>
            </a:r>
          </a:p>
          <a:p>
            <a:pPr lvl="1"/>
            <a:r>
              <a:rPr lang="en-US" dirty="0" smtClean="0"/>
              <a:t>What are the trends that are now influencing campus?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586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Keeping Pace: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err="1" smtClean="0"/>
              <a:t>GartNer’s</a:t>
            </a:r>
            <a:r>
              <a:rPr lang="en-US" sz="1800" dirty="0" smtClean="0"/>
              <a:t> </a:t>
            </a:r>
            <a:r>
              <a:rPr lang="en-US" sz="1800" dirty="0" smtClean="0"/>
              <a:t>Multi Strategy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76900"/>
            <a:ext cx="8382000" cy="449263"/>
          </a:xfrm>
        </p:spPr>
        <p:txBody>
          <a:bodyPr/>
          <a:lstStyle/>
          <a:p>
            <a:pPr marL="0" indent="0">
              <a:buNone/>
            </a:pPr>
            <a:r>
              <a:rPr lang="en-US" sz="1000" b="1" dirty="0" smtClean="0"/>
              <a:t>Gartner Webinar: 24 Aug 2011.  Nick Jones, VP Distinguished Analyst: The </a:t>
            </a:r>
            <a:r>
              <a:rPr lang="en-US" sz="1000" b="1" dirty="0"/>
              <a:t>Trends Driving Your Mobile Strategy Now Through 2015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4" t="23904" r="12968" b="4893"/>
          <a:stretch/>
        </p:blipFill>
        <p:spPr bwMode="auto">
          <a:xfrm>
            <a:off x="1666875" y="1498798"/>
            <a:ext cx="6113795" cy="41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80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Keeping Pace: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 </a:t>
            </a:r>
            <a:r>
              <a:rPr lang="en-US" sz="1800" dirty="0" smtClean="0"/>
              <a:t>Multi Strategy </a:t>
            </a:r>
            <a:r>
              <a:rPr lang="en-US" sz="1800" dirty="0" smtClean="0"/>
              <a:t>Approach Applied to Bucknell</a:t>
            </a:r>
            <a:endParaRPr lang="en-US" dirty="0">
              <a:solidFill>
                <a:srgbClr val="A9002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4699" y="1659575"/>
            <a:ext cx="8486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8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4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85725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146175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427163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1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B2E – Employee Facing Mobility </a:t>
            </a:r>
            <a:r>
              <a:rPr lang="en-US" dirty="0"/>
              <a:t>(1 – 4 Years) </a:t>
            </a:r>
            <a:endParaRPr lang="en-US" dirty="0" smtClean="0"/>
          </a:p>
          <a:p>
            <a:pPr lvl="1"/>
            <a:r>
              <a:rPr lang="en-US" u="sng" dirty="0" smtClean="0"/>
              <a:t>Connectivity</a:t>
            </a:r>
          </a:p>
          <a:p>
            <a:pPr lvl="2"/>
            <a:r>
              <a:rPr lang="en-US" dirty="0" smtClean="0"/>
              <a:t>Using Google for mail</a:t>
            </a:r>
          </a:p>
          <a:p>
            <a:pPr lvl="2"/>
            <a:r>
              <a:rPr lang="en-US" dirty="0" smtClean="0"/>
              <a:t>Pervasive wireless access</a:t>
            </a:r>
          </a:p>
          <a:p>
            <a:pPr lvl="2"/>
            <a:r>
              <a:rPr lang="en-US" dirty="0" smtClean="0"/>
              <a:t>No LTE yet </a:t>
            </a:r>
          </a:p>
          <a:p>
            <a:pPr lvl="1"/>
            <a:r>
              <a:rPr lang="en-US" u="sng" dirty="0" smtClean="0"/>
              <a:t>Collaboration</a:t>
            </a:r>
          </a:p>
          <a:p>
            <a:pPr lvl="2"/>
            <a:r>
              <a:rPr lang="en-US" dirty="0" smtClean="0"/>
              <a:t>Messaging, social networking, blogging - but not controlled</a:t>
            </a:r>
          </a:p>
          <a:p>
            <a:pPr lvl="2"/>
            <a:r>
              <a:rPr lang="en-US" dirty="0" smtClean="0"/>
              <a:t>Day to day business change</a:t>
            </a:r>
          </a:p>
          <a:p>
            <a:pPr lvl="3"/>
            <a:r>
              <a:rPr lang="en-US" dirty="0" smtClean="0"/>
              <a:t>Floods, Facebook and Twitter (oh, my!)</a:t>
            </a:r>
          </a:p>
          <a:p>
            <a:pPr lvl="3"/>
            <a:r>
              <a:rPr lang="en-US" dirty="0" smtClean="0"/>
              <a:t>Researching new ways to aggregate campus messaging</a:t>
            </a:r>
          </a:p>
        </p:txBody>
      </p:sp>
    </p:spTree>
    <p:extLst>
      <p:ext uri="{BB962C8B-B14F-4D97-AF65-F5344CB8AC3E}">
        <p14:creationId xmlns:p14="http://schemas.microsoft.com/office/powerpoint/2010/main" val="284905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Keeping Pace: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 </a:t>
            </a:r>
            <a:r>
              <a:rPr lang="en-US" sz="1800" dirty="0" smtClean="0"/>
              <a:t>Multi Strategy </a:t>
            </a:r>
            <a:r>
              <a:rPr lang="en-US" sz="1800" dirty="0" smtClean="0"/>
              <a:t>Approach Applied to Bucknell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4702" y="1659574"/>
            <a:ext cx="8486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8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4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85725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146175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427163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1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B2E – Employee Facing Mobility (1 – 4 Years) </a:t>
            </a:r>
          </a:p>
          <a:p>
            <a:pPr lvl="1"/>
            <a:r>
              <a:rPr lang="en-US" u="sng" dirty="0" smtClean="0"/>
              <a:t>Role-specific solutions</a:t>
            </a:r>
          </a:p>
          <a:p>
            <a:pPr lvl="2"/>
            <a:r>
              <a:rPr lang="en-US" dirty="0" smtClean="0"/>
              <a:t>Currently no solutions of this type in place</a:t>
            </a:r>
          </a:p>
          <a:p>
            <a:pPr lvl="2"/>
            <a:r>
              <a:rPr lang="en-US" dirty="0" smtClean="0"/>
              <a:t>Targeting admissions and alumni and looking at academics first</a:t>
            </a:r>
          </a:p>
          <a:p>
            <a:pPr lvl="1"/>
            <a:r>
              <a:rPr lang="en-US" u="sng" dirty="0" err="1" smtClean="0"/>
              <a:t>Consumerization</a:t>
            </a:r>
            <a:endParaRPr lang="en-US" u="sng" dirty="0"/>
          </a:p>
          <a:p>
            <a:pPr lvl="2"/>
            <a:r>
              <a:rPr lang="en-US" dirty="0" smtClean="0"/>
              <a:t>Refining our policies about device use and security</a:t>
            </a:r>
          </a:p>
          <a:p>
            <a:pPr lvl="2"/>
            <a:r>
              <a:rPr lang="en-US" dirty="0" smtClean="0"/>
              <a:t>Starting to ask – Why not BYOD?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Keeping Pace: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 </a:t>
            </a:r>
            <a:r>
              <a:rPr lang="en-US" sz="1800" dirty="0" smtClean="0"/>
              <a:t>Multi Strategy </a:t>
            </a:r>
            <a:r>
              <a:rPr lang="en-US" sz="1800" dirty="0" smtClean="0"/>
              <a:t>Approach Applied to Bucknell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0327" y="1659574"/>
            <a:ext cx="8486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8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4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85725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146175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427163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1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B2C </a:t>
            </a:r>
            <a:r>
              <a:rPr lang="en-US" dirty="0"/>
              <a:t>– </a:t>
            </a:r>
            <a:r>
              <a:rPr lang="en-US" dirty="0" smtClean="0"/>
              <a:t>Consumer </a:t>
            </a:r>
            <a:r>
              <a:rPr lang="en-US" dirty="0"/>
              <a:t>Facing Mobility (</a:t>
            </a:r>
            <a:r>
              <a:rPr lang="en-US" dirty="0" smtClean="0"/>
              <a:t>12 </a:t>
            </a:r>
            <a:r>
              <a:rPr lang="en-US" dirty="0"/>
              <a:t>– </a:t>
            </a:r>
            <a:r>
              <a:rPr lang="en-US" dirty="0" smtClean="0"/>
              <a:t>18 Months) </a:t>
            </a:r>
            <a:endParaRPr lang="en-US" dirty="0"/>
          </a:p>
          <a:p>
            <a:pPr lvl="1"/>
            <a:r>
              <a:rPr lang="en-US" u="sng" dirty="0" smtClean="0"/>
              <a:t>Tactical solutions</a:t>
            </a:r>
          </a:p>
          <a:p>
            <a:pPr lvl="2"/>
            <a:r>
              <a:rPr lang="en-US" dirty="0" smtClean="0"/>
              <a:t>Bucknell Mobile Web – MIT mobile framework – only key services!</a:t>
            </a:r>
          </a:p>
          <a:p>
            <a:pPr lvl="2"/>
            <a:r>
              <a:rPr lang="en-US" dirty="0" smtClean="0"/>
              <a:t>Targeting admissions and alumni and looking at academics first</a:t>
            </a:r>
          </a:p>
          <a:p>
            <a:pPr lvl="1"/>
            <a:r>
              <a:rPr lang="en-US" u="sng" dirty="0" smtClean="0"/>
              <a:t>Innovation</a:t>
            </a:r>
          </a:p>
          <a:p>
            <a:pPr lvl="2"/>
            <a:r>
              <a:rPr lang="en-US" dirty="0" err="1" smtClean="0"/>
              <a:t>iBucknell</a:t>
            </a:r>
            <a:r>
              <a:rPr lang="en-US" dirty="0" smtClean="0"/>
              <a:t> faculty engagement for experimentation</a:t>
            </a:r>
          </a:p>
          <a:p>
            <a:r>
              <a:rPr lang="en-US" dirty="0"/>
              <a:t>B2C – Consumer Facing Mobility (</a:t>
            </a:r>
            <a:r>
              <a:rPr lang="en-US" dirty="0" smtClean="0"/>
              <a:t>1 </a:t>
            </a:r>
            <a:r>
              <a:rPr lang="en-US" dirty="0"/>
              <a:t>– </a:t>
            </a:r>
            <a:r>
              <a:rPr lang="en-US" dirty="0" smtClean="0"/>
              <a:t>3 Years) </a:t>
            </a:r>
            <a:endParaRPr lang="en-US" dirty="0"/>
          </a:p>
          <a:p>
            <a:pPr lvl="2"/>
            <a:r>
              <a:rPr lang="en-US" dirty="0" smtClean="0"/>
              <a:t>Refining our policies about device use and security</a:t>
            </a:r>
          </a:p>
          <a:p>
            <a:pPr lvl="2"/>
            <a:r>
              <a:rPr lang="en-US" dirty="0" smtClean="0"/>
              <a:t>Starting to ask – Why not BYOD?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25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Keeping Pace: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2011 - Supportability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6775" cy="4525963"/>
          </a:xfrm>
        </p:spPr>
        <p:txBody>
          <a:bodyPr/>
          <a:lstStyle/>
          <a:p>
            <a:pPr lvl="1"/>
            <a:r>
              <a:rPr lang="en-US" dirty="0" smtClean="0"/>
              <a:t>Current App </a:t>
            </a:r>
            <a:r>
              <a:rPr lang="en-US" dirty="0" smtClean="0"/>
              <a:t>Portfolio - B2C: </a:t>
            </a:r>
            <a:endParaRPr lang="en-US" dirty="0" smtClean="0"/>
          </a:p>
          <a:p>
            <a:pPr lvl="2"/>
            <a:r>
              <a:rPr lang="en-US" dirty="0" smtClean="0"/>
              <a:t>Remain In-House or Move to Outsource?</a:t>
            </a:r>
          </a:p>
          <a:p>
            <a:pPr lvl="3"/>
            <a:r>
              <a:rPr lang="en-US" dirty="0" smtClean="0"/>
              <a:t>Evaluated market surveys from the prior year</a:t>
            </a:r>
          </a:p>
          <a:p>
            <a:pPr lvl="3"/>
            <a:r>
              <a:rPr lang="en-US" dirty="0" smtClean="0"/>
              <a:t>Most offerings did not add competitive advantage</a:t>
            </a:r>
          </a:p>
          <a:p>
            <a:pPr lvl="3"/>
            <a:r>
              <a:rPr lang="en-US" dirty="0" smtClean="0"/>
              <a:t>Presence ERP integration was major Bucknell mobile web “pro”.</a:t>
            </a:r>
          </a:p>
          <a:p>
            <a:pPr lvl="2"/>
            <a:r>
              <a:rPr lang="en-US" u="sng" dirty="0" smtClean="0">
                <a:solidFill>
                  <a:srgbClr val="C00000"/>
                </a:solidFill>
              </a:rPr>
              <a:t>Current Direction:</a:t>
            </a:r>
            <a:endParaRPr lang="en-US" u="sng" dirty="0" smtClean="0">
              <a:solidFill>
                <a:srgbClr val="C00000"/>
              </a:solidFill>
            </a:endParaRPr>
          </a:p>
          <a:p>
            <a:pPr lvl="3"/>
            <a:r>
              <a:rPr lang="en-US" dirty="0" smtClean="0"/>
              <a:t>No strategy change.</a:t>
            </a:r>
          </a:p>
          <a:p>
            <a:pPr lvl="3"/>
            <a:r>
              <a:rPr lang="en-US" dirty="0" smtClean="0"/>
              <a:t>Minor framework upgrade Summer, 2011</a:t>
            </a:r>
            <a:r>
              <a:rPr lang="en-US" dirty="0" smtClean="0"/>
              <a:t>. (v2.2.7)</a:t>
            </a:r>
            <a:endParaRPr lang="en-US" dirty="0" smtClean="0"/>
          </a:p>
          <a:p>
            <a:pPr lvl="3"/>
            <a:r>
              <a:rPr lang="en-US" dirty="0" smtClean="0"/>
              <a:t>New services for fall leveraged across both portal and the mobile web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Start thinking more about B2E (office and classroom)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299200"/>
            <a:ext cx="381000" cy="365125"/>
          </a:xfrm>
          <a:prstGeom prst="rect">
            <a:avLst/>
          </a:prstGeom>
        </p:spPr>
        <p:txBody>
          <a:bodyPr/>
          <a:lstStyle/>
          <a:p>
            <a:fld id="{5B0D77AF-4BE4-449B-B5BC-44CC373EF2E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Bucknell University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5840"/>
            <a:ext cx="6410325" cy="4114800"/>
          </a:xfrm>
        </p:spPr>
        <p:txBody>
          <a:bodyPr/>
          <a:lstStyle/>
          <a:p>
            <a:r>
              <a:rPr lang="en-US" dirty="0" smtClean="0"/>
              <a:t>Bucknell University, located in Lewisburg, PA, is a highly selective, private university founded in 1846.</a:t>
            </a:r>
          </a:p>
          <a:p>
            <a:r>
              <a:rPr lang="en-US" dirty="0" smtClean="0"/>
              <a:t>450-acre campus includes more than 100 facilities</a:t>
            </a:r>
          </a:p>
          <a:p>
            <a:r>
              <a:rPr lang="en-US" dirty="0" smtClean="0"/>
              <a:t>Approximately 3500 students, 360 faculty and 840 staff members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299200"/>
            <a:ext cx="381000" cy="365125"/>
          </a:xfrm>
          <a:prstGeom prst="rect">
            <a:avLst/>
          </a:prstGeom>
        </p:spPr>
        <p:txBody>
          <a:bodyPr/>
          <a:lstStyle/>
          <a:p>
            <a:fld id="{5B0D77AF-4BE4-449B-B5BC-44CC373EF2E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07" y="1438275"/>
            <a:ext cx="1505903" cy="23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90" y="3933826"/>
            <a:ext cx="1505903" cy="22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62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Keeping Pace: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dirty="0" smtClean="0"/>
              <a:t>2011 </a:t>
            </a:r>
            <a:r>
              <a:rPr lang="en-US" dirty="0"/>
              <a:t>- </a:t>
            </a:r>
            <a:r>
              <a:rPr lang="en-US" dirty="0" smtClean="0"/>
              <a:t>Supportability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6250" y="5945247"/>
            <a:ext cx="83820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8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4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85725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146175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427163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7B8B"/>
              </a:buClr>
              <a:buSzPct val="80000"/>
              <a:buFont typeface="Arial" charset="0"/>
              <a:buChar char="•"/>
              <a:defRPr sz="1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b="1" dirty="0" smtClean="0"/>
              <a:t>Bucknell non-authenticated mobile Traffic: 13 Aug 2011 to 12 Sept 2011</a:t>
            </a:r>
            <a:endParaRPr lang="en-US" sz="1000" b="1" dirty="0"/>
          </a:p>
        </p:txBody>
      </p:sp>
      <p:sp>
        <p:nvSpPr>
          <p:cNvPr id="3" name="Rectangle 2"/>
          <p:cNvSpPr/>
          <p:nvPr/>
        </p:nvSpPr>
        <p:spPr>
          <a:xfrm>
            <a:off x="476250" y="1444109"/>
            <a:ext cx="8029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1B7B8B"/>
                </a:solidFill>
                <a:latin typeface="Arial"/>
                <a:ea typeface="ＭＳ Ｐゴシック" pitchFamily="48" charset="-128"/>
                <a:cs typeface="Arial"/>
              </a:rPr>
              <a:t>Bucknell </a:t>
            </a:r>
            <a:r>
              <a:rPr lang="en-US" b="1" cap="all" dirty="0" smtClean="0">
                <a:solidFill>
                  <a:srgbClr val="1B7B8B"/>
                </a:solidFill>
                <a:latin typeface="Arial"/>
                <a:ea typeface="ＭＳ Ｐゴシック" pitchFamily="48" charset="-128"/>
                <a:cs typeface="Arial"/>
              </a:rPr>
              <a:t>Public Mobile </a:t>
            </a:r>
            <a:r>
              <a:rPr lang="en-US" b="1" cap="all" dirty="0">
                <a:solidFill>
                  <a:srgbClr val="1B7B8B"/>
                </a:solidFill>
                <a:latin typeface="Arial"/>
                <a:ea typeface="ＭＳ Ｐゴシック" pitchFamily="48" charset="-128"/>
                <a:cs typeface="Arial"/>
              </a:rPr>
              <a:t>Footprint </a:t>
            </a:r>
            <a:r>
              <a:rPr lang="en-US" b="1" cap="all" dirty="0" smtClean="0">
                <a:solidFill>
                  <a:srgbClr val="1B7B8B"/>
                </a:solidFill>
                <a:latin typeface="Arial"/>
                <a:ea typeface="ＭＳ Ｐゴシック" pitchFamily="48" charset="-128"/>
                <a:cs typeface="Arial"/>
              </a:rPr>
              <a:t>– </a:t>
            </a:r>
            <a:r>
              <a:rPr lang="en-US" b="1" cap="all" dirty="0" smtClean="0">
                <a:solidFill>
                  <a:srgbClr val="1B7B8B"/>
                </a:solidFill>
                <a:latin typeface="Arial"/>
                <a:ea typeface="ＭＳ Ｐゴシック" pitchFamily="48" charset="-128"/>
                <a:cs typeface="Arial"/>
              </a:rPr>
              <a:t>~42K visits – 13 OS</a:t>
            </a:r>
            <a:endParaRPr lang="en-US" b="1" cap="all" dirty="0">
              <a:solidFill>
                <a:srgbClr val="1B7B8B"/>
              </a:solidFill>
              <a:latin typeface="Arial"/>
              <a:ea typeface="ＭＳ Ｐゴシック" pitchFamily="48" charset="-128"/>
              <a:cs typeface="Arial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18571" t="21582" r="31429" b="29126"/>
          <a:stretch>
            <a:fillRect/>
          </a:stretch>
        </p:blipFill>
        <p:spPr bwMode="auto">
          <a:xfrm>
            <a:off x="1057275" y="1813441"/>
            <a:ext cx="6610350" cy="407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057275" y="4476998"/>
            <a:ext cx="700273" cy="249382"/>
          </a:xfrm>
          <a:prstGeom prst="ellipse">
            <a:avLst/>
          </a:prstGeom>
          <a:noFill/>
          <a:ln>
            <a:solidFill>
              <a:srgbClr val="A900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19675" y="3287523"/>
            <a:ext cx="700273" cy="249382"/>
          </a:xfrm>
          <a:prstGeom prst="ellipse">
            <a:avLst/>
          </a:prstGeom>
          <a:noFill/>
          <a:ln>
            <a:solidFill>
              <a:srgbClr val="A900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07800" y="2776898"/>
            <a:ext cx="700273" cy="249382"/>
          </a:xfrm>
          <a:prstGeom prst="ellipse">
            <a:avLst/>
          </a:prstGeom>
          <a:noFill/>
          <a:ln>
            <a:solidFill>
              <a:srgbClr val="A900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5925" y="3026273"/>
            <a:ext cx="700273" cy="249382"/>
          </a:xfrm>
          <a:prstGeom prst="ellipse">
            <a:avLst/>
          </a:prstGeom>
          <a:noFill/>
          <a:ln>
            <a:solidFill>
              <a:srgbClr val="A900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1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Keeping Pace: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dirty="0" smtClean="0"/>
              <a:t>2011 – Supportability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Future App Portfolio Planning:</a:t>
            </a:r>
          </a:p>
          <a:p>
            <a:pPr lvl="2"/>
            <a:r>
              <a:rPr lang="en-US" dirty="0" smtClean="0"/>
              <a:t>Eye on Evolution of HTML </a:t>
            </a:r>
            <a:r>
              <a:rPr lang="en-US" dirty="0" smtClean="0"/>
              <a:t>5</a:t>
            </a:r>
          </a:p>
          <a:p>
            <a:pPr lvl="3"/>
            <a:r>
              <a:rPr lang="en-US" dirty="0" smtClean="0"/>
              <a:t>Won’t </a:t>
            </a:r>
            <a:r>
              <a:rPr lang="en-US" dirty="0" smtClean="0"/>
              <a:t>be able to wait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Likely won’t eliminate the need for all apps</a:t>
            </a:r>
            <a:endParaRPr lang="en-US" dirty="0" smtClean="0"/>
          </a:p>
          <a:p>
            <a:pPr lvl="2"/>
            <a:r>
              <a:rPr lang="en-US" dirty="0" smtClean="0"/>
              <a:t>Continued marriage of portal functions/gadgets out to the mobile web.</a:t>
            </a:r>
          </a:p>
          <a:p>
            <a:pPr lvl="2"/>
            <a:r>
              <a:rPr lang="en-US" u="sng" dirty="0" smtClean="0">
                <a:solidFill>
                  <a:srgbClr val="C00000"/>
                </a:solidFill>
              </a:rPr>
              <a:t>Current Direction: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pPr lvl="3"/>
            <a:r>
              <a:rPr lang="en-US" dirty="0" smtClean="0"/>
              <a:t>Oct </a:t>
            </a:r>
            <a:r>
              <a:rPr lang="en-US" dirty="0" smtClean="0"/>
              <a:t>2011 – New m. feature to facilitate course selection </a:t>
            </a:r>
            <a:r>
              <a:rPr lang="en-US" dirty="0" smtClean="0"/>
              <a:t>process</a:t>
            </a:r>
          </a:p>
          <a:p>
            <a:pPr lvl="3"/>
            <a:r>
              <a:rPr lang="en-US" dirty="0"/>
              <a:t>Nov 2011 – RFP responses arrive</a:t>
            </a:r>
          </a:p>
          <a:p>
            <a:pPr lvl="3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299200"/>
            <a:ext cx="381000" cy="365125"/>
          </a:xfrm>
          <a:prstGeom prst="rect">
            <a:avLst/>
          </a:prstGeom>
        </p:spPr>
        <p:txBody>
          <a:bodyPr/>
          <a:lstStyle/>
          <a:p>
            <a:fld id="{5B0D77AF-4BE4-449B-B5BC-44CC373EF2E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Keeping Pace: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dirty="0" smtClean="0"/>
              <a:t>2011 – RISK INFORMED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B2E and B2C</a:t>
            </a:r>
          </a:p>
          <a:p>
            <a:pPr lvl="1"/>
            <a:r>
              <a:rPr lang="en-US" dirty="0" smtClean="0"/>
              <a:t>Mobile </a:t>
            </a:r>
            <a:r>
              <a:rPr lang="en-US" dirty="0" smtClean="0"/>
              <a:t>app content is being controlled, but are device management policies keeping up?</a:t>
            </a:r>
          </a:p>
          <a:p>
            <a:pPr lvl="2"/>
            <a:r>
              <a:rPr lang="en-US" dirty="0" smtClean="0"/>
              <a:t>Are we maintaining our device and data management standards as mobile devices proliferate?</a:t>
            </a:r>
          </a:p>
          <a:p>
            <a:pPr lvl="2"/>
            <a:r>
              <a:rPr lang="en-US" dirty="0" smtClean="0"/>
              <a:t>Are we applying the same university/personal “desktop” security services to university/personal mobile devices? </a:t>
            </a:r>
          </a:p>
          <a:p>
            <a:pPr lvl="2"/>
            <a:r>
              <a:rPr lang="en-US" dirty="0" smtClean="0"/>
              <a:t>If not, ensure policy reflects a conscious decision to do this, otherwise, develop a plan to extend services.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299200"/>
            <a:ext cx="381000" cy="365125"/>
          </a:xfrm>
          <a:prstGeom prst="rect">
            <a:avLst/>
          </a:prstGeom>
        </p:spPr>
        <p:txBody>
          <a:bodyPr/>
          <a:lstStyle/>
          <a:p>
            <a:fld id="{5B0D77AF-4BE4-449B-B5BC-44CC373EF2E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Keeping Pace: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2011 – Brand </a:t>
            </a:r>
            <a:r>
              <a:rPr lang="en-US" dirty="0"/>
              <a:t>Enabled/Consistent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Naming and search terms: How to find apps</a:t>
            </a:r>
          </a:p>
          <a:p>
            <a:pPr lvl="2"/>
            <a:r>
              <a:rPr lang="en-US" dirty="0" smtClean="0"/>
              <a:t>Sourcing locations:  Alternatives to Apple App Store</a:t>
            </a:r>
          </a:p>
          <a:p>
            <a:pPr lvl="2"/>
            <a:r>
              <a:rPr lang="en-US" dirty="0" smtClean="0"/>
              <a:t>Marketing: Keep apps tied to the main university .</a:t>
            </a:r>
            <a:r>
              <a:rPr lang="en-US" dirty="0" err="1" smtClean="0"/>
              <a:t>edu</a:t>
            </a:r>
            <a:r>
              <a:rPr lang="en-US" dirty="0" smtClean="0"/>
              <a:t> site and social media outlets.</a:t>
            </a:r>
          </a:p>
          <a:p>
            <a:pPr lvl="2"/>
            <a:endParaRPr lang="en-US" u="sng" dirty="0" smtClean="0">
              <a:solidFill>
                <a:srgbClr val="C00000"/>
              </a:solidFill>
            </a:endParaRPr>
          </a:p>
          <a:p>
            <a:pPr lvl="2"/>
            <a:r>
              <a:rPr lang="en-US" u="sng" dirty="0" smtClean="0">
                <a:solidFill>
                  <a:srgbClr val="C00000"/>
                </a:solidFill>
              </a:rPr>
              <a:t>Current Direction:</a:t>
            </a:r>
            <a:endParaRPr lang="en-US" u="sng" dirty="0">
              <a:solidFill>
                <a:srgbClr val="C00000"/>
              </a:solidFill>
            </a:endParaRPr>
          </a:p>
          <a:p>
            <a:pPr lvl="3"/>
            <a:r>
              <a:rPr lang="en-US" dirty="0" smtClean="0"/>
              <a:t>Developed </a:t>
            </a:r>
            <a:r>
              <a:rPr lang="en-US" dirty="0"/>
              <a:t>app-based (Android, </a:t>
            </a:r>
            <a:r>
              <a:rPr lang="en-US" dirty="0" err="1"/>
              <a:t>iOS</a:t>
            </a:r>
            <a:r>
              <a:rPr lang="en-US" dirty="0"/>
              <a:t>) versions of mobile </a:t>
            </a:r>
            <a:r>
              <a:rPr lang="en-US" dirty="0" smtClean="0"/>
              <a:t>web</a:t>
            </a:r>
          </a:p>
          <a:p>
            <a:pPr lvl="3"/>
            <a:r>
              <a:rPr lang="en-US" dirty="0" smtClean="0"/>
              <a:t>Did </a:t>
            </a:r>
            <a:r>
              <a:rPr lang="en-US" dirty="0"/>
              <a:t>not </a:t>
            </a:r>
            <a:r>
              <a:rPr lang="en-US" dirty="0" smtClean="0"/>
              <a:t>release – Need “</a:t>
            </a:r>
            <a:r>
              <a:rPr lang="en-US" dirty="0"/>
              <a:t>app communication </a:t>
            </a:r>
            <a:r>
              <a:rPr lang="en-US" dirty="0" smtClean="0"/>
              <a:t>and sourcing strategy”</a:t>
            </a:r>
          </a:p>
          <a:p>
            <a:pPr lvl="3"/>
            <a:r>
              <a:rPr lang="en-US" dirty="0" smtClean="0"/>
              <a:t>Awaiting RFP evaluation to finalize approach.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299200"/>
            <a:ext cx="381000" cy="365125"/>
          </a:xfrm>
          <a:prstGeom prst="rect">
            <a:avLst/>
          </a:prstGeom>
        </p:spPr>
        <p:txBody>
          <a:bodyPr/>
          <a:lstStyle/>
          <a:p>
            <a:fld id="{5B0D77AF-4BE4-449B-B5BC-44CC373EF2E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Keeping Pace: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dirty="0" smtClean="0"/>
              <a:t>2011</a:t>
            </a:r>
            <a:r>
              <a:rPr lang="en-US" dirty="0"/>
              <a:t> </a:t>
            </a:r>
            <a:r>
              <a:rPr lang="en-US" dirty="0" smtClean="0"/>
              <a:t>– Comprehensive and Flexible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RFP for device specific apps for strong ROI applications</a:t>
            </a:r>
          </a:p>
          <a:p>
            <a:pPr lvl="2"/>
            <a:r>
              <a:rPr lang="en-US" dirty="0"/>
              <a:t>Knowledge Worker Job Automation (fundraising and BI), </a:t>
            </a:r>
            <a:r>
              <a:rPr lang="en-US" dirty="0"/>
              <a:t>– B2E</a:t>
            </a:r>
            <a:endParaRPr lang="en-US" dirty="0"/>
          </a:p>
          <a:p>
            <a:pPr lvl="2"/>
            <a:r>
              <a:rPr lang="en-US" dirty="0"/>
              <a:t>Collaboration (classroom sharing, alumni interaction</a:t>
            </a:r>
            <a:r>
              <a:rPr lang="en-US" dirty="0" smtClean="0"/>
              <a:t>) – B2E</a:t>
            </a:r>
            <a:endParaRPr lang="en-US" dirty="0"/>
          </a:p>
          <a:p>
            <a:pPr lvl="2"/>
            <a:r>
              <a:rPr lang="en-US" dirty="0" smtClean="0"/>
              <a:t>Tactical </a:t>
            </a:r>
            <a:r>
              <a:rPr lang="en-US" dirty="0" smtClean="0"/>
              <a:t>solutions </a:t>
            </a:r>
            <a:r>
              <a:rPr lang="en-US" dirty="0" smtClean="0"/>
              <a:t>to remain </a:t>
            </a:r>
            <a:r>
              <a:rPr lang="en-US" dirty="0" smtClean="0"/>
              <a:t>competitive – B2C:</a:t>
            </a:r>
            <a:endParaRPr lang="en-US" dirty="0" smtClean="0"/>
          </a:p>
          <a:p>
            <a:pPr lvl="3"/>
            <a:r>
              <a:rPr lang="en-US" dirty="0" smtClean="0"/>
              <a:t>High-end </a:t>
            </a:r>
            <a:r>
              <a:rPr lang="en-US" dirty="0"/>
              <a:t>Consumer </a:t>
            </a:r>
            <a:r>
              <a:rPr lang="en-US" dirty="0" smtClean="0"/>
              <a:t>Experiences</a:t>
            </a:r>
          </a:p>
          <a:p>
            <a:pPr lvl="4"/>
            <a:r>
              <a:rPr lang="en-US" dirty="0" smtClean="0"/>
              <a:t>Admissions “experience” self-tours</a:t>
            </a:r>
          </a:p>
          <a:p>
            <a:pPr lvl="4"/>
            <a:r>
              <a:rPr lang="en-US" dirty="0" smtClean="0"/>
              <a:t>Alumni events</a:t>
            </a:r>
          </a:p>
          <a:p>
            <a:pPr lvl="4"/>
            <a:r>
              <a:rPr lang="en-US" dirty="0" smtClean="0"/>
              <a:t>Fundraising “experiences” as part of campaigns</a:t>
            </a:r>
          </a:p>
          <a:p>
            <a:pPr lvl="4"/>
            <a:r>
              <a:rPr lang="en-US" dirty="0" smtClean="0"/>
              <a:t>Athletics </a:t>
            </a:r>
            <a:endParaRPr lang="en-US" dirty="0"/>
          </a:p>
          <a:p>
            <a:pPr lvl="2"/>
            <a:r>
              <a:rPr lang="en-US" u="sng" dirty="0" smtClean="0">
                <a:solidFill>
                  <a:srgbClr val="C00000"/>
                </a:solidFill>
              </a:rPr>
              <a:t>Current Direction: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  <a:p>
            <a:pPr lvl="3"/>
            <a:r>
              <a:rPr lang="en-US" dirty="0"/>
              <a:t>Oct 2011 – RFP responses </a:t>
            </a:r>
            <a:r>
              <a:rPr lang="en-US" dirty="0" smtClean="0"/>
              <a:t>arrive.  Planned direction by early 2012.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299200"/>
            <a:ext cx="381000" cy="365125"/>
          </a:xfrm>
          <a:prstGeom prst="rect">
            <a:avLst/>
          </a:prstGeom>
        </p:spPr>
        <p:txBody>
          <a:bodyPr/>
          <a:lstStyle/>
          <a:p>
            <a:fld id="{5B0D77AF-4BE4-449B-B5BC-44CC373EF2E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r="10903" b="12504"/>
          <a:stretch/>
        </p:blipFill>
        <p:spPr bwMode="auto">
          <a:xfrm>
            <a:off x="190500" y="142875"/>
            <a:ext cx="87630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02431" y="425450"/>
            <a:ext cx="8339138" cy="147002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rgbClr val="1B7B8B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B7B8B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B7B8B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B7B8B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B7B8B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 algn="r"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Questions?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234950" y="815975"/>
            <a:ext cx="8339138" cy="1470025"/>
          </a:xfrm>
        </p:spPr>
        <p:txBody>
          <a:bodyPr/>
          <a:lstStyle/>
          <a:p>
            <a:pPr eaLnBrk="1" hangingPunct="1"/>
            <a:r>
              <a:rPr lang="en-US" cap="none" dirty="0">
                <a:latin typeface="Arial" charset="0"/>
                <a:ea typeface="ＭＳ Ｐゴシック" charset="-128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C00000"/>
                </a:solidFill>
              </a:rPr>
              <a:t>Our Story: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Mobile Objectives </a:t>
            </a:r>
            <a:r>
              <a:rPr lang="en-US" dirty="0"/>
              <a:t>&amp; Strategy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  <a:p>
            <a:pPr lvl="2"/>
            <a:r>
              <a:rPr lang="en-US" dirty="0" smtClean="0"/>
              <a:t>Provide a </a:t>
            </a:r>
            <a:r>
              <a:rPr lang="en-US" u="sng" dirty="0"/>
              <a:t>managed</a:t>
            </a:r>
            <a:r>
              <a:rPr lang="en-US" dirty="0"/>
              <a:t> approach </a:t>
            </a:r>
            <a:r>
              <a:rPr lang="en-US" dirty="0" smtClean="0"/>
              <a:t>to both </a:t>
            </a:r>
            <a:r>
              <a:rPr lang="en-US" dirty="0"/>
              <a:t>common and customizable </a:t>
            </a:r>
            <a:r>
              <a:rPr lang="en-US" dirty="0" smtClean="0"/>
              <a:t>mobile services</a:t>
            </a:r>
            <a:endParaRPr lang="en-US" dirty="0"/>
          </a:p>
          <a:p>
            <a:pPr lvl="2"/>
            <a:r>
              <a:rPr lang="en-US" dirty="0" smtClean="0"/>
              <a:t>Maintain a close partnership between Library &amp; IT and  </a:t>
            </a:r>
            <a:r>
              <a:rPr lang="en-US" dirty="0"/>
              <a:t>Communications to develop the following approach in </a:t>
            </a:r>
            <a:r>
              <a:rPr lang="en-US" dirty="0" smtClean="0"/>
              <a:t>late </a:t>
            </a:r>
            <a:r>
              <a:rPr lang="en-US" u="sng" dirty="0" smtClean="0"/>
              <a:t>Spring 2010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Strategy Hallmarks</a:t>
            </a:r>
          </a:p>
          <a:p>
            <a:pPr lvl="2"/>
            <a:r>
              <a:rPr lang="en-US" dirty="0" smtClean="0"/>
              <a:t>Supportable</a:t>
            </a:r>
          </a:p>
          <a:p>
            <a:pPr lvl="2"/>
            <a:r>
              <a:rPr lang="en-US" dirty="0" smtClean="0"/>
              <a:t>Risk-Informed</a:t>
            </a:r>
          </a:p>
          <a:p>
            <a:pPr lvl="2"/>
            <a:r>
              <a:rPr lang="en-US" dirty="0" smtClean="0"/>
              <a:t>Brand Enabled/Consistent</a:t>
            </a:r>
          </a:p>
          <a:p>
            <a:pPr lvl="2"/>
            <a:r>
              <a:rPr lang="en-US" dirty="0" smtClean="0"/>
              <a:t>Comprehensive and Flexible</a:t>
            </a:r>
          </a:p>
          <a:p>
            <a:pPr lvl="2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sz="2400" dirty="0">
                <a:solidFill>
                  <a:srgbClr val="C00000"/>
                </a:solidFill>
              </a:rPr>
              <a:t>Our Story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n-US" cap="none" dirty="0" smtClean="0">
                <a:latin typeface="Arial" charset="0"/>
                <a:ea typeface="ＭＳ Ｐゴシック" charset="-128"/>
              </a:rPr>
              <a:t/>
            </a:r>
            <a:br>
              <a:rPr lang="en-US" cap="none" dirty="0" smtClean="0">
                <a:latin typeface="Arial" charset="0"/>
                <a:ea typeface="ＭＳ Ｐゴシック" charset="-128"/>
              </a:rPr>
            </a:br>
            <a:r>
              <a:rPr lang="en-US" cap="none" dirty="0" smtClean="0">
                <a:latin typeface="Arial" charset="0"/>
                <a:ea typeface="ＭＳ Ｐゴシック" charset="-128"/>
              </a:rPr>
              <a:t>SUPPORTABLE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848100" y="1600200"/>
            <a:ext cx="4914900" cy="4525963"/>
          </a:xfrm>
        </p:spPr>
        <p:txBody>
          <a:bodyPr/>
          <a:lstStyle/>
          <a:p>
            <a:r>
              <a:rPr lang="en-US" sz="2400" dirty="0" smtClean="0"/>
              <a:t>Controlled growth</a:t>
            </a:r>
          </a:p>
          <a:p>
            <a:pPr lvl="1"/>
            <a:r>
              <a:rPr lang="en-US" sz="1800" dirty="0" smtClean="0"/>
              <a:t>Web = Stable, existing support skills</a:t>
            </a:r>
          </a:p>
          <a:p>
            <a:pPr lvl="1"/>
            <a:r>
              <a:rPr lang="en-US" sz="1800" dirty="0" smtClean="0"/>
              <a:t>“Apps” = Evolving, few support skills</a:t>
            </a:r>
            <a:endParaRPr lang="en-US" sz="1800" dirty="0"/>
          </a:p>
          <a:p>
            <a:endParaRPr lang="en-US" sz="2400" dirty="0" smtClean="0"/>
          </a:p>
          <a:p>
            <a:r>
              <a:rPr lang="en-US" sz="2400" dirty="0" smtClean="0"/>
              <a:t>Reuse existing services/content</a:t>
            </a:r>
          </a:p>
          <a:p>
            <a:endParaRPr lang="en-US" sz="2400" dirty="0" smtClean="0"/>
          </a:p>
          <a:p>
            <a:r>
              <a:rPr lang="en-US" sz="2400" dirty="0" smtClean="0"/>
              <a:t>Governance for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-party portfolio additions ensures:</a:t>
            </a:r>
          </a:p>
          <a:p>
            <a:pPr lvl="1"/>
            <a:r>
              <a:rPr lang="en-US" sz="1800" dirty="0" smtClean="0"/>
              <a:t>Formal </a:t>
            </a:r>
            <a:r>
              <a:rPr lang="en-US" sz="1800" dirty="0"/>
              <a:t>hand-off to L&amp;IT support </a:t>
            </a:r>
            <a:r>
              <a:rPr lang="en-US" sz="1800" dirty="0" smtClean="0"/>
              <a:t>teams</a:t>
            </a:r>
          </a:p>
          <a:p>
            <a:pPr lvl="1"/>
            <a:r>
              <a:rPr lang="en-US" sz="1800" dirty="0" smtClean="0"/>
              <a:t>Vendor contracts if needed</a:t>
            </a:r>
            <a:endParaRPr lang="en-US" sz="1800" dirty="0"/>
          </a:p>
          <a:p>
            <a:pPr lvl="1"/>
            <a:r>
              <a:rPr lang="en-US" sz="1800" dirty="0" smtClean="0"/>
              <a:t>No Approval = Not part of the </a:t>
            </a:r>
            <a:r>
              <a:rPr lang="en-US" sz="1800" dirty="0" smtClean="0"/>
              <a:t>portfolio</a:t>
            </a:r>
            <a:endParaRPr lang="en-US" sz="1800" dirty="0"/>
          </a:p>
          <a:p>
            <a:endParaRPr lang="en-US" sz="2400" dirty="0"/>
          </a:p>
        </p:txBody>
      </p:sp>
      <p:pic>
        <p:nvPicPr>
          <p:cNvPr id="4" name="Picture 3" descr="MC900323698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67" y="1600200"/>
            <a:ext cx="3459933" cy="346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sz="2400" dirty="0">
                <a:solidFill>
                  <a:srgbClr val="C00000"/>
                </a:solidFill>
              </a:rPr>
              <a:t>Our Story: </a:t>
            </a:r>
            <a:r>
              <a:rPr lang="en-US" cap="none" dirty="0" smtClean="0">
                <a:latin typeface="Arial" charset="0"/>
                <a:ea typeface="ＭＳ Ｐゴシック" charset="-128"/>
              </a:rPr>
              <a:t/>
            </a:r>
            <a:br>
              <a:rPr lang="en-US" cap="none" dirty="0" smtClean="0">
                <a:latin typeface="Arial" charset="0"/>
                <a:ea typeface="ＭＳ Ｐゴシック" charset="-128"/>
              </a:rPr>
            </a:br>
            <a:r>
              <a:rPr lang="en-US" cap="none" dirty="0" smtClean="0">
                <a:latin typeface="Arial" charset="0"/>
                <a:ea typeface="ＭＳ Ｐゴシック" charset="-128"/>
              </a:rPr>
              <a:t>RISK-INFORMED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895724" y="1600200"/>
            <a:ext cx="5067301" cy="4525963"/>
          </a:xfrm>
        </p:spPr>
        <p:txBody>
          <a:bodyPr/>
          <a:lstStyle/>
          <a:p>
            <a:r>
              <a:rPr lang="en-US" sz="2400" dirty="0" smtClean="0"/>
              <a:t>Exposing </a:t>
            </a:r>
            <a:r>
              <a:rPr lang="en-US" sz="2400" u="sng" dirty="0" smtClean="0"/>
              <a:t>intranet</a:t>
            </a:r>
            <a:r>
              <a:rPr lang="en-US" sz="2400" dirty="0" smtClean="0"/>
              <a:t> content requires higher privacy/security scrutiny</a:t>
            </a:r>
          </a:p>
          <a:p>
            <a:pPr lvl="1"/>
            <a:r>
              <a:rPr lang="en-US" sz="1600" dirty="0" smtClean="0"/>
              <a:t>Devices are “easier” to lose</a:t>
            </a:r>
          </a:p>
          <a:p>
            <a:pPr lvl="1"/>
            <a:r>
              <a:rPr lang="en-US" sz="1600" dirty="0" smtClean="0"/>
              <a:t>BYOD = Fully secure?</a:t>
            </a:r>
          </a:p>
          <a:p>
            <a:pPr lvl="1"/>
            <a:r>
              <a:rPr lang="en-US" sz="1600" dirty="0" smtClean="0"/>
              <a:t>Mobile access </a:t>
            </a:r>
            <a:r>
              <a:rPr lang="en-US" sz="1600" dirty="0"/>
              <a:t>to </a:t>
            </a:r>
            <a:r>
              <a:rPr lang="en-US" sz="1600" dirty="0" smtClean="0"/>
              <a:t>student’s </a:t>
            </a:r>
            <a:r>
              <a:rPr lang="en-US" sz="1600" dirty="0"/>
              <a:t>schedule </a:t>
            </a:r>
            <a:r>
              <a:rPr lang="en-US" sz="1600" dirty="0" smtClean="0"/>
              <a:t>&amp; grades</a:t>
            </a:r>
          </a:p>
          <a:p>
            <a:pPr lvl="1"/>
            <a:r>
              <a:rPr lang="en-US" sz="1600" dirty="0" smtClean="0"/>
              <a:t>Mobile access to view available lab computers</a:t>
            </a:r>
            <a:endParaRPr lang="en-US" sz="1600" dirty="0"/>
          </a:p>
          <a:p>
            <a:r>
              <a:rPr lang="en-US" sz="2400" dirty="0" smtClean="0"/>
              <a:t>Governance for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-party portfolio additions ensures:</a:t>
            </a:r>
          </a:p>
          <a:p>
            <a:pPr lvl="1"/>
            <a:r>
              <a:rPr lang="en-US" sz="1800" dirty="0" smtClean="0"/>
              <a:t>Alignment with campus data </a:t>
            </a:r>
            <a:r>
              <a:rPr lang="en-US" sz="1800" dirty="0"/>
              <a:t>security </a:t>
            </a:r>
            <a:r>
              <a:rPr lang="en-US" sz="1800" dirty="0" smtClean="0"/>
              <a:t>standards</a:t>
            </a:r>
          </a:p>
          <a:p>
            <a:pPr lvl="1"/>
            <a:r>
              <a:rPr lang="en-US" sz="1800" dirty="0" smtClean="0"/>
              <a:t>Conscious acknowledgement exposures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 descr="MC900383286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8078"/>
            <a:ext cx="3323849" cy="28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sz="2400" dirty="0">
                <a:solidFill>
                  <a:srgbClr val="C00000"/>
                </a:solidFill>
              </a:rPr>
              <a:t>Our Story: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Brand </a:t>
            </a:r>
            <a:r>
              <a:rPr lang="en-US" dirty="0"/>
              <a:t>Enabled/Consistent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7962900" cy="4525963"/>
          </a:xfrm>
        </p:spPr>
        <p:txBody>
          <a:bodyPr/>
          <a:lstStyle/>
          <a:p>
            <a:r>
              <a:rPr lang="en-US" sz="2400" dirty="0"/>
              <a:t>Must adhere to </a:t>
            </a:r>
            <a:r>
              <a:rPr lang="en-US" sz="2400" dirty="0" err="1" smtClean="0"/>
              <a:t>Bucknell</a:t>
            </a:r>
            <a:r>
              <a:rPr lang="en-US" sz="2400" dirty="0" smtClean="0"/>
              <a:t> </a:t>
            </a:r>
            <a:r>
              <a:rPr lang="en-US" sz="2400" dirty="0"/>
              <a:t>public and internal </a:t>
            </a:r>
            <a:r>
              <a:rPr lang="en-US" sz="2400" dirty="0" smtClean="0"/>
              <a:t>brand standards</a:t>
            </a:r>
            <a:endParaRPr lang="en-US" sz="2400" dirty="0"/>
          </a:p>
          <a:p>
            <a:pPr lvl="1"/>
            <a:r>
              <a:rPr lang="en-US" sz="2000" dirty="0" smtClean="0"/>
              <a:t>Design</a:t>
            </a:r>
          </a:p>
          <a:p>
            <a:pPr lvl="1"/>
            <a:r>
              <a:rPr lang="en-US" sz="2000" dirty="0" smtClean="0"/>
              <a:t>Wording and organization </a:t>
            </a:r>
            <a:r>
              <a:rPr lang="en-US" sz="2000" dirty="0"/>
              <a:t>of </a:t>
            </a:r>
            <a:r>
              <a:rPr lang="en-US" sz="2000" dirty="0" smtClean="0"/>
              <a:t>content</a:t>
            </a:r>
          </a:p>
          <a:p>
            <a:pPr lvl="1"/>
            <a:r>
              <a:rPr lang="en-US" sz="2000" dirty="0" smtClean="0"/>
              <a:t> Color palette</a:t>
            </a:r>
          </a:p>
          <a:p>
            <a:pPr lvl="1"/>
            <a:r>
              <a:rPr lang="en-US" sz="2000" dirty="0" smtClean="0"/>
              <a:t>Data security and stewardship </a:t>
            </a:r>
            <a:endParaRPr lang="en-US" sz="2000" dirty="0"/>
          </a:p>
          <a:p>
            <a:r>
              <a:rPr lang="en-US" sz="2400" dirty="0" smtClean="0"/>
              <a:t>Governance of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-part applications</a:t>
            </a:r>
          </a:p>
          <a:p>
            <a:pPr lvl="1"/>
            <a:r>
              <a:rPr lang="en-US" sz="2000" dirty="0" smtClean="0"/>
              <a:t>Includes branding approvals by both L&amp;IT and Communications </a:t>
            </a:r>
            <a:r>
              <a:rPr lang="en-US" sz="2000" dirty="0"/>
              <a:t>Offices.</a:t>
            </a:r>
          </a:p>
          <a:p>
            <a:endParaRPr lang="en-US" sz="2400" dirty="0"/>
          </a:p>
        </p:txBody>
      </p:sp>
      <p:pic>
        <p:nvPicPr>
          <p:cNvPr id="20482" name="Picture 2" descr="Guidelines for using the Bucknell 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5" y="4719885"/>
            <a:ext cx="4711700" cy="1481223"/>
          </a:xfrm>
          <a:prstGeom prst="rect">
            <a:avLst/>
          </a:prstGeom>
          <a:noFill/>
        </p:spPr>
      </p:pic>
      <p:pic>
        <p:nvPicPr>
          <p:cNvPr id="20484" name="Picture 4" descr="Bucknell 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199" y="2254250"/>
            <a:ext cx="1664939" cy="204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7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sz="2400" dirty="0">
                <a:solidFill>
                  <a:srgbClr val="C00000"/>
                </a:solidFill>
              </a:rPr>
              <a:t>Our Story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Comprehensive </a:t>
            </a:r>
            <a:r>
              <a:rPr lang="en-US" dirty="0"/>
              <a:t>and Flexible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6153149" cy="4525963"/>
          </a:xfrm>
        </p:spPr>
        <p:txBody>
          <a:bodyPr/>
          <a:lstStyle/>
          <a:p>
            <a:r>
              <a:rPr lang="en-US" sz="2400" dirty="0" smtClean="0"/>
              <a:t>Mobile web development </a:t>
            </a:r>
            <a:r>
              <a:rPr lang="en-US" sz="2400" dirty="0"/>
              <a:t>allows </a:t>
            </a:r>
            <a:r>
              <a:rPr lang="en-US" sz="2400" dirty="0" smtClean="0"/>
              <a:t>for:</a:t>
            </a:r>
          </a:p>
          <a:p>
            <a:pPr lvl="1"/>
            <a:r>
              <a:rPr lang="en-US" sz="2000" dirty="0" smtClean="0"/>
              <a:t>Easy conversion </a:t>
            </a:r>
            <a:r>
              <a:rPr lang="en-US" sz="2000" dirty="0"/>
              <a:t>of </a:t>
            </a:r>
            <a:r>
              <a:rPr lang="en-US" sz="2000" dirty="0" smtClean="0"/>
              <a:t>existing intranet </a:t>
            </a:r>
            <a:r>
              <a:rPr lang="en-US" sz="2000" dirty="0"/>
              <a:t>and public web services to a mobile interface</a:t>
            </a:r>
          </a:p>
          <a:p>
            <a:pPr lvl="1"/>
            <a:r>
              <a:rPr lang="en-US" sz="2000" dirty="0" smtClean="0"/>
              <a:t>Incorporation </a:t>
            </a:r>
            <a:r>
              <a:rPr lang="en-US" sz="2000" dirty="0"/>
              <a:t>of vendor or student-developed </a:t>
            </a:r>
            <a:r>
              <a:rPr lang="en-US" sz="2000" dirty="0" smtClean="0"/>
              <a:t>mobile web </a:t>
            </a:r>
            <a:r>
              <a:rPr lang="en-US" sz="2000" dirty="0" smtClean="0"/>
              <a:t>applications</a:t>
            </a:r>
            <a:endParaRPr lang="en-US" sz="2000" dirty="0"/>
          </a:p>
          <a:p>
            <a:r>
              <a:rPr lang="en-US" sz="2400" dirty="0" smtClean="0"/>
              <a:t>Strategy accounts for device-specific “apps” approval </a:t>
            </a:r>
            <a:r>
              <a:rPr lang="en-US" sz="2400" dirty="0" smtClean="0"/>
              <a:t>processes</a:t>
            </a:r>
            <a:endParaRPr lang="en-US" sz="2400" dirty="0"/>
          </a:p>
          <a:p>
            <a:pPr lvl="1"/>
            <a:r>
              <a:rPr lang="en-US" sz="2000" dirty="0" smtClean="0"/>
              <a:t>“Hurdles” to meet prior to L&amp;IT support</a:t>
            </a:r>
            <a:endParaRPr lang="en-US" sz="2000" dirty="0"/>
          </a:p>
          <a:p>
            <a:pPr lvl="1"/>
            <a:r>
              <a:rPr lang="en-US" sz="2000" dirty="0" smtClean="0"/>
              <a:t>More restrictive data access requirements</a:t>
            </a:r>
          </a:p>
          <a:p>
            <a:pPr lvl="1"/>
            <a:r>
              <a:rPr lang="en-US" sz="2000" dirty="0" smtClean="0"/>
              <a:t>Oversight of how they are marketed and what “niche” they are meeting for campus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5" name="Picture 4" descr="MC900056200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038" y="1823009"/>
            <a:ext cx="3009062" cy="29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dirty="0"/>
              <a:t>MIT Mobile Framework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sz="2000" dirty="0" smtClean="0"/>
              <a:t>June 2010:  </a:t>
            </a:r>
          </a:p>
          <a:p>
            <a:pPr lvl="1"/>
            <a:r>
              <a:rPr lang="en-US" sz="1800" dirty="0" smtClean="0"/>
              <a:t>Use framework </a:t>
            </a:r>
            <a:r>
              <a:rPr lang="en-US" sz="1800" dirty="0"/>
              <a:t>developed by MIT and </a:t>
            </a:r>
            <a:r>
              <a:rPr lang="en-US" sz="1800" dirty="0" smtClean="0"/>
              <a:t>supported </a:t>
            </a:r>
            <a:r>
              <a:rPr lang="en-US" sz="1800" dirty="0"/>
              <a:t>through the </a:t>
            </a:r>
            <a:r>
              <a:rPr lang="en-US" sz="1800" dirty="0" err="1"/>
              <a:t>iMobileU</a:t>
            </a:r>
            <a:r>
              <a:rPr lang="en-US" sz="1800" dirty="0"/>
              <a:t> (</a:t>
            </a:r>
            <a:r>
              <a:rPr lang="en-US" sz="1800" dirty="0">
                <a:hlinkClick r:id="rId2"/>
              </a:rPr>
              <a:t>http://imobileu.org</a:t>
            </a:r>
            <a:r>
              <a:rPr lang="en-US" sz="1800" dirty="0"/>
              <a:t>) </a:t>
            </a:r>
            <a:r>
              <a:rPr lang="en-US" sz="1800" dirty="0" smtClean="0"/>
              <a:t>community</a:t>
            </a:r>
            <a:endParaRPr lang="en-US" sz="1800" dirty="0" smtClean="0"/>
          </a:p>
          <a:p>
            <a:pPr lvl="1"/>
            <a:r>
              <a:rPr lang="en-US" sz="2000" dirty="0" smtClean="0"/>
              <a:t>Leverage existing </a:t>
            </a:r>
            <a:r>
              <a:rPr lang="en-US" sz="2000" dirty="0"/>
              <a:t>technical </a:t>
            </a:r>
            <a:r>
              <a:rPr lang="en-US" sz="2000" dirty="0" smtClean="0"/>
              <a:t>capabilities</a:t>
            </a:r>
          </a:p>
          <a:p>
            <a:pPr lvl="2"/>
            <a:r>
              <a:rPr lang="en-US" sz="1800" dirty="0" smtClean="0"/>
              <a:t>Web developer – 1 FTE for 20 days</a:t>
            </a:r>
          </a:p>
          <a:p>
            <a:pPr lvl="2"/>
            <a:r>
              <a:rPr lang="en-US" sz="1800" dirty="0" smtClean="0"/>
              <a:t>Infrastructure – 0.5 FTE for 20 days</a:t>
            </a:r>
          </a:p>
          <a:p>
            <a:pPr lvl="1"/>
            <a:r>
              <a:rPr lang="en-US" sz="2000" dirty="0" smtClean="0"/>
              <a:t>Extend </a:t>
            </a:r>
            <a:r>
              <a:rPr lang="en-US" sz="2000" dirty="0"/>
              <a:t>and expand the </a:t>
            </a:r>
            <a:r>
              <a:rPr lang="en-US" sz="2000" u="sng" dirty="0"/>
              <a:t>existing</a:t>
            </a:r>
            <a:r>
              <a:rPr lang="en-US" sz="2000" dirty="0"/>
              <a:t> service </a:t>
            </a:r>
            <a:r>
              <a:rPr lang="en-US" sz="2000" dirty="0" smtClean="0"/>
              <a:t>portfolio</a:t>
            </a:r>
          </a:p>
          <a:p>
            <a:r>
              <a:rPr lang="en-US" sz="2000" dirty="0" smtClean="0"/>
              <a:t>July 2010: </a:t>
            </a:r>
          </a:p>
          <a:p>
            <a:pPr lvl="1"/>
            <a:r>
              <a:rPr lang="en-US" sz="1800" dirty="0" smtClean="0"/>
              <a:t>Beta Launched for testing</a:t>
            </a:r>
          </a:p>
          <a:p>
            <a:r>
              <a:rPr lang="en-US" sz="2000" dirty="0" smtClean="0"/>
              <a:t>September 2010: </a:t>
            </a:r>
          </a:p>
          <a:p>
            <a:pPr lvl="1"/>
            <a:r>
              <a:rPr lang="en-US" sz="1800" dirty="0" smtClean="0"/>
              <a:t>Basic services available with new “features” every few weeks</a:t>
            </a:r>
            <a:r>
              <a:rPr lang="en-US" sz="1800" dirty="0" smtClean="0"/>
              <a:t>.</a:t>
            </a:r>
          </a:p>
          <a:p>
            <a:r>
              <a:rPr lang="en-US" sz="2000" dirty="0"/>
              <a:t>July </a:t>
            </a:r>
            <a:r>
              <a:rPr lang="en-US" sz="2000" dirty="0" smtClean="0"/>
              <a:t>2011: </a:t>
            </a:r>
            <a:endParaRPr lang="en-US" sz="2000" dirty="0"/>
          </a:p>
          <a:p>
            <a:pPr lvl="1"/>
            <a:r>
              <a:rPr lang="en-US" sz="1800" dirty="0" smtClean="0"/>
              <a:t>Upgrade to v.2.2.7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66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dirty="0" smtClean="0"/>
              <a:t>Building Blocks of the BU Strategy</a:t>
            </a:r>
            <a:endParaRPr lang="en-US" cap="none" dirty="0"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4133850" y="1730662"/>
            <a:ext cx="4876800" cy="3886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 Applications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247650" y="1730662"/>
            <a:ext cx="4876800" cy="3886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Applications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7750" y="4283362"/>
            <a:ext cx="7162800" cy="1143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Existing Web Application Entry Points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23950" y="4740562"/>
            <a:ext cx="3429000" cy="609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Intranet-Enabled (</a:t>
            </a:r>
            <a:r>
              <a:rPr lang="en-US" dirty="0" err="1" smtClean="0"/>
              <a:t>my.bucknell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Non-Mobile Applications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05350" y="4740562"/>
            <a:ext cx="34290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Internet-Enabled (bucknell.edu) Non-Mobile Applications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7750" y="5426362"/>
            <a:ext cx="7162800" cy="609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Bucknell Core Infrastructure</a:t>
            </a:r>
          </a:p>
          <a:p>
            <a:pPr algn="ctr"/>
            <a:r>
              <a:rPr lang="en-US" dirty="0" smtClean="0"/>
              <a:t> (Platforms, Network, and Security)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7750" y="2759362"/>
            <a:ext cx="71628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Mobile Supportability and Security Risk 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7750" y="1463962"/>
            <a:ext cx="1075765" cy="1295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L&amp;IT </a:t>
            </a:r>
          </a:p>
          <a:p>
            <a:pPr algn="ctr"/>
            <a:r>
              <a:rPr lang="en-US" sz="1600" b="1" dirty="0" smtClean="0"/>
              <a:t>Mobile Web Apps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2190750" y="1463962"/>
            <a:ext cx="1147482" cy="1295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Approved Third-Party Web Apps</a:t>
            </a:r>
          </a:p>
          <a:p>
            <a:pPr algn="ctr"/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1047750" y="3140362"/>
            <a:ext cx="71628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Bucknell Mobile Framework - </a:t>
            </a:r>
            <a:r>
              <a:rPr lang="en-US" b="1" u="sng" dirty="0" smtClean="0">
                <a:solidFill>
                  <a:schemeClr val="tx1"/>
                </a:solidFill>
              </a:rPr>
              <a:t>m.bucknell.edu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05350" y="3597562"/>
            <a:ext cx="3429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 Apps – Open Access</a:t>
            </a:r>
          </a:p>
          <a:p>
            <a:pPr algn="ctr"/>
            <a:r>
              <a:rPr lang="en-US" dirty="0" smtClean="0"/>
              <a:t>Launch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23950" y="3597562"/>
            <a:ext cx="34290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Intranet Apps - Log-In</a:t>
            </a:r>
          </a:p>
          <a:p>
            <a:pPr algn="ctr"/>
            <a:r>
              <a:rPr lang="en-US" dirty="0" smtClean="0"/>
              <a:t>Launch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09950" y="1463962"/>
            <a:ext cx="1143000" cy="1295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Approved</a:t>
            </a:r>
          </a:p>
          <a:p>
            <a:pPr algn="ctr"/>
            <a:r>
              <a:rPr lang="en-US" sz="1600" b="1" dirty="0" smtClean="0"/>
              <a:t>Third-Party</a:t>
            </a:r>
          </a:p>
          <a:p>
            <a:pPr algn="ctr"/>
            <a:r>
              <a:rPr lang="en-US" sz="1600" b="1" dirty="0" smtClean="0"/>
              <a:t>Device-</a:t>
            </a:r>
          </a:p>
          <a:p>
            <a:pPr algn="ctr"/>
            <a:r>
              <a:rPr lang="en-US" sz="1600" b="1" dirty="0" smtClean="0"/>
              <a:t>Specific </a:t>
            </a:r>
          </a:p>
          <a:p>
            <a:pPr algn="ctr"/>
            <a:r>
              <a:rPr lang="en-US" sz="1600" b="1" dirty="0" smtClean="0"/>
              <a:t>Apps</a:t>
            </a:r>
          </a:p>
          <a:p>
            <a:pPr algn="ctr"/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4705350" y="1463962"/>
            <a:ext cx="1075765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Web </a:t>
            </a:r>
            <a:r>
              <a:rPr lang="en-US" sz="1600" b="1" dirty="0" err="1" smtClean="0"/>
              <a:t>Svcs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Mobile Web Apps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5848350" y="1463962"/>
            <a:ext cx="1147482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Approved Third-Party Web Apps</a:t>
            </a:r>
          </a:p>
          <a:p>
            <a:pPr algn="ctr"/>
            <a:endParaRPr lang="en-US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7067550" y="1463962"/>
            <a:ext cx="11430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Approved</a:t>
            </a:r>
          </a:p>
          <a:p>
            <a:pPr algn="ctr"/>
            <a:r>
              <a:rPr lang="en-US" sz="1600" b="1" dirty="0" smtClean="0"/>
              <a:t>Third-Party</a:t>
            </a:r>
          </a:p>
          <a:p>
            <a:pPr algn="ctr"/>
            <a:r>
              <a:rPr lang="en-US" sz="1600" b="1" dirty="0" smtClean="0"/>
              <a:t>Device-</a:t>
            </a:r>
          </a:p>
          <a:p>
            <a:pPr algn="ctr"/>
            <a:r>
              <a:rPr lang="en-US" sz="1600" b="1" dirty="0" smtClean="0"/>
              <a:t>Specific </a:t>
            </a:r>
          </a:p>
          <a:p>
            <a:pPr algn="ctr"/>
            <a:r>
              <a:rPr lang="en-US" sz="1600" b="1" dirty="0" smtClean="0"/>
              <a:t>Apps</a:t>
            </a:r>
          </a:p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723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1242</Words>
  <Application>Microsoft Office PowerPoint</Application>
  <PresentationFormat>On-screen Show (4:3)</PresentationFormat>
  <Paragraphs>241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Keeping Pace: Mobile Application Strategy and Implementation</vt:lpstr>
      <vt:lpstr>Bucknell University</vt:lpstr>
      <vt:lpstr>Our Story: Mobile Objectives &amp; Strategy</vt:lpstr>
      <vt:lpstr>Our Story: SUPPORTABLE</vt:lpstr>
      <vt:lpstr>Our Story:  RISK-INFORMED</vt:lpstr>
      <vt:lpstr>Our Story:  Brand Enabled/Consistent</vt:lpstr>
      <vt:lpstr>Our Story: Comprehensive and Flexible</vt:lpstr>
      <vt:lpstr>MIT Mobile Framework</vt:lpstr>
      <vt:lpstr>Building Blocks of the BU Strategy</vt:lpstr>
      <vt:lpstr>Bucknell Mobile Web</vt:lpstr>
      <vt:lpstr>Campus Service Examples</vt:lpstr>
      <vt:lpstr>ERP (BANNER) Integration</vt:lpstr>
      <vt:lpstr>Our Environment</vt:lpstr>
      <vt:lpstr>Keeping Pace:  |</vt:lpstr>
      <vt:lpstr>Keeping Pace:  GartNer’s Multi Strategy Approach</vt:lpstr>
      <vt:lpstr>Keeping Pace:  A Multi Strategy Approach Applied to Bucknell</vt:lpstr>
      <vt:lpstr>Keeping Pace:  A Multi Strategy Approach Applied to Bucknell</vt:lpstr>
      <vt:lpstr>Keeping Pace:  A Multi Strategy Approach Applied to Bucknell</vt:lpstr>
      <vt:lpstr>Keeping Pace:  2011 - Supportability</vt:lpstr>
      <vt:lpstr>Keeping Pace:  2011 - Supportability</vt:lpstr>
      <vt:lpstr>Keeping Pace:  2011 – Supportability</vt:lpstr>
      <vt:lpstr>Keeping Pace:  2011 – RISK INFORMED</vt:lpstr>
      <vt:lpstr>Keeping Pace:  2011 – Brand Enabled/Consistent</vt:lpstr>
      <vt:lpstr>Keeping Pace:  2011 – Comprehensive and Flexible</vt:lpstr>
      <vt:lpstr>PowerPoint Presentation</vt:lpstr>
      <vt:lpstr>THANK YOU</vt:lpstr>
    </vt:vector>
  </TitlesOfParts>
  <Company>brain bolts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Mark E. Yerger</cp:lastModifiedBy>
  <cp:revision>64</cp:revision>
  <cp:lastPrinted>2011-10-17T18:57:02Z</cp:lastPrinted>
  <dcterms:created xsi:type="dcterms:W3CDTF">2011-09-02T16:26:56Z</dcterms:created>
  <dcterms:modified xsi:type="dcterms:W3CDTF">2011-10-17T20:25:59Z</dcterms:modified>
</cp:coreProperties>
</file>