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56" r:id="rId2"/>
    <p:sldId id="262" r:id="rId3"/>
    <p:sldId id="263" r:id="rId4"/>
    <p:sldId id="264" r:id="rId5"/>
    <p:sldId id="288" r:id="rId6"/>
    <p:sldId id="290" r:id="rId7"/>
    <p:sldId id="302" r:id="rId8"/>
    <p:sldId id="287" r:id="rId9"/>
    <p:sldId id="289" r:id="rId10"/>
    <p:sldId id="265" r:id="rId11"/>
    <p:sldId id="266" r:id="rId12"/>
    <p:sldId id="293" r:id="rId13"/>
    <p:sldId id="295" r:id="rId14"/>
    <p:sldId id="296" r:id="rId15"/>
    <p:sldId id="300" r:id="rId16"/>
    <p:sldId id="301" r:id="rId17"/>
    <p:sldId id="297" r:id="rId18"/>
    <p:sldId id="299" r:id="rId19"/>
    <p:sldId id="283" r:id="rId20"/>
    <p:sldId id="268" r:id="rId21"/>
    <p:sldId id="280" r:id="rId22"/>
    <p:sldId id="281" r:id="rId23"/>
    <p:sldId id="282" r:id="rId24"/>
    <p:sldId id="285" r:id="rId25"/>
    <p:sldId id="275" r:id="rId26"/>
    <p:sldId id="261" r:id="rId2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9712"/>
    <a:srgbClr val="1B7B8B"/>
    <a:srgbClr val="8A8889"/>
    <a:srgbClr val="45811B"/>
    <a:srgbClr val="7BA62B"/>
    <a:srgbClr val="A90021"/>
    <a:srgbClr val="DDE8D5"/>
    <a:srgbClr val="FBC8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66" d="100"/>
          <a:sy n="66" d="100"/>
        </p:scale>
        <p:origin x="-1506" y="-19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824"/>
    </p:cViewPr>
  </p:sorterViewPr>
  <p:notesViewPr>
    <p:cSldViewPr snapToGrid="0" snapToObjects="1">
      <p:cViewPr varScale="1">
        <p:scale>
          <a:sx n="111" d="100"/>
          <a:sy n="111" d="100"/>
        </p:scale>
        <p:origin x="-4264" y="-1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B4CE335-1B1A-964B-82DC-B141406EE227}" type="datetime1">
              <a:rPr lang="en-US"/>
              <a:pPr>
                <a:defRPr/>
              </a:pPr>
              <a:t>10/19/2011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8496B65-2B99-9749-86B2-DBBD8E183778}" type="slidenum">
              <a:rPr lang="en-US"/>
              <a:pPr>
                <a:defRPr/>
              </a:pPr>
              <a:t>‹#›</a:t>
            </a:fld>
            <a:endParaRPr lang="en-US"/>
          </a:p>
        </p:txBody>
      </p:sp>
    </p:spTree>
    <p:extLst>
      <p:ext uri="{BB962C8B-B14F-4D97-AF65-F5344CB8AC3E}">
        <p14:creationId xmlns:p14="http://schemas.microsoft.com/office/powerpoint/2010/main" val="42487736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829C111D-D8D7-CE47-9FDD-C94C8EB69FD2}" type="datetime1">
              <a:rPr lang="en-US"/>
              <a:pPr>
                <a:defRPr/>
              </a:pPr>
              <a:t>10/19/2011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6FA281B-0946-C245-AF81-6D816C0F4E58}" type="slidenum">
              <a:rPr lang="en-US"/>
              <a:pPr>
                <a:defRPr/>
              </a:pPr>
              <a:t>‹#›</a:t>
            </a:fld>
            <a:endParaRPr lang="en-US"/>
          </a:p>
        </p:txBody>
      </p:sp>
    </p:spTree>
    <p:extLst>
      <p:ext uri="{BB962C8B-B14F-4D97-AF65-F5344CB8AC3E}">
        <p14:creationId xmlns:p14="http://schemas.microsoft.com/office/powerpoint/2010/main" val="340717013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Geneva" charset="-128"/>
        <a:cs typeface="Geneva" charset="-128"/>
      </a:defRPr>
    </a:lvl3pPr>
    <a:lvl4pPr marL="1371600" algn="l" defTabSz="457200" rtl="0" eaLnBrk="0" fontAlgn="base" hangingPunct="0">
      <a:spcBef>
        <a:spcPct val="30000"/>
      </a:spcBef>
      <a:spcAft>
        <a:spcPct val="0"/>
      </a:spcAft>
      <a:defRPr sz="1200" kern="1200">
        <a:solidFill>
          <a:schemeClr val="tx1"/>
        </a:solidFill>
        <a:latin typeface="+mn-lt"/>
        <a:ea typeface="Geneva"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Geneva"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133350"/>
            <a:ext cx="9144000" cy="58531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pic>
        <p:nvPicPr>
          <p:cNvPr id="5" name="Picture 9" descr="logopp.jpg"/>
          <p:cNvPicPr>
            <a:picLocks noChangeAspect="1"/>
          </p:cNvPicPr>
          <p:nvPr userDrawn="1"/>
        </p:nvPicPr>
        <p:blipFill>
          <a:blip r:embed="rId2"/>
          <a:srcRect/>
          <a:stretch>
            <a:fillRect/>
          </a:stretch>
        </p:blipFill>
        <p:spPr bwMode="auto">
          <a:xfrm>
            <a:off x="5165725" y="4349750"/>
            <a:ext cx="3368675" cy="1563688"/>
          </a:xfrm>
          <a:prstGeom prst="rect">
            <a:avLst/>
          </a:prstGeom>
          <a:noFill/>
          <a:ln w="9525">
            <a:noFill/>
            <a:miter lim="800000"/>
            <a:headEnd/>
            <a:tailEnd/>
          </a:ln>
        </p:spPr>
      </p:pic>
      <p:sp>
        <p:nvSpPr>
          <p:cNvPr id="2" name="Title 1"/>
          <p:cNvSpPr>
            <a:spLocks noGrp="1"/>
          </p:cNvSpPr>
          <p:nvPr>
            <p:ph type="ctrTitle"/>
          </p:nvPr>
        </p:nvSpPr>
        <p:spPr>
          <a:xfrm>
            <a:off x="235190" y="815355"/>
            <a:ext cx="8338410" cy="1470025"/>
          </a:xfrm>
        </p:spPr>
        <p:txBody>
          <a:bodyPr/>
          <a:lstStyle>
            <a:lvl1pPr algn="r">
              <a:defRPr sz="3300"/>
            </a:lvl1pPr>
          </a:lstStyle>
          <a:p>
            <a:r>
              <a:rPr lang="en-US" dirty="0" smtClean="0"/>
              <a:t>Click to edit Master title style</a:t>
            </a:r>
            <a:endParaRPr lang="en-US" dirty="0"/>
          </a:p>
        </p:txBody>
      </p:sp>
      <p:sp>
        <p:nvSpPr>
          <p:cNvPr id="3" name="Subtitle 2"/>
          <p:cNvSpPr>
            <a:spLocks noGrp="1"/>
          </p:cNvSpPr>
          <p:nvPr>
            <p:ph type="subTitle" idx="1"/>
          </p:nvPr>
        </p:nvSpPr>
        <p:spPr>
          <a:xfrm>
            <a:off x="2165755" y="2008445"/>
            <a:ext cx="6400800" cy="1219200"/>
          </a:xfrm>
        </p:spPr>
        <p:txBody>
          <a:bodyPr>
            <a:normAutofit/>
          </a:bodyPr>
          <a:lstStyle>
            <a:lvl1pPr marL="0" indent="0" algn="r">
              <a:buNone/>
              <a:defRPr sz="2000">
                <a:solidFill>
                  <a:srgbClr val="4C4C4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Slide Number Placeholder 5"/>
          <p:cNvSpPr>
            <a:spLocks noGrp="1"/>
          </p:cNvSpPr>
          <p:nvPr userDrawn="1">
            <p:ph type="sldNum" sz="quarter" idx="11"/>
          </p:nvPr>
        </p:nvSpPr>
        <p:spPr/>
        <p:txBody>
          <a:bodyPr/>
          <a:lstStyle>
            <a:lvl1pPr>
              <a:defRPr/>
            </a:lvl1pPr>
          </a:lstStyle>
          <a:p>
            <a:pPr>
              <a:defRPr/>
            </a:pPr>
            <a:fld id="{72BC5229-8E32-E645-895C-4316DCBFA2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D16C56F-965E-CD42-B692-23F2BC5A4107}" type="datetime1">
              <a:rPr lang="en-US"/>
              <a:pPr>
                <a:defRPr/>
              </a:pPr>
              <a:t>10/19/2011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350499-F08D-D846-85CA-35A359C9022B}" type="slidenum">
              <a:rPr lang="en-US"/>
              <a:pPr>
                <a:defRPr/>
              </a:pPr>
              <a:t>‹#›</a:t>
            </a:fld>
            <a:endParaRPr lang="en-US"/>
          </a:p>
        </p:txBody>
      </p:sp>
      <p:pic>
        <p:nvPicPr>
          <p:cNvPr id="7" name="Picture 6" descr="logopp.jpg"/>
          <p:cNvPicPr>
            <a:picLocks noChangeAspect="1"/>
          </p:cNvPicPr>
          <p:nvPr userDrawn="1"/>
        </p:nvPicPr>
        <p:blipFill rotWithShape="1">
          <a:blip r:embed="rId2"/>
          <a:srcRect b="41194"/>
          <a:stretch/>
        </p:blipFill>
        <p:spPr bwMode="auto">
          <a:xfrm>
            <a:off x="94966" y="6200493"/>
            <a:ext cx="2408737" cy="657506"/>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6AADE71-C90D-5846-AE30-D761D1BAF737}" type="datetime1">
              <a:rPr lang="en-US"/>
              <a:pPr>
                <a:defRPr/>
              </a:pPr>
              <a:t>10/19/2011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02AC32-9818-5145-A709-40F4F4DBFB52}" type="slidenum">
              <a:rPr lang="en-US"/>
              <a:pPr>
                <a:defRPr/>
              </a:pPr>
              <a:t>‹#›</a:t>
            </a:fld>
            <a:endParaRPr lang="en-US"/>
          </a:p>
        </p:txBody>
      </p:sp>
      <p:pic>
        <p:nvPicPr>
          <p:cNvPr id="7" name="Picture 6" descr="logopp.jpg"/>
          <p:cNvPicPr>
            <a:picLocks noChangeAspect="1"/>
          </p:cNvPicPr>
          <p:nvPr userDrawn="1"/>
        </p:nvPicPr>
        <p:blipFill rotWithShape="1">
          <a:blip r:embed="rId2"/>
          <a:srcRect b="41194"/>
          <a:stretch/>
        </p:blipFill>
        <p:spPr bwMode="auto">
          <a:xfrm>
            <a:off x="94966" y="6200493"/>
            <a:ext cx="2408737" cy="657506"/>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13647" y="155691"/>
            <a:ext cx="7211905" cy="938003"/>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635A765-D575-FA46-A41B-CAB3F8AFCABF}" type="datetime1">
              <a:rPr lang="en-US"/>
              <a:pPr>
                <a:defRPr/>
              </a:pPr>
              <a:t>10/19/2011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CC9DFE-152E-9040-B076-1029403C79C9}" type="slidenum">
              <a:rPr lang="en-US"/>
              <a:pPr>
                <a:defRPr/>
              </a:pPr>
              <a:t>‹#›</a:t>
            </a:fld>
            <a:endParaRPr lang="en-US"/>
          </a:p>
        </p:txBody>
      </p:sp>
      <p:pic>
        <p:nvPicPr>
          <p:cNvPr id="7" name="Picture 6" descr="logopp.jpg"/>
          <p:cNvPicPr>
            <a:picLocks noChangeAspect="1"/>
          </p:cNvPicPr>
          <p:nvPr userDrawn="1"/>
        </p:nvPicPr>
        <p:blipFill rotWithShape="1">
          <a:blip r:embed="rId2"/>
          <a:srcRect b="41194"/>
          <a:stretch/>
        </p:blipFill>
        <p:spPr bwMode="auto">
          <a:xfrm>
            <a:off x="94966" y="6200493"/>
            <a:ext cx="2408737" cy="657506"/>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1338587-1E30-3748-9425-D333D6B75DF6}" type="datetime1">
              <a:rPr lang="en-US"/>
              <a:pPr>
                <a:defRPr/>
              </a:pPr>
              <a:t>10/19/2011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F043AD-40DE-3E42-A039-B20597961688}" type="slidenum">
              <a:rPr lang="en-US"/>
              <a:pPr>
                <a:defRPr/>
              </a:pPr>
              <a:t>‹#›</a:t>
            </a:fld>
            <a:endParaRPr lang="en-US"/>
          </a:p>
        </p:txBody>
      </p:sp>
      <p:pic>
        <p:nvPicPr>
          <p:cNvPr id="7" name="Picture 6" descr="logopp.jpg"/>
          <p:cNvPicPr>
            <a:picLocks noChangeAspect="1"/>
          </p:cNvPicPr>
          <p:nvPr userDrawn="1"/>
        </p:nvPicPr>
        <p:blipFill rotWithShape="1">
          <a:blip r:embed="rId2"/>
          <a:srcRect b="41194"/>
          <a:stretch/>
        </p:blipFill>
        <p:spPr bwMode="auto">
          <a:xfrm>
            <a:off x="94966" y="6200493"/>
            <a:ext cx="2408737" cy="657506"/>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5E37561-D7F7-A643-AD61-BE0180DD63F4}" type="datetime1">
              <a:rPr lang="en-US"/>
              <a:pPr>
                <a:defRPr/>
              </a:pPr>
              <a:t>10/19/2011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AB562B7-F15F-9143-92A0-BF392971B04C}" type="slidenum">
              <a:rPr lang="en-US"/>
              <a:pPr>
                <a:defRPr/>
              </a:pPr>
              <a:t>‹#›</a:t>
            </a:fld>
            <a:endParaRPr lang="en-US"/>
          </a:p>
        </p:txBody>
      </p:sp>
      <p:pic>
        <p:nvPicPr>
          <p:cNvPr id="8" name="Picture 7" descr="logopp.jpg"/>
          <p:cNvPicPr>
            <a:picLocks noChangeAspect="1"/>
          </p:cNvPicPr>
          <p:nvPr userDrawn="1"/>
        </p:nvPicPr>
        <p:blipFill rotWithShape="1">
          <a:blip r:embed="rId2"/>
          <a:srcRect b="41194"/>
          <a:stretch/>
        </p:blipFill>
        <p:spPr bwMode="auto">
          <a:xfrm>
            <a:off x="94966" y="6200493"/>
            <a:ext cx="2408737" cy="657506"/>
          </a:xfrm>
          <a:prstGeom prst="rect">
            <a:avLst/>
          </a:prstGeom>
          <a:noFill/>
          <a:ln w="9525">
            <a:noFill/>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B446317-50AB-5B4D-AD0D-1403A4463B90}" type="datetime1">
              <a:rPr lang="en-US"/>
              <a:pPr>
                <a:defRPr/>
              </a:pPr>
              <a:t>10/19/2011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D524155-73A5-154B-9497-B8A696865EF2}" type="slidenum">
              <a:rPr lang="en-US"/>
              <a:pPr>
                <a:defRPr/>
              </a:pPr>
              <a:t>‹#›</a:t>
            </a:fld>
            <a:endParaRPr lang="en-US"/>
          </a:p>
        </p:txBody>
      </p:sp>
      <p:pic>
        <p:nvPicPr>
          <p:cNvPr id="10" name="Picture 9" descr="logopp.jpg"/>
          <p:cNvPicPr>
            <a:picLocks noChangeAspect="1"/>
          </p:cNvPicPr>
          <p:nvPr userDrawn="1"/>
        </p:nvPicPr>
        <p:blipFill rotWithShape="1">
          <a:blip r:embed="rId2"/>
          <a:srcRect b="41194"/>
          <a:stretch/>
        </p:blipFill>
        <p:spPr bwMode="auto">
          <a:xfrm>
            <a:off x="94966" y="6200493"/>
            <a:ext cx="2408737" cy="657506"/>
          </a:xfrm>
          <a:prstGeom prst="rect">
            <a:avLst/>
          </a:prstGeom>
          <a:noFill/>
          <a:ln w="9525">
            <a:noFill/>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9F2EF71-630A-3D4B-9506-21A3AE5DB4F6}" type="datetime1">
              <a:rPr lang="en-US"/>
              <a:pPr>
                <a:defRPr/>
              </a:pPr>
              <a:t>10/19/2011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D8AE98D-1DF9-DB4F-958A-E2505715E1FD}" type="slidenum">
              <a:rPr lang="en-US"/>
              <a:pPr>
                <a:defRPr/>
              </a:pPr>
              <a:t>‹#›</a:t>
            </a:fld>
            <a:endParaRPr lang="en-US"/>
          </a:p>
        </p:txBody>
      </p:sp>
      <p:pic>
        <p:nvPicPr>
          <p:cNvPr id="6" name="Picture 5" descr="logopp.jpg"/>
          <p:cNvPicPr>
            <a:picLocks noChangeAspect="1"/>
          </p:cNvPicPr>
          <p:nvPr userDrawn="1"/>
        </p:nvPicPr>
        <p:blipFill rotWithShape="1">
          <a:blip r:embed="rId2"/>
          <a:srcRect b="41194"/>
          <a:stretch/>
        </p:blipFill>
        <p:spPr bwMode="auto">
          <a:xfrm>
            <a:off x="94966" y="6200493"/>
            <a:ext cx="2408737" cy="657506"/>
          </a:xfrm>
          <a:prstGeom prst="rect">
            <a:avLst/>
          </a:prstGeom>
          <a:noFill/>
          <a:ln w="9525">
            <a:noFill/>
            <a:miter lim="8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0" y="0"/>
            <a:ext cx="9144000" cy="6019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
        <p:nvSpPr>
          <p:cNvPr id="3" name="Date Placeholder 1"/>
          <p:cNvSpPr>
            <a:spLocks noGrp="1"/>
          </p:cNvSpPr>
          <p:nvPr>
            <p:ph type="dt" sz="half" idx="10"/>
          </p:nvPr>
        </p:nvSpPr>
        <p:spPr/>
        <p:txBody>
          <a:bodyPr/>
          <a:lstStyle>
            <a:lvl1pPr>
              <a:defRPr/>
            </a:lvl1pPr>
          </a:lstStyle>
          <a:p>
            <a:pPr>
              <a:defRPr/>
            </a:pPr>
            <a:fld id="{A9A35B64-5C99-FF47-BF36-56C1D608293A}" type="datetime1">
              <a:rPr lang="en-US"/>
              <a:pPr>
                <a:defRPr/>
              </a:pPr>
              <a:t>10/19/2011</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9B7D13F5-95C5-8346-AD32-ECFB60E12AE2}" type="slidenum">
              <a:rPr lang="en-US"/>
              <a:pPr>
                <a:defRPr/>
              </a:pPr>
              <a:t>‹#›</a:t>
            </a:fld>
            <a:endParaRPr lang="en-US"/>
          </a:p>
        </p:txBody>
      </p:sp>
      <p:pic>
        <p:nvPicPr>
          <p:cNvPr id="6" name="Picture 5" descr="logopp.jpg"/>
          <p:cNvPicPr>
            <a:picLocks noChangeAspect="1"/>
          </p:cNvPicPr>
          <p:nvPr userDrawn="1"/>
        </p:nvPicPr>
        <p:blipFill rotWithShape="1">
          <a:blip r:embed="rId2"/>
          <a:srcRect b="41194"/>
          <a:stretch/>
        </p:blipFill>
        <p:spPr bwMode="auto">
          <a:xfrm>
            <a:off x="94966" y="6200493"/>
            <a:ext cx="2408737" cy="657506"/>
          </a:xfrm>
          <a:prstGeom prst="rect">
            <a:avLst/>
          </a:prstGeom>
          <a:no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321D53-DC80-0249-87E2-0641C5333359}" type="datetime1">
              <a:rPr lang="en-US"/>
              <a:pPr>
                <a:defRPr/>
              </a:pPr>
              <a:t>10/19/2011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7890BD-9006-5948-9686-25ECA9017842}" type="slidenum">
              <a:rPr lang="en-US"/>
              <a:pPr>
                <a:defRPr/>
              </a:pPr>
              <a:t>‹#›</a:t>
            </a:fld>
            <a:endParaRPr lang="en-US"/>
          </a:p>
        </p:txBody>
      </p:sp>
      <p:pic>
        <p:nvPicPr>
          <p:cNvPr id="8" name="Picture 7" descr="logopp.jpg"/>
          <p:cNvPicPr>
            <a:picLocks noChangeAspect="1"/>
          </p:cNvPicPr>
          <p:nvPr userDrawn="1"/>
        </p:nvPicPr>
        <p:blipFill rotWithShape="1">
          <a:blip r:embed="rId2"/>
          <a:srcRect b="41194"/>
          <a:stretch/>
        </p:blipFill>
        <p:spPr bwMode="auto">
          <a:xfrm>
            <a:off x="94966" y="6200493"/>
            <a:ext cx="2408737" cy="657506"/>
          </a:xfrm>
          <a:prstGeom prst="rect">
            <a:avLst/>
          </a:prstGeom>
          <a:no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09C08D-6E9D-E24C-B86C-14C4410FA202}" type="datetime1">
              <a:rPr lang="en-US"/>
              <a:pPr>
                <a:defRPr/>
              </a:pPr>
              <a:t>10/19/2011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5D8374B-9A86-F04B-A439-03AFB05743E1}" type="slidenum">
              <a:rPr lang="en-US"/>
              <a:pPr>
                <a:defRPr/>
              </a:pPr>
              <a:t>‹#›</a:t>
            </a:fld>
            <a:endParaRPr lang="en-US"/>
          </a:p>
        </p:txBody>
      </p:sp>
      <p:pic>
        <p:nvPicPr>
          <p:cNvPr id="8" name="Picture 7" descr="logopp.jpg"/>
          <p:cNvPicPr>
            <a:picLocks noChangeAspect="1"/>
          </p:cNvPicPr>
          <p:nvPr userDrawn="1"/>
        </p:nvPicPr>
        <p:blipFill rotWithShape="1">
          <a:blip r:embed="rId2"/>
          <a:srcRect b="41194"/>
          <a:stretch/>
        </p:blipFill>
        <p:spPr bwMode="auto">
          <a:xfrm>
            <a:off x="94966" y="6200493"/>
            <a:ext cx="2408737" cy="657506"/>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58469" y="169741"/>
            <a:ext cx="7171765" cy="906024"/>
          </a:xfrm>
          <a:prstGeom prst="rect">
            <a:avLst/>
          </a:prstGeom>
          <a:noFill/>
          <a:ln>
            <a:noFill/>
          </a:ln>
        </p:spPr>
        <p:txBody>
          <a:bodyPr vert="horz" wrap="square" lIns="91440" tIns="45720" rIns="91440" bIns="45720" numCol="1" anchor="ctr" anchorCtr="0" compatLnSpc="1">
            <a:prstTxWarp prst="textNoShape">
              <a:avLst/>
            </a:prstTxWarp>
            <a:normAutofit/>
          </a:bodyPr>
          <a:lstStyle/>
          <a:p>
            <a:pPr lvl="0"/>
            <a:r>
              <a:rPr lang="en-US" dirty="0"/>
              <a:t>Click to edit Master title style</a:t>
            </a:r>
          </a:p>
        </p:txBody>
      </p:sp>
      <p:sp>
        <p:nvSpPr>
          <p:cNvPr id="1027" name="Text Placeholder 2"/>
          <p:cNvSpPr>
            <a:spLocks noGrp="1"/>
          </p:cNvSpPr>
          <p:nvPr>
            <p:ph type="body" idx="1"/>
          </p:nvPr>
        </p:nvSpPr>
        <p:spPr bwMode="auto">
          <a:xfrm>
            <a:off x="251012" y="1272988"/>
            <a:ext cx="8588188" cy="4853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2CF04B88-D7C6-2C4A-8CF8-BC0C27BF4CFE}" type="datetime1">
              <a:rPr lang="en-US"/>
              <a:pPr>
                <a:defRPr/>
              </a:pPr>
              <a:t>10/19/2011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5E8AAC72-D010-9E41-8AA4-85174D9E7C7F}" type="slidenum">
              <a:rPr lang="en-US"/>
              <a:pPr>
                <a:defRPr/>
              </a:pPr>
              <a:t>‹#›</a:t>
            </a:fld>
            <a:endParaRPr lang="en-US"/>
          </a:p>
        </p:txBody>
      </p:sp>
      <p:pic>
        <p:nvPicPr>
          <p:cNvPr id="1031" name="Picture 13" descr="dotspp.jpg"/>
          <p:cNvPicPr>
            <a:picLocks noChangeAspect="1"/>
          </p:cNvPicPr>
          <p:nvPr userDrawn="1"/>
        </p:nvPicPr>
        <p:blipFill>
          <a:blip r:embed="rId13"/>
          <a:srcRect/>
          <a:stretch>
            <a:fillRect/>
          </a:stretch>
        </p:blipFill>
        <p:spPr bwMode="auto">
          <a:xfrm>
            <a:off x="8723313" y="5091113"/>
            <a:ext cx="231775" cy="876300"/>
          </a:xfrm>
          <a:prstGeom prst="rect">
            <a:avLst/>
          </a:prstGeom>
          <a:noFill/>
          <a:ln w="9525">
            <a:noFill/>
            <a:miter lim="800000"/>
            <a:headEnd/>
            <a:tailEnd/>
          </a:ln>
        </p:spPr>
      </p:pic>
      <p:pic>
        <p:nvPicPr>
          <p:cNvPr id="1032" name="Picture 14" descr="bluebarpp.jpg"/>
          <p:cNvPicPr>
            <a:picLocks noChangeAspect="1"/>
          </p:cNvPicPr>
          <p:nvPr userDrawn="1"/>
        </p:nvPicPr>
        <p:blipFill>
          <a:blip r:embed="rId14"/>
          <a:srcRect b="26750"/>
          <a:stretch>
            <a:fillRect/>
          </a:stretch>
        </p:blipFill>
        <p:spPr bwMode="auto">
          <a:xfrm>
            <a:off x="0" y="6239000"/>
            <a:ext cx="9144000" cy="618999"/>
          </a:xfrm>
          <a:prstGeom prst="rect">
            <a:avLst/>
          </a:prstGeom>
          <a:noFill/>
          <a:ln w="9525">
            <a:noFill/>
            <a:miter lim="800000"/>
            <a:headEnd/>
            <a:tailEnd/>
          </a:ln>
        </p:spPr>
      </p:pic>
      <p:pic>
        <p:nvPicPr>
          <p:cNvPr id="3" name="Picture 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91647" y="124915"/>
            <a:ext cx="1456479" cy="720574"/>
          </a:xfrm>
          <a:prstGeom prst="rect">
            <a:avLst/>
          </a:prstGeom>
        </p:spPr>
      </p:pic>
      <p:pic>
        <p:nvPicPr>
          <p:cNvPr id="12" name="Picture 14" descr="bluebarpp.jpg"/>
          <p:cNvPicPr>
            <a:picLocks noChangeAspect="1"/>
          </p:cNvPicPr>
          <p:nvPr userDrawn="1"/>
        </p:nvPicPr>
        <p:blipFill>
          <a:blip r:embed="rId14"/>
          <a:srcRect b="26750"/>
          <a:stretch>
            <a:fillRect/>
          </a:stretch>
        </p:blipFill>
        <p:spPr bwMode="auto">
          <a:xfrm>
            <a:off x="0" y="1102660"/>
            <a:ext cx="9144000" cy="102405"/>
          </a:xfrm>
          <a:prstGeom prst="rect">
            <a:avLst/>
          </a:prstGeom>
          <a:noFill/>
          <a:ln w="9525">
            <a:noFill/>
            <a:miter lim="800000"/>
            <a:headEnd/>
            <a:tailEnd/>
          </a:ln>
        </p:spPr>
      </p:pic>
      <p:pic>
        <p:nvPicPr>
          <p:cNvPr id="13" name="Picture 14" descr="bluebarpp.jpg"/>
          <p:cNvPicPr>
            <a:picLocks noChangeAspect="1"/>
          </p:cNvPicPr>
          <p:nvPr userDrawn="1"/>
        </p:nvPicPr>
        <p:blipFill>
          <a:blip r:embed="rId14"/>
          <a:srcRect b="26750"/>
          <a:stretch>
            <a:fillRect/>
          </a:stretch>
        </p:blipFill>
        <p:spPr bwMode="auto">
          <a:xfrm>
            <a:off x="8957" y="5663"/>
            <a:ext cx="9144000" cy="102405"/>
          </a:xfrm>
          <a:prstGeom prst="rect">
            <a:avLst/>
          </a:prstGeom>
          <a:noFill/>
          <a:ln w="9525">
            <a:noFill/>
            <a:miter lim="800000"/>
            <a:headEnd/>
            <a:tailEnd/>
          </a:ln>
        </p:spPr>
      </p:pic>
      <p:pic>
        <p:nvPicPr>
          <p:cNvPr id="14" name="Picture 14" descr="bluebarpp.jpg"/>
          <p:cNvPicPr>
            <a:picLocks noChangeAspect="1"/>
          </p:cNvPicPr>
          <p:nvPr userDrawn="1"/>
        </p:nvPicPr>
        <p:blipFill rotWithShape="1">
          <a:blip r:embed="rId14"/>
          <a:srcRect l="95000" t="2" b="-3381"/>
          <a:stretch/>
        </p:blipFill>
        <p:spPr bwMode="auto">
          <a:xfrm>
            <a:off x="8848165" y="43218"/>
            <a:ext cx="302264" cy="116184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88" r:id="rId1"/>
    <p:sldLayoutId id="2147483779" r:id="rId2"/>
    <p:sldLayoutId id="2147483780" r:id="rId3"/>
    <p:sldLayoutId id="2147483781" r:id="rId4"/>
    <p:sldLayoutId id="2147483782" r:id="rId5"/>
    <p:sldLayoutId id="2147483783" r:id="rId6"/>
    <p:sldLayoutId id="2147483789" r:id="rId7"/>
    <p:sldLayoutId id="2147483784" r:id="rId8"/>
    <p:sldLayoutId id="2147483785" r:id="rId9"/>
    <p:sldLayoutId id="2147483786" r:id="rId10"/>
    <p:sldLayoutId id="2147483787" r:id="rId11"/>
  </p:sldLayoutIdLst>
  <p:txStyles>
    <p:titleStyle>
      <a:lvl1pPr algn="l" defTabSz="457200" rtl="0" eaLnBrk="0" fontAlgn="base" hangingPunct="0">
        <a:spcBef>
          <a:spcPct val="0"/>
        </a:spcBef>
        <a:spcAft>
          <a:spcPct val="0"/>
        </a:spcAft>
        <a:defRPr sz="3000" b="1" kern="1200" cap="all">
          <a:solidFill>
            <a:srgbClr val="1B7B8B"/>
          </a:solidFill>
          <a:latin typeface="Arial"/>
          <a:ea typeface="ＭＳ Ｐゴシック" pitchFamily="48" charset="-128"/>
          <a:cs typeface="Arial"/>
        </a:defRPr>
      </a:lvl1pPr>
      <a:lvl2pPr algn="l" defTabSz="457200" rtl="0" eaLnBrk="0" fontAlgn="base" hangingPunct="0">
        <a:spcBef>
          <a:spcPct val="0"/>
        </a:spcBef>
        <a:spcAft>
          <a:spcPct val="0"/>
        </a:spcAft>
        <a:defRPr sz="3000" b="1">
          <a:solidFill>
            <a:srgbClr val="1B7B8B"/>
          </a:solidFill>
          <a:latin typeface="Arial" pitchFamily="48" charset="0"/>
          <a:ea typeface="ＭＳ Ｐゴシック" pitchFamily="48" charset="-128"/>
          <a:cs typeface="Arial" charset="0"/>
        </a:defRPr>
      </a:lvl2pPr>
      <a:lvl3pPr algn="l" defTabSz="457200" rtl="0" eaLnBrk="0" fontAlgn="base" hangingPunct="0">
        <a:spcBef>
          <a:spcPct val="0"/>
        </a:spcBef>
        <a:spcAft>
          <a:spcPct val="0"/>
        </a:spcAft>
        <a:defRPr sz="3000" b="1">
          <a:solidFill>
            <a:srgbClr val="1B7B8B"/>
          </a:solidFill>
          <a:latin typeface="Arial" pitchFamily="48" charset="0"/>
          <a:ea typeface="ＭＳ Ｐゴシック" pitchFamily="48" charset="-128"/>
          <a:cs typeface="Arial" charset="0"/>
        </a:defRPr>
      </a:lvl3pPr>
      <a:lvl4pPr algn="l" defTabSz="457200" rtl="0" eaLnBrk="0" fontAlgn="base" hangingPunct="0">
        <a:spcBef>
          <a:spcPct val="0"/>
        </a:spcBef>
        <a:spcAft>
          <a:spcPct val="0"/>
        </a:spcAft>
        <a:defRPr sz="3000" b="1">
          <a:solidFill>
            <a:srgbClr val="1B7B8B"/>
          </a:solidFill>
          <a:latin typeface="Arial" pitchFamily="48" charset="0"/>
          <a:ea typeface="ＭＳ Ｐゴシック" pitchFamily="48" charset="-128"/>
          <a:cs typeface="Arial" charset="0"/>
        </a:defRPr>
      </a:lvl4pPr>
      <a:lvl5pPr algn="l" defTabSz="457200" rtl="0" eaLnBrk="0" fontAlgn="base" hangingPunct="0">
        <a:spcBef>
          <a:spcPct val="0"/>
        </a:spcBef>
        <a:spcAft>
          <a:spcPct val="0"/>
        </a:spcAft>
        <a:defRPr sz="3000" b="1">
          <a:solidFill>
            <a:srgbClr val="1B7B8B"/>
          </a:solidFill>
          <a:latin typeface="Arial" pitchFamily="48" charset="0"/>
          <a:ea typeface="ＭＳ Ｐゴシック" pitchFamily="48" charset="-128"/>
          <a:cs typeface="Arial" charset="0"/>
        </a:defRPr>
      </a:lvl5pPr>
      <a:lvl6pPr marL="457200" algn="l" defTabSz="457200" rtl="0" fontAlgn="base">
        <a:spcBef>
          <a:spcPct val="0"/>
        </a:spcBef>
        <a:spcAft>
          <a:spcPct val="0"/>
        </a:spcAft>
        <a:defRPr sz="3000" b="1">
          <a:solidFill>
            <a:srgbClr val="FC7F1D"/>
          </a:solidFill>
          <a:latin typeface="Arial" pitchFamily="48" charset="0"/>
          <a:ea typeface="ＭＳ Ｐゴシック" pitchFamily="48" charset="-128"/>
        </a:defRPr>
      </a:lvl6pPr>
      <a:lvl7pPr marL="914400" algn="l" defTabSz="457200" rtl="0" fontAlgn="base">
        <a:spcBef>
          <a:spcPct val="0"/>
        </a:spcBef>
        <a:spcAft>
          <a:spcPct val="0"/>
        </a:spcAft>
        <a:defRPr sz="3000" b="1">
          <a:solidFill>
            <a:srgbClr val="FC7F1D"/>
          </a:solidFill>
          <a:latin typeface="Arial" pitchFamily="48" charset="0"/>
          <a:ea typeface="ＭＳ Ｐゴシック" pitchFamily="48" charset="-128"/>
        </a:defRPr>
      </a:lvl7pPr>
      <a:lvl8pPr marL="1371600" algn="l" defTabSz="457200" rtl="0" fontAlgn="base">
        <a:spcBef>
          <a:spcPct val="0"/>
        </a:spcBef>
        <a:spcAft>
          <a:spcPct val="0"/>
        </a:spcAft>
        <a:defRPr sz="3000" b="1">
          <a:solidFill>
            <a:srgbClr val="FC7F1D"/>
          </a:solidFill>
          <a:latin typeface="Arial" pitchFamily="48" charset="0"/>
          <a:ea typeface="ＭＳ Ｐゴシック" pitchFamily="48" charset="-128"/>
        </a:defRPr>
      </a:lvl8pPr>
      <a:lvl9pPr marL="1828800" algn="l" defTabSz="457200" rtl="0" fontAlgn="base">
        <a:spcBef>
          <a:spcPct val="0"/>
        </a:spcBef>
        <a:spcAft>
          <a:spcPct val="0"/>
        </a:spcAft>
        <a:defRPr sz="3000" b="1">
          <a:solidFill>
            <a:srgbClr val="FC7F1D"/>
          </a:solidFill>
          <a:latin typeface="Arial" pitchFamily="48" charset="0"/>
          <a:ea typeface="ＭＳ Ｐゴシック" pitchFamily="48" charset="-128"/>
        </a:defRPr>
      </a:lvl9pPr>
    </p:titleStyle>
    <p:bodyStyle>
      <a:lvl1pPr marL="230188" indent="-230188" algn="l" defTabSz="457200" rtl="0" eaLnBrk="0" fontAlgn="base" hangingPunct="0">
        <a:spcBef>
          <a:spcPct val="20000"/>
        </a:spcBef>
        <a:spcAft>
          <a:spcPct val="0"/>
        </a:spcAft>
        <a:buClr>
          <a:srgbClr val="1B7B8B"/>
        </a:buClr>
        <a:buSzPct val="80000"/>
        <a:buFont typeface="Arial" charset="0"/>
        <a:buChar char="•"/>
        <a:defRPr sz="2800" kern="1200">
          <a:solidFill>
            <a:srgbClr val="4C4C4F"/>
          </a:solidFill>
          <a:latin typeface="Arial"/>
          <a:ea typeface="ＭＳ Ｐゴシック" pitchFamily="48" charset="-128"/>
          <a:cs typeface="Arial"/>
        </a:defRPr>
      </a:lvl1pPr>
      <a:lvl2pPr marL="511175" indent="-222250" algn="l" defTabSz="457200" rtl="0" eaLnBrk="0" fontAlgn="base" hangingPunct="0">
        <a:spcBef>
          <a:spcPct val="20000"/>
        </a:spcBef>
        <a:spcAft>
          <a:spcPct val="0"/>
        </a:spcAft>
        <a:buClr>
          <a:srgbClr val="1B7B8B"/>
        </a:buClr>
        <a:buSzPct val="80000"/>
        <a:buFont typeface="Arial" charset="0"/>
        <a:buChar char="•"/>
        <a:defRPr sz="2400" kern="1200">
          <a:solidFill>
            <a:srgbClr val="4C4C4F"/>
          </a:solidFill>
          <a:latin typeface="Arial"/>
          <a:ea typeface="ＭＳ Ｐゴシック" pitchFamily="48" charset="-128"/>
          <a:cs typeface="Arial"/>
        </a:defRPr>
      </a:lvl2pPr>
      <a:lvl3pPr marL="857250" indent="-230188" algn="l" defTabSz="457200" rtl="0" eaLnBrk="0" fontAlgn="base" hangingPunct="0">
        <a:spcBef>
          <a:spcPct val="20000"/>
        </a:spcBef>
        <a:spcAft>
          <a:spcPct val="0"/>
        </a:spcAft>
        <a:buClr>
          <a:srgbClr val="1B7B8B"/>
        </a:buClr>
        <a:buSzPct val="80000"/>
        <a:buFont typeface="Arial" charset="0"/>
        <a:buChar char="•"/>
        <a:defRPr sz="2000" kern="1200">
          <a:solidFill>
            <a:srgbClr val="4C4C4F"/>
          </a:solidFill>
          <a:latin typeface="Arial"/>
          <a:ea typeface="ＭＳ Ｐゴシック" pitchFamily="48" charset="-128"/>
          <a:cs typeface="Arial"/>
        </a:defRPr>
      </a:lvl3pPr>
      <a:lvl4pPr marL="1146175" indent="-173038" algn="l" defTabSz="457200" rtl="0" eaLnBrk="0" fontAlgn="base" hangingPunct="0">
        <a:spcBef>
          <a:spcPct val="20000"/>
        </a:spcBef>
        <a:spcAft>
          <a:spcPct val="0"/>
        </a:spcAft>
        <a:buClr>
          <a:srgbClr val="1B7B8B"/>
        </a:buClr>
        <a:buSzPct val="80000"/>
        <a:buFont typeface="Arial" charset="0"/>
        <a:buChar char="•"/>
        <a:defRPr kern="1200">
          <a:solidFill>
            <a:srgbClr val="4C4C4F"/>
          </a:solidFill>
          <a:latin typeface="Arial"/>
          <a:ea typeface="ＭＳ Ｐゴシック" pitchFamily="48" charset="-128"/>
          <a:cs typeface="Arial"/>
        </a:defRPr>
      </a:lvl4pPr>
      <a:lvl5pPr marL="1427163" indent="-173038" algn="l" defTabSz="457200" rtl="0" eaLnBrk="0" fontAlgn="base" hangingPunct="0">
        <a:spcBef>
          <a:spcPct val="20000"/>
        </a:spcBef>
        <a:spcAft>
          <a:spcPct val="0"/>
        </a:spcAft>
        <a:buClr>
          <a:srgbClr val="1B7B8B"/>
        </a:buClr>
        <a:buSzPct val="80000"/>
        <a:buFont typeface="Arial" charset="0"/>
        <a:buChar char="•"/>
        <a:defRPr sz="1600" kern="1200">
          <a:solidFill>
            <a:srgbClr val="4C4C4F"/>
          </a:solidFill>
          <a:latin typeface="Arial"/>
          <a:ea typeface="ＭＳ Ｐゴシック" pitchFamily="48"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bwMode="auto">
          <a:xfrm>
            <a:off x="234950" y="815975"/>
            <a:ext cx="8339138" cy="1470025"/>
          </a:xfrm>
        </p:spPr>
        <p:txBody>
          <a:bodyPr/>
          <a:lstStyle/>
          <a:p>
            <a:pPr eaLnBrk="1" hangingPunct="1"/>
            <a:r>
              <a:rPr lang="en-US" cap="none" dirty="0" smtClean="0">
                <a:latin typeface="Arial" charset="0"/>
                <a:ea typeface="ＭＳ Ｐゴシック" charset="-128"/>
              </a:rPr>
              <a:t>The Lean and Green by Design</a:t>
            </a:r>
            <a:endParaRPr lang="en-US" cap="none" dirty="0">
              <a:latin typeface="Arial" charset="0"/>
              <a:ea typeface="ＭＳ Ｐゴシック" charset="-128"/>
            </a:endParaRPr>
          </a:p>
        </p:txBody>
      </p:sp>
      <p:sp>
        <p:nvSpPr>
          <p:cNvPr id="15363" name="Subtitle 2"/>
          <p:cNvSpPr>
            <a:spLocks noGrp="1"/>
          </p:cNvSpPr>
          <p:nvPr>
            <p:ph type="subTitle" idx="1"/>
          </p:nvPr>
        </p:nvSpPr>
        <p:spPr>
          <a:xfrm>
            <a:off x="2165350" y="2008188"/>
            <a:ext cx="6400800" cy="1219200"/>
          </a:xfrm>
        </p:spPr>
        <p:txBody>
          <a:bodyPr/>
          <a:lstStyle/>
          <a:p>
            <a:pPr eaLnBrk="1" hangingPunct="1"/>
            <a:r>
              <a:rPr lang="en-US" dirty="0" smtClean="0">
                <a:latin typeface="Arial" charset="0"/>
                <a:ea typeface="ＭＳ Ｐゴシック" charset="-128"/>
              </a:rPr>
              <a:t>Link Alander, Mario Berry  </a:t>
            </a:r>
          </a:p>
          <a:p>
            <a:pPr eaLnBrk="1" hangingPunct="1"/>
            <a:endParaRPr lang="en-US" dirty="0">
              <a:latin typeface="Arial" charset="0"/>
              <a:ea typeface="ＭＳ Ｐゴシック" charset="-128"/>
            </a:endParaRPr>
          </a:p>
        </p:txBody>
      </p:sp>
      <p:sp>
        <p:nvSpPr>
          <p:cNvPr id="2" name="Rectangle 1"/>
          <p:cNvSpPr/>
          <p:nvPr/>
        </p:nvSpPr>
        <p:spPr>
          <a:xfrm>
            <a:off x="234950" y="2450237"/>
            <a:ext cx="8274431" cy="1477328"/>
          </a:xfrm>
          <a:prstGeom prst="rect">
            <a:avLst/>
          </a:prstGeom>
        </p:spPr>
        <p:txBody>
          <a:bodyPr wrap="square">
            <a:spAutoFit/>
          </a:bodyPr>
          <a:lstStyle/>
          <a:p>
            <a:r>
              <a:rPr lang="en-US" dirty="0"/>
              <a:t>Delivering quality services at 99.999% availability at the enterprise level while focusing on cost reduction, innovation, and sustainability is proving challenging for many higher education institutions today. Hear representatives from Lone Star College detail how they are using virtualization and a new high-density green data center to address these challenges.</a:t>
            </a:r>
            <a:endParaRPr lang="en-US" dirty="0">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743" y="4023101"/>
            <a:ext cx="4260871" cy="2108010"/>
          </a:xfrm>
          <a:prstGeom prst="rect">
            <a:avLst/>
          </a:prstGeom>
        </p:spPr>
      </p:pic>
    </p:spTree>
  </p:cSld>
  <p:clrMapOvr>
    <a:masterClrMapping/>
  </p:clrMapOvr>
  <p:transition spd="slow">
    <p:plus/>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3647" y="155691"/>
            <a:ext cx="7211905" cy="1086255"/>
          </a:xfrm>
        </p:spPr>
        <p:txBody>
          <a:bodyPr/>
          <a:lstStyle/>
          <a:p>
            <a:pPr algn="ctr"/>
            <a:r>
              <a:rPr lang="en-US" dirty="0" smtClean="0"/>
              <a:t>It’s in the design</a:t>
            </a:r>
            <a:endParaRPr lang="en-US" dirty="0"/>
          </a:p>
        </p:txBody>
      </p:sp>
      <p:sp>
        <p:nvSpPr>
          <p:cNvPr id="3" name="Content Placeholder 2"/>
          <p:cNvSpPr>
            <a:spLocks noGrp="1"/>
          </p:cNvSpPr>
          <p:nvPr>
            <p:ph idx="1"/>
          </p:nvPr>
        </p:nvSpPr>
        <p:spPr>
          <a:xfrm>
            <a:off x="0" y="1272989"/>
            <a:ext cx="7949559" cy="1470212"/>
          </a:xfrm>
        </p:spPr>
        <p:txBody>
          <a:bodyPr/>
          <a:lstStyle/>
          <a:p>
            <a:r>
              <a:rPr lang="en-US" dirty="0" smtClean="0"/>
              <a:t>Virtualization First!</a:t>
            </a:r>
          </a:p>
          <a:p>
            <a:r>
              <a:rPr lang="en-US" dirty="0" smtClean="0"/>
              <a:t>Data Center Innovation</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883" y="2503774"/>
            <a:ext cx="6932227" cy="36223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Content Placeholder 2"/>
          <p:cNvSpPr txBox="1">
            <a:spLocks/>
          </p:cNvSpPr>
          <p:nvPr/>
        </p:nvSpPr>
        <p:spPr bwMode="auto">
          <a:xfrm>
            <a:off x="4452895" y="1241945"/>
            <a:ext cx="4532312" cy="4853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defTabSz="457200" rtl="0" eaLnBrk="0" fontAlgn="base" hangingPunct="0">
              <a:spcBef>
                <a:spcPct val="20000"/>
              </a:spcBef>
              <a:spcAft>
                <a:spcPct val="0"/>
              </a:spcAft>
              <a:buClr>
                <a:srgbClr val="1B7B8B"/>
              </a:buClr>
              <a:buSzPct val="80000"/>
              <a:buFont typeface="Arial" charset="0"/>
              <a:buChar char="•"/>
              <a:defRPr sz="2800" kern="1200">
                <a:solidFill>
                  <a:srgbClr val="4C4C4F"/>
                </a:solidFill>
                <a:latin typeface="Arial"/>
                <a:ea typeface="ＭＳ Ｐゴシック" pitchFamily="48" charset="-128"/>
                <a:cs typeface="Arial"/>
              </a:defRPr>
            </a:lvl1pPr>
            <a:lvl2pPr marL="511175" indent="-222250" algn="l" defTabSz="457200" rtl="0" eaLnBrk="0" fontAlgn="base" hangingPunct="0">
              <a:spcBef>
                <a:spcPct val="20000"/>
              </a:spcBef>
              <a:spcAft>
                <a:spcPct val="0"/>
              </a:spcAft>
              <a:buClr>
                <a:srgbClr val="1B7B8B"/>
              </a:buClr>
              <a:buSzPct val="80000"/>
              <a:buFont typeface="Arial" charset="0"/>
              <a:buChar char="•"/>
              <a:defRPr sz="2400" kern="1200">
                <a:solidFill>
                  <a:srgbClr val="4C4C4F"/>
                </a:solidFill>
                <a:latin typeface="Arial"/>
                <a:ea typeface="ＭＳ Ｐゴシック" pitchFamily="48" charset="-128"/>
                <a:cs typeface="Arial"/>
              </a:defRPr>
            </a:lvl2pPr>
            <a:lvl3pPr marL="857250" indent="-230188" algn="l" defTabSz="457200" rtl="0" eaLnBrk="0" fontAlgn="base" hangingPunct="0">
              <a:spcBef>
                <a:spcPct val="20000"/>
              </a:spcBef>
              <a:spcAft>
                <a:spcPct val="0"/>
              </a:spcAft>
              <a:buClr>
                <a:srgbClr val="1B7B8B"/>
              </a:buClr>
              <a:buSzPct val="80000"/>
              <a:buFont typeface="Arial" charset="0"/>
              <a:buChar char="•"/>
              <a:defRPr sz="2000" kern="1200">
                <a:solidFill>
                  <a:srgbClr val="4C4C4F"/>
                </a:solidFill>
                <a:latin typeface="Arial"/>
                <a:ea typeface="ＭＳ Ｐゴシック" pitchFamily="48" charset="-128"/>
                <a:cs typeface="Arial"/>
              </a:defRPr>
            </a:lvl3pPr>
            <a:lvl4pPr marL="1146175" indent="-173038" algn="l" defTabSz="457200" rtl="0" eaLnBrk="0" fontAlgn="base" hangingPunct="0">
              <a:spcBef>
                <a:spcPct val="20000"/>
              </a:spcBef>
              <a:spcAft>
                <a:spcPct val="0"/>
              </a:spcAft>
              <a:buClr>
                <a:srgbClr val="1B7B8B"/>
              </a:buClr>
              <a:buSzPct val="80000"/>
              <a:buFont typeface="Arial" charset="0"/>
              <a:buChar char="•"/>
              <a:defRPr kern="1200">
                <a:solidFill>
                  <a:srgbClr val="4C4C4F"/>
                </a:solidFill>
                <a:latin typeface="Arial"/>
                <a:ea typeface="ＭＳ Ｐゴシック" pitchFamily="48" charset="-128"/>
                <a:cs typeface="Arial"/>
              </a:defRPr>
            </a:lvl4pPr>
            <a:lvl5pPr marL="1427163" indent="-173038" algn="l" defTabSz="457200" rtl="0" eaLnBrk="0" fontAlgn="base" hangingPunct="0">
              <a:spcBef>
                <a:spcPct val="20000"/>
              </a:spcBef>
              <a:spcAft>
                <a:spcPct val="0"/>
              </a:spcAft>
              <a:buClr>
                <a:srgbClr val="1B7B8B"/>
              </a:buClr>
              <a:buSzPct val="80000"/>
              <a:buFont typeface="Arial" charset="0"/>
              <a:buChar char="•"/>
              <a:defRPr sz="1600" kern="1200">
                <a:solidFill>
                  <a:srgbClr val="4C4C4F"/>
                </a:solidFill>
                <a:latin typeface="Arial"/>
                <a:ea typeface="ＭＳ Ｐゴシック" pitchFamily="48"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New Green Datacenter</a:t>
            </a:r>
            <a:endParaRPr lang="en-US" dirty="0"/>
          </a:p>
        </p:txBody>
      </p:sp>
    </p:spTree>
    <p:extLst>
      <p:ext uri="{BB962C8B-B14F-4D97-AF65-F5344CB8AC3E}">
        <p14:creationId xmlns:p14="http://schemas.microsoft.com/office/powerpoint/2010/main" val="3974891001"/>
      </p:ext>
    </p:extLst>
  </p:cSld>
  <p:clrMapOvr>
    <a:masterClrMapping/>
  </p:clrMapOvr>
  <p:transition spd="slow">
    <p:plus/>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6753" y="155691"/>
            <a:ext cx="7238799" cy="1086255"/>
          </a:xfrm>
        </p:spPr>
        <p:txBody>
          <a:bodyPr/>
          <a:lstStyle/>
          <a:p>
            <a:pPr algn="ctr"/>
            <a:r>
              <a:rPr lang="en-US" dirty="0" smtClean="0"/>
              <a:t>Virtualization First</a:t>
            </a:r>
            <a:endParaRPr lang="en-US" dirty="0"/>
          </a:p>
        </p:txBody>
      </p:sp>
      <p:sp>
        <p:nvSpPr>
          <p:cNvPr id="3" name="Content Placeholder 2"/>
          <p:cNvSpPr>
            <a:spLocks noGrp="1"/>
          </p:cNvSpPr>
          <p:nvPr>
            <p:ph idx="1"/>
          </p:nvPr>
        </p:nvSpPr>
        <p:spPr>
          <a:xfrm>
            <a:off x="251012" y="1272988"/>
            <a:ext cx="8588188" cy="1990165"/>
          </a:xfrm>
        </p:spPr>
        <p:txBody>
          <a:bodyPr/>
          <a:lstStyle/>
          <a:p>
            <a:r>
              <a:rPr lang="en-US" dirty="0" smtClean="0"/>
              <a:t>Virtualization First practice adopted Dec 2008</a:t>
            </a:r>
          </a:p>
          <a:p>
            <a:pPr lvl="1"/>
            <a:r>
              <a:rPr lang="en-US" dirty="0" smtClean="0"/>
              <a:t>Moved from 5% utility virtualization to 85% in year 1</a:t>
            </a:r>
          </a:p>
          <a:p>
            <a:pPr lvl="1"/>
            <a:r>
              <a:rPr lang="en-US" dirty="0" smtClean="0"/>
              <a:t>Moved to 95% in year 2</a:t>
            </a:r>
          </a:p>
          <a:p>
            <a:pPr lvl="1"/>
            <a:r>
              <a:rPr lang="en-US" dirty="0" smtClean="0"/>
              <a:t>Currently virtualizing our Voice and Video to close the gap</a:t>
            </a:r>
          </a:p>
          <a:p>
            <a:endParaRPr lang="en-US" dirty="0"/>
          </a:p>
        </p:txBody>
      </p:sp>
      <p:sp>
        <p:nvSpPr>
          <p:cNvPr id="5" name="Rectangle 4"/>
          <p:cNvSpPr/>
          <p:nvPr/>
        </p:nvSpPr>
        <p:spPr>
          <a:xfrm>
            <a:off x="6122894" y="3263153"/>
            <a:ext cx="2906841" cy="2841808"/>
          </a:xfrm>
          <a:prstGeom prst="rect">
            <a:avLst/>
          </a:prstGeom>
          <a:gradFill>
            <a:gsLst>
              <a:gs pos="0">
                <a:srgbClr val="1B7B8B"/>
              </a:gs>
              <a:gs pos="100000">
                <a:srgbClr val="8A8889"/>
              </a:gs>
            </a:gsLst>
            <a:lin ang="16200000" scaled="0"/>
          </a:gradFill>
          <a:ln>
            <a:solidFill>
              <a:srgbClr val="45811B"/>
            </a:solidFill>
          </a:ln>
          <a:effectLst>
            <a:glow rad="101600">
              <a:srgbClr val="1B7B8B">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1" dirty="0" smtClean="0">
                <a:solidFill>
                  <a:schemeClr val="tx1"/>
                </a:solidFill>
              </a:rPr>
              <a:t>LSCS – Private Cloud</a:t>
            </a:r>
          </a:p>
          <a:p>
            <a:endParaRPr lang="en-US" dirty="0">
              <a:solidFill>
                <a:schemeClr val="tx1"/>
              </a:solidFill>
            </a:endParaRPr>
          </a:p>
          <a:p>
            <a:pPr marL="285750" indent="-285750">
              <a:buFontTx/>
              <a:buChar char="-"/>
            </a:pPr>
            <a:r>
              <a:rPr lang="en-US" dirty="0" smtClean="0">
                <a:solidFill>
                  <a:schemeClr val="bg1"/>
                </a:solidFill>
              </a:rPr>
              <a:t>2.1 THz Processing Power</a:t>
            </a:r>
          </a:p>
          <a:p>
            <a:pPr marL="285750" indent="-285750">
              <a:buFontTx/>
              <a:buChar char="-"/>
            </a:pPr>
            <a:r>
              <a:rPr lang="en-US" dirty="0" smtClean="0">
                <a:solidFill>
                  <a:schemeClr val="bg1"/>
                </a:solidFill>
              </a:rPr>
              <a:t>5.2 TB RAM</a:t>
            </a:r>
          </a:p>
          <a:p>
            <a:pPr marL="285750" indent="-285750">
              <a:buFontTx/>
              <a:buChar char="-"/>
            </a:pPr>
            <a:r>
              <a:rPr lang="en-US" dirty="0" smtClean="0">
                <a:solidFill>
                  <a:schemeClr val="bg1"/>
                </a:solidFill>
              </a:rPr>
              <a:t>172 Physical CPUs</a:t>
            </a:r>
          </a:p>
          <a:p>
            <a:pPr marL="285750" indent="-285750">
              <a:buFontTx/>
              <a:buChar char="-"/>
            </a:pPr>
            <a:r>
              <a:rPr lang="en-US" dirty="0" smtClean="0">
                <a:solidFill>
                  <a:schemeClr val="bg1"/>
                </a:solidFill>
              </a:rPr>
              <a:t>1,349 CPU Cores</a:t>
            </a:r>
          </a:p>
          <a:p>
            <a:pPr marL="285750" indent="-285750">
              <a:buFontTx/>
              <a:buChar char="-"/>
            </a:pPr>
            <a:r>
              <a:rPr lang="en-US" dirty="0" smtClean="0">
                <a:solidFill>
                  <a:schemeClr val="bg1"/>
                </a:solidFill>
              </a:rPr>
              <a:t>19 Virtual Data Centers</a:t>
            </a:r>
          </a:p>
          <a:p>
            <a:pPr marL="285750" indent="-285750">
              <a:buFontTx/>
              <a:buChar char="-"/>
            </a:pPr>
            <a:r>
              <a:rPr lang="en-US" dirty="0" smtClean="0">
                <a:solidFill>
                  <a:schemeClr val="bg1"/>
                </a:solidFill>
              </a:rPr>
              <a:t>218 Resource pools</a:t>
            </a:r>
          </a:p>
          <a:p>
            <a:pPr marL="285750" indent="-285750">
              <a:buFontTx/>
              <a:buChar char="-"/>
            </a:pPr>
            <a:r>
              <a:rPr lang="en-US" dirty="0" smtClean="0">
                <a:solidFill>
                  <a:schemeClr val="bg1"/>
                </a:solidFill>
              </a:rPr>
              <a:t>700 TB of Virtualized Storage</a:t>
            </a:r>
          </a:p>
        </p:txBody>
      </p:sp>
      <p:sp>
        <p:nvSpPr>
          <p:cNvPr id="6" name="TextBox 5"/>
          <p:cNvSpPr txBox="1"/>
          <p:nvPr/>
        </p:nvSpPr>
        <p:spPr>
          <a:xfrm>
            <a:off x="251012" y="3272118"/>
            <a:ext cx="5836854" cy="2923877"/>
          </a:xfrm>
          <a:prstGeom prst="rect">
            <a:avLst/>
          </a:prstGeom>
          <a:noFill/>
        </p:spPr>
        <p:txBody>
          <a:bodyPr wrap="none" rtlCol="0">
            <a:spAutoFit/>
          </a:bodyPr>
          <a:lstStyle/>
          <a:p>
            <a:r>
              <a:rPr lang="en-US" sz="2800" b="1" dirty="0" smtClean="0">
                <a:solidFill>
                  <a:srgbClr val="4C4C4F"/>
                </a:solidFill>
              </a:rPr>
              <a:t>Benefits</a:t>
            </a:r>
          </a:p>
          <a:p>
            <a:pPr marL="457200" indent="-457200">
              <a:buFont typeface="Arial" pitchFamily="34" charset="0"/>
              <a:buChar char="•"/>
            </a:pPr>
            <a:r>
              <a:rPr lang="en-US" sz="2400" dirty="0" smtClean="0">
                <a:solidFill>
                  <a:srgbClr val="4C4C4F"/>
                </a:solidFill>
              </a:rPr>
              <a:t>High availability – 5-nines architecture</a:t>
            </a:r>
          </a:p>
          <a:p>
            <a:pPr marL="457200" indent="-457200">
              <a:buFont typeface="Arial" pitchFamily="34" charset="0"/>
              <a:buChar char="•"/>
            </a:pPr>
            <a:r>
              <a:rPr lang="en-US" sz="2400" dirty="0" smtClean="0">
                <a:solidFill>
                  <a:srgbClr val="4C4C4F"/>
                </a:solidFill>
              </a:rPr>
              <a:t>66% reduction in power consumption</a:t>
            </a:r>
          </a:p>
          <a:p>
            <a:pPr marL="457200" indent="-457200">
              <a:buFont typeface="Arial" pitchFamily="34" charset="0"/>
              <a:buChar char="•"/>
            </a:pPr>
            <a:r>
              <a:rPr lang="en-US" sz="2400" dirty="0" smtClean="0">
                <a:solidFill>
                  <a:srgbClr val="4C4C4F"/>
                </a:solidFill>
              </a:rPr>
              <a:t>Enterprise Agility and Elasticity</a:t>
            </a:r>
          </a:p>
          <a:p>
            <a:endParaRPr lang="en-US" sz="2800" dirty="0" smtClean="0"/>
          </a:p>
          <a:p>
            <a:r>
              <a:rPr lang="en-US" sz="2800" dirty="0"/>
              <a:t> </a:t>
            </a:r>
            <a:endParaRPr lang="en-US" sz="2800" dirty="0" smtClean="0"/>
          </a:p>
          <a:p>
            <a:endParaRPr lang="en-US" sz="2800" dirty="0"/>
          </a:p>
        </p:txBody>
      </p:sp>
    </p:spTree>
    <p:extLst>
      <p:ext uri="{BB962C8B-B14F-4D97-AF65-F5344CB8AC3E}">
        <p14:creationId xmlns:p14="http://schemas.microsoft.com/office/powerpoint/2010/main" val="2182535823"/>
      </p:ext>
    </p:extLst>
  </p:cSld>
  <p:clrMapOvr>
    <a:masterClrMapping/>
  </p:clrMapOvr>
  <p:transition spd="slow">
    <p:plu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ERP Availability - </a:t>
            </a:r>
            <a:r>
              <a:rPr lang="en-US" dirty="0" smtClean="0"/>
              <a:t>5-nines</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799"/>
            <a:ext cx="8915400" cy="525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bwMode="gray">
          <a:xfrm>
            <a:off x="1371600" y="1145700"/>
            <a:ext cx="1219200" cy="228600"/>
          </a:xfrm>
          <a:prstGeom prst="rightArrow">
            <a:avLst/>
          </a:prstGeom>
          <a:solidFill>
            <a:schemeClr val="tx1"/>
          </a:solidFill>
          <a:ln w="9525">
            <a:noFill/>
            <a:miter lim="800000"/>
            <a:headEnd/>
            <a:tailEnd/>
          </a:ln>
          <a:effectLst/>
        </p:spPr>
        <p:txBody>
          <a:bodyPr wrap="none" rtlCol="0" anchor="ctr"/>
          <a:lstStyle/>
          <a:p>
            <a:pPr algn="ctr"/>
            <a:endParaRPr lang="en-US" dirty="0"/>
          </a:p>
        </p:txBody>
      </p:sp>
      <p:sp>
        <p:nvSpPr>
          <p:cNvPr id="7" name="Right Arrow 6"/>
          <p:cNvSpPr/>
          <p:nvPr/>
        </p:nvSpPr>
        <p:spPr bwMode="gray">
          <a:xfrm rot="5400000">
            <a:off x="1943100" y="2247900"/>
            <a:ext cx="1828800" cy="228600"/>
          </a:xfrm>
          <a:prstGeom prst="rightArrow">
            <a:avLst/>
          </a:prstGeom>
          <a:solidFill>
            <a:schemeClr val="tx1"/>
          </a:solidFill>
          <a:ln w="9525">
            <a:noFill/>
            <a:miter lim="800000"/>
            <a:headEnd/>
            <a:tailEnd/>
          </a:ln>
          <a:effectLst/>
        </p:spPr>
        <p:txBody>
          <a:bodyPr wrap="none" rtlCol="0" anchor="ctr"/>
          <a:lstStyle/>
          <a:p>
            <a:pPr algn="ctr"/>
            <a:endParaRPr lang="en-US" dirty="0"/>
          </a:p>
        </p:txBody>
      </p:sp>
      <p:sp>
        <p:nvSpPr>
          <p:cNvPr id="8" name="Right Arrow 7"/>
          <p:cNvSpPr/>
          <p:nvPr/>
        </p:nvSpPr>
        <p:spPr bwMode="gray">
          <a:xfrm rot="2607942">
            <a:off x="2746602" y="3436978"/>
            <a:ext cx="548671" cy="228600"/>
          </a:xfrm>
          <a:prstGeom prst="rightArrow">
            <a:avLst/>
          </a:prstGeom>
          <a:solidFill>
            <a:schemeClr val="tx1"/>
          </a:solidFill>
          <a:ln w="9525">
            <a:noFill/>
            <a:miter lim="800000"/>
            <a:headEnd/>
            <a:tailEnd/>
          </a:ln>
          <a:effectLst/>
        </p:spPr>
        <p:txBody>
          <a:bodyPr wrap="none" rtlCol="0" anchor="ctr"/>
          <a:lstStyle/>
          <a:p>
            <a:pPr algn="ctr"/>
            <a:endParaRPr lang="en-US" dirty="0"/>
          </a:p>
        </p:txBody>
      </p:sp>
      <p:sp>
        <p:nvSpPr>
          <p:cNvPr id="9" name="Right Arrow 8"/>
          <p:cNvSpPr/>
          <p:nvPr/>
        </p:nvSpPr>
        <p:spPr bwMode="gray">
          <a:xfrm rot="10800000">
            <a:off x="6477000" y="1110300"/>
            <a:ext cx="1219200" cy="228600"/>
          </a:xfrm>
          <a:prstGeom prst="rightArrow">
            <a:avLst/>
          </a:prstGeom>
          <a:solidFill>
            <a:schemeClr val="tx1"/>
          </a:solidFill>
          <a:ln w="9525">
            <a:noFill/>
            <a:miter lim="800000"/>
            <a:headEnd/>
            <a:tailEnd/>
          </a:ln>
          <a:effectLst/>
        </p:spPr>
        <p:txBody>
          <a:bodyPr wrap="none" rtlCol="0" anchor="ctr"/>
          <a:lstStyle/>
          <a:p>
            <a:pPr algn="ctr"/>
            <a:endParaRPr lang="en-US" dirty="0"/>
          </a:p>
        </p:txBody>
      </p:sp>
      <p:sp>
        <p:nvSpPr>
          <p:cNvPr id="10" name="Right Arrow 9"/>
          <p:cNvSpPr/>
          <p:nvPr/>
        </p:nvSpPr>
        <p:spPr bwMode="gray">
          <a:xfrm rot="5400000">
            <a:off x="5295900" y="2212500"/>
            <a:ext cx="1828800" cy="228600"/>
          </a:xfrm>
          <a:prstGeom prst="rightArrow">
            <a:avLst/>
          </a:prstGeom>
          <a:solidFill>
            <a:schemeClr val="tx1"/>
          </a:solidFill>
          <a:ln w="9525">
            <a:noFill/>
            <a:miter lim="800000"/>
            <a:headEnd/>
            <a:tailEnd/>
          </a:ln>
          <a:effectLst/>
        </p:spPr>
        <p:txBody>
          <a:bodyPr wrap="none" rtlCol="0" anchor="ctr"/>
          <a:lstStyle/>
          <a:p>
            <a:pPr algn="ctr"/>
            <a:endParaRPr lang="en-US" dirty="0"/>
          </a:p>
        </p:txBody>
      </p:sp>
      <p:sp>
        <p:nvSpPr>
          <p:cNvPr id="11" name="Right Arrow 10"/>
          <p:cNvSpPr/>
          <p:nvPr/>
        </p:nvSpPr>
        <p:spPr bwMode="gray">
          <a:xfrm rot="8610378">
            <a:off x="5761742" y="3425455"/>
            <a:ext cx="548671" cy="228600"/>
          </a:xfrm>
          <a:prstGeom prst="rightArrow">
            <a:avLst/>
          </a:prstGeom>
          <a:solidFill>
            <a:schemeClr val="tx1"/>
          </a:solidFill>
          <a:ln w="9525">
            <a:noFill/>
            <a:miter lim="800000"/>
            <a:headEnd/>
            <a:tailEnd/>
          </a:ln>
          <a:effectLst/>
        </p:spPr>
        <p:txBody>
          <a:bodyPr wrap="none" rtlCol="0" anchor="ctr"/>
          <a:lstStyle/>
          <a:p>
            <a:pPr algn="ctr"/>
            <a:endParaRPr lang="en-US" dirty="0"/>
          </a:p>
        </p:txBody>
      </p:sp>
    </p:spTree>
    <p:extLst>
      <p:ext uri="{BB962C8B-B14F-4D97-AF65-F5344CB8AC3E}">
        <p14:creationId xmlns:p14="http://schemas.microsoft.com/office/powerpoint/2010/main" val="1747386071"/>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ERP Availability - </a:t>
            </a:r>
            <a:r>
              <a:rPr lang="en-US" dirty="0" smtClean="0"/>
              <a:t>5-nines</a:t>
            </a:r>
            <a:endParaRPr lang="en-US" dirty="0"/>
          </a:p>
        </p:txBody>
      </p:sp>
      <p:sp>
        <p:nvSpPr>
          <p:cNvPr id="3" name="Content Placeholder 2"/>
          <p:cNvSpPr>
            <a:spLocks noGrp="1"/>
          </p:cNvSpPr>
          <p:nvPr>
            <p:ph idx="1"/>
          </p:nvPr>
        </p:nvSpPr>
        <p:spPr/>
        <p:txBody>
          <a:bodyPr/>
          <a:lstStyle/>
          <a:p>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799"/>
            <a:ext cx="8915400" cy="525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bwMode="gray">
          <a:xfrm>
            <a:off x="1371600" y="1145700"/>
            <a:ext cx="1219200" cy="228600"/>
          </a:xfrm>
          <a:prstGeom prst="rightArrow">
            <a:avLst/>
          </a:prstGeom>
          <a:solidFill>
            <a:schemeClr val="tx1"/>
          </a:solidFill>
          <a:ln w="9525">
            <a:noFill/>
            <a:miter lim="800000"/>
            <a:headEnd/>
            <a:tailEnd/>
          </a:ln>
          <a:effectLst/>
        </p:spPr>
        <p:txBody>
          <a:bodyPr wrap="none" rtlCol="0" anchor="ctr"/>
          <a:lstStyle/>
          <a:p>
            <a:pPr algn="ctr"/>
            <a:endParaRPr lang="en-US" dirty="0"/>
          </a:p>
        </p:txBody>
      </p:sp>
      <p:sp>
        <p:nvSpPr>
          <p:cNvPr id="7" name="Right Arrow 6"/>
          <p:cNvSpPr/>
          <p:nvPr/>
        </p:nvSpPr>
        <p:spPr bwMode="gray">
          <a:xfrm rot="5400000">
            <a:off x="1943100" y="2247900"/>
            <a:ext cx="1828800" cy="228600"/>
          </a:xfrm>
          <a:prstGeom prst="rightArrow">
            <a:avLst/>
          </a:prstGeom>
          <a:solidFill>
            <a:schemeClr val="tx1"/>
          </a:solidFill>
          <a:ln w="9525">
            <a:noFill/>
            <a:miter lim="800000"/>
            <a:headEnd/>
            <a:tailEnd/>
          </a:ln>
          <a:effectLst/>
        </p:spPr>
        <p:txBody>
          <a:bodyPr wrap="none" rtlCol="0" anchor="ctr"/>
          <a:lstStyle/>
          <a:p>
            <a:pPr algn="ctr"/>
            <a:endParaRPr lang="en-US" dirty="0"/>
          </a:p>
        </p:txBody>
      </p:sp>
      <p:sp>
        <p:nvSpPr>
          <p:cNvPr id="8" name="Right Arrow 7"/>
          <p:cNvSpPr/>
          <p:nvPr/>
        </p:nvSpPr>
        <p:spPr bwMode="gray">
          <a:xfrm rot="2607942">
            <a:off x="2746602" y="3436978"/>
            <a:ext cx="548671" cy="228600"/>
          </a:xfrm>
          <a:prstGeom prst="rightArrow">
            <a:avLst/>
          </a:prstGeom>
          <a:solidFill>
            <a:schemeClr val="tx1"/>
          </a:solidFill>
          <a:ln w="9525">
            <a:noFill/>
            <a:miter lim="800000"/>
            <a:headEnd/>
            <a:tailEnd/>
          </a:ln>
          <a:effectLst/>
        </p:spPr>
        <p:txBody>
          <a:bodyPr wrap="none" rtlCol="0" anchor="ctr"/>
          <a:lstStyle/>
          <a:p>
            <a:pPr algn="ctr"/>
            <a:endParaRPr lang="en-US" dirty="0"/>
          </a:p>
        </p:txBody>
      </p:sp>
      <p:sp>
        <p:nvSpPr>
          <p:cNvPr id="9" name="Right Arrow 8"/>
          <p:cNvSpPr/>
          <p:nvPr/>
        </p:nvSpPr>
        <p:spPr bwMode="gray">
          <a:xfrm rot="10800000">
            <a:off x="6477000" y="1110300"/>
            <a:ext cx="1219200" cy="228600"/>
          </a:xfrm>
          <a:prstGeom prst="rightArrow">
            <a:avLst/>
          </a:prstGeom>
          <a:solidFill>
            <a:schemeClr val="tx1"/>
          </a:solidFill>
          <a:ln w="9525">
            <a:noFill/>
            <a:miter lim="800000"/>
            <a:headEnd/>
            <a:tailEnd/>
          </a:ln>
          <a:effectLst/>
        </p:spPr>
        <p:txBody>
          <a:bodyPr wrap="none" rtlCol="0" anchor="ctr"/>
          <a:lstStyle/>
          <a:p>
            <a:pPr algn="ctr"/>
            <a:endParaRPr lang="en-US" dirty="0"/>
          </a:p>
        </p:txBody>
      </p:sp>
      <p:sp>
        <p:nvSpPr>
          <p:cNvPr id="10" name="Multiply 9"/>
          <p:cNvSpPr/>
          <p:nvPr/>
        </p:nvSpPr>
        <p:spPr bwMode="gray">
          <a:xfrm>
            <a:off x="5219700" y="1447800"/>
            <a:ext cx="1981200" cy="1676400"/>
          </a:xfrm>
          <a:prstGeom prst="mathMultiply">
            <a:avLst/>
          </a:prstGeom>
          <a:solidFill>
            <a:srgbClr val="C00000"/>
          </a:solidFill>
          <a:ln w="9525">
            <a:noFill/>
            <a:miter lim="800000"/>
            <a:headEnd/>
            <a:tailEnd/>
          </a:ln>
          <a:effectLst/>
        </p:spPr>
        <p:txBody>
          <a:bodyPr wrap="none" rtlCol="0" anchor="ctr"/>
          <a:lstStyle/>
          <a:p>
            <a:pPr algn="ctr"/>
            <a:endParaRPr lang="en-US" dirty="0"/>
          </a:p>
        </p:txBody>
      </p:sp>
      <p:sp>
        <p:nvSpPr>
          <p:cNvPr id="11" name="Right Arrow 10"/>
          <p:cNvSpPr/>
          <p:nvPr/>
        </p:nvSpPr>
        <p:spPr bwMode="gray">
          <a:xfrm rot="10800000">
            <a:off x="3160505" y="1145700"/>
            <a:ext cx="2906771" cy="228600"/>
          </a:xfrm>
          <a:prstGeom prst="rightArrow">
            <a:avLst/>
          </a:prstGeom>
          <a:solidFill>
            <a:srgbClr val="C00000"/>
          </a:solidFill>
          <a:ln w="9525">
            <a:noFill/>
            <a:miter lim="800000"/>
            <a:headEnd/>
            <a:tailEnd/>
          </a:ln>
          <a:effectLst/>
        </p:spPr>
        <p:txBody>
          <a:bodyPr wrap="none" rtlCol="0" anchor="ctr"/>
          <a:lstStyle/>
          <a:p>
            <a:pPr algn="ctr"/>
            <a:endParaRPr lang="en-US" dirty="0"/>
          </a:p>
        </p:txBody>
      </p:sp>
      <p:sp>
        <p:nvSpPr>
          <p:cNvPr id="12" name="Right Arrow 11"/>
          <p:cNvSpPr/>
          <p:nvPr/>
        </p:nvSpPr>
        <p:spPr bwMode="gray">
          <a:xfrm>
            <a:off x="3160506" y="3356771"/>
            <a:ext cx="2677446" cy="228600"/>
          </a:xfrm>
          <a:prstGeom prst="rightArrow">
            <a:avLst/>
          </a:prstGeom>
          <a:solidFill>
            <a:srgbClr val="C00000"/>
          </a:solidFill>
          <a:ln w="9525">
            <a:noFill/>
            <a:miter lim="800000"/>
            <a:headEnd/>
            <a:tailEnd/>
          </a:ln>
          <a:effectLst/>
        </p:spPr>
        <p:txBody>
          <a:bodyPr wrap="none" rtlCol="0" anchor="ctr"/>
          <a:lstStyle/>
          <a:p>
            <a:pPr algn="ctr"/>
            <a:endParaRPr lang="en-US" dirty="0"/>
          </a:p>
        </p:txBody>
      </p:sp>
      <p:sp>
        <p:nvSpPr>
          <p:cNvPr id="13" name="Right Arrow 12"/>
          <p:cNvSpPr/>
          <p:nvPr/>
        </p:nvSpPr>
        <p:spPr bwMode="gray">
          <a:xfrm rot="8610378">
            <a:off x="6050265" y="3497517"/>
            <a:ext cx="548671" cy="228600"/>
          </a:xfrm>
          <a:prstGeom prst="rightArrow">
            <a:avLst/>
          </a:prstGeom>
          <a:solidFill>
            <a:srgbClr val="C00000"/>
          </a:solidFill>
          <a:ln w="9525">
            <a:noFill/>
            <a:miter lim="800000"/>
            <a:headEnd/>
            <a:tailEnd/>
          </a:ln>
          <a:effectLst/>
        </p:spPr>
        <p:txBody>
          <a:bodyPr wrap="none" rtlCol="0" anchor="ctr"/>
          <a:lstStyle/>
          <a:p>
            <a:pPr algn="ctr"/>
            <a:endParaRPr lang="en-US" dirty="0"/>
          </a:p>
        </p:txBody>
      </p:sp>
      <p:sp>
        <p:nvSpPr>
          <p:cNvPr id="14" name="Right Arrow 13"/>
          <p:cNvSpPr/>
          <p:nvPr/>
        </p:nvSpPr>
        <p:spPr bwMode="gray">
          <a:xfrm rot="5400000">
            <a:off x="2095500" y="2247900"/>
            <a:ext cx="1828800" cy="228600"/>
          </a:xfrm>
          <a:prstGeom prst="rightArrow">
            <a:avLst/>
          </a:prstGeom>
          <a:solidFill>
            <a:srgbClr val="C00000"/>
          </a:solidFill>
          <a:ln w="9525">
            <a:noFill/>
            <a:miter lim="800000"/>
            <a:headEnd/>
            <a:tailEnd/>
          </a:ln>
          <a:effectLst/>
        </p:spPr>
        <p:txBody>
          <a:bodyPr wrap="none" rtlCol="0" anchor="ctr"/>
          <a:lstStyle/>
          <a:p>
            <a:pPr algn="ctr"/>
            <a:endParaRPr lang="en-US" dirty="0"/>
          </a:p>
        </p:txBody>
      </p:sp>
    </p:spTree>
    <p:extLst>
      <p:ext uri="{BB962C8B-B14F-4D97-AF65-F5344CB8AC3E}">
        <p14:creationId xmlns:p14="http://schemas.microsoft.com/office/powerpoint/2010/main" val="2669697368"/>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ERP Availability - </a:t>
            </a:r>
            <a:r>
              <a:rPr lang="en-US" dirty="0" smtClean="0"/>
              <a:t>5-nines</a:t>
            </a:r>
            <a:endParaRPr lang="en-US" dirty="0"/>
          </a:p>
        </p:txBody>
      </p:sp>
      <p:sp>
        <p:nvSpPr>
          <p:cNvPr id="3" name="Content Placeholder 2"/>
          <p:cNvSpPr>
            <a:spLocks noGrp="1"/>
          </p:cNvSpPr>
          <p:nvPr>
            <p:ph idx="1"/>
          </p:nvPr>
        </p:nvSpPr>
        <p:spPr/>
        <p:txBody>
          <a:bodyPr/>
          <a:lstStyle/>
          <a:p>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799"/>
            <a:ext cx="8915400" cy="5257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bwMode="gray">
          <a:xfrm>
            <a:off x="1371600" y="1145700"/>
            <a:ext cx="1219200" cy="228600"/>
          </a:xfrm>
          <a:prstGeom prst="rightArrow">
            <a:avLst/>
          </a:prstGeom>
          <a:solidFill>
            <a:schemeClr val="tx1"/>
          </a:solidFill>
          <a:ln w="9525">
            <a:noFill/>
            <a:miter lim="800000"/>
            <a:headEnd/>
            <a:tailEnd/>
          </a:ln>
          <a:effectLst/>
        </p:spPr>
        <p:txBody>
          <a:bodyPr wrap="none" rtlCol="0" anchor="ctr"/>
          <a:lstStyle/>
          <a:p>
            <a:pPr algn="ctr"/>
            <a:endParaRPr lang="en-US" dirty="0"/>
          </a:p>
        </p:txBody>
      </p:sp>
      <p:sp>
        <p:nvSpPr>
          <p:cNvPr id="7" name="Right Arrow 6"/>
          <p:cNvSpPr/>
          <p:nvPr/>
        </p:nvSpPr>
        <p:spPr bwMode="gray">
          <a:xfrm rot="5400000">
            <a:off x="1943100" y="2247900"/>
            <a:ext cx="1828800" cy="228600"/>
          </a:xfrm>
          <a:prstGeom prst="rightArrow">
            <a:avLst/>
          </a:prstGeom>
          <a:solidFill>
            <a:schemeClr val="tx1"/>
          </a:solidFill>
          <a:ln w="9525">
            <a:noFill/>
            <a:miter lim="800000"/>
            <a:headEnd/>
            <a:tailEnd/>
          </a:ln>
          <a:effectLst/>
        </p:spPr>
        <p:txBody>
          <a:bodyPr wrap="none" rtlCol="0" anchor="ctr"/>
          <a:lstStyle/>
          <a:p>
            <a:pPr algn="ctr"/>
            <a:endParaRPr lang="en-US" dirty="0"/>
          </a:p>
        </p:txBody>
      </p:sp>
      <p:sp>
        <p:nvSpPr>
          <p:cNvPr id="8" name="Right Arrow 7"/>
          <p:cNvSpPr/>
          <p:nvPr/>
        </p:nvSpPr>
        <p:spPr bwMode="gray">
          <a:xfrm rot="2607942">
            <a:off x="2746602" y="3436978"/>
            <a:ext cx="548671" cy="228600"/>
          </a:xfrm>
          <a:prstGeom prst="rightArrow">
            <a:avLst/>
          </a:prstGeom>
          <a:solidFill>
            <a:schemeClr val="tx1"/>
          </a:solidFill>
          <a:ln w="9525">
            <a:noFill/>
            <a:miter lim="800000"/>
            <a:headEnd/>
            <a:tailEnd/>
          </a:ln>
          <a:effectLst/>
        </p:spPr>
        <p:txBody>
          <a:bodyPr wrap="none" rtlCol="0" anchor="ctr"/>
          <a:lstStyle/>
          <a:p>
            <a:pPr algn="ctr"/>
            <a:endParaRPr lang="en-US" dirty="0"/>
          </a:p>
        </p:txBody>
      </p:sp>
      <p:sp>
        <p:nvSpPr>
          <p:cNvPr id="9" name="Right Arrow 8"/>
          <p:cNvSpPr/>
          <p:nvPr/>
        </p:nvSpPr>
        <p:spPr bwMode="gray">
          <a:xfrm rot="10800000">
            <a:off x="6477000" y="1110300"/>
            <a:ext cx="1219200" cy="228600"/>
          </a:xfrm>
          <a:prstGeom prst="rightArrow">
            <a:avLst/>
          </a:prstGeom>
          <a:solidFill>
            <a:schemeClr val="tx1"/>
          </a:solidFill>
          <a:ln w="9525">
            <a:noFill/>
            <a:miter lim="800000"/>
            <a:headEnd/>
            <a:tailEnd/>
          </a:ln>
          <a:effectLst/>
        </p:spPr>
        <p:txBody>
          <a:bodyPr wrap="none" rtlCol="0" anchor="ctr"/>
          <a:lstStyle/>
          <a:p>
            <a:pPr algn="ctr"/>
            <a:endParaRPr lang="en-US" dirty="0"/>
          </a:p>
        </p:txBody>
      </p:sp>
      <p:sp>
        <p:nvSpPr>
          <p:cNvPr id="10" name="Right Arrow 9"/>
          <p:cNvSpPr/>
          <p:nvPr/>
        </p:nvSpPr>
        <p:spPr bwMode="gray">
          <a:xfrm rot="5400000">
            <a:off x="5295900" y="2212500"/>
            <a:ext cx="1828800" cy="228600"/>
          </a:xfrm>
          <a:prstGeom prst="rightArrow">
            <a:avLst/>
          </a:prstGeom>
          <a:solidFill>
            <a:schemeClr val="tx1"/>
          </a:solidFill>
          <a:ln w="9525">
            <a:noFill/>
            <a:miter lim="800000"/>
            <a:headEnd/>
            <a:tailEnd/>
          </a:ln>
          <a:effectLst/>
        </p:spPr>
        <p:txBody>
          <a:bodyPr wrap="none" rtlCol="0" anchor="ctr"/>
          <a:lstStyle/>
          <a:p>
            <a:pPr algn="ctr"/>
            <a:endParaRPr lang="en-US" dirty="0"/>
          </a:p>
        </p:txBody>
      </p:sp>
      <p:sp>
        <p:nvSpPr>
          <p:cNvPr id="11" name="Right Arrow 10"/>
          <p:cNvSpPr/>
          <p:nvPr/>
        </p:nvSpPr>
        <p:spPr bwMode="gray">
          <a:xfrm rot="8610378">
            <a:off x="5761742" y="3425455"/>
            <a:ext cx="548671" cy="228600"/>
          </a:xfrm>
          <a:prstGeom prst="rightArrow">
            <a:avLst/>
          </a:prstGeom>
          <a:solidFill>
            <a:schemeClr val="tx1"/>
          </a:solidFill>
          <a:ln w="9525">
            <a:noFill/>
            <a:miter lim="800000"/>
            <a:headEnd/>
            <a:tailEnd/>
          </a:ln>
          <a:effectLst/>
        </p:spPr>
        <p:txBody>
          <a:bodyPr wrap="none" rtlCol="0" anchor="ctr"/>
          <a:lstStyle/>
          <a:p>
            <a:pPr algn="ctr"/>
            <a:endParaRPr lang="en-US" dirty="0"/>
          </a:p>
        </p:txBody>
      </p:sp>
      <p:sp>
        <p:nvSpPr>
          <p:cNvPr id="12" name="Right Arrow 11"/>
          <p:cNvSpPr/>
          <p:nvPr/>
        </p:nvSpPr>
        <p:spPr bwMode="gray">
          <a:xfrm rot="9782529">
            <a:off x="3506520" y="3708657"/>
            <a:ext cx="2729788" cy="228600"/>
          </a:xfrm>
          <a:prstGeom prst="rightArrow">
            <a:avLst/>
          </a:prstGeom>
          <a:solidFill>
            <a:srgbClr val="C00000"/>
          </a:solidFill>
          <a:ln w="9525">
            <a:noFill/>
            <a:miter lim="800000"/>
            <a:headEnd/>
            <a:tailEnd/>
          </a:ln>
          <a:effectLst/>
        </p:spPr>
        <p:txBody>
          <a:bodyPr wrap="none" rtlCol="0" anchor="ctr"/>
          <a:lstStyle/>
          <a:p>
            <a:pPr algn="ctr"/>
            <a:endParaRPr lang="en-US" dirty="0"/>
          </a:p>
        </p:txBody>
      </p:sp>
      <p:sp>
        <p:nvSpPr>
          <p:cNvPr id="13" name="Multiply 12"/>
          <p:cNvSpPr/>
          <p:nvPr/>
        </p:nvSpPr>
        <p:spPr bwMode="gray">
          <a:xfrm>
            <a:off x="4953000" y="3696899"/>
            <a:ext cx="1981200" cy="1676400"/>
          </a:xfrm>
          <a:prstGeom prst="mathMultiply">
            <a:avLst/>
          </a:prstGeom>
          <a:solidFill>
            <a:srgbClr val="C00000"/>
          </a:solidFill>
          <a:ln w="9525">
            <a:noFill/>
            <a:miter lim="800000"/>
            <a:headEnd/>
            <a:tailEnd/>
          </a:ln>
          <a:effectLst/>
        </p:spPr>
        <p:txBody>
          <a:bodyPr wrap="none" rtlCol="0" anchor="ctr"/>
          <a:lstStyle/>
          <a:p>
            <a:pPr algn="ctr"/>
            <a:endParaRPr lang="en-US" dirty="0"/>
          </a:p>
        </p:txBody>
      </p:sp>
    </p:spTree>
    <p:extLst>
      <p:ext uri="{BB962C8B-B14F-4D97-AF65-F5344CB8AC3E}">
        <p14:creationId xmlns:p14="http://schemas.microsoft.com/office/powerpoint/2010/main" val="83684318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par>
                          <p:cTn id="12" fill="hold">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ERP - </a:t>
            </a:r>
            <a:r>
              <a:rPr lang="en-US" dirty="0" smtClean="0"/>
              <a:t>Elasticity</a:t>
            </a:r>
            <a:endParaRPr lang="en-US" dirty="0"/>
          </a:p>
        </p:txBody>
      </p:sp>
      <p:sp>
        <p:nvSpPr>
          <p:cNvPr id="5" name="Content Placeholder 2"/>
          <p:cNvSpPr txBox="1">
            <a:spLocks/>
          </p:cNvSpPr>
          <p:nvPr/>
        </p:nvSpPr>
        <p:spPr bwMode="auto">
          <a:xfrm>
            <a:off x="0" y="1274620"/>
            <a:ext cx="9144000" cy="581889"/>
          </a:xfrm>
          <a:prstGeom prst="rect">
            <a:avLst/>
          </a:prstGeom>
          <a:solidFill>
            <a:schemeClr val="accent1">
              <a:lumMod val="40000"/>
              <a:lumOff val="60000"/>
            </a:schemeClr>
          </a:solidFill>
          <a:ln w="9525">
            <a:noFill/>
            <a:miter lim="800000"/>
            <a:headEnd/>
            <a:tailEnd/>
          </a:ln>
          <a:effectLst/>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pPr marL="0" indent="0" algn="ctr">
              <a:buNone/>
            </a:pPr>
            <a:r>
              <a:rPr lang="en-US" sz="2400" b="1" u="sng" dirty="0" smtClean="0">
                <a:solidFill>
                  <a:srgbClr val="000000"/>
                </a:solidFill>
              </a:rPr>
              <a:t>Example – Elasticity</a:t>
            </a:r>
            <a:r>
              <a:rPr lang="en-US" sz="2400" b="1" dirty="0" smtClean="0">
                <a:solidFill>
                  <a:srgbClr val="000000"/>
                </a:solidFill>
              </a:rPr>
              <a:t> – Normal Operations</a:t>
            </a:r>
            <a:endParaRPr lang="en-US" sz="2400" b="1" dirty="0">
              <a:solidFill>
                <a:srgbClr val="000000"/>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240" y="2251355"/>
            <a:ext cx="8077200" cy="3944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93366"/>
      </p:ext>
    </p:extLst>
  </p:cSld>
  <p:clrMapOvr>
    <a:masterClrMapping/>
  </p:clrMapOvr>
  <p:transition spd="slow">
    <p:plu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ERP - </a:t>
            </a:r>
            <a:r>
              <a:rPr lang="en-US" dirty="0" smtClean="0"/>
              <a:t>Elasticity</a:t>
            </a:r>
            <a:endParaRPr lang="en-US" dirty="0"/>
          </a:p>
        </p:txBody>
      </p:sp>
      <p:sp>
        <p:nvSpPr>
          <p:cNvPr id="5" name="Content Placeholder 2"/>
          <p:cNvSpPr txBox="1">
            <a:spLocks/>
          </p:cNvSpPr>
          <p:nvPr/>
        </p:nvSpPr>
        <p:spPr bwMode="auto">
          <a:xfrm>
            <a:off x="0" y="1226135"/>
            <a:ext cx="9144000" cy="588818"/>
          </a:xfrm>
          <a:prstGeom prst="rect">
            <a:avLst/>
          </a:prstGeom>
          <a:solidFill>
            <a:schemeClr val="accent1">
              <a:lumMod val="40000"/>
              <a:lumOff val="60000"/>
            </a:schemeClr>
          </a:solidFill>
          <a:ln w="9525">
            <a:noFill/>
            <a:miter lim="800000"/>
            <a:headEnd/>
            <a:tailEnd/>
          </a:ln>
          <a:effectLst/>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pPr marL="0" indent="0" algn="ctr">
              <a:buNone/>
            </a:pPr>
            <a:r>
              <a:rPr lang="en-US" sz="2400" b="1" u="sng" dirty="0" smtClean="0">
                <a:solidFill>
                  <a:srgbClr val="000000"/>
                </a:solidFill>
              </a:rPr>
              <a:t>Example – Elasticity</a:t>
            </a:r>
            <a:r>
              <a:rPr lang="en-US" sz="2400" b="1" dirty="0" smtClean="0">
                <a:solidFill>
                  <a:srgbClr val="000000"/>
                </a:solidFill>
              </a:rPr>
              <a:t> – Peak Registration</a:t>
            </a:r>
            <a:endParaRPr lang="en-US" sz="2400" b="1" u="sng" dirty="0">
              <a:solidFill>
                <a:srgbClr val="000000"/>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15" y="2265210"/>
            <a:ext cx="8077200" cy="392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bwMode="gray">
          <a:xfrm>
            <a:off x="5868463" y="3151909"/>
            <a:ext cx="2957089" cy="2819400"/>
          </a:xfrm>
          <a:prstGeom prst="ellipse">
            <a:avLst/>
          </a:prstGeom>
          <a:solidFill>
            <a:srgbClr val="FFFF00">
              <a:alpha val="10000"/>
            </a:srgbClr>
          </a:solidFill>
          <a:ln w="9525">
            <a:solidFill>
              <a:srgbClr val="000000"/>
            </a:solidFill>
            <a:miter lim="800000"/>
            <a:headEnd/>
            <a:tailEnd/>
          </a:ln>
          <a:effectLst/>
        </p:spPr>
        <p:txBody>
          <a:bodyPr wrap="none" rtlCol="0" anchor="ctr"/>
          <a:lstStyle/>
          <a:p>
            <a:pPr algn="ctr"/>
            <a:endParaRPr lang="en-US" dirty="0"/>
          </a:p>
        </p:txBody>
      </p:sp>
    </p:spTree>
    <p:extLst>
      <p:ext uri="{BB962C8B-B14F-4D97-AF65-F5344CB8AC3E}">
        <p14:creationId xmlns:p14="http://schemas.microsoft.com/office/powerpoint/2010/main" val="1918816912"/>
      </p:ext>
    </p:extLst>
  </p:cSld>
  <p:clrMapOvr>
    <a:masterClrMapping/>
  </p:clrMapOvr>
  <p:transition spd="slow">
    <p:plus/>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ERP - </a:t>
            </a:r>
            <a:r>
              <a:rPr lang="en-US" dirty="0" smtClean="0"/>
              <a:t>Elasticity</a:t>
            </a:r>
            <a:endParaRPr lang="en-US" dirty="0"/>
          </a:p>
        </p:txBody>
      </p:sp>
      <p:sp>
        <p:nvSpPr>
          <p:cNvPr id="5" name="Content Placeholder 2"/>
          <p:cNvSpPr txBox="1">
            <a:spLocks/>
          </p:cNvSpPr>
          <p:nvPr/>
        </p:nvSpPr>
        <p:spPr bwMode="auto">
          <a:xfrm>
            <a:off x="0" y="1253845"/>
            <a:ext cx="9144000" cy="547255"/>
          </a:xfrm>
          <a:prstGeom prst="rect">
            <a:avLst/>
          </a:prstGeom>
          <a:solidFill>
            <a:schemeClr val="accent1">
              <a:lumMod val="40000"/>
              <a:lumOff val="60000"/>
            </a:schemeClr>
          </a:solidFill>
          <a:ln w="9525">
            <a:noFill/>
            <a:miter lim="800000"/>
            <a:headEnd/>
            <a:tailEnd/>
          </a:ln>
          <a:effectLst/>
          <a:scene3d>
            <a:camera prst="orthographicFront"/>
            <a:lightRig rig="threePt" dir="t"/>
          </a:scene3d>
          <a:sp3d>
            <a:bevelT w="165100" prst="coolSlant"/>
          </a:sp3d>
        </p:spPr>
        <p:txBody>
          <a:bodyPr vert="horz" wrap="square" lIns="91440" tIns="45720" rIns="91440" bIns="45720" numCol="1" anchor="t" anchorCtr="0" compatLnSpc="1">
            <a:prstTxWarp prst="textNoShape">
              <a:avLst/>
            </a:prstTxWarp>
          </a:bodyPr>
          <a:lstStyle/>
          <a:p>
            <a:pPr marL="0" indent="0" algn="ctr">
              <a:buNone/>
            </a:pPr>
            <a:r>
              <a:rPr lang="en-US" sz="2400" b="1" u="sng" dirty="0" smtClean="0">
                <a:solidFill>
                  <a:srgbClr val="000000"/>
                </a:solidFill>
              </a:rPr>
              <a:t>Example – Elasticity</a:t>
            </a:r>
            <a:r>
              <a:rPr lang="en-US" sz="2400" b="1" dirty="0" smtClean="0">
                <a:solidFill>
                  <a:srgbClr val="000000"/>
                </a:solidFill>
              </a:rPr>
              <a:t> – Peak Registration - extended</a:t>
            </a:r>
            <a:endParaRPr lang="en-US" sz="2400" b="1" u="sng" dirty="0">
              <a:solidFill>
                <a:srgbClr val="000000"/>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90" y="2215986"/>
            <a:ext cx="8077200" cy="3983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bwMode="gray">
          <a:xfrm>
            <a:off x="3353696" y="3491419"/>
            <a:ext cx="1218304" cy="2514600"/>
          </a:xfrm>
          <a:prstGeom prst="ellipse">
            <a:avLst/>
          </a:prstGeom>
          <a:solidFill>
            <a:srgbClr val="FFFF00">
              <a:alpha val="10000"/>
            </a:srgbClr>
          </a:solidFill>
          <a:ln w="9525">
            <a:solidFill>
              <a:srgbClr val="000000"/>
            </a:solidFill>
            <a:miter lim="800000"/>
            <a:headEnd/>
            <a:tailEnd/>
          </a:ln>
          <a:effectLst/>
        </p:spPr>
        <p:txBody>
          <a:bodyPr wrap="none" rtlCol="0" anchor="ctr"/>
          <a:lstStyle/>
          <a:p>
            <a:pPr algn="ctr"/>
            <a:endParaRPr lang="en-US" dirty="0"/>
          </a:p>
        </p:txBody>
      </p:sp>
      <p:sp>
        <p:nvSpPr>
          <p:cNvPr id="8" name="Oval 7"/>
          <p:cNvSpPr/>
          <p:nvPr/>
        </p:nvSpPr>
        <p:spPr bwMode="gray">
          <a:xfrm>
            <a:off x="5734722" y="3276600"/>
            <a:ext cx="2957089" cy="2819400"/>
          </a:xfrm>
          <a:prstGeom prst="ellipse">
            <a:avLst/>
          </a:prstGeom>
          <a:solidFill>
            <a:srgbClr val="FFFF00">
              <a:alpha val="10000"/>
            </a:srgbClr>
          </a:solidFill>
          <a:ln w="9525">
            <a:solidFill>
              <a:srgbClr val="000000"/>
            </a:solidFill>
            <a:miter lim="800000"/>
            <a:headEnd/>
            <a:tailEnd/>
          </a:ln>
          <a:effectLst/>
        </p:spPr>
        <p:txBody>
          <a:bodyPr wrap="none" rtlCol="0" anchor="ctr"/>
          <a:lstStyle/>
          <a:p>
            <a:pPr algn="ctr"/>
            <a:endParaRPr lang="en-US" dirty="0"/>
          </a:p>
        </p:txBody>
      </p:sp>
    </p:spTree>
    <p:extLst>
      <p:ext uri="{BB962C8B-B14F-4D97-AF65-F5344CB8AC3E}">
        <p14:creationId xmlns:p14="http://schemas.microsoft.com/office/powerpoint/2010/main" val="1201637685"/>
      </p:ext>
    </p:extLst>
  </p:cSld>
  <p:clrMapOvr>
    <a:masterClrMapping/>
  </p:clrMapOvr>
  <p:transition spd="slow">
    <p:plus/>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Value &amp; Cost Avoidance</a:t>
            </a:r>
            <a:endParaRPr lang="en-US" dirty="0"/>
          </a:p>
        </p:txBody>
      </p:sp>
      <p:sp>
        <p:nvSpPr>
          <p:cNvPr id="5" name="Rectangle 4"/>
          <p:cNvSpPr/>
          <p:nvPr/>
        </p:nvSpPr>
        <p:spPr>
          <a:xfrm>
            <a:off x="4447309" y="1301507"/>
            <a:ext cx="4184072" cy="4760259"/>
          </a:xfrm>
          <a:prstGeom prst="rect">
            <a:avLst/>
          </a:prstGeom>
          <a:solidFill>
            <a:schemeClr val="bg1"/>
          </a:solidFill>
          <a:ln>
            <a:solidFill>
              <a:srgbClr val="45811B"/>
            </a:solidFill>
          </a:ln>
          <a:effectLst>
            <a:glow rad="101600">
              <a:srgbClr val="1B7B8B">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400" b="1" u="sng" dirty="0" smtClean="0">
                <a:solidFill>
                  <a:schemeClr val="tx1"/>
                </a:solidFill>
              </a:rPr>
              <a:t>COST AVOIDANCE</a:t>
            </a:r>
          </a:p>
          <a:p>
            <a:r>
              <a:rPr lang="en-US" sz="2400" b="1" dirty="0" smtClean="0">
                <a:solidFill>
                  <a:schemeClr val="tx1"/>
                </a:solidFill>
              </a:rPr>
              <a:t>Physical server ERP - Cost</a:t>
            </a:r>
          </a:p>
          <a:p>
            <a:r>
              <a:rPr lang="en-US" sz="2400" b="1" dirty="0">
                <a:solidFill>
                  <a:schemeClr val="tx1"/>
                </a:solidFill>
              </a:rPr>
              <a:t>	</a:t>
            </a:r>
            <a:r>
              <a:rPr lang="en-US" sz="2400" dirty="0" smtClean="0">
                <a:solidFill>
                  <a:schemeClr val="tx1"/>
                </a:solidFill>
              </a:rPr>
              <a:t>250 Physical Servers</a:t>
            </a:r>
          </a:p>
          <a:p>
            <a:r>
              <a:rPr lang="en-US" sz="2400" b="1" dirty="0">
                <a:solidFill>
                  <a:schemeClr val="tx1"/>
                </a:solidFill>
              </a:rPr>
              <a:t>	</a:t>
            </a:r>
            <a:r>
              <a:rPr lang="en-US" sz="2400" b="1" dirty="0" smtClean="0">
                <a:solidFill>
                  <a:schemeClr val="tx1"/>
                </a:solidFill>
              </a:rPr>
              <a:t>$ 3.5 million</a:t>
            </a:r>
          </a:p>
          <a:p>
            <a:endParaRPr lang="en-US" sz="2400" b="1" dirty="0">
              <a:solidFill>
                <a:schemeClr val="tx1"/>
              </a:solidFill>
            </a:endParaRPr>
          </a:p>
          <a:p>
            <a:r>
              <a:rPr lang="en-US" sz="2400" b="1" dirty="0" smtClean="0">
                <a:solidFill>
                  <a:schemeClr val="tx1"/>
                </a:solidFill>
              </a:rPr>
              <a:t>Virtual ERP - Cost</a:t>
            </a:r>
          </a:p>
          <a:p>
            <a:r>
              <a:rPr lang="en-US" sz="2400" b="1" dirty="0">
                <a:solidFill>
                  <a:schemeClr val="tx1"/>
                </a:solidFill>
              </a:rPr>
              <a:t>	</a:t>
            </a:r>
            <a:r>
              <a:rPr lang="en-US" sz="2400" dirty="0" smtClean="0">
                <a:solidFill>
                  <a:schemeClr val="tx1"/>
                </a:solidFill>
              </a:rPr>
              <a:t>246 </a:t>
            </a:r>
            <a:r>
              <a:rPr lang="en-US" sz="2400" dirty="0" err="1" smtClean="0">
                <a:solidFill>
                  <a:schemeClr val="tx1"/>
                </a:solidFill>
              </a:rPr>
              <a:t>vm</a:t>
            </a:r>
            <a:r>
              <a:rPr lang="en-US" sz="2400" dirty="0" smtClean="0">
                <a:solidFill>
                  <a:schemeClr val="tx1"/>
                </a:solidFill>
              </a:rPr>
              <a:t> servers</a:t>
            </a:r>
          </a:p>
          <a:p>
            <a:r>
              <a:rPr lang="en-US" sz="2400" dirty="0">
                <a:solidFill>
                  <a:schemeClr val="tx1"/>
                </a:solidFill>
              </a:rPr>
              <a:t>	</a:t>
            </a:r>
            <a:r>
              <a:rPr lang="en-US" sz="2400" dirty="0" smtClean="0">
                <a:solidFill>
                  <a:schemeClr val="tx1"/>
                </a:solidFill>
              </a:rPr>
              <a:t>4 physical DB servers</a:t>
            </a:r>
          </a:p>
          <a:p>
            <a:r>
              <a:rPr lang="en-US" sz="2400" b="1" dirty="0">
                <a:solidFill>
                  <a:schemeClr val="tx1"/>
                </a:solidFill>
              </a:rPr>
              <a:t>	</a:t>
            </a:r>
            <a:r>
              <a:rPr lang="en-US" sz="2400" b="1" dirty="0" smtClean="0">
                <a:solidFill>
                  <a:schemeClr val="tx1"/>
                </a:solidFill>
              </a:rPr>
              <a:t>$ 722,000</a:t>
            </a:r>
          </a:p>
          <a:p>
            <a:endParaRPr lang="en-US" sz="2400" b="1" dirty="0">
              <a:solidFill>
                <a:schemeClr val="tx1"/>
              </a:solidFill>
            </a:endParaRPr>
          </a:p>
          <a:p>
            <a:r>
              <a:rPr lang="en-US" sz="2400" b="1" dirty="0" smtClean="0">
                <a:solidFill>
                  <a:schemeClr val="tx1"/>
                </a:solidFill>
              </a:rPr>
              <a:t>Power  Requirements</a:t>
            </a:r>
          </a:p>
          <a:p>
            <a:pPr marL="285750" indent="-285750">
              <a:buFontTx/>
              <a:buChar char="-"/>
            </a:pPr>
            <a:r>
              <a:rPr lang="en-US" sz="2400" b="1" dirty="0" smtClean="0">
                <a:solidFill>
                  <a:schemeClr val="tx1"/>
                </a:solidFill>
              </a:rPr>
              <a:t>Physical – 12.3 KW</a:t>
            </a:r>
          </a:p>
          <a:p>
            <a:pPr marL="285750" indent="-285750">
              <a:buFontTx/>
              <a:buChar char="-"/>
            </a:pPr>
            <a:r>
              <a:rPr lang="en-US" sz="2400" b="1" dirty="0" smtClean="0">
                <a:solidFill>
                  <a:schemeClr val="tx1"/>
                </a:solidFill>
              </a:rPr>
              <a:t>Virtual – 7.2 KW</a:t>
            </a:r>
          </a:p>
        </p:txBody>
      </p:sp>
      <p:sp>
        <p:nvSpPr>
          <p:cNvPr id="6" name="Rectangle 5"/>
          <p:cNvSpPr/>
          <p:nvPr/>
        </p:nvSpPr>
        <p:spPr>
          <a:xfrm>
            <a:off x="169887" y="1301507"/>
            <a:ext cx="4083458" cy="4760259"/>
          </a:xfrm>
          <a:prstGeom prst="rect">
            <a:avLst/>
          </a:prstGeom>
          <a:gradFill>
            <a:gsLst>
              <a:gs pos="0">
                <a:srgbClr val="1B7B8B"/>
              </a:gs>
              <a:gs pos="100000">
                <a:srgbClr val="8A8889"/>
              </a:gs>
            </a:gsLst>
            <a:lin ang="16200000" scaled="0"/>
          </a:gradFill>
          <a:ln>
            <a:solidFill>
              <a:srgbClr val="45811B"/>
            </a:solidFill>
          </a:ln>
          <a:effectLst>
            <a:glow rad="101600">
              <a:srgbClr val="1B7B8B">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800" b="1" dirty="0"/>
              <a:t>Dynamic</a:t>
            </a:r>
            <a:r>
              <a:rPr lang="en-US" sz="2800" dirty="0"/>
              <a:t> reallocation of computing resources</a:t>
            </a:r>
          </a:p>
          <a:p>
            <a:endParaRPr lang="en-US" sz="2800" dirty="0"/>
          </a:p>
          <a:p>
            <a:r>
              <a:rPr lang="en-US" sz="2800" dirty="0"/>
              <a:t>No </a:t>
            </a:r>
            <a:r>
              <a:rPr lang="en-US" sz="2800" b="1" dirty="0"/>
              <a:t>downtime</a:t>
            </a:r>
            <a:r>
              <a:rPr lang="en-US" sz="2800" dirty="0"/>
              <a:t> or </a:t>
            </a:r>
            <a:r>
              <a:rPr lang="en-US" sz="2800" b="1" dirty="0"/>
              <a:t>performance</a:t>
            </a:r>
            <a:r>
              <a:rPr lang="en-US" sz="2800" dirty="0"/>
              <a:t> loss during peak system demands</a:t>
            </a:r>
          </a:p>
          <a:p>
            <a:endParaRPr lang="en-US" sz="2800" dirty="0"/>
          </a:p>
          <a:p>
            <a:r>
              <a:rPr lang="en-US" sz="2800" dirty="0" smtClean="0"/>
              <a:t>IT </a:t>
            </a:r>
            <a:r>
              <a:rPr lang="en-US" sz="2800" dirty="0"/>
              <a:t>is addressing the </a:t>
            </a:r>
            <a:r>
              <a:rPr lang="en-US" sz="2800" b="1" dirty="0"/>
              <a:t>business and customers needs </a:t>
            </a:r>
          </a:p>
        </p:txBody>
      </p:sp>
    </p:spTree>
    <p:extLst>
      <p:ext uri="{BB962C8B-B14F-4D97-AF65-F5344CB8AC3E}">
        <p14:creationId xmlns:p14="http://schemas.microsoft.com/office/powerpoint/2010/main" val="3560318090"/>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DataCenter</a:t>
            </a:r>
            <a:r>
              <a:rPr lang="en-US" dirty="0" smtClean="0"/>
              <a:t> Redesign</a:t>
            </a:r>
            <a:endParaRPr lang="en-US" dirty="0"/>
          </a:p>
        </p:txBody>
      </p:sp>
      <p:sp>
        <p:nvSpPr>
          <p:cNvPr id="3" name="Content Placeholder 2"/>
          <p:cNvSpPr>
            <a:spLocks noGrp="1"/>
          </p:cNvSpPr>
          <p:nvPr>
            <p:ph idx="1"/>
          </p:nvPr>
        </p:nvSpPr>
        <p:spPr/>
        <p:txBody>
          <a:bodyPr/>
          <a:lstStyle/>
          <a:p>
            <a:r>
              <a:rPr lang="en-US" b="1" dirty="0" smtClean="0"/>
              <a:t>Power Utilization Efficiency (PUE)</a:t>
            </a:r>
          </a:p>
          <a:p>
            <a:pPr lvl="1"/>
            <a:r>
              <a:rPr lang="en-US" dirty="0" smtClean="0"/>
              <a:t>Simple term – how much does it cost to distribute power and cooling to the data center</a:t>
            </a:r>
          </a:p>
          <a:p>
            <a:pPr lvl="1"/>
            <a:r>
              <a:rPr lang="en-US" b="1" dirty="0" smtClean="0"/>
              <a:t>Simple Calculation</a:t>
            </a:r>
          </a:p>
          <a:p>
            <a:pPr lvl="2"/>
            <a:r>
              <a:rPr lang="en-US" dirty="0" smtClean="0"/>
              <a:t>Total Power used by equipment to provide services</a:t>
            </a:r>
          </a:p>
          <a:p>
            <a:pPr lvl="2"/>
            <a:r>
              <a:rPr lang="en-US" dirty="0" smtClean="0"/>
              <a:t>Total Power used by the data center</a:t>
            </a:r>
          </a:p>
          <a:p>
            <a:pPr lvl="1"/>
            <a:endParaRPr lang="en-US" dirty="0"/>
          </a:p>
          <a:p>
            <a:r>
              <a:rPr lang="en-US" b="1" dirty="0" smtClean="0"/>
              <a:t>Example - PUE</a:t>
            </a:r>
          </a:p>
          <a:p>
            <a:pPr lvl="2"/>
            <a:r>
              <a:rPr lang="en-US" dirty="0" smtClean="0"/>
              <a:t>A room with a PUE of 2.6 means that for every kilowatt used to deliver a service 1.6 kilowatts are needed.</a:t>
            </a:r>
          </a:p>
        </p:txBody>
      </p:sp>
      <p:sp>
        <p:nvSpPr>
          <p:cNvPr id="4" name="TextBox 3"/>
          <p:cNvSpPr txBox="1"/>
          <p:nvPr/>
        </p:nvSpPr>
        <p:spPr>
          <a:xfrm>
            <a:off x="188259" y="5756831"/>
            <a:ext cx="8477705" cy="369332"/>
          </a:xfrm>
          <a:prstGeom prst="rect">
            <a:avLst/>
          </a:prstGeom>
          <a:noFill/>
        </p:spPr>
        <p:txBody>
          <a:bodyPr wrap="none" rtlCol="0">
            <a:spAutoFit/>
          </a:bodyPr>
          <a:lstStyle/>
          <a:p>
            <a:r>
              <a:rPr lang="en-US" dirty="0"/>
              <a:t>http://searchdatacenter.techtarget.com/definition/power-usage-effectiveness-PUE</a:t>
            </a:r>
          </a:p>
        </p:txBody>
      </p:sp>
    </p:spTree>
    <p:extLst>
      <p:ext uri="{BB962C8B-B14F-4D97-AF65-F5344CB8AC3E}">
        <p14:creationId xmlns:p14="http://schemas.microsoft.com/office/powerpoint/2010/main" val="352144912"/>
      </p:ext>
    </p:extLst>
  </p:cSld>
  <p:clrMapOvr>
    <a:masterClrMapping/>
  </p:clrMapOvr>
  <p:transition spd="slow">
    <p:plus/>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Presentation Overview</a:t>
            </a:r>
            <a:endParaRPr lang="en-US" dirty="0"/>
          </a:p>
        </p:txBody>
      </p:sp>
      <p:pic>
        <p:nvPicPr>
          <p:cNvPr id="7" name="Picture 7" descr="c0188484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0003" y="3956704"/>
            <a:ext cx="2169459" cy="216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C:\Users\LALANDER\AppData\Local\Microsoft\Windows\Temporary Internet Files\Content.IE5\FLBCT24N\MP9004423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8491" y="4084239"/>
            <a:ext cx="3462615" cy="23084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51011" y="1272988"/>
            <a:ext cx="5531223" cy="4853175"/>
          </a:xfrm>
        </p:spPr>
        <p:txBody>
          <a:bodyPr/>
          <a:lstStyle/>
          <a:p>
            <a:r>
              <a:rPr lang="en-US" dirty="0" smtClean="0"/>
              <a:t>Introduction to Lone Star</a:t>
            </a:r>
          </a:p>
          <a:p>
            <a:r>
              <a:rPr lang="en-US" dirty="0" smtClean="0"/>
              <a:t>Why Green?</a:t>
            </a:r>
          </a:p>
          <a:p>
            <a:r>
              <a:rPr lang="en-US" dirty="0" smtClean="0"/>
              <a:t>Customer Focus - Pilots</a:t>
            </a:r>
            <a:r>
              <a:rPr lang="en-US" sz="1600" dirty="0" smtClean="0"/>
              <a:t> </a:t>
            </a:r>
          </a:p>
          <a:p>
            <a:r>
              <a:rPr lang="en-US" dirty="0" smtClean="0"/>
              <a:t>It’s in the Design</a:t>
            </a:r>
          </a:p>
          <a:p>
            <a:pPr lvl="1"/>
            <a:r>
              <a:rPr lang="en-US" dirty="0" smtClean="0"/>
              <a:t>Virtualize Everything!</a:t>
            </a:r>
          </a:p>
          <a:p>
            <a:pPr lvl="1"/>
            <a:r>
              <a:rPr lang="en-US" dirty="0" smtClean="0"/>
              <a:t>Availability and Performance</a:t>
            </a:r>
          </a:p>
          <a:p>
            <a:pPr lvl="1"/>
            <a:r>
              <a:rPr lang="en-US" dirty="0" smtClean="0"/>
              <a:t>Datacenter Redesign</a:t>
            </a:r>
          </a:p>
          <a:p>
            <a:r>
              <a:rPr lang="en-US" dirty="0" smtClean="0"/>
              <a:t>Savings and Quality</a:t>
            </a:r>
          </a:p>
          <a:p>
            <a:r>
              <a:rPr lang="en-US" dirty="0" smtClean="0"/>
              <a:t>What’s Next</a:t>
            </a:r>
          </a:p>
          <a:p>
            <a:r>
              <a:rPr lang="en-US" dirty="0" smtClean="0"/>
              <a:t>Questions</a:t>
            </a:r>
          </a:p>
          <a:p>
            <a:endParaRPr lang="en-US" dirty="0"/>
          </a:p>
        </p:txBody>
      </p:sp>
      <p:sp>
        <p:nvSpPr>
          <p:cNvPr id="4" name="Cloud"/>
          <p:cNvSpPr>
            <a:spLocks noChangeAspect="1" noEditPoints="1" noChangeArrowheads="1"/>
          </p:cNvSpPr>
          <p:nvPr/>
        </p:nvSpPr>
        <p:spPr bwMode="auto">
          <a:xfrm>
            <a:off x="5256677" y="1272988"/>
            <a:ext cx="3685416" cy="2811251"/>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blipFill>
            <a:blip r:embed="rId4"/>
            <a:stretch>
              <a:fillRect/>
            </a:stretch>
          </a:blip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4608864"/>
      </p:ext>
    </p:extLst>
  </p:cSld>
  <p:clrMapOvr>
    <a:masterClrMapping/>
  </p:clrMapOvr>
  <p:transition spd="slow">
    <p:plus/>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DataCenter</a:t>
            </a:r>
            <a:r>
              <a:rPr lang="en-US" dirty="0" smtClean="0"/>
              <a:t> Redesign</a:t>
            </a:r>
            <a:endParaRPr lang="en-US" dirty="0"/>
          </a:p>
        </p:txBody>
      </p:sp>
      <p:sp>
        <p:nvSpPr>
          <p:cNvPr id="3" name="Content Placeholder 2"/>
          <p:cNvSpPr>
            <a:spLocks noGrp="1"/>
          </p:cNvSpPr>
          <p:nvPr>
            <p:ph idx="1"/>
          </p:nvPr>
        </p:nvSpPr>
        <p:spPr>
          <a:xfrm>
            <a:off x="251012" y="1272988"/>
            <a:ext cx="8588188" cy="4778188"/>
          </a:xfrm>
        </p:spPr>
        <p:txBody>
          <a:bodyPr/>
          <a:lstStyle/>
          <a:p>
            <a:r>
              <a:rPr lang="en-US" dirty="0" smtClean="0"/>
              <a:t>LSCS – System DC 1  - </a:t>
            </a:r>
            <a:r>
              <a:rPr lang="en-US" sz="2000" dirty="0" smtClean="0"/>
              <a:t>Traditional Forced Air Data Center</a:t>
            </a:r>
          </a:p>
          <a:p>
            <a:r>
              <a:rPr lang="en-US" sz="2000" dirty="0" smtClean="0"/>
              <a:t>DEFFICENCY ASSESMENT – 10 years old – No efficiency reviews</a:t>
            </a:r>
          </a:p>
          <a:p>
            <a:pPr lvl="1"/>
            <a:r>
              <a:rPr lang="en-US" sz="1600" dirty="0" smtClean="0"/>
              <a:t>In-line UPS was 85% efficient</a:t>
            </a:r>
          </a:p>
          <a:p>
            <a:pPr lvl="1"/>
            <a:r>
              <a:rPr lang="en-US" sz="1600" dirty="0" smtClean="0"/>
              <a:t>Power line loss of 4.7%</a:t>
            </a:r>
          </a:p>
          <a:p>
            <a:pPr lvl="1"/>
            <a:r>
              <a:rPr lang="en-US" sz="1600" dirty="0" smtClean="0"/>
              <a:t>Loss of heat containment</a:t>
            </a:r>
          </a:p>
          <a:p>
            <a:pPr lvl="1"/>
            <a:r>
              <a:rPr lang="en-US" sz="1600" dirty="0" smtClean="0"/>
              <a:t>Inefficient CRAC units</a:t>
            </a:r>
          </a:p>
          <a:p>
            <a:pPr lvl="1"/>
            <a:endParaRPr lang="en-US" sz="1600" dirty="0"/>
          </a:p>
          <a:p>
            <a:r>
              <a:rPr lang="en-US" sz="2000" dirty="0" smtClean="0"/>
              <a:t>REDESIGN</a:t>
            </a:r>
          </a:p>
          <a:p>
            <a:pPr lvl="1"/>
            <a:r>
              <a:rPr lang="en-US" sz="1600" dirty="0" smtClean="0"/>
              <a:t>Upgraded power distribution</a:t>
            </a:r>
          </a:p>
          <a:p>
            <a:pPr lvl="1"/>
            <a:r>
              <a:rPr lang="en-US" sz="1600" dirty="0" smtClean="0"/>
              <a:t>Upgraded UPS</a:t>
            </a:r>
          </a:p>
          <a:p>
            <a:pPr lvl="1"/>
            <a:r>
              <a:rPr lang="en-US" sz="1600" dirty="0" smtClean="0"/>
              <a:t>Pending upgrade of CRAC units</a:t>
            </a:r>
          </a:p>
          <a:p>
            <a:pPr lvl="1"/>
            <a:r>
              <a:rPr lang="en-US" sz="1600" dirty="0" smtClean="0"/>
              <a:t>Load distribution – Hot isle containment</a:t>
            </a:r>
          </a:p>
          <a:p>
            <a:pPr lvl="1"/>
            <a:endParaRPr lang="en-US" sz="1600" dirty="0"/>
          </a:p>
          <a:p>
            <a:r>
              <a:rPr lang="en-US" sz="2000" dirty="0" smtClean="0"/>
              <a:t>PUE</a:t>
            </a:r>
          </a:p>
          <a:p>
            <a:pPr lvl="1"/>
            <a:r>
              <a:rPr lang="en-US" sz="1600" dirty="0" smtClean="0"/>
              <a:t>Initial 3.8 – Current 3.1 - Projected – 2.7 </a:t>
            </a:r>
          </a:p>
          <a:p>
            <a:pPr lvl="1"/>
            <a:endParaRPr lang="en-US" sz="1600" dirty="0" smtClean="0"/>
          </a:p>
          <a:p>
            <a:pPr lvl="1"/>
            <a:endParaRPr lang="en-US" dirty="0"/>
          </a:p>
        </p:txBody>
      </p:sp>
      <p:pic>
        <p:nvPicPr>
          <p:cNvPr id="5" name="Picture 2"/>
          <p:cNvPicPr>
            <a:picLocks noChangeAspect="1" noChangeArrowheads="1"/>
          </p:cNvPicPr>
          <p:nvPr/>
        </p:nvPicPr>
        <p:blipFill>
          <a:blip r:embed="rId2" cstate="print"/>
          <a:srcRect/>
          <a:stretch>
            <a:fillRect/>
          </a:stretch>
        </p:blipFill>
        <p:spPr bwMode="auto">
          <a:xfrm>
            <a:off x="4764750" y="2260418"/>
            <a:ext cx="1719126" cy="2237315"/>
          </a:xfrm>
          <a:prstGeom prst="rect">
            <a:avLst/>
          </a:prstGeom>
          <a:noFill/>
          <a:ln w="9525">
            <a:noFill/>
            <a:miter lim="800000"/>
            <a:headEnd/>
            <a:tailEnd/>
          </a:ln>
        </p:spPr>
      </p:pic>
      <p:pic>
        <p:nvPicPr>
          <p:cNvPr id="6" name="Picture 4" descr="C:\Users\LALAND~1.LSC\AppData\Local\Temp\msohtmlclip1\01\clip_image001.png"/>
          <p:cNvPicPr>
            <a:picLocks noChangeAspect="1" noChangeArrowheads="1"/>
          </p:cNvPicPr>
          <p:nvPr/>
        </p:nvPicPr>
        <p:blipFill>
          <a:blip r:embed="rId3" cstate="print"/>
          <a:srcRect/>
          <a:stretch>
            <a:fillRect/>
          </a:stretch>
        </p:blipFill>
        <p:spPr bwMode="auto">
          <a:xfrm>
            <a:off x="6750424" y="2248361"/>
            <a:ext cx="1828802" cy="2246199"/>
          </a:xfrm>
          <a:prstGeom prst="rect">
            <a:avLst/>
          </a:prstGeom>
          <a:noFill/>
        </p:spPr>
      </p:pic>
      <p:pic>
        <p:nvPicPr>
          <p:cNvPr id="7" name="Picture 6" descr="power_cooling.jpg"/>
          <p:cNvPicPr>
            <a:picLocks noChangeAspect="1"/>
          </p:cNvPicPr>
          <p:nvPr/>
        </p:nvPicPr>
        <p:blipFill>
          <a:blip r:embed="rId4" cstate="print"/>
          <a:stretch>
            <a:fillRect/>
          </a:stretch>
        </p:blipFill>
        <p:spPr>
          <a:xfrm>
            <a:off x="4777362" y="4715437"/>
            <a:ext cx="3832906" cy="1398493"/>
          </a:xfrm>
          <a:prstGeom prst="rect">
            <a:avLst/>
          </a:prstGeom>
        </p:spPr>
      </p:pic>
    </p:spTree>
    <p:extLst>
      <p:ext uri="{BB962C8B-B14F-4D97-AF65-F5344CB8AC3E}">
        <p14:creationId xmlns:p14="http://schemas.microsoft.com/office/powerpoint/2010/main" val="1434579438"/>
      </p:ext>
    </p:extLst>
  </p:cSld>
  <p:clrMapOvr>
    <a:masterClrMapping/>
  </p:clrMapOvr>
  <p:transition spd="slow">
    <p:plus/>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Design Green – New Datacenter</a:t>
            </a:r>
            <a:endParaRPr lang="en-US" dirty="0"/>
          </a:p>
        </p:txBody>
      </p:sp>
      <p:sp>
        <p:nvSpPr>
          <p:cNvPr id="3" name="Content Placeholder 2"/>
          <p:cNvSpPr>
            <a:spLocks noGrp="1"/>
          </p:cNvSpPr>
          <p:nvPr>
            <p:ph idx="1"/>
          </p:nvPr>
        </p:nvSpPr>
        <p:spPr>
          <a:xfrm>
            <a:off x="237364" y="1686852"/>
            <a:ext cx="5482118" cy="5282857"/>
          </a:xfrm>
        </p:spPr>
        <p:txBody>
          <a:bodyPr/>
          <a:lstStyle/>
          <a:p>
            <a:pPr lvl="1"/>
            <a:r>
              <a:rPr lang="en-US" dirty="0" smtClean="0"/>
              <a:t>Tier IV data center</a:t>
            </a:r>
          </a:p>
          <a:p>
            <a:pPr lvl="1"/>
            <a:r>
              <a:rPr lang="en-US" dirty="0" smtClean="0"/>
              <a:t>European design standards</a:t>
            </a:r>
          </a:p>
          <a:p>
            <a:pPr lvl="1"/>
            <a:r>
              <a:rPr lang="en-US" dirty="0" smtClean="0"/>
              <a:t>Water cooled racks</a:t>
            </a:r>
          </a:p>
          <a:p>
            <a:pPr lvl="1"/>
            <a:r>
              <a:rPr lang="en-US" dirty="0" smtClean="0"/>
              <a:t>In-direct UPS 99.9% </a:t>
            </a:r>
          </a:p>
          <a:p>
            <a:pPr lvl="1"/>
            <a:r>
              <a:rPr lang="en-US" dirty="0" smtClean="0"/>
              <a:t>480 volt power distribution </a:t>
            </a:r>
          </a:p>
          <a:p>
            <a:pPr lvl="1"/>
            <a:r>
              <a:rPr lang="en-US" dirty="0" smtClean="0"/>
              <a:t>In rack fire suppression</a:t>
            </a:r>
          </a:p>
          <a:p>
            <a:pPr lvl="1"/>
            <a:endParaRPr lang="en-US" dirty="0"/>
          </a:p>
          <a:p>
            <a:pPr lvl="1"/>
            <a:r>
              <a:rPr lang="en-US" dirty="0" smtClean="0"/>
              <a:t>Two commercial power feeds</a:t>
            </a:r>
          </a:p>
          <a:p>
            <a:pPr lvl="1"/>
            <a:r>
              <a:rPr lang="en-US" dirty="0" smtClean="0"/>
              <a:t>Two 500 KW generators</a:t>
            </a:r>
          </a:p>
          <a:p>
            <a:pPr lvl="1"/>
            <a:r>
              <a:rPr lang="en-US" dirty="0" smtClean="0"/>
              <a:t>Two backup CRAC units</a:t>
            </a:r>
          </a:p>
          <a:p>
            <a:pPr lvl="1"/>
            <a:endParaRPr lang="en-US" dirty="0" smtClean="0"/>
          </a:p>
          <a:p>
            <a:pPr lvl="1"/>
            <a:endParaRPr lang="en-US" dirty="0" smtClean="0"/>
          </a:p>
          <a:p>
            <a:pPr lvl="1"/>
            <a:endParaRPr lang="en-US" dirty="0"/>
          </a:p>
        </p:txBody>
      </p:sp>
      <p:sp>
        <p:nvSpPr>
          <p:cNvPr id="6" name="TextBox 5"/>
          <p:cNvSpPr txBox="1"/>
          <p:nvPr/>
        </p:nvSpPr>
        <p:spPr>
          <a:xfrm>
            <a:off x="191263" y="1209799"/>
            <a:ext cx="8790219" cy="523220"/>
          </a:xfrm>
          <a:prstGeom prst="rect">
            <a:avLst/>
          </a:prstGeom>
          <a:noFill/>
        </p:spPr>
        <p:txBody>
          <a:bodyPr wrap="square" rtlCol="0">
            <a:spAutoFit/>
          </a:bodyPr>
          <a:lstStyle/>
          <a:p>
            <a:r>
              <a:rPr lang="en-US" sz="2800" b="1" dirty="0"/>
              <a:t>Efficiency by Design</a:t>
            </a:r>
            <a:r>
              <a:rPr lang="en-US" sz="2800" dirty="0"/>
              <a:t> – New LSCS DC </a:t>
            </a:r>
            <a:r>
              <a:rPr lang="en-US" sz="2800" dirty="0" smtClean="0"/>
              <a:t>2</a:t>
            </a:r>
            <a:endParaRPr lang="en-US" sz="2800"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6401" t="17296" r="16166" b="10643"/>
          <a:stretch/>
        </p:blipFill>
        <p:spPr>
          <a:xfrm>
            <a:off x="4833179" y="3181529"/>
            <a:ext cx="4156689" cy="29503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TextBox 8"/>
          <p:cNvSpPr txBox="1"/>
          <p:nvPr/>
        </p:nvSpPr>
        <p:spPr>
          <a:xfrm>
            <a:off x="5109882" y="1873622"/>
            <a:ext cx="3961247" cy="1569660"/>
          </a:xfrm>
          <a:prstGeom prst="rect">
            <a:avLst/>
          </a:prstGeom>
          <a:noFill/>
        </p:spPr>
        <p:txBody>
          <a:bodyPr wrap="square" rtlCol="0">
            <a:spAutoFit/>
          </a:bodyPr>
          <a:lstStyle/>
          <a:p>
            <a:r>
              <a:rPr lang="en-US" sz="2400" b="1" dirty="0" smtClean="0"/>
              <a:t>Hyper-Density</a:t>
            </a:r>
          </a:p>
          <a:p>
            <a:r>
              <a:rPr lang="en-US" sz="2400" dirty="0" smtClean="0"/>
              <a:t>½ a megawatt power and cooling capacity packed into 950 square feet</a:t>
            </a:r>
            <a:endParaRPr lang="en-US" sz="2400" dirty="0"/>
          </a:p>
        </p:txBody>
      </p:sp>
    </p:spTree>
    <p:extLst>
      <p:ext uri="{BB962C8B-B14F-4D97-AF65-F5344CB8AC3E}">
        <p14:creationId xmlns:p14="http://schemas.microsoft.com/office/powerpoint/2010/main" val="2903042172"/>
      </p:ext>
    </p:extLst>
  </p:cSld>
  <p:clrMapOvr>
    <a:masterClrMapping/>
  </p:clrMapOvr>
  <p:transition spd="slow">
    <p:plus/>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Green – New </a:t>
            </a:r>
            <a:r>
              <a:rPr lang="en-US" dirty="0" smtClean="0"/>
              <a:t>Datacenter</a:t>
            </a:r>
            <a:endParaRPr lang="en-US" dirty="0"/>
          </a:p>
        </p:txBody>
      </p:sp>
      <p:sp>
        <p:nvSpPr>
          <p:cNvPr id="3" name="Content Placeholder 2"/>
          <p:cNvSpPr>
            <a:spLocks noGrp="1"/>
          </p:cNvSpPr>
          <p:nvPr>
            <p:ph idx="1"/>
          </p:nvPr>
        </p:nvSpPr>
        <p:spPr>
          <a:xfrm>
            <a:off x="251012" y="1272988"/>
            <a:ext cx="3980329" cy="4853175"/>
          </a:xfrm>
        </p:spPr>
        <p:txBody>
          <a:bodyPr/>
          <a:lstStyle/>
          <a:p>
            <a:pPr marL="0" indent="0">
              <a:buNone/>
            </a:pPr>
            <a:r>
              <a:rPr lang="en-US" dirty="0" smtClean="0"/>
              <a:t>State of the Art</a:t>
            </a:r>
          </a:p>
          <a:p>
            <a:pPr lvl="1"/>
            <a:r>
              <a:rPr lang="en-US" dirty="0" smtClean="0"/>
              <a:t>Infrastructure Management</a:t>
            </a:r>
          </a:p>
          <a:p>
            <a:pPr lvl="1"/>
            <a:r>
              <a:rPr lang="en-US" dirty="0" smtClean="0"/>
              <a:t>Power </a:t>
            </a:r>
            <a:r>
              <a:rPr lang="en-US" dirty="0"/>
              <a:t>D</a:t>
            </a:r>
            <a:r>
              <a:rPr lang="en-US" dirty="0" smtClean="0"/>
              <a:t>istribution</a:t>
            </a:r>
          </a:p>
          <a:p>
            <a:pPr lvl="1"/>
            <a:r>
              <a:rPr lang="en-US" dirty="0" smtClean="0"/>
              <a:t>Monitoring</a:t>
            </a:r>
          </a:p>
          <a:p>
            <a:pPr lvl="1"/>
            <a:endParaRPr lang="en-US" dirty="0" smtClean="0"/>
          </a:p>
          <a:p>
            <a:pPr lvl="1"/>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5152" y="1272987"/>
            <a:ext cx="5022162" cy="3933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074" y="3612402"/>
            <a:ext cx="3175079" cy="2513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901667"/>
      </p:ext>
    </p:extLst>
  </p:cSld>
  <p:clrMapOvr>
    <a:masterClrMapping/>
  </p:clrMapOvr>
  <p:transition spd="slow">
    <p:plus/>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Green – New </a:t>
            </a:r>
            <a:r>
              <a:rPr lang="en-US" dirty="0" smtClean="0"/>
              <a:t>Datacenter</a:t>
            </a:r>
            <a:endParaRPr lang="en-US" dirty="0"/>
          </a:p>
        </p:txBody>
      </p:sp>
      <p:sp>
        <p:nvSpPr>
          <p:cNvPr id="3" name="Content Placeholder 2"/>
          <p:cNvSpPr>
            <a:spLocks noGrp="1"/>
          </p:cNvSpPr>
          <p:nvPr>
            <p:ph idx="1"/>
          </p:nvPr>
        </p:nvSpPr>
        <p:spPr>
          <a:xfrm>
            <a:off x="251012" y="1272988"/>
            <a:ext cx="5002306" cy="4853175"/>
          </a:xfrm>
        </p:spPr>
        <p:txBody>
          <a:bodyPr/>
          <a:lstStyle/>
          <a:p>
            <a:r>
              <a:rPr lang="en-US" b="1" dirty="0"/>
              <a:t>Side-by-Side Comparison</a:t>
            </a:r>
          </a:p>
          <a:p>
            <a:pPr lvl="1"/>
            <a:r>
              <a:rPr lang="en-US" sz="2000" dirty="0"/>
              <a:t>Both of our main datacenters have identical equipment loads</a:t>
            </a:r>
          </a:p>
          <a:p>
            <a:endParaRPr lang="en-US" dirty="0" smtClean="0"/>
          </a:p>
          <a:p>
            <a:r>
              <a:rPr lang="en-US" dirty="0" smtClean="0"/>
              <a:t>PUE </a:t>
            </a:r>
            <a:r>
              <a:rPr lang="en-US" dirty="0"/>
              <a:t>– New Datacenter 1.37</a:t>
            </a:r>
          </a:p>
          <a:p>
            <a:r>
              <a:rPr lang="en-US" dirty="0"/>
              <a:t>PUE – Existing Datacenter</a:t>
            </a:r>
          </a:p>
          <a:p>
            <a:pPr lvl="1"/>
            <a:r>
              <a:rPr lang="en-US" dirty="0"/>
              <a:t>2009 – PUE 3.8</a:t>
            </a:r>
          </a:p>
          <a:p>
            <a:pPr lvl="1"/>
            <a:r>
              <a:rPr lang="en-US" dirty="0"/>
              <a:t>2010 – PUE 3.1</a:t>
            </a:r>
          </a:p>
          <a:p>
            <a:pPr lvl="1"/>
            <a:r>
              <a:rPr lang="en-US" dirty="0"/>
              <a:t>2011 – Est. 2.7</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705" y="1272988"/>
            <a:ext cx="2963176" cy="3808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8293" y="4142413"/>
            <a:ext cx="3052860" cy="2027646"/>
          </a:xfrm>
          <a:prstGeom prst="rect">
            <a:avLst/>
          </a:prstGeom>
        </p:spPr>
      </p:pic>
    </p:spTree>
    <p:extLst>
      <p:ext uri="{BB962C8B-B14F-4D97-AF65-F5344CB8AC3E}">
        <p14:creationId xmlns:p14="http://schemas.microsoft.com/office/powerpoint/2010/main" val="3103964860"/>
      </p:ext>
    </p:extLst>
  </p:cSld>
  <p:clrMapOvr>
    <a:masterClrMapping/>
  </p:clrMapOvr>
  <p:transition spd="slow">
    <p:plus/>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Savings and quality Wrap up</a:t>
            </a:r>
            <a:endParaRPr lang="en-US" dirty="0"/>
          </a:p>
        </p:txBody>
      </p:sp>
      <p:sp>
        <p:nvSpPr>
          <p:cNvPr id="3" name="Content Placeholder 2"/>
          <p:cNvSpPr>
            <a:spLocks noGrp="1"/>
          </p:cNvSpPr>
          <p:nvPr>
            <p:ph idx="1"/>
          </p:nvPr>
        </p:nvSpPr>
        <p:spPr/>
        <p:txBody>
          <a:bodyPr/>
          <a:lstStyle/>
          <a:p>
            <a:r>
              <a:rPr lang="en-US" b="1" dirty="0" smtClean="0"/>
              <a:t>Server Virtualization </a:t>
            </a:r>
          </a:p>
          <a:p>
            <a:pPr lvl="1"/>
            <a:r>
              <a:rPr lang="en-US" dirty="0" smtClean="0"/>
              <a:t>$600,000 in CAPX savings</a:t>
            </a:r>
          </a:p>
          <a:p>
            <a:pPr lvl="1"/>
            <a:r>
              <a:rPr lang="en-US" dirty="0" smtClean="0"/>
              <a:t>$428,978 per year savings in power and cooling</a:t>
            </a:r>
          </a:p>
          <a:p>
            <a:pPr lvl="1"/>
            <a:r>
              <a:rPr lang="en-US" dirty="0" smtClean="0"/>
              <a:t>Cost Avoidance - $2.7 million</a:t>
            </a:r>
          </a:p>
          <a:p>
            <a:r>
              <a:rPr lang="en-US" b="1" dirty="0" smtClean="0"/>
              <a:t>Datacenters</a:t>
            </a:r>
            <a:r>
              <a:rPr lang="en-US" dirty="0"/>
              <a:t>	</a:t>
            </a:r>
          </a:p>
          <a:p>
            <a:pPr lvl="1"/>
            <a:r>
              <a:rPr lang="en-US" dirty="0" smtClean="0"/>
              <a:t>New Datacenter requires half the power and cooling</a:t>
            </a:r>
          </a:p>
          <a:p>
            <a:r>
              <a:rPr lang="en-US" b="1" dirty="0" smtClean="0"/>
              <a:t>Thin Client Projects</a:t>
            </a:r>
          </a:p>
          <a:p>
            <a:pPr lvl="1"/>
            <a:r>
              <a:rPr lang="en-US" dirty="0" smtClean="0"/>
              <a:t>Projected ROI in 2.5 years </a:t>
            </a:r>
          </a:p>
          <a:p>
            <a:pPr lvl="1"/>
            <a:r>
              <a:rPr lang="en-US" dirty="0" smtClean="0"/>
              <a:t>Improved service delivery </a:t>
            </a:r>
          </a:p>
          <a:p>
            <a:pPr lvl="2"/>
            <a:r>
              <a:rPr lang="en-US" sz="2800" b="1" dirty="0" smtClean="0"/>
              <a:t> anytime, anywhere, and any device</a:t>
            </a:r>
          </a:p>
        </p:txBody>
      </p:sp>
    </p:spTree>
    <p:extLst>
      <p:ext uri="{BB962C8B-B14F-4D97-AF65-F5344CB8AC3E}">
        <p14:creationId xmlns:p14="http://schemas.microsoft.com/office/powerpoint/2010/main" val="2659136270"/>
      </p:ext>
    </p:extLst>
  </p:cSld>
  <p:clrMapOvr>
    <a:masterClrMapping/>
  </p:clrMapOvr>
  <p:transition spd="slow">
    <p:plus/>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What’s next</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5776" y="4684066"/>
            <a:ext cx="1524000" cy="1524000"/>
          </a:xfrm>
          <a:prstGeom prst="rect">
            <a:avLst/>
          </a:prstGeom>
        </p:spPr>
      </p:pic>
      <p:pic>
        <p:nvPicPr>
          <p:cNvPr id="1035" name="Picture 11" descr="C:\Users\LALANDER\AppData\Local\Microsoft\Windows\Temporary Internet Files\Content.IE5\M7Q0E0EI\MP90043936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854" y="1272988"/>
            <a:ext cx="2294018" cy="15315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Cloud"/>
          <p:cNvSpPr>
            <a:spLocks noChangeAspect="1" noEditPoints="1" noChangeArrowheads="1"/>
          </p:cNvSpPr>
          <p:nvPr/>
        </p:nvSpPr>
        <p:spPr bwMode="auto">
          <a:xfrm>
            <a:off x="4698433" y="2343579"/>
            <a:ext cx="4288483" cy="2873879"/>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blipFill>
            <a:blip r:embed="rId4"/>
            <a:stretch>
              <a:fillRect/>
            </a:stretch>
          </a:blip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pic>
        <p:nvPicPr>
          <p:cNvPr id="1040" name="Picture 16" descr="C:\Users\LALANDER\AppData\Local\Microsoft\Windows\Temporary Internet Files\Content.IE5\QT6XEVNH\MP90042258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4587" y="1398498"/>
            <a:ext cx="2366683" cy="157717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1041" name="Picture 17" descr="C:\Users\LALANDER\AppData\Local\Microsoft\Windows\Temporary Internet Files\Content.IE5\FLBCT24N\MP900400733[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167718" y="4605265"/>
            <a:ext cx="2263384" cy="15083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1717" y="1272988"/>
            <a:ext cx="4921623" cy="4853175"/>
          </a:xfrm>
        </p:spPr>
        <p:txBody>
          <a:bodyPr/>
          <a:lstStyle/>
          <a:p>
            <a:pPr marL="288925" lvl="1" indent="0">
              <a:buNone/>
            </a:pPr>
            <a:r>
              <a:rPr lang="en-US" b="1" dirty="0"/>
              <a:t>Private </a:t>
            </a:r>
            <a:r>
              <a:rPr lang="en-US" b="1" dirty="0" smtClean="0"/>
              <a:t>Cloud Desktop Computing</a:t>
            </a:r>
          </a:p>
          <a:p>
            <a:pPr marL="288925" lvl="1" indent="0">
              <a:buNone/>
            </a:pPr>
            <a:endParaRPr lang="en-US" dirty="0"/>
          </a:p>
          <a:p>
            <a:pPr lvl="1"/>
            <a:r>
              <a:rPr lang="en-US" dirty="0"/>
              <a:t>Ability for students to </a:t>
            </a:r>
            <a:r>
              <a:rPr lang="en-US" dirty="0" smtClean="0"/>
              <a:t>access all IT </a:t>
            </a:r>
            <a:r>
              <a:rPr lang="en-US" dirty="0"/>
              <a:t>resources from anywhere, anytime, any device</a:t>
            </a:r>
            <a:r>
              <a:rPr lang="en-US" dirty="0" smtClean="0"/>
              <a:t>!</a:t>
            </a:r>
          </a:p>
          <a:p>
            <a:pPr marL="288925" lvl="1" indent="0">
              <a:buNone/>
            </a:pPr>
            <a:endParaRPr lang="en-US" dirty="0"/>
          </a:p>
          <a:p>
            <a:pPr lvl="1"/>
            <a:r>
              <a:rPr lang="en-US" dirty="0"/>
              <a:t>Application virtualization based on students class load available via our My </a:t>
            </a:r>
            <a:r>
              <a:rPr lang="en-US" dirty="0" err="1"/>
              <a:t>LoneStar</a:t>
            </a:r>
            <a:r>
              <a:rPr lang="en-US" dirty="0"/>
              <a:t> portal </a:t>
            </a:r>
          </a:p>
          <a:p>
            <a:endParaRPr lang="en-US" dirty="0"/>
          </a:p>
        </p:txBody>
      </p:sp>
    </p:spTree>
    <p:extLst>
      <p:ext uri="{BB962C8B-B14F-4D97-AF65-F5344CB8AC3E}">
        <p14:creationId xmlns:p14="http://schemas.microsoft.com/office/powerpoint/2010/main" val="618721971"/>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1000"/>
                                  </p:stCondLst>
                                  <p:childTnLst>
                                    <p:set>
                                      <p:cBhvr>
                                        <p:cTn id="6" dur="1" fill="hold">
                                          <p:stCondLst>
                                            <p:cond delay="0"/>
                                          </p:stCondLst>
                                        </p:cTn>
                                        <p:tgtEl>
                                          <p:spTgt spid="1035"/>
                                        </p:tgtEl>
                                        <p:attrNameLst>
                                          <p:attrName>style.visibility</p:attrName>
                                        </p:attrNameLst>
                                      </p:cBhvr>
                                      <p:to>
                                        <p:strVal val="visible"/>
                                      </p:to>
                                    </p:set>
                                    <p:animEffect transition="in" filter="circle(out)">
                                      <p:cBhvr>
                                        <p:cTn id="7" dur="2000"/>
                                        <p:tgtEl>
                                          <p:spTgt spid="1035"/>
                                        </p:tgtEl>
                                      </p:cBhvr>
                                    </p:animEffect>
                                  </p:childTnLst>
                                </p:cTn>
                              </p:par>
                            </p:childTnLst>
                          </p:cTn>
                        </p:par>
                        <p:par>
                          <p:cTn id="8" fill="hold">
                            <p:stCondLst>
                              <p:cond delay="3000"/>
                            </p:stCondLst>
                            <p:childTnLst>
                              <p:par>
                                <p:cTn id="9" presetID="6" presetClass="entr" presetSubtype="3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out)">
                                      <p:cBhvr>
                                        <p:cTn id="11" dur="2000"/>
                                        <p:tgtEl>
                                          <p:spTgt spid="6"/>
                                        </p:tgtEl>
                                      </p:cBhvr>
                                    </p:animEffect>
                                  </p:childTnLst>
                                </p:cTn>
                              </p:par>
                            </p:childTnLst>
                          </p:cTn>
                        </p:par>
                        <p:par>
                          <p:cTn id="12" fill="hold">
                            <p:stCondLst>
                              <p:cond delay="5000"/>
                            </p:stCondLst>
                            <p:childTnLst>
                              <p:par>
                                <p:cTn id="13" presetID="6" presetClass="entr" presetSubtype="32" fill="hold" nodeType="afterEffect">
                                  <p:stCondLst>
                                    <p:cond delay="0"/>
                                  </p:stCondLst>
                                  <p:childTnLst>
                                    <p:set>
                                      <p:cBhvr>
                                        <p:cTn id="14" dur="1" fill="hold">
                                          <p:stCondLst>
                                            <p:cond delay="0"/>
                                          </p:stCondLst>
                                        </p:cTn>
                                        <p:tgtEl>
                                          <p:spTgt spid="1040"/>
                                        </p:tgtEl>
                                        <p:attrNameLst>
                                          <p:attrName>style.visibility</p:attrName>
                                        </p:attrNameLst>
                                      </p:cBhvr>
                                      <p:to>
                                        <p:strVal val="visible"/>
                                      </p:to>
                                    </p:set>
                                    <p:animEffect transition="in" filter="circle(out)">
                                      <p:cBhvr>
                                        <p:cTn id="15" dur="2000"/>
                                        <p:tgtEl>
                                          <p:spTgt spid="1040"/>
                                        </p:tgtEl>
                                      </p:cBhvr>
                                    </p:animEffect>
                                  </p:childTnLst>
                                </p:cTn>
                              </p:par>
                            </p:childTnLst>
                          </p:cTn>
                        </p:par>
                        <p:par>
                          <p:cTn id="16" fill="hold">
                            <p:stCondLst>
                              <p:cond delay="7000"/>
                            </p:stCondLst>
                            <p:childTnLst>
                              <p:par>
                                <p:cTn id="17" presetID="6" presetClass="entr" presetSubtype="32" fill="hold" nodeType="afterEffect">
                                  <p:stCondLst>
                                    <p:cond delay="0"/>
                                  </p:stCondLst>
                                  <p:childTnLst>
                                    <p:set>
                                      <p:cBhvr>
                                        <p:cTn id="18" dur="1" fill="hold">
                                          <p:stCondLst>
                                            <p:cond delay="0"/>
                                          </p:stCondLst>
                                        </p:cTn>
                                        <p:tgtEl>
                                          <p:spTgt spid="1041"/>
                                        </p:tgtEl>
                                        <p:attrNameLst>
                                          <p:attrName>style.visibility</p:attrName>
                                        </p:attrNameLst>
                                      </p:cBhvr>
                                      <p:to>
                                        <p:strVal val="visible"/>
                                      </p:to>
                                    </p:set>
                                    <p:animEffect transition="in" filter="circle(out)">
                                      <p:cBhvr>
                                        <p:cTn id="19" dur="2000"/>
                                        <p:tgtEl>
                                          <p:spTgt spid="1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bwMode="auto">
          <a:xfrm>
            <a:off x="234950" y="815975"/>
            <a:ext cx="8339138" cy="1470025"/>
          </a:xfrm>
        </p:spPr>
        <p:txBody>
          <a:bodyPr/>
          <a:lstStyle/>
          <a:p>
            <a:pPr eaLnBrk="1" hangingPunct="1"/>
            <a:r>
              <a:rPr lang="en-US" cap="none">
                <a:latin typeface="Arial" charset="0"/>
                <a:ea typeface="ＭＳ Ｐゴシック" charset="-128"/>
              </a:rPr>
              <a:t>THANK YOU</a:t>
            </a:r>
          </a:p>
        </p:txBody>
      </p:sp>
      <p:sp>
        <p:nvSpPr>
          <p:cNvPr id="3" name="TextBox 2"/>
          <p:cNvSpPr txBox="1"/>
          <p:nvPr/>
        </p:nvSpPr>
        <p:spPr>
          <a:xfrm>
            <a:off x="457200" y="3155576"/>
            <a:ext cx="3668761" cy="2031325"/>
          </a:xfrm>
          <a:prstGeom prst="rect">
            <a:avLst/>
          </a:prstGeom>
          <a:noFill/>
        </p:spPr>
        <p:txBody>
          <a:bodyPr wrap="none" rtlCol="0">
            <a:spAutoFit/>
          </a:bodyPr>
          <a:lstStyle/>
          <a:p>
            <a:r>
              <a:rPr lang="en-US" b="1" dirty="0" smtClean="0"/>
              <a:t>Link Alander,</a:t>
            </a:r>
          </a:p>
          <a:p>
            <a:r>
              <a:rPr lang="en-US" dirty="0" smtClean="0"/>
              <a:t>Associate Vice Chancellor,</a:t>
            </a:r>
          </a:p>
          <a:p>
            <a:r>
              <a:rPr lang="en-US" dirty="0" smtClean="0"/>
              <a:t>Technology Services</a:t>
            </a:r>
          </a:p>
          <a:p>
            <a:endParaRPr lang="en-US" dirty="0"/>
          </a:p>
          <a:p>
            <a:r>
              <a:rPr lang="en-US" b="1" dirty="0" smtClean="0"/>
              <a:t>Mario Berry,</a:t>
            </a:r>
          </a:p>
          <a:p>
            <a:r>
              <a:rPr lang="en-US" dirty="0" smtClean="0"/>
              <a:t>Interim Associate </a:t>
            </a:r>
            <a:r>
              <a:rPr lang="en-US" smtClean="0"/>
              <a:t>Vice Chancellor,</a:t>
            </a:r>
            <a:endParaRPr lang="en-US" dirty="0" smtClean="0"/>
          </a:p>
          <a:p>
            <a:r>
              <a:rPr lang="en-US" dirty="0" smtClean="0"/>
              <a:t>Technology Services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3487" y="1984704"/>
            <a:ext cx="3636029" cy="2288515"/>
          </a:xfrm>
          <a:prstGeom prst="rect">
            <a:avLst/>
          </a:prstGeom>
        </p:spPr>
      </p:pic>
      <p:sp>
        <p:nvSpPr>
          <p:cNvPr id="2" name="Rectangle 1"/>
          <p:cNvSpPr/>
          <p:nvPr/>
        </p:nvSpPr>
        <p:spPr>
          <a:xfrm>
            <a:off x="457200" y="459939"/>
            <a:ext cx="5378824" cy="2308324"/>
          </a:xfrm>
          <a:prstGeom prst="rect">
            <a:avLst/>
          </a:prstGeom>
        </p:spPr>
        <p:txBody>
          <a:bodyPr wrap="square">
            <a:spAutoFit/>
          </a:bodyPr>
          <a:lstStyle/>
          <a:p>
            <a:r>
              <a:rPr lang="en-US" dirty="0"/>
              <a:t>Delivering quality services at 99.999% availability at the enterprise level while focusing on cost reduction, innovation, and sustainability is proving challenging for many higher education institutions today. Hear representatives from Lone Star College detail how they are using virtualization and a new high-density green data center to address these challenges.</a:t>
            </a:r>
            <a:endParaRPr lang="en-US" dirty="0">
              <a:effectLst/>
            </a:endParaRPr>
          </a:p>
        </p:txBody>
      </p:sp>
    </p:spTree>
  </p:cSld>
  <p:clrMapOvr>
    <a:masterClrMapping/>
  </p:clrMapOvr>
  <p:transition spd="slow">
    <p:plus/>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Who is Lone star</a:t>
            </a:r>
            <a:endParaRPr lang="en-US" dirty="0"/>
          </a:p>
        </p:txBody>
      </p:sp>
      <p:sp>
        <p:nvSpPr>
          <p:cNvPr id="7" name="Content Placeholder 2"/>
          <p:cNvSpPr txBox="1">
            <a:spLocks/>
          </p:cNvSpPr>
          <p:nvPr/>
        </p:nvSpPr>
        <p:spPr bwMode="auto">
          <a:xfrm>
            <a:off x="83574" y="3039038"/>
            <a:ext cx="7696200" cy="3200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sz="1800">
                <a:solidFill>
                  <a:schemeClr val="tx1"/>
                </a:solidFill>
                <a:latin typeface="+mn-lt"/>
                <a:ea typeface="+mn-ea"/>
              </a:defRPr>
            </a:lvl3pPr>
            <a:lvl4pPr marL="1600200" indent="-228600" algn="l" rtl="0" eaLnBrk="1" fontAlgn="base" hangingPunct="1">
              <a:spcBef>
                <a:spcPct val="20000"/>
              </a:spcBef>
              <a:spcAft>
                <a:spcPct val="0"/>
              </a:spcAft>
              <a:buChar char="–"/>
              <a:defRPr sz="1600">
                <a:solidFill>
                  <a:schemeClr val="tx1"/>
                </a:solidFill>
                <a:latin typeface="+mn-lt"/>
                <a:ea typeface="+mn-ea"/>
              </a:defRPr>
            </a:lvl4pPr>
            <a:lvl5pPr marL="2057400" indent="-228600" algn="l" rtl="0" eaLnBrk="1" fontAlgn="base" hangingPunct="1">
              <a:spcBef>
                <a:spcPct val="20000"/>
              </a:spcBef>
              <a:spcAft>
                <a:spcPct val="0"/>
              </a:spcAft>
              <a:buChar char="»"/>
              <a:defRPr sz="16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None/>
              <a:defRPr/>
            </a:pPr>
            <a:r>
              <a:rPr lang="en-US" sz="2800" b="1" dirty="0"/>
              <a:t>Growth</a:t>
            </a:r>
          </a:p>
          <a:p>
            <a:pPr lvl="1">
              <a:buFont typeface="Wingdings" pitchFamily="2" charset="2"/>
              <a:buChar char="Ø"/>
              <a:defRPr/>
            </a:pPr>
            <a:r>
              <a:rPr lang="en-US" sz="1800" dirty="0" smtClean="0"/>
              <a:t>78,000 Credit Students</a:t>
            </a:r>
          </a:p>
          <a:p>
            <a:pPr lvl="1">
              <a:buFont typeface="Wingdings" pitchFamily="2" charset="2"/>
              <a:buChar char="Ø"/>
              <a:defRPr/>
            </a:pPr>
            <a:r>
              <a:rPr lang="en-US" sz="1800" dirty="0" smtClean="0"/>
              <a:t>25,000 non credit</a:t>
            </a:r>
          </a:p>
          <a:p>
            <a:pPr marL="0" indent="0">
              <a:buNone/>
              <a:defRPr/>
            </a:pPr>
            <a:r>
              <a:rPr lang="en-US" sz="2800" dirty="0" smtClean="0"/>
              <a:t>Our </a:t>
            </a:r>
            <a:r>
              <a:rPr lang="en-US" sz="2800" b="1" dirty="0" smtClean="0"/>
              <a:t>Quality</a:t>
            </a:r>
            <a:r>
              <a:rPr lang="en-US" sz="2800" dirty="0" smtClean="0"/>
              <a:t> </a:t>
            </a:r>
            <a:endParaRPr lang="en-US" dirty="0"/>
          </a:p>
          <a:p>
            <a:pPr lvl="1">
              <a:buFont typeface="Wingdings" pitchFamily="2" charset="2"/>
              <a:buChar char="Ø"/>
            </a:pPr>
            <a:r>
              <a:rPr lang="en-US" sz="1800" dirty="0" smtClean="0"/>
              <a:t>Top 100 AA Degree Producers in the Nation</a:t>
            </a:r>
            <a:endParaRPr lang="en-US" sz="1800" dirty="0"/>
          </a:p>
          <a:p>
            <a:pPr lvl="1">
              <a:buFont typeface="Wingdings" pitchFamily="2" charset="2"/>
              <a:buChar char="Ø"/>
            </a:pPr>
            <a:r>
              <a:rPr lang="en-US" sz="1800" dirty="0"/>
              <a:t>70% transfer rate </a:t>
            </a:r>
          </a:p>
          <a:p>
            <a:pPr lvl="2">
              <a:buFont typeface="Wingdings" pitchFamily="2" charset="2"/>
              <a:buChar char="Ø"/>
            </a:pPr>
            <a:r>
              <a:rPr lang="en-US" dirty="0"/>
              <a:t>  </a:t>
            </a:r>
            <a:r>
              <a:rPr lang="en-US" dirty="0" smtClean="0"/>
              <a:t>Texas A&amp;M, </a:t>
            </a:r>
            <a:r>
              <a:rPr lang="en-US" dirty="0"/>
              <a:t>UT, Rice, Harvard, Stanford, UCLA</a:t>
            </a:r>
          </a:p>
          <a:p>
            <a:pPr lvl="1">
              <a:buFont typeface="Wingdings" pitchFamily="2" charset="2"/>
              <a:buChar char="Ø"/>
            </a:pPr>
            <a:r>
              <a:rPr lang="en-US" sz="1800" dirty="0"/>
              <a:t>Top 100 places to </a:t>
            </a:r>
            <a:r>
              <a:rPr lang="en-US" sz="1800" dirty="0" smtClean="0"/>
              <a:t>work  - 3 years in a row </a:t>
            </a:r>
            <a:r>
              <a:rPr lang="en-US" sz="1800" dirty="0"/>
              <a:t>(Chronicle of Higher Education</a:t>
            </a:r>
            <a:r>
              <a:rPr lang="en-US" sz="1800" dirty="0">
                <a:solidFill>
                  <a:srgbClr val="000000"/>
                </a:solidFill>
              </a:rPr>
              <a:t>)</a:t>
            </a:r>
          </a:p>
        </p:txBody>
      </p:sp>
      <p:pic>
        <p:nvPicPr>
          <p:cNvPr id="8" name="Picture 7" descr="C:\Users\sardalan\AppData\Local\Microsoft\Windows\Temporary Internet Files\Content.Outlook\HCDLK07B\LSC-System-Map 2009.jpg"/>
          <p:cNvPicPr>
            <a:picLocks noChangeAspect="1" noChangeArrowheads="1"/>
          </p:cNvPicPr>
          <p:nvPr/>
        </p:nvPicPr>
        <p:blipFill>
          <a:blip r:embed="rId2" cstate="print"/>
          <a:srcRect/>
          <a:stretch>
            <a:fillRect/>
          </a:stretch>
        </p:blipFill>
        <p:spPr bwMode="auto">
          <a:xfrm rot="1436487">
            <a:off x="5036701" y="1535941"/>
            <a:ext cx="3488996" cy="3787052"/>
          </a:xfrm>
          <a:prstGeom prst="rect">
            <a:avLst/>
          </a:prstGeom>
          <a:noFill/>
          <a:effectLst>
            <a:outerShdw blurRad="76200" dir="18900000" sy="23000" kx="-1200000" algn="bl" rotWithShape="0">
              <a:prstClr val="black">
                <a:alpha val="20000"/>
              </a:prstClr>
            </a:outerShdw>
            <a:softEdge rad="317500"/>
          </a:effectLst>
        </p:spPr>
      </p:pic>
      <p:sp>
        <p:nvSpPr>
          <p:cNvPr id="9" name="Content Placeholder 2"/>
          <p:cNvSpPr txBox="1">
            <a:spLocks/>
          </p:cNvSpPr>
          <p:nvPr/>
        </p:nvSpPr>
        <p:spPr>
          <a:xfrm>
            <a:off x="76200" y="1352716"/>
            <a:ext cx="9067800" cy="168632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800" dirty="0" smtClean="0"/>
              <a:t>16 </a:t>
            </a:r>
            <a:r>
              <a:rPr lang="en-US" sz="2800" b="1" dirty="0" smtClean="0"/>
              <a:t>Locations</a:t>
            </a:r>
            <a:r>
              <a:rPr lang="en-US" sz="2800" dirty="0" smtClean="0"/>
              <a:t> across 1,400 square miles</a:t>
            </a:r>
          </a:p>
          <a:p>
            <a:pPr lvl="1">
              <a:buFont typeface="Wingdings" pitchFamily="2" charset="2"/>
              <a:buChar char="Ø"/>
              <a:defRPr/>
            </a:pPr>
            <a:r>
              <a:rPr lang="en-US" sz="1800" dirty="0" smtClean="0"/>
              <a:t>6 Colleges</a:t>
            </a:r>
          </a:p>
          <a:p>
            <a:pPr lvl="1">
              <a:buFont typeface="Wingdings" pitchFamily="2" charset="2"/>
              <a:buChar char="Ø"/>
              <a:defRPr/>
            </a:pPr>
            <a:r>
              <a:rPr lang="en-US" sz="1800" dirty="0" smtClean="0"/>
              <a:t>2 University Centers</a:t>
            </a:r>
          </a:p>
          <a:p>
            <a:pPr lvl="1">
              <a:buFont typeface="Wingdings" pitchFamily="2" charset="2"/>
              <a:buChar char="Ø"/>
              <a:defRPr/>
            </a:pPr>
            <a:r>
              <a:rPr lang="en-US" sz="1800" dirty="0" smtClean="0"/>
              <a:t>8 Instructional Centers</a:t>
            </a:r>
          </a:p>
          <a:p>
            <a:pPr marL="0" indent="0">
              <a:buFont typeface="Arial" pitchFamily="34" charset="0"/>
              <a:buNone/>
            </a:pPr>
            <a:endParaRPr lang="en-US" sz="1600" dirty="0"/>
          </a:p>
        </p:txBody>
      </p:sp>
    </p:spTree>
    <p:extLst>
      <p:ext uri="{BB962C8B-B14F-4D97-AF65-F5344CB8AC3E}">
        <p14:creationId xmlns:p14="http://schemas.microsoft.com/office/powerpoint/2010/main" val="160296521"/>
      </p:ext>
    </p:extLst>
  </p:cSld>
  <p:clrMapOvr>
    <a:masterClrMapping/>
  </p:clrMapOvr>
  <p:transition spd="slow">
    <p:plu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Why green?</a:t>
            </a:r>
            <a:endParaRPr lang="en-US" dirty="0"/>
          </a:p>
        </p:txBody>
      </p:sp>
      <p:sp>
        <p:nvSpPr>
          <p:cNvPr id="3" name="Content Placeholder 2"/>
          <p:cNvSpPr>
            <a:spLocks noGrp="1"/>
          </p:cNvSpPr>
          <p:nvPr>
            <p:ph idx="1"/>
          </p:nvPr>
        </p:nvSpPr>
        <p:spPr>
          <a:xfrm>
            <a:off x="179294" y="1378424"/>
            <a:ext cx="6016790" cy="4747739"/>
          </a:xfrm>
        </p:spPr>
        <p:txBody>
          <a:bodyPr/>
          <a:lstStyle/>
          <a:p>
            <a:r>
              <a:rPr lang="en-US" dirty="0" smtClean="0"/>
              <a:t>Strategic Initiative defined in 2008</a:t>
            </a:r>
          </a:p>
          <a:p>
            <a:r>
              <a:rPr lang="en-US" dirty="0" smtClean="0"/>
              <a:t>Our Green-IT definition</a:t>
            </a:r>
          </a:p>
          <a:p>
            <a:pPr lvl="1"/>
            <a:r>
              <a:rPr lang="en-US" dirty="0" smtClean="0"/>
              <a:t>As an institution of higher education, we have a </a:t>
            </a:r>
            <a:r>
              <a:rPr lang="en-US" b="1" dirty="0" smtClean="0"/>
              <a:t>social responsibility </a:t>
            </a:r>
            <a:r>
              <a:rPr lang="en-US" dirty="0" smtClean="0"/>
              <a:t>to address this issue and be a leader in our community.</a:t>
            </a:r>
          </a:p>
          <a:p>
            <a:pPr lvl="1"/>
            <a:r>
              <a:rPr lang="en-US" dirty="0" smtClean="0"/>
              <a:t>As stewards of tax payers’ dollars we have a </a:t>
            </a:r>
            <a:r>
              <a:rPr lang="en-US" b="1" dirty="0" smtClean="0"/>
              <a:t>fiscal responsibility </a:t>
            </a:r>
            <a:r>
              <a:rPr lang="en-US" dirty="0" smtClean="0"/>
              <a:t>to manage costs and improve efficiencies.</a:t>
            </a:r>
            <a:endParaRPr lang="en-US" dirty="0"/>
          </a:p>
        </p:txBody>
      </p:sp>
      <p:sp>
        <p:nvSpPr>
          <p:cNvPr id="4" name="Rectangle 3"/>
          <p:cNvSpPr/>
          <p:nvPr/>
        </p:nvSpPr>
        <p:spPr>
          <a:xfrm>
            <a:off x="6122894" y="1344702"/>
            <a:ext cx="2906841" cy="4760259"/>
          </a:xfrm>
          <a:prstGeom prst="rect">
            <a:avLst/>
          </a:prstGeom>
          <a:gradFill>
            <a:gsLst>
              <a:gs pos="0">
                <a:srgbClr val="1B7B8B"/>
              </a:gs>
              <a:gs pos="100000">
                <a:srgbClr val="8A8889"/>
              </a:gs>
            </a:gsLst>
            <a:lin ang="16200000" scaled="0"/>
          </a:gradFill>
          <a:ln>
            <a:solidFill>
              <a:srgbClr val="45811B"/>
            </a:solidFill>
          </a:ln>
          <a:effectLst>
            <a:glow rad="101600">
              <a:srgbClr val="1B7B8B">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1" dirty="0" smtClean="0">
                <a:solidFill>
                  <a:schemeClr val="tx1"/>
                </a:solidFill>
              </a:rPr>
              <a:t>LSCS Green IT Initiatives</a:t>
            </a:r>
          </a:p>
          <a:p>
            <a:endParaRPr lang="en-US" dirty="0">
              <a:solidFill>
                <a:schemeClr val="tx1"/>
              </a:solidFill>
            </a:endParaRPr>
          </a:p>
          <a:p>
            <a:pPr marL="285750" indent="-285750">
              <a:buFontTx/>
              <a:buChar char="-"/>
            </a:pPr>
            <a:r>
              <a:rPr lang="en-US" dirty="0" smtClean="0">
                <a:solidFill>
                  <a:schemeClr val="bg1"/>
                </a:solidFill>
              </a:rPr>
              <a:t>Advanced Power Management Computers</a:t>
            </a:r>
          </a:p>
          <a:p>
            <a:pPr marL="285750" indent="-285750">
              <a:buFontTx/>
              <a:buChar char="-"/>
            </a:pPr>
            <a:endParaRPr lang="en-US" dirty="0" smtClean="0">
              <a:solidFill>
                <a:schemeClr val="bg1"/>
              </a:solidFill>
            </a:endParaRPr>
          </a:p>
          <a:p>
            <a:pPr marL="285750" indent="-285750">
              <a:buFontTx/>
              <a:buChar char="-"/>
            </a:pPr>
            <a:r>
              <a:rPr lang="en-US" dirty="0" err="1" smtClean="0">
                <a:solidFill>
                  <a:schemeClr val="bg1"/>
                </a:solidFill>
              </a:rPr>
              <a:t>eWaste</a:t>
            </a:r>
            <a:r>
              <a:rPr lang="en-US" dirty="0" smtClean="0">
                <a:solidFill>
                  <a:schemeClr val="bg1"/>
                </a:solidFill>
              </a:rPr>
              <a:t> Program</a:t>
            </a:r>
          </a:p>
          <a:p>
            <a:pPr marL="285750" indent="-285750">
              <a:buFontTx/>
              <a:buChar char="-"/>
            </a:pPr>
            <a:endParaRPr lang="en-US" dirty="0" smtClean="0">
              <a:solidFill>
                <a:schemeClr val="bg1"/>
              </a:solidFill>
            </a:endParaRPr>
          </a:p>
          <a:p>
            <a:pPr marL="285750" indent="-285750">
              <a:buFontTx/>
              <a:buChar char="-"/>
            </a:pPr>
            <a:r>
              <a:rPr lang="en-US" dirty="0" smtClean="0">
                <a:solidFill>
                  <a:schemeClr val="bg1"/>
                </a:solidFill>
              </a:rPr>
              <a:t>Texas Educational Sustainable Technology Consortium</a:t>
            </a:r>
          </a:p>
          <a:p>
            <a:pPr marL="285750" indent="-285750">
              <a:buFontTx/>
              <a:buChar char="-"/>
            </a:pPr>
            <a:endParaRPr lang="en-US" dirty="0" smtClean="0">
              <a:solidFill>
                <a:schemeClr val="bg1"/>
              </a:solidFill>
            </a:endParaRPr>
          </a:p>
          <a:p>
            <a:pPr marL="285750" indent="-285750">
              <a:buFontTx/>
              <a:buChar char="-"/>
            </a:pPr>
            <a:r>
              <a:rPr lang="en-US" dirty="0" smtClean="0">
                <a:solidFill>
                  <a:schemeClr val="bg1"/>
                </a:solidFill>
              </a:rPr>
              <a:t>Desktop Virtualization</a:t>
            </a:r>
          </a:p>
          <a:p>
            <a:pPr marL="285750" indent="-285750">
              <a:buFontTx/>
              <a:buChar char="-"/>
            </a:pPr>
            <a:endParaRPr lang="en-US" dirty="0" smtClean="0">
              <a:solidFill>
                <a:schemeClr val="bg1"/>
              </a:solidFill>
            </a:endParaRPr>
          </a:p>
          <a:p>
            <a:pPr marL="285750" indent="-285750">
              <a:buFontTx/>
              <a:buChar char="-"/>
            </a:pPr>
            <a:r>
              <a:rPr lang="en-US" dirty="0" smtClean="0">
                <a:solidFill>
                  <a:schemeClr val="bg1"/>
                </a:solidFill>
              </a:rPr>
              <a:t>Datacenter Virtualization</a:t>
            </a:r>
          </a:p>
          <a:p>
            <a:endParaRPr lang="en-US" dirty="0" smtClean="0">
              <a:solidFill>
                <a:schemeClr val="bg1"/>
              </a:solidFill>
            </a:endParaRPr>
          </a:p>
          <a:p>
            <a:pPr marL="285750" indent="-285750">
              <a:buFontTx/>
              <a:buChar char="-"/>
            </a:pPr>
            <a:r>
              <a:rPr lang="en-US" dirty="0" smtClean="0">
                <a:solidFill>
                  <a:schemeClr val="bg1"/>
                </a:solidFill>
              </a:rPr>
              <a:t>Datacenter Innovation</a:t>
            </a:r>
          </a:p>
          <a:p>
            <a:pPr marL="285750" indent="-285750">
              <a:buFontTx/>
              <a:buChar char="-"/>
            </a:pPr>
            <a:endParaRPr lang="en-US" dirty="0">
              <a:solidFill>
                <a:schemeClr val="tx1"/>
              </a:solidFill>
            </a:endParaRPr>
          </a:p>
        </p:txBody>
      </p:sp>
    </p:spTree>
    <p:extLst>
      <p:ext uri="{BB962C8B-B14F-4D97-AF65-F5344CB8AC3E}">
        <p14:creationId xmlns:p14="http://schemas.microsoft.com/office/powerpoint/2010/main" val="3064867456"/>
      </p:ext>
    </p:extLst>
  </p:cSld>
  <p:clrMapOvr>
    <a:masterClrMapping/>
  </p:clrMapOvr>
  <p:transition spd="slow">
    <p:plus/>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212" y="1200988"/>
            <a:ext cx="8588188" cy="4853175"/>
          </a:xfrm>
        </p:spPr>
        <p:txBody>
          <a:bodyPr/>
          <a:lstStyle/>
          <a:p>
            <a:pPr>
              <a:buNone/>
            </a:pPr>
            <a:r>
              <a:rPr lang="en-US" sz="2400" dirty="0" smtClean="0"/>
              <a:t>Chancellor Technology Innovation Grant</a:t>
            </a:r>
          </a:p>
        </p:txBody>
      </p:sp>
      <p:sp>
        <p:nvSpPr>
          <p:cNvPr id="5" name="Title 1"/>
          <p:cNvSpPr>
            <a:spLocks noGrp="1"/>
          </p:cNvSpPr>
          <p:nvPr>
            <p:ph type="title"/>
          </p:nvPr>
        </p:nvSpPr>
        <p:spPr>
          <a:xfrm>
            <a:off x="1595718" y="128796"/>
            <a:ext cx="7324164" cy="973863"/>
          </a:xfrm>
        </p:spPr>
        <p:txBody>
          <a:bodyPr>
            <a:normAutofit/>
          </a:bodyPr>
          <a:lstStyle/>
          <a:p>
            <a:pPr algn="ctr"/>
            <a:r>
              <a:rPr lang="en-US" dirty="0" smtClean="0"/>
              <a:t>Customer Focus pilot</a:t>
            </a:r>
            <a:endParaRPr lang="en-US" dirty="0"/>
          </a:p>
        </p:txBody>
      </p:sp>
      <p:sp>
        <p:nvSpPr>
          <p:cNvPr id="6" name="Rectangle 5"/>
          <p:cNvSpPr/>
          <p:nvPr/>
        </p:nvSpPr>
        <p:spPr>
          <a:xfrm>
            <a:off x="6122894" y="1344702"/>
            <a:ext cx="2906841" cy="4760259"/>
          </a:xfrm>
          <a:prstGeom prst="rect">
            <a:avLst/>
          </a:prstGeom>
          <a:gradFill>
            <a:gsLst>
              <a:gs pos="0">
                <a:srgbClr val="1B7B8B"/>
              </a:gs>
              <a:gs pos="100000">
                <a:srgbClr val="8A8889"/>
              </a:gs>
            </a:gsLst>
            <a:lin ang="16200000" scaled="0"/>
          </a:gradFill>
          <a:ln>
            <a:solidFill>
              <a:srgbClr val="45811B"/>
            </a:solidFill>
          </a:ln>
          <a:effectLst>
            <a:glow rad="101600">
              <a:srgbClr val="1B7B8B">
                <a:alpha val="40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b="1" dirty="0" smtClean="0">
                <a:solidFill>
                  <a:schemeClr val="tx1"/>
                </a:solidFill>
              </a:rPr>
              <a:t>Project Goals</a:t>
            </a:r>
          </a:p>
          <a:p>
            <a:endParaRPr lang="en-US" dirty="0">
              <a:solidFill>
                <a:schemeClr val="tx1"/>
              </a:solidFill>
            </a:endParaRPr>
          </a:p>
          <a:p>
            <a:pPr marL="285750" indent="-285750">
              <a:buFontTx/>
              <a:buChar char="-"/>
            </a:pPr>
            <a:r>
              <a:rPr lang="en-US" dirty="0" smtClean="0">
                <a:solidFill>
                  <a:schemeClr val="bg1"/>
                </a:solidFill>
              </a:rPr>
              <a:t>Increase access to technology resources</a:t>
            </a:r>
          </a:p>
          <a:p>
            <a:pPr marL="285750" indent="-285750">
              <a:buFontTx/>
              <a:buChar char="-"/>
            </a:pPr>
            <a:endParaRPr lang="en-US" dirty="0" smtClean="0">
              <a:solidFill>
                <a:schemeClr val="bg1"/>
              </a:solidFill>
            </a:endParaRPr>
          </a:p>
          <a:p>
            <a:pPr marL="285750" indent="-285750">
              <a:buFontTx/>
              <a:buChar char="-"/>
            </a:pPr>
            <a:r>
              <a:rPr lang="en-US" dirty="0" smtClean="0">
                <a:solidFill>
                  <a:schemeClr val="bg1"/>
                </a:solidFill>
              </a:rPr>
              <a:t>Increase Mobility </a:t>
            </a:r>
          </a:p>
          <a:p>
            <a:pPr marL="285750" indent="-285750">
              <a:buFontTx/>
              <a:buChar char="-"/>
            </a:pPr>
            <a:endParaRPr lang="en-US" dirty="0" smtClean="0">
              <a:solidFill>
                <a:schemeClr val="bg1"/>
              </a:solidFill>
            </a:endParaRPr>
          </a:p>
          <a:p>
            <a:pPr marL="285750" indent="-285750">
              <a:buFontTx/>
              <a:buChar char="-"/>
            </a:pPr>
            <a:r>
              <a:rPr lang="en-US" dirty="0" smtClean="0">
                <a:solidFill>
                  <a:schemeClr val="bg1"/>
                </a:solidFill>
              </a:rPr>
              <a:t>Instant Access anywhere</a:t>
            </a:r>
          </a:p>
          <a:p>
            <a:pPr marL="285750" indent="-285750">
              <a:buFontTx/>
              <a:buChar char="-"/>
            </a:pPr>
            <a:endParaRPr lang="en-US" dirty="0" smtClean="0">
              <a:solidFill>
                <a:schemeClr val="bg1"/>
              </a:solidFill>
            </a:endParaRPr>
          </a:p>
          <a:p>
            <a:pPr marL="285750" indent="-285750">
              <a:buFontTx/>
              <a:buChar char="-"/>
            </a:pPr>
            <a:r>
              <a:rPr lang="en-US" dirty="0" smtClean="0">
                <a:solidFill>
                  <a:schemeClr val="bg1"/>
                </a:solidFill>
              </a:rPr>
              <a:t>Improve Service delivery</a:t>
            </a:r>
          </a:p>
          <a:p>
            <a:pPr marL="285750" indent="-285750">
              <a:buFontTx/>
              <a:buChar char="-"/>
            </a:pPr>
            <a:endParaRPr lang="en-US" dirty="0" smtClean="0">
              <a:solidFill>
                <a:schemeClr val="bg1"/>
              </a:solidFill>
            </a:endParaRPr>
          </a:p>
          <a:p>
            <a:pPr marL="285750" indent="-285750">
              <a:buFontTx/>
              <a:buChar char="-"/>
            </a:pPr>
            <a:r>
              <a:rPr lang="en-US" dirty="0" smtClean="0">
                <a:solidFill>
                  <a:schemeClr val="bg1"/>
                </a:solidFill>
              </a:rPr>
              <a:t>Reduce Power Consumption</a:t>
            </a:r>
          </a:p>
          <a:p>
            <a:pPr marL="285750" indent="-285750">
              <a:buFontTx/>
              <a:buChar char="-"/>
            </a:pPr>
            <a:endParaRPr lang="en-US" dirty="0" smtClean="0">
              <a:solidFill>
                <a:schemeClr val="bg1"/>
              </a:solidFill>
            </a:endParaRPr>
          </a:p>
          <a:p>
            <a:pPr marL="285750" indent="-285750">
              <a:buFontTx/>
              <a:buChar char="-"/>
            </a:pPr>
            <a:r>
              <a:rPr lang="en-US" dirty="0" smtClean="0">
                <a:solidFill>
                  <a:schemeClr val="bg1"/>
                </a:solidFill>
              </a:rPr>
              <a:t>High Availability</a:t>
            </a:r>
          </a:p>
          <a:p>
            <a:pPr marL="285750" indent="-285750">
              <a:buFontTx/>
              <a:buChar char="-"/>
            </a:pPr>
            <a:endParaRPr lang="en-US"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513" y="1754901"/>
            <a:ext cx="4041775" cy="437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981111"/>
      </p:ext>
    </p:extLst>
  </p:cSld>
  <p:clrMapOvr>
    <a:masterClrMapping/>
  </p:clrMapOvr>
  <p:transition spd="slow">
    <p:plus/>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Customer Focus - Pilot</a:t>
            </a:r>
            <a:endParaRPr lang="en-US" dirty="0"/>
          </a:p>
        </p:txBody>
      </p:sp>
      <p:sp>
        <p:nvSpPr>
          <p:cNvPr id="5" name="Rectangle 4"/>
          <p:cNvSpPr/>
          <p:nvPr/>
        </p:nvSpPr>
        <p:spPr>
          <a:xfrm>
            <a:off x="262800" y="1272988"/>
            <a:ext cx="7162800" cy="5078313"/>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000000"/>
                </a:solidFill>
                <a:effectLst/>
                <a:uLnTx/>
                <a:uFillTx/>
              </a:rPr>
              <a:t>Citrix </a:t>
            </a:r>
            <a:r>
              <a:rPr kumimoji="0" lang="en-US" sz="2000" b="1" i="1" u="none" strike="noStrike" kern="0" cap="none" spc="0" normalizeH="0" baseline="0" noProof="0" dirty="0" err="1">
                <a:ln>
                  <a:noFill/>
                </a:ln>
                <a:solidFill>
                  <a:srgbClr val="000000"/>
                </a:solidFill>
                <a:effectLst/>
                <a:uLnTx/>
                <a:uFillTx/>
              </a:rPr>
              <a:t>XenApp</a:t>
            </a:r>
            <a:endParaRPr kumimoji="0" lang="en-US" sz="20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rPr>
              <a:t>     FEATURES:</a:t>
            </a:r>
            <a:endParaRPr kumimoji="0" lang="en-US" sz="20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rPr>
              <a:t> </a:t>
            </a:r>
            <a:endParaRPr kumimoji="0" lang="en-US" sz="2000" b="0" i="0" u="none" strike="noStrike" kern="0" cap="none" spc="0" normalizeH="0" baseline="0" noProof="0" dirty="0">
              <a:ln>
                <a:noFill/>
              </a:ln>
              <a:solidFill>
                <a:srgbClr val="000000"/>
              </a:solidFill>
              <a:effectLst/>
              <a:uLnTx/>
              <a:uFillTx/>
            </a:endParaRP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0" cap="none" spc="0" normalizeH="0" baseline="0" noProof="0" dirty="0">
                <a:ln>
                  <a:noFill/>
                </a:ln>
                <a:solidFill>
                  <a:srgbClr val="000000"/>
                </a:solidFill>
                <a:effectLst/>
                <a:uLnTx/>
                <a:uFillTx/>
              </a:rPr>
              <a:t>Dynamic App Delivery </a:t>
            </a:r>
            <a:r>
              <a:rPr kumimoji="0" lang="en-US" sz="2000" b="0" i="0" u="none" strike="noStrike" kern="0" cap="none" spc="0" normalizeH="0" baseline="0" noProof="0" dirty="0">
                <a:ln>
                  <a:noFill/>
                </a:ln>
                <a:solidFill>
                  <a:srgbClr val="000000"/>
                </a:solidFill>
                <a:effectLst/>
                <a:uLnTx/>
                <a:uFillTx/>
              </a:rPr>
              <a:t>- Optimal method for delivering applications to users.</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0" cap="none" spc="0" normalizeH="0" baseline="0" noProof="0" dirty="0">
                <a:ln>
                  <a:noFill/>
                </a:ln>
                <a:solidFill>
                  <a:srgbClr val="000000"/>
                </a:solidFill>
                <a:effectLst/>
                <a:uLnTx/>
                <a:uFillTx/>
              </a:rPr>
              <a:t>Single Instance Management</a:t>
            </a:r>
            <a:r>
              <a:rPr kumimoji="0" lang="en-US" sz="2000" b="0" i="0" u="none" strike="noStrike" kern="0" cap="none" spc="0" normalizeH="0" baseline="0" noProof="0" dirty="0">
                <a:ln>
                  <a:noFill/>
                </a:ln>
                <a:solidFill>
                  <a:srgbClr val="000000"/>
                </a:solidFill>
                <a:effectLst/>
                <a:uLnTx/>
                <a:uFillTx/>
              </a:rPr>
              <a:t> - Application are updated once and delivered on-demand. </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0" cap="none" spc="0" normalizeH="0" baseline="0" noProof="0" dirty="0">
                <a:ln>
                  <a:noFill/>
                </a:ln>
                <a:solidFill>
                  <a:srgbClr val="000000"/>
                </a:solidFill>
                <a:effectLst/>
                <a:uLnTx/>
                <a:uFillTx/>
              </a:rPr>
              <a:t>Any Device, Anywhere</a:t>
            </a:r>
            <a:r>
              <a:rPr kumimoji="0" lang="en-US" sz="2000" b="0" i="0" u="none" strike="noStrike" kern="0" cap="none" spc="0" normalizeH="0" baseline="0" noProof="0" dirty="0">
                <a:ln>
                  <a:noFill/>
                </a:ln>
                <a:solidFill>
                  <a:srgbClr val="000000"/>
                </a:solidFill>
                <a:effectLst/>
                <a:uLnTx/>
                <a:uFillTx/>
              </a:rPr>
              <a:t> - Users can simply and securely access apps with a consistent experience regardless of location or device.</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0" cap="none" spc="0" normalizeH="0" baseline="0" noProof="0" dirty="0">
                <a:ln>
                  <a:noFill/>
                </a:ln>
                <a:solidFill>
                  <a:srgbClr val="000000"/>
                </a:solidFill>
                <a:effectLst/>
                <a:uLnTx/>
                <a:uFillTx/>
              </a:rPr>
              <a:t>Secure by Design </a:t>
            </a:r>
            <a:r>
              <a:rPr kumimoji="0" lang="en-US" sz="2000" b="0" i="0" u="none" strike="noStrike" kern="0" cap="none" spc="0" normalizeH="0" baseline="0" noProof="0" dirty="0">
                <a:ln>
                  <a:noFill/>
                </a:ln>
                <a:solidFill>
                  <a:srgbClr val="000000"/>
                </a:solidFill>
                <a:effectLst/>
                <a:uLnTx/>
                <a:uFillTx/>
              </a:rPr>
              <a:t>- Centralized application management is the most secure architecture for delivering applications.</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000" b="1" i="0" u="none" strike="noStrike" kern="0" cap="none" spc="0" normalizeH="0" baseline="0" noProof="0" dirty="0">
                <a:ln>
                  <a:noFill/>
                </a:ln>
                <a:solidFill>
                  <a:srgbClr val="000000"/>
                </a:solidFill>
                <a:effectLst/>
                <a:uLnTx/>
                <a:uFillTx/>
              </a:rPr>
              <a:t>Enterprise-class Infrastructure </a:t>
            </a:r>
            <a:r>
              <a:rPr kumimoji="0" lang="en-US" sz="2000" b="0" i="0" u="none" strike="noStrike" kern="0" cap="none" spc="0" normalizeH="0" baseline="0" noProof="0" dirty="0">
                <a:ln>
                  <a:noFill/>
                </a:ln>
                <a:solidFill>
                  <a:srgbClr val="000000"/>
                </a:solidFill>
                <a:effectLst/>
                <a:uLnTx/>
                <a:uFillTx/>
              </a:rPr>
              <a:t>- Proven to support more than 50,000 users, scale beyond 1,000 servers.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62741" y="1502236"/>
            <a:ext cx="2383743" cy="93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6590341"/>
      </p:ext>
    </p:extLst>
  </p:cSld>
  <p:clrMapOvr>
    <a:masterClrMapping/>
  </p:clrMapOvr>
  <p:transition spd="slow">
    <p:plus/>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Customer Focus – Pilot </a:t>
            </a:r>
            <a:endParaRPr lang="en-US" dirty="0"/>
          </a:p>
        </p:txBody>
      </p:sp>
      <p:sp>
        <p:nvSpPr>
          <p:cNvPr id="5" name="Rectangle 4"/>
          <p:cNvSpPr/>
          <p:nvPr/>
        </p:nvSpPr>
        <p:spPr>
          <a:xfrm>
            <a:off x="262800" y="1272988"/>
            <a:ext cx="7162800" cy="477053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solidFill>
                  <a:srgbClr val="000000"/>
                </a:solidFill>
                <a:effectLst/>
                <a:uLnTx/>
                <a:uFillTx/>
              </a:rPr>
              <a:t>VMware View, Thin</a:t>
            </a:r>
            <a:r>
              <a:rPr kumimoji="0" lang="en-US" sz="2000" b="1" i="1" u="none" strike="noStrike" kern="0" cap="none" spc="0" normalizeH="0" noProof="0" dirty="0" smtClean="0">
                <a:ln>
                  <a:noFill/>
                </a:ln>
                <a:solidFill>
                  <a:srgbClr val="000000"/>
                </a:solidFill>
                <a:effectLst/>
                <a:uLnTx/>
                <a:uFillTx/>
              </a:rPr>
              <a:t> App and VSS</a:t>
            </a:r>
            <a:endParaRPr kumimoji="0" lang="en-US" sz="20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rPr>
              <a:t>     FEATURES:</a:t>
            </a:r>
            <a:endParaRPr kumimoji="0" lang="en-US" sz="20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rPr>
              <a:t> </a:t>
            </a:r>
            <a:endParaRPr kumimoji="0" lang="en-US" sz="2000" b="0" i="0" u="none" strike="noStrike" kern="0" cap="none" spc="0" normalizeH="0" baseline="0" noProof="0" dirty="0">
              <a:ln>
                <a:noFill/>
              </a:ln>
              <a:solidFill>
                <a:srgbClr val="000000"/>
              </a:solidFill>
              <a:effectLst/>
              <a:uLnTx/>
              <a:uFillTx/>
            </a:endParaRPr>
          </a:p>
          <a:p>
            <a:pPr marL="342900" indent="-342900">
              <a:buFont typeface="Arial" pitchFamily="34" charset="0"/>
              <a:buChar char="•"/>
            </a:pPr>
            <a:r>
              <a:rPr lang="en-US" sz="2000" kern="0" dirty="0" smtClean="0">
                <a:solidFill>
                  <a:srgbClr val="000000"/>
                </a:solidFill>
              </a:rPr>
              <a:t>Lower</a:t>
            </a:r>
            <a:r>
              <a:rPr lang="en-US" sz="2000" dirty="0" smtClean="0"/>
              <a:t> </a:t>
            </a:r>
            <a:r>
              <a:rPr lang="en-US" sz="2000" dirty="0"/>
              <a:t>your IT operational expenses by up to 60%</a:t>
            </a:r>
          </a:p>
          <a:p>
            <a:pPr marL="342900" indent="-342900">
              <a:buFont typeface="Arial" pitchFamily="34" charset="0"/>
              <a:buChar char="•"/>
            </a:pPr>
            <a:r>
              <a:rPr lang="en-US" sz="2000" dirty="0"/>
              <a:t>Increase security by moving data from devices to the datacenter</a:t>
            </a:r>
          </a:p>
          <a:p>
            <a:pPr marL="342900" indent="-342900">
              <a:buFont typeface="Arial" pitchFamily="34" charset="0"/>
              <a:buChar char="•"/>
            </a:pPr>
            <a:r>
              <a:rPr lang="en-US" sz="2000" dirty="0"/>
              <a:t>Simplify, automate, manage, update and provision 1000’s of desktops from a single console in </a:t>
            </a:r>
            <a:r>
              <a:rPr lang="en-US" sz="2000" dirty="0" smtClean="0"/>
              <a:t>minutes</a:t>
            </a:r>
          </a:p>
          <a:p>
            <a:pPr marL="342900" indent="-342900">
              <a:buFont typeface="Arial" pitchFamily="34" charset="0"/>
              <a:buChar char="•"/>
            </a:pPr>
            <a:endParaRPr lang="en-US" sz="2000" dirty="0"/>
          </a:p>
          <a:p>
            <a:r>
              <a:rPr lang="en-US" sz="2000" b="1" dirty="0" smtClean="0"/>
              <a:t>Application Virtualization:</a:t>
            </a:r>
          </a:p>
          <a:p>
            <a:pPr marL="342900" indent="-342900">
              <a:buFont typeface="Arial" pitchFamily="34" charset="0"/>
              <a:buChar char="•"/>
            </a:pPr>
            <a:r>
              <a:rPr lang="en-US" sz="2000" dirty="0" smtClean="0"/>
              <a:t>Symantec - VSS</a:t>
            </a:r>
          </a:p>
          <a:p>
            <a:pPr marL="342900" indent="-342900">
              <a:buFont typeface="Arial" pitchFamily="34" charset="0"/>
              <a:buChar char="•"/>
            </a:pPr>
            <a:r>
              <a:rPr lang="en-US" sz="2000" dirty="0" err="1" smtClean="0"/>
              <a:t>Vmware</a:t>
            </a:r>
            <a:r>
              <a:rPr lang="en-US" sz="2000" dirty="0" smtClean="0"/>
              <a:t> – </a:t>
            </a:r>
            <a:r>
              <a:rPr lang="en-US" sz="2000" dirty="0" err="1" smtClean="0"/>
              <a:t>ThinApp</a:t>
            </a:r>
            <a:endParaRPr lang="en-US" sz="2000" dirty="0" smtClean="0"/>
          </a:p>
          <a:p>
            <a:pPr marL="342900" indent="-342900">
              <a:buFont typeface="Arial" pitchFamily="34" charset="0"/>
              <a:buChar char="•"/>
            </a:pPr>
            <a:r>
              <a:rPr lang="en-US" sz="2000" dirty="0" err="1" smtClean="0"/>
              <a:t>AppSense</a:t>
            </a:r>
            <a:r>
              <a:rPr lang="en-US" sz="2000" dirty="0" smtClean="0"/>
              <a:t> – Profile Virtualization</a:t>
            </a:r>
            <a:endParaRPr lang="en-US" sz="2000" dirty="0"/>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2400" b="0" i="0" u="none" strike="noStrike" kern="0" cap="none" spc="0" normalizeH="0" baseline="0" noProof="0" dirty="0">
              <a:ln>
                <a:noFill/>
              </a:ln>
              <a:solidFill>
                <a:srgbClr val="000000"/>
              </a:solidFill>
              <a:effectLst/>
              <a:uLnTx/>
              <a:uFillTx/>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1852" y="1748053"/>
            <a:ext cx="2794404" cy="420397"/>
          </a:xfrm>
          <a:prstGeom prst="rect">
            <a:avLst/>
          </a:prstGeom>
        </p:spPr>
      </p:pic>
    </p:spTree>
    <p:extLst>
      <p:ext uri="{BB962C8B-B14F-4D97-AF65-F5344CB8AC3E}">
        <p14:creationId xmlns:p14="http://schemas.microsoft.com/office/powerpoint/2010/main" val="81215808"/>
      </p:ext>
    </p:extLst>
  </p:cSld>
  <p:clrMapOvr>
    <a:masterClrMapping/>
  </p:clrMapOvr>
  <p:transition spd="slow">
    <p:plus/>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Customer Focus - Pilot</a:t>
            </a:r>
            <a:endParaRPr lang="en-US" dirty="0"/>
          </a:p>
        </p:txBody>
      </p:sp>
      <p:sp>
        <p:nvSpPr>
          <p:cNvPr id="5" name="Content Placeholder 4"/>
          <p:cNvSpPr txBox="1">
            <a:spLocks/>
          </p:cNvSpPr>
          <p:nvPr/>
        </p:nvSpPr>
        <p:spPr bwMode="auto">
          <a:xfrm>
            <a:off x="457200" y="2066400"/>
            <a:ext cx="3352800" cy="380031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SzPct val="50000"/>
              <a:buFont typeface="Wingdings 2" pitchFamily="18" charset="2"/>
              <a:buChar char=""/>
              <a:defRPr sz="28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
              <a:defRPr sz="2400">
                <a:solidFill>
                  <a:schemeClr val="tx1"/>
                </a:solidFill>
                <a:latin typeface="+mn-lt"/>
              </a:defRPr>
            </a:lvl3pPr>
            <a:lvl4pPr marL="1600200" indent="-228600" algn="l" rtl="0" eaLnBrk="1" fontAlgn="base" hangingPunct="1">
              <a:spcBef>
                <a:spcPct val="20000"/>
              </a:spcBef>
              <a:spcAft>
                <a:spcPct val="0"/>
              </a:spcAft>
              <a:buSzPct val="60000"/>
              <a:buFont typeface="Wingdings 2" pitchFamily="18" charset="2"/>
              <a:buChar char=""/>
              <a:defRPr sz="20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lang="en-US" sz="2400" kern="0" dirty="0" smtClean="0">
                <a:solidFill>
                  <a:srgbClr val="4C4C4F"/>
                </a:solidFill>
                <a:latin typeface="Arial"/>
              </a:rPr>
              <a:t>Define Customer(s)</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0" i="0" u="none" strike="noStrike" kern="0" cap="none" spc="0" normalizeH="0" noProof="0" dirty="0" smtClean="0">
                <a:ln>
                  <a:noFill/>
                </a:ln>
                <a:solidFill>
                  <a:srgbClr val="4C4C4F"/>
                </a:solidFill>
                <a:effectLst/>
                <a:uLnTx/>
                <a:uFillTx/>
                <a:latin typeface="Arial"/>
              </a:rPr>
              <a:t>Engage End-User(s)</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lang="en-US" sz="2400" kern="0" dirty="0" smtClean="0">
                <a:solidFill>
                  <a:srgbClr val="4C4C4F"/>
                </a:solidFill>
                <a:latin typeface="Arial"/>
              </a:rPr>
              <a:t>Determine Measures</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kumimoji="0" lang="en-US" sz="2400" b="0" i="0" u="none" strike="noStrike" kern="0" cap="none" spc="0" normalizeH="0" noProof="0" dirty="0" smtClean="0">
                <a:ln>
                  <a:noFill/>
                </a:ln>
                <a:solidFill>
                  <a:srgbClr val="4C4C4F"/>
                </a:solidFill>
                <a:effectLst/>
                <a:uLnTx/>
                <a:uFillTx/>
                <a:latin typeface="Arial"/>
              </a:rPr>
              <a:t>Communicate, Communicate </a:t>
            </a:r>
          </a:p>
          <a:p>
            <a:pPr marL="342900" marR="0" lvl="0" indent="-342900" algn="l" defTabSz="914400" rtl="0" eaLnBrk="1" fontAlgn="base" latinLnBrk="0" hangingPunct="1">
              <a:lnSpc>
                <a:spcPct val="100000"/>
              </a:lnSpc>
              <a:spcBef>
                <a:spcPct val="20000"/>
              </a:spcBef>
              <a:spcAft>
                <a:spcPct val="0"/>
              </a:spcAft>
              <a:buClrTx/>
              <a:buSzTx/>
              <a:buFont typeface="Wingdings" pitchFamily="2" charset="2"/>
              <a:buChar char="§"/>
              <a:tabLst/>
              <a:defRPr/>
            </a:pPr>
            <a:r>
              <a:rPr lang="en-US" sz="2400" kern="0" dirty="0" smtClean="0">
                <a:solidFill>
                  <a:srgbClr val="4C4C4F"/>
                </a:solidFill>
                <a:latin typeface="Arial"/>
              </a:rPr>
              <a:t>Know Thy Infrastructure!!!</a:t>
            </a:r>
            <a:endParaRPr kumimoji="0" lang="en-US" sz="2400" b="0" i="0" u="none" strike="noStrike" kern="0" cap="none" spc="0" normalizeH="0" noProof="0" dirty="0">
              <a:ln>
                <a:noFill/>
              </a:ln>
              <a:solidFill>
                <a:srgbClr val="4C4C4F"/>
              </a:solidFill>
              <a:effectLst/>
              <a:uLnTx/>
              <a:uFillTx/>
              <a:latin typeface="Arial"/>
            </a:endParaRPr>
          </a:p>
        </p:txBody>
      </p:sp>
      <p:pic>
        <p:nvPicPr>
          <p:cNvPr id="7" name="Picture 4" descr="C:\Users\MaryLaptop\AppData\Local\Microsoft\Windows\Temporary Internet Files\Content.IE5\AVT4GXEW\MP900285142[1].jpg"/>
          <p:cNvPicPr>
            <a:picLocks noGrp="1" noChangeAspect="1" noChangeArrowheads="1"/>
          </p:cNvPicPr>
          <p:nvPr>
            <p:ph idx="1"/>
          </p:nvPr>
        </p:nvPicPr>
        <p:blipFill>
          <a:blip r:embed="rId2"/>
          <a:srcRect/>
          <a:stretch>
            <a:fillRect/>
          </a:stretch>
        </p:blipFill>
        <p:spPr bwMode="auto">
          <a:xfrm>
            <a:off x="4285812" y="1490756"/>
            <a:ext cx="4210188" cy="4506843"/>
          </a:xfrm>
          <a:prstGeom prst="rect">
            <a:avLst/>
          </a:prstGeom>
          <a:noFill/>
        </p:spPr>
      </p:pic>
      <p:sp>
        <p:nvSpPr>
          <p:cNvPr id="3" name="TextBox 2"/>
          <p:cNvSpPr txBox="1"/>
          <p:nvPr/>
        </p:nvSpPr>
        <p:spPr>
          <a:xfrm>
            <a:off x="352800" y="1490756"/>
            <a:ext cx="3744000" cy="523220"/>
          </a:xfrm>
          <a:prstGeom prst="rect">
            <a:avLst/>
          </a:prstGeom>
          <a:noFill/>
        </p:spPr>
        <p:txBody>
          <a:bodyPr wrap="square" rtlCol="0">
            <a:spAutoFit/>
          </a:bodyPr>
          <a:lstStyle/>
          <a:p>
            <a:r>
              <a:rPr lang="en-US" sz="2800" dirty="0" smtClean="0">
                <a:solidFill>
                  <a:srgbClr val="4C4C4F"/>
                </a:solidFill>
              </a:rPr>
              <a:t>Keys To Success</a:t>
            </a:r>
            <a:endParaRPr lang="en-US" sz="2800" dirty="0">
              <a:solidFill>
                <a:srgbClr val="4C4C4F"/>
              </a:solidFill>
            </a:endParaRPr>
          </a:p>
        </p:txBody>
      </p:sp>
    </p:spTree>
    <p:extLst>
      <p:ext uri="{BB962C8B-B14F-4D97-AF65-F5344CB8AC3E}">
        <p14:creationId xmlns:p14="http://schemas.microsoft.com/office/powerpoint/2010/main" val="1559526672"/>
      </p:ext>
    </p:extLst>
  </p:cSld>
  <p:clrMapOvr>
    <a:masterClrMapping/>
  </p:clrMapOvr>
  <p:transition spd="slow">
    <p:plus/>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It’s in the design</a:t>
            </a:r>
            <a:endParaRPr lang="en-US" dirty="0"/>
          </a:p>
        </p:txBody>
      </p:sp>
      <p:sp>
        <p:nvSpPr>
          <p:cNvPr id="3" name="Content Placeholder 2"/>
          <p:cNvSpPr>
            <a:spLocks noGrp="1"/>
          </p:cNvSpPr>
          <p:nvPr>
            <p:ph idx="1"/>
          </p:nvPr>
        </p:nvSpPr>
        <p:spPr>
          <a:xfrm>
            <a:off x="251011" y="1272988"/>
            <a:ext cx="8426824" cy="4853175"/>
          </a:xfrm>
        </p:spPr>
        <p:txBody>
          <a:bodyPr/>
          <a:lstStyle/>
          <a:p>
            <a:pPr marL="0" indent="0">
              <a:buNone/>
            </a:pPr>
            <a:r>
              <a:rPr lang="en-US" sz="3200" b="1" dirty="0" smtClean="0"/>
              <a:t>Infrastructure is key to your success</a:t>
            </a:r>
          </a:p>
          <a:p>
            <a:r>
              <a:rPr lang="en-US" dirty="0" smtClean="0"/>
              <a:t>Converged VDI backend solutions</a:t>
            </a:r>
          </a:p>
          <a:p>
            <a:pPr lvl="1"/>
            <a:r>
              <a:rPr lang="en-US" dirty="0" smtClean="0"/>
              <a:t>Simplified Management</a:t>
            </a:r>
          </a:p>
          <a:p>
            <a:pPr lvl="1"/>
            <a:r>
              <a:rPr lang="en-US" dirty="0" smtClean="0"/>
              <a:t>Flexibility</a:t>
            </a:r>
          </a:p>
          <a:p>
            <a:pPr lvl="1"/>
            <a:r>
              <a:rPr lang="en-US" dirty="0" smtClean="0"/>
              <a:t>70 to 80% reduction in space requirements</a:t>
            </a:r>
          </a:p>
          <a:p>
            <a:pPr lvl="1"/>
            <a:r>
              <a:rPr lang="en-US" dirty="0" smtClean="0"/>
              <a:t>60 to 75% reduction in power</a:t>
            </a:r>
          </a:p>
          <a:p>
            <a:endParaRPr lang="en-US" dirty="0" smtClean="0"/>
          </a:p>
          <a:p>
            <a:r>
              <a:rPr lang="en-US" dirty="0" smtClean="0"/>
              <a:t>Evaluating</a:t>
            </a:r>
            <a:endParaRPr lang="en-US" dirty="0"/>
          </a:p>
          <a:p>
            <a:pPr lvl="1"/>
            <a:r>
              <a:rPr lang="en-US" dirty="0" smtClean="0"/>
              <a:t>VCE – </a:t>
            </a:r>
            <a:r>
              <a:rPr lang="en-US" dirty="0" err="1" smtClean="0"/>
              <a:t>vBlock</a:t>
            </a:r>
            <a:endParaRPr lang="en-US" dirty="0" smtClean="0"/>
          </a:p>
          <a:p>
            <a:pPr lvl="1"/>
            <a:r>
              <a:rPr lang="en-US" dirty="0" smtClean="0"/>
              <a:t>HP P4000 VDI</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5554" y="4168586"/>
            <a:ext cx="3708692" cy="2028825"/>
          </a:xfrm>
          <a:prstGeom prst="rect">
            <a:avLst/>
          </a:prstGeom>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0846" y="1891553"/>
            <a:ext cx="1574706" cy="2867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02212"/>
      </p:ext>
    </p:extLst>
  </p:cSld>
  <p:clrMapOvr>
    <a:masterClrMapping/>
  </p:clrMapOvr>
  <p:transition spd="slow">
    <p:plus/>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2015</TotalTime>
  <Words>906</Words>
  <Application>Microsoft Office PowerPoint</Application>
  <PresentationFormat>On-screen Show (4:3)</PresentationFormat>
  <Paragraphs>234</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The Lean and Green by Design</vt:lpstr>
      <vt:lpstr>Presentation Overview</vt:lpstr>
      <vt:lpstr>Who is Lone star</vt:lpstr>
      <vt:lpstr>Why green?</vt:lpstr>
      <vt:lpstr>Customer Focus pilot</vt:lpstr>
      <vt:lpstr>Customer Focus - Pilot</vt:lpstr>
      <vt:lpstr>Customer Focus – Pilot </vt:lpstr>
      <vt:lpstr>Customer Focus - Pilot</vt:lpstr>
      <vt:lpstr>It’s in the design</vt:lpstr>
      <vt:lpstr>It’s in the design</vt:lpstr>
      <vt:lpstr>Virtualization First</vt:lpstr>
      <vt:lpstr>ERP Availability - 5-nines</vt:lpstr>
      <vt:lpstr>ERP Availability - 5-nines</vt:lpstr>
      <vt:lpstr>ERP Availability - 5-nines</vt:lpstr>
      <vt:lpstr>ERP - Elasticity</vt:lpstr>
      <vt:lpstr>ERP - Elasticity</vt:lpstr>
      <vt:lpstr>ERP - Elasticity</vt:lpstr>
      <vt:lpstr>Value &amp; Cost Avoidance</vt:lpstr>
      <vt:lpstr>DataCenter Redesign</vt:lpstr>
      <vt:lpstr>DataCenter Redesign</vt:lpstr>
      <vt:lpstr>Design Green – New Datacenter</vt:lpstr>
      <vt:lpstr>Design Green – New Datacenter</vt:lpstr>
      <vt:lpstr>Design Green – New Datacenter</vt:lpstr>
      <vt:lpstr>Savings and quality Wrap up</vt:lpstr>
      <vt:lpstr>What’s next</vt:lpstr>
      <vt:lpstr>THANK YOU</vt:lpstr>
    </vt:vector>
  </TitlesOfParts>
  <Company>brain bolts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eric boelts</dc:creator>
  <cp:lastModifiedBy>Alander, Link S</cp:lastModifiedBy>
  <cp:revision>110</cp:revision>
  <dcterms:created xsi:type="dcterms:W3CDTF">2011-09-02T16:26:56Z</dcterms:created>
  <dcterms:modified xsi:type="dcterms:W3CDTF">2011-10-19T18:21:27Z</dcterms:modified>
</cp:coreProperties>
</file>