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 id="263" r:id="rId3"/>
    <p:sldId id="264" r:id="rId4"/>
    <p:sldId id="291" r:id="rId5"/>
    <p:sldId id="296" r:id="rId6"/>
    <p:sldId id="314" r:id="rId7"/>
    <p:sldId id="297" r:id="rId8"/>
    <p:sldId id="294" r:id="rId9"/>
    <p:sldId id="316" r:id="rId10"/>
    <p:sldId id="295" r:id="rId11"/>
    <p:sldId id="298" r:id="rId12"/>
    <p:sldId id="292" r:id="rId13"/>
    <p:sldId id="293" r:id="rId14"/>
    <p:sldId id="299" r:id="rId15"/>
    <p:sldId id="300" r:id="rId16"/>
    <p:sldId id="301" r:id="rId17"/>
    <p:sldId id="302" r:id="rId18"/>
    <p:sldId id="303" r:id="rId19"/>
    <p:sldId id="304" r:id="rId20"/>
    <p:sldId id="305" r:id="rId21"/>
    <p:sldId id="320" r:id="rId22"/>
    <p:sldId id="306" r:id="rId23"/>
    <p:sldId id="307" r:id="rId24"/>
    <p:sldId id="309" r:id="rId25"/>
    <p:sldId id="310" r:id="rId26"/>
    <p:sldId id="315" r:id="rId27"/>
    <p:sldId id="288" r:id="rId28"/>
    <p:sldId id="317" r:id="rId29"/>
    <p:sldId id="318" r:id="rId30"/>
    <p:sldId id="319" r:id="rId31"/>
    <p:sldId id="290" r:id="rId32"/>
  </p:sldIdLst>
  <p:sldSz cx="9144000" cy="6858000" type="screen4x3"/>
  <p:notesSz cx="7010400" cy="9296400"/>
  <p:defaultTextStyle>
    <a:defPPr>
      <a:defRPr lang="en-US"/>
    </a:defPPr>
    <a:lvl1pPr algn="l" defTabSz="457200" rtl="0" fontAlgn="base">
      <a:spcBef>
        <a:spcPct val="0"/>
      </a:spcBef>
      <a:spcAft>
        <a:spcPct val="0"/>
      </a:spcAft>
      <a:defRPr sz="4600" kern="1200">
        <a:solidFill>
          <a:schemeClr val="tx1"/>
        </a:solidFill>
        <a:latin typeface="Gill Sans"/>
        <a:ea typeface="+mn-ea"/>
        <a:cs typeface="+mn-cs"/>
      </a:defRPr>
    </a:lvl1pPr>
    <a:lvl2pPr marL="457200" algn="l" defTabSz="457200" rtl="0" fontAlgn="base">
      <a:spcBef>
        <a:spcPct val="0"/>
      </a:spcBef>
      <a:spcAft>
        <a:spcPct val="0"/>
      </a:spcAft>
      <a:defRPr sz="4600" kern="1200">
        <a:solidFill>
          <a:schemeClr val="tx1"/>
        </a:solidFill>
        <a:latin typeface="Gill Sans"/>
        <a:ea typeface="+mn-ea"/>
        <a:cs typeface="+mn-cs"/>
      </a:defRPr>
    </a:lvl2pPr>
    <a:lvl3pPr marL="914400" algn="l" defTabSz="457200" rtl="0" fontAlgn="base">
      <a:spcBef>
        <a:spcPct val="0"/>
      </a:spcBef>
      <a:spcAft>
        <a:spcPct val="0"/>
      </a:spcAft>
      <a:defRPr sz="4600" kern="1200">
        <a:solidFill>
          <a:schemeClr val="tx1"/>
        </a:solidFill>
        <a:latin typeface="Gill Sans"/>
        <a:ea typeface="+mn-ea"/>
        <a:cs typeface="+mn-cs"/>
      </a:defRPr>
    </a:lvl3pPr>
    <a:lvl4pPr marL="1371600" algn="l" defTabSz="457200" rtl="0" fontAlgn="base">
      <a:spcBef>
        <a:spcPct val="0"/>
      </a:spcBef>
      <a:spcAft>
        <a:spcPct val="0"/>
      </a:spcAft>
      <a:defRPr sz="4600" kern="1200">
        <a:solidFill>
          <a:schemeClr val="tx1"/>
        </a:solidFill>
        <a:latin typeface="Gill Sans"/>
        <a:ea typeface="+mn-ea"/>
        <a:cs typeface="+mn-cs"/>
      </a:defRPr>
    </a:lvl4pPr>
    <a:lvl5pPr marL="1828800" algn="l" defTabSz="457200" rtl="0" fontAlgn="base">
      <a:spcBef>
        <a:spcPct val="0"/>
      </a:spcBef>
      <a:spcAft>
        <a:spcPct val="0"/>
      </a:spcAft>
      <a:defRPr sz="4600" kern="1200">
        <a:solidFill>
          <a:schemeClr val="tx1"/>
        </a:solidFill>
        <a:latin typeface="Gill Sans"/>
        <a:ea typeface="+mn-ea"/>
        <a:cs typeface="+mn-cs"/>
      </a:defRPr>
    </a:lvl5pPr>
    <a:lvl6pPr marL="2286000" algn="l" defTabSz="914400" rtl="0" eaLnBrk="1" latinLnBrk="0" hangingPunct="1">
      <a:defRPr sz="4600" kern="1200">
        <a:solidFill>
          <a:schemeClr val="tx1"/>
        </a:solidFill>
        <a:latin typeface="Gill Sans"/>
        <a:ea typeface="+mn-ea"/>
        <a:cs typeface="+mn-cs"/>
      </a:defRPr>
    </a:lvl6pPr>
    <a:lvl7pPr marL="2743200" algn="l" defTabSz="914400" rtl="0" eaLnBrk="1" latinLnBrk="0" hangingPunct="1">
      <a:defRPr sz="4600" kern="1200">
        <a:solidFill>
          <a:schemeClr val="tx1"/>
        </a:solidFill>
        <a:latin typeface="Gill Sans"/>
        <a:ea typeface="+mn-ea"/>
        <a:cs typeface="+mn-cs"/>
      </a:defRPr>
    </a:lvl7pPr>
    <a:lvl8pPr marL="3200400" algn="l" defTabSz="914400" rtl="0" eaLnBrk="1" latinLnBrk="0" hangingPunct="1">
      <a:defRPr sz="4600" kern="1200">
        <a:solidFill>
          <a:schemeClr val="tx1"/>
        </a:solidFill>
        <a:latin typeface="Gill Sans"/>
        <a:ea typeface="+mn-ea"/>
        <a:cs typeface="+mn-cs"/>
      </a:defRPr>
    </a:lvl8pPr>
    <a:lvl9pPr marL="3657600" algn="l" defTabSz="914400" rtl="0" eaLnBrk="1" latinLnBrk="0" hangingPunct="1">
      <a:defRPr sz="4600" kern="1200">
        <a:solidFill>
          <a:schemeClr val="tx1"/>
        </a:solidFill>
        <a:latin typeface="Gill Sans"/>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an Allen"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7D7676"/>
    <a:srgbClr val="706A6A"/>
    <a:srgbClr val="5E5959"/>
    <a:srgbClr val="4686C6"/>
    <a:srgbClr val="D70000"/>
    <a:srgbClr val="E40000"/>
    <a:srgbClr val="E80000"/>
    <a:srgbClr val="ECEC36"/>
    <a:srgbClr val="ECEC9B"/>
    <a:srgbClr val="ECECA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362" y="-6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10-13T13:22:17.179" idx="8">
    <p:pos x="3755" y="92"/>
    <p:text>?</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2F6E791-E23D-4F81-835E-4EFA2F0CB6E4}"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38D97-D172-461A-8BAB-B0BA3099F76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8B9B1F-7838-4D56-8B23-025EEC1D6E34}"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3C7A38-7617-49F1-9E84-B5CDE6C201C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08096"/>
            <a:ext cx="2057400" cy="48180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08096"/>
            <a:ext cx="6019800" cy="48180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4819C3-0081-489E-8BAF-280B63C4B0BC}"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2B2A17-C882-4698-9539-20425EFD2B1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spcBef>
                <a:spcPts val="1272"/>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0601558-5579-4E8D-A403-A23C1421B92E}"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A033F3-85C5-411D-8B04-17953593211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CB803EE-D072-4AED-A495-967EDC684629}" type="datetimeFigureOut">
              <a:rPr lang="en-US"/>
              <a:pPr>
                <a:defRPr/>
              </a:pPr>
              <a:t>10/19/2011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4BB2CE-691F-4F5D-A56C-C1D84E7018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3024"/>
            <a:ext cx="4038600" cy="4643139"/>
          </a:xfrm>
        </p:spPr>
        <p:txBody>
          <a:bodyPr/>
          <a:lstStyle>
            <a:lvl1pPr>
              <a:defRPr sz="2800" b="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83024"/>
            <a:ext cx="4038600" cy="46431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FB9BB45-7F4A-400D-BACC-1D6C77DFF405}" type="datetimeFigureOut">
              <a:rPr lang="en-US"/>
              <a:pPr>
                <a:defRPr/>
              </a:pPr>
              <a:t>10/19/2011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F5C6DB-18FA-4E42-A5C3-6A621AF2995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80159D4-D240-4907-B4C7-8578275D1AFE}" type="datetimeFigureOut">
              <a:rPr lang="en-US"/>
              <a:pPr>
                <a:defRPr/>
              </a:pPr>
              <a:t>10/19/2011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9E4FE-D63F-47FD-B69C-A996EE78C2C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CC0E8D5-C4CB-4525-AEDD-23CF87EEEC23}" type="datetimeFigureOut">
              <a:rPr lang="en-US"/>
              <a:pPr>
                <a:defRPr/>
              </a:pPr>
              <a:t>10/19/2011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BA3568C-7729-47B2-949D-964C1C951C2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3A20F22-B10D-48BF-8F6C-18C005BEFF5B}" type="datetimeFigureOut">
              <a:rPr lang="en-US"/>
              <a:pPr>
                <a:defRPr/>
              </a:pPr>
              <a:t>10/19/2011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0567D46-D708-4FA6-8EE6-77C95D6163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69"/>
            <a:ext cx="3008313" cy="60841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270069"/>
            <a:ext cx="5111750" cy="48560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878487"/>
            <a:ext cx="3008313" cy="42476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464501-F099-46F6-A49F-74459AC9315D}" type="datetimeFigureOut">
              <a:rPr lang="en-US"/>
              <a:pPr>
                <a:defRPr/>
              </a:pPr>
              <a:t>10/19/2011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BDEC56-C7A2-49B8-9749-0B8D62206AF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24439"/>
            <a:ext cx="5486400" cy="35031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197E6A-FFF9-445E-AC6C-9AC2528C5196}" type="datetimeFigureOut">
              <a:rPr lang="en-US"/>
              <a:pPr>
                <a:defRPr/>
              </a:pPr>
              <a:t>10/19/2011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B83997-AB7B-42EC-B881-03020D9AC36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BackgroundforPowerPointEDITEDFIXED.png"/>
          <p:cNvPicPr>
            <a:picLocks noChangeAspect="1"/>
          </p:cNvPicPr>
          <p:nvPr userDrawn="1"/>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131763" y="82550"/>
            <a:ext cx="8275637" cy="831850"/>
          </a:xfrm>
          <a:prstGeom prst="rect">
            <a:avLst/>
          </a:prstGeom>
        </p:spPr>
        <p:txBody>
          <a:bodyPr vert="horz" wrap="square" lIns="91440" tIns="45720" rIns="91440" bIns="45720" rtlCol="0" anchor="ctr">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effectLst/>
                <a:latin typeface="+mn-lt"/>
              </a:defRPr>
            </a:lvl1pPr>
          </a:lstStyle>
          <a:p>
            <a:pPr>
              <a:defRPr/>
            </a:pPr>
            <a:fld id="{667D9178-B607-4778-8116-42AA4D4F3BA3}" type="datetimeFigureOut">
              <a:rPr lang="en-US"/>
              <a:pPr>
                <a:defRPr/>
              </a:pPr>
              <a:t>10/19/2011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effectLst/>
                <a:latin typeface="+mn-lt"/>
              </a:defRPr>
            </a:lvl1pPr>
          </a:lstStyle>
          <a:p>
            <a:pPr>
              <a:defRPr/>
            </a:pPr>
            <a:fld id="{45D18B05-C062-4266-BC21-E42E71D298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advClick="0" advTm="12000">
    <p:fade/>
  </p:transition>
  <p:timing>
    <p:tnLst>
      <p:par>
        <p:cTn id="1" dur="indefinite" restart="never" nodeType="tmRoot"/>
      </p:par>
    </p:tnLst>
  </p:timing>
  <p:txStyles>
    <p:titleStyle>
      <a:lvl1pPr algn="l" defTabSz="457200" rtl="0" eaLnBrk="0" fontAlgn="base" hangingPunct="0">
        <a:spcBef>
          <a:spcPct val="0"/>
        </a:spcBef>
        <a:spcAft>
          <a:spcPct val="0"/>
        </a:spcAft>
        <a:defRPr sz="4600" kern="1200">
          <a:solidFill>
            <a:schemeClr val="bg1"/>
          </a:solidFill>
          <a:effectLst>
            <a:outerShdw blurRad="50800" dist="38100" dir="2700000">
              <a:srgbClr val="1E2E49">
                <a:alpha val="43000"/>
              </a:srgbClr>
            </a:outerShdw>
          </a:effectLst>
          <a:latin typeface="Gill Sans"/>
          <a:ea typeface="Gill Sans"/>
          <a:cs typeface="Gill Sans"/>
        </a:defRPr>
      </a:lvl1pPr>
      <a:lvl2pPr algn="l" defTabSz="457200" rtl="0" eaLnBrk="0" fontAlgn="base" hangingPunct="0">
        <a:spcBef>
          <a:spcPct val="0"/>
        </a:spcBef>
        <a:spcAft>
          <a:spcPct val="0"/>
        </a:spcAft>
        <a:defRPr sz="4600">
          <a:solidFill>
            <a:schemeClr val="bg1"/>
          </a:solidFill>
          <a:latin typeface="Gill Sans"/>
          <a:ea typeface="Gill Sans"/>
          <a:cs typeface="Gill Sans"/>
        </a:defRPr>
      </a:lvl2pPr>
      <a:lvl3pPr algn="l" defTabSz="457200" rtl="0" eaLnBrk="0" fontAlgn="base" hangingPunct="0">
        <a:spcBef>
          <a:spcPct val="0"/>
        </a:spcBef>
        <a:spcAft>
          <a:spcPct val="0"/>
        </a:spcAft>
        <a:defRPr sz="4600">
          <a:solidFill>
            <a:schemeClr val="bg1"/>
          </a:solidFill>
          <a:latin typeface="Gill Sans"/>
          <a:ea typeface="Gill Sans"/>
          <a:cs typeface="Gill Sans"/>
        </a:defRPr>
      </a:lvl3pPr>
      <a:lvl4pPr algn="l" defTabSz="457200" rtl="0" eaLnBrk="0" fontAlgn="base" hangingPunct="0">
        <a:spcBef>
          <a:spcPct val="0"/>
        </a:spcBef>
        <a:spcAft>
          <a:spcPct val="0"/>
        </a:spcAft>
        <a:defRPr sz="4600">
          <a:solidFill>
            <a:schemeClr val="bg1"/>
          </a:solidFill>
          <a:latin typeface="Gill Sans"/>
          <a:ea typeface="Gill Sans"/>
          <a:cs typeface="Gill Sans"/>
        </a:defRPr>
      </a:lvl4pPr>
      <a:lvl5pPr algn="l" defTabSz="457200" rtl="0" eaLnBrk="0" fontAlgn="base" hangingPunct="0">
        <a:spcBef>
          <a:spcPct val="0"/>
        </a:spcBef>
        <a:spcAft>
          <a:spcPct val="0"/>
        </a:spcAft>
        <a:defRPr sz="4600">
          <a:solidFill>
            <a:schemeClr val="bg1"/>
          </a:solidFill>
          <a:latin typeface="Gill Sans"/>
          <a:ea typeface="Gill Sans"/>
          <a:cs typeface="Gill Sans"/>
        </a:defRPr>
      </a:lvl5pPr>
      <a:lvl6pPr marL="457200" algn="l" defTabSz="457200" rtl="0" fontAlgn="base">
        <a:spcBef>
          <a:spcPct val="0"/>
        </a:spcBef>
        <a:spcAft>
          <a:spcPct val="0"/>
        </a:spcAft>
        <a:defRPr sz="4600">
          <a:solidFill>
            <a:schemeClr val="bg1"/>
          </a:solidFill>
          <a:latin typeface="Gill Sans"/>
          <a:ea typeface="Gill Sans"/>
          <a:cs typeface="Gill Sans"/>
        </a:defRPr>
      </a:lvl6pPr>
      <a:lvl7pPr marL="914400" algn="l" defTabSz="457200" rtl="0" fontAlgn="base">
        <a:spcBef>
          <a:spcPct val="0"/>
        </a:spcBef>
        <a:spcAft>
          <a:spcPct val="0"/>
        </a:spcAft>
        <a:defRPr sz="4600">
          <a:solidFill>
            <a:schemeClr val="bg1"/>
          </a:solidFill>
          <a:latin typeface="Gill Sans"/>
          <a:ea typeface="Gill Sans"/>
          <a:cs typeface="Gill Sans"/>
        </a:defRPr>
      </a:lvl7pPr>
      <a:lvl8pPr marL="1371600" algn="l" defTabSz="457200" rtl="0" fontAlgn="base">
        <a:spcBef>
          <a:spcPct val="0"/>
        </a:spcBef>
        <a:spcAft>
          <a:spcPct val="0"/>
        </a:spcAft>
        <a:defRPr sz="4600">
          <a:solidFill>
            <a:schemeClr val="bg1"/>
          </a:solidFill>
          <a:latin typeface="Gill Sans"/>
          <a:ea typeface="Gill Sans"/>
          <a:cs typeface="Gill Sans"/>
        </a:defRPr>
      </a:lvl8pPr>
      <a:lvl9pPr marL="1828800" algn="l" defTabSz="457200" rtl="0" fontAlgn="base">
        <a:spcBef>
          <a:spcPct val="0"/>
        </a:spcBef>
        <a:spcAft>
          <a:spcPct val="0"/>
        </a:spcAft>
        <a:defRPr sz="4600">
          <a:solidFill>
            <a:schemeClr val="bg1"/>
          </a:solidFill>
          <a:latin typeface="Gill Sans"/>
          <a:ea typeface="Gill Sans"/>
          <a:cs typeface="Gill Sans"/>
        </a:defRPr>
      </a:lvl9pPr>
    </p:titleStyle>
    <p:bodyStyle>
      <a:lvl1pPr marL="342900" indent="-342900" algn="l" defTabSz="457200" rtl="0" eaLnBrk="0" fontAlgn="base" hangingPunct="0">
        <a:lnSpc>
          <a:spcPct val="100000"/>
        </a:lnSpc>
        <a:spcBef>
          <a:spcPct val="20000"/>
        </a:spcBef>
        <a:spcAft>
          <a:spcPct val="0"/>
        </a:spcAft>
        <a:buSzPct val="100000"/>
        <a:buBlip>
          <a:blip r:embed="rId14"/>
        </a:buBlip>
        <a:defRPr sz="3200" kern="1200">
          <a:solidFill>
            <a:srgbClr val="274897"/>
          </a:solidFill>
          <a:effectLst>
            <a:outerShdw blurRad="50800" dist="38100" dir="2700000">
              <a:srgbClr val="1F394C">
                <a:alpha val="43000"/>
              </a:srgbClr>
            </a:outerShdw>
          </a:effectLst>
          <a:latin typeface="Gill Sans"/>
          <a:ea typeface="Gill Sans"/>
          <a:cs typeface="Gill Sans"/>
        </a:defRPr>
      </a:lvl1pPr>
      <a:lvl2pPr marL="742950" indent="-285750" algn="l" defTabSz="457200" rtl="0" eaLnBrk="0" fontAlgn="base" hangingPunct="0">
        <a:spcBef>
          <a:spcPts val="1275"/>
        </a:spcBef>
        <a:spcAft>
          <a:spcPct val="0"/>
        </a:spcAft>
        <a:buFont typeface="Arial" charset="0"/>
        <a:buChar char="–"/>
        <a:defRPr sz="2800" kern="1200">
          <a:solidFill>
            <a:srgbClr val="4686C6"/>
          </a:solidFill>
          <a:latin typeface="Calibri (Body)"/>
          <a:ea typeface="Calibri (Body)"/>
          <a:cs typeface="Calibri (Body)"/>
        </a:defRPr>
      </a:lvl2pPr>
      <a:lvl3pPr marL="1143000" indent="-228600" algn="l" defTabSz="457200" rtl="0" eaLnBrk="0" fontAlgn="base" hangingPunct="0">
        <a:spcBef>
          <a:spcPct val="20000"/>
        </a:spcBef>
        <a:spcAft>
          <a:spcPct val="0"/>
        </a:spcAft>
        <a:buFont typeface="Arial" charset="0"/>
        <a:buChar char="•"/>
        <a:defRPr sz="2400" kern="1200">
          <a:solidFill>
            <a:srgbClr val="7D7676"/>
          </a:solidFill>
          <a:latin typeface="+mn-lt"/>
          <a:ea typeface="Calibri (Body)"/>
          <a:cs typeface="Calibri (Body)"/>
        </a:defRPr>
      </a:lvl3pPr>
      <a:lvl4pPr marL="1600200" indent="-228600" algn="l" defTabSz="457200" rtl="0" eaLnBrk="0" fontAlgn="base" hangingPunct="0">
        <a:spcBef>
          <a:spcPct val="20000"/>
        </a:spcBef>
        <a:spcAft>
          <a:spcPct val="0"/>
        </a:spcAft>
        <a:buFont typeface="Arial" charset="0"/>
        <a:buChar char="–"/>
        <a:defRPr sz="2000" kern="1200">
          <a:solidFill>
            <a:srgbClr val="99CC66"/>
          </a:solidFill>
          <a:latin typeface="+mn-lt"/>
          <a:ea typeface="Calibri (Body)"/>
          <a:cs typeface="Calibri (Body)"/>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Calibri (Body)"/>
          <a:cs typeface="Calibri (Bod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9.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dean@ndma.com" TargetMode="External"/><Relationship Id="rId2" Type="http://schemas.openxmlformats.org/officeDocument/2006/relationships/hyperlink" Target="mailto:jlalbert@gsu.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net.educause.edu/SERC09/Program/1020814?PRODUCT_CODE=SERC09/SESS1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50838" y="157232"/>
            <a:ext cx="7772400" cy="707886"/>
          </a:xfrm>
        </p:spPr>
        <p:txBody>
          <a:bodyPr numCol="1" anchorCtr="0" compatLnSpc="1">
            <a:prstTxWarp prst="textNoShape">
              <a:avLst/>
            </a:prstTxWarp>
          </a:bodyPr>
          <a:lstStyle/>
          <a:p>
            <a:pPr eaLnBrk="1" hangingPunct="1">
              <a:defRPr/>
            </a:pPr>
            <a:r>
              <a:rPr lang="en-US" sz="4000" dirty="0">
                <a:ea typeface="ＭＳ Ｐゴシック" charset="-128"/>
                <a:cs typeface="ＭＳ Ｐゴシック" charset="-128"/>
              </a:rPr>
              <a:t>Georgia State University IS&amp;T</a:t>
            </a:r>
          </a:p>
        </p:txBody>
      </p:sp>
      <p:sp>
        <p:nvSpPr>
          <p:cNvPr id="13314" name="Text Box 6"/>
          <p:cNvSpPr txBox="1">
            <a:spLocks noChangeArrowheads="1"/>
          </p:cNvSpPr>
          <p:nvPr/>
        </p:nvSpPr>
        <p:spPr bwMode="auto">
          <a:xfrm>
            <a:off x="350838" y="3736975"/>
            <a:ext cx="7696200" cy="728405"/>
          </a:xfrm>
          <a:prstGeom prst="rect">
            <a:avLst/>
          </a:prstGeom>
          <a:noFill/>
          <a:ln w="9525">
            <a:noFill/>
            <a:miter lim="800000"/>
            <a:headEnd/>
            <a:tailEnd/>
          </a:ln>
        </p:spPr>
        <p:txBody>
          <a:bodyPr>
            <a:spAutoFit/>
          </a:bodyPr>
          <a:lstStyle/>
          <a:p>
            <a:pPr>
              <a:lnSpc>
                <a:spcPct val="50000"/>
              </a:lnSpc>
              <a:spcBef>
                <a:spcPct val="50000"/>
              </a:spcBef>
            </a:pPr>
            <a:r>
              <a:rPr lang="en-US" sz="1600" dirty="0" smtClean="0">
                <a:solidFill>
                  <a:srgbClr val="4685C5"/>
                </a:solidFill>
                <a:latin typeface="Calibri" pitchFamily="34" charset="0"/>
              </a:rPr>
              <a:t>JL Albert, </a:t>
            </a:r>
            <a:r>
              <a:rPr lang="en-US" sz="1600" i="1" dirty="0">
                <a:solidFill>
                  <a:srgbClr val="4685C5"/>
                </a:solidFill>
                <a:latin typeface="Calibri" pitchFamily="34" charset="0"/>
              </a:rPr>
              <a:t>Associate Provost, CIO</a:t>
            </a:r>
          </a:p>
          <a:p>
            <a:pPr>
              <a:lnSpc>
                <a:spcPct val="50000"/>
              </a:lnSpc>
              <a:spcBef>
                <a:spcPct val="50000"/>
              </a:spcBef>
            </a:pPr>
            <a:r>
              <a:rPr lang="en-US" sz="1600" dirty="0" smtClean="0">
                <a:solidFill>
                  <a:srgbClr val="4685C5"/>
                </a:solidFill>
                <a:latin typeface="Calibri" pitchFamily="34" charset="0"/>
              </a:rPr>
              <a:t>James </a:t>
            </a:r>
            <a:r>
              <a:rPr lang="en-US" sz="1600" dirty="0">
                <a:solidFill>
                  <a:srgbClr val="4685C5"/>
                </a:solidFill>
                <a:latin typeface="Calibri" pitchFamily="34" charset="0"/>
              </a:rPr>
              <a:t>M. Amann, </a:t>
            </a:r>
            <a:r>
              <a:rPr lang="en-US" sz="1600" i="1" dirty="0" smtClean="0">
                <a:solidFill>
                  <a:srgbClr val="4685C5"/>
                </a:solidFill>
                <a:latin typeface="Calibri" pitchFamily="34" charset="0"/>
              </a:rPr>
              <a:t>IT </a:t>
            </a:r>
            <a:r>
              <a:rPr lang="en-US" sz="1600" i="1" dirty="0">
                <a:solidFill>
                  <a:srgbClr val="4685C5"/>
                </a:solidFill>
                <a:latin typeface="Calibri" pitchFamily="34" charset="0"/>
              </a:rPr>
              <a:t>Business </a:t>
            </a:r>
            <a:r>
              <a:rPr lang="en-US" sz="1600" i="1" dirty="0" smtClean="0">
                <a:solidFill>
                  <a:srgbClr val="4685C5"/>
                </a:solidFill>
                <a:latin typeface="Calibri" pitchFamily="34" charset="0"/>
              </a:rPr>
              <a:t>Planning Coordinator</a:t>
            </a:r>
            <a:endParaRPr lang="en-US" sz="1600" i="1" dirty="0">
              <a:solidFill>
                <a:srgbClr val="4685C5"/>
              </a:solidFill>
              <a:latin typeface="Calibri" pitchFamily="34" charset="0"/>
            </a:endParaRPr>
          </a:p>
          <a:p>
            <a:pPr>
              <a:lnSpc>
                <a:spcPct val="50000"/>
              </a:lnSpc>
              <a:spcBef>
                <a:spcPct val="50000"/>
              </a:spcBef>
            </a:pPr>
            <a:r>
              <a:rPr lang="en-US" sz="1600" dirty="0">
                <a:solidFill>
                  <a:srgbClr val="4685C5"/>
                </a:solidFill>
                <a:latin typeface="Calibri" pitchFamily="34" charset="0"/>
              </a:rPr>
              <a:t>Georgia State University</a:t>
            </a:r>
          </a:p>
        </p:txBody>
      </p:sp>
      <p:sp>
        <p:nvSpPr>
          <p:cNvPr id="13315" name="Text Box 6"/>
          <p:cNvSpPr txBox="1">
            <a:spLocks noChangeArrowheads="1"/>
          </p:cNvSpPr>
          <p:nvPr/>
        </p:nvSpPr>
        <p:spPr bwMode="auto">
          <a:xfrm>
            <a:off x="350838" y="5465763"/>
            <a:ext cx="8547100" cy="554037"/>
          </a:xfrm>
          <a:prstGeom prst="rect">
            <a:avLst/>
          </a:prstGeom>
          <a:noFill/>
          <a:ln w="9525">
            <a:noFill/>
            <a:miter lim="800000"/>
            <a:headEnd/>
            <a:tailEnd/>
          </a:ln>
        </p:spPr>
        <p:txBody>
          <a:bodyPr>
            <a:spAutoFit/>
          </a:bodyPr>
          <a:lstStyle/>
          <a:p>
            <a:r>
              <a:rPr lang="en-US" sz="1000">
                <a:solidFill>
                  <a:srgbClr val="274897"/>
                </a:solidFill>
                <a:latin typeface="Calibri" pitchFamily="34" charset="0"/>
              </a:rPr>
              <a:t>Copyright Georgia State University 2009. This work is the intellectual property of the author. Permission is granted for this material to be shared for non-commercial, educational purposes, provided that this copyright statement appears on the reproduced materials and notice is given that the copying is by permission of the author. To disseminate otherwise or to republish requires written permission from the author.</a:t>
            </a:r>
          </a:p>
        </p:txBody>
      </p:sp>
      <p:sp>
        <p:nvSpPr>
          <p:cNvPr id="2" name="Rectangle 2"/>
          <p:cNvSpPr>
            <a:spLocks noChangeArrowheads="1"/>
          </p:cNvSpPr>
          <p:nvPr/>
        </p:nvSpPr>
        <p:spPr bwMode="auto">
          <a:xfrm>
            <a:off x="350838" y="1584325"/>
            <a:ext cx="7772400" cy="1739900"/>
          </a:xfrm>
          <a:prstGeom prst="rect">
            <a:avLst/>
          </a:prstGeom>
          <a:noFill/>
          <a:ln w="9525">
            <a:noFill/>
            <a:miter lim="800000"/>
            <a:headEnd/>
            <a:tailEnd/>
          </a:ln>
        </p:spPr>
        <p:txBody>
          <a:bodyPr anchor="ctr">
            <a:spAutoFit/>
          </a:bodyPr>
          <a:lstStyle/>
          <a:p>
            <a:pPr>
              <a:defRPr/>
            </a:pPr>
            <a:r>
              <a:rPr lang="en-US" sz="3600" dirty="0">
                <a:solidFill>
                  <a:schemeClr val="tx2"/>
                </a:solidFill>
                <a:effectLst>
                  <a:outerShdw blurRad="38100" dist="38100" dir="2700000" algn="tl">
                    <a:srgbClr val="C0C0C0"/>
                  </a:outerShdw>
                </a:effectLst>
                <a:ea typeface="Gill Sans"/>
                <a:cs typeface="Gill Sans"/>
              </a:rPr>
              <a:t>A Principled and Participative Process for Organizational Realignment</a:t>
            </a:r>
          </a:p>
        </p:txBody>
      </p:sp>
    </p:spTree>
  </p:cSld>
  <p:clrMapOvr>
    <a:masterClrMapping/>
  </p:clrMapOvr>
  <p:transition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bwMode="auto">
          <a:xfrm>
            <a:off x="131763" y="82977"/>
            <a:ext cx="8275637" cy="830997"/>
          </a:xfrm>
        </p:spPr>
        <p:txBody>
          <a:bodyPr numCol="1" anchorCtr="0" compatLnSpc="1">
            <a:prstTxWarp prst="textNoShape">
              <a:avLst/>
            </a:prstTxWarp>
          </a:bodyPr>
          <a:lstStyle/>
          <a:p>
            <a:r>
              <a:rPr lang="en-US" sz="4800" dirty="0">
                <a:ea typeface="ＭＳ Ｐゴシック" charset="-128"/>
                <a:cs typeface="ＭＳ Ｐゴシック" charset="-128"/>
              </a:rPr>
              <a:t>Design Team First Steps</a:t>
            </a:r>
          </a:p>
        </p:txBody>
      </p:sp>
      <p:sp>
        <p:nvSpPr>
          <p:cNvPr id="23554" name="Rectangle 3"/>
          <p:cNvSpPr>
            <a:spLocks noGrp="1"/>
          </p:cNvSpPr>
          <p:nvPr>
            <p:ph type="body" idx="1"/>
          </p:nvPr>
        </p:nvSpPr>
        <p:spPr bwMode="auto">
          <a:xfrm>
            <a:off x="457200" y="1600200"/>
            <a:ext cx="5621338" cy="3965575"/>
          </a:xfrm>
        </p:spPr>
        <p:txBody>
          <a:bodyPr wrap="square" numCol="1" anchor="t" anchorCtr="0" compatLnSpc="1">
            <a:prstTxWarp prst="textNoShape">
              <a:avLst/>
            </a:prstTxWarp>
          </a:bodyPr>
          <a:lstStyle/>
          <a:p>
            <a:r>
              <a:rPr lang="en-US" dirty="0" smtClean="0">
                <a:effectLst/>
              </a:rPr>
              <a:t>For two days the team was coached in the rational process of organizational design by a facilitator with outside expertise</a:t>
            </a:r>
          </a:p>
        </p:txBody>
      </p:sp>
      <p:pic>
        <p:nvPicPr>
          <p:cNvPr id="23555" name="Picture 6"/>
          <p:cNvPicPr>
            <a:picLocks noChangeAspect="1" noChangeArrowheads="1"/>
          </p:cNvPicPr>
          <p:nvPr/>
        </p:nvPicPr>
        <p:blipFill>
          <a:blip r:embed="rId2"/>
          <a:srcRect l="18533" t="2333" r="20200" b="2733"/>
          <a:stretch>
            <a:fillRect/>
          </a:stretch>
        </p:blipFill>
        <p:spPr bwMode="auto">
          <a:xfrm>
            <a:off x="6272213" y="1600200"/>
            <a:ext cx="2559050" cy="3965575"/>
          </a:xfrm>
          <a:prstGeom prst="rect">
            <a:avLst/>
          </a:prstGeom>
          <a:noFill/>
          <a:ln w="9525">
            <a:noFill/>
            <a:miter lim="800000"/>
            <a:headEnd/>
            <a:tailEnd/>
          </a:ln>
        </p:spPr>
      </p:pic>
      <p:sp>
        <p:nvSpPr>
          <p:cNvPr id="23556" name="Rectangle 3"/>
          <p:cNvSpPr>
            <a:spLocks/>
          </p:cNvSpPr>
          <p:nvPr/>
        </p:nvSpPr>
        <p:spPr bwMode="auto">
          <a:xfrm>
            <a:off x="457200" y="3657600"/>
            <a:ext cx="5621338" cy="2468563"/>
          </a:xfrm>
          <a:prstGeom prst="rect">
            <a:avLst/>
          </a:prstGeom>
          <a:noFill/>
          <a:ln w="9525">
            <a:noFill/>
            <a:miter lim="800000"/>
            <a:headEnd/>
            <a:tailEnd/>
          </a:ln>
        </p:spPr>
        <p:txBody>
          <a:bodyPr/>
          <a:lstStyle/>
          <a:p>
            <a:pPr marL="742950" lvl="1" indent="-285750" eaLnBrk="0" hangingPunct="0">
              <a:spcBef>
                <a:spcPts val="1275"/>
              </a:spcBef>
              <a:buFont typeface="Arial" charset="0"/>
              <a:buChar char="–"/>
            </a:pPr>
            <a:endParaRPr lang="en-US" sz="2800">
              <a:solidFill>
                <a:srgbClr val="4685C5"/>
              </a:solidFill>
              <a:latin typeface="Calibri (Body)"/>
              <a:ea typeface="Calibri (Body)"/>
              <a:cs typeface="Calibri (Body)"/>
            </a:endParaRPr>
          </a:p>
        </p:txBody>
      </p:sp>
      <p:sp>
        <p:nvSpPr>
          <p:cNvPr id="19465" name="Rectangle 3"/>
          <p:cNvSpPr>
            <a:spLocks/>
          </p:cNvSpPr>
          <p:nvPr/>
        </p:nvSpPr>
        <p:spPr bwMode="auto">
          <a:xfrm>
            <a:off x="419100" y="4065588"/>
            <a:ext cx="5662613" cy="2060575"/>
          </a:xfrm>
          <a:prstGeom prst="rect">
            <a:avLst/>
          </a:prstGeom>
          <a:noFill/>
          <a:ln w="9525">
            <a:noFill/>
            <a:miter lim="800000"/>
            <a:headEnd/>
            <a:tailEnd/>
          </a:ln>
        </p:spPr>
        <p:txBody>
          <a:bodyPr/>
          <a:lstStyle/>
          <a:p>
            <a:pPr marL="742950" lvl="1" indent="-285750" eaLnBrk="0" hangingPunct="0">
              <a:spcBef>
                <a:spcPts val="1275"/>
              </a:spcBef>
              <a:buFont typeface="Arial" charset="0"/>
              <a:buChar char="–"/>
            </a:pPr>
            <a:r>
              <a:rPr lang="en-US" sz="2800" dirty="0">
                <a:solidFill>
                  <a:srgbClr val="4685C5"/>
                </a:solidFill>
                <a:latin typeface="Calibri (Body)"/>
                <a:ea typeface="Calibri (Body)"/>
                <a:cs typeface="Calibri (Body)"/>
              </a:rPr>
              <a:t>The Golden Rule of Organizational Design:</a:t>
            </a:r>
          </a:p>
          <a:p>
            <a:pPr marL="731520" lvl="2" eaLnBrk="0" hangingPunct="0">
              <a:spcBef>
                <a:spcPct val="20000"/>
              </a:spcBef>
            </a:pPr>
            <a:r>
              <a:rPr lang="en-US" sz="2400" dirty="0">
                <a:solidFill>
                  <a:srgbClr val="7D7676"/>
                </a:solidFill>
                <a:latin typeface="+mn-lt"/>
                <a:ea typeface="Calibri (Body)"/>
                <a:cs typeface="Calibri (Body)"/>
              </a:rPr>
              <a:t>Assigned accountability must be matched with an equal amount of authority</a:t>
            </a:r>
          </a:p>
        </p:txBody>
      </p:sp>
      <p:sp>
        <p:nvSpPr>
          <p:cNvPr id="7" name="Rectangle 6"/>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p:cNvSpPr>
          <p:nvPr/>
        </p:nvSpPr>
        <p:spPr bwMode="auto">
          <a:xfrm>
            <a:off x="131763" y="101600"/>
            <a:ext cx="8275637" cy="793750"/>
          </a:xfrm>
          <a:prstGeom prst="rect">
            <a:avLst/>
          </a:prstGeom>
          <a:noFill/>
          <a:ln w="9525">
            <a:noFill/>
            <a:miter lim="800000"/>
            <a:headEnd/>
            <a:tailEnd/>
          </a:ln>
        </p:spPr>
        <p:txBody>
          <a:bodyPr anchor="ctr">
            <a:spAutoFit/>
          </a:bodyPr>
          <a:lstStyle/>
          <a:p>
            <a:pPr eaLnBrk="0" hangingPunct="0"/>
            <a:r>
              <a:rPr lang="en-US">
                <a:solidFill>
                  <a:schemeClr val="bg1"/>
                </a:solidFill>
                <a:ea typeface="Gill Sans"/>
                <a:cs typeface="Gill Sans"/>
              </a:rPr>
              <a:t>Design Team Training</a:t>
            </a:r>
          </a:p>
        </p:txBody>
      </p:sp>
      <p:sp>
        <p:nvSpPr>
          <p:cNvPr id="24578" name="Rectangle 3"/>
          <p:cNvSpPr>
            <a:spLocks/>
          </p:cNvSpPr>
          <p:nvPr/>
        </p:nvSpPr>
        <p:spPr bwMode="auto">
          <a:xfrm>
            <a:off x="457200" y="3657600"/>
            <a:ext cx="5621338" cy="2468563"/>
          </a:xfrm>
          <a:prstGeom prst="rect">
            <a:avLst/>
          </a:prstGeom>
          <a:noFill/>
          <a:ln w="9525">
            <a:noFill/>
            <a:miter lim="800000"/>
            <a:headEnd/>
            <a:tailEnd/>
          </a:ln>
        </p:spPr>
        <p:txBody>
          <a:bodyPr/>
          <a:lstStyle/>
          <a:p>
            <a:pPr marL="742950" lvl="1" indent="-285750" eaLnBrk="0" hangingPunct="0">
              <a:spcBef>
                <a:spcPts val="1275"/>
              </a:spcBef>
              <a:buFont typeface="Arial" charset="0"/>
              <a:buChar char="–"/>
            </a:pPr>
            <a:endParaRPr lang="en-US" sz="2800">
              <a:solidFill>
                <a:srgbClr val="4685C5"/>
              </a:solidFill>
              <a:latin typeface="Calibri (Body)"/>
              <a:ea typeface="Calibri (Body)"/>
              <a:cs typeface="Calibri (Body)"/>
            </a:endParaRPr>
          </a:p>
        </p:txBody>
      </p:sp>
      <p:sp>
        <p:nvSpPr>
          <p:cNvPr id="24579" name="Rectangle 10"/>
          <p:cNvSpPr>
            <a:spLocks noGrp="1"/>
          </p:cNvSpPr>
          <p:nvPr>
            <p:ph type="body" idx="1"/>
          </p:nvPr>
        </p:nvSpPr>
        <p:spPr bwMode="auto">
          <a:xfrm>
            <a:off x="457200" y="1235075"/>
            <a:ext cx="8229600" cy="1143000"/>
          </a:xfrm>
        </p:spPr>
        <p:txBody>
          <a:bodyPr wrap="square" numCol="1" anchor="t" anchorCtr="0" compatLnSpc="1">
            <a:prstTxWarp prst="textNoShape">
              <a:avLst/>
            </a:prstTxWarp>
          </a:bodyPr>
          <a:lstStyle/>
          <a:p>
            <a:r>
              <a:rPr lang="en-US" smtClean="0">
                <a:effectLst/>
              </a:rPr>
              <a:t>The team was introduced to the Structural Cybernetics Functional Building Blocks</a:t>
            </a:r>
          </a:p>
        </p:txBody>
      </p:sp>
      <p:sp>
        <p:nvSpPr>
          <p:cNvPr id="24580" name="Rectangle 5"/>
          <p:cNvSpPr>
            <a:spLocks noChangeArrowheads="1"/>
          </p:cNvSpPr>
          <p:nvPr/>
        </p:nvSpPr>
        <p:spPr bwMode="auto">
          <a:xfrm>
            <a:off x="6030913" y="5692775"/>
            <a:ext cx="2008187" cy="433388"/>
          </a:xfrm>
          <a:prstGeom prst="rect">
            <a:avLst/>
          </a:prstGeom>
          <a:solidFill>
            <a:schemeClr val="bg1"/>
          </a:solidFill>
          <a:ln w="9525">
            <a:noFill/>
            <a:miter lim="800000"/>
            <a:headEnd/>
            <a:tailEnd/>
          </a:ln>
        </p:spPr>
        <p:txBody>
          <a:bodyPr wrap="none" anchor="ctr"/>
          <a:lstStyle/>
          <a:p>
            <a:endParaRPr lang="en-US" sz="1800">
              <a:latin typeface="Calibri" pitchFamily="34" charset="0"/>
            </a:endParaRPr>
          </a:p>
        </p:txBody>
      </p:sp>
      <p:pic>
        <p:nvPicPr>
          <p:cNvPr id="24581" name="Picture 6"/>
          <p:cNvPicPr>
            <a:picLocks noChangeAspect="1" noChangeArrowheads="1"/>
          </p:cNvPicPr>
          <p:nvPr/>
        </p:nvPicPr>
        <p:blipFill>
          <a:blip r:embed="rId2"/>
          <a:srcRect/>
          <a:stretch>
            <a:fillRect/>
          </a:stretch>
        </p:blipFill>
        <p:spPr bwMode="auto">
          <a:xfrm>
            <a:off x="893763" y="2306638"/>
            <a:ext cx="7297737" cy="3840162"/>
          </a:xfrm>
          <a:prstGeom prst="rect">
            <a:avLst/>
          </a:prstGeom>
          <a:noFill/>
          <a:ln w="12700">
            <a:solidFill>
              <a:schemeClr val="tx1"/>
            </a:solidFill>
            <a:miter lim="800000"/>
            <a:headEnd/>
            <a:tailEnd/>
          </a:ln>
        </p:spPr>
      </p:pic>
      <p:sp>
        <p:nvSpPr>
          <p:cNvPr id="15" name="Rectangle 7"/>
          <p:cNvSpPr>
            <a:spLocks noChangeArrowheads="1"/>
          </p:cNvSpPr>
          <p:nvPr/>
        </p:nvSpPr>
        <p:spPr bwMode="auto">
          <a:xfrm>
            <a:off x="2538413" y="3014663"/>
            <a:ext cx="1058862" cy="2544762"/>
          </a:xfrm>
          <a:prstGeom prst="rect">
            <a:avLst/>
          </a:prstGeom>
          <a:solidFill>
            <a:srgbClr val="FFFF00">
              <a:alpha val="30196"/>
            </a:srgbClr>
          </a:solidFill>
          <a:ln w="9525">
            <a:noFill/>
            <a:miter lim="800000"/>
            <a:headEnd/>
            <a:tailEnd/>
          </a:ln>
        </p:spPr>
        <p:txBody>
          <a:bodyPr wrap="none" anchor="ctr"/>
          <a:lstStyle/>
          <a:p>
            <a:endParaRPr lang="en-US" sz="1800">
              <a:latin typeface="Calibri" pitchFamily="34" charset="0"/>
            </a:endParaRPr>
          </a:p>
        </p:txBody>
      </p:sp>
      <p:sp>
        <p:nvSpPr>
          <p:cNvPr id="16" name="Rectangle 8"/>
          <p:cNvSpPr>
            <a:spLocks noChangeArrowheads="1"/>
          </p:cNvSpPr>
          <p:nvPr/>
        </p:nvSpPr>
        <p:spPr bwMode="auto">
          <a:xfrm>
            <a:off x="3957638" y="2974975"/>
            <a:ext cx="1101725" cy="2632075"/>
          </a:xfrm>
          <a:prstGeom prst="rect">
            <a:avLst/>
          </a:prstGeom>
          <a:solidFill>
            <a:srgbClr val="800080">
              <a:alpha val="30196"/>
            </a:srgbClr>
          </a:solidFill>
          <a:ln w="9525">
            <a:noFill/>
            <a:miter lim="800000"/>
            <a:headEnd/>
            <a:tailEnd/>
          </a:ln>
        </p:spPr>
        <p:txBody>
          <a:bodyPr wrap="none" anchor="ctr"/>
          <a:lstStyle/>
          <a:p>
            <a:pPr algn="ctr"/>
            <a:endParaRPr lang="en-US" sz="1800">
              <a:latin typeface="Calibri" pitchFamily="34" charset="0"/>
            </a:endParaRPr>
          </a:p>
        </p:txBody>
      </p:sp>
      <p:sp>
        <p:nvSpPr>
          <p:cNvPr id="17" name="Rectangle 9"/>
          <p:cNvSpPr>
            <a:spLocks noChangeArrowheads="1"/>
          </p:cNvSpPr>
          <p:nvPr/>
        </p:nvSpPr>
        <p:spPr bwMode="auto">
          <a:xfrm>
            <a:off x="5481638" y="3014663"/>
            <a:ext cx="996950" cy="465137"/>
          </a:xfrm>
          <a:prstGeom prst="rect">
            <a:avLst/>
          </a:prstGeom>
          <a:solidFill>
            <a:srgbClr val="FF0000">
              <a:alpha val="39999"/>
            </a:srgbClr>
          </a:solidFill>
          <a:ln w="9525">
            <a:noFill/>
            <a:miter lim="800000"/>
            <a:headEnd/>
            <a:tailEnd/>
          </a:ln>
        </p:spPr>
        <p:txBody>
          <a:bodyPr wrap="none" anchor="ctr"/>
          <a:lstStyle/>
          <a:p>
            <a:endParaRPr lang="en-US" sz="1800">
              <a:latin typeface="Calibri" pitchFamily="34" charset="0"/>
            </a:endParaRPr>
          </a:p>
        </p:txBody>
      </p:sp>
      <p:sp>
        <p:nvSpPr>
          <p:cNvPr id="18" name="Rectangle 10"/>
          <p:cNvSpPr>
            <a:spLocks noChangeArrowheads="1"/>
          </p:cNvSpPr>
          <p:nvPr/>
        </p:nvSpPr>
        <p:spPr bwMode="auto">
          <a:xfrm>
            <a:off x="5497513" y="3681413"/>
            <a:ext cx="996950" cy="1924050"/>
          </a:xfrm>
          <a:prstGeom prst="rect">
            <a:avLst/>
          </a:prstGeom>
          <a:solidFill>
            <a:srgbClr val="FF6600">
              <a:alpha val="39999"/>
            </a:srgbClr>
          </a:solidFill>
          <a:ln w="9525">
            <a:noFill/>
            <a:miter lim="800000"/>
            <a:headEnd/>
            <a:tailEnd/>
          </a:ln>
        </p:spPr>
        <p:txBody>
          <a:bodyPr wrap="none" anchor="ctr"/>
          <a:lstStyle/>
          <a:p>
            <a:endParaRPr lang="en-US" sz="1800">
              <a:latin typeface="Calibri" pitchFamily="34" charset="0"/>
            </a:endParaRPr>
          </a:p>
        </p:txBody>
      </p:sp>
      <p:sp>
        <p:nvSpPr>
          <p:cNvPr id="19" name="Rectangle 11"/>
          <p:cNvSpPr>
            <a:spLocks noChangeArrowheads="1"/>
          </p:cNvSpPr>
          <p:nvPr/>
        </p:nvSpPr>
        <p:spPr bwMode="auto">
          <a:xfrm>
            <a:off x="6904038" y="3014663"/>
            <a:ext cx="1033462" cy="571500"/>
          </a:xfrm>
          <a:prstGeom prst="rect">
            <a:avLst/>
          </a:prstGeom>
          <a:solidFill>
            <a:srgbClr val="0000FF">
              <a:alpha val="39999"/>
            </a:srgbClr>
          </a:solidFill>
          <a:ln w="9525">
            <a:noFill/>
            <a:miter lim="800000"/>
            <a:headEnd/>
            <a:tailEnd/>
          </a:ln>
        </p:spPr>
        <p:txBody>
          <a:bodyPr wrap="none" anchor="ctr"/>
          <a:lstStyle/>
          <a:p>
            <a:endParaRPr lang="en-US" sz="1800">
              <a:latin typeface="Calibri" pitchFamily="34" charset="0"/>
            </a:endParaRPr>
          </a:p>
        </p:txBody>
      </p:sp>
      <p:sp>
        <p:nvSpPr>
          <p:cNvPr id="20" name="Rectangle 12"/>
          <p:cNvSpPr>
            <a:spLocks noChangeArrowheads="1"/>
          </p:cNvSpPr>
          <p:nvPr/>
        </p:nvSpPr>
        <p:spPr bwMode="auto">
          <a:xfrm>
            <a:off x="6904038" y="3665538"/>
            <a:ext cx="1033462" cy="1893887"/>
          </a:xfrm>
          <a:prstGeom prst="rect">
            <a:avLst/>
          </a:prstGeom>
          <a:solidFill>
            <a:srgbClr val="008000">
              <a:alpha val="39999"/>
            </a:srgbClr>
          </a:solidFill>
          <a:ln w="9525">
            <a:noFill/>
            <a:miter lim="800000"/>
            <a:headEnd/>
            <a:tailEnd/>
          </a:ln>
        </p:spPr>
        <p:txBody>
          <a:bodyPr wrap="none" anchor="ctr"/>
          <a:lstStyle/>
          <a:p>
            <a:endParaRPr lang="en-US" sz="1800">
              <a:latin typeface="Calibri" pitchFamily="34" charset="0"/>
            </a:endParaRPr>
          </a:p>
        </p:txBody>
      </p:sp>
      <p:sp>
        <p:nvSpPr>
          <p:cNvPr id="21" name="Rectangle 13"/>
          <p:cNvSpPr>
            <a:spLocks noChangeArrowheads="1"/>
          </p:cNvSpPr>
          <p:nvPr/>
        </p:nvSpPr>
        <p:spPr bwMode="auto">
          <a:xfrm>
            <a:off x="1022350" y="2982913"/>
            <a:ext cx="1190625" cy="2709862"/>
          </a:xfrm>
          <a:prstGeom prst="rect">
            <a:avLst/>
          </a:prstGeom>
          <a:solidFill>
            <a:srgbClr val="333333">
              <a:alpha val="30196"/>
            </a:srgbClr>
          </a:solidFill>
          <a:ln w="9525">
            <a:noFill/>
            <a:miter lim="800000"/>
            <a:headEnd/>
            <a:tailEnd/>
          </a:ln>
        </p:spPr>
        <p:txBody>
          <a:bodyPr wrap="none" anchor="ctr"/>
          <a:lstStyle/>
          <a:p>
            <a:endParaRPr lang="en-US" sz="1800">
              <a:latin typeface="Calibri" pitchFamily="34" charset="0"/>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lide(fromBottom)">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lide(fromBottom)">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lide(fromBottom)">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Bottom)">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lide(fromBottom)">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lide(fromBottom)">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31763" y="151855"/>
            <a:ext cx="8275637" cy="769441"/>
          </a:xfrm>
          <a:prstGeom prst="rect">
            <a:avLst/>
          </a:prstGeom>
          <a:noFill/>
          <a:ln w="9525">
            <a:noFill/>
            <a:miter lim="800000"/>
            <a:headEnd/>
            <a:tailEnd/>
          </a:ln>
        </p:spPr>
        <p:txBody>
          <a:bodyPr anchor="ctr">
            <a:spAutoFit/>
          </a:bodyPr>
          <a:lstStyle/>
          <a:p>
            <a:pPr>
              <a:defRPr/>
            </a:pPr>
            <a:r>
              <a:rPr lang="en-US" sz="4400" dirty="0">
                <a:solidFill>
                  <a:schemeClr val="bg1"/>
                </a:solidFill>
                <a:effectLst>
                  <a:outerShdw blurRad="50800" dist="38100" dir="2700000">
                    <a:srgbClr val="1E2E49">
                      <a:alpha val="43000"/>
                    </a:srgbClr>
                  </a:outerShdw>
                </a:effectLst>
                <a:ea typeface="ＭＳ Ｐゴシック" charset="-128"/>
                <a:cs typeface="ＭＳ Ｐゴシック" charset="-128"/>
              </a:rPr>
              <a:t>The Old IS&amp;T</a:t>
            </a:r>
          </a:p>
        </p:txBody>
      </p:sp>
      <p:grpSp>
        <p:nvGrpSpPr>
          <p:cNvPr id="6" name="Group 5"/>
          <p:cNvGrpSpPr/>
          <p:nvPr/>
        </p:nvGrpSpPr>
        <p:grpSpPr>
          <a:xfrm>
            <a:off x="379413" y="1266825"/>
            <a:ext cx="8370887" cy="4939146"/>
            <a:chOff x="379413" y="1266825"/>
            <a:chExt cx="8370887" cy="4939146"/>
          </a:xfrm>
        </p:grpSpPr>
        <p:sp>
          <p:nvSpPr>
            <p:cNvPr id="5" name="Rectangle 4"/>
            <p:cNvSpPr/>
            <p:nvPr/>
          </p:nvSpPr>
          <p:spPr>
            <a:xfrm>
              <a:off x="379413" y="1266825"/>
              <a:ext cx="8370887" cy="493914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391" name="Object 7"/>
            <p:cNvGraphicFramePr>
              <a:graphicFrameLocks noChangeAspect="1"/>
            </p:cNvGraphicFramePr>
            <p:nvPr>
              <p:extLst>
                <p:ext uri="{D42A27DB-BD31-4B8C-83A1-F6EECF244321}">
                  <p14:modId xmlns:p14="http://schemas.microsoft.com/office/powerpoint/2010/main" xmlns="" val="470455396"/>
                </p:ext>
              </p:extLst>
            </p:nvPr>
          </p:nvGraphicFramePr>
          <p:xfrm>
            <a:off x="488520" y="1286164"/>
            <a:ext cx="8129393" cy="4862482"/>
          </p:xfrm>
          <a:graphic>
            <a:graphicData uri="http://schemas.openxmlformats.org/presentationml/2006/ole">
              <p:oleObj spid="_x0000_s16450" name="Visio" r:id="rId3" imgW="13150463" imgH="5990314" progId="Visio.Drawing.11">
                <p:embed/>
              </p:oleObj>
            </a:graphicData>
          </a:graphic>
        </p:graphicFrame>
      </p:grpSp>
    </p:spTree>
  </p:cSld>
  <p:clrMapOvr>
    <a:masterClrMapping/>
  </p:clrMapOvr>
  <p:transition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1" name="Rectangle 6"/>
          <p:cNvSpPr>
            <a:spLocks noChangeArrowheads="1"/>
          </p:cNvSpPr>
          <p:nvPr/>
        </p:nvSpPr>
        <p:spPr bwMode="auto">
          <a:xfrm>
            <a:off x="379413" y="1266825"/>
            <a:ext cx="8370887" cy="4929188"/>
          </a:xfrm>
          <a:prstGeom prst="rect">
            <a:avLst/>
          </a:prstGeom>
          <a:solidFill>
            <a:schemeClr val="bg1"/>
          </a:solidFill>
          <a:ln w="9525">
            <a:solidFill>
              <a:schemeClr val="tx1"/>
            </a:solidFill>
            <a:miter lim="800000"/>
            <a:headEnd/>
            <a:tailEnd/>
          </a:ln>
        </p:spPr>
        <p:txBody>
          <a:bodyPr wrap="none" anchor="ctr"/>
          <a:lstStyle/>
          <a:p>
            <a:endParaRPr lang="en-US" sz="1800">
              <a:latin typeface="Calibri" pitchFamily="34" charset="0"/>
            </a:endParaRPr>
          </a:p>
        </p:txBody>
      </p:sp>
      <p:sp>
        <p:nvSpPr>
          <p:cNvPr id="27651" name="Rectangle 2"/>
          <p:cNvSpPr>
            <a:spLocks noChangeArrowheads="1"/>
          </p:cNvSpPr>
          <p:nvPr/>
        </p:nvSpPr>
        <p:spPr bwMode="auto">
          <a:xfrm>
            <a:off x="131763" y="144532"/>
            <a:ext cx="8275637" cy="707886"/>
          </a:xfrm>
          <a:prstGeom prst="rect">
            <a:avLst/>
          </a:prstGeom>
          <a:noFill/>
          <a:ln w="9525">
            <a:noFill/>
            <a:miter lim="800000"/>
            <a:headEnd/>
            <a:tailEnd/>
          </a:ln>
        </p:spPr>
        <p:txBody>
          <a:bodyPr anchor="ctr">
            <a:spAutoFit/>
          </a:bodyPr>
          <a:lstStyle/>
          <a:p>
            <a:pPr eaLnBrk="0" hangingPunct="0">
              <a:defRPr/>
            </a:pPr>
            <a:r>
              <a:rPr lang="en-US" sz="4000" dirty="0">
                <a:solidFill>
                  <a:schemeClr val="bg1"/>
                </a:solidFill>
                <a:effectLst>
                  <a:outerShdw blurRad="50800" dist="38100" dir="2700000">
                    <a:srgbClr val="1E2E49">
                      <a:alpha val="43000"/>
                    </a:srgbClr>
                  </a:outerShdw>
                </a:effectLst>
                <a:ea typeface="ＭＳ Ｐゴシック" charset="-128"/>
                <a:cs typeface="ＭＳ Ｐゴシック" charset="-128"/>
              </a:rPr>
              <a:t>Service Gaps and Overlaps (Rainbows)</a:t>
            </a:r>
          </a:p>
        </p:txBody>
      </p:sp>
      <p:pic>
        <p:nvPicPr>
          <p:cNvPr id="20483" name="Picture 5" descr="Building Blocks_IST_colored"/>
          <p:cNvPicPr>
            <a:picLocks noChangeAspect="1" noChangeArrowheads="1"/>
          </p:cNvPicPr>
          <p:nvPr/>
        </p:nvPicPr>
        <p:blipFill>
          <a:blip r:embed="rId3"/>
          <a:srcRect/>
          <a:stretch>
            <a:fillRect/>
          </a:stretch>
        </p:blipFill>
        <p:spPr bwMode="auto">
          <a:xfrm>
            <a:off x="1228725" y="1317625"/>
            <a:ext cx="6346825" cy="4729163"/>
          </a:xfrm>
          <a:prstGeom prst="rect">
            <a:avLst/>
          </a:prstGeom>
          <a:noFill/>
          <a:ln w="9525">
            <a:noFill/>
            <a:miter lim="800000"/>
            <a:headEnd/>
            <a:tailEnd/>
          </a:ln>
        </p:spPr>
      </p:pic>
      <p:sp>
        <p:nvSpPr>
          <p:cNvPr id="20484" name="Text Box 5"/>
          <p:cNvSpPr txBox="1">
            <a:spLocks noChangeArrowheads="1"/>
          </p:cNvSpPr>
          <p:nvPr/>
        </p:nvSpPr>
        <p:spPr bwMode="auto">
          <a:xfrm>
            <a:off x="5153024" y="5697538"/>
            <a:ext cx="3406775" cy="369887"/>
          </a:xfrm>
          <a:prstGeom prst="rect">
            <a:avLst/>
          </a:prstGeom>
          <a:noFill/>
          <a:ln w="9525">
            <a:noFill/>
            <a:miter lim="800000"/>
            <a:headEnd/>
            <a:tailEnd/>
          </a:ln>
        </p:spPr>
        <p:txBody>
          <a:bodyPr wrap="square">
            <a:spAutoFit/>
          </a:bodyPr>
          <a:lstStyle/>
          <a:p>
            <a:r>
              <a:rPr lang="en-US" sz="1800" dirty="0">
                <a:latin typeface="Calibri" pitchFamily="34" charset="0"/>
              </a:rPr>
              <a:t>NDMA’s “Rainbow Exercise”</a:t>
            </a:r>
          </a:p>
        </p:txBody>
      </p:sp>
      <p:sp>
        <p:nvSpPr>
          <p:cNvPr id="6" name="Rectangle 5"/>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overrideClrMapping bg1="lt1" tx1="dk1" bg2="lt2" tx2="dk2" accent1="accent1" accent2="accent2" accent3="accent3" accent4="accent4" accent5="accent5" accent6="accent6" hlink="hlink" folHlink="folHlink"/>
  </p:clrMapOvr>
  <p:transition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bwMode="auto">
          <a:xfrm>
            <a:off x="131763" y="82976"/>
            <a:ext cx="8275637" cy="830997"/>
          </a:xfrm>
        </p:spPr>
        <p:txBody>
          <a:bodyPr numCol="1" anchorCtr="0" compatLnSpc="1">
            <a:prstTxWarp prst="textNoShape">
              <a:avLst/>
            </a:prstTxWarp>
          </a:bodyPr>
          <a:lstStyle/>
          <a:p>
            <a:r>
              <a:rPr lang="en-US" dirty="0">
                <a:ea typeface="ＭＳ Ｐゴシック" charset="-128"/>
                <a:cs typeface="ＭＳ Ｐゴシック" charset="-128"/>
              </a:rPr>
              <a:t>Team Homework</a:t>
            </a:r>
          </a:p>
        </p:txBody>
      </p:sp>
      <p:sp>
        <p:nvSpPr>
          <p:cNvPr id="25602" name="Rectangle 3"/>
          <p:cNvSpPr>
            <a:spLocks noGrp="1"/>
          </p:cNvSpPr>
          <p:nvPr>
            <p:ph type="body" idx="1"/>
          </p:nvPr>
        </p:nvSpPr>
        <p:spPr bwMode="auto"/>
        <p:txBody>
          <a:bodyPr wrap="square" numCol="1" anchor="t" anchorCtr="0" compatLnSpc="1">
            <a:prstTxWarp prst="textNoShape">
              <a:avLst/>
            </a:prstTxWarp>
          </a:bodyPr>
          <a:lstStyle/>
          <a:p>
            <a:r>
              <a:rPr lang="en-US" dirty="0" smtClean="0">
                <a:effectLst/>
              </a:rPr>
              <a:t>The team disbursed and was asked to individually produce one or more org charts using the principles and building blocks they had just learned </a:t>
            </a:r>
          </a:p>
        </p:txBody>
      </p:sp>
      <p:pic>
        <p:nvPicPr>
          <p:cNvPr id="54276" name="Picture 4"/>
          <p:cNvPicPr>
            <a:picLocks noChangeAspect="1" noChangeArrowheads="1"/>
          </p:cNvPicPr>
          <p:nvPr/>
        </p:nvPicPr>
        <p:blipFill>
          <a:blip r:embed="rId2"/>
          <a:srcRect/>
          <a:stretch>
            <a:fillRect/>
          </a:stretch>
        </p:blipFill>
        <p:spPr bwMode="auto">
          <a:xfrm>
            <a:off x="590550" y="4371975"/>
            <a:ext cx="1571625" cy="1609725"/>
          </a:xfrm>
          <a:prstGeom prst="rect">
            <a:avLst/>
          </a:prstGeom>
          <a:noFill/>
          <a:ln w="9525">
            <a:solidFill>
              <a:schemeClr val="tx1"/>
            </a:solidFill>
            <a:miter lim="800000"/>
            <a:headEnd/>
            <a:tailEnd/>
          </a:ln>
        </p:spPr>
      </p:pic>
      <p:pic>
        <p:nvPicPr>
          <p:cNvPr id="54277" name="Picture 5"/>
          <p:cNvPicPr>
            <a:picLocks noChangeAspect="1" noChangeArrowheads="1"/>
          </p:cNvPicPr>
          <p:nvPr/>
        </p:nvPicPr>
        <p:blipFill>
          <a:blip r:embed="rId3"/>
          <a:srcRect/>
          <a:stretch>
            <a:fillRect/>
          </a:stretch>
        </p:blipFill>
        <p:spPr bwMode="auto">
          <a:xfrm>
            <a:off x="1512888" y="4062413"/>
            <a:ext cx="2686050" cy="1704975"/>
          </a:xfrm>
          <a:prstGeom prst="rect">
            <a:avLst/>
          </a:prstGeom>
          <a:noFill/>
          <a:ln w="9525">
            <a:solidFill>
              <a:schemeClr val="tx1"/>
            </a:solidFill>
            <a:miter lim="800000"/>
            <a:headEnd/>
            <a:tailEnd/>
          </a:ln>
        </p:spPr>
      </p:pic>
      <p:pic>
        <p:nvPicPr>
          <p:cNvPr id="54278" name="Picture 6"/>
          <p:cNvPicPr>
            <a:picLocks noChangeAspect="1" noChangeArrowheads="1"/>
          </p:cNvPicPr>
          <p:nvPr/>
        </p:nvPicPr>
        <p:blipFill>
          <a:blip r:embed="rId4"/>
          <a:srcRect/>
          <a:stretch>
            <a:fillRect/>
          </a:stretch>
        </p:blipFill>
        <p:spPr bwMode="auto">
          <a:xfrm>
            <a:off x="2859088" y="4640263"/>
            <a:ext cx="2266950" cy="1485900"/>
          </a:xfrm>
          <a:prstGeom prst="rect">
            <a:avLst/>
          </a:prstGeom>
          <a:noFill/>
          <a:ln w="9525">
            <a:solidFill>
              <a:schemeClr val="tx1"/>
            </a:solidFill>
            <a:miter lim="800000"/>
            <a:headEnd/>
            <a:tailEnd/>
          </a:ln>
        </p:spPr>
      </p:pic>
      <p:pic>
        <p:nvPicPr>
          <p:cNvPr id="54279" name="Picture 7"/>
          <p:cNvPicPr>
            <a:picLocks noChangeAspect="1" noChangeArrowheads="1"/>
          </p:cNvPicPr>
          <p:nvPr/>
        </p:nvPicPr>
        <p:blipFill>
          <a:blip r:embed="rId5"/>
          <a:srcRect/>
          <a:stretch>
            <a:fillRect/>
          </a:stretch>
        </p:blipFill>
        <p:spPr bwMode="auto">
          <a:xfrm>
            <a:off x="3992563" y="3744913"/>
            <a:ext cx="2095500" cy="1609725"/>
          </a:xfrm>
          <a:prstGeom prst="rect">
            <a:avLst/>
          </a:prstGeom>
          <a:noFill/>
          <a:ln w="9525">
            <a:solidFill>
              <a:schemeClr val="tx1"/>
            </a:solidFill>
            <a:miter lim="800000"/>
            <a:headEnd/>
            <a:tailEnd/>
          </a:ln>
        </p:spPr>
      </p:pic>
      <p:pic>
        <p:nvPicPr>
          <p:cNvPr id="54280" name="Picture 8"/>
          <p:cNvPicPr>
            <a:picLocks noChangeAspect="1" noChangeArrowheads="1"/>
          </p:cNvPicPr>
          <p:nvPr/>
        </p:nvPicPr>
        <p:blipFill>
          <a:blip r:embed="rId4"/>
          <a:srcRect/>
          <a:stretch>
            <a:fillRect/>
          </a:stretch>
        </p:blipFill>
        <p:spPr bwMode="auto">
          <a:xfrm>
            <a:off x="6088063" y="3429000"/>
            <a:ext cx="2266950" cy="1485900"/>
          </a:xfrm>
          <a:prstGeom prst="rect">
            <a:avLst/>
          </a:prstGeom>
          <a:noFill/>
          <a:ln w="9525">
            <a:solidFill>
              <a:schemeClr val="tx1"/>
            </a:solidFill>
            <a:miter lim="800000"/>
            <a:headEnd/>
            <a:tailEnd/>
          </a:ln>
        </p:spPr>
      </p:pic>
      <p:pic>
        <p:nvPicPr>
          <p:cNvPr id="54281" name="Picture 9"/>
          <p:cNvPicPr>
            <a:picLocks noChangeAspect="1" noChangeArrowheads="1"/>
          </p:cNvPicPr>
          <p:nvPr/>
        </p:nvPicPr>
        <p:blipFill>
          <a:blip r:embed="rId6"/>
          <a:srcRect/>
          <a:stretch>
            <a:fillRect/>
          </a:stretch>
        </p:blipFill>
        <p:spPr bwMode="auto">
          <a:xfrm>
            <a:off x="5541963" y="4635500"/>
            <a:ext cx="2333625" cy="1438275"/>
          </a:xfrm>
          <a:prstGeom prst="rect">
            <a:avLst/>
          </a:prstGeom>
          <a:noFill/>
          <a:ln w="9525">
            <a:solidFill>
              <a:schemeClr val="tx1"/>
            </a:solidFill>
            <a:miter lim="800000"/>
            <a:headEnd/>
            <a:tailEnd/>
          </a:ln>
        </p:spPr>
      </p:pic>
      <p:sp>
        <p:nvSpPr>
          <p:cNvPr id="10" name="Rectangle 9"/>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1000" fill="hold"/>
                                        <p:tgtEl>
                                          <p:spTgt spid="54276"/>
                                        </p:tgtEl>
                                        <p:attrNameLst>
                                          <p:attrName>ppt_x</p:attrName>
                                        </p:attrNameLst>
                                      </p:cBhvr>
                                      <p:tavLst>
                                        <p:tav tm="0">
                                          <p:val>
                                            <p:strVal val="1+#ppt_w/2"/>
                                          </p:val>
                                        </p:tav>
                                        <p:tav tm="100000">
                                          <p:val>
                                            <p:strVal val="#ppt_x"/>
                                          </p:val>
                                        </p:tav>
                                      </p:tavLst>
                                    </p:anim>
                                    <p:anim calcmode="lin" valueType="num">
                                      <p:cBhvr additive="base">
                                        <p:cTn id="8" dur="1000" fill="hold"/>
                                        <p:tgtEl>
                                          <p:spTgt spid="5427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4277"/>
                                        </p:tgtEl>
                                        <p:attrNameLst>
                                          <p:attrName>style.visibility</p:attrName>
                                        </p:attrNameLst>
                                      </p:cBhvr>
                                      <p:to>
                                        <p:strVal val="visible"/>
                                      </p:to>
                                    </p:set>
                                    <p:anim calcmode="lin" valueType="num">
                                      <p:cBhvr additive="base">
                                        <p:cTn id="11" dur="1000" fill="hold"/>
                                        <p:tgtEl>
                                          <p:spTgt spid="54277"/>
                                        </p:tgtEl>
                                        <p:attrNameLst>
                                          <p:attrName>ppt_x</p:attrName>
                                        </p:attrNameLst>
                                      </p:cBhvr>
                                      <p:tavLst>
                                        <p:tav tm="0">
                                          <p:val>
                                            <p:strVal val="1+#ppt_w/2"/>
                                          </p:val>
                                        </p:tav>
                                        <p:tav tm="100000">
                                          <p:val>
                                            <p:strVal val="#ppt_x"/>
                                          </p:val>
                                        </p:tav>
                                      </p:tavLst>
                                    </p:anim>
                                    <p:anim calcmode="lin" valueType="num">
                                      <p:cBhvr additive="base">
                                        <p:cTn id="12" dur="1000" fill="hold"/>
                                        <p:tgtEl>
                                          <p:spTgt spid="5427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4278"/>
                                        </p:tgtEl>
                                        <p:attrNameLst>
                                          <p:attrName>style.visibility</p:attrName>
                                        </p:attrNameLst>
                                      </p:cBhvr>
                                      <p:to>
                                        <p:strVal val="visible"/>
                                      </p:to>
                                    </p:set>
                                    <p:anim calcmode="lin" valueType="num">
                                      <p:cBhvr additive="base">
                                        <p:cTn id="15" dur="1000" fill="hold"/>
                                        <p:tgtEl>
                                          <p:spTgt spid="54278"/>
                                        </p:tgtEl>
                                        <p:attrNameLst>
                                          <p:attrName>ppt_x</p:attrName>
                                        </p:attrNameLst>
                                      </p:cBhvr>
                                      <p:tavLst>
                                        <p:tav tm="0">
                                          <p:val>
                                            <p:strVal val="1+#ppt_w/2"/>
                                          </p:val>
                                        </p:tav>
                                        <p:tav tm="100000">
                                          <p:val>
                                            <p:strVal val="#ppt_x"/>
                                          </p:val>
                                        </p:tav>
                                      </p:tavLst>
                                    </p:anim>
                                    <p:anim calcmode="lin" valueType="num">
                                      <p:cBhvr additive="base">
                                        <p:cTn id="16" dur="1000" fill="hold"/>
                                        <p:tgtEl>
                                          <p:spTgt spid="5427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additive="base">
                                        <p:cTn id="19" dur="1000" fill="hold"/>
                                        <p:tgtEl>
                                          <p:spTgt spid="54279"/>
                                        </p:tgtEl>
                                        <p:attrNameLst>
                                          <p:attrName>ppt_x</p:attrName>
                                        </p:attrNameLst>
                                      </p:cBhvr>
                                      <p:tavLst>
                                        <p:tav tm="0">
                                          <p:val>
                                            <p:strVal val="1+#ppt_w/2"/>
                                          </p:val>
                                        </p:tav>
                                        <p:tav tm="100000">
                                          <p:val>
                                            <p:strVal val="#ppt_x"/>
                                          </p:val>
                                        </p:tav>
                                      </p:tavLst>
                                    </p:anim>
                                    <p:anim calcmode="lin" valueType="num">
                                      <p:cBhvr additive="base">
                                        <p:cTn id="20" dur="1000" fill="hold"/>
                                        <p:tgtEl>
                                          <p:spTgt spid="5427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4280"/>
                                        </p:tgtEl>
                                        <p:attrNameLst>
                                          <p:attrName>style.visibility</p:attrName>
                                        </p:attrNameLst>
                                      </p:cBhvr>
                                      <p:to>
                                        <p:strVal val="visible"/>
                                      </p:to>
                                    </p:set>
                                    <p:anim calcmode="lin" valueType="num">
                                      <p:cBhvr additive="base">
                                        <p:cTn id="23" dur="1000" fill="hold"/>
                                        <p:tgtEl>
                                          <p:spTgt spid="54280"/>
                                        </p:tgtEl>
                                        <p:attrNameLst>
                                          <p:attrName>ppt_x</p:attrName>
                                        </p:attrNameLst>
                                      </p:cBhvr>
                                      <p:tavLst>
                                        <p:tav tm="0">
                                          <p:val>
                                            <p:strVal val="1+#ppt_w/2"/>
                                          </p:val>
                                        </p:tav>
                                        <p:tav tm="100000">
                                          <p:val>
                                            <p:strVal val="#ppt_x"/>
                                          </p:val>
                                        </p:tav>
                                      </p:tavLst>
                                    </p:anim>
                                    <p:anim calcmode="lin" valueType="num">
                                      <p:cBhvr additive="base">
                                        <p:cTn id="24" dur="1000" fill="hold"/>
                                        <p:tgtEl>
                                          <p:spTgt spid="5428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4281"/>
                                        </p:tgtEl>
                                        <p:attrNameLst>
                                          <p:attrName>style.visibility</p:attrName>
                                        </p:attrNameLst>
                                      </p:cBhvr>
                                      <p:to>
                                        <p:strVal val="visible"/>
                                      </p:to>
                                    </p:set>
                                    <p:anim calcmode="lin" valueType="num">
                                      <p:cBhvr additive="base">
                                        <p:cTn id="27" dur="1000" fill="hold"/>
                                        <p:tgtEl>
                                          <p:spTgt spid="54281"/>
                                        </p:tgtEl>
                                        <p:attrNameLst>
                                          <p:attrName>ppt_x</p:attrName>
                                        </p:attrNameLst>
                                      </p:cBhvr>
                                      <p:tavLst>
                                        <p:tav tm="0">
                                          <p:val>
                                            <p:strVal val="1+#ppt_w/2"/>
                                          </p:val>
                                        </p:tav>
                                        <p:tav tm="100000">
                                          <p:val>
                                            <p:strVal val="#ppt_x"/>
                                          </p:val>
                                        </p:tav>
                                      </p:tavLst>
                                    </p:anim>
                                    <p:anim calcmode="lin" valueType="num">
                                      <p:cBhvr additive="base">
                                        <p:cTn id="28" dur="1000" fill="hold"/>
                                        <p:tgtEl>
                                          <p:spTgt spid="542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bwMode="auto">
          <a:xfrm>
            <a:off x="131763" y="98366"/>
            <a:ext cx="8275637" cy="800219"/>
          </a:xfrm>
        </p:spPr>
        <p:txBody>
          <a:bodyPr numCol="1" anchorCtr="0" compatLnSpc="1">
            <a:prstTxWarp prst="textNoShape">
              <a:avLst/>
            </a:prstTxWarp>
          </a:bodyPr>
          <a:lstStyle/>
          <a:p>
            <a:r>
              <a:rPr lang="en-US" dirty="0">
                <a:ea typeface="ＭＳ Ｐゴシック" charset="-128"/>
                <a:cs typeface="ＭＳ Ｐゴシック" charset="-128"/>
              </a:rPr>
              <a:t>Creating the Organization</a:t>
            </a:r>
          </a:p>
        </p:txBody>
      </p:sp>
      <p:sp>
        <p:nvSpPr>
          <p:cNvPr id="26626" name="Rectangle 3"/>
          <p:cNvSpPr>
            <a:spLocks noGrp="1"/>
          </p:cNvSpPr>
          <p:nvPr>
            <p:ph type="body" idx="1"/>
          </p:nvPr>
        </p:nvSpPr>
        <p:spPr bwMode="auto">
          <a:xfrm>
            <a:off x="457200" y="3019425"/>
            <a:ext cx="8486774" cy="3106738"/>
          </a:xfrm>
        </p:spPr>
        <p:txBody>
          <a:bodyPr wrap="square" numCol="1" anchor="t" anchorCtr="0" compatLnSpc="1">
            <a:prstTxWarp prst="textNoShape">
              <a:avLst/>
            </a:prstTxWarp>
            <a:normAutofit lnSpcReduction="10000"/>
          </a:bodyPr>
          <a:lstStyle/>
          <a:p>
            <a:pPr>
              <a:lnSpc>
                <a:spcPct val="90000"/>
              </a:lnSpc>
            </a:pPr>
            <a:r>
              <a:rPr lang="en-US" sz="2800" dirty="0" smtClean="0">
                <a:effectLst/>
              </a:rPr>
              <a:t>Design </a:t>
            </a:r>
            <a:r>
              <a:rPr lang="en-US" sz="2800" dirty="0">
                <a:effectLst/>
              </a:rPr>
              <a:t>t</a:t>
            </a:r>
            <a:r>
              <a:rPr lang="en-US" sz="2800" dirty="0" smtClean="0">
                <a:effectLst/>
              </a:rPr>
              <a:t>eam </a:t>
            </a:r>
            <a:r>
              <a:rPr lang="en-US" sz="2800" dirty="0">
                <a:effectLst/>
              </a:rPr>
              <a:t>r</a:t>
            </a:r>
            <a:r>
              <a:rPr lang="en-US" sz="2800" dirty="0" smtClean="0">
                <a:effectLst/>
              </a:rPr>
              <a:t>e-convened</a:t>
            </a:r>
          </a:p>
          <a:p>
            <a:pPr lvl="1">
              <a:lnSpc>
                <a:spcPct val="90000"/>
              </a:lnSpc>
              <a:spcBef>
                <a:spcPts val="1275"/>
              </a:spcBef>
            </a:pPr>
            <a:r>
              <a:rPr lang="en-US" sz="2400" dirty="0" smtClean="0"/>
              <a:t>Org charts mined for ideas and proposed lines of business</a:t>
            </a:r>
          </a:p>
          <a:p>
            <a:pPr lvl="1">
              <a:lnSpc>
                <a:spcPct val="90000"/>
              </a:lnSpc>
              <a:spcBef>
                <a:spcPts val="1275"/>
              </a:spcBef>
            </a:pPr>
            <a:r>
              <a:rPr lang="en-US" sz="2400" dirty="0" smtClean="0"/>
              <a:t>Each line of business discussed, dissected, clarified and evaluated for possible inclusion in the new organization</a:t>
            </a:r>
          </a:p>
          <a:p>
            <a:pPr lvl="1">
              <a:lnSpc>
                <a:spcPct val="90000"/>
              </a:lnSpc>
              <a:spcBef>
                <a:spcPts val="1275"/>
              </a:spcBef>
            </a:pPr>
            <a:r>
              <a:rPr lang="en-US" sz="2400" dirty="0" smtClean="0"/>
              <a:t>Day one, all lines of business identified for the new organization</a:t>
            </a:r>
          </a:p>
        </p:txBody>
      </p:sp>
      <p:pic>
        <p:nvPicPr>
          <p:cNvPr id="26627" name="Picture 6" descr="IMG_9586"/>
          <p:cNvPicPr>
            <a:picLocks noChangeAspect="1" noChangeArrowheads="1"/>
          </p:cNvPicPr>
          <p:nvPr/>
        </p:nvPicPr>
        <p:blipFill>
          <a:blip r:embed="rId2"/>
          <a:srcRect t="26773" b="20711"/>
          <a:stretch>
            <a:fillRect/>
          </a:stretch>
        </p:blipFill>
        <p:spPr bwMode="auto">
          <a:xfrm>
            <a:off x="4598988" y="1220788"/>
            <a:ext cx="3651250" cy="1595437"/>
          </a:xfrm>
          <a:prstGeom prst="rect">
            <a:avLst/>
          </a:prstGeom>
          <a:noFill/>
          <a:ln w="9525">
            <a:noFill/>
            <a:miter lim="800000"/>
            <a:headEnd/>
            <a:tailEnd/>
          </a:ln>
        </p:spPr>
      </p:pic>
      <p:pic>
        <p:nvPicPr>
          <p:cNvPr id="26628" name="Picture 7" descr="IMG_9598"/>
          <p:cNvPicPr>
            <a:picLocks noChangeAspect="1" noChangeArrowheads="1"/>
          </p:cNvPicPr>
          <p:nvPr/>
        </p:nvPicPr>
        <p:blipFill>
          <a:blip r:embed="rId3"/>
          <a:srcRect t="21565" r="27826" b="33664"/>
          <a:stretch>
            <a:fillRect/>
          </a:stretch>
        </p:blipFill>
        <p:spPr bwMode="auto">
          <a:xfrm>
            <a:off x="719138" y="1212850"/>
            <a:ext cx="3446462" cy="1603375"/>
          </a:xfrm>
          <a:prstGeom prst="rect">
            <a:avLst/>
          </a:prstGeom>
          <a:noFill/>
          <a:ln w="9525">
            <a:noFill/>
            <a:miter lim="800000"/>
            <a:headEnd/>
            <a:tailEnd/>
          </a:ln>
        </p:spPr>
      </p:pic>
      <p:sp>
        <p:nvSpPr>
          <p:cNvPr id="6" name="Rectangle 5"/>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smtClean="0">
                <a:effectLst/>
              </a:rPr>
              <a:t>Creating the Organization</a:t>
            </a:r>
          </a:p>
        </p:txBody>
      </p:sp>
      <p:sp>
        <p:nvSpPr>
          <p:cNvPr id="27650" name="Rectangle 3"/>
          <p:cNvSpPr>
            <a:spLocks noGrp="1"/>
          </p:cNvSpPr>
          <p:nvPr>
            <p:ph type="body" idx="1"/>
          </p:nvPr>
        </p:nvSpPr>
        <p:spPr bwMode="auto">
          <a:xfrm>
            <a:off x="457200" y="1600200"/>
            <a:ext cx="4419600" cy="4525963"/>
          </a:xfrm>
        </p:spPr>
        <p:txBody>
          <a:bodyPr wrap="square" numCol="1" anchor="t" anchorCtr="0" compatLnSpc="1">
            <a:prstTxWarp prst="textNoShape">
              <a:avLst/>
            </a:prstTxWarp>
            <a:normAutofit/>
          </a:bodyPr>
          <a:lstStyle/>
          <a:p>
            <a:r>
              <a:rPr lang="en-US" dirty="0" smtClean="0">
                <a:effectLst/>
              </a:rPr>
              <a:t>Day </a:t>
            </a:r>
            <a:r>
              <a:rPr lang="en-US" dirty="0">
                <a:effectLst/>
              </a:rPr>
              <a:t>t</a:t>
            </a:r>
            <a:r>
              <a:rPr lang="en-US" dirty="0" smtClean="0">
                <a:effectLst/>
              </a:rPr>
              <a:t>wo and </a:t>
            </a:r>
            <a:r>
              <a:rPr lang="en-US" dirty="0">
                <a:effectLst/>
              </a:rPr>
              <a:t>t</a:t>
            </a:r>
            <a:r>
              <a:rPr lang="en-US" dirty="0" smtClean="0">
                <a:effectLst/>
              </a:rPr>
              <a:t>hree</a:t>
            </a:r>
          </a:p>
          <a:p>
            <a:pPr lvl="1">
              <a:spcBef>
                <a:spcPts val="1275"/>
              </a:spcBef>
            </a:pPr>
            <a:r>
              <a:rPr lang="en-US" dirty="0" smtClean="0"/>
              <a:t>Grouped “boxes” into whole businesses</a:t>
            </a:r>
          </a:p>
          <a:p>
            <a:pPr lvl="1">
              <a:spcBef>
                <a:spcPts val="1275"/>
              </a:spcBef>
            </a:pPr>
            <a:r>
              <a:rPr lang="en-US" dirty="0" smtClean="0"/>
              <a:t>Grouped businesses into the tiers of the new organization</a:t>
            </a:r>
          </a:p>
          <a:p>
            <a:pPr lvl="1">
              <a:spcBef>
                <a:spcPts val="1275"/>
              </a:spcBef>
            </a:pPr>
            <a:r>
              <a:rPr lang="en-US" dirty="0" smtClean="0"/>
              <a:t>Long days and late nights ... “Welcome to management.”</a:t>
            </a:r>
          </a:p>
        </p:txBody>
      </p:sp>
      <p:pic>
        <p:nvPicPr>
          <p:cNvPr id="27651" name="Picture 5" descr="IMG_1260"/>
          <p:cNvPicPr>
            <a:picLocks noChangeAspect="1" noChangeArrowheads="1"/>
          </p:cNvPicPr>
          <p:nvPr/>
        </p:nvPicPr>
        <p:blipFill>
          <a:blip r:embed="rId2"/>
          <a:srcRect t="8936" b="8347"/>
          <a:stretch>
            <a:fillRect/>
          </a:stretch>
        </p:blipFill>
        <p:spPr bwMode="auto">
          <a:xfrm>
            <a:off x="4876800" y="1828800"/>
            <a:ext cx="3608388" cy="3981450"/>
          </a:xfrm>
          <a:prstGeom prst="rect">
            <a:avLst/>
          </a:prstGeom>
          <a:noFill/>
          <a:ln w="9525">
            <a:noFill/>
            <a:miter lim="800000"/>
            <a:headEnd/>
            <a:tailEnd/>
          </a:ln>
        </p:spPr>
      </p:pic>
      <p:sp>
        <p:nvSpPr>
          <p:cNvPr id="5" name="Rectangle 4"/>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Creating the Organization</a:t>
            </a:r>
          </a:p>
        </p:txBody>
      </p:sp>
      <p:sp>
        <p:nvSpPr>
          <p:cNvPr id="28674" name="Rectangle 3"/>
          <p:cNvSpPr>
            <a:spLocks noGrp="1"/>
          </p:cNvSpPr>
          <p:nvPr>
            <p:ph type="body" idx="1"/>
          </p:nvPr>
        </p:nvSpPr>
        <p:spPr bwMode="auto">
          <a:xfrm>
            <a:off x="131763" y="1600200"/>
            <a:ext cx="5108575" cy="4525963"/>
          </a:xfrm>
        </p:spPr>
        <p:txBody>
          <a:bodyPr wrap="square" numCol="1" anchor="t" anchorCtr="0" compatLnSpc="1">
            <a:prstTxWarp prst="textNoShape">
              <a:avLst/>
            </a:prstTxWarp>
            <a:normAutofit/>
          </a:bodyPr>
          <a:lstStyle/>
          <a:p>
            <a:r>
              <a:rPr lang="en-US" sz="2800" dirty="0" smtClean="0">
                <a:effectLst/>
              </a:rPr>
              <a:t>All decisions were made by the team as equals</a:t>
            </a:r>
          </a:p>
          <a:p>
            <a:pPr lvl="1">
              <a:spcBef>
                <a:spcPts val="1275"/>
              </a:spcBef>
            </a:pPr>
            <a:r>
              <a:rPr lang="en-US" sz="2400" dirty="0" smtClean="0"/>
              <a:t>If anyone voted against a proposal, they were asked, “Are you passionate?”</a:t>
            </a:r>
          </a:p>
          <a:p>
            <a:pPr lvl="2"/>
            <a:r>
              <a:rPr lang="en-US" sz="2000" dirty="0" smtClean="0"/>
              <a:t>If so, they were given the floor to make their case, try to sway the crowd; many times it worked</a:t>
            </a:r>
          </a:p>
          <a:p>
            <a:pPr lvl="2"/>
            <a:r>
              <a:rPr lang="en-US" sz="2000" dirty="0" smtClean="0"/>
              <a:t>If we decided we disagreed but were not passionate, we then agreed to “teach and support” the decision made by the group</a:t>
            </a:r>
          </a:p>
        </p:txBody>
      </p:sp>
      <p:pic>
        <p:nvPicPr>
          <p:cNvPr id="28675" name="Picture 4" descr="GroupMeeting3"/>
          <p:cNvPicPr>
            <a:picLocks noChangeAspect="1" noChangeArrowheads="1"/>
          </p:cNvPicPr>
          <p:nvPr/>
        </p:nvPicPr>
        <p:blipFill>
          <a:blip r:embed="rId2"/>
          <a:srcRect t="12479"/>
          <a:stretch>
            <a:fillRect/>
          </a:stretch>
        </p:blipFill>
        <p:spPr bwMode="auto">
          <a:xfrm>
            <a:off x="5300663" y="1800225"/>
            <a:ext cx="3511550" cy="4094163"/>
          </a:xfrm>
          <a:prstGeom prst="rect">
            <a:avLst/>
          </a:prstGeom>
          <a:noFill/>
          <a:ln w="9525">
            <a:noFill/>
            <a:miter lim="800000"/>
            <a:headEnd/>
            <a:tailEnd/>
          </a:ln>
        </p:spPr>
      </p:pic>
      <p:sp>
        <p:nvSpPr>
          <p:cNvPr id="5" name="Rectangle 4"/>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7"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Creating the Organization</a:t>
            </a:r>
          </a:p>
        </p:txBody>
      </p:sp>
      <p:sp>
        <p:nvSpPr>
          <p:cNvPr id="29698" name="Rectangle 3"/>
          <p:cNvSpPr>
            <a:spLocks noGrp="1"/>
          </p:cNvSpPr>
          <p:nvPr>
            <p:ph idx="1"/>
          </p:nvPr>
        </p:nvSpPr>
        <p:spPr bwMode="auto">
          <a:xfrm>
            <a:off x="457200" y="1371600"/>
            <a:ext cx="8229600" cy="4525963"/>
          </a:xfrm>
        </p:spPr>
        <p:txBody>
          <a:bodyPr wrap="square" numCol="1" anchor="t" anchorCtr="0" compatLnSpc="1">
            <a:prstTxWarp prst="textNoShape">
              <a:avLst/>
            </a:prstTxWarp>
          </a:bodyPr>
          <a:lstStyle/>
          <a:p>
            <a:r>
              <a:rPr lang="en-US" dirty="0" smtClean="0">
                <a:effectLst/>
              </a:rPr>
              <a:t>By the end of day three, we had created the new IS&amp;T organization!</a:t>
            </a:r>
          </a:p>
        </p:txBody>
      </p:sp>
      <p:pic>
        <p:nvPicPr>
          <p:cNvPr id="58372" name="Picture 4" descr="IMG_1263"/>
          <p:cNvPicPr>
            <a:picLocks noChangeAspect="1" noChangeArrowheads="1"/>
          </p:cNvPicPr>
          <p:nvPr/>
        </p:nvPicPr>
        <p:blipFill>
          <a:blip r:embed="rId3"/>
          <a:srcRect/>
          <a:stretch>
            <a:fillRect/>
          </a:stretch>
        </p:blipFill>
        <p:spPr bwMode="auto">
          <a:xfrm>
            <a:off x="714375" y="2900363"/>
            <a:ext cx="1506538" cy="2009775"/>
          </a:xfrm>
          <a:prstGeom prst="rect">
            <a:avLst/>
          </a:prstGeom>
          <a:noFill/>
          <a:ln w="9525">
            <a:solidFill>
              <a:schemeClr val="tx1"/>
            </a:solidFill>
            <a:miter lim="800000"/>
            <a:headEnd/>
            <a:tailEnd/>
          </a:ln>
        </p:spPr>
      </p:pic>
      <p:pic>
        <p:nvPicPr>
          <p:cNvPr id="58374" name="Picture 6" descr="IMG_1258"/>
          <p:cNvPicPr>
            <a:picLocks noChangeAspect="1" noChangeArrowheads="1"/>
          </p:cNvPicPr>
          <p:nvPr/>
        </p:nvPicPr>
        <p:blipFill>
          <a:blip r:embed="rId4"/>
          <a:srcRect/>
          <a:stretch>
            <a:fillRect/>
          </a:stretch>
        </p:blipFill>
        <p:spPr bwMode="auto">
          <a:xfrm>
            <a:off x="6711950" y="2530475"/>
            <a:ext cx="1833563" cy="2444750"/>
          </a:xfrm>
          <a:prstGeom prst="rect">
            <a:avLst/>
          </a:prstGeom>
          <a:noFill/>
          <a:ln w="9525">
            <a:solidFill>
              <a:schemeClr val="tx1"/>
            </a:solidFill>
            <a:miter lim="800000"/>
            <a:headEnd/>
            <a:tailEnd/>
          </a:ln>
        </p:spPr>
      </p:pic>
      <p:pic>
        <p:nvPicPr>
          <p:cNvPr id="58375" name="Picture 7" descr="IMG_1259"/>
          <p:cNvPicPr>
            <a:picLocks noChangeAspect="1" noChangeArrowheads="1"/>
          </p:cNvPicPr>
          <p:nvPr/>
        </p:nvPicPr>
        <p:blipFill>
          <a:blip r:embed="rId5"/>
          <a:srcRect/>
          <a:stretch>
            <a:fillRect/>
          </a:stretch>
        </p:blipFill>
        <p:spPr bwMode="auto">
          <a:xfrm>
            <a:off x="5949950" y="2717800"/>
            <a:ext cx="1498600" cy="1997075"/>
          </a:xfrm>
          <a:prstGeom prst="rect">
            <a:avLst/>
          </a:prstGeom>
          <a:noFill/>
          <a:ln w="9525">
            <a:solidFill>
              <a:schemeClr val="tx1"/>
            </a:solidFill>
            <a:miter lim="800000"/>
            <a:headEnd/>
            <a:tailEnd/>
          </a:ln>
        </p:spPr>
      </p:pic>
      <p:pic>
        <p:nvPicPr>
          <p:cNvPr id="58376" name="Picture 8" descr="IMG_1260"/>
          <p:cNvPicPr>
            <a:picLocks noChangeAspect="1" noChangeArrowheads="1"/>
          </p:cNvPicPr>
          <p:nvPr/>
        </p:nvPicPr>
        <p:blipFill>
          <a:blip r:embed="rId6"/>
          <a:srcRect/>
          <a:stretch>
            <a:fillRect/>
          </a:stretch>
        </p:blipFill>
        <p:spPr bwMode="auto">
          <a:xfrm>
            <a:off x="4559300" y="2609850"/>
            <a:ext cx="1724025" cy="2300288"/>
          </a:xfrm>
          <a:prstGeom prst="rect">
            <a:avLst/>
          </a:prstGeom>
          <a:noFill/>
          <a:ln w="9525">
            <a:solidFill>
              <a:schemeClr val="tx1"/>
            </a:solidFill>
            <a:miter lim="800000"/>
            <a:headEnd/>
            <a:tailEnd/>
          </a:ln>
        </p:spPr>
      </p:pic>
      <p:pic>
        <p:nvPicPr>
          <p:cNvPr id="58377" name="Picture 9" descr="IMG_1261"/>
          <p:cNvPicPr>
            <a:picLocks noChangeAspect="1" noChangeArrowheads="1"/>
          </p:cNvPicPr>
          <p:nvPr/>
        </p:nvPicPr>
        <p:blipFill>
          <a:blip r:embed="rId7"/>
          <a:srcRect/>
          <a:stretch>
            <a:fillRect/>
          </a:stretch>
        </p:blipFill>
        <p:spPr bwMode="auto">
          <a:xfrm>
            <a:off x="1762125" y="2530475"/>
            <a:ext cx="1784350" cy="2379663"/>
          </a:xfrm>
          <a:prstGeom prst="rect">
            <a:avLst/>
          </a:prstGeom>
          <a:noFill/>
          <a:ln w="9525">
            <a:solidFill>
              <a:schemeClr val="tx1"/>
            </a:solidFill>
            <a:miter lim="800000"/>
            <a:headEnd/>
            <a:tailEnd/>
          </a:ln>
        </p:spPr>
      </p:pic>
      <p:pic>
        <p:nvPicPr>
          <p:cNvPr id="58378" name="Picture 10" descr="IMG_1262"/>
          <p:cNvPicPr>
            <a:picLocks noChangeAspect="1" noChangeArrowheads="1"/>
          </p:cNvPicPr>
          <p:nvPr/>
        </p:nvPicPr>
        <p:blipFill>
          <a:blip r:embed="rId8"/>
          <a:srcRect/>
          <a:stretch>
            <a:fillRect/>
          </a:stretch>
        </p:blipFill>
        <p:spPr bwMode="auto">
          <a:xfrm>
            <a:off x="3349625" y="2900363"/>
            <a:ext cx="1543050" cy="2058987"/>
          </a:xfrm>
          <a:prstGeom prst="rect">
            <a:avLst/>
          </a:prstGeom>
          <a:noFill/>
          <a:ln w="9525">
            <a:solidFill>
              <a:schemeClr val="tx1"/>
            </a:solidFill>
            <a:miter lim="800000"/>
            <a:headEnd/>
            <a:tailEnd/>
          </a:ln>
        </p:spPr>
      </p:pic>
      <p:sp>
        <p:nvSpPr>
          <p:cNvPr id="58379" name="Rectangle 11"/>
          <p:cNvSpPr>
            <a:spLocks/>
          </p:cNvSpPr>
          <p:nvPr/>
        </p:nvSpPr>
        <p:spPr bwMode="auto">
          <a:xfrm>
            <a:off x="609600" y="5081588"/>
            <a:ext cx="8229600" cy="1820862"/>
          </a:xfrm>
          <a:prstGeom prst="rect">
            <a:avLst/>
          </a:prstGeom>
          <a:noFill/>
          <a:ln w="9525">
            <a:noFill/>
            <a:miter lim="800000"/>
            <a:headEnd/>
            <a:tailEnd/>
          </a:ln>
        </p:spPr>
        <p:txBody>
          <a:bodyPr/>
          <a:lstStyle/>
          <a:p>
            <a:pPr marL="342900" indent="-342900" eaLnBrk="0" hangingPunct="0">
              <a:spcBef>
                <a:spcPct val="20000"/>
              </a:spcBef>
              <a:buSzPct val="100000"/>
              <a:buFontTx/>
              <a:buBlip>
                <a:blip r:embed="rId9"/>
              </a:buBlip>
            </a:pPr>
            <a:r>
              <a:rPr lang="en-US" sz="3200">
                <a:solidFill>
                  <a:srgbClr val="274897"/>
                </a:solidFill>
                <a:ea typeface="Gill Sans"/>
                <a:cs typeface="Gill Sans"/>
              </a:rPr>
              <a:t>Design Team disbanded </a:t>
            </a:r>
          </a:p>
          <a:p>
            <a:pPr marL="742950" lvl="1" indent="-285750" eaLnBrk="0" hangingPunct="0">
              <a:spcBef>
                <a:spcPts val="1275"/>
              </a:spcBef>
              <a:buFont typeface="Arial" charset="0"/>
              <a:buChar char="–"/>
            </a:pPr>
            <a:r>
              <a:rPr lang="en-US" sz="2800">
                <a:solidFill>
                  <a:srgbClr val="4685C5"/>
                </a:solidFill>
                <a:latin typeface="Calibri (Body)"/>
                <a:ea typeface="Calibri (Body)"/>
                <a:cs typeface="Calibri (Body)"/>
              </a:rPr>
              <a:t>(and there was much rejoicing)</a:t>
            </a:r>
          </a:p>
        </p:txBody>
      </p:sp>
      <p:sp>
        <p:nvSpPr>
          <p:cNvPr id="11" name="Rectangle 10"/>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overrideClrMapping bg1="lt1" tx1="dk1" bg2="lt2" tx2="dk2" accent1="accent1" accent2="accent2" accent3="accent3" accent4="accent4" accent5="accent5" accent6="accent6" hlink="hlink" folHlink="folHlink"/>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2000" fill="hold"/>
                                        <p:tgtEl>
                                          <p:spTgt spid="58372"/>
                                        </p:tgtEl>
                                        <p:attrNameLst>
                                          <p:attrName>ppt_x</p:attrName>
                                        </p:attrNameLst>
                                      </p:cBhvr>
                                      <p:tavLst>
                                        <p:tav tm="0">
                                          <p:val>
                                            <p:strVal val="1+#ppt_w/2"/>
                                          </p:val>
                                        </p:tav>
                                        <p:tav tm="100000">
                                          <p:val>
                                            <p:strVal val="#ppt_x"/>
                                          </p:val>
                                        </p:tav>
                                      </p:tavLst>
                                    </p:anim>
                                    <p:anim calcmode="lin" valueType="num">
                                      <p:cBhvr additive="base">
                                        <p:cTn id="8" dur="2000" fill="hold"/>
                                        <p:tgtEl>
                                          <p:spTgt spid="5837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8374"/>
                                        </p:tgtEl>
                                        <p:attrNameLst>
                                          <p:attrName>style.visibility</p:attrName>
                                        </p:attrNameLst>
                                      </p:cBhvr>
                                      <p:to>
                                        <p:strVal val="visible"/>
                                      </p:to>
                                    </p:set>
                                    <p:anim calcmode="lin" valueType="num">
                                      <p:cBhvr additive="base">
                                        <p:cTn id="11" dur="2000" fill="hold"/>
                                        <p:tgtEl>
                                          <p:spTgt spid="58374"/>
                                        </p:tgtEl>
                                        <p:attrNameLst>
                                          <p:attrName>ppt_x</p:attrName>
                                        </p:attrNameLst>
                                      </p:cBhvr>
                                      <p:tavLst>
                                        <p:tav tm="0">
                                          <p:val>
                                            <p:strVal val="1+#ppt_w/2"/>
                                          </p:val>
                                        </p:tav>
                                        <p:tav tm="100000">
                                          <p:val>
                                            <p:strVal val="#ppt_x"/>
                                          </p:val>
                                        </p:tav>
                                      </p:tavLst>
                                    </p:anim>
                                    <p:anim calcmode="lin" valueType="num">
                                      <p:cBhvr additive="base">
                                        <p:cTn id="12" dur="2000" fill="hold"/>
                                        <p:tgtEl>
                                          <p:spTgt spid="5837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8375"/>
                                        </p:tgtEl>
                                        <p:attrNameLst>
                                          <p:attrName>style.visibility</p:attrName>
                                        </p:attrNameLst>
                                      </p:cBhvr>
                                      <p:to>
                                        <p:strVal val="visible"/>
                                      </p:to>
                                    </p:set>
                                    <p:anim calcmode="lin" valueType="num">
                                      <p:cBhvr additive="base">
                                        <p:cTn id="15" dur="2000" fill="hold"/>
                                        <p:tgtEl>
                                          <p:spTgt spid="58375"/>
                                        </p:tgtEl>
                                        <p:attrNameLst>
                                          <p:attrName>ppt_x</p:attrName>
                                        </p:attrNameLst>
                                      </p:cBhvr>
                                      <p:tavLst>
                                        <p:tav tm="0">
                                          <p:val>
                                            <p:strVal val="1+#ppt_w/2"/>
                                          </p:val>
                                        </p:tav>
                                        <p:tav tm="100000">
                                          <p:val>
                                            <p:strVal val="#ppt_x"/>
                                          </p:val>
                                        </p:tav>
                                      </p:tavLst>
                                    </p:anim>
                                    <p:anim calcmode="lin" valueType="num">
                                      <p:cBhvr additive="base">
                                        <p:cTn id="16" dur="2000" fill="hold"/>
                                        <p:tgtEl>
                                          <p:spTgt spid="5837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8376"/>
                                        </p:tgtEl>
                                        <p:attrNameLst>
                                          <p:attrName>style.visibility</p:attrName>
                                        </p:attrNameLst>
                                      </p:cBhvr>
                                      <p:to>
                                        <p:strVal val="visible"/>
                                      </p:to>
                                    </p:set>
                                    <p:anim calcmode="lin" valueType="num">
                                      <p:cBhvr additive="base">
                                        <p:cTn id="19" dur="2000" fill="hold"/>
                                        <p:tgtEl>
                                          <p:spTgt spid="58376"/>
                                        </p:tgtEl>
                                        <p:attrNameLst>
                                          <p:attrName>ppt_x</p:attrName>
                                        </p:attrNameLst>
                                      </p:cBhvr>
                                      <p:tavLst>
                                        <p:tav tm="0">
                                          <p:val>
                                            <p:strVal val="1+#ppt_w/2"/>
                                          </p:val>
                                        </p:tav>
                                        <p:tav tm="100000">
                                          <p:val>
                                            <p:strVal val="#ppt_x"/>
                                          </p:val>
                                        </p:tav>
                                      </p:tavLst>
                                    </p:anim>
                                    <p:anim calcmode="lin" valueType="num">
                                      <p:cBhvr additive="base">
                                        <p:cTn id="20" dur="2000" fill="hold"/>
                                        <p:tgtEl>
                                          <p:spTgt spid="5837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8377"/>
                                        </p:tgtEl>
                                        <p:attrNameLst>
                                          <p:attrName>style.visibility</p:attrName>
                                        </p:attrNameLst>
                                      </p:cBhvr>
                                      <p:to>
                                        <p:strVal val="visible"/>
                                      </p:to>
                                    </p:set>
                                    <p:anim calcmode="lin" valueType="num">
                                      <p:cBhvr additive="base">
                                        <p:cTn id="23" dur="2000" fill="hold"/>
                                        <p:tgtEl>
                                          <p:spTgt spid="58377"/>
                                        </p:tgtEl>
                                        <p:attrNameLst>
                                          <p:attrName>ppt_x</p:attrName>
                                        </p:attrNameLst>
                                      </p:cBhvr>
                                      <p:tavLst>
                                        <p:tav tm="0">
                                          <p:val>
                                            <p:strVal val="1+#ppt_w/2"/>
                                          </p:val>
                                        </p:tav>
                                        <p:tav tm="100000">
                                          <p:val>
                                            <p:strVal val="#ppt_x"/>
                                          </p:val>
                                        </p:tav>
                                      </p:tavLst>
                                    </p:anim>
                                    <p:anim calcmode="lin" valueType="num">
                                      <p:cBhvr additive="base">
                                        <p:cTn id="24" dur="2000" fill="hold"/>
                                        <p:tgtEl>
                                          <p:spTgt spid="5837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8378"/>
                                        </p:tgtEl>
                                        <p:attrNameLst>
                                          <p:attrName>style.visibility</p:attrName>
                                        </p:attrNameLst>
                                      </p:cBhvr>
                                      <p:to>
                                        <p:strVal val="visible"/>
                                      </p:to>
                                    </p:set>
                                    <p:anim calcmode="lin" valueType="num">
                                      <p:cBhvr additive="base">
                                        <p:cTn id="27" dur="2000" fill="hold"/>
                                        <p:tgtEl>
                                          <p:spTgt spid="58378"/>
                                        </p:tgtEl>
                                        <p:attrNameLst>
                                          <p:attrName>ppt_x</p:attrName>
                                        </p:attrNameLst>
                                      </p:cBhvr>
                                      <p:tavLst>
                                        <p:tav tm="0">
                                          <p:val>
                                            <p:strVal val="1+#ppt_w/2"/>
                                          </p:val>
                                        </p:tav>
                                        <p:tav tm="100000">
                                          <p:val>
                                            <p:strVal val="#ppt_x"/>
                                          </p:val>
                                        </p:tav>
                                      </p:tavLst>
                                    </p:anim>
                                    <p:anim calcmode="lin" valueType="num">
                                      <p:cBhvr additive="base">
                                        <p:cTn id="28" dur="2000" fill="hold"/>
                                        <p:tgtEl>
                                          <p:spTgt spid="58378"/>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58379"/>
                                        </p:tgtEl>
                                        <p:attrNameLst>
                                          <p:attrName>style.visibility</p:attrName>
                                        </p:attrNameLst>
                                      </p:cBhvr>
                                      <p:to>
                                        <p:strVal val="visible"/>
                                      </p:to>
                                    </p:set>
                                    <p:animEffect transition="in" filter="fade">
                                      <p:cBhvr>
                                        <p:cTn id="31" dur="20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Selecting the New Leadership</a:t>
            </a:r>
          </a:p>
        </p:txBody>
      </p:sp>
      <p:sp>
        <p:nvSpPr>
          <p:cNvPr id="30722" name="Rectangle 3"/>
          <p:cNvSpPr>
            <a:spLocks noGrp="1"/>
          </p:cNvSpPr>
          <p:nvPr>
            <p:ph type="body" idx="1"/>
          </p:nvPr>
        </p:nvSpPr>
        <p:spPr bwMode="auto"/>
        <p:txBody>
          <a:bodyPr wrap="square" numCol="1" anchor="t" anchorCtr="0" compatLnSpc="1">
            <a:prstTxWarp prst="textNoShape">
              <a:avLst/>
            </a:prstTxWarp>
            <a:normAutofit fontScale="92500" lnSpcReduction="10000"/>
          </a:bodyPr>
          <a:lstStyle/>
          <a:p>
            <a:r>
              <a:rPr lang="en-US" dirty="0" smtClean="0">
                <a:effectLst/>
              </a:rPr>
              <a:t>All former Design Team members supplied the CIO with their top five preferences within the new organization</a:t>
            </a:r>
          </a:p>
          <a:p>
            <a:r>
              <a:rPr lang="en-US" dirty="0" smtClean="0">
                <a:effectLst/>
              </a:rPr>
              <a:t>The CIO, JL Albert met with each and every member of the Design Team to discuss these preferences (around 44 interviews)</a:t>
            </a:r>
          </a:p>
          <a:p>
            <a:r>
              <a:rPr lang="en-US" dirty="0" smtClean="0">
                <a:effectLst/>
              </a:rPr>
              <a:t>The CIO then selected the first-tier (directors) of the new Leadership Team, matching qualifications and preferences with the needs of the organization</a:t>
            </a: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9" name="Picture 33" descr="11"/>
          <p:cNvPicPr>
            <a:picLocks noChangeAspect="1" noChangeArrowheads="1"/>
          </p:cNvPicPr>
          <p:nvPr/>
        </p:nvPicPr>
        <p:blipFill>
          <a:blip r:embed="rId2"/>
          <a:srcRect/>
          <a:stretch>
            <a:fillRect/>
          </a:stretch>
        </p:blipFill>
        <p:spPr bwMode="auto">
          <a:xfrm>
            <a:off x="4857750" y="2057400"/>
            <a:ext cx="3810000" cy="2971800"/>
          </a:xfrm>
          <a:prstGeom prst="rect">
            <a:avLst/>
          </a:prstGeom>
          <a:noFill/>
          <a:ln w="9525">
            <a:noFill/>
            <a:miter lim="800000"/>
            <a:headEnd/>
            <a:tailEnd/>
          </a:ln>
        </p:spPr>
      </p:pic>
      <p:pic>
        <p:nvPicPr>
          <p:cNvPr id="4109" name="Picture 13"/>
          <p:cNvPicPr>
            <a:picLocks noChangeAspect="1" noChangeArrowheads="1"/>
          </p:cNvPicPr>
          <p:nvPr/>
        </p:nvPicPr>
        <p:blipFill>
          <a:blip r:embed="rId3"/>
          <a:srcRect/>
          <a:stretch>
            <a:fillRect/>
          </a:stretch>
        </p:blipFill>
        <p:spPr bwMode="auto">
          <a:xfrm>
            <a:off x="4933950" y="2092325"/>
            <a:ext cx="3505200" cy="2860675"/>
          </a:xfrm>
          <a:prstGeom prst="rect">
            <a:avLst/>
          </a:prstGeom>
          <a:noFill/>
          <a:ln w="9525">
            <a:noFill/>
            <a:miter lim="800000"/>
            <a:headEnd/>
            <a:tailEnd/>
          </a:ln>
        </p:spPr>
      </p:pic>
      <p:pic>
        <p:nvPicPr>
          <p:cNvPr id="4112" name="Picture 16"/>
          <p:cNvPicPr>
            <a:picLocks noChangeArrowheads="1"/>
          </p:cNvPicPr>
          <p:nvPr/>
        </p:nvPicPr>
        <p:blipFill>
          <a:blip r:embed="rId4"/>
          <a:srcRect/>
          <a:stretch>
            <a:fillRect/>
          </a:stretch>
        </p:blipFill>
        <p:spPr bwMode="auto">
          <a:xfrm>
            <a:off x="4857750" y="2057400"/>
            <a:ext cx="3811588" cy="2968625"/>
          </a:xfrm>
          <a:prstGeom prst="rect">
            <a:avLst/>
          </a:prstGeom>
          <a:noFill/>
          <a:ln w="9525">
            <a:noFill/>
            <a:miter lim="800000"/>
            <a:headEnd/>
            <a:tailEnd/>
          </a:ln>
        </p:spPr>
      </p:pic>
      <p:pic>
        <p:nvPicPr>
          <p:cNvPr id="4115" name="Picture 19"/>
          <p:cNvPicPr>
            <a:picLocks noChangeAspect="1" noChangeArrowheads="1"/>
          </p:cNvPicPr>
          <p:nvPr/>
        </p:nvPicPr>
        <p:blipFill>
          <a:blip r:embed="rId5"/>
          <a:srcRect/>
          <a:stretch>
            <a:fillRect/>
          </a:stretch>
        </p:blipFill>
        <p:spPr bwMode="auto">
          <a:xfrm>
            <a:off x="4857750" y="2057400"/>
            <a:ext cx="3811588" cy="2971800"/>
          </a:xfrm>
          <a:prstGeom prst="rect">
            <a:avLst/>
          </a:prstGeom>
          <a:noFill/>
          <a:ln w="9525">
            <a:noFill/>
            <a:miter lim="800000"/>
            <a:headEnd/>
            <a:tailEnd/>
          </a:ln>
        </p:spPr>
      </p:pic>
      <p:pic>
        <p:nvPicPr>
          <p:cNvPr id="4114" name="Picture 18"/>
          <p:cNvPicPr>
            <a:picLocks noChangeAspect="1" noChangeArrowheads="1"/>
          </p:cNvPicPr>
          <p:nvPr/>
        </p:nvPicPr>
        <p:blipFill>
          <a:blip r:embed="rId6"/>
          <a:srcRect/>
          <a:stretch>
            <a:fillRect/>
          </a:stretch>
        </p:blipFill>
        <p:spPr bwMode="auto">
          <a:xfrm>
            <a:off x="4857750" y="2057400"/>
            <a:ext cx="3811588" cy="2971800"/>
          </a:xfrm>
          <a:prstGeom prst="rect">
            <a:avLst/>
          </a:prstGeom>
          <a:noFill/>
          <a:ln w="9525">
            <a:noFill/>
            <a:miter lim="800000"/>
            <a:headEnd/>
            <a:tailEnd/>
          </a:ln>
        </p:spPr>
      </p:pic>
      <p:pic>
        <p:nvPicPr>
          <p:cNvPr id="4116" name="Picture 20"/>
          <p:cNvPicPr>
            <a:picLocks noChangeAspect="1" noChangeArrowheads="1"/>
          </p:cNvPicPr>
          <p:nvPr/>
        </p:nvPicPr>
        <p:blipFill>
          <a:blip r:embed="rId7"/>
          <a:srcRect/>
          <a:stretch>
            <a:fillRect/>
          </a:stretch>
        </p:blipFill>
        <p:spPr bwMode="auto">
          <a:xfrm>
            <a:off x="4857750" y="2057400"/>
            <a:ext cx="3811588" cy="2971800"/>
          </a:xfrm>
          <a:prstGeom prst="rect">
            <a:avLst/>
          </a:prstGeom>
          <a:noFill/>
          <a:ln w="9525">
            <a:noFill/>
            <a:miter lim="800000"/>
            <a:headEnd/>
            <a:tailEnd/>
          </a:ln>
        </p:spPr>
      </p:pic>
      <p:pic>
        <p:nvPicPr>
          <p:cNvPr id="4118" name="Picture 22"/>
          <p:cNvPicPr>
            <a:picLocks noChangeAspect="1" noChangeArrowheads="1"/>
          </p:cNvPicPr>
          <p:nvPr/>
        </p:nvPicPr>
        <p:blipFill>
          <a:blip r:embed="rId8"/>
          <a:srcRect/>
          <a:stretch>
            <a:fillRect/>
          </a:stretch>
        </p:blipFill>
        <p:spPr bwMode="auto">
          <a:xfrm>
            <a:off x="4857750" y="2057400"/>
            <a:ext cx="3811588" cy="2971800"/>
          </a:xfrm>
          <a:prstGeom prst="rect">
            <a:avLst/>
          </a:prstGeom>
          <a:noFill/>
          <a:ln w="9525">
            <a:noFill/>
            <a:miter lim="800000"/>
            <a:headEnd/>
            <a:tailEnd/>
          </a:ln>
        </p:spPr>
      </p:pic>
      <p:pic>
        <p:nvPicPr>
          <p:cNvPr id="4121" name="Picture 25"/>
          <p:cNvPicPr>
            <a:picLocks noChangeArrowheads="1"/>
          </p:cNvPicPr>
          <p:nvPr/>
        </p:nvPicPr>
        <p:blipFill>
          <a:blip r:embed="rId9"/>
          <a:srcRect/>
          <a:stretch>
            <a:fillRect/>
          </a:stretch>
        </p:blipFill>
        <p:spPr bwMode="auto">
          <a:xfrm>
            <a:off x="4857750" y="2057400"/>
            <a:ext cx="3811588" cy="2968625"/>
          </a:xfrm>
          <a:prstGeom prst="rect">
            <a:avLst/>
          </a:prstGeom>
          <a:noFill/>
          <a:ln w="9525">
            <a:noFill/>
            <a:miter lim="800000"/>
            <a:headEnd/>
            <a:tailEnd/>
          </a:ln>
        </p:spPr>
      </p:pic>
      <p:pic>
        <p:nvPicPr>
          <p:cNvPr id="4126" name="Picture 30" descr="6"/>
          <p:cNvPicPr>
            <a:picLocks noChangeAspect="1" noChangeArrowheads="1"/>
          </p:cNvPicPr>
          <p:nvPr/>
        </p:nvPicPr>
        <p:blipFill>
          <a:blip r:embed="rId10"/>
          <a:srcRect/>
          <a:stretch>
            <a:fillRect/>
          </a:stretch>
        </p:blipFill>
        <p:spPr bwMode="auto">
          <a:xfrm>
            <a:off x="4857750" y="2057400"/>
            <a:ext cx="3810000" cy="2971800"/>
          </a:xfrm>
          <a:prstGeom prst="rect">
            <a:avLst/>
          </a:prstGeom>
          <a:noFill/>
          <a:ln w="9525">
            <a:noFill/>
            <a:miter lim="800000"/>
            <a:headEnd/>
            <a:tailEnd/>
          </a:ln>
        </p:spPr>
      </p:pic>
      <p:pic>
        <p:nvPicPr>
          <p:cNvPr id="4128" name="Picture 32" descr="7"/>
          <p:cNvPicPr>
            <a:picLocks noChangeAspect="1" noChangeArrowheads="1"/>
          </p:cNvPicPr>
          <p:nvPr/>
        </p:nvPicPr>
        <p:blipFill>
          <a:blip r:embed="rId11"/>
          <a:srcRect/>
          <a:stretch>
            <a:fillRect/>
          </a:stretch>
        </p:blipFill>
        <p:spPr bwMode="auto">
          <a:xfrm>
            <a:off x="4857750" y="2057400"/>
            <a:ext cx="3810000" cy="2971800"/>
          </a:xfrm>
          <a:prstGeom prst="rect">
            <a:avLst/>
          </a:prstGeom>
          <a:noFill/>
          <a:ln w="9525">
            <a:noFill/>
            <a:miter lim="800000"/>
            <a:headEnd/>
            <a:tailEnd/>
          </a:ln>
        </p:spPr>
      </p:pic>
      <p:pic>
        <p:nvPicPr>
          <p:cNvPr id="4124" name="Picture 28"/>
          <p:cNvPicPr>
            <a:picLocks noChangeAspect="1" noChangeArrowheads="1"/>
          </p:cNvPicPr>
          <p:nvPr/>
        </p:nvPicPr>
        <p:blipFill>
          <a:blip r:embed="rId12"/>
          <a:srcRect/>
          <a:stretch>
            <a:fillRect/>
          </a:stretch>
        </p:blipFill>
        <p:spPr bwMode="auto">
          <a:xfrm>
            <a:off x="4857750" y="2057400"/>
            <a:ext cx="3810000" cy="2971800"/>
          </a:xfrm>
          <a:prstGeom prst="rect">
            <a:avLst/>
          </a:prstGeom>
          <a:noFill/>
          <a:ln w="9525">
            <a:noFill/>
            <a:miter lim="800000"/>
            <a:headEnd/>
            <a:tailEnd/>
          </a:ln>
        </p:spPr>
      </p:pic>
      <p:pic>
        <p:nvPicPr>
          <p:cNvPr id="4127" name="Picture 31" descr="2"/>
          <p:cNvPicPr>
            <a:picLocks noChangeAspect="1" noChangeArrowheads="1"/>
          </p:cNvPicPr>
          <p:nvPr/>
        </p:nvPicPr>
        <p:blipFill>
          <a:blip r:embed="rId13"/>
          <a:srcRect/>
          <a:stretch>
            <a:fillRect/>
          </a:stretch>
        </p:blipFill>
        <p:spPr bwMode="auto">
          <a:xfrm>
            <a:off x="4857750" y="2057400"/>
            <a:ext cx="3810000" cy="2971800"/>
          </a:xfrm>
          <a:prstGeom prst="rect">
            <a:avLst/>
          </a:prstGeom>
          <a:noFill/>
          <a:ln w="9525">
            <a:noFill/>
            <a:miter lim="800000"/>
            <a:headEnd/>
            <a:tailEnd/>
          </a:ln>
        </p:spPr>
      </p:pic>
      <p:sp>
        <p:nvSpPr>
          <p:cNvPr id="17412" name="Rectangle 4"/>
          <p:cNvSpPr>
            <a:spLocks noGrp="1" noChangeArrowheads="1"/>
          </p:cNvSpPr>
          <p:nvPr>
            <p:ph type="title"/>
          </p:nvPr>
        </p:nvSpPr>
        <p:spPr/>
        <p:txBody>
          <a:bodyPr/>
          <a:lstStyle/>
          <a:p>
            <a:pPr eaLnBrk="1" fontAlgn="auto" hangingPunct="1">
              <a:spcAft>
                <a:spcPts val="0"/>
              </a:spcAft>
              <a:defRPr/>
            </a:pPr>
            <a:r>
              <a:rPr lang="en-US" dirty="0">
                <a:ea typeface="ＭＳ Ｐゴシック" charset="-128"/>
                <a:cs typeface="ＭＳ Ｐゴシック" charset="-128"/>
              </a:rPr>
              <a:t>Georgia State University</a:t>
            </a:r>
          </a:p>
        </p:txBody>
      </p:sp>
      <p:sp>
        <p:nvSpPr>
          <p:cNvPr id="18447" name="Rectangle 5"/>
          <p:cNvSpPr>
            <a:spLocks noGrp="1" noChangeArrowheads="1"/>
          </p:cNvSpPr>
          <p:nvPr>
            <p:ph type="body" sz="half" idx="1"/>
          </p:nvPr>
        </p:nvSpPr>
        <p:spPr>
          <a:xfrm>
            <a:off x="381000" y="1260475"/>
            <a:ext cx="4118462" cy="4876800"/>
          </a:xfrm>
        </p:spPr>
        <p:txBody>
          <a:bodyPr>
            <a:normAutofit fontScale="92500" lnSpcReduction="10000"/>
          </a:bodyPr>
          <a:lstStyle/>
          <a:p>
            <a:pPr eaLnBrk="1" fontAlgn="auto" hangingPunct="1">
              <a:spcBef>
                <a:spcPts val="1176"/>
              </a:spcBef>
              <a:spcAft>
                <a:spcPts val="200"/>
              </a:spcAft>
              <a:buFontTx/>
              <a:buNone/>
              <a:defRPr/>
            </a:pPr>
            <a:r>
              <a:rPr lang="en-US" sz="2400" dirty="0">
                <a:ea typeface="ＭＳ Ｐゴシック" pitchFamily="25" charset="-128"/>
                <a:cs typeface="ＭＳ Ｐゴシック" pitchFamily="25" charset="-128"/>
              </a:rPr>
              <a:t>Georgia State University</a:t>
            </a:r>
          </a:p>
          <a:p>
            <a:pPr lvl="1" eaLnBrk="1" fontAlgn="auto" hangingPunct="1">
              <a:spcBef>
                <a:spcPts val="1272"/>
              </a:spcBef>
              <a:spcAft>
                <a:spcPts val="0"/>
              </a:spcAft>
              <a:buFont typeface="Arial"/>
              <a:buChar char="–"/>
              <a:defRPr/>
            </a:pPr>
            <a:r>
              <a:rPr lang="en-US" sz="1800" dirty="0">
                <a:ea typeface="+mn-ea"/>
              </a:rPr>
              <a:t>Founded in 1913</a:t>
            </a:r>
          </a:p>
          <a:p>
            <a:pPr lvl="1" eaLnBrk="1" fontAlgn="auto" hangingPunct="1">
              <a:spcBef>
                <a:spcPts val="1272"/>
              </a:spcBef>
              <a:spcAft>
                <a:spcPts val="0"/>
              </a:spcAft>
              <a:buFont typeface="Arial"/>
              <a:buChar char="–"/>
              <a:defRPr/>
            </a:pPr>
            <a:r>
              <a:rPr lang="en-US" sz="1800" dirty="0">
                <a:ea typeface="+mn-ea"/>
              </a:rPr>
              <a:t>Urban research institution in the heart of downtown Atlanta</a:t>
            </a:r>
          </a:p>
          <a:p>
            <a:pPr lvl="1" eaLnBrk="1" fontAlgn="auto" hangingPunct="1">
              <a:spcBef>
                <a:spcPts val="1272"/>
              </a:spcBef>
              <a:spcAft>
                <a:spcPts val="0"/>
              </a:spcAft>
              <a:buFont typeface="Arial"/>
              <a:buChar char="–"/>
              <a:defRPr/>
            </a:pPr>
            <a:r>
              <a:rPr lang="en-US" sz="1800" dirty="0">
                <a:ea typeface="+mn-ea"/>
              </a:rPr>
              <a:t>Mission of excellence in teaching, research and service</a:t>
            </a:r>
          </a:p>
          <a:p>
            <a:pPr lvl="1" eaLnBrk="1" fontAlgn="auto" hangingPunct="1">
              <a:spcBef>
                <a:spcPts val="1272"/>
              </a:spcBef>
              <a:spcAft>
                <a:spcPts val="0"/>
              </a:spcAft>
              <a:buFont typeface="Arial"/>
              <a:buChar char="–"/>
              <a:defRPr/>
            </a:pPr>
            <a:r>
              <a:rPr lang="en-US" sz="1800" dirty="0">
                <a:ea typeface="+mn-ea"/>
              </a:rPr>
              <a:t>Enrollment of </a:t>
            </a:r>
            <a:r>
              <a:rPr lang="en-US" sz="1800" dirty="0" smtClean="0">
                <a:ea typeface="+mn-ea"/>
              </a:rPr>
              <a:t>32,022 Students </a:t>
            </a:r>
            <a:r>
              <a:rPr lang="en-US" sz="1800" dirty="0">
                <a:ea typeface="+mn-ea"/>
              </a:rPr>
              <a:t>and ~40,000 headcount</a:t>
            </a:r>
          </a:p>
          <a:p>
            <a:pPr lvl="1" eaLnBrk="1" fontAlgn="auto" hangingPunct="1">
              <a:spcBef>
                <a:spcPts val="1272"/>
              </a:spcBef>
              <a:spcAft>
                <a:spcPts val="0"/>
              </a:spcAft>
              <a:buFont typeface="Arial"/>
              <a:buChar char="–"/>
              <a:defRPr/>
            </a:pPr>
            <a:r>
              <a:rPr lang="en-US" sz="1800" dirty="0">
                <a:ea typeface="+mn-ea"/>
              </a:rPr>
              <a:t>2</a:t>
            </a:r>
            <a:r>
              <a:rPr lang="en-US" sz="1800" baseline="30000" dirty="0">
                <a:ea typeface="+mn-ea"/>
              </a:rPr>
              <a:t>nd</a:t>
            </a:r>
            <a:r>
              <a:rPr lang="en-US" sz="1800" dirty="0">
                <a:ea typeface="+mn-ea"/>
              </a:rPr>
              <a:t> largest university in </a:t>
            </a:r>
            <a:r>
              <a:rPr lang="en-US" sz="1800" dirty="0" smtClean="0">
                <a:ea typeface="+mn-ea"/>
              </a:rPr>
              <a:t>Georgia</a:t>
            </a:r>
            <a:endParaRPr lang="en-US" sz="1800" dirty="0">
              <a:ea typeface="+mn-ea"/>
            </a:endParaRPr>
          </a:p>
          <a:p>
            <a:pPr lvl="1" eaLnBrk="1" fontAlgn="auto" hangingPunct="1">
              <a:spcBef>
                <a:spcPts val="1272"/>
              </a:spcBef>
              <a:spcAft>
                <a:spcPts val="0"/>
              </a:spcAft>
              <a:buFont typeface="Arial"/>
              <a:buChar char="–"/>
              <a:defRPr/>
            </a:pPr>
            <a:r>
              <a:rPr lang="en-US" sz="1800" dirty="0">
                <a:ea typeface="+mn-ea"/>
              </a:rPr>
              <a:t>Students from every county in </a:t>
            </a:r>
            <a:r>
              <a:rPr lang="en-US" sz="1800" dirty="0" smtClean="0">
                <a:ea typeface="+mn-ea"/>
              </a:rPr>
              <a:t>Georgia, </a:t>
            </a:r>
            <a:r>
              <a:rPr lang="en-US" sz="1800" dirty="0">
                <a:ea typeface="+mn-ea"/>
              </a:rPr>
              <a:t>every state in the nation and from over 145 countries</a:t>
            </a:r>
          </a:p>
          <a:p>
            <a:pPr lvl="1" eaLnBrk="1" fontAlgn="auto" hangingPunct="1">
              <a:spcBef>
                <a:spcPts val="1272"/>
              </a:spcBef>
              <a:spcAft>
                <a:spcPts val="0"/>
              </a:spcAft>
              <a:buFont typeface="Arial"/>
              <a:buChar char="–"/>
              <a:defRPr/>
            </a:pPr>
            <a:r>
              <a:rPr lang="en-US" sz="1800" dirty="0">
                <a:ea typeface="+mn-ea"/>
              </a:rPr>
              <a:t>GSU Panther Football </a:t>
            </a:r>
            <a:r>
              <a:rPr lang="en-US" sz="1800" dirty="0" smtClean="0">
                <a:ea typeface="+mn-ea"/>
              </a:rPr>
              <a:t>now in it’s second season! GO </a:t>
            </a:r>
            <a:r>
              <a:rPr lang="en-US" sz="1800" dirty="0">
                <a:ea typeface="+mn-ea"/>
              </a:rPr>
              <a:t>PANTHERS!</a:t>
            </a:r>
          </a:p>
        </p:txBody>
      </p:sp>
      <p:sp>
        <p:nvSpPr>
          <p:cNvPr id="16" name="Rectangle 3"/>
          <p:cNvSpPr>
            <a:spLocks/>
          </p:cNvSpPr>
          <p:nvPr/>
        </p:nvSpPr>
        <p:spPr bwMode="auto">
          <a:xfrm>
            <a:off x="6629400" y="6238875"/>
            <a:ext cx="1600200"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2000"/>
                                        <p:tgtEl>
                                          <p:spTgt spid="4109"/>
                                        </p:tgtEl>
                                      </p:cBhvr>
                                    </p:animEffect>
                                    <p:set>
                                      <p:cBhvr>
                                        <p:cTn id="7" dur="1" fill="hold">
                                          <p:stCondLst>
                                            <p:cond delay="1999"/>
                                          </p:stCondLst>
                                        </p:cTn>
                                        <p:tgtEl>
                                          <p:spTgt spid="410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29"/>
                                        </p:tgtEl>
                                        <p:attrNameLst>
                                          <p:attrName>style.visibility</p:attrName>
                                        </p:attrNameLst>
                                      </p:cBhvr>
                                      <p:to>
                                        <p:strVal val="visible"/>
                                      </p:to>
                                    </p:set>
                                    <p:animEffect transition="in" filter="fade">
                                      <p:cBhvr>
                                        <p:cTn id="10" dur="2000"/>
                                        <p:tgtEl>
                                          <p:spTgt spid="4129"/>
                                        </p:tgtEl>
                                      </p:cBhvr>
                                    </p:animEffect>
                                  </p:childTnLst>
                                </p:cTn>
                              </p:par>
                            </p:childTnLst>
                          </p:cTn>
                        </p:par>
                        <p:par>
                          <p:cTn id="11" fill="hold">
                            <p:stCondLst>
                              <p:cond delay="3000"/>
                            </p:stCondLst>
                            <p:childTnLst>
                              <p:par>
                                <p:cTn id="12" presetID="10" presetClass="exit" presetSubtype="0" fill="hold" nodeType="afterEffect">
                                  <p:stCondLst>
                                    <p:cond delay="2000"/>
                                  </p:stCondLst>
                                  <p:childTnLst>
                                    <p:animEffect transition="out" filter="fade">
                                      <p:cBhvr>
                                        <p:cTn id="13" dur="2000"/>
                                        <p:tgtEl>
                                          <p:spTgt spid="4129"/>
                                        </p:tgtEl>
                                      </p:cBhvr>
                                    </p:animEffect>
                                    <p:set>
                                      <p:cBhvr>
                                        <p:cTn id="14" dur="1" fill="hold">
                                          <p:stCondLst>
                                            <p:cond delay="1999"/>
                                          </p:stCondLst>
                                        </p:cTn>
                                        <p:tgtEl>
                                          <p:spTgt spid="4129"/>
                                        </p:tgtEl>
                                        <p:attrNameLst>
                                          <p:attrName>style.visibility</p:attrName>
                                        </p:attrNameLst>
                                      </p:cBhvr>
                                      <p:to>
                                        <p:strVal val="hidden"/>
                                      </p:to>
                                    </p:set>
                                  </p:childTnLst>
                                </p:cTn>
                              </p:par>
                              <p:par>
                                <p:cTn id="15" presetID="10" presetClass="entr" presetSubtype="0" fill="hold" nodeType="withEffect">
                                  <p:stCondLst>
                                    <p:cond delay="1000"/>
                                  </p:stCondLst>
                                  <p:childTnLst>
                                    <p:set>
                                      <p:cBhvr>
                                        <p:cTn id="16" dur="1" fill="hold">
                                          <p:stCondLst>
                                            <p:cond delay="0"/>
                                          </p:stCondLst>
                                        </p:cTn>
                                        <p:tgtEl>
                                          <p:spTgt spid="4112"/>
                                        </p:tgtEl>
                                        <p:attrNameLst>
                                          <p:attrName>style.visibility</p:attrName>
                                        </p:attrNameLst>
                                      </p:cBhvr>
                                      <p:to>
                                        <p:strVal val="visible"/>
                                      </p:to>
                                    </p:set>
                                    <p:animEffect transition="in" filter="fade">
                                      <p:cBhvr>
                                        <p:cTn id="17" dur="2000"/>
                                        <p:tgtEl>
                                          <p:spTgt spid="4112"/>
                                        </p:tgtEl>
                                      </p:cBhvr>
                                    </p:animEffect>
                                  </p:childTnLst>
                                </p:cTn>
                              </p:par>
                            </p:childTnLst>
                          </p:cTn>
                        </p:par>
                        <p:par>
                          <p:cTn id="18" fill="hold">
                            <p:stCondLst>
                              <p:cond delay="7000"/>
                            </p:stCondLst>
                            <p:childTnLst>
                              <p:par>
                                <p:cTn id="19" presetID="10" presetClass="exit" presetSubtype="0" fill="hold" nodeType="afterEffect">
                                  <p:stCondLst>
                                    <p:cond delay="2000"/>
                                  </p:stCondLst>
                                  <p:childTnLst>
                                    <p:animEffect transition="out" filter="fade">
                                      <p:cBhvr>
                                        <p:cTn id="20" dur="2000"/>
                                        <p:tgtEl>
                                          <p:spTgt spid="4112"/>
                                        </p:tgtEl>
                                      </p:cBhvr>
                                    </p:animEffect>
                                    <p:set>
                                      <p:cBhvr>
                                        <p:cTn id="21" dur="1" fill="hold">
                                          <p:stCondLst>
                                            <p:cond delay="1999"/>
                                          </p:stCondLst>
                                        </p:cTn>
                                        <p:tgtEl>
                                          <p:spTgt spid="4112"/>
                                        </p:tgtEl>
                                        <p:attrNameLst>
                                          <p:attrName>style.visibility</p:attrName>
                                        </p:attrNameLst>
                                      </p:cBhvr>
                                      <p:to>
                                        <p:strVal val="hidden"/>
                                      </p:to>
                                    </p:set>
                                  </p:childTnLst>
                                </p:cTn>
                              </p:par>
                              <p:par>
                                <p:cTn id="22" presetID="10" presetClass="entr" presetSubtype="0" fill="hold" nodeType="withEffect">
                                  <p:stCondLst>
                                    <p:cond delay="1000"/>
                                  </p:stCondLst>
                                  <p:childTnLst>
                                    <p:set>
                                      <p:cBhvr>
                                        <p:cTn id="23" dur="1" fill="hold">
                                          <p:stCondLst>
                                            <p:cond delay="0"/>
                                          </p:stCondLst>
                                        </p:cTn>
                                        <p:tgtEl>
                                          <p:spTgt spid="4115"/>
                                        </p:tgtEl>
                                        <p:attrNameLst>
                                          <p:attrName>style.visibility</p:attrName>
                                        </p:attrNameLst>
                                      </p:cBhvr>
                                      <p:to>
                                        <p:strVal val="visible"/>
                                      </p:to>
                                    </p:set>
                                    <p:animEffect transition="in" filter="fade">
                                      <p:cBhvr>
                                        <p:cTn id="24" dur="2000"/>
                                        <p:tgtEl>
                                          <p:spTgt spid="4115"/>
                                        </p:tgtEl>
                                      </p:cBhvr>
                                    </p:animEffect>
                                  </p:childTnLst>
                                </p:cTn>
                              </p:par>
                            </p:childTnLst>
                          </p:cTn>
                        </p:par>
                        <p:par>
                          <p:cTn id="25" fill="hold">
                            <p:stCondLst>
                              <p:cond delay="11000"/>
                            </p:stCondLst>
                            <p:childTnLst>
                              <p:par>
                                <p:cTn id="26" presetID="10" presetClass="exit" presetSubtype="0" fill="hold" nodeType="afterEffect">
                                  <p:stCondLst>
                                    <p:cond delay="2000"/>
                                  </p:stCondLst>
                                  <p:childTnLst>
                                    <p:animEffect transition="out" filter="fade">
                                      <p:cBhvr>
                                        <p:cTn id="27" dur="2000"/>
                                        <p:tgtEl>
                                          <p:spTgt spid="4115"/>
                                        </p:tgtEl>
                                      </p:cBhvr>
                                    </p:animEffect>
                                    <p:set>
                                      <p:cBhvr>
                                        <p:cTn id="28" dur="1" fill="hold">
                                          <p:stCondLst>
                                            <p:cond delay="1999"/>
                                          </p:stCondLst>
                                        </p:cTn>
                                        <p:tgtEl>
                                          <p:spTgt spid="4115"/>
                                        </p:tgtEl>
                                        <p:attrNameLst>
                                          <p:attrName>style.visibility</p:attrName>
                                        </p:attrNameLst>
                                      </p:cBhvr>
                                      <p:to>
                                        <p:strVal val="hidden"/>
                                      </p:to>
                                    </p:set>
                                  </p:childTnLst>
                                </p:cTn>
                              </p:par>
                              <p:par>
                                <p:cTn id="29" presetID="10" presetClass="entr" presetSubtype="0" fill="hold" nodeType="withEffect">
                                  <p:stCondLst>
                                    <p:cond delay="1000"/>
                                  </p:stCondLst>
                                  <p:childTnLst>
                                    <p:set>
                                      <p:cBhvr>
                                        <p:cTn id="30" dur="1" fill="hold">
                                          <p:stCondLst>
                                            <p:cond delay="0"/>
                                          </p:stCondLst>
                                        </p:cTn>
                                        <p:tgtEl>
                                          <p:spTgt spid="4114"/>
                                        </p:tgtEl>
                                        <p:attrNameLst>
                                          <p:attrName>style.visibility</p:attrName>
                                        </p:attrNameLst>
                                      </p:cBhvr>
                                      <p:to>
                                        <p:strVal val="visible"/>
                                      </p:to>
                                    </p:set>
                                    <p:animEffect transition="in" filter="fade">
                                      <p:cBhvr>
                                        <p:cTn id="31" dur="2000"/>
                                        <p:tgtEl>
                                          <p:spTgt spid="4114"/>
                                        </p:tgtEl>
                                      </p:cBhvr>
                                    </p:animEffect>
                                  </p:childTnLst>
                                </p:cTn>
                              </p:par>
                            </p:childTnLst>
                          </p:cTn>
                        </p:par>
                        <p:par>
                          <p:cTn id="32" fill="hold">
                            <p:stCondLst>
                              <p:cond delay="15000"/>
                            </p:stCondLst>
                            <p:childTnLst>
                              <p:par>
                                <p:cTn id="33" presetID="10" presetClass="exit" presetSubtype="0" fill="hold" nodeType="afterEffect">
                                  <p:stCondLst>
                                    <p:cond delay="2000"/>
                                  </p:stCondLst>
                                  <p:childTnLst>
                                    <p:animEffect transition="out" filter="fade">
                                      <p:cBhvr>
                                        <p:cTn id="34" dur="2000"/>
                                        <p:tgtEl>
                                          <p:spTgt spid="4114"/>
                                        </p:tgtEl>
                                      </p:cBhvr>
                                    </p:animEffect>
                                    <p:set>
                                      <p:cBhvr>
                                        <p:cTn id="35" dur="1" fill="hold">
                                          <p:stCondLst>
                                            <p:cond delay="1999"/>
                                          </p:stCondLst>
                                        </p:cTn>
                                        <p:tgtEl>
                                          <p:spTgt spid="4114"/>
                                        </p:tgtEl>
                                        <p:attrNameLst>
                                          <p:attrName>style.visibility</p:attrName>
                                        </p:attrNameLst>
                                      </p:cBhvr>
                                      <p:to>
                                        <p:strVal val="hidden"/>
                                      </p:to>
                                    </p:set>
                                  </p:childTnLst>
                                </p:cTn>
                              </p:par>
                              <p:par>
                                <p:cTn id="36" presetID="10" presetClass="entr" presetSubtype="0" fill="hold" nodeType="withEffect">
                                  <p:stCondLst>
                                    <p:cond delay="1000"/>
                                  </p:stCondLst>
                                  <p:childTnLst>
                                    <p:set>
                                      <p:cBhvr>
                                        <p:cTn id="37" dur="1" fill="hold">
                                          <p:stCondLst>
                                            <p:cond delay="0"/>
                                          </p:stCondLst>
                                        </p:cTn>
                                        <p:tgtEl>
                                          <p:spTgt spid="4116"/>
                                        </p:tgtEl>
                                        <p:attrNameLst>
                                          <p:attrName>style.visibility</p:attrName>
                                        </p:attrNameLst>
                                      </p:cBhvr>
                                      <p:to>
                                        <p:strVal val="visible"/>
                                      </p:to>
                                    </p:set>
                                    <p:animEffect transition="in" filter="fade">
                                      <p:cBhvr>
                                        <p:cTn id="38" dur="2000"/>
                                        <p:tgtEl>
                                          <p:spTgt spid="4116"/>
                                        </p:tgtEl>
                                      </p:cBhvr>
                                    </p:animEffect>
                                  </p:childTnLst>
                                </p:cTn>
                              </p:par>
                            </p:childTnLst>
                          </p:cTn>
                        </p:par>
                        <p:par>
                          <p:cTn id="39" fill="hold">
                            <p:stCondLst>
                              <p:cond delay="19000"/>
                            </p:stCondLst>
                            <p:childTnLst>
                              <p:par>
                                <p:cTn id="40" presetID="10" presetClass="exit" presetSubtype="0" fill="hold" nodeType="afterEffect">
                                  <p:stCondLst>
                                    <p:cond delay="2000"/>
                                  </p:stCondLst>
                                  <p:childTnLst>
                                    <p:animEffect transition="out" filter="fade">
                                      <p:cBhvr>
                                        <p:cTn id="41" dur="2000"/>
                                        <p:tgtEl>
                                          <p:spTgt spid="4116"/>
                                        </p:tgtEl>
                                      </p:cBhvr>
                                    </p:animEffect>
                                    <p:set>
                                      <p:cBhvr>
                                        <p:cTn id="42" dur="1" fill="hold">
                                          <p:stCondLst>
                                            <p:cond delay="1999"/>
                                          </p:stCondLst>
                                        </p:cTn>
                                        <p:tgtEl>
                                          <p:spTgt spid="4116"/>
                                        </p:tgtEl>
                                        <p:attrNameLst>
                                          <p:attrName>style.visibility</p:attrName>
                                        </p:attrNameLst>
                                      </p:cBhvr>
                                      <p:to>
                                        <p:strVal val="hidden"/>
                                      </p:to>
                                    </p:set>
                                  </p:childTnLst>
                                </p:cTn>
                              </p:par>
                              <p:par>
                                <p:cTn id="43" presetID="10" presetClass="entr" presetSubtype="0" fill="hold" nodeType="withEffect">
                                  <p:stCondLst>
                                    <p:cond delay="1000"/>
                                  </p:stCondLst>
                                  <p:childTnLst>
                                    <p:set>
                                      <p:cBhvr>
                                        <p:cTn id="44" dur="1" fill="hold">
                                          <p:stCondLst>
                                            <p:cond delay="0"/>
                                          </p:stCondLst>
                                        </p:cTn>
                                        <p:tgtEl>
                                          <p:spTgt spid="4118"/>
                                        </p:tgtEl>
                                        <p:attrNameLst>
                                          <p:attrName>style.visibility</p:attrName>
                                        </p:attrNameLst>
                                      </p:cBhvr>
                                      <p:to>
                                        <p:strVal val="visible"/>
                                      </p:to>
                                    </p:set>
                                    <p:animEffect transition="in" filter="fade">
                                      <p:cBhvr>
                                        <p:cTn id="45" dur="2000"/>
                                        <p:tgtEl>
                                          <p:spTgt spid="4118"/>
                                        </p:tgtEl>
                                      </p:cBhvr>
                                    </p:animEffect>
                                  </p:childTnLst>
                                </p:cTn>
                              </p:par>
                            </p:childTnLst>
                          </p:cTn>
                        </p:par>
                        <p:par>
                          <p:cTn id="46" fill="hold">
                            <p:stCondLst>
                              <p:cond delay="23000"/>
                            </p:stCondLst>
                            <p:childTnLst>
                              <p:par>
                                <p:cTn id="47" presetID="10" presetClass="exit" presetSubtype="0" fill="hold" nodeType="afterEffect">
                                  <p:stCondLst>
                                    <p:cond delay="1000"/>
                                  </p:stCondLst>
                                  <p:childTnLst>
                                    <p:animEffect transition="out" filter="fade">
                                      <p:cBhvr>
                                        <p:cTn id="48" dur="2000"/>
                                        <p:tgtEl>
                                          <p:spTgt spid="4118"/>
                                        </p:tgtEl>
                                      </p:cBhvr>
                                    </p:animEffect>
                                    <p:set>
                                      <p:cBhvr>
                                        <p:cTn id="49" dur="1" fill="hold">
                                          <p:stCondLst>
                                            <p:cond delay="1999"/>
                                          </p:stCondLst>
                                        </p:cTn>
                                        <p:tgtEl>
                                          <p:spTgt spid="4118"/>
                                        </p:tgtEl>
                                        <p:attrNameLst>
                                          <p:attrName>style.visibility</p:attrName>
                                        </p:attrNameLst>
                                      </p:cBhvr>
                                      <p:to>
                                        <p:strVal val="hidden"/>
                                      </p:to>
                                    </p:set>
                                  </p:childTnLst>
                                </p:cTn>
                              </p:par>
                              <p:par>
                                <p:cTn id="50" presetID="10" presetClass="entr" presetSubtype="0" fill="hold" nodeType="withEffect">
                                  <p:stCondLst>
                                    <p:cond delay="1000"/>
                                  </p:stCondLst>
                                  <p:childTnLst>
                                    <p:set>
                                      <p:cBhvr>
                                        <p:cTn id="51" dur="1" fill="hold">
                                          <p:stCondLst>
                                            <p:cond delay="0"/>
                                          </p:stCondLst>
                                        </p:cTn>
                                        <p:tgtEl>
                                          <p:spTgt spid="4121"/>
                                        </p:tgtEl>
                                        <p:attrNameLst>
                                          <p:attrName>style.visibility</p:attrName>
                                        </p:attrNameLst>
                                      </p:cBhvr>
                                      <p:to>
                                        <p:strVal val="visible"/>
                                      </p:to>
                                    </p:set>
                                    <p:animEffect transition="in" filter="fade">
                                      <p:cBhvr>
                                        <p:cTn id="52" dur="2000"/>
                                        <p:tgtEl>
                                          <p:spTgt spid="4121"/>
                                        </p:tgtEl>
                                      </p:cBhvr>
                                    </p:animEffect>
                                  </p:childTnLst>
                                </p:cTn>
                              </p:par>
                            </p:childTnLst>
                          </p:cTn>
                        </p:par>
                        <p:par>
                          <p:cTn id="53" fill="hold">
                            <p:stCondLst>
                              <p:cond delay="26000"/>
                            </p:stCondLst>
                            <p:childTnLst>
                              <p:par>
                                <p:cTn id="54" presetID="10" presetClass="exit" presetSubtype="0" fill="hold" nodeType="afterEffect">
                                  <p:stCondLst>
                                    <p:cond delay="2000"/>
                                  </p:stCondLst>
                                  <p:childTnLst>
                                    <p:animEffect transition="out" filter="fade">
                                      <p:cBhvr>
                                        <p:cTn id="55" dur="2000"/>
                                        <p:tgtEl>
                                          <p:spTgt spid="4121"/>
                                        </p:tgtEl>
                                      </p:cBhvr>
                                    </p:animEffect>
                                    <p:set>
                                      <p:cBhvr>
                                        <p:cTn id="56" dur="1" fill="hold">
                                          <p:stCondLst>
                                            <p:cond delay="1999"/>
                                          </p:stCondLst>
                                        </p:cTn>
                                        <p:tgtEl>
                                          <p:spTgt spid="4121"/>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4126"/>
                                        </p:tgtEl>
                                        <p:attrNameLst>
                                          <p:attrName>style.visibility</p:attrName>
                                        </p:attrNameLst>
                                      </p:cBhvr>
                                      <p:to>
                                        <p:strVal val="visible"/>
                                      </p:to>
                                    </p:set>
                                    <p:animEffect transition="in" filter="fade">
                                      <p:cBhvr>
                                        <p:cTn id="59" dur="2000"/>
                                        <p:tgtEl>
                                          <p:spTgt spid="4126"/>
                                        </p:tgtEl>
                                      </p:cBhvr>
                                    </p:animEffect>
                                  </p:childTnLst>
                                </p:cTn>
                              </p:par>
                            </p:childTnLst>
                          </p:cTn>
                        </p:par>
                        <p:par>
                          <p:cTn id="60" fill="hold">
                            <p:stCondLst>
                              <p:cond delay="30000"/>
                            </p:stCondLst>
                            <p:childTnLst>
                              <p:par>
                                <p:cTn id="61" presetID="10" presetClass="exit" presetSubtype="0" fill="hold" nodeType="afterEffect">
                                  <p:stCondLst>
                                    <p:cond delay="2000"/>
                                  </p:stCondLst>
                                  <p:childTnLst>
                                    <p:animEffect transition="out" filter="fade">
                                      <p:cBhvr>
                                        <p:cTn id="62" dur="2000"/>
                                        <p:tgtEl>
                                          <p:spTgt spid="4126"/>
                                        </p:tgtEl>
                                      </p:cBhvr>
                                    </p:animEffect>
                                    <p:set>
                                      <p:cBhvr>
                                        <p:cTn id="63" dur="1" fill="hold">
                                          <p:stCondLst>
                                            <p:cond delay="1999"/>
                                          </p:stCondLst>
                                        </p:cTn>
                                        <p:tgtEl>
                                          <p:spTgt spid="4126"/>
                                        </p:tgtEl>
                                        <p:attrNameLst>
                                          <p:attrName>style.visibility</p:attrName>
                                        </p:attrNameLst>
                                      </p:cBhvr>
                                      <p:to>
                                        <p:strVal val="hidden"/>
                                      </p:to>
                                    </p:set>
                                  </p:childTnLst>
                                </p:cTn>
                              </p:par>
                              <p:par>
                                <p:cTn id="64" presetID="10" presetClass="entr" presetSubtype="0" fill="hold" nodeType="withEffect">
                                  <p:stCondLst>
                                    <p:cond delay="1000"/>
                                  </p:stCondLst>
                                  <p:childTnLst>
                                    <p:set>
                                      <p:cBhvr>
                                        <p:cTn id="65" dur="1" fill="hold">
                                          <p:stCondLst>
                                            <p:cond delay="0"/>
                                          </p:stCondLst>
                                        </p:cTn>
                                        <p:tgtEl>
                                          <p:spTgt spid="4127"/>
                                        </p:tgtEl>
                                        <p:attrNameLst>
                                          <p:attrName>style.visibility</p:attrName>
                                        </p:attrNameLst>
                                      </p:cBhvr>
                                      <p:to>
                                        <p:strVal val="visible"/>
                                      </p:to>
                                    </p:set>
                                    <p:animEffect transition="in" filter="fade">
                                      <p:cBhvr>
                                        <p:cTn id="66" dur="2000"/>
                                        <p:tgtEl>
                                          <p:spTgt spid="4127"/>
                                        </p:tgtEl>
                                      </p:cBhvr>
                                    </p:animEffect>
                                  </p:childTnLst>
                                </p:cTn>
                              </p:par>
                            </p:childTnLst>
                          </p:cTn>
                        </p:par>
                        <p:par>
                          <p:cTn id="67" fill="hold">
                            <p:stCondLst>
                              <p:cond delay="34000"/>
                            </p:stCondLst>
                            <p:childTnLst>
                              <p:par>
                                <p:cTn id="68" presetID="10" presetClass="exit" presetSubtype="0" fill="hold" nodeType="afterEffect">
                                  <p:stCondLst>
                                    <p:cond delay="2000"/>
                                  </p:stCondLst>
                                  <p:childTnLst>
                                    <p:animEffect transition="out" filter="fade">
                                      <p:cBhvr>
                                        <p:cTn id="69" dur="2000"/>
                                        <p:tgtEl>
                                          <p:spTgt spid="4127"/>
                                        </p:tgtEl>
                                      </p:cBhvr>
                                    </p:animEffect>
                                    <p:set>
                                      <p:cBhvr>
                                        <p:cTn id="70" dur="1" fill="hold">
                                          <p:stCondLst>
                                            <p:cond delay="1999"/>
                                          </p:stCondLst>
                                        </p:cTn>
                                        <p:tgtEl>
                                          <p:spTgt spid="4127"/>
                                        </p:tgtEl>
                                        <p:attrNameLst>
                                          <p:attrName>style.visibility</p:attrName>
                                        </p:attrNameLst>
                                      </p:cBhvr>
                                      <p:to>
                                        <p:strVal val="hidden"/>
                                      </p:to>
                                    </p:set>
                                  </p:childTnLst>
                                </p:cTn>
                              </p:par>
                              <p:par>
                                <p:cTn id="71" presetID="10" presetClass="entr" presetSubtype="0" fill="hold" nodeType="withEffect">
                                  <p:stCondLst>
                                    <p:cond delay="1000"/>
                                  </p:stCondLst>
                                  <p:childTnLst>
                                    <p:set>
                                      <p:cBhvr>
                                        <p:cTn id="72" dur="1" fill="hold">
                                          <p:stCondLst>
                                            <p:cond delay="0"/>
                                          </p:stCondLst>
                                        </p:cTn>
                                        <p:tgtEl>
                                          <p:spTgt spid="4128"/>
                                        </p:tgtEl>
                                        <p:attrNameLst>
                                          <p:attrName>style.visibility</p:attrName>
                                        </p:attrNameLst>
                                      </p:cBhvr>
                                      <p:to>
                                        <p:strVal val="visible"/>
                                      </p:to>
                                    </p:set>
                                    <p:animEffect transition="in" filter="fade">
                                      <p:cBhvr>
                                        <p:cTn id="73" dur="2000"/>
                                        <p:tgtEl>
                                          <p:spTgt spid="4128"/>
                                        </p:tgtEl>
                                      </p:cBhvr>
                                    </p:animEffect>
                                  </p:childTnLst>
                                </p:cTn>
                              </p:par>
                            </p:childTnLst>
                          </p:cTn>
                        </p:par>
                        <p:par>
                          <p:cTn id="74" fill="hold">
                            <p:stCondLst>
                              <p:cond delay="38000"/>
                            </p:stCondLst>
                            <p:childTnLst>
                              <p:par>
                                <p:cTn id="75" presetID="10" presetClass="exit" presetSubtype="0" fill="hold" nodeType="afterEffect">
                                  <p:stCondLst>
                                    <p:cond delay="0"/>
                                  </p:stCondLst>
                                  <p:childTnLst>
                                    <p:animEffect transition="out" filter="fade">
                                      <p:cBhvr>
                                        <p:cTn id="76" dur="2000"/>
                                        <p:tgtEl>
                                          <p:spTgt spid="4128"/>
                                        </p:tgtEl>
                                      </p:cBhvr>
                                    </p:animEffect>
                                    <p:set>
                                      <p:cBhvr>
                                        <p:cTn id="77" dur="1" fill="hold">
                                          <p:stCondLst>
                                            <p:cond delay="1999"/>
                                          </p:stCondLst>
                                        </p:cTn>
                                        <p:tgtEl>
                                          <p:spTgt spid="4128"/>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4124"/>
                                        </p:tgtEl>
                                        <p:attrNameLst>
                                          <p:attrName>style.visibility</p:attrName>
                                        </p:attrNameLst>
                                      </p:cBhvr>
                                      <p:to>
                                        <p:strVal val="visible"/>
                                      </p:to>
                                    </p:set>
                                    <p:animEffect transition="in" filter="fade">
                                      <p:cBhvr>
                                        <p:cTn id="80" dur="2000"/>
                                        <p:tgtEl>
                                          <p:spTgt spid="4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Selecting the New Leadership</a:t>
            </a:r>
          </a:p>
        </p:txBody>
      </p:sp>
      <p:sp>
        <p:nvSpPr>
          <p:cNvPr id="31746" name="Rectangle 3"/>
          <p:cNvSpPr>
            <a:spLocks noGrp="1"/>
          </p:cNvSpPr>
          <p:nvPr>
            <p:ph type="body" idx="1"/>
          </p:nvPr>
        </p:nvSpPr>
        <p:spPr bwMode="auto"/>
        <p:txBody>
          <a:bodyPr wrap="square" numCol="1" anchor="t" anchorCtr="0" compatLnSpc="1">
            <a:prstTxWarp prst="textNoShape">
              <a:avLst/>
            </a:prstTxWarp>
          </a:bodyPr>
          <a:lstStyle/>
          <a:p>
            <a:r>
              <a:rPr lang="en-US" dirty="0" smtClean="0">
                <a:effectLst/>
              </a:rPr>
              <a:t>The newly selected tier-one leaders and the CIO met as a team to select the tier-two leaders, according to voiced preferences and the needs of the organization</a:t>
            </a:r>
          </a:p>
          <a:p>
            <a:pPr lvl="1">
              <a:spcBef>
                <a:spcPts val="1275"/>
              </a:spcBef>
            </a:pPr>
            <a:r>
              <a:rPr lang="en-US" sz="2400" dirty="0" smtClean="0"/>
              <a:t>The new structure is highly specialized; each director understood that in order to be successful, their peers must also be successful</a:t>
            </a:r>
          </a:p>
          <a:p>
            <a:pPr lvl="1">
              <a:spcBef>
                <a:spcPts val="1275"/>
              </a:spcBef>
            </a:pPr>
            <a:r>
              <a:rPr lang="en-US" sz="2400" dirty="0" smtClean="0"/>
              <a:t>Teamwork already evident</a:t>
            </a: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p:cNvPicPr>
            <a:picLocks noChangeAspect="1" noChangeArrowheads="1"/>
          </p:cNvPicPr>
          <p:nvPr/>
        </p:nvPicPr>
        <p:blipFill>
          <a:blip r:embed="rId3"/>
          <a:srcRect/>
          <a:stretch>
            <a:fillRect/>
          </a:stretch>
        </p:blipFill>
        <p:spPr bwMode="auto">
          <a:xfrm>
            <a:off x="256706" y="1200084"/>
            <a:ext cx="8147826" cy="493367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Current IS&amp;T Structure</a:t>
            </a:r>
            <a:endParaRPr lang="en-US" dirty="0"/>
          </a:p>
        </p:txBody>
      </p:sp>
      <p:sp>
        <p:nvSpPr>
          <p:cNvPr id="5" name="Rectangle 4"/>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graphicFrame>
        <p:nvGraphicFramePr>
          <p:cNvPr id="7" name="Object 7"/>
          <p:cNvGraphicFramePr>
            <a:graphicFrameLocks noChangeAspect="1"/>
          </p:cNvGraphicFramePr>
          <p:nvPr>
            <p:extLst>
              <p:ext uri="{D42A27DB-BD31-4B8C-83A1-F6EECF244321}">
                <p14:modId xmlns:p14="http://schemas.microsoft.com/office/powerpoint/2010/main" xmlns="" val="470455396"/>
              </p:ext>
            </p:extLst>
          </p:nvPr>
        </p:nvGraphicFramePr>
        <p:xfrm>
          <a:off x="256706" y="1200084"/>
          <a:ext cx="8147826" cy="4933677"/>
        </p:xfrm>
        <a:graphic>
          <a:graphicData uri="http://schemas.openxmlformats.org/presentationml/2006/ole">
            <p:oleObj spid="_x0000_s40964" name="Visio" r:id="rId4" imgW="13150463" imgH="5990314" progId="Visio.Drawing.11">
              <p:embed/>
            </p:oleObj>
          </a:graphicData>
        </a:graphic>
      </p:graphicFrame>
      <p:sp>
        <p:nvSpPr>
          <p:cNvPr id="8" name="Title 1"/>
          <p:cNvSpPr txBox="1">
            <a:spLocks/>
          </p:cNvSpPr>
          <p:nvPr/>
        </p:nvSpPr>
        <p:spPr>
          <a:xfrm>
            <a:off x="128895" y="79682"/>
            <a:ext cx="8275637" cy="831850"/>
          </a:xfrm>
          <a:prstGeom prst="rect">
            <a:avLst/>
          </a:prstGeom>
        </p:spPr>
        <p:txBody>
          <a:bodyPr vert="horz" wrap="square" lIns="91440" tIns="45720" rIns="91440" bIns="45720" rtlCol="0"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600" b="0" i="0" u="none" strike="noStrike" kern="1200" cap="none" spc="0" normalizeH="0" baseline="0" noProof="0" dirty="0" smtClean="0">
                <a:ln>
                  <a:noFill/>
                </a:ln>
                <a:solidFill>
                  <a:schemeClr val="bg1"/>
                </a:solidFill>
                <a:effectLst>
                  <a:outerShdw blurRad="50800" dist="38100" dir="2700000">
                    <a:srgbClr val="1E2E49">
                      <a:alpha val="43000"/>
                    </a:srgbClr>
                  </a:outerShdw>
                </a:effectLst>
                <a:uLnTx/>
                <a:uFillTx/>
                <a:latin typeface="Gill Sans"/>
                <a:ea typeface="Gill Sans"/>
                <a:cs typeface="Gill Sans"/>
              </a:rPr>
              <a:t>Previous IS&amp;T Structure</a:t>
            </a:r>
            <a:endParaRPr kumimoji="0" lang="en-US" sz="4600" b="0" i="0" u="none" strike="noStrike" kern="1200" cap="none" spc="0" normalizeH="0" baseline="0" noProof="0" dirty="0">
              <a:ln>
                <a:noFill/>
              </a:ln>
              <a:solidFill>
                <a:schemeClr val="bg1"/>
              </a:solidFill>
              <a:effectLst>
                <a:outerShdw blurRad="50800" dist="38100" dir="2700000">
                  <a:srgbClr val="1E2E49">
                    <a:alpha val="43000"/>
                  </a:srgbClr>
                </a:outerShdw>
              </a:effectLst>
              <a:uLnTx/>
              <a:uFillTx/>
              <a:latin typeface="Gill Sans"/>
              <a:ea typeface="Gill Sans"/>
              <a:cs typeface="Gill San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Defining Domains</a:t>
            </a:r>
          </a:p>
        </p:txBody>
      </p:sp>
      <p:sp>
        <p:nvSpPr>
          <p:cNvPr id="32770" name="Rectangle 3"/>
          <p:cNvSpPr>
            <a:spLocks noGrp="1"/>
          </p:cNvSpPr>
          <p:nvPr>
            <p:ph type="body" idx="1"/>
          </p:nvPr>
        </p:nvSpPr>
        <p:spPr bwMode="auto"/>
        <p:txBody>
          <a:bodyPr wrap="square" numCol="1" anchor="t" anchorCtr="0" compatLnSpc="1">
            <a:prstTxWarp prst="textNoShape">
              <a:avLst/>
            </a:prstTxWarp>
          </a:bodyPr>
          <a:lstStyle/>
          <a:p>
            <a:r>
              <a:rPr lang="en-US" dirty="0" smtClean="0">
                <a:effectLst/>
              </a:rPr>
              <a:t>The new Leadership Team, tier-ones and tier-twos, met again with our facilitator to create clearly defined domains</a:t>
            </a:r>
          </a:p>
          <a:p>
            <a:pPr lvl="1">
              <a:spcBef>
                <a:spcPts val="1275"/>
              </a:spcBef>
            </a:pPr>
            <a:r>
              <a:rPr lang="en-US" dirty="0" smtClean="0"/>
              <a:t>Using consensus, each line of business was again evaluated and defined</a:t>
            </a:r>
          </a:p>
          <a:p>
            <a:pPr lvl="1">
              <a:spcBef>
                <a:spcPts val="1275"/>
              </a:spcBef>
            </a:pPr>
            <a:r>
              <a:rPr lang="en-US" dirty="0" smtClean="0"/>
              <a:t>New leaders created the organization, then defined their business</a:t>
            </a:r>
          </a:p>
          <a:p>
            <a:pPr marL="731520" lvl="2" indent="0">
              <a:buNone/>
            </a:pPr>
            <a:r>
              <a:rPr lang="en-US" dirty="0" smtClean="0"/>
              <a:t>What each line of business is accountable to produce and provide</a:t>
            </a: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Defining the Domains</a:t>
            </a:r>
          </a:p>
        </p:txBody>
      </p:sp>
      <p:sp>
        <p:nvSpPr>
          <p:cNvPr id="33794" name="Rectangle 3"/>
          <p:cNvSpPr>
            <a:spLocks noGrp="1"/>
          </p:cNvSpPr>
          <p:nvPr>
            <p:ph type="body" idx="1"/>
          </p:nvPr>
        </p:nvSpPr>
        <p:spPr bwMode="auto">
          <a:xfrm>
            <a:off x="457200" y="1600200"/>
            <a:ext cx="4825146" cy="4525963"/>
          </a:xfrm>
        </p:spPr>
        <p:txBody>
          <a:bodyPr wrap="square" numCol="1" anchor="t" anchorCtr="0" compatLnSpc="1">
            <a:prstTxWarp prst="textNoShape">
              <a:avLst/>
            </a:prstTxWarp>
          </a:bodyPr>
          <a:lstStyle/>
          <a:p>
            <a:pPr>
              <a:lnSpc>
                <a:spcPct val="90000"/>
              </a:lnSpc>
            </a:pPr>
            <a:r>
              <a:rPr lang="en-US" sz="2800" dirty="0" smtClean="0">
                <a:effectLst/>
              </a:rPr>
              <a:t>The product was a twenty-six page document, which clearly defined the boundaries of each line of business</a:t>
            </a:r>
          </a:p>
          <a:p>
            <a:pPr>
              <a:lnSpc>
                <a:spcPct val="90000"/>
              </a:lnSpc>
            </a:pPr>
            <a:r>
              <a:rPr lang="en-US" sz="2800" dirty="0" smtClean="0">
                <a:effectLst/>
              </a:rPr>
              <a:t>Domain document referred to often to clarify misunderstandings, determine accountability for new technology offerings </a:t>
            </a:r>
          </a:p>
        </p:txBody>
      </p:sp>
      <p:pic>
        <p:nvPicPr>
          <p:cNvPr id="33795" name="Picture 4"/>
          <p:cNvPicPr>
            <a:picLocks noChangeAspect="1" noChangeArrowheads="1"/>
          </p:cNvPicPr>
          <p:nvPr/>
        </p:nvPicPr>
        <p:blipFill>
          <a:blip r:embed="rId2"/>
          <a:srcRect/>
          <a:stretch>
            <a:fillRect/>
          </a:stretch>
        </p:blipFill>
        <p:spPr bwMode="auto">
          <a:xfrm>
            <a:off x="5409627" y="1447800"/>
            <a:ext cx="3216848" cy="4678363"/>
          </a:xfrm>
          <a:prstGeom prst="rect">
            <a:avLst/>
          </a:prstGeom>
          <a:noFill/>
          <a:ln w="9525">
            <a:noFill/>
            <a:miter lim="800000"/>
            <a:headEnd/>
            <a:tailEnd/>
          </a:ln>
        </p:spPr>
      </p:pic>
      <p:sp>
        <p:nvSpPr>
          <p:cNvPr id="5" name="Rectangle 4"/>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Staff Assignments</a:t>
            </a:r>
          </a:p>
        </p:txBody>
      </p:sp>
      <p:sp>
        <p:nvSpPr>
          <p:cNvPr id="34818" name="Rectangle 3"/>
          <p:cNvSpPr>
            <a:spLocks noGrp="1"/>
          </p:cNvSpPr>
          <p:nvPr>
            <p:ph type="body" idx="1"/>
          </p:nvPr>
        </p:nvSpPr>
        <p:spPr bwMode="auto"/>
        <p:txBody>
          <a:bodyPr wrap="square" numCol="1" anchor="t" anchorCtr="0" compatLnSpc="1">
            <a:prstTxWarp prst="textNoShape">
              <a:avLst/>
            </a:prstTxWarp>
          </a:bodyPr>
          <a:lstStyle/>
          <a:p>
            <a:pPr>
              <a:lnSpc>
                <a:spcPct val="90000"/>
              </a:lnSpc>
            </a:pPr>
            <a:r>
              <a:rPr lang="en-US" dirty="0" smtClean="0">
                <a:effectLst/>
              </a:rPr>
              <a:t>With domains created, staff were assigned to groups in the new organization</a:t>
            </a:r>
          </a:p>
          <a:p>
            <a:pPr>
              <a:lnSpc>
                <a:spcPct val="90000"/>
              </a:lnSpc>
            </a:pPr>
            <a:r>
              <a:rPr lang="en-US" dirty="0" smtClean="0">
                <a:effectLst/>
              </a:rPr>
              <a:t>The entire Leadership Team met to perform this task</a:t>
            </a:r>
          </a:p>
          <a:p>
            <a:pPr>
              <a:lnSpc>
                <a:spcPct val="90000"/>
              </a:lnSpc>
            </a:pPr>
            <a:r>
              <a:rPr lang="en-US" dirty="0" smtClean="0">
                <a:effectLst/>
              </a:rPr>
              <a:t>Again, all decisions made by consensus</a:t>
            </a:r>
          </a:p>
          <a:p>
            <a:pPr>
              <a:lnSpc>
                <a:spcPct val="90000"/>
              </a:lnSpc>
            </a:pPr>
            <a:r>
              <a:rPr lang="en-US" dirty="0" smtClean="0">
                <a:effectLst/>
              </a:rPr>
              <a:t>Leaders ensured their peers could be successful by making reasoned assignments</a:t>
            </a: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Announcement Day</a:t>
            </a:r>
          </a:p>
        </p:txBody>
      </p:sp>
      <p:sp>
        <p:nvSpPr>
          <p:cNvPr id="35842" name="Rectangle 3"/>
          <p:cNvSpPr>
            <a:spLocks noGrp="1"/>
          </p:cNvSpPr>
          <p:nvPr>
            <p:ph type="body" idx="1"/>
          </p:nvPr>
        </p:nvSpPr>
        <p:spPr bwMode="auto"/>
        <p:txBody>
          <a:bodyPr wrap="square" numCol="1" anchor="t" anchorCtr="0" compatLnSpc="1">
            <a:prstTxWarp prst="textNoShape">
              <a:avLst/>
            </a:prstTxWarp>
            <a:normAutofit lnSpcReduction="10000"/>
          </a:bodyPr>
          <a:lstStyle/>
          <a:p>
            <a:r>
              <a:rPr lang="en-US" dirty="0" smtClean="0">
                <a:effectLst/>
              </a:rPr>
              <a:t>A four-hour staff meeting in which the new structure was explained</a:t>
            </a:r>
          </a:p>
          <a:p>
            <a:r>
              <a:rPr lang="en-US" dirty="0" smtClean="0">
                <a:effectLst/>
              </a:rPr>
              <a:t>Presentations were made by a majority of the new Leadership Team</a:t>
            </a:r>
          </a:p>
          <a:p>
            <a:r>
              <a:rPr lang="en-US" dirty="0" smtClean="0">
                <a:effectLst/>
              </a:rPr>
              <a:t>The day after this session, all staff reported to their new supervisors in the new organization</a:t>
            </a:r>
          </a:p>
          <a:p>
            <a:r>
              <a:rPr lang="en-US" dirty="0" smtClean="0">
                <a:effectLst/>
              </a:rPr>
              <a:t>University’s executive management attended announcement event</a:t>
            </a: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James 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457200" y="2750481"/>
            <a:ext cx="8229600" cy="3375682"/>
          </a:xfrm>
        </p:spPr>
        <p:txBody>
          <a:bodyPr/>
          <a:lstStyle/>
          <a:p>
            <a:pPr marL="0" indent="0" algn="ctr" eaLnBrk="1" fontAlgn="auto" hangingPunct="1">
              <a:spcAft>
                <a:spcPts val="0"/>
              </a:spcAft>
              <a:buNone/>
              <a:defRPr/>
            </a:pPr>
            <a:r>
              <a:rPr lang="en-US" sz="8000" dirty="0" smtClean="0">
                <a:ea typeface="ＭＳ Ｐゴシック" pitchFamily="25" charset="-128"/>
                <a:cs typeface="ＭＳ Ｐゴシック" pitchFamily="25" charset="-128"/>
              </a:rPr>
              <a:t>Results</a:t>
            </a:r>
            <a:endParaRPr lang="en-US" sz="8000" dirty="0">
              <a:ea typeface="ＭＳ Ｐゴシック" pitchFamily="25" charset="-128"/>
              <a:cs typeface="ＭＳ Ｐゴシック" pitchFamily="25" charset="-128"/>
            </a:endParaRPr>
          </a:p>
          <a:p>
            <a:pPr marL="812800" indent="-812800" eaLnBrk="1" fontAlgn="auto" hangingPunct="1">
              <a:spcAft>
                <a:spcPts val="0"/>
              </a:spcAft>
              <a:defRPr/>
            </a:pPr>
            <a:endParaRPr lang="en-US" dirty="0">
              <a:ea typeface="ＭＳ Ｐゴシック" pitchFamily="25" charset="-128"/>
              <a:cs typeface="ＭＳ Ｐゴシック" pitchFamily="25" charset="-128"/>
            </a:endParaRP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a:solidFill>
                  <a:srgbClr val="274897"/>
                </a:solidFill>
                <a:effectLst>
                  <a:outerShdw blurRad="38100" dist="38100" dir="2700000" algn="tl">
                    <a:srgbClr val="C0C0C0"/>
                  </a:outerShdw>
                </a:effectLst>
                <a:ea typeface="ＭＳ Ｐゴシック"/>
                <a:cs typeface="ＭＳ Ｐゴシック"/>
              </a:rPr>
              <a:t>JL Albert</a:t>
            </a:r>
          </a:p>
        </p:txBody>
      </p:sp>
    </p:spTree>
  </p:cSld>
  <p:clrMapOvr>
    <a:masterClrMapping/>
  </p:clrMapOvr>
  <p:transition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dirty="0">
                <a:ea typeface="ＭＳ Ｐゴシック" charset="-128"/>
                <a:cs typeface="ＭＳ Ｐゴシック" charset="-128"/>
              </a:rPr>
              <a:t>Internal Results</a:t>
            </a:r>
          </a:p>
        </p:txBody>
      </p:sp>
      <p:sp>
        <p:nvSpPr>
          <p:cNvPr id="44035" name="Rectangle 3"/>
          <p:cNvSpPr>
            <a:spLocks noGrp="1" noChangeArrowheads="1"/>
          </p:cNvSpPr>
          <p:nvPr>
            <p:ph type="body" idx="1"/>
          </p:nvPr>
        </p:nvSpPr>
        <p:spPr>
          <a:xfrm>
            <a:off x="457200" y="1209675"/>
            <a:ext cx="8229600" cy="4645025"/>
          </a:xfrm>
        </p:spPr>
        <p:txBody>
          <a:bodyPr wrap="square" numCol="1" anchor="t" anchorCtr="0" compatLnSpc="1">
            <a:prstTxWarp prst="textNoShape">
              <a:avLst/>
            </a:prstTxWarp>
            <a:noAutofit/>
          </a:bodyPr>
          <a:lstStyle/>
          <a:p>
            <a:pPr eaLnBrk="1" hangingPunct="1">
              <a:lnSpc>
                <a:spcPts val="2180"/>
              </a:lnSpc>
              <a:spcAft>
                <a:spcPts val="600"/>
              </a:spcAft>
              <a:defRPr/>
            </a:pPr>
            <a:endParaRPr lang="en-US" sz="2400" dirty="0" smtClean="0">
              <a:effectLst>
                <a:outerShdw blurRad="38100" dist="38100" dir="2700000" algn="tl">
                  <a:srgbClr val="C0C0C0"/>
                </a:outerShdw>
              </a:effectLst>
              <a:ea typeface="ＭＳ Ｐゴシック"/>
              <a:cs typeface="ＭＳ Ｐゴシック"/>
            </a:endParaRPr>
          </a:p>
          <a:p>
            <a:pPr eaLnBrk="1" hangingPunct="1">
              <a:lnSpc>
                <a:spcPts val="2180"/>
              </a:lnSpc>
              <a:spcAft>
                <a:spcPts val="600"/>
              </a:spcAft>
              <a:defRPr/>
            </a:pPr>
            <a:r>
              <a:rPr lang="en-US" sz="2200" dirty="0" smtClean="0">
                <a:effectLst>
                  <a:outerShdw blurRad="38100" dist="38100" dir="2700000" algn="tl">
                    <a:srgbClr val="C0C0C0"/>
                  </a:outerShdw>
                </a:effectLst>
                <a:ea typeface="ＭＳ Ｐゴシック"/>
                <a:cs typeface="ＭＳ Ｐゴシック"/>
              </a:rPr>
              <a:t>Clearly defined domains eliminate ongoing conflict – </a:t>
            </a:r>
            <a:br>
              <a:rPr lang="en-US" sz="2200" dirty="0" smtClean="0">
                <a:effectLst>
                  <a:outerShdw blurRad="38100" dist="38100" dir="2700000" algn="tl">
                    <a:srgbClr val="C0C0C0"/>
                  </a:outerShdw>
                </a:effectLst>
                <a:ea typeface="ＭＳ Ｐゴシック"/>
                <a:cs typeface="ＭＳ Ｐゴシック"/>
              </a:rPr>
            </a:br>
            <a:r>
              <a:rPr lang="en-US" sz="2200" dirty="0" smtClean="0">
                <a:effectLst>
                  <a:outerShdw blurRad="38100" dist="38100" dir="2700000" algn="tl">
                    <a:srgbClr val="C0C0C0"/>
                  </a:outerShdw>
                </a:effectLst>
                <a:ea typeface="ＭＳ Ｐゴシック"/>
                <a:cs typeface="ＭＳ Ｐゴシック"/>
              </a:rPr>
              <a:t>“Good fences make good neighbors”</a:t>
            </a:r>
          </a:p>
          <a:p>
            <a:pPr eaLnBrk="1" hangingPunct="1">
              <a:lnSpc>
                <a:spcPts val="2180"/>
              </a:lnSpc>
              <a:spcAft>
                <a:spcPts val="600"/>
              </a:spcAft>
              <a:defRPr/>
            </a:pPr>
            <a:r>
              <a:rPr lang="en-US" sz="2200" dirty="0" smtClean="0">
                <a:effectLst>
                  <a:outerShdw blurRad="38100" dist="38100" dir="2700000" algn="tl">
                    <a:srgbClr val="C0C0C0"/>
                  </a:outerShdw>
                </a:effectLst>
                <a:ea typeface="ＭＳ Ｐゴシック"/>
                <a:cs typeface="ＭＳ Ｐゴシック"/>
              </a:rPr>
              <a:t>Domain statements allow continuous clarity in regard to our structure</a:t>
            </a:r>
          </a:p>
          <a:p>
            <a:pPr eaLnBrk="1" hangingPunct="1">
              <a:lnSpc>
                <a:spcPts val="2180"/>
              </a:lnSpc>
              <a:spcAft>
                <a:spcPts val="600"/>
              </a:spcAft>
              <a:defRPr/>
            </a:pPr>
            <a:r>
              <a:rPr lang="en-US" sz="2200" dirty="0" smtClean="0">
                <a:effectLst>
                  <a:outerShdw blurRad="38100" dist="38100" dir="2700000" algn="tl">
                    <a:srgbClr val="C0C0C0"/>
                  </a:outerShdw>
                </a:effectLst>
                <a:ea typeface="ＭＳ Ｐゴシック"/>
                <a:cs typeface="ＭＳ Ｐゴシック"/>
              </a:rPr>
              <a:t>Team members developed a sense of entrepreneurship, ownership and accountability</a:t>
            </a:r>
          </a:p>
          <a:p>
            <a:pPr eaLnBrk="1" hangingPunct="1">
              <a:lnSpc>
                <a:spcPts val="2180"/>
              </a:lnSpc>
              <a:spcAft>
                <a:spcPts val="600"/>
              </a:spcAft>
              <a:defRPr/>
            </a:pPr>
            <a:r>
              <a:rPr lang="en-US" sz="2200" dirty="0" smtClean="0">
                <a:effectLst>
                  <a:outerShdw blurRad="38100" dist="38100" dir="2700000" algn="tl">
                    <a:srgbClr val="C0C0C0"/>
                  </a:outerShdw>
                </a:effectLst>
                <a:ea typeface="ＭＳ Ｐゴシック"/>
                <a:cs typeface="ＭＳ Ｐゴシック"/>
              </a:rPr>
              <a:t>Stronger leaders with focus on teamwork and general excitement about the future </a:t>
            </a:r>
          </a:p>
          <a:p>
            <a:pPr eaLnBrk="1" hangingPunct="1">
              <a:lnSpc>
                <a:spcPts val="2180"/>
              </a:lnSpc>
              <a:spcAft>
                <a:spcPts val="600"/>
              </a:spcAft>
              <a:defRPr/>
            </a:pPr>
            <a:r>
              <a:rPr lang="en-US" sz="2200" dirty="0" smtClean="0">
                <a:effectLst>
                  <a:outerShdw blurRad="38100" dist="38100" dir="2700000" algn="tl">
                    <a:srgbClr val="C0C0C0"/>
                  </a:outerShdw>
                </a:effectLst>
                <a:ea typeface="ＭＳ Ｐゴシック"/>
                <a:cs typeface="ＭＳ Ｐゴシック"/>
              </a:rPr>
              <a:t>Team members have insight into organizational effectiveness and efficiency</a:t>
            </a:r>
          </a:p>
          <a:p>
            <a:pPr eaLnBrk="1" hangingPunct="1">
              <a:lnSpc>
                <a:spcPts val="2180"/>
              </a:lnSpc>
              <a:spcAft>
                <a:spcPts val="600"/>
              </a:spcAft>
              <a:defRPr/>
            </a:pPr>
            <a:r>
              <a:rPr lang="en-US" sz="2200" dirty="0" smtClean="0">
                <a:effectLst>
                  <a:outerShdw blurRad="38100" dist="38100" dir="2700000" algn="tl">
                    <a:srgbClr val="C0C0C0"/>
                  </a:outerShdw>
                </a:effectLst>
                <a:ea typeface="ＭＳ Ｐゴシック"/>
                <a:cs typeface="ＭＳ Ｐゴシック"/>
              </a:rPr>
              <a:t>Accountabilities clearly defined</a:t>
            </a:r>
          </a:p>
          <a:p>
            <a:pPr eaLnBrk="1" hangingPunct="1">
              <a:lnSpc>
                <a:spcPts val="2180"/>
              </a:lnSpc>
              <a:spcAft>
                <a:spcPts val="600"/>
              </a:spcAft>
              <a:defRPr/>
            </a:pPr>
            <a:r>
              <a:rPr lang="en-US" sz="2200" dirty="0" smtClean="0">
                <a:effectLst>
                  <a:outerShdw blurRad="38100" dist="38100" dir="2700000" algn="tl">
                    <a:srgbClr val="C0C0C0"/>
                  </a:outerShdw>
                </a:effectLst>
                <a:ea typeface="ＭＳ Ｐゴシック"/>
                <a:cs typeface="ＭＳ Ｐゴシック"/>
              </a:rPr>
              <a:t>Innovation encouraged and rewarded</a:t>
            </a:r>
          </a:p>
          <a:p>
            <a:pPr eaLnBrk="1" hangingPunct="1">
              <a:lnSpc>
                <a:spcPct val="90000"/>
              </a:lnSpc>
              <a:spcAft>
                <a:spcPts val="600"/>
              </a:spcAft>
              <a:defRPr/>
            </a:pPr>
            <a:endParaRPr lang="en-US" sz="2400" dirty="0" smtClean="0">
              <a:effectLst>
                <a:outerShdw blurRad="38100" dist="38100" dir="2700000" algn="tl">
                  <a:srgbClr val="C0C0C0"/>
                </a:outerShdw>
              </a:effectLst>
              <a:ea typeface="ＭＳ Ｐゴシック"/>
              <a:cs typeface="ＭＳ Ｐゴシック"/>
            </a:endParaRPr>
          </a:p>
          <a:p>
            <a:pPr eaLnBrk="1" hangingPunct="1">
              <a:lnSpc>
                <a:spcPct val="90000"/>
              </a:lnSpc>
              <a:spcAft>
                <a:spcPts val="600"/>
              </a:spcAft>
              <a:defRPr/>
            </a:pPr>
            <a:endParaRPr lang="en-US" sz="2400" dirty="0" smtClean="0">
              <a:effectLst>
                <a:outerShdw blurRad="38100" dist="38100" dir="2700000" algn="tl">
                  <a:srgbClr val="C0C0C0"/>
                </a:outerShdw>
              </a:effectLst>
              <a:ea typeface="ＭＳ Ｐゴシック"/>
              <a:cs typeface="ＭＳ Ｐゴシック"/>
            </a:endParaRP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dirty="0" smtClean="0">
                <a:ea typeface="ＭＳ Ｐゴシック" charset="-128"/>
                <a:cs typeface="ＭＳ Ｐゴシック" charset="-128"/>
              </a:rPr>
              <a:t>Challenges</a:t>
            </a:r>
            <a:endParaRPr lang="en-US" dirty="0">
              <a:ea typeface="ＭＳ Ｐゴシック" charset="-128"/>
              <a:cs typeface="ＭＳ Ｐゴシック" charset="-128"/>
            </a:endParaRPr>
          </a:p>
        </p:txBody>
      </p:sp>
      <p:sp>
        <p:nvSpPr>
          <p:cNvPr id="44035" name="Rectangle 3"/>
          <p:cNvSpPr>
            <a:spLocks noGrp="1" noChangeArrowheads="1"/>
          </p:cNvSpPr>
          <p:nvPr>
            <p:ph type="body" idx="1"/>
          </p:nvPr>
        </p:nvSpPr>
        <p:spPr>
          <a:xfrm>
            <a:off x="457200" y="1209675"/>
            <a:ext cx="8229600" cy="4525963"/>
          </a:xfrm>
        </p:spPr>
        <p:txBody>
          <a:bodyPr wrap="square" numCol="1" anchor="t" anchorCtr="0" compatLnSpc="1">
            <a:prstTxWarp prst="textNoShape">
              <a:avLst/>
            </a:prstTxWarp>
            <a:normAutofit fontScale="92500" lnSpcReduction="10000"/>
          </a:bodyPr>
          <a:lstStyle/>
          <a:p>
            <a:pPr eaLnBrk="1" hangingPunct="1">
              <a:lnSpc>
                <a:spcPct val="90000"/>
              </a:lnSpc>
              <a:spcAft>
                <a:spcPts val="600"/>
              </a:spcAft>
              <a:defRPr/>
            </a:pPr>
            <a:endParaRPr lang="en-US" sz="3000" dirty="0" smtClean="0">
              <a:effectLst>
                <a:outerShdw blurRad="38100" dist="38100" dir="2700000" algn="tl">
                  <a:srgbClr val="C0C0C0"/>
                </a:outerShdw>
              </a:effectLst>
              <a:ea typeface="ＭＳ Ｐゴシック"/>
              <a:cs typeface="ＭＳ Ｐゴシック"/>
            </a:endParaRP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Renewed focus on accountability</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Migration of existing tasks to new </a:t>
            </a:r>
            <a:r>
              <a:rPr lang="en-US" sz="3000" dirty="0">
                <a:effectLst>
                  <a:outerShdw blurRad="38100" dist="38100" dir="2700000" algn="tl">
                    <a:srgbClr val="C0C0C0"/>
                  </a:outerShdw>
                </a:effectLst>
                <a:ea typeface="ＭＳ Ｐゴシック"/>
                <a:cs typeface="ＭＳ Ｐゴシック"/>
              </a:rPr>
              <a:t>t</a:t>
            </a:r>
            <a:r>
              <a:rPr lang="en-US" sz="3000" dirty="0" smtClean="0">
                <a:effectLst>
                  <a:outerShdw blurRad="38100" dist="38100" dir="2700000" algn="tl">
                    <a:srgbClr val="C0C0C0"/>
                  </a:outerShdw>
                </a:effectLst>
                <a:ea typeface="ＭＳ Ｐゴシック"/>
                <a:cs typeface="ＭＳ Ｐゴシック"/>
              </a:rPr>
              <a:t>eams</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New customer </a:t>
            </a:r>
            <a:r>
              <a:rPr lang="en-US" sz="3000" dirty="0">
                <a:effectLst>
                  <a:outerShdw blurRad="38100" dist="38100" dir="2700000" algn="tl">
                    <a:srgbClr val="C0C0C0"/>
                  </a:outerShdw>
                </a:effectLst>
                <a:ea typeface="ＭＳ Ｐゴシック"/>
                <a:cs typeface="ＭＳ Ｐゴシック"/>
              </a:rPr>
              <a:t>a</a:t>
            </a:r>
            <a:r>
              <a:rPr lang="en-US" sz="3000" dirty="0" smtClean="0">
                <a:effectLst>
                  <a:outerShdw blurRad="38100" dist="38100" dir="2700000" algn="tl">
                    <a:srgbClr val="C0C0C0"/>
                  </a:outerShdw>
                </a:effectLst>
                <a:ea typeface="ＭＳ Ｐゴシック"/>
                <a:cs typeface="ＭＳ Ｐゴシック"/>
              </a:rPr>
              <a:t>ccount </a:t>
            </a:r>
            <a:r>
              <a:rPr lang="en-US" sz="3000" dirty="0">
                <a:effectLst>
                  <a:outerShdw blurRad="38100" dist="38100" dir="2700000" algn="tl">
                    <a:srgbClr val="C0C0C0"/>
                  </a:outerShdw>
                </a:effectLst>
                <a:ea typeface="ＭＳ Ｐゴシック"/>
                <a:cs typeface="ＭＳ Ｐゴシック"/>
              </a:rPr>
              <a:t>r</a:t>
            </a:r>
            <a:r>
              <a:rPr lang="en-US" sz="3000" dirty="0" smtClean="0">
                <a:effectLst>
                  <a:outerShdw blurRad="38100" dist="38100" dir="2700000" algn="tl">
                    <a:srgbClr val="C0C0C0"/>
                  </a:outerShdw>
                </a:effectLst>
                <a:ea typeface="ＭＳ Ｐゴシック"/>
                <a:cs typeface="ＭＳ Ｐゴシック"/>
              </a:rPr>
              <a:t>epresentatives </a:t>
            </a:r>
            <a:r>
              <a:rPr lang="en-US" sz="3000" dirty="0">
                <a:effectLst>
                  <a:outerShdw blurRad="38100" dist="38100" dir="2700000" algn="tl">
                    <a:srgbClr val="C0C0C0"/>
                  </a:outerShdw>
                </a:effectLst>
                <a:ea typeface="ＭＳ Ｐゴシック"/>
                <a:cs typeface="ＭＳ Ｐゴシック"/>
              </a:rPr>
              <a:t>i</a:t>
            </a:r>
            <a:r>
              <a:rPr lang="en-US" sz="3000" dirty="0" smtClean="0">
                <a:effectLst>
                  <a:outerShdw blurRad="38100" dist="38100" dir="2700000" algn="tl">
                    <a:srgbClr val="C0C0C0"/>
                  </a:outerShdw>
                </a:effectLst>
                <a:ea typeface="ＭＳ Ｐゴシック"/>
                <a:cs typeface="ＭＳ Ｐゴシック"/>
              </a:rPr>
              <a:t>ncreasing new business beyond </a:t>
            </a:r>
            <a:r>
              <a:rPr lang="en-US" sz="3000" dirty="0">
                <a:effectLst>
                  <a:outerShdw blurRad="38100" dist="38100" dir="2700000" algn="tl">
                    <a:srgbClr val="C0C0C0"/>
                  </a:outerShdw>
                </a:effectLst>
                <a:ea typeface="ＭＳ Ｐゴシック"/>
                <a:cs typeface="ＭＳ Ｐゴシック"/>
              </a:rPr>
              <a:t>c</a:t>
            </a:r>
            <a:r>
              <a:rPr lang="en-US" sz="3000" dirty="0" smtClean="0">
                <a:effectLst>
                  <a:outerShdw blurRad="38100" dist="38100" dir="2700000" algn="tl">
                    <a:srgbClr val="C0C0C0"/>
                  </a:outerShdw>
                </a:effectLst>
                <a:ea typeface="ＭＳ Ｐゴシック"/>
                <a:cs typeface="ＭＳ Ｐゴシック"/>
              </a:rPr>
              <a:t>apacity</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Funding model (</a:t>
            </a:r>
            <a:r>
              <a:rPr lang="en-US" sz="3000" dirty="0">
                <a:effectLst>
                  <a:outerShdw blurRad="38100" dist="38100" dir="2700000" algn="tl">
                    <a:srgbClr val="C0C0C0"/>
                  </a:outerShdw>
                </a:effectLst>
                <a:ea typeface="ＭＳ Ｐゴシック"/>
                <a:cs typeface="ＭＳ Ｐゴシック"/>
              </a:rPr>
              <a:t>f</a:t>
            </a:r>
            <a:r>
              <a:rPr lang="en-US" sz="3000" dirty="0" smtClean="0">
                <a:effectLst>
                  <a:outerShdw blurRad="38100" dist="38100" dir="2700000" algn="tl">
                    <a:srgbClr val="C0C0C0"/>
                  </a:outerShdw>
                </a:effectLst>
                <a:ea typeface="ＭＳ Ｐゴシック"/>
                <a:cs typeface="ＭＳ Ｐゴシック"/>
              </a:rPr>
              <a:t>ee-for-service in addition to core </a:t>
            </a:r>
            <a:r>
              <a:rPr lang="en-US" sz="3000" dirty="0">
                <a:effectLst>
                  <a:outerShdw blurRad="38100" dist="38100" dir="2700000" algn="tl">
                    <a:srgbClr val="C0C0C0"/>
                  </a:outerShdw>
                </a:effectLst>
                <a:ea typeface="ＭＳ Ｐゴシック"/>
                <a:cs typeface="ＭＳ Ｐゴシック"/>
              </a:rPr>
              <a:t>b</a:t>
            </a:r>
            <a:r>
              <a:rPr lang="en-US" sz="3000" dirty="0" smtClean="0">
                <a:effectLst>
                  <a:outerShdw blurRad="38100" dist="38100" dir="2700000" algn="tl">
                    <a:srgbClr val="C0C0C0"/>
                  </a:outerShdw>
                </a:effectLst>
                <a:ea typeface="ＭＳ Ｐゴシック"/>
                <a:cs typeface="ＭＳ Ｐゴシック"/>
              </a:rPr>
              <a:t>udget)</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Balancing resource allocation between engineering </a:t>
            </a:r>
            <a:r>
              <a:rPr lang="en-US" sz="3000" dirty="0">
                <a:effectLst>
                  <a:outerShdw blurRad="38100" dist="38100" dir="2700000" algn="tl">
                    <a:srgbClr val="C0C0C0"/>
                  </a:outerShdw>
                </a:effectLst>
                <a:ea typeface="ＭＳ Ｐゴシック"/>
                <a:cs typeface="ＭＳ Ｐゴシック"/>
              </a:rPr>
              <a:t>and </a:t>
            </a:r>
            <a:r>
              <a:rPr lang="en-US" sz="3000" dirty="0" smtClean="0">
                <a:effectLst>
                  <a:outerShdw blurRad="38100" dist="38100" dir="2700000" algn="tl">
                    <a:srgbClr val="C0C0C0"/>
                  </a:outerShdw>
                </a:effectLst>
                <a:ea typeface="ＭＳ Ｐゴシック"/>
                <a:cs typeface="ＭＳ Ｐゴシック"/>
              </a:rPr>
              <a:t>operations </a:t>
            </a:r>
            <a:r>
              <a:rPr lang="en-US" sz="3000" dirty="0">
                <a:effectLst>
                  <a:outerShdw blurRad="38100" dist="38100" dir="2700000" algn="tl">
                    <a:srgbClr val="C0C0C0"/>
                  </a:outerShdw>
                </a:effectLst>
                <a:ea typeface="ＭＳ Ｐゴシック"/>
                <a:cs typeface="ＭＳ Ｐゴシック"/>
              </a:rPr>
              <a:t>s</a:t>
            </a:r>
            <a:r>
              <a:rPr lang="en-US" sz="3000" dirty="0" smtClean="0">
                <a:effectLst>
                  <a:outerShdw blurRad="38100" dist="38100" dir="2700000" algn="tl">
                    <a:srgbClr val="C0C0C0"/>
                  </a:outerShdw>
                </a:effectLst>
                <a:ea typeface="ＭＳ Ｐゴシック"/>
                <a:cs typeface="ＭＳ Ｐゴシック"/>
              </a:rPr>
              <a:t>taff in tight </a:t>
            </a:r>
            <a:r>
              <a:rPr lang="en-US" sz="3000" dirty="0">
                <a:effectLst>
                  <a:outerShdw blurRad="38100" dist="38100" dir="2700000" algn="tl">
                    <a:srgbClr val="C0C0C0"/>
                  </a:outerShdw>
                </a:effectLst>
                <a:ea typeface="ＭＳ Ｐゴシック"/>
                <a:cs typeface="ＭＳ Ｐゴシック"/>
              </a:rPr>
              <a:t>e</a:t>
            </a:r>
            <a:r>
              <a:rPr lang="en-US" sz="3000" dirty="0" smtClean="0">
                <a:effectLst>
                  <a:outerShdw blurRad="38100" dist="38100" dir="2700000" algn="tl">
                    <a:srgbClr val="C0C0C0"/>
                  </a:outerShdw>
                </a:effectLst>
                <a:ea typeface="ＭＳ Ｐゴシック"/>
                <a:cs typeface="ＭＳ Ｐゴシック"/>
              </a:rPr>
              <a:t>conomic </a:t>
            </a:r>
            <a:r>
              <a:rPr lang="en-US" sz="3000" dirty="0">
                <a:effectLst>
                  <a:outerShdw blurRad="38100" dist="38100" dir="2700000" algn="tl">
                    <a:srgbClr val="C0C0C0"/>
                  </a:outerShdw>
                </a:effectLst>
                <a:ea typeface="ＭＳ Ｐゴシック"/>
                <a:cs typeface="ＭＳ Ｐゴシック"/>
              </a:rPr>
              <a:t>c</a:t>
            </a:r>
            <a:r>
              <a:rPr lang="en-US" sz="3000" dirty="0" smtClean="0">
                <a:effectLst>
                  <a:outerShdw blurRad="38100" dist="38100" dir="2700000" algn="tl">
                    <a:srgbClr val="C0C0C0"/>
                  </a:outerShdw>
                </a:effectLst>
                <a:ea typeface="ＭＳ Ｐゴシック"/>
                <a:cs typeface="ＭＳ Ｐゴシック"/>
              </a:rPr>
              <a:t>onditions</a:t>
            </a:r>
            <a:endParaRPr lang="en-US" sz="2600" dirty="0" smtClean="0">
              <a:effectLst>
                <a:outerShdw blurRad="38100" dist="38100" dir="2700000" algn="tl">
                  <a:srgbClr val="C0C0C0"/>
                </a:outerShdw>
              </a:effectLst>
              <a:ea typeface="ＭＳ Ｐゴシック"/>
              <a:cs typeface="ＭＳ Ｐゴシック"/>
            </a:endParaRPr>
          </a:p>
          <a:p>
            <a:pPr eaLnBrk="1" hangingPunct="1">
              <a:lnSpc>
                <a:spcPct val="90000"/>
              </a:lnSpc>
              <a:spcAft>
                <a:spcPts val="600"/>
              </a:spcAft>
              <a:defRPr/>
            </a:pPr>
            <a:endParaRPr lang="en-US" sz="3000" dirty="0" smtClean="0">
              <a:effectLst>
                <a:outerShdw blurRad="38100" dist="38100" dir="2700000" algn="tl">
                  <a:srgbClr val="C0C0C0"/>
                </a:outerShdw>
              </a:effectLst>
              <a:ea typeface="ＭＳ Ｐゴシック"/>
              <a:cs typeface="ＭＳ Ｐゴシック"/>
            </a:endParaRP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extLst>
      <p:ext uri="{BB962C8B-B14F-4D97-AF65-F5344CB8AC3E}">
        <p14:creationId xmlns:p14="http://schemas.microsoft.com/office/powerpoint/2010/main" xmlns="" val="3590154504"/>
      </p:ext>
    </p:extLst>
  </p:cSld>
  <p:clrMapOvr>
    <a:masterClrMapping/>
  </p:clrMapOvr>
  <p:transition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dirty="0" smtClean="0">
                <a:ea typeface="ＭＳ Ｐゴシック" charset="-128"/>
                <a:cs typeface="ＭＳ Ｐゴシック" charset="-128"/>
              </a:rPr>
              <a:t>Next Steps</a:t>
            </a:r>
            <a:endParaRPr lang="en-US" dirty="0">
              <a:ea typeface="ＭＳ Ｐゴシック" charset="-128"/>
              <a:cs typeface="ＭＳ Ｐゴシック" charset="-128"/>
            </a:endParaRPr>
          </a:p>
        </p:txBody>
      </p:sp>
      <p:sp>
        <p:nvSpPr>
          <p:cNvPr id="44035" name="Rectangle 3"/>
          <p:cNvSpPr>
            <a:spLocks noGrp="1" noChangeArrowheads="1"/>
          </p:cNvSpPr>
          <p:nvPr>
            <p:ph type="body" idx="1"/>
          </p:nvPr>
        </p:nvSpPr>
        <p:spPr>
          <a:xfrm>
            <a:off x="457200" y="1209675"/>
            <a:ext cx="8229600" cy="4525963"/>
          </a:xfrm>
        </p:spPr>
        <p:txBody>
          <a:bodyPr wrap="square" numCol="1" anchor="t" anchorCtr="0" compatLnSpc="1">
            <a:prstTxWarp prst="textNoShape">
              <a:avLst/>
            </a:prstTxWarp>
            <a:normAutofit/>
          </a:bodyPr>
          <a:lstStyle/>
          <a:p>
            <a:pPr eaLnBrk="1" hangingPunct="1">
              <a:lnSpc>
                <a:spcPct val="90000"/>
              </a:lnSpc>
              <a:spcAft>
                <a:spcPts val="600"/>
              </a:spcAft>
              <a:defRPr/>
            </a:pPr>
            <a:endParaRPr lang="en-US" sz="3000" dirty="0" smtClean="0">
              <a:effectLst>
                <a:outerShdw blurRad="38100" dist="38100" dir="2700000" algn="tl">
                  <a:srgbClr val="C0C0C0"/>
                </a:outerShdw>
              </a:effectLst>
              <a:ea typeface="ＭＳ Ｐゴシック"/>
              <a:cs typeface="ＭＳ Ｐゴシック"/>
            </a:endParaRP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Culture process</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Refinement of domains</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Complete migration</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Enhance governance </a:t>
            </a:r>
            <a:r>
              <a:rPr lang="en-US" sz="3000" dirty="0">
                <a:effectLst>
                  <a:outerShdw blurRad="38100" dist="38100" dir="2700000" algn="tl">
                    <a:srgbClr val="C0C0C0"/>
                  </a:outerShdw>
                </a:effectLst>
                <a:ea typeface="ＭＳ Ｐゴシック"/>
                <a:cs typeface="ＭＳ Ｐゴシック"/>
              </a:rPr>
              <a:t>p</a:t>
            </a:r>
            <a:r>
              <a:rPr lang="en-US" sz="3000" dirty="0" smtClean="0">
                <a:effectLst>
                  <a:outerShdw blurRad="38100" dist="38100" dir="2700000" algn="tl">
                    <a:srgbClr val="C0C0C0"/>
                  </a:outerShdw>
                </a:effectLst>
                <a:ea typeface="ＭＳ Ｐゴシック"/>
                <a:cs typeface="ＭＳ Ｐゴシック"/>
              </a:rPr>
              <a:t>rocess (internal and external)</a:t>
            </a:r>
          </a:p>
          <a:p>
            <a:pPr eaLnBrk="1" hangingPunct="1">
              <a:lnSpc>
                <a:spcPct val="90000"/>
              </a:lnSpc>
              <a:spcAft>
                <a:spcPts val="600"/>
              </a:spcAft>
              <a:defRPr/>
            </a:pPr>
            <a:r>
              <a:rPr lang="en-US" sz="3000" dirty="0" smtClean="0">
                <a:effectLst>
                  <a:outerShdw blurRad="38100" dist="38100" dir="2700000" algn="tl">
                    <a:srgbClr val="C0C0C0"/>
                  </a:outerShdw>
                </a:effectLst>
                <a:ea typeface="ＭＳ Ｐゴシック"/>
                <a:cs typeface="ＭＳ Ｐゴシック"/>
              </a:rPr>
              <a:t>Re-allocation of staff to align </a:t>
            </a:r>
            <a:r>
              <a:rPr lang="en-US" sz="3000" dirty="0">
                <a:effectLst>
                  <a:outerShdw blurRad="38100" dist="38100" dir="2700000" algn="tl">
                    <a:srgbClr val="C0C0C0"/>
                  </a:outerShdw>
                </a:effectLst>
                <a:ea typeface="ＭＳ Ｐゴシック"/>
                <a:cs typeface="ＭＳ Ｐゴシック"/>
              </a:rPr>
              <a:t>w</a:t>
            </a:r>
            <a:r>
              <a:rPr lang="en-US" sz="3000" dirty="0" smtClean="0">
                <a:effectLst>
                  <a:outerShdw blurRad="38100" dist="38100" dir="2700000" algn="tl">
                    <a:srgbClr val="C0C0C0"/>
                  </a:outerShdw>
                </a:effectLst>
                <a:ea typeface="ＭＳ Ｐゴシック"/>
                <a:cs typeface="ＭＳ Ｐゴシック"/>
              </a:rPr>
              <a:t>ith </a:t>
            </a:r>
            <a:r>
              <a:rPr lang="en-US" sz="3000" dirty="0">
                <a:effectLst>
                  <a:outerShdw blurRad="38100" dist="38100" dir="2700000" algn="tl">
                    <a:srgbClr val="C0C0C0"/>
                  </a:outerShdw>
                </a:effectLst>
                <a:ea typeface="ＭＳ Ｐゴシック"/>
                <a:cs typeface="ＭＳ Ｐゴシック"/>
              </a:rPr>
              <a:t>d</a:t>
            </a:r>
            <a:r>
              <a:rPr lang="en-US" sz="3000" dirty="0" smtClean="0">
                <a:effectLst>
                  <a:outerShdw blurRad="38100" dist="38100" dir="2700000" algn="tl">
                    <a:srgbClr val="C0C0C0"/>
                  </a:outerShdw>
                </a:effectLst>
                <a:ea typeface="ＭＳ Ｐゴシック"/>
                <a:cs typeface="ＭＳ Ｐゴシック"/>
              </a:rPr>
              <a:t>emand</a:t>
            </a:r>
          </a:p>
          <a:p>
            <a:pPr eaLnBrk="1" hangingPunct="1">
              <a:lnSpc>
                <a:spcPct val="90000"/>
              </a:lnSpc>
              <a:spcAft>
                <a:spcPts val="600"/>
              </a:spcAft>
              <a:defRPr/>
            </a:pPr>
            <a:endParaRPr lang="en-US" sz="3000" dirty="0" smtClean="0">
              <a:effectLst>
                <a:outerShdw blurRad="38100" dist="38100" dir="2700000" algn="tl">
                  <a:srgbClr val="C0C0C0"/>
                </a:outerShdw>
              </a:effectLst>
              <a:ea typeface="ＭＳ Ｐゴシック"/>
              <a:cs typeface="ＭＳ Ｐゴシック"/>
            </a:endParaRP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extLst>
      <p:ext uri="{BB962C8B-B14F-4D97-AF65-F5344CB8AC3E}">
        <p14:creationId xmlns:p14="http://schemas.microsoft.com/office/powerpoint/2010/main" xmlns="" val="376702991"/>
      </p:ext>
    </p:extLst>
  </p:cSld>
  <p:clrMapOvr>
    <a:masterClrMapping/>
  </p:clrMapOvr>
  <p:transition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6871" name="Picture 7" descr="9"/>
          <p:cNvPicPr>
            <a:picLocks noChangeAspect="1" noChangeArrowheads="1"/>
          </p:cNvPicPr>
          <p:nvPr/>
        </p:nvPicPr>
        <p:blipFill>
          <a:blip r:embed="rId3"/>
          <a:srcRect/>
          <a:stretch>
            <a:fillRect/>
          </a:stretch>
        </p:blipFill>
        <p:spPr bwMode="auto">
          <a:xfrm>
            <a:off x="4856163" y="2057400"/>
            <a:ext cx="3810000" cy="2971800"/>
          </a:xfrm>
          <a:prstGeom prst="rect">
            <a:avLst/>
          </a:prstGeom>
          <a:noFill/>
          <a:ln w="9525">
            <a:noFill/>
            <a:miter lim="800000"/>
            <a:headEnd/>
            <a:tailEnd/>
          </a:ln>
        </p:spPr>
      </p:pic>
      <p:pic>
        <p:nvPicPr>
          <p:cNvPr id="36872" name="Picture 8" descr="6"/>
          <p:cNvPicPr>
            <a:picLocks noChangeAspect="1" noChangeArrowheads="1"/>
          </p:cNvPicPr>
          <p:nvPr/>
        </p:nvPicPr>
        <p:blipFill>
          <a:blip r:embed="rId4"/>
          <a:srcRect/>
          <a:stretch>
            <a:fillRect/>
          </a:stretch>
        </p:blipFill>
        <p:spPr bwMode="auto">
          <a:xfrm>
            <a:off x="4856163" y="2057400"/>
            <a:ext cx="3810000" cy="2971800"/>
          </a:xfrm>
          <a:prstGeom prst="rect">
            <a:avLst/>
          </a:prstGeom>
          <a:noFill/>
          <a:ln w="9525">
            <a:noFill/>
            <a:miter lim="800000"/>
            <a:headEnd/>
            <a:tailEnd/>
          </a:ln>
        </p:spPr>
      </p:pic>
      <p:pic>
        <p:nvPicPr>
          <p:cNvPr id="36873" name="Picture 9" descr="10"/>
          <p:cNvPicPr>
            <a:picLocks noChangeAspect="1" noChangeArrowheads="1"/>
          </p:cNvPicPr>
          <p:nvPr/>
        </p:nvPicPr>
        <p:blipFill>
          <a:blip r:embed="rId5"/>
          <a:srcRect/>
          <a:stretch>
            <a:fillRect/>
          </a:stretch>
        </p:blipFill>
        <p:spPr bwMode="auto">
          <a:xfrm>
            <a:off x="4856163" y="2057400"/>
            <a:ext cx="3810000" cy="2971800"/>
          </a:xfrm>
          <a:prstGeom prst="rect">
            <a:avLst/>
          </a:prstGeom>
          <a:noFill/>
          <a:ln w="9525">
            <a:noFill/>
            <a:miter lim="800000"/>
            <a:headEnd/>
            <a:tailEnd/>
          </a:ln>
        </p:spPr>
      </p:pic>
      <p:pic>
        <p:nvPicPr>
          <p:cNvPr id="36874" name="Picture 10" descr="4"/>
          <p:cNvPicPr>
            <a:picLocks noChangeAspect="1" noChangeArrowheads="1"/>
          </p:cNvPicPr>
          <p:nvPr/>
        </p:nvPicPr>
        <p:blipFill>
          <a:blip r:embed="rId6"/>
          <a:srcRect/>
          <a:stretch>
            <a:fillRect/>
          </a:stretch>
        </p:blipFill>
        <p:spPr bwMode="auto">
          <a:xfrm>
            <a:off x="4856163" y="2057400"/>
            <a:ext cx="3810000" cy="2971800"/>
          </a:xfrm>
          <a:prstGeom prst="rect">
            <a:avLst/>
          </a:prstGeom>
          <a:noFill/>
          <a:ln w="9525">
            <a:noFill/>
            <a:miter lim="800000"/>
            <a:headEnd/>
            <a:tailEnd/>
          </a:ln>
        </p:spPr>
      </p:pic>
      <p:pic>
        <p:nvPicPr>
          <p:cNvPr id="36875" name="Picture 11" descr="1"/>
          <p:cNvPicPr>
            <a:picLocks noChangeAspect="1" noChangeArrowheads="1"/>
          </p:cNvPicPr>
          <p:nvPr/>
        </p:nvPicPr>
        <p:blipFill>
          <a:blip r:embed="rId7"/>
          <a:srcRect/>
          <a:stretch>
            <a:fillRect/>
          </a:stretch>
        </p:blipFill>
        <p:spPr bwMode="auto">
          <a:xfrm>
            <a:off x="4856163" y="2057400"/>
            <a:ext cx="3810000" cy="2971800"/>
          </a:xfrm>
          <a:prstGeom prst="rect">
            <a:avLst/>
          </a:prstGeom>
          <a:noFill/>
          <a:ln w="9525">
            <a:noFill/>
            <a:miter lim="800000"/>
            <a:headEnd/>
            <a:tailEnd/>
          </a:ln>
        </p:spPr>
      </p:pic>
      <p:pic>
        <p:nvPicPr>
          <p:cNvPr id="36876" name="Picture 12" descr="5"/>
          <p:cNvPicPr>
            <a:picLocks noChangeAspect="1" noChangeArrowheads="1"/>
          </p:cNvPicPr>
          <p:nvPr/>
        </p:nvPicPr>
        <p:blipFill>
          <a:blip r:embed="rId8"/>
          <a:srcRect/>
          <a:stretch>
            <a:fillRect/>
          </a:stretch>
        </p:blipFill>
        <p:spPr bwMode="auto">
          <a:xfrm>
            <a:off x="4856163" y="2057400"/>
            <a:ext cx="3810000" cy="2971800"/>
          </a:xfrm>
          <a:prstGeom prst="rect">
            <a:avLst/>
          </a:prstGeom>
          <a:noFill/>
          <a:ln w="9525">
            <a:noFill/>
            <a:miter lim="800000"/>
            <a:headEnd/>
            <a:tailEnd/>
          </a:ln>
        </p:spPr>
      </p:pic>
      <p:pic>
        <p:nvPicPr>
          <p:cNvPr id="36877" name="Picture 13" descr="7"/>
          <p:cNvPicPr>
            <a:picLocks noChangeAspect="1" noChangeArrowheads="1"/>
          </p:cNvPicPr>
          <p:nvPr/>
        </p:nvPicPr>
        <p:blipFill>
          <a:blip r:embed="rId9"/>
          <a:srcRect/>
          <a:stretch>
            <a:fillRect/>
          </a:stretch>
        </p:blipFill>
        <p:spPr bwMode="auto">
          <a:xfrm>
            <a:off x="4856163" y="2057400"/>
            <a:ext cx="3810000" cy="2971800"/>
          </a:xfrm>
          <a:prstGeom prst="rect">
            <a:avLst/>
          </a:prstGeom>
          <a:noFill/>
          <a:ln w="9525">
            <a:noFill/>
            <a:miter lim="800000"/>
            <a:headEnd/>
            <a:tailEnd/>
          </a:ln>
        </p:spPr>
      </p:pic>
      <p:pic>
        <p:nvPicPr>
          <p:cNvPr id="36878" name="Picture 14" descr="3"/>
          <p:cNvPicPr>
            <a:picLocks noChangeAspect="1" noChangeArrowheads="1"/>
          </p:cNvPicPr>
          <p:nvPr/>
        </p:nvPicPr>
        <p:blipFill>
          <a:blip r:embed="rId10"/>
          <a:srcRect/>
          <a:stretch>
            <a:fillRect/>
          </a:stretch>
        </p:blipFill>
        <p:spPr bwMode="auto">
          <a:xfrm>
            <a:off x="4856163" y="2057400"/>
            <a:ext cx="3810000" cy="2971800"/>
          </a:xfrm>
          <a:prstGeom prst="rect">
            <a:avLst/>
          </a:prstGeom>
          <a:noFill/>
          <a:ln w="9525">
            <a:noFill/>
            <a:miter lim="800000"/>
            <a:headEnd/>
            <a:tailEnd/>
          </a:ln>
        </p:spPr>
      </p:pic>
      <p:pic>
        <p:nvPicPr>
          <p:cNvPr id="36879" name="Picture 15"/>
          <p:cNvPicPr>
            <a:picLocks noChangeAspect="1" noChangeArrowheads="1"/>
          </p:cNvPicPr>
          <p:nvPr/>
        </p:nvPicPr>
        <p:blipFill rotWithShape="1">
          <a:blip r:embed="rId11">
            <a:extLst>
              <a:ext uri="{28A0092B-C50C-407E-A947-70E740481C1C}">
                <a14:useLocalDpi xmlns:a14="http://schemas.microsoft.com/office/drawing/2010/main" xmlns="" val="0"/>
              </a:ext>
            </a:extLst>
          </a:blip>
          <a:srcRect l="28008" t="-1" b="1"/>
          <a:stretch/>
        </p:blipFill>
        <p:spPr bwMode="auto">
          <a:xfrm>
            <a:off x="4856163" y="2057400"/>
            <a:ext cx="3810000" cy="2971799"/>
          </a:xfrm>
          <a:prstGeom prst="rect">
            <a:avLst/>
          </a:prstGeom>
          <a:noFill/>
          <a:ln w="9525">
            <a:noFill/>
            <a:miter lim="800000"/>
            <a:headEnd/>
            <a:tailEnd/>
          </a:ln>
        </p:spPr>
      </p:pic>
      <p:pic>
        <p:nvPicPr>
          <p:cNvPr id="36870" name="Picture 6"/>
          <p:cNvPicPr>
            <a:picLocks noChangeAspect="1" noChangeArrowheads="1"/>
          </p:cNvPicPr>
          <p:nvPr/>
        </p:nvPicPr>
        <p:blipFill rotWithShape="1">
          <a:blip r:embed="rId12">
            <a:extLst>
              <a:ext uri="{28A0092B-C50C-407E-A947-70E740481C1C}">
                <a14:useLocalDpi xmlns:a14="http://schemas.microsoft.com/office/drawing/2010/main" xmlns="" val="0"/>
              </a:ext>
            </a:extLst>
          </a:blip>
          <a:srcRect r="3846"/>
          <a:stretch/>
        </p:blipFill>
        <p:spPr bwMode="auto">
          <a:xfrm>
            <a:off x="4856163" y="2057400"/>
            <a:ext cx="3810000" cy="2971800"/>
          </a:xfrm>
          <a:prstGeom prst="rect">
            <a:avLst/>
          </a:prstGeom>
          <a:noFill/>
          <a:ln w="9525">
            <a:noFill/>
            <a:miter lim="800000"/>
            <a:headEnd/>
            <a:tailEnd/>
          </a:ln>
        </p:spPr>
      </p:pic>
      <p:sp>
        <p:nvSpPr>
          <p:cNvPr id="18434" name="Rectangle 4"/>
          <p:cNvSpPr>
            <a:spLocks noGrp="1" noChangeArrowheads="1"/>
          </p:cNvSpPr>
          <p:nvPr>
            <p:ph type="title"/>
          </p:nvPr>
        </p:nvSpPr>
        <p:spPr>
          <a:xfrm>
            <a:off x="152400" y="204370"/>
            <a:ext cx="8229600" cy="677108"/>
          </a:xfrm>
        </p:spPr>
        <p:txBody>
          <a:bodyPr numCol="1" anchorCtr="0" compatLnSpc="1">
            <a:prstTxWarp prst="textNoShape">
              <a:avLst/>
            </a:prstTxWarp>
          </a:bodyPr>
          <a:lstStyle/>
          <a:p>
            <a:pPr eaLnBrk="1" hangingPunct="1">
              <a:defRPr/>
            </a:pPr>
            <a:r>
              <a:rPr lang="en-US" sz="3800" dirty="0">
                <a:ea typeface="ＭＳ Ｐゴシック" charset="-128"/>
                <a:cs typeface="ＭＳ Ｐゴシック" charset="-128"/>
              </a:rPr>
              <a:t>Information Systems &amp; Technology</a:t>
            </a:r>
          </a:p>
        </p:txBody>
      </p:sp>
      <p:sp>
        <p:nvSpPr>
          <p:cNvPr id="19468" name="Rectangle 6"/>
          <p:cNvSpPr>
            <a:spLocks noChangeArrowheads="1"/>
          </p:cNvSpPr>
          <p:nvPr/>
        </p:nvSpPr>
        <p:spPr bwMode="auto">
          <a:xfrm>
            <a:off x="457200" y="1879600"/>
            <a:ext cx="4038600" cy="3810000"/>
          </a:xfrm>
          <a:prstGeom prst="rect">
            <a:avLst/>
          </a:prstGeom>
          <a:noFill/>
          <a:ln w="9525">
            <a:noFill/>
            <a:miter lim="800000"/>
            <a:headEnd/>
            <a:tailEnd/>
          </a:ln>
        </p:spPr>
        <p:txBody>
          <a:bodyPr/>
          <a:lstStyle/>
          <a:p>
            <a:pPr eaLnBrk="0" fontAlgn="auto" hangingPunct="0">
              <a:spcBef>
                <a:spcPts val="0"/>
              </a:spcBef>
              <a:spcAft>
                <a:spcPts val="1000"/>
              </a:spcAft>
              <a:defRPr/>
            </a:pPr>
            <a:r>
              <a:rPr lang="en-US" sz="2400" dirty="0">
                <a:solidFill>
                  <a:srgbClr val="274897"/>
                </a:solidFill>
                <a:effectLst>
                  <a:outerShdw blurRad="50800" dist="38100" dir="2700000">
                    <a:srgbClr val="1F394C">
                      <a:alpha val="43000"/>
                    </a:srgbClr>
                  </a:outerShdw>
                </a:effectLst>
                <a:ea typeface="ＭＳ Ｐゴシック" pitchFamily="25" charset="-128"/>
                <a:cs typeface="ＭＳ Ｐゴシック" pitchFamily="25" charset="-128"/>
              </a:rPr>
              <a:t>Information Systems and Technology (IS&amp;T)</a:t>
            </a:r>
          </a:p>
          <a:p>
            <a:pPr marL="742950" lvl="1" indent="-285750" eaLnBrk="0" fontAlgn="auto" hangingPunct="0">
              <a:spcBef>
                <a:spcPts val="0"/>
              </a:spcBef>
              <a:spcAft>
                <a:spcPts val="0"/>
              </a:spcAft>
              <a:buFontTx/>
              <a:buChar char="–"/>
              <a:defRPr/>
            </a:pPr>
            <a:r>
              <a:rPr lang="en-US" sz="1800" dirty="0">
                <a:solidFill>
                  <a:srgbClr val="4685C5"/>
                </a:solidFill>
                <a:latin typeface="+mn-lt"/>
              </a:rPr>
              <a:t>Full-service technology provider </a:t>
            </a:r>
          </a:p>
          <a:p>
            <a:pPr marL="742950" lvl="1" indent="-285750" eaLnBrk="0" fontAlgn="auto" hangingPunct="0">
              <a:spcBef>
                <a:spcPts val="0"/>
              </a:spcBef>
              <a:spcAft>
                <a:spcPts val="0"/>
              </a:spcAft>
              <a:buFontTx/>
              <a:buChar char="–"/>
              <a:defRPr/>
            </a:pPr>
            <a:r>
              <a:rPr lang="en-US" sz="1800" dirty="0">
                <a:solidFill>
                  <a:srgbClr val="4685C5"/>
                </a:solidFill>
                <a:latin typeface="+mn-lt"/>
              </a:rPr>
              <a:t>Offering networks, telephones, business applications, research computing, desktops, IT Security, instructional technology and classrooms</a:t>
            </a:r>
          </a:p>
          <a:p>
            <a:pPr marL="742950" lvl="1" indent="-285750" eaLnBrk="0" fontAlgn="auto" hangingPunct="0">
              <a:spcBef>
                <a:spcPts val="0"/>
              </a:spcBef>
              <a:spcAft>
                <a:spcPts val="0"/>
              </a:spcAft>
              <a:buFontTx/>
              <a:buChar char="–"/>
              <a:defRPr/>
            </a:pPr>
            <a:r>
              <a:rPr lang="en-US" sz="1800" dirty="0">
                <a:solidFill>
                  <a:srgbClr val="4685C5"/>
                </a:solidFill>
                <a:latin typeface="+mn-lt"/>
              </a:rPr>
              <a:t>Roster of </a:t>
            </a:r>
            <a:r>
              <a:rPr lang="en-US" sz="1800" dirty="0" smtClean="0">
                <a:solidFill>
                  <a:srgbClr val="4685C5"/>
                </a:solidFill>
                <a:latin typeface="+mn-lt"/>
              </a:rPr>
              <a:t>170 </a:t>
            </a:r>
            <a:r>
              <a:rPr lang="en-US" sz="1800" dirty="0">
                <a:solidFill>
                  <a:srgbClr val="4685C5"/>
                </a:solidFill>
                <a:latin typeface="+mn-lt"/>
              </a:rPr>
              <a:t>staff</a:t>
            </a:r>
          </a:p>
          <a:p>
            <a:pPr marL="742950" lvl="1" indent="-285750" eaLnBrk="0" fontAlgn="auto" hangingPunct="0">
              <a:spcBef>
                <a:spcPts val="0"/>
              </a:spcBef>
              <a:spcAft>
                <a:spcPts val="0"/>
              </a:spcAft>
              <a:buFontTx/>
              <a:buChar char="–"/>
              <a:defRPr/>
            </a:pPr>
            <a:r>
              <a:rPr lang="en-US" sz="1800" dirty="0">
                <a:solidFill>
                  <a:srgbClr val="4685C5"/>
                </a:solidFill>
                <a:latin typeface="+mn-lt"/>
              </a:rPr>
              <a:t>Budget of $</a:t>
            </a:r>
            <a:r>
              <a:rPr lang="en-US" sz="1800" dirty="0" smtClean="0">
                <a:solidFill>
                  <a:srgbClr val="4685C5"/>
                </a:solidFill>
                <a:latin typeface="+mn-lt"/>
              </a:rPr>
              <a:t>21.5M</a:t>
            </a:r>
            <a:endParaRPr lang="en-US" sz="1800" dirty="0">
              <a:solidFill>
                <a:srgbClr val="4685C5"/>
              </a:solidFill>
              <a:latin typeface="+mn-lt"/>
            </a:endParaRPr>
          </a:p>
        </p:txBody>
      </p:sp>
      <p:sp>
        <p:nvSpPr>
          <p:cNvPr id="14" name="Rectangle 3"/>
          <p:cNvSpPr>
            <a:spLocks/>
          </p:cNvSpPr>
          <p:nvPr/>
        </p:nvSpPr>
        <p:spPr bwMode="auto">
          <a:xfrm>
            <a:off x="6629400" y="6238875"/>
            <a:ext cx="1600200"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overrideClrMapping bg1="lt1" tx1="dk1" bg2="lt2" tx2="dk2" accent1="accent1" accent2="accent2" accent3="accent3" accent4="accent4" accent5="accent5" accent6="accent6" hlink="hlink" folHlink="folHlink"/>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2000"/>
                                        <p:tgtEl>
                                          <p:spTgt spid="36870"/>
                                        </p:tgtEl>
                                      </p:cBhvr>
                                    </p:animEffect>
                                    <p:set>
                                      <p:cBhvr>
                                        <p:cTn id="7" dur="1" fill="hold">
                                          <p:stCondLst>
                                            <p:cond delay="1999"/>
                                          </p:stCondLst>
                                        </p:cTn>
                                        <p:tgtEl>
                                          <p:spTgt spid="36870"/>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36871"/>
                                        </p:tgtEl>
                                        <p:attrNameLst>
                                          <p:attrName>style.visibility</p:attrName>
                                        </p:attrNameLst>
                                      </p:cBhvr>
                                      <p:to>
                                        <p:strVal val="visible"/>
                                      </p:to>
                                    </p:set>
                                    <p:animEffect transition="in" filter="fade">
                                      <p:cBhvr>
                                        <p:cTn id="10" dur="2000"/>
                                        <p:tgtEl>
                                          <p:spTgt spid="36871"/>
                                        </p:tgtEl>
                                      </p:cBhvr>
                                    </p:animEffect>
                                  </p:childTnLst>
                                </p:cTn>
                              </p:par>
                            </p:childTnLst>
                          </p:cTn>
                        </p:par>
                        <p:par>
                          <p:cTn id="11" fill="hold">
                            <p:stCondLst>
                              <p:cond delay="3000"/>
                            </p:stCondLst>
                            <p:childTnLst>
                              <p:par>
                                <p:cTn id="12" presetID="10" presetClass="exit" presetSubtype="0" fill="hold" nodeType="afterEffect">
                                  <p:stCondLst>
                                    <p:cond delay="2000"/>
                                  </p:stCondLst>
                                  <p:childTnLst>
                                    <p:animEffect transition="out" filter="fade">
                                      <p:cBhvr>
                                        <p:cTn id="13" dur="2000"/>
                                        <p:tgtEl>
                                          <p:spTgt spid="36871"/>
                                        </p:tgtEl>
                                      </p:cBhvr>
                                    </p:animEffect>
                                    <p:set>
                                      <p:cBhvr>
                                        <p:cTn id="14" dur="1" fill="hold">
                                          <p:stCondLst>
                                            <p:cond delay="1999"/>
                                          </p:stCondLst>
                                        </p:cTn>
                                        <p:tgtEl>
                                          <p:spTgt spid="36871"/>
                                        </p:tgtEl>
                                        <p:attrNameLst>
                                          <p:attrName>style.visibility</p:attrName>
                                        </p:attrNameLst>
                                      </p:cBhvr>
                                      <p:to>
                                        <p:strVal val="hidden"/>
                                      </p:to>
                                    </p:set>
                                  </p:childTnLst>
                                </p:cTn>
                              </p:par>
                              <p:par>
                                <p:cTn id="15" presetID="10" presetClass="entr" presetSubtype="0" fill="hold" nodeType="withEffect">
                                  <p:stCondLst>
                                    <p:cond delay="1000"/>
                                  </p:stCondLst>
                                  <p:childTnLst>
                                    <p:set>
                                      <p:cBhvr>
                                        <p:cTn id="16" dur="1" fill="hold">
                                          <p:stCondLst>
                                            <p:cond delay="0"/>
                                          </p:stCondLst>
                                        </p:cTn>
                                        <p:tgtEl>
                                          <p:spTgt spid="36872"/>
                                        </p:tgtEl>
                                        <p:attrNameLst>
                                          <p:attrName>style.visibility</p:attrName>
                                        </p:attrNameLst>
                                      </p:cBhvr>
                                      <p:to>
                                        <p:strVal val="visible"/>
                                      </p:to>
                                    </p:set>
                                    <p:animEffect transition="in" filter="fade">
                                      <p:cBhvr>
                                        <p:cTn id="17" dur="2000"/>
                                        <p:tgtEl>
                                          <p:spTgt spid="36872"/>
                                        </p:tgtEl>
                                      </p:cBhvr>
                                    </p:animEffect>
                                  </p:childTnLst>
                                </p:cTn>
                              </p:par>
                            </p:childTnLst>
                          </p:cTn>
                        </p:par>
                        <p:par>
                          <p:cTn id="18" fill="hold">
                            <p:stCondLst>
                              <p:cond delay="7000"/>
                            </p:stCondLst>
                            <p:childTnLst>
                              <p:par>
                                <p:cTn id="19" presetID="10" presetClass="exit" presetSubtype="0" fill="hold" nodeType="afterEffect">
                                  <p:stCondLst>
                                    <p:cond delay="2000"/>
                                  </p:stCondLst>
                                  <p:childTnLst>
                                    <p:animEffect transition="out" filter="fade">
                                      <p:cBhvr>
                                        <p:cTn id="20" dur="2000"/>
                                        <p:tgtEl>
                                          <p:spTgt spid="36872"/>
                                        </p:tgtEl>
                                      </p:cBhvr>
                                    </p:animEffect>
                                    <p:set>
                                      <p:cBhvr>
                                        <p:cTn id="21" dur="1" fill="hold">
                                          <p:stCondLst>
                                            <p:cond delay="1999"/>
                                          </p:stCondLst>
                                        </p:cTn>
                                        <p:tgtEl>
                                          <p:spTgt spid="36872"/>
                                        </p:tgtEl>
                                        <p:attrNameLst>
                                          <p:attrName>style.visibility</p:attrName>
                                        </p:attrNameLst>
                                      </p:cBhvr>
                                      <p:to>
                                        <p:strVal val="hidden"/>
                                      </p:to>
                                    </p:set>
                                  </p:childTnLst>
                                </p:cTn>
                              </p:par>
                              <p:par>
                                <p:cTn id="22" presetID="10" presetClass="entr" presetSubtype="0" fill="hold" nodeType="withEffect">
                                  <p:stCondLst>
                                    <p:cond delay="1000"/>
                                  </p:stCondLst>
                                  <p:childTnLst>
                                    <p:set>
                                      <p:cBhvr>
                                        <p:cTn id="23" dur="1" fill="hold">
                                          <p:stCondLst>
                                            <p:cond delay="0"/>
                                          </p:stCondLst>
                                        </p:cTn>
                                        <p:tgtEl>
                                          <p:spTgt spid="36873"/>
                                        </p:tgtEl>
                                        <p:attrNameLst>
                                          <p:attrName>style.visibility</p:attrName>
                                        </p:attrNameLst>
                                      </p:cBhvr>
                                      <p:to>
                                        <p:strVal val="visible"/>
                                      </p:to>
                                    </p:set>
                                    <p:animEffect transition="in" filter="fade">
                                      <p:cBhvr>
                                        <p:cTn id="24" dur="2000"/>
                                        <p:tgtEl>
                                          <p:spTgt spid="36873"/>
                                        </p:tgtEl>
                                      </p:cBhvr>
                                    </p:animEffect>
                                  </p:childTnLst>
                                </p:cTn>
                              </p:par>
                            </p:childTnLst>
                          </p:cTn>
                        </p:par>
                        <p:par>
                          <p:cTn id="25" fill="hold">
                            <p:stCondLst>
                              <p:cond delay="11000"/>
                            </p:stCondLst>
                            <p:childTnLst>
                              <p:par>
                                <p:cTn id="26" presetID="10" presetClass="exit" presetSubtype="0" fill="hold" nodeType="afterEffect">
                                  <p:stCondLst>
                                    <p:cond delay="2000"/>
                                  </p:stCondLst>
                                  <p:childTnLst>
                                    <p:animEffect transition="out" filter="fade">
                                      <p:cBhvr>
                                        <p:cTn id="27" dur="2000"/>
                                        <p:tgtEl>
                                          <p:spTgt spid="36873"/>
                                        </p:tgtEl>
                                      </p:cBhvr>
                                    </p:animEffect>
                                    <p:set>
                                      <p:cBhvr>
                                        <p:cTn id="28" dur="1" fill="hold">
                                          <p:stCondLst>
                                            <p:cond delay="1999"/>
                                          </p:stCondLst>
                                        </p:cTn>
                                        <p:tgtEl>
                                          <p:spTgt spid="36873"/>
                                        </p:tgtEl>
                                        <p:attrNameLst>
                                          <p:attrName>style.visibility</p:attrName>
                                        </p:attrNameLst>
                                      </p:cBhvr>
                                      <p:to>
                                        <p:strVal val="hidden"/>
                                      </p:to>
                                    </p:set>
                                  </p:childTnLst>
                                </p:cTn>
                              </p:par>
                              <p:par>
                                <p:cTn id="29" presetID="10" presetClass="entr" presetSubtype="0" fill="hold" nodeType="withEffect">
                                  <p:stCondLst>
                                    <p:cond delay="1000"/>
                                  </p:stCondLst>
                                  <p:childTnLst>
                                    <p:set>
                                      <p:cBhvr>
                                        <p:cTn id="30" dur="1" fill="hold">
                                          <p:stCondLst>
                                            <p:cond delay="0"/>
                                          </p:stCondLst>
                                        </p:cTn>
                                        <p:tgtEl>
                                          <p:spTgt spid="36874"/>
                                        </p:tgtEl>
                                        <p:attrNameLst>
                                          <p:attrName>style.visibility</p:attrName>
                                        </p:attrNameLst>
                                      </p:cBhvr>
                                      <p:to>
                                        <p:strVal val="visible"/>
                                      </p:to>
                                    </p:set>
                                    <p:animEffect transition="in" filter="fade">
                                      <p:cBhvr>
                                        <p:cTn id="31" dur="2000"/>
                                        <p:tgtEl>
                                          <p:spTgt spid="36874"/>
                                        </p:tgtEl>
                                      </p:cBhvr>
                                    </p:animEffect>
                                  </p:childTnLst>
                                </p:cTn>
                              </p:par>
                            </p:childTnLst>
                          </p:cTn>
                        </p:par>
                        <p:par>
                          <p:cTn id="32" fill="hold">
                            <p:stCondLst>
                              <p:cond delay="15000"/>
                            </p:stCondLst>
                            <p:childTnLst>
                              <p:par>
                                <p:cTn id="33" presetID="10" presetClass="exit" presetSubtype="0" fill="hold" nodeType="afterEffect">
                                  <p:stCondLst>
                                    <p:cond delay="2000"/>
                                  </p:stCondLst>
                                  <p:childTnLst>
                                    <p:animEffect transition="out" filter="fade">
                                      <p:cBhvr>
                                        <p:cTn id="34" dur="2000"/>
                                        <p:tgtEl>
                                          <p:spTgt spid="36874"/>
                                        </p:tgtEl>
                                      </p:cBhvr>
                                    </p:animEffect>
                                    <p:set>
                                      <p:cBhvr>
                                        <p:cTn id="35" dur="1" fill="hold">
                                          <p:stCondLst>
                                            <p:cond delay="1999"/>
                                          </p:stCondLst>
                                        </p:cTn>
                                        <p:tgtEl>
                                          <p:spTgt spid="36874"/>
                                        </p:tgtEl>
                                        <p:attrNameLst>
                                          <p:attrName>style.visibility</p:attrName>
                                        </p:attrNameLst>
                                      </p:cBhvr>
                                      <p:to>
                                        <p:strVal val="hidden"/>
                                      </p:to>
                                    </p:set>
                                  </p:childTnLst>
                                </p:cTn>
                              </p:par>
                              <p:par>
                                <p:cTn id="36" presetID="10" presetClass="entr" presetSubtype="0" fill="hold" nodeType="withEffect">
                                  <p:stCondLst>
                                    <p:cond delay="1000"/>
                                  </p:stCondLst>
                                  <p:childTnLst>
                                    <p:set>
                                      <p:cBhvr>
                                        <p:cTn id="37" dur="1" fill="hold">
                                          <p:stCondLst>
                                            <p:cond delay="0"/>
                                          </p:stCondLst>
                                        </p:cTn>
                                        <p:tgtEl>
                                          <p:spTgt spid="36875"/>
                                        </p:tgtEl>
                                        <p:attrNameLst>
                                          <p:attrName>style.visibility</p:attrName>
                                        </p:attrNameLst>
                                      </p:cBhvr>
                                      <p:to>
                                        <p:strVal val="visible"/>
                                      </p:to>
                                    </p:set>
                                    <p:animEffect transition="in" filter="fade">
                                      <p:cBhvr>
                                        <p:cTn id="38" dur="2000"/>
                                        <p:tgtEl>
                                          <p:spTgt spid="36875"/>
                                        </p:tgtEl>
                                      </p:cBhvr>
                                    </p:animEffect>
                                  </p:childTnLst>
                                </p:cTn>
                              </p:par>
                            </p:childTnLst>
                          </p:cTn>
                        </p:par>
                        <p:par>
                          <p:cTn id="39" fill="hold">
                            <p:stCondLst>
                              <p:cond delay="19000"/>
                            </p:stCondLst>
                            <p:childTnLst>
                              <p:par>
                                <p:cTn id="40" presetID="10" presetClass="exit" presetSubtype="0" fill="hold" nodeType="afterEffect">
                                  <p:stCondLst>
                                    <p:cond delay="1000"/>
                                  </p:stCondLst>
                                  <p:childTnLst>
                                    <p:animEffect transition="out" filter="fade">
                                      <p:cBhvr>
                                        <p:cTn id="41" dur="2000"/>
                                        <p:tgtEl>
                                          <p:spTgt spid="36875"/>
                                        </p:tgtEl>
                                      </p:cBhvr>
                                    </p:animEffect>
                                    <p:set>
                                      <p:cBhvr>
                                        <p:cTn id="42" dur="1" fill="hold">
                                          <p:stCondLst>
                                            <p:cond delay="1999"/>
                                          </p:stCondLst>
                                        </p:cTn>
                                        <p:tgtEl>
                                          <p:spTgt spid="36875"/>
                                        </p:tgtEl>
                                        <p:attrNameLst>
                                          <p:attrName>style.visibility</p:attrName>
                                        </p:attrNameLst>
                                      </p:cBhvr>
                                      <p:to>
                                        <p:strVal val="hidden"/>
                                      </p:to>
                                    </p:set>
                                  </p:childTnLst>
                                </p:cTn>
                              </p:par>
                              <p:par>
                                <p:cTn id="43" presetID="10" presetClass="entr" presetSubtype="0" fill="hold" nodeType="withEffect">
                                  <p:stCondLst>
                                    <p:cond delay="1000"/>
                                  </p:stCondLst>
                                  <p:childTnLst>
                                    <p:set>
                                      <p:cBhvr>
                                        <p:cTn id="44" dur="1" fill="hold">
                                          <p:stCondLst>
                                            <p:cond delay="0"/>
                                          </p:stCondLst>
                                        </p:cTn>
                                        <p:tgtEl>
                                          <p:spTgt spid="36876"/>
                                        </p:tgtEl>
                                        <p:attrNameLst>
                                          <p:attrName>style.visibility</p:attrName>
                                        </p:attrNameLst>
                                      </p:cBhvr>
                                      <p:to>
                                        <p:strVal val="visible"/>
                                      </p:to>
                                    </p:set>
                                    <p:animEffect transition="in" filter="fade">
                                      <p:cBhvr>
                                        <p:cTn id="45" dur="2000"/>
                                        <p:tgtEl>
                                          <p:spTgt spid="36876"/>
                                        </p:tgtEl>
                                      </p:cBhvr>
                                    </p:animEffect>
                                  </p:childTnLst>
                                </p:cTn>
                              </p:par>
                            </p:childTnLst>
                          </p:cTn>
                        </p:par>
                        <p:par>
                          <p:cTn id="46" fill="hold">
                            <p:stCondLst>
                              <p:cond delay="22000"/>
                            </p:stCondLst>
                            <p:childTnLst>
                              <p:par>
                                <p:cTn id="47" presetID="10" presetClass="exit" presetSubtype="0" fill="hold" nodeType="afterEffect">
                                  <p:stCondLst>
                                    <p:cond delay="2000"/>
                                  </p:stCondLst>
                                  <p:childTnLst>
                                    <p:animEffect transition="out" filter="fade">
                                      <p:cBhvr>
                                        <p:cTn id="48" dur="2000"/>
                                        <p:tgtEl>
                                          <p:spTgt spid="36876"/>
                                        </p:tgtEl>
                                      </p:cBhvr>
                                    </p:animEffect>
                                    <p:set>
                                      <p:cBhvr>
                                        <p:cTn id="49" dur="1" fill="hold">
                                          <p:stCondLst>
                                            <p:cond delay="1999"/>
                                          </p:stCondLst>
                                        </p:cTn>
                                        <p:tgtEl>
                                          <p:spTgt spid="36876"/>
                                        </p:tgtEl>
                                        <p:attrNameLst>
                                          <p:attrName>style.visibility</p:attrName>
                                        </p:attrNameLst>
                                      </p:cBhvr>
                                      <p:to>
                                        <p:strVal val="hidden"/>
                                      </p:to>
                                    </p:set>
                                  </p:childTnLst>
                                </p:cTn>
                              </p:par>
                              <p:par>
                                <p:cTn id="50" presetID="10" presetClass="entr" presetSubtype="0" fill="hold" nodeType="withEffect">
                                  <p:stCondLst>
                                    <p:cond delay="1000"/>
                                  </p:stCondLst>
                                  <p:childTnLst>
                                    <p:set>
                                      <p:cBhvr>
                                        <p:cTn id="51" dur="1" fill="hold">
                                          <p:stCondLst>
                                            <p:cond delay="0"/>
                                          </p:stCondLst>
                                        </p:cTn>
                                        <p:tgtEl>
                                          <p:spTgt spid="36877"/>
                                        </p:tgtEl>
                                        <p:attrNameLst>
                                          <p:attrName>style.visibility</p:attrName>
                                        </p:attrNameLst>
                                      </p:cBhvr>
                                      <p:to>
                                        <p:strVal val="visible"/>
                                      </p:to>
                                    </p:set>
                                    <p:animEffect transition="in" filter="fade">
                                      <p:cBhvr>
                                        <p:cTn id="52" dur="2000"/>
                                        <p:tgtEl>
                                          <p:spTgt spid="36877"/>
                                        </p:tgtEl>
                                      </p:cBhvr>
                                    </p:animEffect>
                                  </p:childTnLst>
                                </p:cTn>
                              </p:par>
                            </p:childTnLst>
                          </p:cTn>
                        </p:par>
                        <p:par>
                          <p:cTn id="53" fill="hold">
                            <p:stCondLst>
                              <p:cond delay="26000"/>
                            </p:stCondLst>
                            <p:childTnLst>
                              <p:par>
                                <p:cTn id="54" presetID="10" presetClass="exit" presetSubtype="0" fill="hold" nodeType="afterEffect">
                                  <p:stCondLst>
                                    <p:cond delay="2000"/>
                                  </p:stCondLst>
                                  <p:childTnLst>
                                    <p:animEffect transition="out" filter="fade">
                                      <p:cBhvr>
                                        <p:cTn id="55" dur="2000"/>
                                        <p:tgtEl>
                                          <p:spTgt spid="36877"/>
                                        </p:tgtEl>
                                      </p:cBhvr>
                                    </p:animEffect>
                                    <p:set>
                                      <p:cBhvr>
                                        <p:cTn id="56" dur="1" fill="hold">
                                          <p:stCondLst>
                                            <p:cond delay="1999"/>
                                          </p:stCondLst>
                                        </p:cTn>
                                        <p:tgtEl>
                                          <p:spTgt spid="36877"/>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36878"/>
                                        </p:tgtEl>
                                        <p:attrNameLst>
                                          <p:attrName>style.visibility</p:attrName>
                                        </p:attrNameLst>
                                      </p:cBhvr>
                                      <p:to>
                                        <p:strVal val="visible"/>
                                      </p:to>
                                    </p:set>
                                    <p:animEffect transition="in" filter="fade">
                                      <p:cBhvr>
                                        <p:cTn id="59" dur="2000"/>
                                        <p:tgtEl>
                                          <p:spTgt spid="36878"/>
                                        </p:tgtEl>
                                      </p:cBhvr>
                                    </p:animEffect>
                                  </p:childTnLst>
                                </p:cTn>
                              </p:par>
                            </p:childTnLst>
                          </p:cTn>
                        </p:par>
                        <p:par>
                          <p:cTn id="60" fill="hold">
                            <p:stCondLst>
                              <p:cond delay="30000"/>
                            </p:stCondLst>
                            <p:childTnLst>
                              <p:par>
                                <p:cTn id="61" presetID="10" presetClass="exit" presetSubtype="0" fill="hold" nodeType="afterEffect">
                                  <p:stCondLst>
                                    <p:cond delay="2000"/>
                                  </p:stCondLst>
                                  <p:childTnLst>
                                    <p:animEffect transition="out" filter="fade">
                                      <p:cBhvr>
                                        <p:cTn id="62" dur="2000"/>
                                        <p:tgtEl>
                                          <p:spTgt spid="36878"/>
                                        </p:tgtEl>
                                      </p:cBhvr>
                                    </p:animEffect>
                                    <p:set>
                                      <p:cBhvr>
                                        <p:cTn id="63" dur="1" fill="hold">
                                          <p:stCondLst>
                                            <p:cond delay="1999"/>
                                          </p:stCondLst>
                                        </p:cTn>
                                        <p:tgtEl>
                                          <p:spTgt spid="36878"/>
                                        </p:tgtEl>
                                        <p:attrNameLst>
                                          <p:attrName>style.visibility</p:attrName>
                                        </p:attrNameLst>
                                      </p:cBhvr>
                                      <p:to>
                                        <p:strVal val="hidden"/>
                                      </p:to>
                                    </p:set>
                                  </p:childTnLst>
                                </p:cTn>
                              </p:par>
                              <p:par>
                                <p:cTn id="64" presetID="10" presetClass="entr" presetSubtype="0" fill="hold" nodeType="withEffect">
                                  <p:stCondLst>
                                    <p:cond delay="1000"/>
                                  </p:stCondLst>
                                  <p:childTnLst>
                                    <p:set>
                                      <p:cBhvr>
                                        <p:cTn id="65" dur="1" fill="hold">
                                          <p:stCondLst>
                                            <p:cond delay="0"/>
                                          </p:stCondLst>
                                        </p:cTn>
                                        <p:tgtEl>
                                          <p:spTgt spid="36879"/>
                                        </p:tgtEl>
                                        <p:attrNameLst>
                                          <p:attrName>style.visibility</p:attrName>
                                        </p:attrNameLst>
                                      </p:cBhvr>
                                      <p:to>
                                        <p:strVal val="visible"/>
                                      </p:to>
                                    </p:set>
                                    <p:animEffect transition="in" filter="fade">
                                      <p:cBhvr>
                                        <p:cTn id="66" dur="2000"/>
                                        <p:tgtEl>
                                          <p:spTgt spid="36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r>
              <a:rPr lang="en-US" dirty="0" smtClean="0">
                <a:ea typeface="ＭＳ Ｐゴシック" charset="-128"/>
                <a:cs typeface="ＭＳ Ｐゴシック" charset="-128"/>
              </a:rPr>
              <a:t>Questions</a:t>
            </a:r>
            <a:endParaRPr lang="en-US" dirty="0">
              <a:ea typeface="ＭＳ Ｐゴシック" charset="-128"/>
              <a:cs typeface="ＭＳ Ｐゴシック" charset="-128"/>
            </a:endParaRPr>
          </a:p>
        </p:txBody>
      </p:sp>
      <p:sp>
        <p:nvSpPr>
          <p:cNvPr id="4" name="Rectangle 3"/>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
        <p:nvSpPr>
          <p:cNvPr id="2" name="Rectangle 1"/>
          <p:cNvSpPr/>
          <p:nvPr/>
        </p:nvSpPr>
        <p:spPr>
          <a:xfrm>
            <a:off x="3990079" y="2615035"/>
            <a:ext cx="1163844" cy="2015936"/>
          </a:xfrm>
          <a:prstGeom prst="rect">
            <a:avLst/>
          </a:prstGeom>
          <a:noFill/>
        </p:spPr>
        <p:txBody>
          <a:bodyPr wrap="none" lIns="91440" tIns="45720" rIns="91440" bIns="45720">
            <a:spAutoFit/>
          </a:bodyPr>
          <a:lstStyle/>
          <a:p>
            <a:pPr algn="ctr"/>
            <a:r>
              <a:rPr lang="en-US" sz="125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ea typeface="ＭＳ Ｐゴシック"/>
                <a:cs typeface="Arial"/>
              </a:rPr>
              <a:t>?</a:t>
            </a:r>
            <a:endParaRPr lang="en-US" sz="125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a:cs typeface="Arial"/>
            </a:endParaRPr>
          </a:p>
        </p:txBody>
      </p:sp>
    </p:spTree>
    <p:extLst>
      <p:ext uri="{BB962C8B-B14F-4D97-AF65-F5344CB8AC3E}">
        <p14:creationId xmlns:p14="http://schemas.microsoft.com/office/powerpoint/2010/main" xmlns="" val="2935208886"/>
      </p:ext>
    </p:extLst>
  </p:cSld>
  <p:clrMapOvr>
    <a:masterClrMapping/>
  </p:clrMapOvr>
  <p:transition advClick="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numCol="1" anchorCtr="0" compatLnSpc="1">
            <a:prstTxWarp prst="textNoShape">
              <a:avLst/>
            </a:prstTxWarp>
          </a:bodyPr>
          <a:lstStyle/>
          <a:p>
            <a:pPr eaLnBrk="1" hangingPunct="1">
              <a:defRPr/>
            </a:pPr>
            <a:r>
              <a:rPr lang="en-US" dirty="0">
                <a:ea typeface="ＭＳ Ｐゴシック" charset="-128"/>
                <a:cs typeface="ＭＳ Ｐゴシック" charset="-128"/>
              </a:rPr>
              <a:t>Would you like to know more?</a:t>
            </a:r>
          </a:p>
        </p:txBody>
      </p:sp>
      <p:sp>
        <p:nvSpPr>
          <p:cNvPr id="46083" name="Rectangle 3"/>
          <p:cNvSpPr>
            <a:spLocks noGrp="1" noChangeArrowheads="1"/>
          </p:cNvSpPr>
          <p:nvPr>
            <p:ph type="body" idx="1"/>
          </p:nvPr>
        </p:nvSpPr>
        <p:spPr>
          <a:xfrm>
            <a:off x="457200" y="1533525"/>
            <a:ext cx="8229600" cy="4295775"/>
          </a:xfrm>
        </p:spPr>
        <p:txBody>
          <a:bodyPr wrap="square" numCol="1" anchor="t" anchorCtr="0" compatLnSpc="1">
            <a:prstTxWarp prst="textNoShape">
              <a:avLst/>
            </a:prstTxWarp>
          </a:bodyPr>
          <a:lstStyle/>
          <a:p>
            <a:pPr eaLnBrk="1" hangingPunct="1">
              <a:defRPr/>
            </a:pPr>
            <a:r>
              <a:rPr lang="en-US" dirty="0" smtClean="0">
                <a:effectLst>
                  <a:outerShdw blurRad="38100" dist="38100" dir="2700000" algn="tl">
                    <a:srgbClr val="C0C0C0"/>
                  </a:outerShdw>
                </a:effectLst>
                <a:ea typeface="ＭＳ Ｐゴシック"/>
                <a:cs typeface="ＭＳ Ｐゴシック"/>
              </a:rPr>
              <a:t>IS&amp;T’s CIO</a:t>
            </a:r>
          </a:p>
          <a:p>
            <a:pPr lvl="1" eaLnBrk="1" hangingPunct="1">
              <a:spcBef>
                <a:spcPts val="1275"/>
              </a:spcBef>
              <a:defRPr/>
            </a:pPr>
            <a:r>
              <a:rPr lang="en-US" dirty="0" smtClean="0">
                <a:effectLst>
                  <a:outerShdw blurRad="38100" dist="38100" dir="2700000" algn="tl">
                    <a:srgbClr val="C0C0C0"/>
                  </a:outerShdw>
                </a:effectLst>
                <a:ea typeface="ＭＳ Ｐゴシック"/>
                <a:cs typeface="ＭＳ Ｐゴシック"/>
              </a:rPr>
              <a:t>JL Albert: </a:t>
            </a:r>
            <a:r>
              <a:rPr lang="en-US" dirty="0" smtClean="0">
                <a:effectLst>
                  <a:outerShdw blurRad="38100" dist="38100" dir="2700000" algn="tl">
                    <a:srgbClr val="C0C0C0"/>
                  </a:outerShdw>
                </a:effectLst>
                <a:ea typeface="ＭＳ Ｐゴシック"/>
                <a:cs typeface="ＭＳ Ｐゴシック"/>
                <a:hlinkClick r:id="rId2"/>
              </a:rPr>
              <a:t>jlalbert@gsu.edu</a:t>
            </a:r>
            <a:endParaRPr lang="en-US" dirty="0" smtClean="0">
              <a:effectLst>
                <a:outerShdw blurRad="38100" dist="38100" dir="2700000" algn="tl">
                  <a:srgbClr val="C0C0C0"/>
                </a:outerShdw>
              </a:effectLst>
              <a:ea typeface="ＭＳ Ｐゴシック"/>
              <a:cs typeface="ＭＳ Ｐゴシック"/>
            </a:endParaRPr>
          </a:p>
          <a:p>
            <a:pPr eaLnBrk="1" hangingPunct="1">
              <a:defRPr/>
            </a:pPr>
            <a:r>
              <a:rPr lang="en-US" dirty="0" smtClean="0">
                <a:effectLst>
                  <a:outerShdw blurRad="38100" dist="38100" dir="2700000" algn="tl">
                    <a:srgbClr val="C0C0C0"/>
                  </a:outerShdw>
                </a:effectLst>
                <a:ea typeface="ＭＳ Ｐゴシック"/>
                <a:cs typeface="ＭＳ Ｐゴシック"/>
              </a:rPr>
              <a:t>Manager, IT Business Planning</a:t>
            </a:r>
          </a:p>
          <a:p>
            <a:pPr lvl="1" eaLnBrk="1" hangingPunct="1">
              <a:spcBef>
                <a:spcPts val="1275"/>
              </a:spcBef>
              <a:defRPr/>
            </a:pPr>
            <a:r>
              <a:rPr lang="en-US" dirty="0" smtClean="0">
                <a:effectLst>
                  <a:outerShdw blurRad="38100" dist="38100" dir="2700000" algn="tl">
                    <a:srgbClr val="C0C0C0"/>
                  </a:outerShdw>
                </a:effectLst>
                <a:ea typeface="ＭＳ Ｐゴシック"/>
                <a:cs typeface="ＭＳ Ｐゴシック"/>
              </a:rPr>
              <a:t>James </a:t>
            </a:r>
            <a:r>
              <a:rPr lang="en-US" dirty="0" err="1" smtClean="0">
                <a:effectLst>
                  <a:outerShdw blurRad="38100" dist="38100" dir="2700000" algn="tl">
                    <a:srgbClr val="C0C0C0"/>
                  </a:outerShdw>
                </a:effectLst>
                <a:ea typeface="ＭＳ Ｐゴシック"/>
                <a:cs typeface="ＭＳ Ｐゴシック"/>
              </a:rPr>
              <a:t>Amann</a:t>
            </a:r>
            <a:r>
              <a:rPr lang="en-US" dirty="0" smtClean="0">
                <a:effectLst>
                  <a:outerShdw blurRad="38100" dist="38100" dir="2700000" algn="tl">
                    <a:srgbClr val="C0C0C0"/>
                  </a:outerShdw>
                </a:effectLst>
                <a:ea typeface="ＭＳ Ｐゴシック"/>
                <a:cs typeface="ＭＳ Ｐゴシック"/>
              </a:rPr>
              <a:t>: </a:t>
            </a:r>
            <a:r>
              <a:rPr lang="en-US" u="sng" dirty="0" err="1" smtClean="0">
                <a:solidFill>
                  <a:srgbClr val="0000FF"/>
                </a:solidFill>
                <a:effectLst>
                  <a:outerShdw blurRad="38100" dist="38100" dir="2700000" algn="tl">
                    <a:srgbClr val="C0C0C0"/>
                  </a:outerShdw>
                </a:effectLst>
                <a:ea typeface="ＭＳ Ｐゴシック"/>
                <a:cs typeface="ＭＳ Ｐゴシック"/>
              </a:rPr>
              <a:t>jamann@gsu.edu</a:t>
            </a:r>
            <a:endParaRPr lang="en-US" u="sng" dirty="0" smtClean="0">
              <a:solidFill>
                <a:srgbClr val="0000FF"/>
              </a:solidFill>
              <a:effectLst>
                <a:outerShdw blurRad="38100" dist="38100" dir="2700000" algn="tl">
                  <a:srgbClr val="C0C0C0"/>
                </a:outerShdw>
              </a:effectLst>
              <a:ea typeface="ＭＳ Ｐゴシック"/>
              <a:cs typeface="ＭＳ Ｐゴシック"/>
            </a:endParaRPr>
          </a:p>
          <a:p>
            <a:pPr eaLnBrk="1" hangingPunct="1">
              <a:defRPr/>
            </a:pPr>
            <a:r>
              <a:rPr lang="en-US" dirty="0" smtClean="0">
                <a:effectLst>
                  <a:outerShdw blurRad="38100" dist="38100" dir="2700000" algn="tl">
                    <a:srgbClr val="C0C0C0"/>
                  </a:outerShdw>
                </a:effectLst>
                <a:ea typeface="ＭＳ Ｐゴシック"/>
                <a:cs typeface="ＭＳ Ｐゴシック"/>
              </a:rPr>
              <a:t>Our Facilitator</a:t>
            </a:r>
          </a:p>
          <a:p>
            <a:pPr lvl="1" eaLnBrk="1" hangingPunct="1">
              <a:spcBef>
                <a:spcPts val="1275"/>
              </a:spcBef>
              <a:defRPr/>
            </a:pPr>
            <a:r>
              <a:rPr lang="en-US" dirty="0" smtClean="0"/>
              <a:t>Dean Meyer: </a:t>
            </a:r>
            <a:r>
              <a:rPr lang="en-US" dirty="0" smtClean="0">
                <a:hlinkClick r:id="rId3"/>
              </a:rPr>
              <a:t>dean@ndma.com</a:t>
            </a:r>
            <a:endParaRPr lang="en-US" dirty="0" smtClean="0"/>
          </a:p>
        </p:txBody>
      </p:sp>
    </p:spTree>
  </p:cSld>
  <p:clrMapOvr>
    <a:masterClrMapping/>
  </p:clrMapOvr>
  <p:transition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What I Found in 2004</a:t>
            </a:r>
          </a:p>
        </p:txBody>
      </p:sp>
      <p:sp>
        <p:nvSpPr>
          <p:cNvPr id="15362" name="Rectangle 3"/>
          <p:cNvSpPr>
            <a:spLocks noGrp="1"/>
          </p:cNvSpPr>
          <p:nvPr>
            <p:ph type="body" idx="1"/>
          </p:nvPr>
        </p:nvSpPr>
        <p:spPr bwMode="auto">
          <a:xfrm>
            <a:off x="457200" y="1239934"/>
            <a:ext cx="5075916" cy="2793278"/>
          </a:xfrm>
        </p:spPr>
        <p:txBody>
          <a:bodyPr wrap="square" numCol="1" anchor="t" anchorCtr="0" compatLnSpc="1">
            <a:prstTxWarp prst="textNoShape">
              <a:avLst/>
            </a:prstTxWarp>
            <a:noAutofit/>
          </a:bodyPr>
          <a:lstStyle/>
          <a:p>
            <a:pPr eaLnBrk="1" hangingPunct="1">
              <a:lnSpc>
                <a:spcPct val="90000"/>
              </a:lnSpc>
              <a:defRPr/>
            </a:pPr>
            <a:r>
              <a:rPr lang="en-US" sz="2400" dirty="0">
                <a:effectLst>
                  <a:outerShdw blurRad="38100" dist="38100" dir="2700000" algn="tl">
                    <a:srgbClr val="C0C0C0"/>
                  </a:outerShdw>
                </a:effectLst>
                <a:ea typeface="ＭＳ Ｐゴシック"/>
                <a:cs typeface="ＭＳ Ｐゴシック"/>
              </a:rPr>
              <a:t>The Predicament:</a:t>
            </a:r>
          </a:p>
          <a:p>
            <a:pPr lvl="1" eaLnBrk="1" hangingPunct="1">
              <a:spcBef>
                <a:spcPts val="675"/>
              </a:spcBef>
              <a:defRPr/>
            </a:pPr>
            <a:r>
              <a:rPr lang="en-US" sz="1600" dirty="0" smtClean="0"/>
              <a:t>Inconsistent customer focus</a:t>
            </a:r>
          </a:p>
          <a:p>
            <a:pPr lvl="1">
              <a:spcBef>
                <a:spcPct val="0"/>
              </a:spcBef>
              <a:buFontTx/>
              <a:buChar char="–"/>
              <a:defRPr/>
            </a:pPr>
            <a:r>
              <a:rPr lang="en-US" sz="1600" dirty="0" smtClean="0"/>
              <a:t>Internal stovepipes, duplicated services</a:t>
            </a:r>
          </a:p>
          <a:p>
            <a:pPr lvl="1">
              <a:spcBef>
                <a:spcPct val="0"/>
              </a:spcBef>
              <a:buFontTx/>
              <a:buChar char="–"/>
              <a:defRPr/>
            </a:pPr>
            <a:r>
              <a:rPr lang="en-US" sz="1600" dirty="0" smtClean="0"/>
              <a:t>Conflict among leaders and staff due to overlaps</a:t>
            </a:r>
          </a:p>
          <a:p>
            <a:pPr lvl="1">
              <a:spcBef>
                <a:spcPct val="0"/>
              </a:spcBef>
              <a:buFontTx/>
              <a:buChar char="–"/>
              <a:defRPr/>
            </a:pPr>
            <a:r>
              <a:rPr lang="en-US" sz="1600" dirty="0" smtClean="0"/>
              <a:t>Gaps in services with no accountability</a:t>
            </a:r>
          </a:p>
          <a:p>
            <a:pPr lvl="1">
              <a:spcBef>
                <a:spcPct val="0"/>
              </a:spcBef>
              <a:buFontTx/>
              <a:buChar char="–"/>
              <a:defRPr/>
            </a:pPr>
            <a:r>
              <a:rPr lang="en-US" sz="1600" dirty="0" smtClean="0"/>
              <a:t>No distinction between engineering and operations</a:t>
            </a:r>
          </a:p>
          <a:p>
            <a:pPr lvl="1">
              <a:spcBef>
                <a:spcPct val="0"/>
              </a:spcBef>
              <a:buFontTx/>
              <a:buChar char="–"/>
              <a:defRPr/>
            </a:pPr>
            <a:r>
              <a:rPr lang="en-US" sz="1600" dirty="0" smtClean="0"/>
              <a:t>Lack of distinct corporate culture with focus on innovation</a:t>
            </a:r>
            <a:endParaRPr lang="en-US" sz="1600" dirty="0"/>
          </a:p>
        </p:txBody>
      </p:sp>
      <p:pic>
        <p:nvPicPr>
          <p:cNvPr id="22532" name="Picture 5"/>
          <p:cNvPicPr>
            <a:picLocks noChangeAspect="1" noChangeArrowheads="1"/>
          </p:cNvPicPr>
          <p:nvPr/>
        </p:nvPicPr>
        <p:blipFill>
          <a:blip r:embed="rId2"/>
          <a:srcRect/>
          <a:stretch>
            <a:fillRect/>
          </a:stretch>
        </p:blipFill>
        <p:spPr bwMode="auto">
          <a:xfrm>
            <a:off x="5949950" y="1398588"/>
            <a:ext cx="2681288" cy="2265362"/>
          </a:xfrm>
          <a:prstGeom prst="rect">
            <a:avLst/>
          </a:prstGeom>
          <a:noFill/>
          <a:ln w="28575" cap="sq">
            <a:solidFill>
              <a:schemeClr val="tx1"/>
            </a:solidFill>
            <a:miter lim="800000"/>
            <a:headEnd type="none" w="sm" len="sm"/>
            <a:tailEnd type="none" w="sm" len="sm"/>
          </a:ln>
          <a:effectLst>
            <a:outerShdw blurRad="50800" dist="38100" dir="2700000" algn="tl" rotWithShape="0">
              <a:srgbClr val="000000">
                <a:alpha val="43000"/>
              </a:srgbClr>
            </a:outerShdw>
          </a:effectLst>
        </p:spPr>
      </p:pic>
      <p:sp>
        <p:nvSpPr>
          <p:cNvPr id="15365" name="Rectangle 3"/>
          <p:cNvSpPr>
            <a:spLocks/>
          </p:cNvSpPr>
          <p:nvPr/>
        </p:nvSpPr>
        <p:spPr bwMode="auto">
          <a:xfrm>
            <a:off x="512763" y="3959803"/>
            <a:ext cx="8229600" cy="2622550"/>
          </a:xfrm>
          <a:prstGeom prst="rect">
            <a:avLst/>
          </a:prstGeom>
          <a:noFill/>
          <a:ln w="9525">
            <a:noFill/>
            <a:miter lim="800000"/>
            <a:headEnd/>
            <a:tailEnd/>
          </a:ln>
        </p:spPr>
        <p:txBody>
          <a:bodyPr/>
          <a:lstStyle/>
          <a:p>
            <a:pPr marL="342900" indent="-342900">
              <a:spcBef>
                <a:spcPts val="1500"/>
              </a:spcBef>
              <a:buSzPct val="100000"/>
              <a:buFontTx/>
              <a:buBlip>
                <a:blip r:embed="rId3"/>
              </a:buBlip>
              <a:defRPr/>
            </a:pPr>
            <a:r>
              <a:rPr lang="en-US" sz="2400" dirty="0">
                <a:solidFill>
                  <a:srgbClr val="274897"/>
                </a:solidFill>
                <a:effectLst>
                  <a:outerShdw blurRad="38100" dist="38100" dir="2700000" algn="tl">
                    <a:srgbClr val="C0C0C0"/>
                  </a:outerShdw>
                </a:effectLst>
                <a:ea typeface="ＭＳ Ｐゴシック"/>
                <a:cs typeface="ＭＳ Ｐゴシック"/>
              </a:rPr>
              <a:t>The Vision:</a:t>
            </a:r>
          </a:p>
          <a:p>
            <a:pPr marL="742950" lvl="1" indent="-285750" eaLnBrk="0" hangingPunct="0">
              <a:spcBef>
                <a:spcPts val="600"/>
              </a:spcBef>
              <a:buFontTx/>
              <a:buChar char="–"/>
              <a:defRPr/>
            </a:pPr>
            <a:r>
              <a:rPr lang="en-US" sz="1600" dirty="0">
                <a:solidFill>
                  <a:srgbClr val="4686C6"/>
                </a:solidFill>
                <a:latin typeface="Calibri (Body)"/>
                <a:ea typeface="Calibri (Body)"/>
                <a:cs typeface="Calibri (Body)"/>
              </a:rPr>
              <a:t>Consistently and predictably keep our focus on our customers needs and expand services as requested</a:t>
            </a:r>
          </a:p>
          <a:p>
            <a:pPr marL="742950" lvl="1" indent="-285750" eaLnBrk="0" hangingPunct="0">
              <a:buFontTx/>
              <a:buChar char="–"/>
              <a:defRPr/>
            </a:pPr>
            <a:r>
              <a:rPr lang="en-US" sz="1600" dirty="0">
                <a:solidFill>
                  <a:srgbClr val="4686C6"/>
                </a:solidFill>
                <a:latin typeface="Calibri (Body)"/>
                <a:ea typeface="Calibri (Body)"/>
                <a:cs typeface="Calibri (Body)"/>
              </a:rPr>
              <a:t>Eliminate internal redundancies due to stovepipes</a:t>
            </a:r>
          </a:p>
          <a:p>
            <a:pPr marL="742950" lvl="1" indent="-285750" eaLnBrk="0" hangingPunct="0">
              <a:buFontTx/>
              <a:buChar char="–"/>
              <a:defRPr/>
            </a:pPr>
            <a:r>
              <a:rPr lang="en-US" sz="1600" dirty="0">
                <a:solidFill>
                  <a:srgbClr val="4686C6"/>
                </a:solidFill>
                <a:latin typeface="Calibri (Body)"/>
                <a:ea typeface="Calibri (Body)"/>
                <a:cs typeface="Calibri (Body)"/>
              </a:rPr>
              <a:t>Create a foundation for teamwork</a:t>
            </a:r>
          </a:p>
          <a:p>
            <a:pPr marL="742950" lvl="1" indent="-285750" eaLnBrk="0" hangingPunct="0">
              <a:buFontTx/>
              <a:buChar char="–"/>
              <a:defRPr/>
            </a:pPr>
            <a:r>
              <a:rPr lang="en-US" sz="1600" dirty="0">
                <a:solidFill>
                  <a:srgbClr val="4686C6"/>
                </a:solidFill>
                <a:latin typeface="Calibri (Body)"/>
                <a:ea typeface="Calibri (Body)"/>
                <a:cs typeface="Calibri (Body)"/>
              </a:rPr>
              <a:t>Eliminate gaps in service</a:t>
            </a:r>
          </a:p>
          <a:p>
            <a:pPr marL="742950" lvl="1" indent="-285750" eaLnBrk="0" hangingPunct="0">
              <a:buFontTx/>
              <a:buChar char="–"/>
              <a:defRPr/>
            </a:pPr>
            <a:r>
              <a:rPr lang="en-US" sz="1600" dirty="0">
                <a:solidFill>
                  <a:srgbClr val="4686C6"/>
                </a:solidFill>
                <a:latin typeface="Calibri (Body)"/>
                <a:ea typeface="Calibri (Body)"/>
                <a:cs typeface="Calibri (Body)"/>
              </a:rPr>
              <a:t>Establish world-class engineering and operations teams</a:t>
            </a:r>
          </a:p>
          <a:p>
            <a:pPr marL="742950" lvl="1" indent="-285750" eaLnBrk="0" hangingPunct="0">
              <a:buFontTx/>
              <a:buChar char="–"/>
              <a:defRPr/>
            </a:pPr>
            <a:r>
              <a:rPr lang="en-US" sz="1600" dirty="0" smtClean="0">
                <a:solidFill>
                  <a:srgbClr val="4686C6"/>
                </a:solidFill>
                <a:latin typeface="Calibri (Body)"/>
                <a:ea typeface="Calibri (Body)"/>
                <a:cs typeface="Calibri (Body)"/>
              </a:rPr>
              <a:t>Develop a culture that encourages innovation</a:t>
            </a:r>
            <a:endParaRPr lang="en-US" sz="1600" dirty="0">
              <a:solidFill>
                <a:srgbClr val="4686C6"/>
              </a:solidFill>
              <a:latin typeface="Calibri (Body)"/>
              <a:ea typeface="Calibri (Body)"/>
              <a:cs typeface="Calibri (Body)"/>
            </a:endParaRPr>
          </a:p>
          <a:p>
            <a:pPr lvl="1" eaLnBrk="0" hangingPunct="0">
              <a:lnSpc>
                <a:spcPct val="90000"/>
              </a:lnSpc>
              <a:defRPr/>
            </a:pPr>
            <a:endParaRPr lang="en-US" sz="1800" dirty="0">
              <a:solidFill>
                <a:srgbClr val="4685C5"/>
              </a:solidFill>
              <a:latin typeface="Calibri (Body)"/>
              <a:ea typeface="Calibri (Body)"/>
              <a:cs typeface="Calibri (Body)"/>
            </a:endParaRPr>
          </a:p>
          <a:p>
            <a:pPr marL="342900" indent="-342900" eaLnBrk="0" hangingPunct="0">
              <a:lnSpc>
                <a:spcPct val="90000"/>
              </a:lnSpc>
              <a:spcBef>
                <a:spcPct val="20000"/>
              </a:spcBef>
              <a:buSzPct val="100000"/>
              <a:buFontTx/>
              <a:buBlip>
                <a:blip r:embed="rId3"/>
              </a:buBlip>
              <a:defRPr/>
            </a:pPr>
            <a:endParaRPr lang="en-US" sz="1800" dirty="0">
              <a:solidFill>
                <a:srgbClr val="274897"/>
              </a:solidFill>
              <a:ea typeface="Gill Sans"/>
              <a:cs typeface="Gill Sans"/>
            </a:endParaRPr>
          </a:p>
        </p:txBody>
      </p:sp>
      <p:sp>
        <p:nvSpPr>
          <p:cNvPr id="6" name="Rectangle 3"/>
          <p:cNvSpPr>
            <a:spLocks/>
          </p:cNvSpPr>
          <p:nvPr/>
        </p:nvSpPr>
        <p:spPr bwMode="auto">
          <a:xfrm>
            <a:off x="6629400" y="6238875"/>
            <a:ext cx="1600200"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bwMode="auto">
          <a:xfrm>
            <a:off x="131763" y="129143"/>
            <a:ext cx="8275637" cy="738664"/>
          </a:xfrm>
        </p:spPr>
        <p:txBody>
          <a:bodyPr numCol="1" anchorCtr="0" compatLnSpc="1">
            <a:prstTxWarp prst="textNoShape">
              <a:avLst/>
            </a:prstTxWarp>
          </a:bodyPr>
          <a:lstStyle/>
          <a:p>
            <a:r>
              <a:rPr lang="en-US" sz="4200" dirty="0">
                <a:ea typeface="ＭＳ Ｐゴシック" charset="-128"/>
                <a:cs typeface="ＭＳ Ｐゴシック" charset="-128"/>
              </a:rPr>
              <a:t>Internal Budgeting Improvements</a:t>
            </a:r>
          </a:p>
        </p:txBody>
      </p:sp>
      <p:sp>
        <p:nvSpPr>
          <p:cNvPr id="17410" name="Rectangle 3"/>
          <p:cNvSpPr>
            <a:spLocks noGrp="1"/>
          </p:cNvSpPr>
          <p:nvPr>
            <p:ph type="body" idx="1"/>
          </p:nvPr>
        </p:nvSpPr>
        <p:spPr bwMode="auto">
          <a:xfrm>
            <a:off x="328613" y="2720975"/>
            <a:ext cx="4330700" cy="3363913"/>
          </a:xfrm>
        </p:spPr>
        <p:txBody>
          <a:bodyPr wrap="square" numCol="1" anchor="t" anchorCtr="0" compatLnSpc="1">
            <a:prstTxWarp prst="textNoShape">
              <a:avLst/>
            </a:prstTxWarp>
            <a:normAutofit/>
          </a:bodyPr>
          <a:lstStyle/>
          <a:p>
            <a:pPr lvl="1">
              <a:lnSpc>
                <a:spcPct val="90000"/>
              </a:lnSpc>
              <a:spcBef>
                <a:spcPts val="1275"/>
              </a:spcBef>
            </a:pPr>
            <a:r>
              <a:rPr lang="en-US" sz="2000" dirty="0" smtClean="0"/>
              <a:t>Four groups within IS&amp;T offering application </a:t>
            </a:r>
            <a:r>
              <a:rPr lang="en-US" sz="2000" dirty="0"/>
              <a:t>h</a:t>
            </a:r>
            <a:r>
              <a:rPr lang="en-US" sz="2000" dirty="0" smtClean="0"/>
              <a:t>osting under widely varied cost and service models </a:t>
            </a:r>
          </a:p>
          <a:p>
            <a:pPr lvl="1">
              <a:lnSpc>
                <a:spcPct val="90000"/>
              </a:lnSpc>
              <a:spcBef>
                <a:spcPts val="1275"/>
              </a:spcBef>
            </a:pPr>
            <a:r>
              <a:rPr lang="en-US" sz="2000" dirty="0" smtClean="0"/>
              <a:t>At least four groups within IS&amp;T offering platform and storage services</a:t>
            </a:r>
          </a:p>
          <a:p>
            <a:pPr lvl="1">
              <a:lnSpc>
                <a:spcPct val="90000"/>
              </a:lnSpc>
              <a:spcBef>
                <a:spcPts val="1275"/>
              </a:spcBef>
            </a:pPr>
            <a:r>
              <a:rPr lang="en-US" sz="2000" dirty="0" smtClean="0"/>
              <a:t>Nearly all groups offering some form of application </a:t>
            </a:r>
            <a:r>
              <a:rPr lang="en-US" sz="2000" dirty="0"/>
              <a:t>s</a:t>
            </a:r>
            <a:r>
              <a:rPr lang="en-US" sz="2000" dirty="0" smtClean="0"/>
              <a:t>ervice </a:t>
            </a:r>
            <a:r>
              <a:rPr lang="en-US" sz="2000" dirty="0"/>
              <a:t>p</a:t>
            </a:r>
            <a:r>
              <a:rPr lang="en-US" sz="2000" dirty="0" smtClean="0"/>
              <a:t>rovision</a:t>
            </a:r>
          </a:p>
        </p:txBody>
      </p:sp>
      <p:pic>
        <p:nvPicPr>
          <p:cNvPr id="17411" name="Picture 4"/>
          <p:cNvPicPr>
            <a:picLocks noChangeAspect="1" noChangeArrowheads="1"/>
          </p:cNvPicPr>
          <p:nvPr/>
        </p:nvPicPr>
        <p:blipFill>
          <a:blip r:embed="rId2"/>
          <a:srcRect t="4578" r="8133"/>
          <a:stretch>
            <a:fillRect/>
          </a:stretch>
        </p:blipFill>
        <p:spPr bwMode="auto">
          <a:xfrm>
            <a:off x="4956175" y="2720975"/>
            <a:ext cx="3451225" cy="2689225"/>
          </a:xfrm>
          <a:prstGeom prst="rect">
            <a:avLst/>
          </a:prstGeom>
          <a:noFill/>
          <a:ln w="9525">
            <a:noFill/>
            <a:miter lim="800000"/>
            <a:headEnd/>
            <a:tailEnd/>
          </a:ln>
        </p:spPr>
      </p:pic>
      <p:sp>
        <p:nvSpPr>
          <p:cNvPr id="17412" name="Rectangle 5"/>
          <p:cNvSpPr>
            <a:spLocks/>
          </p:cNvSpPr>
          <p:nvPr/>
        </p:nvSpPr>
        <p:spPr bwMode="auto">
          <a:xfrm>
            <a:off x="328613" y="1292225"/>
            <a:ext cx="8229600" cy="4525963"/>
          </a:xfrm>
          <a:prstGeom prst="rect">
            <a:avLst/>
          </a:prstGeom>
          <a:noFill/>
          <a:ln w="9525">
            <a:noFill/>
            <a:miter lim="800000"/>
            <a:headEnd/>
            <a:tailEnd/>
          </a:ln>
        </p:spPr>
        <p:txBody>
          <a:bodyPr/>
          <a:lstStyle/>
          <a:p>
            <a:pPr marL="342900" indent="-342900" eaLnBrk="0" hangingPunct="0">
              <a:lnSpc>
                <a:spcPct val="90000"/>
              </a:lnSpc>
              <a:spcBef>
                <a:spcPct val="20000"/>
              </a:spcBef>
              <a:buSzPct val="100000"/>
              <a:buFontTx/>
              <a:buBlip>
                <a:blip r:embed="rId3"/>
              </a:buBlip>
            </a:pPr>
            <a:r>
              <a:rPr lang="en-US" sz="3200" dirty="0">
                <a:solidFill>
                  <a:srgbClr val="274897"/>
                </a:solidFill>
                <a:ea typeface="Gill Sans"/>
                <a:cs typeface="Gill Sans"/>
              </a:rPr>
              <a:t>Recent </a:t>
            </a:r>
            <a:r>
              <a:rPr lang="en-US" sz="3200" dirty="0" smtClean="0">
                <a:solidFill>
                  <a:srgbClr val="274897"/>
                </a:solidFill>
                <a:ea typeface="Gill Sans"/>
                <a:cs typeface="Gill Sans"/>
              </a:rPr>
              <a:t>financial </a:t>
            </a:r>
            <a:r>
              <a:rPr lang="en-US" sz="3200" dirty="0">
                <a:solidFill>
                  <a:srgbClr val="274897"/>
                </a:solidFill>
                <a:ea typeface="Gill Sans"/>
                <a:cs typeface="Gill Sans"/>
              </a:rPr>
              <a:t>m</a:t>
            </a:r>
            <a:r>
              <a:rPr lang="en-US" sz="3200" dirty="0" smtClean="0">
                <a:solidFill>
                  <a:srgbClr val="274897"/>
                </a:solidFill>
                <a:ea typeface="Gill Sans"/>
                <a:cs typeface="Gill Sans"/>
              </a:rPr>
              <a:t>anagement </a:t>
            </a:r>
            <a:r>
              <a:rPr lang="en-US" sz="3200" dirty="0">
                <a:solidFill>
                  <a:srgbClr val="274897"/>
                </a:solidFill>
                <a:ea typeface="Gill Sans"/>
                <a:cs typeface="Gill Sans"/>
              </a:rPr>
              <a:t>project helped us all clearly see the duplication of products and services</a:t>
            </a:r>
          </a:p>
        </p:txBody>
      </p:sp>
      <p:sp>
        <p:nvSpPr>
          <p:cNvPr id="17413" name="Rectangle 6"/>
          <p:cNvSpPr>
            <a:spLocks/>
          </p:cNvSpPr>
          <p:nvPr/>
        </p:nvSpPr>
        <p:spPr bwMode="auto">
          <a:xfrm>
            <a:off x="555624" y="5877065"/>
            <a:ext cx="8111163" cy="377825"/>
          </a:xfrm>
          <a:prstGeom prst="rect">
            <a:avLst/>
          </a:prstGeom>
          <a:noFill/>
          <a:ln w="9525">
            <a:noFill/>
            <a:miter lim="800000"/>
            <a:headEnd/>
            <a:tailEnd/>
          </a:ln>
        </p:spPr>
        <p:txBody>
          <a:bodyPr/>
          <a:lstStyle/>
          <a:p>
            <a:pPr marL="742950" lvl="1" indent="-285750" eaLnBrk="0" hangingPunct="0">
              <a:lnSpc>
                <a:spcPct val="90000"/>
              </a:lnSpc>
              <a:spcBef>
                <a:spcPts val="1275"/>
              </a:spcBef>
              <a:buFont typeface="Arial" charset="0"/>
              <a:buNone/>
            </a:pPr>
            <a:r>
              <a:rPr lang="en-US" sz="1200" dirty="0">
                <a:solidFill>
                  <a:srgbClr val="E80000"/>
                </a:solidFill>
                <a:latin typeface="Calibri (Body)"/>
                <a:ea typeface="Calibri (Body)"/>
                <a:cs typeface="Calibri (Body)"/>
              </a:rPr>
              <a:t>Read More: </a:t>
            </a:r>
            <a:r>
              <a:rPr lang="en-US" sz="1200" dirty="0">
                <a:solidFill>
                  <a:srgbClr val="E80000"/>
                </a:solidFill>
                <a:latin typeface="Calibri (Body)"/>
                <a:ea typeface="Calibri (Body)"/>
                <a:cs typeface="Calibri (Body)"/>
                <a:hlinkClick r:id="rId4"/>
              </a:rPr>
              <a:t>http://net.educause.edu/SERC09/Program/1020814?PRODUCT_CODE=SERC09/SESS16</a:t>
            </a:r>
            <a:endParaRPr lang="en-US" sz="1200" dirty="0">
              <a:solidFill>
                <a:srgbClr val="E80000"/>
              </a:solidFill>
              <a:latin typeface="Calibri (Body)"/>
              <a:ea typeface="Calibri (Body)"/>
              <a:cs typeface="Calibri (Body)"/>
            </a:endParaRPr>
          </a:p>
        </p:txBody>
      </p:sp>
      <p:sp>
        <p:nvSpPr>
          <p:cNvPr id="7" name="Rectangle 3"/>
          <p:cNvSpPr>
            <a:spLocks/>
          </p:cNvSpPr>
          <p:nvPr/>
        </p:nvSpPr>
        <p:spPr bwMode="auto">
          <a:xfrm>
            <a:off x="6629400" y="6238875"/>
            <a:ext cx="1600200"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en-US" dirty="0">
                <a:ea typeface="ＭＳ Ｐゴシック" charset="-128"/>
                <a:cs typeface="ＭＳ Ｐゴシック" charset="-128"/>
              </a:rPr>
              <a:t>Solution Search</a:t>
            </a:r>
          </a:p>
        </p:txBody>
      </p:sp>
      <p:sp>
        <p:nvSpPr>
          <p:cNvPr id="23555" name="Rectangle 3"/>
          <p:cNvSpPr>
            <a:spLocks noGrp="1" noChangeArrowheads="1"/>
          </p:cNvSpPr>
          <p:nvPr>
            <p:ph type="body" idx="1"/>
          </p:nvPr>
        </p:nvSpPr>
        <p:spPr>
          <a:xfrm>
            <a:off x="263525" y="1417638"/>
            <a:ext cx="6367463" cy="4470400"/>
          </a:xfrm>
        </p:spPr>
        <p:txBody>
          <a:bodyPr>
            <a:normAutofit lnSpcReduction="10000"/>
          </a:bodyPr>
          <a:lstStyle/>
          <a:p>
            <a:pPr eaLnBrk="1" fontAlgn="auto" hangingPunct="1">
              <a:lnSpc>
                <a:spcPct val="90000"/>
              </a:lnSpc>
              <a:spcAft>
                <a:spcPts val="0"/>
              </a:spcAft>
              <a:defRPr/>
            </a:pPr>
            <a:r>
              <a:rPr lang="en-US" sz="2400" dirty="0">
                <a:ea typeface="ＭＳ Ｐゴシック" pitchFamily="25" charset="-128"/>
                <a:cs typeface="ＭＳ Ｐゴシック" pitchFamily="25" charset="-128"/>
              </a:rPr>
              <a:t>We wanted </a:t>
            </a:r>
          </a:p>
          <a:p>
            <a:pPr lvl="1" eaLnBrk="1" fontAlgn="auto" hangingPunct="1">
              <a:lnSpc>
                <a:spcPct val="90000"/>
              </a:lnSpc>
              <a:spcBef>
                <a:spcPts val="1000"/>
              </a:spcBef>
              <a:spcAft>
                <a:spcPts val="0"/>
              </a:spcAft>
              <a:buFont typeface="Arial"/>
              <a:buChar char="–"/>
              <a:defRPr/>
            </a:pPr>
            <a:r>
              <a:rPr lang="en-US" sz="1800" dirty="0" smtClean="0"/>
              <a:t>Elimination of all gaps and overlaps in service delivery</a:t>
            </a:r>
          </a:p>
          <a:p>
            <a:pPr lvl="1" eaLnBrk="1" fontAlgn="auto" hangingPunct="1">
              <a:lnSpc>
                <a:spcPct val="90000"/>
              </a:lnSpc>
              <a:spcBef>
                <a:spcPts val="1000"/>
              </a:spcBef>
              <a:spcAft>
                <a:spcPts val="0"/>
              </a:spcAft>
              <a:buFont typeface="Arial"/>
              <a:buChar char="–"/>
              <a:defRPr/>
            </a:pPr>
            <a:r>
              <a:rPr lang="en-US" sz="1800" dirty="0" smtClean="0">
                <a:ea typeface="+mn-ea"/>
              </a:rPr>
              <a:t>Clearly defined domains</a:t>
            </a:r>
            <a:endParaRPr lang="en-US" sz="1800" dirty="0">
              <a:ea typeface="+mn-ea"/>
            </a:endParaRPr>
          </a:p>
          <a:p>
            <a:pPr lvl="1" eaLnBrk="1" fontAlgn="auto" hangingPunct="1">
              <a:lnSpc>
                <a:spcPct val="90000"/>
              </a:lnSpc>
              <a:spcBef>
                <a:spcPts val="1000"/>
              </a:spcBef>
              <a:spcAft>
                <a:spcPts val="0"/>
              </a:spcAft>
              <a:buFont typeface="Arial"/>
              <a:buChar char="–"/>
              <a:defRPr/>
            </a:pPr>
            <a:r>
              <a:rPr lang="en-US" sz="1800" dirty="0" smtClean="0">
                <a:ea typeface="+mn-ea"/>
              </a:rPr>
              <a:t>An informed and empowered Leadership Team</a:t>
            </a:r>
            <a:endParaRPr lang="en-US" sz="1800" dirty="0">
              <a:ea typeface="+mn-ea"/>
            </a:endParaRPr>
          </a:p>
          <a:p>
            <a:pPr lvl="1" eaLnBrk="1" fontAlgn="auto" hangingPunct="1">
              <a:lnSpc>
                <a:spcPct val="90000"/>
              </a:lnSpc>
              <a:spcBef>
                <a:spcPts val="1000"/>
              </a:spcBef>
              <a:spcAft>
                <a:spcPts val="0"/>
              </a:spcAft>
              <a:buFont typeface="Arial"/>
              <a:buChar char="–"/>
              <a:defRPr/>
            </a:pPr>
            <a:r>
              <a:rPr lang="en-US" sz="1800" dirty="0" smtClean="0">
                <a:ea typeface="+mn-ea"/>
              </a:rPr>
              <a:t>A principled and participative process of transformation</a:t>
            </a:r>
            <a:endParaRPr lang="en-US" sz="1800" dirty="0">
              <a:ea typeface="+mn-ea"/>
            </a:endParaRPr>
          </a:p>
          <a:p>
            <a:pPr eaLnBrk="1" fontAlgn="auto" hangingPunct="1">
              <a:lnSpc>
                <a:spcPct val="90000"/>
              </a:lnSpc>
              <a:spcBef>
                <a:spcPts val="1400"/>
              </a:spcBef>
              <a:spcAft>
                <a:spcPts val="0"/>
              </a:spcAft>
              <a:defRPr/>
            </a:pPr>
            <a:r>
              <a:rPr lang="en-US" sz="2400" dirty="0">
                <a:ea typeface="ＭＳ Ｐゴシック" pitchFamily="25" charset="-128"/>
                <a:cs typeface="ＭＳ Ｐゴシック" pitchFamily="25" charset="-128"/>
              </a:rPr>
              <a:t>Answer </a:t>
            </a:r>
            <a:r>
              <a:rPr lang="en-US" sz="2400" dirty="0" smtClean="0">
                <a:ea typeface="ＭＳ Ｐゴシック" pitchFamily="25" charset="-128"/>
                <a:cs typeface="ＭＳ Ｐゴシック" pitchFamily="25" charset="-128"/>
              </a:rPr>
              <a:t>– Outside expertise and facilitation</a:t>
            </a:r>
            <a:endParaRPr lang="en-US" sz="2400" baseline="50000" dirty="0">
              <a:ea typeface="Arial" pitchFamily="25" charset="0"/>
              <a:cs typeface="Arial" pitchFamily="25" charset="0"/>
            </a:endParaRPr>
          </a:p>
          <a:p>
            <a:pPr lvl="1" eaLnBrk="1" fontAlgn="auto" hangingPunct="1">
              <a:lnSpc>
                <a:spcPct val="90000"/>
              </a:lnSpc>
              <a:spcBef>
                <a:spcPts val="1000"/>
              </a:spcBef>
              <a:spcAft>
                <a:spcPts val="0"/>
              </a:spcAft>
              <a:buFont typeface="Arial"/>
              <a:buChar char="–"/>
              <a:defRPr/>
            </a:pPr>
            <a:r>
              <a:rPr lang="en-US" sz="1800" dirty="0" smtClean="0"/>
              <a:t>Building blocks of structure based on systematic approach</a:t>
            </a:r>
            <a:endParaRPr lang="en-US" sz="1800" dirty="0" smtClean="0">
              <a:ea typeface="Arial" pitchFamily="25" charset="0"/>
              <a:cs typeface="Arial" pitchFamily="25" charset="0"/>
            </a:endParaRPr>
          </a:p>
          <a:p>
            <a:pPr lvl="1" eaLnBrk="1" fontAlgn="auto" hangingPunct="1">
              <a:lnSpc>
                <a:spcPct val="90000"/>
              </a:lnSpc>
              <a:spcBef>
                <a:spcPts val="1000"/>
              </a:spcBef>
              <a:spcAft>
                <a:spcPts val="0"/>
              </a:spcAft>
              <a:buFont typeface="Arial"/>
              <a:buChar char="–"/>
              <a:defRPr/>
            </a:pPr>
            <a:r>
              <a:rPr lang="en-US" sz="1800" dirty="0" smtClean="0">
                <a:ea typeface="+mn-ea"/>
              </a:rPr>
              <a:t>A defined language of organizational design for use by the Design Team</a:t>
            </a:r>
            <a:endParaRPr lang="en-US" sz="1800" dirty="0">
              <a:ea typeface="+mn-ea"/>
            </a:endParaRPr>
          </a:p>
          <a:p>
            <a:pPr lvl="1" eaLnBrk="1" fontAlgn="auto" hangingPunct="1">
              <a:lnSpc>
                <a:spcPct val="90000"/>
              </a:lnSpc>
              <a:spcBef>
                <a:spcPts val="1000"/>
              </a:spcBef>
              <a:spcAft>
                <a:spcPts val="0"/>
              </a:spcAft>
              <a:buFont typeface="Arial"/>
              <a:buChar char="–"/>
              <a:defRPr/>
            </a:pPr>
            <a:r>
              <a:rPr lang="en-US" sz="1800" dirty="0" smtClean="0">
                <a:ea typeface="+mn-ea"/>
              </a:rPr>
              <a:t>A </a:t>
            </a:r>
            <a:r>
              <a:rPr lang="en-US" sz="1800" dirty="0">
                <a:ea typeface="+mn-ea"/>
              </a:rPr>
              <a:t>documented project plan for organizational transformation</a:t>
            </a:r>
          </a:p>
        </p:txBody>
      </p:sp>
      <p:pic>
        <p:nvPicPr>
          <p:cNvPr id="1026" name="Picture 2"/>
          <p:cNvPicPr>
            <a:picLocks noChangeAspect="1" noChangeArrowheads="1"/>
          </p:cNvPicPr>
          <p:nvPr/>
        </p:nvPicPr>
        <p:blipFill>
          <a:blip r:embed="rId2"/>
          <a:srcRect/>
          <a:stretch>
            <a:fillRect/>
          </a:stretch>
        </p:blipFill>
        <p:spPr bwMode="auto">
          <a:xfrm>
            <a:off x="6750909" y="2057166"/>
            <a:ext cx="1943100" cy="3039491"/>
          </a:xfrm>
          <a:prstGeom prst="rect">
            <a:avLst/>
          </a:prstGeom>
          <a:noFill/>
          <a:ln w="9525">
            <a:noFill/>
            <a:miter lim="800000"/>
            <a:headEnd/>
            <a:tailEnd/>
          </a:ln>
        </p:spPr>
      </p:pic>
      <p:sp>
        <p:nvSpPr>
          <p:cNvPr id="5" name="Rectangle 3"/>
          <p:cNvSpPr>
            <a:spLocks/>
          </p:cNvSpPr>
          <p:nvPr/>
        </p:nvSpPr>
        <p:spPr bwMode="auto">
          <a:xfrm>
            <a:off x="6629400" y="6238875"/>
            <a:ext cx="1600200"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Realignment Announced</a:t>
            </a:r>
          </a:p>
        </p:txBody>
      </p:sp>
      <p:sp>
        <p:nvSpPr>
          <p:cNvPr id="21506" name="Rectangle 3"/>
          <p:cNvSpPr>
            <a:spLocks noGrp="1"/>
          </p:cNvSpPr>
          <p:nvPr>
            <p:ph type="body" idx="1"/>
          </p:nvPr>
        </p:nvSpPr>
        <p:spPr bwMode="auto"/>
        <p:txBody>
          <a:bodyPr wrap="square" numCol="1" anchor="t" anchorCtr="0" compatLnSpc="1">
            <a:prstTxWarp prst="textNoShape">
              <a:avLst/>
            </a:prstTxWarp>
          </a:bodyPr>
          <a:lstStyle/>
          <a:p>
            <a:r>
              <a:rPr lang="en-US" dirty="0" smtClean="0">
                <a:effectLst/>
              </a:rPr>
              <a:t>Ground Rules</a:t>
            </a:r>
          </a:p>
          <a:p>
            <a:pPr lvl="1">
              <a:spcBef>
                <a:spcPts val="1275"/>
              </a:spcBef>
            </a:pPr>
            <a:r>
              <a:rPr lang="en-US" dirty="0" smtClean="0"/>
              <a:t>No employees would lose employment </a:t>
            </a:r>
            <a:r>
              <a:rPr lang="en-US" u="sng" dirty="0" smtClean="0"/>
              <a:t>due to the restructure</a:t>
            </a:r>
          </a:p>
          <a:p>
            <a:pPr marL="731520" lvl="2" indent="0">
              <a:buNone/>
            </a:pPr>
            <a:r>
              <a:rPr lang="en-US" dirty="0" smtClean="0"/>
              <a:t>Performance issues and budget cuts exempted</a:t>
            </a:r>
          </a:p>
          <a:p>
            <a:pPr lvl="1">
              <a:spcBef>
                <a:spcPts val="1275"/>
              </a:spcBef>
            </a:pPr>
            <a:r>
              <a:rPr lang="en-US" dirty="0" smtClean="0"/>
              <a:t>No pay reduced (due to movement from director to manager, manager to staff) for one year</a:t>
            </a:r>
          </a:p>
        </p:txBody>
      </p:sp>
      <p:sp>
        <p:nvSpPr>
          <p:cNvPr id="5" name="Rectangle 3"/>
          <p:cNvSpPr>
            <a:spLocks/>
          </p:cNvSpPr>
          <p:nvPr/>
        </p:nvSpPr>
        <p:spPr bwMode="auto">
          <a:xfrm>
            <a:off x="6629400" y="6238875"/>
            <a:ext cx="1600200"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bwMode="auto">
          <a:xfrm>
            <a:off x="131763" y="101600"/>
            <a:ext cx="8275637" cy="793750"/>
          </a:xfrm>
        </p:spPr>
        <p:txBody>
          <a:bodyPr numCol="1" anchorCtr="0" compatLnSpc="1">
            <a:prstTxWarp prst="textNoShape">
              <a:avLst/>
            </a:prstTxWarp>
          </a:bodyPr>
          <a:lstStyle/>
          <a:p>
            <a:r>
              <a:rPr lang="en-US" dirty="0">
                <a:ea typeface="ＭＳ Ｐゴシック" charset="-128"/>
                <a:cs typeface="ＭＳ Ｐゴシック" charset="-128"/>
              </a:rPr>
              <a:t>Formation of the Design Team</a:t>
            </a:r>
          </a:p>
        </p:txBody>
      </p:sp>
      <p:sp>
        <p:nvSpPr>
          <p:cNvPr id="22530" name="Rectangle 3"/>
          <p:cNvSpPr>
            <a:spLocks noGrp="1"/>
          </p:cNvSpPr>
          <p:nvPr>
            <p:ph type="body" idx="1"/>
          </p:nvPr>
        </p:nvSpPr>
        <p:spPr bwMode="auto"/>
        <p:txBody>
          <a:bodyPr wrap="square" numCol="1" anchor="t" anchorCtr="0" compatLnSpc="1">
            <a:prstTxWarp prst="textNoShape">
              <a:avLst/>
            </a:prstTxWarp>
            <a:normAutofit fontScale="92500" lnSpcReduction="10000"/>
          </a:bodyPr>
          <a:lstStyle/>
          <a:p>
            <a:pPr>
              <a:lnSpc>
                <a:spcPct val="90000"/>
              </a:lnSpc>
            </a:pPr>
            <a:r>
              <a:rPr lang="en-US" dirty="0" smtClean="0">
                <a:effectLst/>
              </a:rPr>
              <a:t>The Design Team would be tasked with creation of the new organization</a:t>
            </a:r>
          </a:p>
          <a:p>
            <a:pPr lvl="1">
              <a:lnSpc>
                <a:spcPct val="90000"/>
              </a:lnSpc>
              <a:spcBef>
                <a:spcPts val="1275"/>
              </a:spcBef>
            </a:pPr>
            <a:r>
              <a:rPr lang="en-US" dirty="0" smtClean="0"/>
              <a:t>All IS&amp;T staff invited to join</a:t>
            </a:r>
          </a:p>
          <a:p>
            <a:pPr lvl="1">
              <a:lnSpc>
                <a:spcPct val="90000"/>
              </a:lnSpc>
              <a:spcBef>
                <a:spcPts val="1275"/>
              </a:spcBef>
            </a:pPr>
            <a:r>
              <a:rPr lang="en-US" dirty="0" smtClean="0"/>
              <a:t>To be a part of the team, staff had to illustrate basic qualifications set by HR </a:t>
            </a:r>
          </a:p>
          <a:p>
            <a:pPr lvl="2">
              <a:lnSpc>
                <a:spcPct val="90000"/>
              </a:lnSpc>
            </a:pPr>
            <a:r>
              <a:rPr lang="en-US" dirty="0" smtClean="0"/>
              <a:t>Supervisory experience or related education</a:t>
            </a:r>
          </a:p>
          <a:p>
            <a:pPr lvl="2">
              <a:lnSpc>
                <a:spcPct val="90000"/>
              </a:lnSpc>
            </a:pPr>
            <a:r>
              <a:rPr lang="en-US" dirty="0" smtClean="0"/>
              <a:t>Budget management experience</a:t>
            </a:r>
          </a:p>
          <a:p>
            <a:pPr lvl="1">
              <a:lnSpc>
                <a:spcPct val="90000"/>
              </a:lnSpc>
              <a:spcBef>
                <a:spcPts val="1275"/>
              </a:spcBef>
            </a:pPr>
            <a:r>
              <a:rPr lang="en-US" dirty="0" smtClean="0"/>
              <a:t>To apply for management positions yet to be created, had to be on the Design Team</a:t>
            </a:r>
          </a:p>
          <a:p>
            <a:pPr lvl="1">
              <a:lnSpc>
                <a:spcPct val="90000"/>
              </a:lnSpc>
              <a:spcBef>
                <a:spcPts val="1275"/>
              </a:spcBef>
            </a:pPr>
            <a:r>
              <a:rPr lang="en-US" dirty="0" smtClean="0"/>
              <a:t>Our Human Resources team assessed qualifications for Design Team selections</a:t>
            </a:r>
          </a:p>
          <a:p>
            <a:pPr lvl="2">
              <a:lnSpc>
                <a:spcPct val="90000"/>
              </a:lnSpc>
            </a:pPr>
            <a:endParaRPr lang="en-US" dirty="0" smtClean="0"/>
          </a:p>
        </p:txBody>
      </p:sp>
      <p:sp>
        <p:nvSpPr>
          <p:cNvPr id="5" name="Rectangle 3"/>
          <p:cNvSpPr>
            <a:spLocks/>
          </p:cNvSpPr>
          <p:nvPr/>
        </p:nvSpPr>
        <p:spPr bwMode="auto">
          <a:xfrm>
            <a:off x="6629400" y="6238875"/>
            <a:ext cx="1600200"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smtClean="0">
                <a:solidFill>
                  <a:srgbClr val="274897"/>
                </a:solidFill>
                <a:effectLst>
                  <a:outerShdw blurRad="38100" dist="38100" dir="2700000" algn="tl">
                    <a:srgbClr val="C0C0C0"/>
                  </a:outerShdw>
                </a:effectLst>
                <a:ea typeface="ＭＳ Ｐゴシック"/>
                <a:cs typeface="ＭＳ Ｐゴシック"/>
              </a:rPr>
              <a:t>JL Albert</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cSld>
  <p:clrMapOvr>
    <a:masterClrMapping/>
  </p:clrMapOvr>
  <p:transition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457200" y="2750481"/>
            <a:ext cx="8229600" cy="3375682"/>
          </a:xfrm>
        </p:spPr>
        <p:txBody>
          <a:bodyPr/>
          <a:lstStyle/>
          <a:p>
            <a:pPr marL="0" indent="0" algn="ctr" eaLnBrk="1" fontAlgn="auto" hangingPunct="1">
              <a:spcAft>
                <a:spcPts val="0"/>
              </a:spcAft>
              <a:buNone/>
              <a:defRPr/>
            </a:pPr>
            <a:r>
              <a:rPr lang="en-US" sz="8000" dirty="0" smtClean="0">
                <a:ea typeface="ＭＳ Ｐゴシック" pitchFamily="25" charset="-128"/>
                <a:cs typeface="ＭＳ Ｐゴシック" pitchFamily="25" charset="-128"/>
              </a:rPr>
              <a:t>The Process</a:t>
            </a:r>
            <a:endParaRPr lang="en-US" sz="8000" dirty="0">
              <a:ea typeface="ＭＳ Ｐゴシック" pitchFamily="25" charset="-128"/>
              <a:cs typeface="ＭＳ Ｐゴシック" pitchFamily="25" charset="-128"/>
            </a:endParaRPr>
          </a:p>
          <a:p>
            <a:pPr marL="812800" indent="-812800" eaLnBrk="1" fontAlgn="auto" hangingPunct="1">
              <a:spcAft>
                <a:spcPts val="0"/>
              </a:spcAft>
              <a:defRPr/>
            </a:pPr>
            <a:endParaRPr lang="en-US" dirty="0">
              <a:ea typeface="ＭＳ Ｐゴシック" pitchFamily="25" charset="-128"/>
              <a:cs typeface="ＭＳ Ｐゴシック" pitchFamily="25" charset="-128"/>
            </a:endParaRPr>
          </a:p>
        </p:txBody>
      </p:sp>
      <p:sp>
        <p:nvSpPr>
          <p:cNvPr id="6" name="Rectangle 5"/>
          <p:cNvSpPr>
            <a:spLocks/>
          </p:cNvSpPr>
          <p:nvPr/>
        </p:nvSpPr>
        <p:spPr bwMode="auto">
          <a:xfrm>
            <a:off x="6629399" y="6238875"/>
            <a:ext cx="2314575" cy="533400"/>
          </a:xfrm>
          <a:prstGeom prst="rect">
            <a:avLst/>
          </a:prstGeom>
          <a:noFill/>
          <a:ln w="9525">
            <a:noFill/>
            <a:miter lim="800000"/>
            <a:headEnd/>
            <a:tailEnd/>
          </a:ln>
        </p:spPr>
        <p:txBody>
          <a:bodyPr/>
          <a:lstStyle/>
          <a:p>
            <a:pPr marL="342900" indent="-342900">
              <a:lnSpc>
                <a:spcPct val="90000"/>
              </a:lnSpc>
              <a:spcBef>
                <a:spcPts val="1500"/>
              </a:spcBef>
              <a:buSzPct val="100000"/>
              <a:defRPr/>
            </a:pPr>
            <a:r>
              <a:rPr lang="en-US" sz="2400" dirty="0">
                <a:solidFill>
                  <a:srgbClr val="274897"/>
                </a:solidFill>
                <a:effectLst>
                  <a:outerShdw blurRad="38100" dist="38100" dir="2700000" algn="tl">
                    <a:srgbClr val="C0C0C0"/>
                  </a:outerShdw>
                </a:effectLst>
                <a:ea typeface="ＭＳ Ｐゴシック"/>
                <a:cs typeface="ＭＳ Ｐゴシック"/>
              </a:rPr>
              <a:t>James </a:t>
            </a:r>
            <a:r>
              <a:rPr lang="en-US" sz="2400" dirty="0" err="1">
                <a:solidFill>
                  <a:srgbClr val="274897"/>
                </a:solidFill>
                <a:effectLst>
                  <a:outerShdw blurRad="38100" dist="38100" dir="2700000" algn="tl">
                    <a:srgbClr val="C0C0C0"/>
                  </a:outerShdw>
                </a:effectLst>
                <a:ea typeface="ＭＳ Ｐゴシック"/>
                <a:cs typeface="ＭＳ Ｐゴシック"/>
              </a:rPr>
              <a:t>Amann</a:t>
            </a:r>
            <a:endParaRPr lang="en-US" sz="2400" dirty="0">
              <a:solidFill>
                <a:srgbClr val="274897"/>
              </a:solidFill>
              <a:effectLst>
                <a:outerShdw blurRad="38100" dist="38100" dir="2700000" algn="tl">
                  <a:srgbClr val="C0C0C0"/>
                </a:outerShdw>
              </a:effectLst>
              <a:ea typeface="ＭＳ Ｐゴシック"/>
              <a:cs typeface="ＭＳ Ｐゴシック"/>
            </a:endParaRPr>
          </a:p>
        </p:txBody>
      </p:sp>
    </p:spTree>
    <p:extLst>
      <p:ext uri="{BB962C8B-B14F-4D97-AF65-F5344CB8AC3E}">
        <p14:creationId xmlns:p14="http://schemas.microsoft.com/office/powerpoint/2010/main" xmlns="" val="1247669379"/>
      </p:ext>
    </p:extLst>
  </p:cSld>
  <p:clrMapOvr>
    <a:masterClrMapping/>
  </p:clrMapOvr>
  <p:transition advClick="0">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15532</TotalTime>
  <Words>1291</Words>
  <Application>Microsoft Office PowerPoint</Application>
  <PresentationFormat>On-screen Show (4:3)</PresentationFormat>
  <Paragraphs>184</Paragraphs>
  <Slides>31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Visio</vt:lpstr>
      <vt:lpstr>Georgia State University IS&amp;T</vt:lpstr>
      <vt:lpstr>Georgia State University</vt:lpstr>
      <vt:lpstr>Information Systems &amp; Technology</vt:lpstr>
      <vt:lpstr>What I Found in 2004</vt:lpstr>
      <vt:lpstr>Internal Budgeting Improvements</vt:lpstr>
      <vt:lpstr>Solution Search</vt:lpstr>
      <vt:lpstr>Realignment Announced</vt:lpstr>
      <vt:lpstr>Formation of the Design Team</vt:lpstr>
      <vt:lpstr>Slide 9</vt:lpstr>
      <vt:lpstr>Design Team First Steps</vt:lpstr>
      <vt:lpstr>Slide 11</vt:lpstr>
      <vt:lpstr>Slide 12</vt:lpstr>
      <vt:lpstr>Slide 13</vt:lpstr>
      <vt:lpstr>Team Homework</vt:lpstr>
      <vt:lpstr>Creating the Organization</vt:lpstr>
      <vt:lpstr>Creating the Organization</vt:lpstr>
      <vt:lpstr>Creating the Organization</vt:lpstr>
      <vt:lpstr>Creating the Organization</vt:lpstr>
      <vt:lpstr>Selecting the New Leadership</vt:lpstr>
      <vt:lpstr>Selecting the New Leadership</vt:lpstr>
      <vt:lpstr>Current IS&amp;T Structure</vt:lpstr>
      <vt:lpstr>Defining Domains</vt:lpstr>
      <vt:lpstr>Defining the Domains</vt:lpstr>
      <vt:lpstr>Staff Assignments</vt:lpstr>
      <vt:lpstr>Announcement Day</vt:lpstr>
      <vt:lpstr>Slide 26</vt:lpstr>
      <vt:lpstr>Internal Results</vt:lpstr>
      <vt:lpstr>Challenges</vt:lpstr>
      <vt:lpstr>Next Steps</vt:lpstr>
      <vt:lpstr>Questions</vt:lpstr>
      <vt:lpstr>Would you like to know more?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Bryn Richardson</dc:creator>
  <cp:lastModifiedBy>GSU</cp:lastModifiedBy>
  <cp:revision>200</cp:revision>
  <dcterms:created xsi:type="dcterms:W3CDTF">2009-09-04T01:03:52Z</dcterms:created>
  <dcterms:modified xsi:type="dcterms:W3CDTF">2011-10-19T20:24:22Z</dcterms:modified>
</cp:coreProperties>
</file>