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66" r:id="rId2"/>
    <p:sldId id="269" r:id="rId3"/>
    <p:sldId id="270" r:id="rId4"/>
    <p:sldId id="271" r:id="rId5"/>
    <p:sldId id="274" r:id="rId6"/>
    <p:sldId id="257" r:id="rId7"/>
    <p:sldId id="263" r:id="rId8"/>
    <p:sldId id="276" r:id="rId9"/>
    <p:sldId id="312" r:id="rId10"/>
    <p:sldId id="279" r:id="rId11"/>
    <p:sldId id="264" r:id="rId12"/>
    <p:sldId id="290" r:id="rId13"/>
    <p:sldId id="291" r:id="rId14"/>
    <p:sldId id="288" r:id="rId15"/>
    <p:sldId id="292" r:id="rId16"/>
    <p:sldId id="293" r:id="rId17"/>
    <p:sldId id="289" r:id="rId18"/>
    <p:sldId id="303" r:id="rId19"/>
    <p:sldId id="304" r:id="rId20"/>
    <p:sldId id="306" r:id="rId21"/>
    <p:sldId id="308" r:id="rId22"/>
    <p:sldId id="313" r:id="rId23"/>
    <p:sldId id="314" r:id="rId24"/>
    <p:sldId id="315" r:id="rId25"/>
    <p:sldId id="316" r:id="rId26"/>
    <p:sldId id="317" r:id="rId27"/>
    <p:sldId id="318" r:id="rId28"/>
    <p:sldId id="311" r:id="rId29"/>
  </p:sldIdLst>
  <p:sldSz cx="9144000" cy="6858000" type="screen4x3"/>
  <p:notesSz cx="7010400" cy="9296400"/>
  <p:custDataLst>
    <p:tags r:id="rId32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946" y="31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84"/>
    </p:cViewPr>
  </p:sorterViewPr>
  <p:notesViewPr>
    <p:cSldViewPr>
      <p:cViewPr varScale="1">
        <p:scale>
          <a:sx n="63" d="100"/>
          <a:sy n="63" d="100"/>
        </p:scale>
        <p:origin x="-1094" y="-5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048BEEA1-C1A1-40D6-8E44-F6B04831F0AC}" type="datetime1">
              <a:rPr lang="en-US"/>
              <a:pPr/>
              <a:t>10/3/2011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A4214813-826C-4728-93EB-D379639FBFA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7440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AE382062-47E6-41A4-893D-F471C6AB6B25}" type="datetime1">
              <a:rPr lang="en-US"/>
              <a:pPr/>
              <a:t>10/3/2011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3177" tIns="46589" rIns="93177" bIns="46589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96B52D5C-4047-4E46-9BE9-E82835E0AEB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823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fld id="{A2C5CAF9-7F10-4C33-8317-560D7A214A91}" type="slidenum">
              <a:rPr lang="en-US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smtClean="0"/>
              <a:t>keep</a:t>
            </a:r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fld id="{F083A3FB-F7D2-4C26-A89D-9E9CEE89380D}" type="slidenum">
              <a:rPr lang="en-US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smtClean="0"/>
              <a:t>Keep</a:t>
            </a: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fld id="{2FA9D12A-0FF6-4513-B9B6-9EC2938E0902}" type="slidenum">
              <a:rPr lang="en-US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smtClean="0"/>
              <a:t>Keep</a:t>
            </a:r>
          </a:p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fld id="{B296F4AA-5E2F-432F-AC5C-13D4719B518A}" type="slidenum">
              <a:rPr lang="en-US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smtClean="0"/>
              <a:t>Keep</a:t>
            </a:r>
          </a:p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fld id="{46157A0D-54BB-4A4F-83B5-3189F456578E}" type="slidenum">
              <a:rPr lang="en-US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smtClean="0"/>
              <a:t>Keep</a:t>
            </a:r>
          </a:p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fld id="{B9AC0CF9-6044-45DA-9B5D-D30CEC9F1764}" type="slidenum">
              <a:rPr lang="en-US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smtClean="0"/>
              <a:t>Keep</a:t>
            </a:r>
          </a:p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fld id="{B64A687F-0174-4DC0-B824-FD3265EA2412}" type="slidenum">
              <a:rPr lang="en-US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smtClean="0"/>
              <a:t>Keep</a:t>
            </a:r>
          </a:p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fld id="{55109978-9401-4776-B870-A582AB9103BD}" type="slidenum">
              <a:rPr lang="en-US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smtClean="0"/>
              <a:t>Keep</a:t>
            </a:r>
          </a:p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fld id="{C4067BB8-C3A0-458C-8C33-359609367C2E}" type="slidenum">
              <a:rPr lang="en-US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smtClean="0"/>
              <a:t>Keep</a:t>
            </a:r>
          </a:p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fld id="{3F6A2F94-14AB-4061-9385-FFE15E6113FA}" type="slidenum">
              <a:rPr lang="en-US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smtClean="0"/>
              <a:t>Keep</a:t>
            </a:r>
          </a:p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fld id="{1E89EE9E-8D35-452C-AD31-09552E6AC5CB}" type="slidenum">
              <a:rPr lang="en-US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smtClean="0"/>
              <a:t>keep</a:t>
            </a:r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fld id="{2EA13E71-540D-42EE-A202-C6DA1C412CBB}" type="slidenum">
              <a:rPr lang="en-US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fld id="{9EE859CA-9DAD-4444-A55D-2A8C89E45564}" type="slidenum">
              <a:rPr lang="en-US">
                <a:latin typeface="Arial" charset="0"/>
              </a:rPr>
              <a:pPr/>
              <a:t>22</a:t>
            </a:fld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fld id="{AA73AAE1-9783-4B9A-A090-20DC409D3988}" type="slidenum">
              <a:rPr lang="en-US">
                <a:latin typeface="Arial" charset="0"/>
              </a:rPr>
              <a:pPr/>
              <a:t>23</a:t>
            </a:fld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fld id="{9DCE517E-757B-4868-8E97-8952CDF5F61B}" type="slidenum">
              <a:rPr lang="en-US">
                <a:latin typeface="Arial" charset="0"/>
              </a:rPr>
              <a:pPr/>
              <a:t>24</a:t>
            </a:fld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fld id="{25A67357-F50C-4370-8815-0EAEA88AF219}" type="slidenum">
              <a:rPr lang="en-US">
                <a:latin typeface="Arial" charset="0"/>
              </a:rPr>
              <a:pPr/>
              <a:t>25</a:t>
            </a:fld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fld id="{56DD7535-9236-489E-8FDE-E9EC0AA5AC4B}" type="slidenum">
              <a:rPr lang="en-US">
                <a:latin typeface="Arial" charset="0"/>
              </a:rPr>
              <a:pPr/>
              <a:t>26</a:t>
            </a:fld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fld id="{FB03B1EF-D2B9-4D04-A3D4-5EB62047DEDA}" type="slidenum">
              <a:rPr lang="en-US">
                <a:latin typeface="Arial" charset="0"/>
              </a:rPr>
              <a:pPr/>
              <a:t>27</a:t>
            </a:fld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smtClean="0"/>
              <a:t>keep</a:t>
            </a: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fld id="{76420646-1988-485B-877E-FA35437467DF}" type="slidenum">
              <a:rPr lang="en-US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smtClean="0"/>
              <a:t>Keep--update</a:t>
            </a:r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fld id="{810C515C-3F98-453C-B010-2D4D200F450A}" type="slidenum">
              <a:rPr lang="en-US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smtClean="0"/>
              <a:t>keep</a:t>
            </a: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fld id="{87716636-11F7-45F0-AEA1-B7FF6A535412}" type="slidenum">
              <a:rPr lang="en-US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smtClean="0"/>
              <a:t>keep</a:t>
            </a: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fld id="{E0A9A36B-C4B9-49AC-989B-E30B59A3A4EE}" type="slidenum">
              <a:rPr lang="en-US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smtClean="0"/>
              <a:t>keep</a:t>
            </a: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fld id="{94AD8347-A00C-4FBA-9BFE-5810139DA2C9}" type="slidenum">
              <a:rPr lang="en-US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fld id="{7BF2F11B-ED6F-44AE-9F3F-F1A997957D72}" type="slidenum">
              <a:rPr lang="en-US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smtClean="0"/>
              <a:t>keep</a:t>
            </a: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fld id="{3E34679F-D000-4874-AFB4-1AB835CEE9D3}" type="slidenum">
              <a:rPr lang="en-US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1sjs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5562600"/>
            <a:ext cx="1076325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 userDrawn="1"/>
        </p:nvCxnSpPr>
        <p:spPr>
          <a:xfrm>
            <a:off x="1600200" y="6400800"/>
            <a:ext cx="6705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453BCE0-3B25-4D4A-9789-BD44167AC665}" type="datetime1">
              <a:rPr lang="en-US"/>
              <a:pPr/>
              <a:t>10/3/2011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9DFDB8-9DCC-4641-A26D-FDC1D96AD1C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9527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3FBAD30-FFE0-4EFA-9516-1BFF0531184C}" type="datetime1">
              <a:rPr lang="en-US"/>
              <a:pPr/>
              <a:t>10/3/2011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3D429A-1E7B-47D9-BF15-D02A81B8150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310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14760B9-3203-4CD8-B647-712CF45EDE19}" type="datetime1">
              <a:rPr lang="en-US"/>
              <a:pPr/>
              <a:t>10/3/2011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854F40-B359-46E8-8B0A-C7BCD034DA6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4268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57" t="11888" r="11356" b="18007"/>
          <a:stretch>
            <a:fillRect/>
          </a:stretch>
        </p:blipFill>
        <p:spPr bwMode="auto">
          <a:xfrm>
            <a:off x="0" y="5270500"/>
            <a:ext cx="2181225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5D8F93D-6253-496E-A621-79C1FD111C8F}" type="datetime1">
              <a:rPr lang="en-US"/>
              <a:pPr/>
              <a:t>10/3/2011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5AEAB9-F6C9-4B98-ACB7-5C534CD528E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722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B5D5197-9885-4475-B98F-0AA29AD9C7B9}" type="datetime1">
              <a:rPr lang="en-US"/>
              <a:pPr/>
              <a:t>10/3/2011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7A2B50-57E4-4529-9A48-BAB2F0631FA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949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7C2B81A-AFC4-43C2-8891-49D52A965A60}" type="datetime1">
              <a:rPr lang="en-US"/>
              <a:pPr/>
              <a:t>10/3/2011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B6AB07-36F9-45E4-AE43-004B2021E8C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0013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3918886-9C2E-4C09-8C4B-A2B23C4910F9}" type="datetime1">
              <a:rPr lang="en-US"/>
              <a:pPr/>
              <a:t>10/3/2011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372E7F-8788-4A55-8AF8-99522D4AE8B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4185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9359577-D7FC-427D-94DF-EB6F3D01A8B8}" type="datetime1">
              <a:rPr lang="en-US"/>
              <a:pPr/>
              <a:t>10/3/2011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D77AF3-9258-4EFB-B790-ADF698E0D97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9337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8CA3DE0-C20A-4F49-BB6F-556DB70E9A97}" type="datetime1">
              <a:rPr lang="en-US"/>
              <a:pPr/>
              <a:t>10/3/2011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8CF0DD-0D38-441C-8F31-197A59DB4F0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0957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1E5F99A-D049-4364-9874-46D0FED700D0}" type="datetime1">
              <a:rPr lang="en-US"/>
              <a:pPr/>
              <a:t>10/3/2011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01C62C-A9DA-4129-9F95-F73248408A4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4241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75A5C34-D27F-48BD-90F5-5D1F9DC263DA}" type="datetime1">
              <a:rPr lang="en-US"/>
              <a:pPr/>
              <a:t>10/3/2011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728EEF-3925-4120-A49C-15E9583A476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918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fld id="{A3760573-B81B-4AB3-8599-696B175DB304}" type="datetime1">
              <a:rPr lang="en-US"/>
              <a:pPr/>
              <a:t>10/3/2011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fld id="{D13B7A25-12A9-4934-8A55-586D49105F1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slisweb.sjsu.edu/courses/289/required_content.html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slisweb.sjsu.edu/courses/289/organizing_presenting.html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44196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80000"/>
              </a:lnSpc>
              <a:buFont typeface="Arial" charset="0"/>
              <a:buNone/>
            </a:pPr>
            <a:r>
              <a:rPr lang="en-US" sz="4000" smtClean="0"/>
              <a:t>e-Portfolios in Online Learning: </a:t>
            </a:r>
          </a:p>
          <a:p>
            <a:pPr marL="0" indent="0" algn="ctr">
              <a:lnSpc>
                <a:spcPct val="80000"/>
              </a:lnSpc>
              <a:buFont typeface="Arial" charset="0"/>
              <a:buNone/>
            </a:pPr>
            <a:r>
              <a:rPr lang="en-US" sz="4000" smtClean="0"/>
              <a:t>Student and Faculty Perspectives</a:t>
            </a:r>
          </a:p>
          <a:p>
            <a:pPr marL="0" indent="0" algn="ctr">
              <a:lnSpc>
                <a:spcPct val="80000"/>
              </a:lnSpc>
              <a:buFont typeface="Arial" charset="0"/>
              <a:buNone/>
            </a:pPr>
            <a:endParaRPr lang="en-US" sz="2600" smtClean="0"/>
          </a:p>
          <a:p>
            <a:pPr marL="0" indent="0" algn="ctr">
              <a:lnSpc>
                <a:spcPct val="80000"/>
              </a:lnSpc>
              <a:buFont typeface="Arial" charset="0"/>
              <a:buNone/>
            </a:pPr>
            <a:r>
              <a:rPr lang="en-US" sz="2600" smtClean="0"/>
              <a:t>EDUCAUSE</a:t>
            </a:r>
          </a:p>
          <a:p>
            <a:pPr marL="0" indent="0" algn="ctr">
              <a:lnSpc>
                <a:spcPct val="80000"/>
              </a:lnSpc>
              <a:buFont typeface="Arial" charset="0"/>
              <a:buNone/>
            </a:pPr>
            <a:r>
              <a:rPr lang="en-US" sz="2600" smtClean="0"/>
              <a:t>October 19, 2011</a:t>
            </a:r>
          </a:p>
          <a:p>
            <a:pPr marL="0" indent="0" algn="ctr">
              <a:lnSpc>
                <a:spcPct val="80000"/>
              </a:lnSpc>
              <a:buFont typeface="Arial" charset="0"/>
              <a:buNone/>
            </a:pPr>
            <a:endParaRPr lang="en-US" sz="2600" smtClean="0"/>
          </a:p>
          <a:p>
            <a:pPr marL="0" indent="0" algn="ctr">
              <a:lnSpc>
                <a:spcPct val="80000"/>
              </a:lnSpc>
              <a:buFont typeface="Arial" charset="0"/>
              <a:buNone/>
            </a:pPr>
            <a:r>
              <a:rPr lang="en-US" sz="2600" smtClean="0"/>
              <a:t>Michelle Holschuh Simmons</a:t>
            </a:r>
          </a:p>
          <a:p>
            <a:pPr marL="0" indent="0" algn="ctr">
              <a:lnSpc>
                <a:spcPct val="80000"/>
              </a:lnSpc>
              <a:buFont typeface="Arial" charset="0"/>
              <a:buNone/>
            </a:pPr>
            <a:r>
              <a:rPr lang="en-US" sz="2600" smtClean="0"/>
              <a:t>Beth Wrenn-Estes</a:t>
            </a:r>
          </a:p>
          <a:p>
            <a:pPr marL="0" indent="0" algn="ctr">
              <a:lnSpc>
                <a:spcPct val="80000"/>
              </a:lnSpc>
              <a:buFont typeface="Arial" charset="0"/>
              <a:buNone/>
            </a:pPr>
            <a:r>
              <a:rPr lang="en-US" sz="2600" smtClean="0"/>
              <a:t>Alejandra Saldana-Nann</a:t>
            </a:r>
          </a:p>
          <a:p>
            <a:pPr marL="0" indent="0" algn="ctr">
              <a:lnSpc>
                <a:spcPct val="80000"/>
              </a:lnSpc>
              <a:buFont typeface="Arial" charset="0"/>
              <a:buNone/>
            </a:pPr>
            <a:endParaRPr lang="en-US" sz="26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" t="13005" r="48012" b="21370"/>
          <a:stretch>
            <a:fillRect/>
          </a:stretch>
        </p:blipFill>
        <p:spPr bwMode="auto">
          <a:xfrm>
            <a:off x="1752600" y="304800"/>
            <a:ext cx="7162800" cy="578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Freeform 9"/>
          <p:cNvSpPr>
            <a:spLocks/>
          </p:cNvSpPr>
          <p:nvPr/>
        </p:nvSpPr>
        <p:spPr bwMode="auto">
          <a:xfrm rot="-885524">
            <a:off x="3200400" y="3733800"/>
            <a:ext cx="914400" cy="609600"/>
          </a:xfrm>
          <a:custGeom>
            <a:avLst/>
            <a:gdLst>
              <a:gd name="T0" fmla="*/ 0 w 576"/>
              <a:gd name="T1" fmla="*/ 0 h 384"/>
              <a:gd name="T2" fmla="*/ 240 w 576"/>
              <a:gd name="T3" fmla="*/ 192 h 384"/>
              <a:gd name="T4" fmla="*/ 336 w 576"/>
              <a:gd name="T5" fmla="*/ 144 h 384"/>
              <a:gd name="T6" fmla="*/ 576 w 576"/>
              <a:gd name="T7" fmla="*/ 384 h 384"/>
              <a:gd name="T8" fmla="*/ 0 60000 65536"/>
              <a:gd name="T9" fmla="*/ 0 60000 65536"/>
              <a:gd name="T10" fmla="*/ 0 60000 65536"/>
              <a:gd name="T11" fmla="*/ 0 60000 65536"/>
              <a:gd name="T12" fmla="*/ 0 w 576"/>
              <a:gd name="T13" fmla="*/ 0 h 384"/>
              <a:gd name="T14" fmla="*/ 576 w 576"/>
              <a:gd name="T15" fmla="*/ 384 h 38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" h="384">
                <a:moveTo>
                  <a:pt x="0" y="0"/>
                </a:moveTo>
                <a:cubicBezTo>
                  <a:pt x="92" y="84"/>
                  <a:pt x="184" y="168"/>
                  <a:pt x="240" y="192"/>
                </a:cubicBezTo>
                <a:cubicBezTo>
                  <a:pt x="296" y="216"/>
                  <a:pt x="280" y="112"/>
                  <a:pt x="336" y="144"/>
                </a:cubicBezTo>
                <a:cubicBezTo>
                  <a:pt x="392" y="176"/>
                  <a:pt x="484" y="280"/>
                  <a:pt x="576" y="384"/>
                </a:cubicBezTo>
              </a:path>
            </a:pathLst>
          </a:custGeom>
          <a:noFill/>
          <a:ln w="41275">
            <a:solidFill>
              <a:schemeClr val="tx1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latin typeface="Calibri" charset="0"/>
            </a:endParaRPr>
          </a:p>
        </p:txBody>
      </p:sp>
      <p:sp>
        <p:nvSpPr>
          <p:cNvPr id="32772" name="Text Box 10"/>
          <p:cNvSpPr txBox="1">
            <a:spLocks noChangeArrowheads="1"/>
          </p:cNvSpPr>
          <p:nvPr/>
        </p:nvSpPr>
        <p:spPr bwMode="auto">
          <a:xfrm>
            <a:off x="2209800" y="3352800"/>
            <a:ext cx="1828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Collapsible Menu</a:t>
            </a:r>
          </a:p>
        </p:txBody>
      </p:sp>
      <p:sp>
        <p:nvSpPr>
          <p:cNvPr id="32773" name="Oval 12"/>
          <p:cNvSpPr>
            <a:spLocks noChangeArrowheads="1"/>
          </p:cNvSpPr>
          <p:nvPr/>
        </p:nvSpPr>
        <p:spPr bwMode="auto">
          <a:xfrm>
            <a:off x="3429000" y="533400"/>
            <a:ext cx="1524000" cy="3810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e-Portfolio in ANGEL</a:t>
            </a:r>
          </a:p>
        </p:txBody>
      </p:sp>
      <p:pic>
        <p:nvPicPr>
          <p:cNvPr id="3379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8" y="1347788"/>
            <a:ext cx="8958262" cy="3910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5738" y="457200"/>
            <a:ext cx="1795462" cy="92392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r>
              <a:rPr lang="en-US"/>
              <a:t>Competency statement along left</a:t>
            </a:r>
          </a:p>
        </p:txBody>
      </p:sp>
      <p:sp>
        <p:nvSpPr>
          <p:cNvPr id="6" name="Down Arrow 5"/>
          <p:cNvSpPr/>
          <p:nvPr/>
        </p:nvSpPr>
        <p:spPr>
          <a:xfrm>
            <a:off x="990600" y="1057275"/>
            <a:ext cx="212725" cy="314325"/>
          </a:xfrm>
          <a:prstGeom prst="down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4600" y="1981200"/>
            <a:ext cx="2286000" cy="92392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r>
              <a:rPr lang="en-US"/>
              <a:t>Attached Word files for competency essays in middle</a:t>
            </a:r>
          </a:p>
        </p:txBody>
      </p:sp>
      <p:sp>
        <p:nvSpPr>
          <p:cNvPr id="9" name="Down Arrow 8"/>
          <p:cNvSpPr/>
          <p:nvPr/>
        </p:nvSpPr>
        <p:spPr>
          <a:xfrm>
            <a:off x="3962400" y="2584450"/>
            <a:ext cx="212725" cy="314325"/>
          </a:xfrm>
          <a:prstGeom prst="down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72300" y="1619250"/>
            <a:ext cx="2019300" cy="12001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r>
              <a:rPr lang="en-US"/>
              <a:t>Attached artifact files (pdf, Word, mp3, html, etc.  along right</a:t>
            </a:r>
          </a:p>
        </p:txBody>
      </p:sp>
      <p:sp>
        <p:nvSpPr>
          <p:cNvPr id="11" name="Down Arrow 10"/>
          <p:cNvSpPr/>
          <p:nvPr/>
        </p:nvSpPr>
        <p:spPr>
          <a:xfrm>
            <a:off x="8564563" y="2428875"/>
            <a:ext cx="211137" cy="314325"/>
          </a:xfrm>
          <a:prstGeom prst="down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Advantages of ANGEL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Straight-forward publication interface</a:t>
            </a:r>
          </a:p>
          <a:p>
            <a:r>
              <a:rPr lang="en-US" smtClean="0"/>
              <a:t>Students and advisors can take advantage of Word features such as spell-check.</a:t>
            </a:r>
          </a:p>
          <a:p>
            <a:r>
              <a:rPr lang="en-US" smtClean="0"/>
              <a:t>Students feel a sense of accomplishment as they populate the matrix with artifacts and competency essays.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Disadvantages of ANGEL</a:t>
            </a:r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Limited customizability</a:t>
            </a:r>
          </a:p>
          <a:p>
            <a:r>
              <a:rPr lang="en-US" smtClean="0"/>
              <a:t>Complicated process to create the publication </a:t>
            </a:r>
          </a:p>
          <a:p>
            <a:r>
              <a:rPr lang="en-US" smtClean="0"/>
              <a:t>Publications do not resemble websites</a:t>
            </a:r>
          </a:p>
          <a:p>
            <a:r>
              <a:rPr lang="en-US" smtClean="0"/>
              <a:t>Finicky, e.g. inability to put artifacts in an intentional order</a:t>
            </a:r>
          </a:p>
          <a:p>
            <a:r>
              <a:rPr lang="en-US" smtClean="0"/>
              <a:t>Cannot be exported/saved as a publication outside of ANGEL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e-Portfolio in D2L</a:t>
            </a:r>
          </a:p>
        </p:txBody>
      </p:sp>
      <p:pic>
        <p:nvPicPr>
          <p:cNvPr id="3993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0538" y="1282700"/>
            <a:ext cx="7231062" cy="47371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94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327525"/>
            <a:ext cx="3529013" cy="25431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8600" y="3240088"/>
            <a:ext cx="1752600" cy="12001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r>
              <a:rPr lang="en-US"/>
              <a:t>Navigation bar of all competencies  on left</a:t>
            </a:r>
          </a:p>
        </p:txBody>
      </p:sp>
      <p:sp>
        <p:nvSpPr>
          <p:cNvPr id="5" name="Right Arrow 4"/>
          <p:cNvSpPr/>
          <p:nvPr/>
        </p:nvSpPr>
        <p:spPr>
          <a:xfrm>
            <a:off x="1431925" y="3575050"/>
            <a:ext cx="328613" cy="234950"/>
          </a:xfrm>
          <a:prstGeom prst="right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C00000"/>
              </a:solidFill>
              <a:ea typeface="ＭＳ Ｐゴシック" charset="-12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62600" y="2514600"/>
            <a:ext cx="2057400" cy="92392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r>
              <a:rPr lang="en-US"/>
              <a:t>Competency statement on top of each page</a:t>
            </a:r>
          </a:p>
        </p:txBody>
      </p:sp>
      <p:sp>
        <p:nvSpPr>
          <p:cNvPr id="9" name="Right Arrow 8"/>
          <p:cNvSpPr/>
          <p:nvPr/>
        </p:nvSpPr>
        <p:spPr>
          <a:xfrm rot="5400000">
            <a:off x="6705600" y="3148013"/>
            <a:ext cx="327025" cy="234950"/>
          </a:xfrm>
          <a:prstGeom prst="right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C00000"/>
              </a:solidFill>
              <a:ea typeface="ＭＳ Ｐゴシック" charset="-12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81200" y="4667250"/>
            <a:ext cx="1752600" cy="92392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r>
              <a:rPr lang="en-US"/>
              <a:t>Explication and demonstration in the middle</a:t>
            </a:r>
          </a:p>
        </p:txBody>
      </p:sp>
      <p:sp>
        <p:nvSpPr>
          <p:cNvPr id="11" name="Right Arrow 10"/>
          <p:cNvSpPr/>
          <p:nvPr/>
        </p:nvSpPr>
        <p:spPr>
          <a:xfrm>
            <a:off x="3379788" y="5257800"/>
            <a:ext cx="327025" cy="234950"/>
          </a:xfrm>
          <a:prstGeom prst="right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C00000"/>
              </a:solidFill>
              <a:ea typeface="ＭＳ Ｐゴシック" charset="-12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00600" y="4333875"/>
            <a:ext cx="1447800" cy="12001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r>
              <a:rPr lang="en-US"/>
              <a:t>Attached artifacts on bottom of each page</a:t>
            </a:r>
          </a:p>
        </p:txBody>
      </p:sp>
      <p:sp>
        <p:nvSpPr>
          <p:cNvPr id="13" name="Right Arrow 12"/>
          <p:cNvSpPr/>
          <p:nvPr/>
        </p:nvSpPr>
        <p:spPr>
          <a:xfrm>
            <a:off x="5911850" y="5257800"/>
            <a:ext cx="327025" cy="234950"/>
          </a:xfrm>
          <a:prstGeom prst="right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C00000"/>
              </a:solidFill>
              <a:ea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Advantages of D2L</a:t>
            </a:r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>
          <a:xfrm>
            <a:off x="457200" y="1111250"/>
            <a:ext cx="8229600" cy="4525963"/>
          </a:xfrm>
        </p:spPr>
        <p:txBody>
          <a:bodyPr/>
          <a:lstStyle/>
          <a:p>
            <a:r>
              <a:rPr lang="en-US" smtClean="0"/>
              <a:t>Publication appears and functions like a website</a:t>
            </a:r>
          </a:p>
          <a:p>
            <a:r>
              <a:rPr lang="en-US" smtClean="0"/>
              <a:t>Appearance is somewhat customizable</a:t>
            </a:r>
          </a:p>
          <a:p>
            <a:r>
              <a:rPr lang="en-US" smtClean="0"/>
              <a:t>Process of creating a publication is straight-forward </a:t>
            </a:r>
          </a:p>
          <a:p>
            <a:r>
              <a:rPr lang="en-US" smtClean="0"/>
              <a:t>Integrated plagiarism-detection tool </a:t>
            </a:r>
          </a:p>
          <a:p>
            <a:r>
              <a:rPr lang="en-US" smtClean="0"/>
              <a:t>Students can deposit artifacts in their e-Portfolio folder throughout the program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Disadvantages of D2L</a:t>
            </a:r>
          </a:p>
        </p:txBody>
      </p:sp>
      <p:sp>
        <p:nvSpPr>
          <p:cNvPr id="440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Publication cannot be easily exported/saved outside of D2L</a:t>
            </a:r>
          </a:p>
          <a:p>
            <a:r>
              <a:rPr lang="en-US" smtClean="0"/>
              <a:t>Students must choose among a limited number of designs</a:t>
            </a:r>
          </a:p>
          <a:p>
            <a:r>
              <a:rPr lang="en-US" smtClean="0"/>
              <a:t>Advisors read from a webpage instead of from a Word doc (as in ANGEL), and so cannot take advantage of Word features.</a:t>
            </a:r>
          </a:p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e-Portfolio as a website</a:t>
            </a:r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4608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71600"/>
            <a:ext cx="8902700" cy="391953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2400" y="2667000"/>
            <a:ext cx="1606550" cy="175418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r>
              <a:rPr lang="en-US"/>
              <a:t>Most students put site navigation on left, on top, or in a dropdown menu.</a:t>
            </a:r>
          </a:p>
        </p:txBody>
      </p:sp>
      <p:sp>
        <p:nvSpPr>
          <p:cNvPr id="6" name="Right Arrow 5"/>
          <p:cNvSpPr/>
          <p:nvPr/>
        </p:nvSpPr>
        <p:spPr>
          <a:xfrm>
            <a:off x="1268413" y="4114800"/>
            <a:ext cx="327025" cy="234950"/>
          </a:xfrm>
          <a:prstGeom prst="right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C00000"/>
              </a:solidFill>
              <a:ea typeface="ＭＳ Ｐゴシック" charset="-12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00875" y="2133600"/>
            <a:ext cx="2057400" cy="12001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r>
              <a:rPr lang="en-US"/>
              <a:t>Most students place competency statement on top of each page</a:t>
            </a:r>
          </a:p>
        </p:txBody>
      </p:sp>
      <p:sp>
        <p:nvSpPr>
          <p:cNvPr id="9" name="Right Arrow 8"/>
          <p:cNvSpPr/>
          <p:nvPr/>
        </p:nvSpPr>
        <p:spPr>
          <a:xfrm rot="16200000">
            <a:off x="8479632" y="2197894"/>
            <a:ext cx="328612" cy="234950"/>
          </a:xfrm>
          <a:prstGeom prst="right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C00000"/>
              </a:solidFill>
              <a:ea typeface="ＭＳ Ｐゴシック" charset="-128"/>
            </a:endParaRPr>
          </a:p>
        </p:txBody>
      </p:sp>
      <p:pic>
        <p:nvPicPr>
          <p:cNvPr id="4608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741738"/>
            <a:ext cx="4248150" cy="298926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686550" y="5259388"/>
            <a:ext cx="1447800" cy="147796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r>
              <a:rPr lang="en-US"/>
              <a:t>Most students link artifacts at bottom of each page</a:t>
            </a:r>
          </a:p>
        </p:txBody>
      </p:sp>
      <p:sp>
        <p:nvSpPr>
          <p:cNvPr id="12" name="Right Arrow 11"/>
          <p:cNvSpPr/>
          <p:nvPr/>
        </p:nvSpPr>
        <p:spPr>
          <a:xfrm rot="12671428">
            <a:off x="7573963" y="5310188"/>
            <a:ext cx="327025" cy="234950"/>
          </a:xfrm>
          <a:prstGeom prst="right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C00000"/>
              </a:solidFill>
              <a:ea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Advantages of a website</a:t>
            </a:r>
          </a:p>
        </p:txBody>
      </p:sp>
      <p:sp>
        <p:nvSpPr>
          <p:cNvPr id="481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Potential for unique design</a:t>
            </a:r>
          </a:p>
          <a:p>
            <a:r>
              <a:rPr lang="en-US" smtClean="0"/>
              <a:t>Student maintains access and ownership of the site</a:t>
            </a:r>
          </a:p>
          <a:p>
            <a:r>
              <a:rPr lang="en-US" smtClean="0"/>
              <a:t>Learning to build a website is a transferable skill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Disadvantages of a website</a:t>
            </a:r>
          </a:p>
        </p:txBody>
      </p:sp>
      <p:sp>
        <p:nvSpPr>
          <p:cNvPr id="501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SLIS does not provide tech support</a:t>
            </a:r>
          </a:p>
          <a:p>
            <a:r>
              <a:rPr lang="en-US" smtClean="0"/>
              <a:t>Designing the website takes time</a:t>
            </a:r>
          </a:p>
          <a:p>
            <a:r>
              <a:rPr lang="en-US" smtClean="0"/>
              <a:t>Student must secure server space on which to house site</a:t>
            </a:r>
          </a:p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SJSU School of Library and Information Science (SLIS) Profile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8229600" cy="41910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000" dirty="0" smtClean="0"/>
              <a:t>Students in 48 states and 18 countries</a:t>
            </a:r>
          </a:p>
          <a:p>
            <a:pPr>
              <a:lnSpc>
                <a:spcPct val="90000"/>
              </a:lnSpc>
            </a:pPr>
            <a:r>
              <a:rPr lang="en-US" sz="3000" dirty="0" smtClean="0"/>
              <a:t>Faculty on 3 continents</a:t>
            </a:r>
          </a:p>
          <a:p>
            <a:pPr>
              <a:lnSpc>
                <a:spcPct val="90000"/>
              </a:lnSpc>
            </a:pPr>
            <a:r>
              <a:rPr lang="en-US" sz="3000" dirty="0" smtClean="0"/>
              <a:t>First fully online web-based course offered in 2001</a:t>
            </a:r>
          </a:p>
          <a:p>
            <a:pPr>
              <a:lnSpc>
                <a:spcPct val="90000"/>
              </a:lnSpc>
            </a:pPr>
            <a:r>
              <a:rPr lang="en-US" sz="3000" dirty="0" smtClean="0"/>
              <a:t>e-Portfolio added as a culminating project in 2006</a:t>
            </a:r>
          </a:p>
          <a:p>
            <a:pPr>
              <a:lnSpc>
                <a:spcPct val="90000"/>
              </a:lnSpc>
            </a:pPr>
            <a:r>
              <a:rPr lang="en-US" sz="3000" dirty="0" smtClean="0"/>
              <a:t>All courses delivered online in 2009</a:t>
            </a:r>
          </a:p>
          <a:p>
            <a:pPr>
              <a:lnSpc>
                <a:spcPct val="90000"/>
              </a:lnSpc>
            </a:pPr>
            <a:r>
              <a:rPr lang="en-US" sz="3000" dirty="0" smtClean="0"/>
              <a:t>Ranked #1 by </a:t>
            </a:r>
            <a:r>
              <a:rPr lang="en-US" sz="3000" i="1" dirty="0" smtClean="0"/>
              <a:t>U.S. News and World Report </a:t>
            </a:r>
            <a:r>
              <a:rPr lang="en-US" sz="3000" dirty="0" smtClean="0"/>
              <a:t>for LIS e-learning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Challenges</a:t>
            </a:r>
          </a:p>
        </p:txBody>
      </p:sp>
      <p:sp>
        <p:nvSpPr>
          <p:cNvPr id="522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>
                <a:hlinkClick r:id="rId3"/>
              </a:rPr>
              <a:t>Privacy</a:t>
            </a:r>
            <a:endParaRPr lang="en-US" smtClean="0"/>
          </a:p>
          <a:p>
            <a:r>
              <a:rPr lang="en-US" smtClean="0">
                <a:hlinkClick r:id="rId3"/>
              </a:rPr>
              <a:t>Academic integrity</a:t>
            </a:r>
            <a:endParaRPr lang="en-US" smtClean="0"/>
          </a:p>
          <a:p>
            <a:r>
              <a:rPr lang="en-US" smtClean="0"/>
              <a:t>Digital storage</a:t>
            </a:r>
          </a:p>
          <a:p>
            <a:r>
              <a:rPr lang="en-US" smtClean="0"/>
              <a:t>Consistency in assessment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Successes</a:t>
            </a:r>
          </a:p>
        </p:txBody>
      </p:sp>
      <p:sp>
        <p:nvSpPr>
          <p:cNvPr id="542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Program assessment</a:t>
            </a:r>
          </a:p>
          <a:p>
            <a:r>
              <a:rPr lang="en-US" smtClean="0"/>
              <a:t>Curricular cohesion</a:t>
            </a:r>
          </a:p>
          <a:p>
            <a:r>
              <a:rPr lang="en-US" smtClean="0"/>
              <a:t>Meaningful and valuable to students (see quotations on the handout)</a:t>
            </a:r>
          </a:p>
          <a:p>
            <a:r>
              <a:rPr lang="en-US" smtClean="0"/>
              <a:t>Rewarding to see students’ reflections about their progress throughout the program.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D2L dashboard </a:t>
            </a:r>
          </a:p>
        </p:txBody>
      </p:sp>
      <p:pic>
        <p:nvPicPr>
          <p:cNvPr id="56323" name="Content Placeholder 5" descr="Picture 6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369" b="-8369"/>
          <a:stretch>
            <a:fillRect/>
          </a:stretch>
        </p:blipFill>
        <p:spPr>
          <a:xfrm>
            <a:off x="228600" y="838200"/>
            <a:ext cx="8789988" cy="4800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Content Placeholder 3" descr="Picture 2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2585" r="-32585"/>
          <a:stretch>
            <a:fillRect/>
          </a:stretch>
        </p:blipFill>
        <p:spPr>
          <a:xfrm>
            <a:off x="0" y="457200"/>
            <a:ext cx="9144000" cy="5715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9" descr="Picture 1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46075"/>
            <a:ext cx="8101013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0419" name="Group 17"/>
          <p:cNvGrpSpPr>
            <a:grpSpLocks/>
          </p:cNvGrpSpPr>
          <p:nvPr/>
        </p:nvGrpSpPr>
        <p:grpSpPr bwMode="auto">
          <a:xfrm>
            <a:off x="762000" y="3622675"/>
            <a:ext cx="8053388" cy="190500"/>
            <a:chOff x="336" y="1992"/>
            <a:chExt cx="4848" cy="150"/>
          </a:xfrm>
        </p:grpSpPr>
        <p:sp>
          <p:nvSpPr>
            <p:cNvPr id="60421" name="Freeform 14"/>
            <p:cNvSpPr>
              <a:spLocks/>
            </p:cNvSpPr>
            <p:nvPr/>
          </p:nvSpPr>
          <p:spPr bwMode="auto">
            <a:xfrm>
              <a:off x="336" y="1992"/>
              <a:ext cx="4848" cy="120"/>
            </a:xfrm>
            <a:custGeom>
              <a:avLst/>
              <a:gdLst>
                <a:gd name="T0" fmla="*/ 0 w 4848"/>
                <a:gd name="T1" fmla="*/ 120 h 120"/>
                <a:gd name="T2" fmla="*/ 1152 w 4848"/>
                <a:gd name="T3" fmla="*/ 24 h 120"/>
                <a:gd name="T4" fmla="*/ 2592 w 4848"/>
                <a:gd name="T5" fmla="*/ 120 h 120"/>
                <a:gd name="T6" fmla="*/ 4848 w 4848"/>
                <a:gd name="T7" fmla="*/ 24 h 1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48"/>
                <a:gd name="T13" fmla="*/ 0 h 120"/>
                <a:gd name="T14" fmla="*/ 4848 w 4848"/>
                <a:gd name="T15" fmla="*/ 120 h 1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48" h="120">
                  <a:moveTo>
                    <a:pt x="0" y="120"/>
                  </a:moveTo>
                  <a:cubicBezTo>
                    <a:pt x="360" y="72"/>
                    <a:pt x="720" y="24"/>
                    <a:pt x="1152" y="24"/>
                  </a:cubicBezTo>
                  <a:cubicBezTo>
                    <a:pt x="1584" y="24"/>
                    <a:pt x="1976" y="120"/>
                    <a:pt x="2592" y="120"/>
                  </a:cubicBezTo>
                  <a:cubicBezTo>
                    <a:pt x="3208" y="120"/>
                    <a:pt x="4712" y="0"/>
                    <a:pt x="4848" y="24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60422" name="Freeform 15"/>
            <p:cNvSpPr>
              <a:spLocks/>
            </p:cNvSpPr>
            <p:nvPr/>
          </p:nvSpPr>
          <p:spPr bwMode="auto">
            <a:xfrm>
              <a:off x="336" y="2022"/>
              <a:ext cx="4848" cy="120"/>
            </a:xfrm>
            <a:custGeom>
              <a:avLst/>
              <a:gdLst>
                <a:gd name="T0" fmla="*/ 0 w 4848"/>
                <a:gd name="T1" fmla="*/ 120 h 120"/>
                <a:gd name="T2" fmla="*/ 1152 w 4848"/>
                <a:gd name="T3" fmla="*/ 24 h 120"/>
                <a:gd name="T4" fmla="*/ 2592 w 4848"/>
                <a:gd name="T5" fmla="*/ 120 h 120"/>
                <a:gd name="T6" fmla="*/ 4848 w 4848"/>
                <a:gd name="T7" fmla="*/ 24 h 1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48"/>
                <a:gd name="T13" fmla="*/ 0 h 120"/>
                <a:gd name="T14" fmla="*/ 4848 w 4848"/>
                <a:gd name="T15" fmla="*/ 120 h 1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48" h="120">
                  <a:moveTo>
                    <a:pt x="0" y="120"/>
                  </a:moveTo>
                  <a:cubicBezTo>
                    <a:pt x="360" y="72"/>
                    <a:pt x="720" y="24"/>
                    <a:pt x="1152" y="24"/>
                  </a:cubicBezTo>
                  <a:cubicBezTo>
                    <a:pt x="1584" y="24"/>
                    <a:pt x="1976" y="120"/>
                    <a:pt x="2592" y="120"/>
                  </a:cubicBezTo>
                  <a:cubicBezTo>
                    <a:pt x="3208" y="120"/>
                    <a:pt x="4712" y="0"/>
                    <a:pt x="4848" y="24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latin typeface="Calibri" charset="0"/>
              </a:endParaRPr>
            </a:p>
          </p:txBody>
        </p:sp>
      </p:grpSp>
      <p:pic>
        <p:nvPicPr>
          <p:cNvPr id="60420" name="Picture 8" descr="Picture 9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930650"/>
            <a:ext cx="60960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Artifact example</a:t>
            </a:r>
          </a:p>
        </p:txBody>
      </p:sp>
      <p:pic>
        <p:nvPicPr>
          <p:cNvPr id="62467" name="Content Placeholder 3" descr="Picture 17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041" r="-3041"/>
          <a:stretch>
            <a:fillRect/>
          </a:stretch>
        </p:blipFill>
        <p:spPr>
          <a:xfrm>
            <a:off x="457200" y="1189038"/>
            <a:ext cx="8229600" cy="40687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e-Portfolio challenges</a:t>
            </a:r>
          </a:p>
        </p:txBody>
      </p:sp>
      <p:sp>
        <p:nvSpPr>
          <p:cNvPr id="645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smtClean="0"/>
              <a:t>12 week time limit to articulate everything learned from the MLIS program.</a:t>
            </a:r>
          </a:p>
          <a:p>
            <a:r>
              <a:rPr lang="en-US" sz="3600" smtClean="0"/>
              <a:t>Finding assignments based on personal organizational skills throughout the entire program.</a:t>
            </a:r>
          </a:p>
          <a:p>
            <a:pPr>
              <a:buFont typeface="Arial" charset="0"/>
              <a:buNone/>
            </a:pPr>
            <a:endParaRPr lang="en-US" sz="3600" smtClean="0"/>
          </a:p>
          <a:p>
            <a:endParaRPr lang="en-US" sz="36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e-Portfolio successes</a:t>
            </a:r>
          </a:p>
        </p:txBody>
      </p:sp>
      <p:sp>
        <p:nvSpPr>
          <p:cNvPr id="665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A way to regain the passion for librarianship.</a:t>
            </a:r>
          </a:p>
          <a:p>
            <a:r>
              <a:rPr lang="en-US" smtClean="0"/>
              <a:t>A refresher of everything learned and experienced.</a:t>
            </a:r>
          </a:p>
          <a:p>
            <a:r>
              <a:rPr lang="en-US" smtClean="0"/>
              <a:t>An innovative way to showcase accomplishments and achievements from coursework and experience.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3"/>
          <p:cNvSpPr>
            <a:spLocks noChangeArrowheads="1"/>
          </p:cNvSpPr>
          <p:nvPr/>
        </p:nvSpPr>
        <p:spPr bwMode="auto">
          <a:xfrm>
            <a:off x="1828800" y="2209800"/>
            <a:ext cx="57912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4800" smtClean="0">
                <a:latin typeface="Calibri" charset="0"/>
              </a:rPr>
              <a:t>Questions?</a:t>
            </a:r>
            <a:endParaRPr lang="en-US" sz="4800" dirty="0">
              <a:latin typeface="Calibri" charset="0"/>
            </a:endParaRPr>
          </a:p>
          <a:p>
            <a:pPr algn="ctr"/>
            <a:endParaRPr lang="en-US" sz="4800" dirty="0">
              <a:latin typeface="Calibri" charset="0"/>
            </a:endParaRPr>
          </a:p>
          <a:p>
            <a:pPr algn="ctr"/>
            <a:r>
              <a:rPr lang="en-US" sz="4800" dirty="0">
                <a:latin typeface="Calibri" charset="0"/>
              </a:rPr>
              <a:t>Thank you!</a:t>
            </a:r>
          </a:p>
        </p:txBody>
      </p:sp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smtClean="0"/>
              <a:t>Goals for the e-Portfolio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00125"/>
            <a:ext cx="8229600" cy="4525963"/>
          </a:xfrm>
        </p:spPr>
        <p:txBody>
          <a:bodyPr>
            <a:normAutofit/>
          </a:bodyPr>
          <a:lstStyle/>
          <a:p>
            <a:r>
              <a:rPr lang="en-US" sz="3000" smtClean="0"/>
              <a:t>The process of developing the portfolio </a:t>
            </a:r>
            <a:r>
              <a:rPr lang="en-US" sz="3000" b="1" smtClean="0"/>
              <a:t>enhances</a:t>
            </a:r>
            <a:r>
              <a:rPr lang="en-US" sz="3000" smtClean="0"/>
              <a:t> </a:t>
            </a:r>
            <a:r>
              <a:rPr lang="en-US" sz="3000" b="1" smtClean="0"/>
              <a:t>the learning </a:t>
            </a:r>
            <a:r>
              <a:rPr lang="en-US" sz="3000" smtClean="0"/>
              <a:t>process.</a:t>
            </a:r>
          </a:p>
          <a:p>
            <a:r>
              <a:rPr lang="en-US" sz="3000" smtClean="0"/>
              <a:t>The resulting portfolio </a:t>
            </a:r>
            <a:r>
              <a:rPr lang="en-US" sz="3000" b="1" smtClean="0"/>
              <a:t>demonstrates your understanding</a:t>
            </a:r>
            <a:r>
              <a:rPr lang="en-US" sz="3000" smtClean="0"/>
              <a:t> of professional competencies. </a:t>
            </a:r>
          </a:p>
          <a:p>
            <a:r>
              <a:rPr lang="en-US" sz="3000" smtClean="0"/>
              <a:t>Both faculty and students can </a:t>
            </a:r>
            <a:r>
              <a:rPr lang="en-US" sz="3000" b="1" smtClean="0"/>
              <a:t>measure individual and group progress</a:t>
            </a:r>
            <a:r>
              <a:rPr lang="en-US" sz="3000" smtClean="0"/>
              <a:t> toward learning objectives. </a:t>
            </a:r>
          </a:p>
          <a:p>
            <a:r>
              <a:rPr lang="en-US" sz="3000" smtClean="0"/>
              <a:t>Students can </a:t>
            </a:r>
            <a:r>
              <a:rPr lang="en-US" sz="3000" b="1" smtClean="0"/>
              <a:t>reflect on their MLIS </a:t>
            </a:r>
            <a:r>
              <a:rPr lang="en-US" sz="3000" smtClean="0"/>
              <a:t>experience to identify individual strengths and develop a professional growth plan.</a:t>
            </a:r>
          </a:p>
          <a:p>
            <a:endParaRPr lang="en-US" sz="3000" smtClean="0"/>
          </a:p>
        </p:txBody>
      </p:sp>
      <p:sp>
        <p:nvSpPr>
          <p:cNvPr id="19460" name="TextBox 3"/>
          <p:cNvSpPr txBox="1">
            <a:spLocks noChangeArrowheads="1"/>
          </p:cNvSpPr>
          <p:nvPr/>
        </p:nvSpPr>
        <p:spPr bwMode="auto">
          <a:xfrm>
            <a:off x="2057400" y="5562600"/>
            <a:ext cx="66008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r>
              <a:rPr lang="en-US" u="sng">
                <a:hlinkClick r:id="rId3"/>
              </a:rPr>
              <a:t>http://slisweb.sjsu.edu/courses/289/organizing_presenting.html</a:t>
            </a:r>
            <a:r>
              <a:rPr lang="en-US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6799"/>
            <a:ext cx="9143999" cy="4312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e-Portfolio by the numbers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Session outcomes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267200"/>
          </a:xfrm>
        </p:spPr>
        <p:txBody>
          <a:bodyPr/>
          <a:lstStyle/>
          <a:p>
            <a:r>
              <a:rPr lang="en-US" sz="2400" b="1" smtClean="0"/>
              <a:t>Review SLIS history </a:t>
            </a:r>
            <a:r>
              <a:rPr lang="en-US" sz="2400" smtClean="0"/>
              <a:t>in how the e-Portfolio developed as a culminating student experience</a:t>
            </a:r>
          </a:p>
          <a:p>
            <a:r>
              <a:rPr lang="en-US" sz="2400" b="1" smtClean="0"/>
              <a:t>Compare sample e-Portfolios </a:t>
            </a:r>
            <a:r>
              <a:rPr lang="en-US" sz="2400" smtClean="0"/>
              <a:t>in multiple platforms including ANGEL, D2L, and Google Sites </a:t>
            </a:r>
          </a:p>
          <a:p>
            <a:r>
              <a:rPr lang="en-US" sz="2400" b="1" smtClean="0"/>
              <a:t>Understand the development </a:t>
            </a:r>
            <a:r>
              <a:rPr lang="en-US" sz="2400" smtClean="0"/>
              <a:t>of a culminating e-Portfolio experience as an evaluation tool to assess a student's mastering of the core competency areas. </a:t>
            </a:r>
          </a:p>
          <a:p>
            <a:r>
              <a:rPr lang="en-US" sz="2400" b="1" smtClean="0"/>
              <a:t>Identify the challenges and successes</a:t>
            </a:r>
            <a:r>
              <a:rPr lang="en-US" sz="2400" smtClean="0"/>
              <a:t> inherent in developing a culminating experience using the e-Portfolio format from both the faculty and student perspective.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0"/>
            <a:ext cx="8229600" cy="2239963"/>
          </a:xfrm>
        </p:spPr>
        <p:txBody>
          <a:bodyPr>
            <a:normAutofit fontScale="90000"/>
          </a:bodyPr>
          <a:lstStyle/>
          <a:p>
            <a:r>
              <a:rPr lang="en-US" sz="4000" smtClean="0"/>
              <a:t>Professional competencies</a:t>
            </a:r>
            <a:br>
              <a:rPr lang="en-US" sz="4000" smtClean="0"/>
            </a:br>
            <a:r>
              <a:rPr lang="en-US" sz="4000" smtClean="0"/>
              <a:t/>
            </a:r>
            <a:br>
              <a:rPr lang="en-US" sz="4000" smtClean="0"/>
            </a:br>
            <a:r>
              <a:rPr lang="en-US" sz="4000" smtClean="0">
                <a:sym typeface="Wingdings" charset="2"/>
              </a:rPr>
              <a:t> </a:t>
            </a:r>
            <a:br>
              <a:rPr lang="en-US" sz="4000" smtClean="0">
                <a:sym typeface="Wingdings" charset="2"/>
              </a:rPr>
            </a:br>
            <a:r>
              <a:rPr lang="en-US" sz="4000" smtClean="0">
                <a:sym typeface="Wingdings" charset="2"/>
              </a:rPr>
              <a:t>Program competencies</a:t>
            </a:r>
            <a:endParaRPr lang="en-US" sz="4000" smtClean="0"/>
          </a:p>
        </p:txBody>
      </p:sp>
      <p:pic>
        <p:nvPicPr>
          <p:cNvPr id="2560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362200"/>
            <a:ext cx="245745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2473325"/>
            <a:ext cx="8229600" cy="1325563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/>
            <a:endParaRPr lang="en-US" sz="4300"/>
          </a:p>
        </p:txBody>
      </p:sp>
      <p:pic>
        <p:nvPicPr>
          <p:cNvPr id="2560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9225" y="2257425"/>
            <a:ext cx="1571625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own Arrow 2"/>
          <p:cNvSpPr/>
          <p:nvPr/>
        </p:nvSpPr>
        <p:spPr>
          <a:xfrm>
            <a:off x="4495800" y="2209800"/>
            <a:ext cx="457200" cy="914400"/>
          </a:xfrm>
          <a:prstGeom prst="down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Organization of a submission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38600"/>
          </a:xfrm>
        </p:spPr>
        <p:txBody>
          <a:bodyPr/>
          <a:lstStyle/>
          <a:p>
            <a:r>
              <a:rPr lang="en-US" smtClean="0"/>
              <a:t>Explication of competency statement (around 2-3 pages)</a:t>
            </a:r>
          </a:p>
          <a:p>
            <a:r>
              <a:rPr lang="en-US" smtClean="0"/>
              <a:t>Three artifact sections proving that the student is competent (2-3 pages)</a:t>
            </a:r>
          </a:p>
          <a:p>
            <a:r>
              <a:rPr lang="en-US" smtClean="0"/>
              <a:t>Conclusion—application to other settings</a:t>
            </a:r>
          </a:p>
          <a:p>
            <a:r>
              <a:rPr lang="en-US" smtClean="0"/>
              <a:t>Artifacts are attached (typically 3 artifacts per competency)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Criteria for non-D2L site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429000"/>
          </a:xfrm>
        </p:spPr>
        <p:txBody>
          <a:bodyPr/>
          <a:lstStyle/>
          <a:p>
            <a:r>
              <a:rPr lang="en-US" smtClean="0"/>
              <a:t>Navigation</a:t>
            </a:r>
          </a:p>
          <a:p>
            <a:r>
              <a:rPr lang="en-US" smtClean="0"/>
              <a:t>Attachments</a:t>
            </a:r>
          </a:p>
          <a:p>
            <a:r>
              <a:rPr lang="en-US" smtClean="0"/>
              <a:t>Security</a:t>
            </a:r>
          </a:p>
          <a:p>
            <a:pPr>
              <a:buFont typeface="Arial" charset="0"/>
              <a:buNone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Content Placeholder 4" descr="ScreenshotWordPress.tif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445" r="-21445"/>
          <a:stretch>
            <a:fillRect/>
          </a:stretch>
        </p:blipFill>
        <p:spPr>
          <a:xfrm>
            <a:off x="457200" y="304800"/>
            <a:ext cx="8229600" cy="58213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8&quot;&gt;&lt;property id=&quot;20148&quot; value=&quot;5&quot;/&gt;&lt;property id=&quot;20300&quot; value=&quot;Slide 6 - &amp;quot;Professional competencies&amp;#x0D;&amp;#x0A;&amp;#x0D;&amp;#x0A; &amp;#x0D;&amp;#x0A;Program competencies&amp;quot;&quot;/&gt;&lt;property id=&quot;20307&quot; value=&quot;257&quot;/&gt;&lt;/object&gt;&lt;object type=&quot;3&quot; unique_id=&quot;10116&quot;&gt;&lt;property id=&quot;20148&quot; value=&quot;5&quot;/&gt;&lt;property id=&quot;20300&quot; value=&quot;Slide 7 - &amp;quot;Organization of a submission&amp;quot;&quot;/&gt;&lt;property id=&quot;20307&quot; value=&quot;263&quot;/&gt;&lt;/object&gt;&lt;object type=&quot;3&quot; unique_id=&quot;10126&quot;&gt;&lt;property id=&quot;20148&quot; value=&quot;5&quot;/&gt;&lt;property id=&quot;20300&quot; value=&quot;Slide 11 - &amp;quot;e-Portfolio in ANGEL&amp;quot;&quot;/&gt;&lt;property id=&quot;20307&quot; value=&quot;264&quot;/&gt;&lt;/object&gt;&lt;object type=&quot;3&quot; unique_id=&quot;10267&quot;&gt;&lt;property id=&quot;20148&quot; value=&quot;5&quot;/&gt;&lt;property id=&quot;20300&quot; value=&quot;Slide 1&quot;/&gt;&lt;property id=&quot;20307&quot; value=&quot;266&quot;/&gt;&lt;/object&gt;&lt;object type=&quot;3&quot; unique_id=&quot;10270&quot;&gt;&lt;property id=&quot;20148&quot; value=&quot;5&quot;/&gt;&lt;property id=&quot;20300&quot; value=&quot;Slide 2 - &amp;quot;SJSU School of Library and Information Science (SLIS) Profile&amp;quot;&quot;/&gt;&lt;property id=&quot;20307&quot; value=&quot;269&quot;/&gt;&lt;/object&gt;&lt;object type=&quot;3&quot; unique_id=&quot;10271&quot;&gt;&lt;property id=&quot;20148&quot; value=&quot;5&quot;/&gt;&lt;property id=&quot;20300&quot; value=&quot;Slide 3 - &amp;quot;Goals for the e-Portfolio&amp;quot;&quot;/&gt;&lt;property id=&quot;20307&quot; value=&quot;270&quot;/&gt;&lt;/object&gt;&lt;object type=&quot;3&quot; unique_id=&quot;10272&quot;&gt;&lt;property id=&quot;20148&quot; value=&quot;5&quot;/&gt;&lt;property id=&quot;20300&quot; value=&quot;Slide 4 - &amp;quot;e-Portfolio by the numbers&amp;quot;&quot;/&gt;&lt;property id=&quot;20307&quot; value=&quot;271&quot;/&gt;&lt;/object&gt;&lt;object type=&quot;3&quot; unique_id=&quot;10275&quot;&gt;&lt;property id=&quot;20148&quot; value=&quot;5&quot;/&gt;&lt;property id=&quot;20300&quot; value=&quot;Slide 5 - &amp;quot;Session outcomes&amp;quot;&quot;/&gt;&lt;property id=&quot;20307&quot; value=&quot;274&quot;/&gt;&lt;/object&gt;&lt;object type=&quot;3&quot; unique_id=&quot;10278&quot;&gt;&lt;property id=&quot;20148&quot; value=&quot;5&quot;/&gt;&lt;property id=&quot;20300&quot; value=&quot;Slide 8 - &amp;quot;Criteria for non-D2L site&amp;quot;&quot;/&gt;&lt;property id=&quot;20307&quot; value=&quot;276&quot;/&gt;&lt;/object&gt;&lt;object type=&quot;3&quot; unique_id=&quot;10569&quot;&gt;&lt;property id=&quot;20148&quot; value=&quot;5&quot;/&gt;&lt;property id=&quot;20300&quot; value=&quot;Slide 10&quot;/&gt;&lt;property id=&quot;20307&quot; value=&quot;279&quot;/&gt;&lt;/object&gt;&lt;object type=&quot;3&quot; unique_id=&quot;10920&quot;&gt;&lt;property id=&quot;20148&quot; value=&quot;5&quot;/&gt;&lt;property id=&quot;20300&quot; value=&quot;Slide 12 - &amp;quot;Advantages of ANGEL&amp;quot;&quot;/&gt;&lt;property id=&quot;20307&quot; value=&quot;290&quot;/&gt;&lt;/object&gt;&lt;object type=&quot;3&quot; unique_id=&quot;10921&quot;&gt;&lt;property id=&quot;20148&quot; value=&quot;5&quot;/&gt;&lt;property id=&quot;20300&quot; value=&quot;Slide 14 - &amp;quot;e-Portfolio in D2L&amp;quot;&quot;/&gt;&lt;property id=&quot;20307&quot; value=&quot;288&quot;/&gt;&lt;/object&gt;&lt;object type=&quot;3&quot; unique_id=&quot;10922&quot;&gt;&lt;property id=&quot;20148&quot; value=&quot;5&quot;/&gt;&lt;property id=&quot;20300&quot; value=&quot;Slide 17 - &amp;quot;e-Portfolio as a website&amp;quot;&quot;/&gt;&lt;property id=&quot;20307&quot; value=&quot;289&quot;/&gt;&lt;/object&gt;&lt;object type=&quot;3&quot; unique_id=&quot;11751&quot;&gt;&lt;property id=&quot;20148&quot; value=&quot;5&quot;/&gt;&lt;property id=&quot;20300&quot; value=&quot;Slide 13 - &amp;quot;Disadvantages of ANGEL&amp;quot;&quot;/&gt;&lt;property id=&quot;20307&quot; value=&quot;291&quot;/&gt;&lt;/object&gt;&lt;object type=&quot;3&quot; unique_id=&quot;11752&quot;&gt;&lt;property id=&quot;20148&quot; value=&quot;5&quot;/&gt;&lt;property id=&quot;20300&quot; value=&quot;Slide 15 - &amp;quot;Advantages of D2L&amp;quot;&quot;/&gt;&lt;property id=&quot;20307&quot; value=&quot;292&quot;/&gt;&lt;/object&gt;&lt;object type=&quot;3&quot; unique_id=&quot;11753&quot;&gt;&lt;property id=&quot;20148&quot; value=&quot;5&quot;/&gt;&lt;property id=&quot;20300&quot; value=&quot;Slide 16 - &amp;quot;Disadvantages of D2L&amp;quot;&quot;/&gt;&lt;property id=&quot;20307&quot; value=&quot;293&quot;/&gt;&lt;/object&gt;&lt;object type=&quot;3&quot; unique_id=&quot;11754&quot;&gt;&lt;property id=&quot;20148&quot; value=&quot;5&quot;/&gt;&lt;property id=&quot;20300&quot; value=&quot;Slide 18 - &amp;quot;Advantages of a website&amp;quot;&quot;/&gt;&lt;property id=&quot;20307&quot; value=&quot;303&quot;/&gt;&lt;/object&gt;&lt;object type=&quot;3&quot; unique_id=&quot;11755&quot;&gt;&lt;property id=&quot;20148&quot; value=&quot;5&quot;/&gt;&lt;property id=&quot;20300&quot; value=&quot;Slide 19 - &amp;quot;Disadvantages of a website&amp;quot;&quot;/&gt;&lt;property id=&quot;20307&quot; value=&quot;304&quot;/&gt;&lt;/object&gt;&lt;object type=&quot;3&quot; unique_id=&quot;11756&quot;&gt;&lt;property id=&quot;20148&quot; value=&quot;5&quot;/&gt;&lt;property id=&quot;20300&quot; value=&quot;Slide 20 - &amp;quot;Challenges&amp;quot;&quot;/&gt;&lt;property id=&quot;20307&quot; value=&quot;306&quot;/&gt;&lt;/object&gt;&lt;object type=&quot;3&quot; unique_id=&quot;11757&quot;&gt;&lt;property id=&quot;20148&quot; value=&quot;5&quot;/&gt;&lt;property id=&quot;20300&quot; value=&quot;Slide 21 - &amp;quot;Successes&amp;quot;&quot;/&gt;&lt;property id=&quot;20307&quot; value=&quot;308&quot;/&gt;&lt;/object&gt;&lt;object type=&quot;3&quot; unique_id=&quot;11768&quot;&gt;&lt;property id=&quot;20148&quot; value=&quot;5&quot;/&gt;&lt;property id=&quot;20300&quot; value=&quot;Slide 28&quot;/&gt;&lt;property id=&quot;20307&quot; value=&quot;311&quot;/&gt;&lt;/object&gt;&lt;object type=&quot;3&quot; unique_id=&quot;11769&quot;&gt;&lt;property id=&quot;20148&quot; value=&quot;5&quot;/&gt;&lt;property id=&quot;20300&quot; value=&quot;Slide 9&quot;/&gt;&lt;property id=&quot;20307&quot; value=&quot;312&quot;/&gt;&lt;/object&gt;&lt;object type=&quot;3&quot; unique_id=&quot;11938&quot;&gt;&lt;property id=&quot;20148&quot; value=&quot;5&quot;/&gt;&lt;property id=&quot;20300&quot; value=&quot;Slide 22 - &amp;quot;D2L dashboard &amp;quot;&quot;/&gt;&lt;property id=&quot;20307&quot; value=&quot;313&quot;/&gt;&lt;/object&gt;&lt;object type=&quot;3&quot; unique_id=&quot;11939&quot;&gt;&lt;property id=&quot;20148&quot; value=&quot;5&quot;/&gt;&lt;property id=&quot;20300&quot; value=&quot;Slide 23&quot;/&gt;&lt;property id=&quot;20307&quot; value=&quot;314&quot;/&gt;&lt;/object&gt;&lt;object type=&quot;3&quot; unique_id=&quot;11940&quot;&gt;&lt;property id=&quot;20148&quot; value=&quot;5&quot;/&gt;&lt;property id=&quot;20300&quot; value=&quot;Slide 24&quot;/&gt;&lt;property id=&quot;20307&quot; value=&quot;315&quot;/&gt;&lt;/object&gt;&lt;object type=&quot;3&quot; unique_id=&quot;11941&quot;&gt;&lt;property id=&quot;20148&quot; value=&quot;5&quot;/&gt;&lt;property id=&quot;20300&quot; value=&quot;Slide 25 - &amp;quot;Artifact example&amp;quot;&quot;/&gt;&lt;property id=&quot;20307&quot; value=&quot;316&quot;/&gt;&lt;/object&gt;&lt;object type=&quot;3&quot; unique_id=&quot;11942&quot;&gt;&lt;property id=&quot;20148&quot; value=&quot;5&quot;/&gt;&lt;property id=&quot;20300&quot; value=&quot;Slide 26 - &amp;quot;e-Portfolio challenges&amp;quot;&quot;/&gt;&lt;property id=&quot;20307&quot; value=&quot;317&quot;/&gt;&lt;/object&gt;&lt;object type=&quot;3&quot; unique_id=&quot;11943&quot;&gt;&lt;property id=&quot;20148&quot; value=&quot;5&quot;/&gt;&lt;property id=&quot;20300&quot; value=&quot;Slide 27 - &amp;quot;e-Portfolio successes&amp;quot;&quot;/&gt;&lt;property id=&quot;20307&quot; value=&quot;31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SJSU-SLI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SJSU-SLIS</Template>
  <TotalTime>6136</TotalTime>
  <Words>700</Words>
  <Application>Microsoft Office PowerPoint</Application>
  <PresentationFormat>On-screen Show (4:3)</PresentationFormat>
  <Paragraphs>144</Paragraphs>
  <Slides>28</Slides>
  <Notes>25</Notes>
  <HiddenSlides>2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Calibri</vt:lpstr>
      <vt:lpstr>ＭＳ Ｐゴシック</vt:lpstr>
      <vt:lpstr>Arial</vt:lpstr>
      <vt:lpstr>Wingdings</vt:lpstr>
      <vt:lpstr>SJSU-SLIS</vt:lpstr>
      <vt:lpstr>PowerPoint Presentation</vt:lpstr>
      <vt:lpstr>SJSU School of Library and Information Science (SLIS) Profile</vt:lpstr>
      <vt:lpstr>Goals for the e-Portfolio</vt:lpstr>
      <vt:lpstr>e-Portfolio by the numbers</vt:lpstr>
      <vt:lpstr>Session outcomes</vt:lpstr>
      <vt:lpstr>Professional competencies    Program competencies</vt:lpstr>
      <vt:lpstr>Organization of a submission</vt:lpstr>
      <vt:lpstr>Criteria for non-D2L site</vt:lpstr>
      <vt:lpstr>PowerPoint Presentation</vt:lpstr>
      <vt:lpstr>PowerPoint Presentation</vt:lpstr>
      <vt:lpstr>e-Portfolio in ANGEL</vt:lpstr>
      <vt:lpstr>Advantages of ANGEL</vt:lpstr>
      <vt:lpstr>Disadvantages of ANGEL</vt:lpstr>
      <vt:lpstr>e-Portfolio in D2L</vt:lpstr>
      <vt:lpstr>Advantages of D2L</vt:lpstr>
      <vt:lpstr>Disadvantages of D2L</vt:lpstr>
      <vt:lpstr>e-Portfolio as a website</vt:lpstr>
      <vt:lpstr>Advantages of a website</vt:lpstr>
      <vt:lpstr>Disadvantages of a website</vt:lpstr>
      <vt:lpstr>Challenges</vt:lpstr>
      <vt:lpstr>Successes</vt:lpstr>
      <vt:lpstr>D2L dashboard </vt:lpstr>
      <vt:lpstr>PowerPoint Presentation</vt:lpstr>
      <vt:lpstr>PowerPoint Presentation</vt:lpstr>
      <vt:lpstr>Artifact example</vt:lpstr>
      <vt:lpstr>e-Portfolio challenges</vt:lpstr>
      <vt:lpstr>e-Portfolio successes</vt:lpstr>
      <vt:lpstr>PowerPoint Presentation</vt:lpstr>
    </vt:vector>
  </TitlesOfParts>
  <Company>San Jose State University, SLIS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15 Competencies</dc:title>
  <dc:creator>Michelle Holschuh Simmons</dc:creator>
  <cp:lastModifiedBy>Michelle Holschuh Simmons</cp:lastModifiedBy>
  <cp:revision>78</cp:revision>
  <cp:lastPrinted>2011-07-13T15:12:22Z</cp:lastPrinted>
  <dcterms:created xsi:type="dcterms:W3CDTF">2011-10-03T00:40:59Z</dcterms:created>
  <dcterms:modified xsi:type="dcterms:W3CDTF">2011-10-03T15:12:33Z</dcterms:modified>
</cp:coreProperties>
</file>