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63" r:id="rId4"/>
    <p:sldId id="264" r:id="rId5"/>
    <p:sldId id="265" r:id="rId6"/>
    <p:sldId id="261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0021"/>
    <a:srgbClr val="45811B"/>
    <a:srgbClr val="DDE8D5"/>
    <a:srgbClr val="FBC82B"/>
    <a:srgbClr val="7BA62B"/>
    <a:srgbClr val="8A8889"/>
    <a:srgbClr val="FD9712"/>
    <a:srgbClr val="1B7B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116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1" d="100"/>
          <a:sy n="111" d="100"/>
        </p:scale>
        <p:origin x="-4264" y="-12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B4CE335-1B1A-964B-82DC-B141406EE227}" type="datetime1">
              <a:rPr lang="en-US"/>
              <a:pPr>
                <a:defRPr/>
              </a:pPr>
              <a:t>10/19/2011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8496B65-2B99-9749-86B2-DBBD8E183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73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29C111D-D8D7-CE47-9FDD-C94C8EB69FD2}" type="datetime1">
              <a:rPr lang="en-US"/>
              <a:pPr>
                <a:defRPr/>
              </a:pPr>
              <a:t>10/19/2011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6FA281B-0946-C245-AF81-6D816C0F4E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1701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Geneva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33350"/>
            <a:ext cx="9144000" cy="5853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5" name="Picture 9" descr="logopp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165725" y="4349750"/>
            <a:ext cx="3368675" cy="15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190" y="815355"/>
            <a:ext cx="8338410" cy="1470025"/>
          </a:xfrm>
        </p:spPr>
        <p:txBody>
          <a:bodyPr/>
          <a:lstStyle>
            <a:lvl1pPr algn="r">
              <a:defRPr sz="33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5755" y="2008445"/>
            <a:ext cx="6400800" cy="1219200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rgbClr val="4C4C4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32A81-A55D-B14A-87F9-64399E3EB008}" type="datetime1">
              <a:rPr lang="en-US"/>
              <a:pPr>
                <a:defRPr/>
              </a:pPr>
              <a:t>10/19/2011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C5229-8E32-E645-895C-4316DCBFA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6C56F-965E-CD42-B692-23F2BC5A4107}" type="datetime1">
              <a:rPr lang="en-US"/>
              <a:pPr>
                <a:defRPr/>
              </a:pPr>
              <a:t>10/19/2011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50499-F08D-D846-85CA-35A359C902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ADE71-C90D-5846-AE30-D761D1BAF737}" type="datetime1">
              <a:rPr lang="en-US"/>
              <a:pPr>
                <a:defRPr/>
              </a:pPr>
              <a:t>10/19/2011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2AC32-9818-5145-A709-40F4F4DBF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5A765-D575-FA46-A41B-CAB3F8AFCABF}" type="datetime1">
              <a:rPr lang="en-US"/>
              <a:pPr>
                <a:defRPr/>
              </a:pPr>
              <a:t>10/19/2011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C9DFE-152E-9040-B076-1029403C79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38587-1E30-3748-9425-D333D6B75DF6}" type="datetime1">
              <a:rPr lang="en-US"/>
              <a:pPr>
                <a:defRPr/>
              </a:pPr>
              <a:t>10/19/2011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043AD-40DE-3E42-A039-B205979616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37561-D7F7-A643-AD61-BE0180DD63F4}" type="datetime1">
              <a:rPr lang="en-US"/>
              <a:pPr>
                <a:defRPr/>
              </a:pPr>
              <a:t>10/19/2011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562B7-F15F-9143-92A0-BF392971B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46317-50AB-5B4D-AD0D-1403A4463B90}" type="datetime1">
              <a:rPr lang="en-US"/>
              <a:pPr>
                <a:defRPr/>
              </a:pPr>
              <a:t>10/19/2011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24155-73A5-154B-9497-B8A696865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2EF71-630A-3D4B-9506-21A3AE5DB4F6}" type="datetime1">
              <a:rPr lang="en-US"/>
              <a:pPr>
                <a:defRPr/>
              </a:pPr>
              <a:t>10/19/2011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AE98D-1DF9-DB4F-958A-E2505715E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019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35B64-5C99-FF47-BF36-56C1D608293A}" type="datetime1">
              <a:rPr lang="en-US"/>
              <a:pPr>
                <a:defRPr/>
              </a:pPr>
              <a:t>10/19/2011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D13F5-95C5-8346-AD32-ECFB60E12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21D53-DC80-0249-87E2-0641C5333359}" type="datetime1">
              <a:rPr lang="en-US"/>
              <a:pPr>
                <a:defRPr/>
              </a:pPr>
              <a:t>10/19/2011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890BD-9006-5948-9686-25ECA9017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9C08D-6E9D-E24C-B86C-14C4410FA202}" type="datetime1">
              <a:rPr lang="en-US"/>
              <a:pPr>
                <a:defRPr/>
              </a:pPr>
              <a:t>10/19/2011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8374B-9A86-F04B-A439-03AFB0574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820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2CF04B88-D7C6-2C4A-8CF8-BC0C27BF4CFE}" type="datetime1">
              <a:rPr lang="en-US"/>
              <a:pPr>
                <a:defRPr/>
              </a:pPr>
              <a:t>10/19/2011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5E8AAC72-D010-9E41-8AA4-85174D9E7C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13" descr="dotspp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723313" y="5091113"/>
            <a:ext cx="231775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4" descr="bluebarpp.jpg"/>
          <p:cNvPicPr>
            <a:picLocks noChangeAspect="1"/>
          </p:cNvPicPr>
          <p:nvPr userDrawn="1"/>
        </p:nvPicPr>
        <p:blipFill>
          <a:blip r:embed="rId14"/>
          <a:srcRect b="26750"/>
          <a:stretch>
            <a:fillRect/>
          </a:stretch>
        </p:blipFill>
        <p:spPr bwMode="auto">
          <a:xfrm>
            <a:off x="0" y="6239000"/>
            <a:ext cx="9144000" cy="618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9" r:id="rId7"/>
    <p:sldLayoutId id="2147483784" r:id="rId8"/>
    <p:sldLayoutId id="2147483785" r:id="rId9"/>
    <p:sldLayoutId id="2147483786" r:id="rId10"/>
    <p:sldLayoutId id="2147483787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kern="1200" cap="all">
          <a:solidFill>
            <a:srgbClr val="1B7B8B"/>
          </a:solidFill>
          <a:latin typeface="Arial"/>
          <a:ea typeface="ＭＳ Ｐゴシック" pitchFamily="48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B7B8B"/>
          </a:solidFill>
          <a:latin typeface="Arial" pitchFamily="48" charset="0"/>
          <a:ea typeface="ＭＳ Ｐゴシック" pitchFamily="48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B7B8B"/>
          </a:solidFill>
          <a:latin typeface="Arial" pitchFamily="48" charset="0"/>
          <a:ea typeface="ＭＳ Ｐゴシック" pitchFamily="48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B7B8B"/>
          </a:solidFill>
          <a:latin typeface="Arial" pitchFamily="48" charset="0"/>
          <a:ea typeface="ＭＳ Ｐゴシック" pitchFamily="48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1B7B8B"/>
          </a:solidFill>
          <a:latin typeface="Arial" pitchFamily="48" charset="0"/>
          <a:ea typeface="ＭＳ Ｐゴシック" pitchFamily="48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000" b="1">
          <a:solidFill>
            <a:srgbClr val="FC7F1D"/>
          </a:solidFill>
          <a:latin typeface="Arial" pitchFamily="48" charset="0"/>
          <a:ea typeface="ＭＳ Ｐゴシック" pitchFamily="48" charset="-128"/>
        </a:defRPr>
      </a:lvl9pPr>
    </p:titleStyle>
    <p:bodyStyle>
      <a:lvl1pPr marL="230188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1B7B8B"/>
        </a:buClr>
        <a:buSzPct val="80000"/>
        <a:buFont typeface="Arial" charset="0"/>
        <a:buChar char="•"/>
        <a:defRPr sz="28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1pPr>
      <a:lvl2pPr marL="511175" indent="-222250" algn="l" defTabSz="457200" rtl="0" eaLnBrk="0" fontAlgn="base" hangingPunct="0">
        <a:spcBef>
          <a:spcPct val="20000"/>
        </a:spcBef>
        <a:spcAft>
          <a:spcPct val="0"/>
        </a:spcAft>
        <a:buClr>
          <a:srgbClr val="1B7B8B"/>
        </a:buClr>
        <a:buSzPct val="80000"/>
        <a:buFont typeface="Arial" charset="0"/>
        <a:buChar char="•"/>
        <a:defRPr sz="24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2pPr>
      <a:lvl3pPr marL="857250" indent="-230188" algn="l" defTabSz="457200" rtl="0" eaLnBrk="0" fontAlgn="base" hangingPunct="0">
        <a:spcBef>
          <a:spcPct val="20000"/>
        </a:spcBef>
        <a:spcAft>
          <a:spcPct val="0"/>
        </a:spcAft>
        <a:buClr>
          <a:srgbClr val="1B7B8B"/>
        </a:buClr>
        <a:buSzPct val="80000"/>
        <a:buFont typeface="Arial" charset="0"/>
        <a:buChar char="•"/>
        <a:defRPr sz="20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3pPr>
      <a:lvl4pPr marL="1146175" indent="-173038" algn="l" defTabSz="457200" rtl="0" eaLnBrk="0" fontAlgn="base" hangingPunct="0">
        <a:spcBef>
          <a:spcPct val="20000"/>
        </a:spcBef>
        <a:spcAft>
          <a:spcPct val="0"/>
        </a:spcAft>
        <a:buClr>
          <a:srgbClr val="1B7B8B"/>
        </a:buClr>
        <a:buSzPct val="80000"/>
        <a:buFont typeface="Arial" charset="0"/>
        <a:buChar char="•"/>
        <a:defRPr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4pPr>
      <a:lvl5pPr marL="1427163" indent="-173038" algn="l" defTabSz="457200" rtl="0" eaLnBrk="0" fontAlgn="base" hangingPunct="0">
        <a:spcBef>
          <a:spcPct val="20000"/>
        </a:spcBef>
        <a:spcAft>
          <a:spcPct val="0"/>
        </a:spcAft>
        <a:buClr>
          <a:srgbClr val="1B7B8B"/>
        </a:buClr>
        <a:buSzPct val="80000"/>
        <a:buFont typeface="Arial" charset="0"/>
        <a:buChar char="•"/>
        <a:defRPr sz="1600" kern="1200">
          <a:solidFill>
            <a:srgbClr val="4C4C4F"/>
          </a:solidFill>
          <a:latin typeface="Arial"/>
          <a:ea typeface="ＭＳ Ｐゴシック" pitchFamily="4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 bwMode="auto">
          <a:xfrm>
            <a:off x="234950" y="815975"/>
            <a:ext cx="8339138" cy="1470025"/>
          </a:xfrm>
        </p:spPr>
        <p:txBody>
          <a:bodyPr/>
          <a:lstStyle/>
          <a:p>
            <a:pPr eaLnBrk="1" hangingPunct="1"/>
            <a:r>
              <a:rPr lang="en-US" sz="4400" b="0" cap="none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Data Management…</a:t>
            </a:r>
            <a:br>
              <a:rPr lang="en-US" sz="4400" b="0" cap="none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</a:br>
            <a:r>
              <a:rPr lang="en-US" sz="4400" b="0" cap="none" dirty="0">
                <a:solidFill>
                  <a:prstClr val="black"/>
                </a:solidFill>
                <a:latin typeface="Calibri"/>
                <a:ea typeface="+mj-ea"/>
                <a:cs typeface="+mj-cs"/>
              </a:rPr>
              <a:t>a CIO’s Perspective</a:t>
            </a:r>
            <a:endParaRPr lang="en-US" cap="none" dirty="0">
              <a:latin typeface="Arial" charset="0"/>
              <a:ea typeface="ＭＳ Ｐゴシック" charset="-128"/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2165350" y="2008188"/>
            <a:ext cx="6400800" cy="1219200"/>
          </a:xfrm>
        </p:spPr>
        <p:txBody>
          <a:bodyPr>
            <a:normAutofit fontScale="70000" lnSpcReduction="20000"/>
          </a:bodyPr>
          <a:lstStyle/>
          <a:p>
            <a:pPr lvl="0" defTabSz="914400" eaLnBrk="1" fontAlgn="auto" hangingPunct="1">
              <a:spcAft>
                <a:spcPts val="0"/>
              </a:spcAft>
              <a:buClrTx/>
              <a:buSzTx/>
            </a:pPr>
            <a:endParaRPr lang="en-US" sz="2700" dirty="0" smtClean="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  <a:p>
            <a:pPr lvl="0" defTabSz="914400" eaLnBrk="1" fontAlgn="auto" hangingPunct="1">
              <a:spcAft>
                <a:spcPts val="0"/>
              </a:spcAft>
              <a:buClrTx/>
              <a:buSzTx/>
            </a:pPr>
            <a:r>
              <a:rPr lang="en-US" sz="2700" dirty="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Larry </a:t>
            </a:r>
            <a:r>
              <a:rPr lang="en-US" sz="27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Conrad</a:t>
            </a:r>
          </a:p>
          <a:p>
            <a:pPr lvl="0" defTabSz="914400" eaLnBrk="1" fontAlgn="auto" hangingPunct="1">
              <a:spcAft>
                <a:spcPts val="0"/>
              </a:spcAft>
              <a:buClrTx/>
              <a:buSzTx/>
            </a:pPr>
            <a:r>
              <a:rPr lang="en-US" sz="27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Vice Chancellor and CO</a:t>
            </a:r>
          </a:p>
          <a:p>
            <a:pPr lvl="0" defTabSz="914400" eaLnBrk="1" fontAlgn="auto" hangingPunct="1">
              <a:spcAft>
                <a:spcPts val="0"/>
              </a:spcAft>
              <a:buClrTx/>
              <a:buSzTx/>
            </a:pPr>
            <a:r>
              <a:rPr lang="en-US" sz="27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UNC Chapel </a:t>
            </a:r>
            <a:r>
              <a:rPr lang="en-US" sz="2700" dirty="0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  <a:t>Hill</a:t>
            </a:r>
            <a:endParaRPr lang="en-US" dirty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“Data Management” is NOT New…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r>
              <a:rPr lang="en-US" dirty="0" smtClean="0"/>
              <a:t>Clearly colleges and universities have been addressing data management issues for decades</a:t>
            </a:r>
          </a:p>
          <a:p>
            <a:r>
              <a:rPr lang="en-US" dirty="0" smtClean="0"/>
              <a:t>But past focus has been on “enterprise” data</a:t>
            </a:r>
          </a:p>
          <a:p>
            <a:r>
              <a:rPr lang="en-US" dirty="0" smtClean="0"/>
              <a:t>What’s relatively new is the need to extend the kind of institutional thinking we’ve had regarding enterprise data to research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76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Research Data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r>
              <a:rPr lang="en-US" dirty="0" smtClean="0"/>
              <a:t>Some of the data management issues are familiar</a:t>
            </a:r>
          </a:p>
          <a:p>
            <a:pPr lvl="1"/>
            <a:r>
              <a:rPr lang="en-US" dirty="0" smtClean="0"/>
              <a:t>What data need to be preserved?</a:t>
            </a:r>
          </a:p>
          <a:p>
            <a:pPr lvl="1"/>
            <a:r>
              <a:rPr lang="en-US" dirty="0" smtClean="0"/>
              <a:t>How long should the data be preserved?</a:t>
            </a:r>
          </a:p>
          <a:p>
            <a:pPr lvl="1"/>
            <a:r>
              <a:rPr lang="en-US" dirty="0" smtClean="0"/>
              <a:t>What constitute “sensitive” data and require additional protections?</a:t>
            </a:r>
          </a:p>
          <a:p>
            <a:pPr lvl="1"/>
            <a:r>
              <a:rPr lang="en-US" dirty="0" smtClean="0"/>
              <a:t>Ownership vs. stewardship vs. access?</a:t>
            </a:r>
          </a:p>
          <a:p>
            <a:pPr lvl="1"/>
            <a:r>
              <a:rPr lang="en-US" dirty="0" smtClean="0"/>
              <a:t>What policies need to be put in place?</a:t>
            </a:r>
          </a:p>
          <a:p>
            <a:pPr lvl="1"/>
            <a:r>
              <a:rPr lang="en-US" dirty="0" smtClean="0"/>
              <a:t>What is the data governance model needed to make key decisions?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973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Research Data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r>
              <a:rPr lang="en-US" dirty="0" smtClean="0"/>
              <a:t>However, some topics are unique to the research enterprise</a:t>
            </a:r>
          </a:p>
          <a:p>
            <a:pPr lvl="1"/>
            <a:r>
              <a:rPr lang="en-US" dirty="0" smtClean="0"/>
              <a:t>What are researchers’ rights regarding “their” research data?</a:t>
            </a:r>
          </a:p>
          <a:p>
            <a:pPr lvl="1"/>
            <a:r>
              <a:rPr lang="en-US" dirty="0" smtClean="0"/>
              <a:t>What roles do various campus entities play regarding research data? Researchers…department/</a:t>
            </a:r>
            <a:br>
              <a:rPr lang="en-US" dirty="0" smtClean="0"/>
            </a:br>
            <a:r>
              <a:rPr lang="en-US" dirty="0" smtClean="0"/>
              <a:t>school/college…central IT…research office…library?</a:t>
            </a:r>
          </a:p>
          <a:p>
            <a:pPr lvl="1"/>
            <a:r>
              <a:rPr lang="en-US" dirty="0" smtClean="0"/>
              <a:t>How is longer term data retention and access funded when research grants are finite </a:t>
            </a:r>
            <a:br>
              <a:rPr lang="en-US" dirty="0" smtClean="0"/>
            </a:br>
            <a:r>
              <a:rPr lang="en-US" dirty="0" smtClean="0"/>
              <a:t>(have a beginning, an end and set funding)?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919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2057400" y="228600"/>
            <a:ext cx="6602412" cy="1143000"/>
          </a:xfrm>
        </p:spPr>
        <p:txBody>
          <a:bodyPr/>
          <a:lstStyle/>
          <a:p>
            <a:pPr algn="r"/>
            <a:r>
              <a:rPr lang="en-US" dirty="0" smtClean="0"/>
              <a:t>Case Study at UNC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1664" y="1261966"/>
            <a:ext cx="8686800" cy="5467350"/>
          </a:xfrm>
        </p:spPr>
        <p:txBody>
          <a:bodyPr/>
          <a:lstStyle/>
          <a:p>
            <a:r>
              <a:rPr lang="en-US" sz="2800" dirty="0" smtClean="0"/>
              <a:t>At UNC:  the Provost has appointed a Task Force on the Stewardship of Digital Research Data</a:t>
            </a:r>
          </a:p>
          <a:p>
            <a:pPr lvl="1"/>
            <a:r>
              <a:rPr lang="en-US" sz="2400" dirty="0" smtClean="0"/>
              <a:t>What data need to be preserved</a:t>
            </a:r>
          </a:p>
          <a:p>
            <a:pPr lvl="1"/>
            <a:r>
              <a:rPr lang="en-US" sz="2400" dirty="0" smtClean="0"/>
              <a:t>How long should data be preserved</a:t>
            </a:r>
          </a:p>
          <a:p>
            <a:pPr lvl="1"/>
            <a:r>
              <a:rPr lang="en-US" sz="2400" dirty="0" smtClean="0"/>
              <a:t>Who decides and how</a:t>
            </a:r>
          </a:p>
          <a:p>
            <a:pPr lvl="1"/>
            <a:r>
              <a:rPr lang="en-US" sz="2400" dirty="0" smtClean="0"/>
              <a:t>What governance processes are needed</a:t>
            </a:r>
          </a:p>
          <a:p>
            <a:pPr lvl="1"/>
            <a:r>
              <a:rPr lang="en-US" sz="2400" dirty="0" smtClean="0"/>
              <a:t>How is this funded</a:t>
            </a:r>
          </a:p>
          <a:p>
            <a:pPr lvl="1"/>
            <a:r>
              <a:rPr lang="en-US" sz="2400" dirty="0" smtClean="0"/>
              <a:t>What roles do various entities play</a:t>
            </a:r>
          </a:p>
          <a:p>
            <a:pPr lvl="1"/>
            <a:r>
              <a:rPr lang="en-US" sz="2400" dirty="0" smtClean="0"/>
              <a:t>What policies are needed</a:t>
            </a:r>
          </a:p>
          <a:p>
            <a:pPr lvl="1"/>
            <a:r>
              <a:rPr lang="en-US" sz="2400" dirty="0" smtClean="0"/>
              <a:t>These issues are not unique to Carolina</a:t>
            </a:r>
          </a:p>
          <a:p>
            <a:pPr lvl="1"/>
            <a:r>
              <a:rPr lang="en-US" sz="2400" dirty="0" smtClean="0"/>
              <a:t>Report due in early 2012</a:t>
            </a:r>
          </a:p>
        </p:txBody>
      </p:sp>
    </p:spTree>
    <p:extLst>
      <p:ext uri="{BB962C8B-B14F-4D97-AF65-F5344CB8AC3E}">
        <p14:creationId xmlns:p14="http://schemas.microsoft.com/office/powerpoint/2010/main" val="2791019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ctrTitle"/>
          </p:nvPr>
        </p:nvSpPr>
        <p:spPr bwMode="auto">
          <a:xfrm>
            <a:off x="234950" y="815975"/>
            <a:ext cx="8339138" cy="1470025"/>
          </a:xfrm>
        </p:spPr>
        <p:txBody>
          <a:bodyPr/>
          <a:lstStyle/>
          <a:p>
            <a:pPr eaLnBrk="1" hangingPunct="1"/>
            <a:r>
              <a:rPr lang="en-US" cap="none">
                <a:latin typeface="Arial" charset="0"/>
                <a:ea typeface="ＭＳ Ｐゴシック" charset="-128"/>
              </a:rPr>
              <a:t>THANK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</TotalTime>
  <Words>237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Data Management… a CIO’s Perspective</vt:lpstr>
      <vt:lpstr>“Data Management” is NOT New…</vt:lpstr>
      <vt:lpstr>Research Data Management</vt:lpstr>
      <vt:lpstr>Research Data Management</vt:lpstr>
      <vt:lpstr>Case Study at UNC</vt:lpstr>
      <vt:lpstr>THANK YOU</vt:lpstr>
    </vt:vector>
  </TitlesOfParts>
  <Company>brain bolts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boelts</dc:creator>
  <cp:lastModifiedBy>jcheverie</cp:lastModifiedBy>
  <cp:revision>26</cp:revision>
  <dcterms:created xsi:type="dcterms:W3CDTF">2011-09-02T16:26:56Z</dcterms:created>
  <dcterms:modified xsi:type="dcterms:W3CDTF">2011-10-19T17:56:35Z</dcterms:modified>
</cp:coreProperties>
</file>