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5" r:id="rId6"/>
    <p:sldId id="260" r:id="rId7"/>
    <p:sldId id="263" r:id="rId8"/>
    <p:sldId id="261" r:id="rId9"/>
    <p:sldId id="262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8" autoAdjust="0"/>
    <p:restoredTop sz="94660"/>
  </p:normalViewPr>
  <p:slideViewPr>
    <p:cSldViewPr snapToGrid="0" snapToObjects="1">
      <p:cViewPr>
        <p:scale>
          <a:sx n="60" d="100"/>
          <a:sy n="60" d="100"/>
        </p:scale>
        <p:origin x="-792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0111-FE8B-D84E-B7D1-C572ED4287E1}" type="datetimeFigureOut">
              <a:rPr lang="en-US" smtClean="0"/>
              <a:t>10/20/2011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DF53-CDDB-084C-85D8-C82D01D9F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28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0111-FE8B-D84E-B7D1-C572ED4287E1}" type="datetimeFigureOut">
              <a:rPr lang="en-US" smtClean="0"/>
              <a:t>10/20/2011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DF53-CDDB-084C-85D8-C82D01D9F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08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0111-FE8B-D84E-B7D1-C572ED4287E1}" type="datetimeFigureOut">
              <a:rPr lang="en-US" smtClean="0"/>
              <a:t>10/20/2011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DF53-CDDB-084C-85D8-C82D01D9F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7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0111-FE8B-D84E-B7D1-C572ED4287E1}" type="datetimeFigureOut">
              <a:rPr lang="en-US" smtClean="0"/>
              <a:t>10/20/2011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DF53-CDDB-084C-85D8-C82D01D9F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45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0111-FE8B-D84E-B7D1-C572ED4287E1}" type="datetimeFigureOut">
              <a:rPr lang="en-US" smtClean="0"/>
              <a:t>10/20/2011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DF53-CDDB-084C-85D8-C82D01D9F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18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0111-FE8B-D84E-B7D1-C572ED4287E1}" type="datetimeFigureOut">
              <a:rPr lang="en-US" smtClean="0"/>
              <a:t>10/20/2011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DF53-CDDB-084C-85D8-C82D01D9F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67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0111-FE8B-D84E-B7D1-C572ED4287E1}" type="datetimeFigureOut">
              <a:rPr lang="en-US" smtClean="0"/>
              <a:t>10/20/2011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DF53-CDDB-084C-85D8-C82D01D9F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35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0111-FE8B-D84E-B7D1-C572ED4287E1}" type="datetimeFigureOut">
              <a:rPr lang="en-US" smtClean="0"/>
              <a:t>10/20/2011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DF53-CDDB-084C-85D8-C82D01D9F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38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0111-FE8B-D84E-B7D1-C572ED4287E1}" type="datetimeFigureOut">
              <a:rPr lang="en-US" smtClean="0"/>
              <a:t>10/20/2011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DF53-CDDB-084C-85D8-C82D01D9F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0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0111-FE8B-D84E-B7D1-C572ED4287E1}" type="datetimeFigureOut">
              <a:rPr lang="en-US" smtClean="0"/>
              <a:t>10/20/2011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DF53-CDDB-084C-85D8-C82D01D9F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62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0111-FE8B-D84E-B7D1-C572ED4287E1}" type="datetimeFigureOut">
              <a:rPr lang="en-US" smtClean="0"/>
              <a:t>10/20/2011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DF53-CDDB-084C-85D8-C82D01D9F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13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F0111-FE8B-D84E-B7D1-C572ED4287E1}" type="datetimeFigureOut">
              <a:rPr lang="en-US" smtClean="0"/>
              <a:t>10/20/2011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BDF53-CDDB-084C-85D8-C82D01D9F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8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jmd41280/2975460863/" TargetMode="External"/><Relationship Id="rId2" Type="http://schemas.openxmlformats.org/officeDocument/2006/relationships/hyperlink" Target="mailto:phswe@psu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eople/jmd4128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rojecthydra.org/" TargetMode="External"/><Relationship Id="rId2" Type="http://schemas.openxmlformats.org/officeDocument/2006/relationships/hyperlink" Target="http://www.cdlib.org/services/uc3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Research Data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033" y="3495419"/>
            <a:ext cx="8327899" cy="2651238"/>
          </a:xfrm>
        </p:spPr>
        <p:txBody>
          <a:bodyPr/>
          <a:lstStyle/>
          <a:p>
            <a:r>
              <a:rPr lang="en-US" dirty="0" smtClean="0"/>
              <a:t>A View from Penn State University</a:t>
            </a:r>
            <a:endParaRPr lang="en-US" sz="1600" dirty="0" smtClean="0"/>
          </a:p>
          <a:p>
            <a:r>
              <a:rPr lang="en-US" sz="2000" dirty="0" smtClean="0"/>
              <a:t>Patricia Hswe, Digital Collections Curator</a:t>
            </a:r>
          </a:p>
          <a:p>
            <a:r>
              <a:rPr lang="en-US" sz="2000" dirty="0" smtClean="0"/>
              <a:t>- - - - - - - - -  </a:t>
            </a:r>
          </a:p>
          <a:p>
            <a:r>
              <a:rPr lang="en-US" sz="2000" dirty="0" smtClean="0"/>
              <a:t>EDUCAUSE 2011 | October 20</a:t>
            </a:r>
          </a:p>
          <a:p>
            <a:r>
              <a:rPr lang="en-US" sz="2000" dirty="0" smtClean="0"/>
              <a:t>Panel: </a:t>
            </a:r>
            <a:r>
              <a:rPr lang="en-US" sz="2000" i="1" dirty="0" smtClean="0"/>
              <a:t>Access to Data Tomorrow Means Good Data Management Today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93730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4F81BD"/>
            </a:solidFill>
          </a:ln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 Comments?</a:t>
            </a:r>
          </a:p>
          <a:p>
            <a:pPr lvl="1"/>
            <a:r>
              <a:rPr lang="en-US" dirty="0" smtClean="0"/>
              <a:t>Email me: </a:t>
            </a:r>
            <a:r>
              <a:rPr lang="en-US" dirty="0" smtClean="0">
                <a:hlinkClick r:id="rId2"/>
              </a:rPr>
              <a:t>phswe@psu.edu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552113"/>
            <a:ext cx="8005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Picture credit:</a:t>
            </a:r>
            <a:endParaRPr lang="en-US" b="1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://www.flickr.com/photos/jmd41280/2975460863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>
                <a:sym typeface="Wingdings"/>
              </a:rPr>
              <a:t> </a:t>
            </a:r>
            <a:r>
              <a:rPr lang="en-US" b="1" dirty="0" smtClean="0"/>
              <a:t>CC-BY-ND </a:t>
            </a:r>
            <a:r>
              <a:rPr lang="en-US" dirty="0" smtClean="0"/>
              <a:t>by </a:t>
            </a:r>
            <a:r>
              <a:rPr lang="en-US" dirty="0" smtClean="0">
                <a:hlinkClick r:id="rId4"/>
              </a:rPr>
              <a:t>jmd41280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56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3600" dirty="0" smtClean="0"/>
              <a:t>The data management landscape at Penn State (&amp; elsewhere, very likely)</a:t>
            </a:r>
            <a:endParaRPr lang="en-US" sz="3600" dirty="0"/>
          </a:p>
        </p:txBody>
      </p:sp>
      <p:pic>
        <p:nvPicPr>
          <p:cNvPr id="11" name="Content Placeholder 10" descr="state_college_view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790751" y="1600201"/>
            <a:ext cx="7561047" cy="4158285"/>
          </a:xfrm>
        </p:spPr>
      </p:pic>
      <p:sp>
        <p:nvSpPr>
          <p:cNvPr id="4" name="TextBox 3"/>
          <p:cNvSpPr txBox="1"/>
          <p:nvPr/>
        </p:nvSpPr>
        <p:spPr>
          <a:xfrm>
            <a:off x="0" y="589106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Where is the data? Who has data? What types of data are there?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9050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Penn State’s “enterprise” of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 smtClean="0"/>
              <a:t>Data </a:t>
            </a:r>
            <a:r>
              <a:rPr lang="en-US" sz="2800" b="1" dirty="0" err="1" smtClean="0"/>
              <a:t>Curation</a:t>
            </a:r>
            <a:r>
              <a:rPr lang="en-US" sz="2800" b="1" dirty="0" smtClean="0"/>
              <a:t> Services Working Group (DCSWG)</a:t>
            </a:r>
          </a:p>
          <a:p>
            <a:pPr lvl="1"/>
            <a:r>
              <a:rPr lang="en-US" dirty="0" smtClean="0"/>
              <a:t>Collaboration between Libraries, Information Technology Services (ITS), Office of Sponsored Programs, and faculty (research institutes)</a:t>
            </a:r>
          </a:p>
          <a:p>
            <a:pPr lvl="1"/>
            <a:r>
              <a:rPr lang="en-US" b="1" dirty="0" smtClean="0"/>
              <a:t>Activities: </a:t>
            </a:r>
            <a:r>
              <a:rPr lang="en-US" dirty="0" smtClean="0"/>
              <a:t>survey of NSF PIs and pending PIs; future – benchmarking services with peer institutions</a:t>
            </a:r>
          </a:p>
          <a:p>
            <a:r>
              <a:rPr lang="en-US" sz="2800" b="1" dirty="0"/>
              <a:t>Research Data Management Services </a:t>
            </a:r>
            <a:r>
              <a:rPr lang="en-US" sz="2800" b="1" dirty="0" smtClean="0"/>
              <a:t>Team (RDMST)</a:t>
            </a:r>
            <a:endParaRPr lang="en-US" sz="2800" b="1" dirty="0"/>
          </a:p>
          <a:p>
            <a:pPr lvl="1"/>
            <a:r>
              <a:rPr lang="en-US" dirty="0"/>
              <a:t>Based in </a:t>
            </a:r>
            <a:r>
              <a:rPr lang="en-US" dirty="0" smtClean="0"/>
              <a:t>libraries, diverse membership</a:t>
            </a:r>
          </a:p>
          <a:p>
            <a:pPr lvl="1"/>
            <a:r>
              <a:rPr lang="en-US" b="1" dirty="0" smtClean="0"/>
              <a:t>Activities: </a:t>
            </a:r>
            <a:r>
              <a:rPr lang="en-US" dirty="0" smtClean="0"/>
              <a:t>website, consultations on data management planning, information session in spring 2011, brochure for distribution in the Libraries and beyond (i.e., to faculty and students), data management planning workshop for graduate students</a:t>
            </a:r>
            <a:endParaRPr lang="en-US" dirty="0"/>
          </a:p>
          <a:p>
            <a:endParaRPr lang="en-US" sz="2800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27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3008313" cy="1162050"/>
          </a:xfrm>
        </p:spPr>
        <p:txBody>
          <a:bodyPr>
            <a:normAutofit/>
          </a:bodyPr>
          <a:lstStyle/>
          <a:p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Picture 3" descr="webs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050"/>
            <a:ext cx="9144000" cy="632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6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bsite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969"/>
            <a:ext cx="9144000" cy="596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1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ln>
            <a:solidFill>
              <a:srgbClr val="4F81BD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Data Management Planning Guidance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Faculty sought a template or guidance based on Penn State conditions (e.g., research administration policies/guidelines)</a:t>
            </a:r>
            <a:endParaRPr lang="en-US" dirty="0"/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dirty="0" smtClean="0"/>
              <a:t>The Libraries and ITS partnered with the Strategic Interdisciplinary Research Office (within the OVPR office) to develop this guidance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60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mp_guidance_n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210"/>
            <a:ext cx="9144000" cy="625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0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4F81BD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Services (Infrastructure)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b="1" dirty="0" smtClean="0"/>
              <a:t>Spring 2011: </a:t>
            </a:r>
            <a:r>
              <a:rPr lang="en-US" sz="2800" dirty="0" smtClean="0"/>
              <a:t>Libraries and ITS </a:t>
            </a:r>
            <a:r>
              <a:rPr lang="en-US" sz="2800" dirty="0"/>
              <a:t>p</a:t>
            </a:r>
            <a:r>
              <a:rPr lang="en-US" sz="2800" dirty="0" smtClean="0"/>
              <a:t>iloted an ingest tool using </a:t>
            </a:r>
            <a:r>
              <a:rPr lang="en-US" sz="2800" dirty="0" err="1" smtClean="0"/>
              <a:t>curation</a:t>
            </a:r>
            <a:r>
              <a:rPr lang="en-US" sz="2800" dirty="0" smtClean="0"/>
              <a:t> </a:t>
            </a:r>
            <a:r>
              <a:rPr lang="en-US" sz="2800" dirty="0" err="1" smtClean="0"/>
              <a:t>microservices</a:t>
            </a:r>
            <a:r>
              <a:rPr lang="en-US" sz="2800" dirty="0" smtClean="0"/>
              <a:t> architecture (cf. California Digital Library, </a:t>
            </a:r>
            <a:r>
              <a:rPr lang="en-US" sz="2800" dirty="0" smtClean="0">
                <a:hlinkClick r:id="rId2"/>
              </a:rPr>
              <a:t>http</a:t>
            </a:r>
            <a:r>
              <a:rPr lang="en-US" sz="2800" dirty="0">
                <a:hlinkClick r:id="rId2"/>
              </a:rPr>
              <a:t>://www.cdlib.org/services/uc3</a:t>
            </a:r>
            <a:r>
              <a:rPr lang="en-US" sz="2800" dirty="0" smtClean="0">
                <a:hlinkClick r:id="rId2"/>
              </a:rPr>
              <a:t>/</a:t>
            </a:r>
            <a:r>
              <a:rPr lang="en-US" sz="2800" dirty="0" smtClean="0"/>
              <a:t>)</a:t>
            </a:r>
            <a:endParaRPr lang="en-US" sz="2800" dirty="0"/>
          </a:p>
          <a:p>
            <a:r>
              <a:rPr lang="en-US" sz="2800" b="1" dirty="0" smtClean="0"/>
              <a:t>Since summer 2011: </a:t>
            </a:r>
          </a:p>
          <a:p>
            <a:pPr lvl="1"/>
            <a:r>
              <a:rPr lang="en-US" sz="2400" dirty="0" smtClean="0"/>
              <a:t>ITS (specifically, Digital Library Technologies) has been working with Hydra community </a:t>
            </a:r>
            <a:r>
              <a:rPr lang="en-US" sz="2400" dirty="0"/>
              <a:t>(cf. </a:t>
            </a:r>
            <a:r>
              <a:rPr lang="en-US" sz="2400" dirty="0">
                <a:hlinkClick r:id="rId3"/>
              </a:rPr>
              <a:t>http://projecthydra.org/</a:t>
            </a:r>
            <a:r>
              <a:rPr lang="en-US" sz="2400" dirty="0" smtClean="0"/>
              <a:t>) on a framework for repository-based services</a:t>
            </a:r>
          </a:p>
          <a:p>
            <a:pPr lvl="1"/>
            <a:r>
              <a:rPr lang="en-US" sz="2400" dirty="0" smtClean="0"/>
              <a:t>ITS is also planning new, tiered storage services for research data, consulting w/ Research Data Management Services Team</a:t>
            </a:r>
            <a:endParaRPr lang="en-US" sz="2800" dirty="0" smtClean="0"/>
          </a:p>
          <a:p>
            <a:r>
              <a:rPr lang="en-US" sz="2800" b="1" dirty="0" smtClean="0"/>
              <a:t>Goal: </a:t>
            </a:r>
            <a:r>
              <a:rPr lang="en-US" sz="2800" dirty="0" smtClean="0"/>
              <a:t>new suite of publishing and </a:t>
            </a:r>
            <a:r>
              <a:rPr lang="en-US" sz="2800" dirty="0" err="1" smtClean="0"/>
              <a:t>curation</a:t>
            </a:r>
            <a:r>
              <a:rPr lang="en-US" sz="2800" dirty="0" smtClean="0"/>
              <a:t> services in production in fall 2012</a:t>
            </a:r>
          </a:p>
        </p:txBody>
      </p:sp>
    </p:spTree>
    <p:extLst>
      <p:ext uri="{BB962C8B-B14F-4D97-AF65-F5344CB8AC3E}">
        <p14:creationId xmlns:p14="http://schemas.microsoft.com/office/powerpoint/2010/main" val="91490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4F81BD"/>
            </a:solidFill>
          </a:ln>
        </p:spPr>
        <p:txBody>
          <a:bodyPr/>
          <a:lstStyle/>
          <a:p>
            <a:r>
              <a:rPr lang="en-US" dirty="0" smtClean="0"/>
              <a:t>Challenges (Opportunities)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600" dirty="0" smtClean="0"/>
              <a:t>Engaging more </a:t>
            </a:r>
            <a:r>
              <a:rPr lang="en-US" sz="3600" b="1" dirty="0" smtClean="0"/>
              <a:t>subject librarians </a:t>
            </a:r>
            <a:r>
              <a:rPr lang="en-US" sz="3600" dirty="0" smtClean="0"/>
              <a:t>in data </a:t>
            </a:r>
            <a:r>
              <a:rPr lang="en-US" sz="3600" dirty="0" err="1" smtClean="0"/>
              <a:t>curation</a:t>
            </a:r>
            <a:r>
              <a:rPr lang="en-US" sz="3600" dirty="0" smtClean="0"/>
              <a:t> efforts</a:t>
            </a:r>
          </a:p>
          <a:p>
            <a:pPr lvl="1"/>
            <a:r>
              <a:rPr lang="en-US" sz="3600" dirty="0" smtClean="0"/>
              <a:t>ARL/DLF E-Science Institute</a:t>
            </a:r>
          </a:p>
          <a:p>
            <a:r>
              <a:rPr lang="en-US" sz="3600" dirty="0" smtClean="0"/>
              <a:t>Taking </a:t>
            </a:r>
            <a:r>
              <a:rPr lang="en-US" sz="3600" b="1" dirty="0" smtClean="0"/>
              <a:t>entrepreneurial approach </a:t>
            </a:r>
            <a:r>
              <a:rPr lang="en-US" sz="3600" dirty="0" smtClean="0"/>
              <a:t>(following up with new NSF/NIH/NEH PIs)</a:t>
            </a:r>
          </a:p>
          <a:p>
            <a:r>
              <a:rPr lang="en-US" sz="3600" b="1" dirty="0" smtClean="0"/>
              <a:t>“Data literacy” </a:t>
            </a:r>
            <a:r>
              <a:rPr lang="en-US" sz="3600" dirty="0" smtClean="0"/>
              <a:t>for graduate students</a:t>
            </a:r>
          </a:p>
          <a:p>
            <a:r>
              <a:rPr lang="en-US" sz="3600" dirty="0" smtClean="0"/>
              <a:t>Meeting </a:t>
            </a:r>
            <a:r>
              <a:rPr lang="en-US" sz="3600" b="1" dirty="0" smtClean="0"/>
              <a:t>other commitments</a:t>
            </a:r>
            <a:r>
              <a:rPr lang="en-US" sz="3600" dirty="0" smtClean="0"/>
              <a:t>, including but not limited to: </a:t>
            </a:r>
          </a:p>
          <a:p>
            <a:pPr lvl="1"/>
            <a:r>
              <a:rPr lang="en-US" sz="3600" dirty="0" smtClean="0"/>
              <a:t>Addressing commercial, born-digital data sets</a:t>
            </a:r>
          </a:p>
          <a:p>
            <a:pPr lvl="1"/>
            <a:r>
              <a:rPr lang="en-US" sz="3600" dirty="0" smtClean="0"/>
              <a:t>Publishing (ingesting) student-based work</a:t>
            </a:r>
          </a:p>
          <a:p>
            <a:pPr lvl="1"/>
            <a:r>
              <a:rPr lang="en-US" sz="3600" dirty="0" smtClean="0"/>
              <a:t>Developing e-records management program</a:t>
            </a:r>
          </a:p>
          <a:p>
            <a:pPr lvl="1"/>
            <a:r>
              <a:rPr lang="en-US" sz="3600" dirty="0" smtClean="0"/>
              <a:t>Satisfying faculty requests for help in starting peer-reviewed, online journals</a:t>
            </a:r>
          </a:p>
        </p:txBody>
      </p:sp>
    </p:spTree>
    <p:extLst>
      <p:ext uri="{BB962C8B-B14F-4D97-AF65-F5344CB8AC3E}">
        <p14:creationId xmlns:p14="http://schemas.microsoft.com/office/powerpoint/2010/main" val="124140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2822</TotalTime>
  <Words>406</Words>
  <Application>Microsoft Office PowerPoint</Application>
  <PresentationFormat>On-screen Show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Research Data Management</vt:lpstr>
      <vt:lpstr>The data management landscape at Penn State (&amp; elsewhere, very likely)</vt:lpstr>
      <vt:lpstr>Penn State’s “enterprise” of response</vt:lpstr>
      <vt:lpstr> </vt:lpstr>
      <vt:lpstr>PowerPoint Presentation</vt:lpstr>
      <vt:lpstr>Data Management Planning Guidance</vt:lpstr>
      <vt:lpstr>PowerPoint Presentation</vt:lpstr>
      <vt:lpstr>Services (Infrastructure) Development</vt:lpstr>
      <vt:lpstr>Challenges (Opportunities)</vt:lpstr>
      <vt:lpstr>Thank you!</vt:lpstr>
    </vt:vector>
  </TitlesOfParts>
  <Company>Penn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Data Management</dc:title>
  <dc:creator>Patricia Hswe</dc:creator>
  <cp:lastModifiedBy>jcheverie</cp:lastModifiedBy>
  <cp:revision>44</cp:revision>
  <dcterms:created xsi:type="dcterms:W3CDTF">2011-10-14T18:18:39Z</dcterms:created>
  <dcterms:modified xsi:type="dcterms:W3CDTF">2011-10-20T12:55:33Z</dcterms:modified>
</cp:coreProperties>
</file>