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81" r:id="rId6"/>
    <p:sldId id="280" r:id="rId7"/>
    <p:sldId id="259" r:id="rId8"/>
    <p:sldId id="261" r:id="rId9"/>
    <p:sldId id="292" r:id="rId10"/>
    <p:sldId id="263" r:id="rId11"/>
    <p:sldId id="269" r:id="rId12"/>
    <p:sldId id="286" r:id="rId13"/>
    <p:sldId id="284" r:id="rId14"/>
    <p:sldId id="291" r:id="rId15"/>
    <p:sldId id="279" r:id="rId16"/>
    <p:sldId id="274" r:id="rId17"/>
    <p:sldId id="273" r:id="rId18"/>
    <p:sldId id="276" r:id="rId19"/>
    <p:sldId id="277" r:id="rId20"/>
    <p:sldId id="278" r:id="rId21"/>
    <p:sldId id="294" r:id="rId22"/>
    <p:sldId id="295" r:id="rId23"/>
    <p:sldId id="283" r:id="rId24"/>
    <p:sldId id="271" r:id="rId25"/>
    <p:sldId id="268" r:id="rId26"/>
    <p:sldId id="266" r:id="rId27"/>
    <p:sldId id="290" r:id="rId28"/>
    <p:sldId id="293" r:id="rId29"/>
    <p:sldId id="289" r:id="rId30"/>
    <p:sldId id="267" r:id="rId31"/>
    <p:sldId id="288" r:id="rId32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7494" autoAdjust="0"/>
  </p:normalViewPr>
  <p:slideViewPr>
    <p:cSldViewPr>
      <p:cViewPr varScale="1">
        <p:scale>
          <a:sx n="82" d="100"/>
          <a:sy n="82" d="100"/>
        </p:scale>
        <p:origin x="-9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E8A81A-5E11-4E73-94CE-79541E72D1F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0C652C-FE9B-4726-A7B8-E346B199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40C2-6337-4F79-A599-3A5B0671253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57892-DDCB-4B58-A9B4-8A5356B3A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7892-DDCB-4B58-A9B4-8A5356B3A4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1AB6-2567-4B4F-92FB-1E5C7B016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D36FF-7E8D-41A2-AAFA-02F36CE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B2707-C34A-48FD-B906-19A6743C7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91B7-AA8E-4E8B-940F-215C0EB4A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0FC6-C7AE-49CC-B820-2BFA2A688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92DF-9C21-4A22-8564-827ED3F10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3519D-7B14-4053-A541-C8E1B3EAC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81A6B-D64A-4CC1-8D10-F8CBD91A3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073D9-358D-488B-8401-4274A2575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30CE-05F3-45C2-AA80-2FAC44102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61E7D-7814-449B-94C6-FC359A514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E28413-8E29-40B3-9B90-5B1D8D033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eople/altemar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12800" y="2514600"/>
            <a:ext cx="8448675" cy="1422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DEDEDE"/>
                </a:solidFill>
                <a:latin typeface="Trebuchet MS" pitchFamily="34" charset="0"/>
              </a:rPr>
              <a:t>Collaborative Community Engagements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4191000"/>
            <a:ext cx="6619875" cy="14605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DEDEDE"/>
                </a:solidFill>
                <a:latin typeface="Trebuchet MS" pitchFamily="34" charset="0"/>
              </a:rPr>
              <a:t>A Recipe for Growing Networks, Managing Change, and Leveraging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DEDEDE"/>
                </a:solidFill>
                <a:latin typeface="Trebuchet MS" pitchFamily="34" charset="0"/>
              </a:rPr>
              <a:t>Our </a:t>
            </a: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Kitchen: State of Michigan</a:t>
            </a:r>
            <a:endParaRPr lang="en-US" sz="43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066800"/>
            <a:ext cx="4724400" cy="6019800"/>
          </a:xfrm>
        </p:spPr>
        <p:txBody>
          <a:bodyPr lIns="0" tIns="0" rIns="0" bIns="0"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accent3"/>
                </a:solidFill>
                <a:latin typeface="Palatino Linotype" pitchFamily="18" charset="0"/>
              </a:rPr>
              <a:t>Only state that consists of two peninsulas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3"/>
                </a:solidFill>
                <a:latin typeface="Palatino Linotype" pitchFamily="18" charset="0"/>
              </a:rPr>
              <a:t>Joined by 5-mile Mackinac </a:t>
            </a:r>
            <a:r>
              <a:rPr lang="en-US" dirty="0" smtClean="0">
                <a:solidFill>
                  <a:schemeClr val="accent3"/>
                </a:solidFill>
                <a:latin typeface="Palatino Linotype" pitchFamily="18" charset="0"/>
              </a:rPr>
              <a:t>Bridge</a:t>
            </a:r>
            <a:endParaRPr lang="en-US" sz="2000" dirty="0" smtClean="0">
              <a:solidFill>
                <a:schemeClr val="accent3"/>
              </a:solidFill>
              <a:latin typeface="Palatino Linotype" pitchFamily="18" charset="0"/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accent3"/>
                </a:solidFill>
                <a:latin typeface="Palatino Linotype" pitchFamily="18" charset="0"/>
              </a:rPr>
              <a:t>83 Counties in Michigan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70% of the counties are rural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Creates challenges with </a:t>
            </a:r>
            <a:b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middle-mile and last-mile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accent3"/>
                </a:solidFill>
                <a:latin typeface="Palatino Linotype" pitchFamily="18" charset="0"/>
              </a:rPr>
              <a:t>State – Decentralized Educational Network</a:t>
            </a:r>
            <a:endParaRPr lang="en-US" dirty="0">
              <a:solidFill>
                <a:schemeClr val="accent3"/>
              </a:solidFill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74" y="1295400"/>
            <a:ext cx="494198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DEDEDE"/>
                </a:solidFill>
                <a:latin typeface="Trebuchet MS" pitchFamily="34" charset="0"/>
              </a:rPr>
              <a:t>Our </a:t>
            </a: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Kitchen: State of Michigan</a:t>
            </a:r>
            <a:endParaRPr lang="en-US" sz="43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5105400" cy="5943600"/>
          </a:xfrm>
        </p:spPr>
        <p:txBody>
          <a:bodyPr lIns="0" tIns="0" rIns="0" bIns="0"/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Limited Resources and Quality of Life created an appetite for Hungry Collaborators.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They were willing to come to the table together as a community and share what they have in their cupboards.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Merit Network, operates and manages Michigan’s statewide Education and Research network.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Governed by 12 of the Public Universities.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accent3"/>
                </a:solidFill>
                <a:latin typeface="Palatino Linotype" pitchFamily="18" charset="0"/>
              </a:rPr>
              <a:t>45yrs in November, 501(c) 3</a:t>
            </a:r>
          </a:p>
          <a:p>
            <a:pPr>
              <a:buClr>
                <a:schemeClr val="bg1"/>
              </a:buClr>
            </a:pPr>
            <a:endParaRPr lang="en-US" sz="2400" dirty="0" smtClean="0">
              <a:solidFill>
                <a:schemeClr val="accent3"/>
              </a:solidFill>
              <a:latin typeface="Palatino Linotype" pitchFamily="18" charset="0"/>
            </a:endParaRPr>
          </a:p>
        </p:txBody>
      </p:sp>
      <p:pic>
        <p:nvPicPr>
          <p:cNvPr id="6" name="Picture 11" descr="Backbone_Map_S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0" y="990600"/>
            <a:ext cx="4210050" cy="5486400"/>
          </a:xfrm>
          <a:prstGeom prst="rect">
            <a:avLst/>
          </a:prstGeom>
          <a:noFill/>
        </p:spPr>
      </p:pic>
      <p:pic>
        <p:nvPicPr>
          <p:cNvPr id="5" name="Picture 4" descr="Merit Fir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90437"/>
            <a:ext cx="914400" cy="10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erit 1990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477000"/>
            <a:ext cx="1505414" cy="8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ichNet Log19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92" y="6424684"/>
            <a:ext cx="9906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8128000" cy="6096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450" y="7010400"/>
            <a:ext cx="4464050" cy="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DEDEDE"/>
                </a:solidFill>
                <a:latin typeface="Trebuchet MS" pitchFamily="34" charset="0"/>
              </a:rPr>
              <a:t>Creative Commons, </a:t>
            </a:r>
            <a:r>
              <a:rPr lang="en-US" sz="1300" dirty="0" err="1">
                <a:solidFill>
                  <a:srgbClr val="DEDEDE"/>
                </a:solidFill>
                <a:latin typeface="Trebuchet MS" pitchFamily="34" charset="0"/>
              </a:rPr>
              <a:t>Flikr</a:t>
            </a:r>
            <a:r>
              <a:rPr lang="en-US" sz="1300" dirty="0">
                <a:solidFill>
                  <a:srgbClr val="DEDEDE"/>
                </a:solidFill>
                <a:latin typeface="Trebuchet MS" pitchFamily="34" charset="0"/>
              </a:rPr>
              <a:t> </a:t>
            </a:r>
            <a:r>
              <a:rPr lang="en-US" sz="1300" dirty="0" smtClean="0">
                <a:solidFill>
                  <a:srgbClr val="DEDEDE"/>
                </a:solidFill>
                <a:latin typeface="Trebuchet MS" pitchFamily="34" charset="0"/>
              </a:rPr>
              <a:t>”Will Eat for Food" </a:t>
            </a:r>
            <a:r>
              <a:rPr lang="en-US" sz="1400" dirty="0">
                <a:hlinkClick r:id="rId3"/>
              </a:rPr>
              <a:t>mikael altemark</a:t>
            </a:r>
            <a:endParaRPr lang="en-US" sz="1300" dirty="0">
              <a:solidFill>
                <a:srgbClr val="DEDED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Trebuchet MS" pitchFamily="34" charset="0"/>
              </a:rPr>
              <a:t>Ingredients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The Chefs supply their local ingredients – The resources available to cook our spaghetti</a:t>
            </a: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/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endParaRPr lang="en-US" sz="2700" dirty="0" smtClean="0">
              <a:solidFill>
                <a:srgbClr val="DEDEDE"/>
              </a:solidFill>
              <a:latin typeface="Trebuchet MS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Staff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Knowledge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Time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Money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Infrastructure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Users\phoffswe\Downloads\3284909426_6ee42584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2004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The mixing bowls</a:t>
            </a:r>
            <a:endParaRPr lang="en-US" sz="43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In our case state network operators are the relationship, but the relationship happens at multiple levels.  The circles are unique but often overlap.</a:t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/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MOST Meetings - Public state technical folks</a:t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MAC Meetings - Private and Not-for profit advisors to Merit</a:t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Board Meetings - Executives, Administrators,</a:t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MJTS Meetings - The whole community</a:t>
            </a:r>
            <a:br>
              <a:rPr lang="en-US" sz="2700" dirty="0">
                <a:solidFill>
                  <a:srgbClr val="DEDEDE"/>
                </a:solidFill>
                <a:latin typeface="Trebuchet MS" pitchFamily="34" charset="0"/>
              </a:rPr>
            </a:b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Ad Hoc Meetings - Little groups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Community Meetings – Local get-togethers</a:t>
            </a: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Attempts – Fun in the Kitchen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Recipe for Growing Networks, Managing Change, and Leveraging Resources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7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… OU and Merit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Oakland Expands to a shared university center, 18 miles East.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Options: Private Leased Lines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Collaborative Engagement:  The community college who hosted the University Center is a Merit affiliate, and is willing to negotiate transit for a fraction of bandwidth over their Merit Connection.  Merit charges only a small administrative fee, thereby saving leased line fee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0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Oakland + Merit + Community College creates momentum for a broader initiative.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Now that Oakland (and other Merit Partners) are in place at the University Center, there is critical mass for a shared fiber build project.  The CC benefits with the University Presence with a fiber build into one of their campuses.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University Center Location Now provides a viable point of presence for new networking.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Oakland University announces a Medical School partnership with William Beaumont Hospital – the OUWBH Medical School.  IT Staff is charged with connecting the two institutions.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OU-WBH Medical School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WBH is located approximately 7 miles south of Oakland University and has a private MAN to all of its facilities.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 has no network presence close to the hospital which would traditionally require another expensive leased line, difficult wireless installation, or expensive VPN tunnel.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WBH has a significant clinic building immediately across the highway from the University Center.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Trebuchet MS" pitchFamily="34" charset="0"/>
              </a:rPr>
              <a:t>Outcomes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219200"/>
            <a:ext cx="9663113" cy="548957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Consider opportunities for new and alternative relationships beyond your campus that may provide means to save costs, reduce risks, and provide mutual benefits.</a:t>
            </a: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Be inspired to form communities of interest and new partnerships in your geographical area.</a:t>
            </a: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Think inventively about building foundations upon which other opportunities can be pursued </a:t>
            </a:r>
            <a:endParaRPr lang="en-US" sz="27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Create a thought lab about how to balance expansion with reduced budget through collaboration</a:t>
            </a:r>
          </a:p>
          <a:p>
            <a:pPr marL="457200" lvl="1" indent="-3429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Warning … May make you hungry</a:t>
            </a:r>
            <a:endParaRPr lang="en-US" sz="27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New Partnership Begins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Oakland University Network and WBH Hospital network can now be connected and certain services shared over the long term through a simple fiber build, less than 1/6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a mile.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Merit and WBH now have an opportunity to bridge other common community interests.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3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810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b="1" i="1" dirty="0" smtClean="0">
                <a:solidFill>
                  <a:srgbClr val="DEDEDE"/>
                </a:solidFill>
                <a:latin typeface="Trebuchet MS" pitchFamily="34" charset="0"/>
              </a:rPr>
              <a:t>Davenport </a:t>
            </a:r>
            <a:r>
              <a:rPr lang="en-US" sz="4300" b="1" i="1" dirty="0" smtClean="0">
                <a:solidFill>
                  <a:srgbClr val="DEDEDE"/>
                </a:solidFill>
                <a:latin typeface="Trebuchet MS" pitchFamily="34" charset="0"/>
              </a:rPr>
              <a:t>University</a:t>
            </a:r>
            <a:endParaRPr lang="en-US" sz="4300" b="1" i="1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3716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Good network neighbors make great connectivity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   Grand Rapids to Holland via GRCC/GVSU/OAISD/BPW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   Grand Rapids to Merit via GRCC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 dirty="0">
                <a:solidFill>
                  <a:srgbClr val="DEDEDE"/>
                </a:solidFill>
                <a:latin typeface="Trebuchet MS" pitchFamily="34" charset="0"/>
              </a:rPr>
              <a:t> </a:t>
            </a: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  Collaborative fiber builds</a:t>
            </a:r>
            <a:endParaRPr lang="en-US" sz="2700" i="1" dirty="0" smtClean="0">
              <a:solidFill>
                <a:srgbClr val="DEDEDE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971800"/>
            <a:ext cx="3657600" cy="437869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52" y="4038600"/>
            <a:ext cx="2116138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810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b="1" i="1" dirty="0" smtClean="0">
                <a:solidFill>
                  <a:srgbClr val="DEDEDE"/>
                </a:solidFill>
                <a:latin typeface="Trebuchet MS" pitchFamily="34" charset="0"/>
              </a:rPr>
              <a:t>Davenport </a:t>
            </a:r>
            <a:r>
              <a:rPr lang="en-US" sz="4300" b="1" i="1" dirty="0" smtClean="0">
                <a:solidFill>
                  <a:srgbClr val="DEDEDE"/>
                </a:solidFill>
                <a:latin typeface="Trebuchet MS" pitchFamily="34" charset="0"/>
              </a:rPr>
              <a:t>University</a:t>
            </a:r>
            <a:endParaRPr lang="en-US" sz="4300" b="1" i="1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Opportunities to regularly meet with Peers to share knowledge and experience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374641"/>
            <a:ext cx="2933700" cy="2437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5105400"/>
            <a:ext cx="3630930" cy="16903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5" y="3429000"/>
            <a:ext cx="571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400" y="6858000"/>
            <a:ext cx="535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Trebuchet MS" pitchFamily="34" charset="0"/>
              </a:rPr>
              <a:t>http://www.merit.edu/events/mjts/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Turning Up The Heat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800" y="3200400"/>
            <a:ext cx="8636000" cy="16668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Recipe for Growing Networks, Managing Change, and Leveraging Resources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b="1" i="1" dirty="0" smtClean="0">
                <a:solidFill>
                  <a:srgbClr val="DEDEDE"/>
                </a:solidFill>
                <a:latin typeface="Trebuchet MS" pitchFamily="34" charset="0"/>
              </a:rPr>
              <a:t>Our Kitchen: State of Michigan</a:t>
            </a:r>
            <a:endParaRPr lang="en-US" sz="4300" b="1" i="1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6172200" cy="5486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i="1" dirty="0" smtClean="0">
                <a:solidFill>
                  <a:srgbClr val="DEDEDE"/>
                </a:solidFill>
                <a:latin typeface="Trebuchet MS" pitchFamily="34" charset="0"/>
              </a:rPr>
              <a:t>The dinner conversation begins….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Leaders at the table are individuals that want to create a solution that is a winning combination with a smorgasbord of options.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A Geographical Community Partnership is a regional section of Michigan that is comprised of Leaders interested in the Quality of Life within their Community. </a:t>
            </a:r>
            <a:r>
              <a:rPr lang="en-US" sz="900" dirty="0">
                <a:solidFill>
                  <a:schemeClr val="bg1"/>
                </a:solidFill>
                <a:latin typeface="Palatino Linotype" pitchFamily="18" charset="0"/>
              </a:rPr>
              <a:t>Downing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”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7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Picture 3" descr="MI_Higher_Ed_RE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600199"/>
            <a:ext cx="3276600" cy="43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8800" y="606981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Note: Date Oct. 2008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76400"/>
            <a:ext cx="47352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DEDEDE"/>
                </a:solidFill>
                <a:latin typeface="Trebuchet MS" pitchFamily="34" charset="0"/>
              </a:rPr>
              <a:t>Our </a:t>
            </a: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Kitchen: State of Michigan</a:t>
            </a:r>
            <a:endParaRPr lang="en-US" sz="43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3352800"/>
            <a:ext cx="85271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3200" y="12954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Received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two ARRA/BTOP awards to build middle-mile fiber-optic </a:t>
            </a:r>
            <a:r>
              <a:rPr lang="en-US" kern="0" dirty="0">
                <a:solidFill>
                  <a:schemeClr val="accent3"/>
                </a:solidFill>
                <a:latin typeface="Palatino Linotype" pitchFamily="18" charset="0"/>
              </a:rPr>
              <a:t> </a:t>
            </a:r>
            <a:r>
              <a:rPr lang="en-US" kern="0" dirty="0" smtClean="0">
                <a:solidFill>
                  <a:schemeClr val="accent3"/>
                </a:solidFill>
                <a:latin typeface="Palatino Linotype" pitchFamily="18" charset="0"/>
              </a:rPr>
              <a:t>infrastructure in Northern Michigan.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Project Name: REACH-3MC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Total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funding is $103M for $129M investment in Michigan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lang="en-US" kern="0" noProof="0" dirty="0" smtClean="0">
                <a:solidFill>
                  <a:schemeClr val="accent3"/>
                </a:solidFill>
                <a:latin typeface="Palatino Linotype" pitchFamily="18" charset="0"/>
              </a:rPr>
              <a:t>Private – Public  Partnership</a:t>
            </a:r>
          </a:p>
          <a:p>
            <a:pPr marL="800100" lvl="1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7 for-profit sub-recipients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Up to 168 fiber-strands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3"/>
                </a:solidFill>
                <a:latin typeface="Palatino Linotype" pitchFamily="18" charset="0"/>
              </a:rPr>
              <a:t>40 – 10Gig waves with 1Gig local handoffs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lang="en-US" kern="0" noProof="0" dirty="0" smtClean="0">
                <a:solidFill>
                  <a:schemeClr val="accent3"/>
                </a:solidFill>
                <a:latin typeface="Palatino Linotype" pitchFamily="18" charset="0"/>
              </a:rPr>
              <a:t>Creates a recipe for statewide collaborations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8" name="Picture 7" descr="Fibreop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304800"/>
            <a:ext cx="7568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Trebuchet MS" pitchFamily="34" charset="0"/>
              </a:rPr>
              <a:t>Turning up the heat ...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3886200"/>
            <a:ext cx="9664700" cy="34290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00" y="1447800"/>
            <a:ext cx="9833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Higher Stakes - More to Lose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Timelines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Visibility and consultation with other groups – unanticipated celebrity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An Award Winning Recipe?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Recipe for Growing Networks, Managing Change, and Leveraging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0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Components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Have a common vision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Share the Kitchen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Mix ingredients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Cooperate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3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800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" y="76200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Creative </a:t>
            </a:r>
            <a:r>
              <a:rPr lang="en-US" sz="1400" dirty="0" err="1" smtClean="0">
                <a:solidFill>
                  <a:schemeClr val="bg1"/>
                </a:solidFill>
              </a:rPr>
              <a:t>CommonsAttribution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Some rights reserved by JOE MARINARO</a:t>
            </a:r>
          </a:p>
        </p:txBody>
      </p:sp>
    </p:spTree>
    <p:extLst>
      <p:ext uri="{BB962C8B-B14F-4D97-AF65-F5344CB8AC3E}">
        <p14:creationId xmlns:p14="http://schemas.microsoft.com/office/powerpoint/2010/main" val="19410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83" y="0"/>
            <a:ext cx="10094283" cy="7459663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450" y="7010400"/>
            <a:ext cx="4464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DEDEDE"/>
                </a:solidFill>
                <a:latin typeface="Trebuchet MS" pitchFamily="34" charset="0"/>
              </a:rPr>
              <a:t>Creative Commons, </a:t>
            </a:r>
            <a:r>
              <a:rPr lang="en-US" sz="1300" dirty="0" err="1">
                <a:solidFill>
                  <a:srgbClr val="DEDEDE"/>
                </a:solidFill>
                <a:latin typeface="Trebuchet MS" pitchFamily="34" charset="0"/>
              </a:rPr>
              <a:t>Flikr</a:t>
            </a:r>
            <a:r>
              <a:rPr lang="en-US" sz="1300" dirty="0">
                <a:solidFill>
                  <a:srgbClr val="DEDEDE"/>
                </a:solidFill>
                <a:latin typeface="Trebuchet MS" pitchFamily="34" charset="0"/>
              </a:rPr>
              <a:t> "Every Food Week 19" Mike </a:t>
            </a:r>
            <a:r>
              <a:rPr lang="en-US" sz="1300" dirty="0" err="1">
                <a:solidFill>
                  <a:srgbClr val="DEDEDE"/>
                </a:solidFill>
                <a:latin typeface="Trebuchet MS" pitchFamily="34" charset="0"/>
              </a:rPr>
              <a:t>Mccaffrey</a:t>
            </a:r>
            <a:endParaRPr lang="en-US" sz="1300" dirty="0">
              <a:solidFill>
                <a:srgbClr val="DEDED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1625"/>
            <a:ext cx="9664700" cy="12858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Remember what it’s all for</a:t>
            </a:r>
            <a:endParaRPr lang="en-US" sz="4300" dirty="0">
              <a:solidFill>
                <a:srgbClr val="DEDEDE"/>
              </a:solidFill>
              <a:latin typeface="Trebuchet MS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What did we cook this all up for anyway?</a:t>
            </a: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83" y="7012087"/>
            <a:ext cx="95458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Creative Commons, </a:t>
            </a:r>
            <a:r>
              <a:rPr lang="en-US" sz="1600" dirty="0" err="1" smtClean="0">
                <a:solidFill>
                  <a:schemeClr val="bg1"/>
                </a:solidFill>
              </a:rPr>
              <a:t>Flikr</a:t>
            </a:r>
            <a:r>
              <a:rPr lang="en-US" sz="1600" dirty="0" smtClean="0">
                <a:solidFill>
                  <a:schemeClr val="bg1"/>
                </a:solidFill>
              </a:rPr>
              <a:t> 2009 Thanksgiving meal at the South of the Alps Dining Facility U.S</a:t>
            </a:r>
            <a:r>
              <a:rPr lang="en-US" sz="1600" dirty="0">
                <a:solidFill>
                  <a:schemeClr val="bg1"/>
                </a:solidFill>
              </a:rPr>
              <a:t>. Army photo by Edward N. Johnson</a:t>
            </a:r>
          </a:p>
        </p:txBody>
      </p:sp>
    </p:spTree>
    <p:extLst>
      <p:ext uri="{BB962C8B-B14F-4D97-AF65-F5344CB8AC3E}">
        <p14:creationId xmlns:p14="http://schemas.microsoft.com/office/powerpoint/2010/main" val="26682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Trebuchet MS" pitchFamily="34" charset="0"/>
              </a:rPr>
              <a:t>Why use a "recipe" as a metaphor?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Recipes allow for collaborative relationships between unlikely partners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Allows for a vast amount of creativity while still conforming to a heuristic framework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Allows for derivative 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product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Sometimes leads to unexpected successes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 En Place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800" y="3200400"/>
            <a:ext cx="8636000" cy="16668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Recipe for Growing Networks, Managing Change, and Leveraging Resources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b="1" i="1" dirty="0" err="1">
                <a:solidFill>
                  <a:srgbClr val="DEDEDE"/>
                </a:solidFill>
                <a:latin typeface="Trebuchet MS" pitchFamily="34" charset="0"/>
              </a:rPr>
              <a:t>Mis</a:t>
            </a:r>
            <a:r>
              <a:rPr lang="en-US" sz="4300" b="1" i="1" dirty="0">
                <a:solidFill>
                  <a:srgbClr val="DEDEDE"/>
                </a:solidFill>
                <a:latin typeface="Trebuchet MS" pitchFamily="34" charset="0"/>
              </a:rPr>
              <a:t> en place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i="1">
                <a:solidFill>
                  <a:srgbClr val="DEDEDE"/>
                </a:solidFill>
                <a:latin typeface="Trebuchet MS" pitchFamily="34" charset="0"/>
              </a:rPr>
              <a:t>French phrase defined by the </a:t>
            </a:r>
            <a:r>
              <a:rPr lang="en-US" sz="2700">
                <a:solidFill>
                  <a:srgbClr val="DEDEDE"/>
                </a:solidFill>
                <a:latin typeface="Trebuchet MS" pitchFamily="34" charset="0"/>
              </a:rPr>
              <a:t>Culinary Institute of America</a:t>
            </a:r>
            <a:r>
              <a:rPr lang="en-US" sz="2700" i="1">
                <a:solidFill>
                  <a:srgbClr val="DEDEDE"/>
                </a:solidFill>
                <a:latin typeface="Trebuchet MS" pitchFamily="34" charset="0"/>
              </a:rPr>
              <a:t> as "everything in place", as in set up. It is used in professional kitchens to refer to organizing and arranging the ingredients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429000"/>
            <a:ext cx="4187952" cy="33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1625"/>
            <a:ext cx="9664700" cy="12858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DEDEDE"/>
                </a:solidFill>
                <a:latin typeface="Trebuchet MS" pitchFamily="34" charset="0"/>
              </a:rPr>
              <a:t>Three elements for a successful recipe: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828800"/>
            <a:ext cx="9374187" cy="5097463"/>
          </a:xfrm>
        </p:spPr>
        <p:txBody>
          <a:bodyPr lIns="0" tIns="0" rIns="0" bIns="0"/>
          <a:lstStyle/>
          <a:p>
            <a:pPr marL="4572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DEDEDE"/>
              </a:buClr>
              <a:buFontTx/>
              <a:buChar char="•"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The 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Chef – Willing to experiment, take calculated risks, work long hours, expect the unexpected</a:t>
            </a: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  <a:p>
            <a:pPr marL="4572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DEDEDE"/>
              </a:buClr>
              <a:buFontTx/>
              <a:buChar char="•"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The 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Kitchen – Must be capable of producing the recipe.</a:t>
            </a: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  <a:p>
            <a:pPr marL="4572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DEDEDE"/>
              </a:buClr>
              <a:buFontTx/>
              <a:buChar char="•"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The Ingredients 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- High quality, of the local variety, palatable to the taste of the consumer</a:t>
            </a:r>
            <a:endParaRPr lang="en-US" dirty="0">
              <a:latin typeface="Trebuchet MS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 </a:t>
            </a:r>
            <a:endParaRPr lang="en-US" dirty="0">
              <a:latin typeface="Trebuchet MS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1625"/>
            <a:ext cx="9664700" cy="91598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Trebuchet MS" pitchFamily="34" charset="0"/>
              </a:rPr>
              <a:t>Our Chefs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320800"/>
            <a:ext cx="9663113" cy="54895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We are a representative sampling of our "Kitchen 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Staff” , but there are many line chefs.  </a:t>
            </a: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 </a:t>
            </a:r>
            <a:r>
              <a:rPr lang="en-US" sz="2700" dirty="0" smtClean="0">
                <a:solidFill>
                  <a:srgbClr val="DEDEDE"/>
                </a:solidFill>
                <a:latin typeface="Trebuchet MS" pitchFamily="34" charset="0"/>
              </a:rPr>
              <a:t>To note is our differences: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Elwood Downing - Vice President of Member Relations for Merit Network, The high speed regional research and educational network in Michigan 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Pete </a:t>
            </a:r>
            <a:r>
              <a:rPr lang="en-US" sz="2700" dirty="0" err="1">
                <a:solidFill>
                  <a:srgbClr val="DEDEDE"/>
                </a:solidFill>
                <a:latin typeface="Trebuchet MS" pitchFamily="34" charset="0"/>
              </a:rPr>
              <a:t>Hoffswell</a:t>
            </a: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 - Network Manager for Davenport University in Grand Rapids Michigan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DEDEDE"/>
              </a:solidFill>
              <a:latin typeface="Trebuchet MS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DEDEDE"/>
                </a:solidFill>
                <a:latin typeface="Trebuchet MS" pitchFamily="34" charset="0"/>
              </a:rPr>
              <a:t>Brian Paige - Director of Networking and Technology for Oakland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DEDEDE"/>
                </a:solidFill>
                <a:latin typeface="Trebuchet MS" pitchFamily="34" charset="0"/>
              </a:rPr>
              <a:t>Characteristics of </a:t>
            </a:r>
            <a:r>
              <a:rPr lang="en-US" sz="4300" dirty="0">
                <a:solidFill>
                  <a:srgbClr val="DEDEDE"/>
                </a:solidFill>
                <a:latin typeface="Trebuchet MS" pitchFamily="34" charset="0"/>
              </a:rPr>
              <a:t>a Chef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35951" y="3093660"/>
            <a:ext cx="4581086" cy="2973062"/>
            <a:chOff x="2208" y="1536"/>
            <a:chExt cx="2521" cy="147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208" y="1536"/>
              <a:ext cx="2521" cy="1440"/>
              <a:chOff x="1728" y="1824"/>
              <a:chExt cx="2521" cy="1440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728" y="1824"/>
                <a:ext cx="1296" cy="1440"/>
                <a:chOff x="576" y="2400"/>
                <a:chExt cx="1296" cy="1440"/>
              </a:xfrm>
            </p:grpSpPr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576" y="3360"/>
                  <a:ext cx="432" cy="480"/>
                  <a:chOff x="576" y="3360"/>
                  <a:chExt cx="432" cy="480"/>
                </a:xfrm>
              </p:grpSpPr>
              <p:sp>
                <p:nvSpPr>
                  <p:cNvPr id="2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3360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36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21"/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432" cy="480"/>
                  <a:chOff x="672" y="3456"/>
                  <a:chExt cx="432" cy="480"/>
                </a:xfrm>
              </p:grpSpPr>
              <p:sp>
                <p:nvSpPr>
                  <p:cNvPr id="2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3456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bg1"/>
                        </a:solidFill>
                      </a:ln>
                    </a:endParaRPr>
                  </a:p>
                </p:txBody>
              </p:sp>
              <p:sp>
                <p:nvSpPr>
                  <p:cNvPr id="2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3456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4"/>
                <p:cNvGrpSpPr>
                  <a:grpSpLocks/>
                </p:cNvGrpSpPr>
                <p:nvPr/>
              </p:nvGrpSpPr>
              <p:grpSpPr bwMode="auto">
                <a:xfrm>
                  <a:off x="1440" y="2400"/>
                  <a:ext cx="432" cy="480"/>
                  <a:chOff x="672" y="3456"/>
                  <a:chExt cx="432" cy="480"/>
                </a:xfrm>
              </p:grpSpPr>
              <p:sp>
                <p:nvSpPr>
                  <p:cNvPr id="18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3456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3456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Rectangle 27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609" cy="5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sz="4800" dirty="0">
                    <a:solidFill>
                      <a:schemeClr val="accent3"/>
                    </a:solidFill>
                    <a:latin typeface="Times" pitchFamily="18" charset="0"/>
                  </a:rPr>
                  <a:t>C</a:t>
                </a:r>
                <a:r>
                  <a:rPr lang="en-US" sz="3200" dirty="0">
                    <a:solidFill>
                      <a:schemeClr val="accent3"/>
                    </a:solidFill>
                    <a:latin typeface="Times" pitchFamily="18" charset="0"/>
                  </a:rPr>
                  <a:t>ollaboration</a:t>
                </a:r>
              </a:p>
            </p:txBody>
          </p:sp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1467" cy="5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sz="4800" dirty="0">
                    <a:solidFill>
                      <a:schemeClr val="accent3"/>
                    </a:solidFill>
                    <a:latin typeface="Times" pitchFamily="18" charset="0"/>
                  </a:rPr>
                  <a:t>C</a:t>
                </a:r>
                <a:r>
                  <a:rPr lang="en-US" sz="3200" dirty="0">
                    <a:solidFill>
                      <a:schemeClr val="accent3"/>
                    </a:solidFill>
                    <a:latin typeface="Times" pitchFamily="18" charset="0"/>
                  </a:rPr>
                  <a:t>ooperation</a:t>
                </a:r>
              </a:p>
            </p:txBody>
          </p:sp>
        </p:grp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208" y="2496"/>
              <a:ext cx="2016" cy="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Monotype Sorts" charset="2"/>
                <a:buNone/>
              </a:pPr>
              <a:r>
                <a:rPr lang="en-US" sz="4800" dirty="0">
                  <a:solidFill>
                    <a:schemeClr val="accent3"/>
                  </a:solidFill>
                  <a:latin typeface="Times" pitchFamily="18" charset="0"/>
                </a:rPr>
                <a:t>C</a:t>
              </a:r>
              <a:r>
                <a:rPr lang="en-US" sz="3200" dirty="0">
                  <a:solidFill>
                    <a:schemeClr val="accent3"/>
                  </a:solidFill>
                  <a:latin typeface="Times" pitchFamily="18" charset="0"/>
                </a:rPr>
                <a:t>ommunication</a:t>
              </a:r>
            </a:p>
          </p:txBody>
        </p:sp>
      </p:grp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8890000" y="5562600"/>
            <a:ext cx="85407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4800" dirty="0">
                <a:solidFill>
                  <a:schemeClr val="accent3"/>
                </a:solidFill>
                <a:latin typeface="Times" pitchFamily="18" charset="0"/>
              </a:rPr>
              <a:t>C</a:t>
            </a:r>
            <a:r>
              <a:rPr lang="en-US" sz="4400" baseline="30000" dirty="0">
                <a:solidFill>
                  <a:schemeClr val="accent3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1524000"/>
            <a:ext cx="5645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Knowledge of local cuisine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Skill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Synergy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Commitment to shared vision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Acceptance of differences</a:t>
            </a:r>
          </a:p>
          <a:p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832324"/>
            <a:ext cx="3296628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966</Words>
  <Application>Microsoft Office PowerPoint</Application>
  <PresentationFormat>Custom</PresentationFormat>
  <Paragraphs>128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Collaborative Community Engagements</vt:lpstr>
      <vt:lpstr>Outcomes</vt:lpstr>
      <vt:lpstr>PowerPoint Presentation</vt:lpstr>
      <vt:lpstr>Why use a "recipe" as a metaphor?</vt:lpstr>
      <vt:lpstr>MiS En Place</vt:lpstr>
      <vt:lpstr>Mis en place</vt:lpstr>
      <vt:lpstr>Three elements for a successful recipe:</vt:lpstr>
      <vt:lpstr>Our Chefs</vt:lpstr>
      <vt:lpstr>Characteristics of a Chef</vt:lpstr>
      <vt:lpstr>Our Kitchen: State of Michigan</vt:lpstr>
      <vt:lpstr>Our Kitchen: State of Michigan</vt:lpstr>
      <vt:lpstr>PowerPoint Presentation</vt:lpstr>
      <vt:lpstr>Ingredients</vt:lpstr>
      <vt:lpstr>The mixing bowls</vt:lpstr>
      <vt:lpstr>Early Attempts – Fun in the Kitchen</vt:lpstr>
      <vt:lpstr>Example … OU and Merit</vt:lpstr>
      <vt:lpstr>Examples</vt:lpstr>
      <vt:lpstr>Examples</vt:lpstr>
      <vt:lpstr>OU-WBH Medical School</vt:lpstr>
      <vt:lpstr>A New Partnership Begins</vt:lpstr>
      <vt:lpstr>Davenport University</vt:lpstr>
      <vt:lpstr>Davenport University</vt:lpstr>
      <vt:lpstr>Turning Up The Heat</vt:lpstr>
      <vt:lpstr>Our Kitchen: State of Michigan</vt:lpstr>
      <vt:lpstr>Our Kitchen: State of Michigan</vt:lpstr>
      <vt:lpstr>Turning up the heat ...</vt:lpstr>
      <vt:lpstr>What is An Award Winning Recipe?</vt:lpstr>
      <vt:lpstr>Components</vt:lpstr>
      <vt:lpstr>PowerPoint Presentation</vt:lpstr>
      <vt:lpstr>Remember what it’s all for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phoffswe</cp:lastModifiedBy>
  <cp:revision>39</cp:revision>
  <cp:lastPrinted>2011-10-11T11:10:46Z</cp:lastPrinted>
  <dcterms:created xsi:type="dcterms:W3CDTF">2004-05-06T09:28:21Z</dcterms:created>
  <dcterms:modified xsi:type="dcterms:W3CDTF">2011-10-19T14:42:42Z</dcterms:modified>
</cp:coreProperties>
</file>