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handoutMasterIdLst>
    <p:handoutMasterId r:id="rId84"/>
  </p:handoutMasterIdLst>
  <p:sldIdLst>
    <p:sldId id="256" r:id="rId2"/>
    <p:sldId id="257" r:id="rId3"/>
    <p:sldId id="262" r:id="rId4"/>
    <p:sldId id="263" r:id="rId5"/>
    <p:sldId id="264" r:id="rId6"/>
    <p:sldId id="265" r:id="rId7"/>
    <p:sldId id="346" r:id="rId8"/>
    <p:sldId id="306" r:id="rId9"/>
    <p:sldId id="307" r:id="rId10"/>
    <p:sldId id="267" r:id="rId11"/>
    <p:sldId id="268" r:id="rId12"/>
    <p:sldId id="269" r:id="rId13"/>
    <p:sldId id="270" r:id="rId14"/>
    <p:sldId id="266" r:id="rId15"/>
    <p:sldId id="271" r:id="rId16"/>
    <p:sldId id="303" r:id="rId17"/>
    <p:sldId id="302" r:id="rId18"/>
    <p:sldId id="304" r:id="rId19"/>
    <p:sldId id="272" r:id="rId20"/>
    <p:sldId id="305" r:id="rId21"/>
    <p:sldId id="277" r:id="rId22"/>
    <p:sldId id="273" r:id="rId23"/>
    <p:sldId id="274" r:id="rId24"/>
    <p:sldId id="310" r:id="rId25"/>
    <p:sldId id="311" r:id="rId26"/>
    <p:sldId id="278" r:id="rId27"/>
    <p:sldId id="321" r:id="rId28"/>
    <p:sldId id="322" r:id="rId29"/>
    <p:sldId id="323" r:id="rId30"/>
    <p:sldId id="324" r:id="rId31"/>
    <p:sldId id="325" r:id="rId32"/>
    <p:sldId id="347" r:id="rId33"/>
    <p:sldId id="348" r:id="rId34"/>
    <p:sldId id="342" r:id="rId35"/>
    <p:sldId id="326" r:id="rId36"/>
    <p:sldId id="341" r:id="rId37"/>
    <p:sldId id="327" r:id="rId38"/>
    <p:sldId id="340" r:id="rId39"/>
    <p:sldId id="328" r:id="rId40"/>
    <p:sldId id="343" r:id="rId41"/>
    <p:sldId id="329" r:id="rId42"/>
    <p:sldId id="344" r:id="rId43"/>
    <p:sldId id="345" r:id="rId44"/>
    <p:sldId id="330" r:id="rId45"/>
    <p:sldId id="331" r:id="rId46"/>
    <p:sldId id="332" r:id="rId47"/>
    <p:sldId id="333" r:id="rId48"/>
    <p:sldId id="334" r:id="rId49"/>
    <p:sldId id="335" r:id="rId50"/>
    <p:sldId id="337" r:id="rId51"/>
    <p:sldId id="336" r:id="rId52"/>
    <p:sldId id="338" r:id="rId53"/>
    <p:sldId id="339" r:id="rId54"/>
    <p:sldId id="316" r:id="rId55"/>
    <p:sldId id="317" r:id="rId56"/>
    <p:sldId id="318" r:id="rId57"/>
    <p:sldId id="319" r:id="rId58"/>
    <p:sldId id="353" r:id="rId59"/>
    <p:sldId id="282" r:id="rId60"/>
    <p:sldId id="283" r:id="rId61"/>
    <p:sldId id="291" r:id="rId62"/>
    <p:sldId id="284" r:id="rId63"/>
    <p:sldId id="320" r:id="rId64"/>
    <p:sldId id="285" r:id="rId65"/>
    <p:sldId id="312" r:id="rId66"/>
    <p:sldId id="313" r:id="rId67"/>
    <p:sldId id="314" r:id="rId68"/>
    <p:sldId id="315" r:id="rId69"/>
    <p:sldId id="293" r:id="rId70"/>
    <p:sldId id="294" r:id="rId71"/>
    <p:sldId id="295" r:id="rId72"/>
    <p:sldId id="296" r:id="rId73"/>
    <p:sldId id="297" r:id="rId74"/>
    <p:sldId id="299" r:id="rId75"/>
    <p:sldId id="350" r:id="rId76"/>
    <p:sldId id="351" r:id="rId77"/>
    <p:sldId id="349" r:id="rId78"/>
    <p:sldId id="352" r:id="rId79"/>
    <p:sldId id="300" r:id="rId80"/>
    <p:sldId id="301" r:id="rId81"/>
    <p:sldId id="261" r:id="rId82"/>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0021"/>
    <a:srgbClr val="45811B"/>
    <a:srgbClr val="DDE8D5"/>
    <a:srgbClr val="FBC82B"/>
    <a:srgbClr val="7BA62B"/>
    <a:srgbClr val="8A8889"/>
    <a:srgbClr val="FD9712"/>
    <a:srgbClr val="1B7B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0" d="100"/>
          <a:sy n="70" d="100"/>
        </p:scale>
        <p:origin x="-312" y="-942"/>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111" d="100"/>
          <a:sy n="111" d="100"/>
        </p:scale>
        <p:origin x="-4264" y="-12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B60529-AAE9-43FE-965B-D4EDA3CD31D8}" type="doc">
      <dgm:prSet loTypeId="urn:microsoft.com/office/officeart/2005/8/layout/venn1" loCatId="relationship" qsTypeId="urn:microsoft.com/office/officeart/2005/8/quickstyle/3d4" qsCatId="3D" csTypeId="urn:microsoft.com/office/officeart/2005/8/colors/colorful1" csCatId="colorful"/>
      <dgm:spPr/>
    </dgm:pt>
    <dgm:pt modelId="{1BA08128-305E-4386-9F4E-377C4869895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effectLst/>
              <a:latin typeface="Arial" charset="0"/>
            </a:rPr>
            <a:t>Training</a:t>
          </a:r>
        </a:p>
      </dgm:t>
    </dgm:pt>
    <dgm:pt modelId="{E1B11E00-B752-4F8F-8F09-66D3CF290BB4}" type="parTrans" cxnId="{C8C9338B-28D6-4FE3-B1F9-B6BA566B0CFB}">
      <dgm:prSet/>
      <dgm:spPr/>
    </dgm:pt>
    <dgm:pt modelId="{2BD33522-00C1-4A39-A3A0-10D888DDD4F1}" type="sibTrans" cxnId="{C8C9338B-28D6-4FE3-B1F9-B6BA566B0CFB}">
      <dgm:prSet/>
      <dgm:spPr/>
    </dgm:pt>
    <dgm:pt modelId="{991CBCB0-8288-4785-8326-C327800EF64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effectLst/>
              <a:latin typeface="Arial" charset="0"/>
            </a:rPr>
            <a:t>Support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effectLst/>
              <a:latin typeface="Arial" charset="0"/>
            </a:rPr>
            <a:t>Network</a:t>
          </a:r>
        </a:p>
      </dgm:t>
    </dgm:pt>
    <dgm:pt modelId="{20B88EEF-15B7-4B07-B95D-0B22B8C774C4}" type="parTrans" cxnId="{B84949E7-5DC7-4AAE-81A0-1ABA098259F5}">
      <dgm:prSet/>
      <dgm:spPr/>
    </dgm:pt>
    <dgm:pt modelId="{09F9C3F7-3CD9-42E7-8BEA-36157FB2E43A}" type="sibTrans" cxnId="{B84949E7-5DC7-4AAE-81A0-1ABA098259F5}">
      <dgm:prSet/>
      <dgm:spPr/>
    </dgm:pt>
    <dgm:pt modelId="{AC93A276-84DA-4BAC-AD40-7B3952ED6D1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effectLst/>
              <a:latin typeface="Arial" charset="0"/>
            </a:rPr>
            <a:t>Knowledge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effectLst/>
              <a:latin typeface="Arial" charset="0"/>
            </a:rPr>
            <a:t>Base</a:t>
          </a:r>
        </a:p>
      </dgm:t>
    </dgm:pt>
    <dgm:pt modelId="{C120162F-5038-4CF8-A6E6-81CBB0046F25}" type="parTrans" cxnId="{93C69031-3D2E-4EB4-B5B9-028E5F22B4C4}">
      <dgm:prSet/>
      <dgm:spPr/>
    </dgm:pt>
    <dgm:pt modelId="{9444FC1C-2ED5-42C6-9E89-AF36A8003B31}" type="sibTrans" cxnId="{93C69031-3D2E-4EB4-B5B9-028E5F22B4C4}">
      <dgm:prSet/>
      <dgm:spPr/>
    </dgm:pt>
    <dgm:pt modelId="{6B8A913C-0377-4E58-BB44-B98CB94763D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effectLst/>
              <a:latin typeface="Arial" charset="0"/>
            </a:rPr>
            <a:t>Help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effectLst/>
              <a:latin typeface="Arial" charset="0"/>
            </a:rPr>
            <a:t>Desks</a:t>
          </a:r>
        </a:p>
      </dgm:t>
    </dgm:pt>
    <dgm:pt modelId="{A3CFAA7E-F3E6-49D3-81C2-A8D1D6EF1684}" type="parTrans" cxnId="{71E020D1-CE38-495E-AD14-9737C67AF16F}">
      <dgm:prSet/>
      <dgm:spPr/>
    </dgm:pt>
    <dgm:pt modelId="{55C59859-C550-4C92-83CE-76027C575F90}" type="sibTrans" cxnId="{71E020D1-CE38-495E-AD14-9737C67AF16F}">
      <dgm:prSet/>
      <dgm:spPr/>
    </dgm:pt>
    <dgm:pt modelId="{9371F190-9433-44B1-982F-D0A2BB617D69}" type="pres">
      <dgm:prSet presAssocID="{B8B60529-AAE9-43FE-965B-D4EDA3CD31D8}" presName="compositeShape" presStyleCnt="0">
        <dgm:presLayoutVars>
          <dgm:chMax val="7"/>
          <dgm:dir/>
          <dgm:resizeHandles val="exact"/>
        </dgm:presLayoutVars>
      </dgm:prSet>
      <dgm:spPr/>
    </dgm:pt>
    <dgm:pt modelId="{7DB39990-B824-49F9-B755-6134FAF60B1A}" type="pres">
      <dgm:prSet presAssocID="{1BA08128-305E-4386-9F4E-377C48698955}" presName="circ1" presStyleLbl="vennNode1" presStyleIdx="0" presStyleCnt="4"/>
      <dgm:spPr/>
      <dgm:t>
        <a:bodyPr/>
        <a:lstStyle/>
        <a:p>
          <a:endParaRPr lang="en-US"/>
        </a:p>
      </dgm:t>
    </dgm:pt>
    <dgm:pt modelId="{DE1B8CE2-6F95-480C-AE1B-B161BBA0F920}" type="pres">
      <dgm:prSet presAssocID="{1BA08128-305E-4386-9F4E-377C48698955}" presName="circ1Tx" presStyleLbl="revTx" presStyleIdx="0" presStyleCnt="0">
        <dgm:presLayoutVars>
          <dgm:chMax val="0"/>
          <dgm:chPref val="0"/>
          <dgm:bulletEnabled val="1"/>
        </dgm:presLayoutVars>
      </dgm:prSet>
      <dgm:spPr/>
      <dgm:t>
        <a:bodyPr/>
        <a:lstStyle/>
        <a:p>
          <a:endParaRPr lang="en-US"/>
        </a:p>
      </dgm:t>
    </dgm:pt>
    <dgm:pt modelId="{22DCF258-80F5-479E-821D-8E3E093DD3BC}" type="pres">
      <dgm:prSet presAssocID="{991CBCB0-8288-4785-8326-C327800EF641}" presName="circ2" presStyleLbl="vennNode1" presStyleIdx="1" presStyleCnt="4"/>
      <dgm:spPr/>
      <dgm:t>
        <a:bodyPr/>
        <a:lstStyle/>
        <a:p>
          <a:endParaRPr lang="en-US"/>
        </a:p>
      </dgm:t>
    </dgm:pt>
    <dgm:pt modelId="{658D97ED-254A-403D-ABD8-0DA3E2DB9166}" type="pres">
      <dgm:prSet presAssocID="{991CBCB0-8288-4785-8326-C327800EF641}" presName="circ2Tx" presStyleLbl="revTx" presStyleIdx="0" presStyleCnt="0">
        <dgm:presLayoutVars>
          <dgm:chMax val="0"/>
          <dgm:chPref val="0"/>
          <dgm:bulletEnabled val="1"/>
        </dgm:presLayoutVars>
      </dgm:prSet>
      <dgm:spPr/>
      <dgm:t>
        <a:bodyPr/>
        <a:lstStyle/>
        <a:p>
          <a:endParaRPr lang="en-US"/>
        </a:p>
      </dgm:t>
    </dgm:pt>
    <dgm:pt modelId="{511FAC85-D2A7-447C-8727-34D3C416A4A7}" type="pres">
      <dgm:prSet presAssocID="{AC93A276-84DA-4BAC-AD40-7B3952ED6D1A}" presName="circ3" presStyleLbl="vennNode1" presStyleIdx="2" presStyleCnt="4"/>
      <dgm:spPr/>
      <dgm:t>
        <a:bodyPr/>
        <a:lstStyle/>
        <a:p>
          <a:endParaRPr lang="en-US"/>
        </a:p>
      </dgm:t>
    </dgm:pt>
    <dgm:pt modelId="{8A2CAA6A-A04E-405F-A82F-770027E00FEB}" type="pres">
      <dgm:prSet presAssocID="{AC93A276-84DA-4BAC-AD40-7B3952ED6D1A}" presName="circ3Tx" presStyleLbl="revTx" presStyleIdx="0" presStyleCnt="0">
        <dgm:presLayoutVars>
          <dgm:chMax val="0"/>
          <dgm:chPref val="0"/>
          <dgm:bulletEnabled val="1"/>
        </dgm:presLayoutVars>
      </dgm:prSet>
      <dgm:spPr/>
      <dgm:t>
        <a:bodyPr/>
        <a:lstStyle/>
        <a:p>
          <a:endParaRPr lang="en-US"/>
        </a:p>
      </dgm:t>
    </dgm:pt>
    <dgm:pt modelId="{62E5BB53-BB24-4DD0-81B7-D76CC449AC2A}" type="pres">
      <dgm:prSet presAssocID="{6B8A913C-0377-4E58-BB44-B98CB94763D4}" presName="circ4" presStyleLbl="vennNode1" presStyleIdx="3" presStyleCnt="4"/>
      <dgm:spPr/>
      <dgm:t>
        <a:bodyPr/>
        <a:lstStyle/>
        <a:p>
          <a:endParaRPr lang="en-US"/>
        </a:p>
      </dgm:t>
    </dgm:pt>
    <dgm:pt modelId="{7D21B67A-C170-4BB9-90CA-FC13295D233E}" type="pres">
      <dgm:prSet presAssocID="{6B8A913C-0377-4E58-BB44-B98CB94763D4}" presName="circ4Tx" presStyleLbl="revTx" presStyleIdx="0" presStyleCnt="0">
        <dgm:presLayoutVars>
          <dgm:chMax val="0"/>
          <dgm:chPref val="0"/>
          <dgm:bulletEnabled val="1"/>
        </dgm:presLayoutVars>
      </dgm:prSet>
      <dgm:spPr/>
      <dgm:t>
        <a:bodyPr/>
        <a:lstStyle/>
        <a:p>
          <a:endParaRPr lang="en-US"/>
        </a:p>
      </dgm:t>
    </dgm:pt>
  </dgm:ptLst>
  <dgm:cxnLst>
    <dgm:cxn modelId="{EA2B2EC5-7012-46FF-B5C3-E401C6C3C9BA}" type="presOf" srcId="{1BA08128-305E-4386-9F4E-377C48698955}" destId="{7DB39990-B824-49F9-B755-6134FAF60B1A}" srcOrd="0" destOrd="0" presId="urn:microsoft.com/office/officeart/2005/8/layout/venn1"/>
    <dgm:cxn modelId="{1759EE62-7B2F-49B9-B116-C61D33502B94}" type="presOf" srcId="{1BA08128-305E-4386-9F4E-377C48698955}" destId="{DE1B8CE2-6F95-480C-AE1B-B161BBA0F920}" srcOrd="1" destOrd="0" presId="urn:microsoft.com/office/officeart/2005/8/layout/venn1"/>
    <dgm:cxn modelId="{B93B4470-2001-484F-B8A5-2B9A7200DEF6}" type="presOf" srcId="{6B8A913C-0377-4E58-BB44-B98CB94763D4}" destId="{7D21B67A-C170-4BB9-90CA-FC13295D233E}" srcOrd="1" destOrd="0" presId="urn:microsoft.com/office/officeart/2005/8/layout/venn1"/>
    <dgm:cxn modelId="{93C69031-3D2E-4EB4-B5B9-028E5F22B4C4}" srcId="{B8B60529-AAE9-43FE-965B-D4EDA3CD31D8}" destId="{AC93A276-84DA-4BAC-AD40-7B3952ED6D1A}" srcOrd="2" destOrd="0" parTransId="{C120162F-5038-4CF8-A6E6-81CBB0046F25}" sibTransId="{9444FC1C-2ED5-42C6-9E89-AF36A8003B31}"/>
    <dgm:cxn modelId="{C8C9338B-28D6-4FE3-B1F9-B6BA566B0CFB}" srcId="{B8B60529-AAE9-43FE-965B-D4EDA3CD31D8}" destId="{1BA08128-305E-4386-9F4E-377C48698955}" srcOrd="0" destOrd="0" parTransId="{E1B11E00-B752-4F8F-8F09-66D3CF290BB4}" sibTransId="{2BD33522-00C1-4A39-A3A0-10D888DDD4F1}"/>
    <dgm:cxn modelId="{4AC83F3A-4166-4F49-B2C4-90F1ED20124D}" type="presOf" srcId="{991CBCB0-8288-4785-8326-C327800EF641}" destId="{658D97ED-254A-403D-ABD8-0DA3E2DB9166}" srcOrd="1" destOrd="0" presId="urn:microsoft.com/office/officeart/2005/8/layout/venn1"/>
    <dgm:cxn modelId="{6541BEF1-75DF-4956-9E96-1EBDF9AFD941}" type="presOf" srcId="{6B8A913C-0377-4E58-BB44-B98CB94763D4}" destId="{62E5BB53-BB24-4DD0-81B7-D76CC449AC2A}" srcOrd="0" destOrd="0" presId="urn:microsoft.com/office/officeart/2005/8/layout/venn1"/>
    <dgm:cxn modelId="{F77877C0-E86A-4239-9BF6-3DE75CA049B0}" type="presOf" srcId="{991CBCB0-8288-4785-8326-C327800EF641}" destId="{22DCF258-80F5-479E-821D-8E3E093DD3BC}" srcOrd="0" destOrd="0" presId="urn:microsoft.com/office/officeart/2005/8/layout/venn1"/>
    <dgm:cxn modelId="{71E020D1-CE38-495E-AD14-9737C67AF16F}" srcId="{B8B60529-AAE9-43FE-965B-D4EDA3CD31D8}" destId="{6B8A913C-0377-4E58-BB44-B98CB94763D4}" srcOrd="3" destOrd="0" parTransId="{A3CFAA7E-F3E6-49D3-81C2-A8D1D6EF1684}" sibTransId="{55C59859-C550-4C92-83CE-76027C575F90}"/>
    <dgm:cxn modelId="{E60D7258-EFF2-4EF0-9B5D-D1541763DB8C}" type="presOf" srcId="{B8B60529-AAE9-43FE-965B-D4EDA3CD31D8}" destId="{9371F190-9433-44B1-982F-D0A2BB617D69}" srcOrd="0" destOrd="0" presId="urn:microsoft.com/office/officeart/2005/8/layout/venn1"/>
    <dgm:cxn modelId="{D165ACA8-606B-4D9A-9F50-C5A9C094C5E1}" type="presOf" srcId="{AC93A276-84DA-4BAC-AD40-7B3952ED6D1A}" destId="{8A2CAA6A-A04E-405F-A82F-770027E00FEB}" srcOrd="1" destOrd="0" presId="urn:microsoft.com/office/officeart/2005/8/layout/venn1"/>
    <dgm:cxn modelId="{B84949E7-5DC7-4AAE-81A0-1ABA098259F5}" srcId="{B8B60529-AAE9-43FE-965B-D4EDA3CD31D8}" destId="{991CBCB0-8288-4785-8326-C327800EF641}" srcOrd="1" destOrd="0" parTransId="{20B88EEF-15B7-4B07-B95D-0B22B8C774C4}" sibTransId="{09F9C3F7-3CD9-42E7-8BEA-36157FB2E43A}"/>
    <dgm:cxn modelId="{CCF3E64E-2FDF-41D4-85CC-DFC44D00F700}" type="presOf" srcId="{AC93A276-84DA-4BAC-AD40-7B3952ED6D1A}" destId="{511FAC85-D2A7-447C-8727-34D3C416A4A7}" srcOrd="0" destOrd="0" presId="urn:microsoft.com/office/officeart/2005/8/layout/venn1"/>
    <dgm:cxn modelId="{C48E804D-26DF-4A25-A4AC-C2408E635FF5}" type="presParOf" srcId="{9371F190-9433-44B1-982F-D0A2BB617D69}" destId="{7DB39990-B824-49F9-B755-6134FAF60B1A}" srcOrd="0" destOrd="0" presId="urn:microsoft.com/office/officeart/2005/8/layout/venn1"/>
    <dgm:cxn modelId="{F9FE713B-B440-438D-B69F-BA1A930C8204}" type="presParOf" srcId="{9371F190-9433-44B1-982F-D0A2BB617D69}" destId="{DE1B8CE2-6F95-480C-AE1B-B161BBA0F920}" srcOrd="1" destOrd="0" presId="urn:microsoft.com/office/officeart/2005/8/layout/venn1"/>
    <dgm:cxn modelId="{55615777-2596-47B3-B4F8-DC4C9A0A29AB}" type="presParOf" srcId="{9371F190-9433-44B1-982F-D0A2BB617D69}" destId="{22DCF258-80F5-479E-821D-8E3E093DD3BC}" srcOrd="2" destOrd="0" presId="urn:microsoft.com/office/officeart/2005/8/layout/venn1"/>
    <dgm:cxn modelId="{A41084A0-3EAA-4771-BDAB-8DE50DD241FA}" type="presParOf" srcId="{9371F190-9433-44B1-982F-D0A2BB617D69}" destId="{658D97ED-254A-403D-ABD8-0DA3E2DB9166}" srcOrd="3" destOrd="0" presId="urn:microsoft.com/office/officeart/2005/8/layout/venn1"/>
    <dgm:cxn modelId="{45E88B86-237C-41C4-A9F0-12CCDC1C98E2}" type="presParOf" srcId="{9371F190-9433-44B1-982F-D0A2BB617D69}" destId="{511FAC85-D2A7-447C-8727-34D3C416A4A7}" srcOrd="4" destOrd="0" presId="urn:microsoft.com/office/officeart/2005/8/layout/venn1"/>
    <dgm:cxn modelId="{6275C3AE-2EFE-439A-9E49-79B22034D1AB}" type="presParOf" srcId="{9371F190-9433-44B1-982F-D0A2BB617D69}" destId="{8A2CAA6A-A04E-405F-A82F-770027E00FEB}" srcOrd="5" destOrd="0" presId="urn:microsoft.com/office/officeart/2005/8/layout/venn1"/>
    <dgm:cxn modelId="{06674646-B5D6-4A9D-ABCF-1F89BF849458}" type="presParOf" srcId="{9371F190-9433-44B1-982F-D0A2BB617D69}" destId="{62E5BB53-BB24-4DD0-81B7-D76CC449AC2A}" srcOrd="6" destOrd="0" presId="urn:microsoft.com/office/officeart/2005/8/layout/venn1"/>
    <dgm:cxn modelId="{C31B2553-B240-4BBD-B08E-2A68952B18AB}" type="presParOf" srcId="{9371F190-9433-44B1-982F-D0A2BB617D69}" destId="{7D21B67A-C170-4BB9-90CA-FC13295D233E}"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B39990-B824-49F9-B755-6134FAF60B1A}">
      <dsp:nvSpPr>
        <dsp:cNvPr id="0" name=""/>
        <dsp:cNvSpPr/>
      </dsp:nvSpPr>
      <dsp:spPr>
        <a:xfrm>
          <a:off x="2938049" y="45259"/>
          <a:ext cx="2353500" cy="2353500"/>
        </a:xfrm>
        <a:prstGeom prst="ellipse">
          <a:avLst/>
        </a:prstGeom>
        <a:solidFill>
          <a:schemeClr val="accent2">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smtClean="0">
              <a:ln/>
              <a:effectLst/>
              <a:latin typeface="Arial" charset="0"/>
            </a:rPr>
            <a:t>Training</a:t>
          </a:r>
        </a:p>
      </dsp:txBody>
      <dsp:txXfrm>
        <a:off x="3209607" y="362077"/>
        <a:ext cx="1810385" cy="746783"/>
      </dsp:txXfrm>
    </dsp:sp>
    <dsp:sp modelId="{22DCF258-80F5-479E-821D-8E3E093DD3BC}">
      <dsp:nvSpPr>
        <dsp:cNvPr id="0" name=""/>
        <dsp:cNvSpPr/>
      </dsp:nvSpPr>
      <dsp:spPr>
        <a:xfrm>
          <a:off x="3979021" y="1086231"/>
          <a:ext cx="2353500" cy="2353500"/>
        </a:xfrm>
        <a:prstGeom prst="ellipse">
          <a:avLst/>
        </a:prstGeom>
        <a:solidFill>
          <a:schemeClr val="accent3">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smtClean="0">
              <a:ln/>
              <a:effectLst/>
              <a:latin typeface="Arial" charset="0"/>
            </a:rPr>
            <a:t>Support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smtClean="0">
              <a:ln/>
              <a:effectLst/>
              <a:latin typeface="Arial" charset="0"/>
            </a:rPr>
            <a:t>Network</a:t>
          </a:r>
        </a:p>
      </dsp:txBody>
      <dsp:txXfrm>
        <a:off x="5246290" y="1357788"/>
        <a:ext cx="905192" cy="1810385"/>
      </dsp:txXfrm>
    </dsp:sp>
    <dsp:sp modelId="{511FAC85-D2A7-447C-8727-34D3C416A4A7}">
      <dsp:nvSpPr>
        <dsp:cNvPr id="0" name=""/>
        <dsp:cNvSpPr/>
      </dsp:nvSpPr>
      <dsp:spPr>
        <a:xfrm>
          <a:off x="2938049" y="2127202"/>
          <a:ext cx="2353500" cy="2353500"/>
        </a:xfrm>
        <a:prstGeom prst="ellipse">
          <a:avLst/>
        </a:prstGeom>
        <a:solidFill>
          <a:schemeClr val="accent4">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smtClean="0">
              <a:ln/>
              <a:effectLst/>
              <a:latin typeface="Arial" charset="0"/>
            </a:rPr>
            <a:t>Knowledge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smtClean="0">
              <a:ln/>
              <a:effectLst/>
              <a:latin typeface="Arial" charset="0"/>
            </a:rPr>
            <a:t>Base</a:t>
          </a:r>
        </a:p>
      </dsp:txBody>
      <dsp:txXfrm>
        <a:off x="3209607" y="3417102"/>
        <a:ext cx="1810385" cy="746783"/>
      </dsp:txXfrm>
    </dsp:sp>
    <dsp:sp modelId="{62E5BB53-BB24-4DD0-81B7-D76CC449AC2A}">
      <dsp:nvSpPr>
        <dsp:cNvPr id="0" name=""/>
        <dsp:cNvSpPr/>
      </dsp:nvSpPr>
      <dsp:spPr>
        <a:xfrm>
          <a:off x="1897078" y="1086231"/>
          <a:ext cx="2353500" cy="2353500"/>
        </a:xfrm>
        <a:prstGeom prst="ellipse">
          <a:avLst/>
        </a:prstGeom>
        <a:solidFill>
          <a:schemeClr val="accent5">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dirty="0" smtClean="0">
              <a:ln/>
              <a:effectLst/>
              <a:latin typeface="Arial" charset="0"/>
            </a:rPr>
            <a:t>Help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dirty="0" smtClean="0">
              <a:ln/>
              <a:effectLst/>
              <a:latin typeface="Arial" charset="0"/>
            </a:rPr>
            <a:t>Desks</a:t>
          </a:r>
        </a:p>
      </dsp:txBody>
      <dsp:txXfrm>
        <a:off x="2078116" y="1357788"/>
        <a:ext cx="905192" cy="181038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pPr>
              <a:defRPr/>
            </a:pPr>
            <a:fld id="{FB4CE335-1B1A-964B-82DC-B141406EE227}" type="datetime1">
              <a:rPr lang="en-US"/>
              <a:pPr>
                <a:defRPr/>
              </a:pPr>
              <a:t>10/17/2011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pPr>
              <a:defRPr/>
            </a:pPr>
            <a:fld id="{28496B65-2B99-9749-86B2-DBBD8E183778}" type="slidenum">
              <a:rPr lang="en-US"/>
              <a:pPr>
                <a:defRPr/>
              </a:pPr>
              <a:t>‹#›</a:t>
            </a:fld>
            <a:endParaRPr lang="en-US"/>
          </a:p>
        </p:txBody>
      </p:sp>
    </p:spTree>
    <p:extLst>
      <p:ext uri="{BB962C8B-B14F-4D97-AF65-F5344CB8AC3E}">
        <p14:creationId xmlns:p14="http://schemas.microsoft.com/office/powerpoint/2010/main" val="42487736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pPr>
              <a:defRPr/>
            </a:pPr>
            <a:fld id="{829C111D-D8D7-CE47-9FDD-C94C8EB69FD2}" type="datetime1">
              <a:rPr lang="en-US"/>
              <a:pPr>
                <a:defRPr/>
              </a:pPr>
              <a:t>10/17/2011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pPr>
              <a:defRPr/>
            </a:pPr>
            <a:fld id="{26FA281B-0946-C245-AF81-6D816C0F4E58}" type="slidenum">
              <a:rPr lang="en-US"/>
              <a:pPr>
                <a:defRPr/>
              </a:pPr>
              <a:t>‹#›</a:t>
            </a:fld>
            <a:endParaRPr lang="en-US"/>
          </a:p>
        </p:txBody>
      </p:sp>
    </p:spTree>
    <p:extLst>
      <p:ext uri="{BB962C8B-B14F-4D97-AF65-F5344CB8AC3E}">
        <p14:creationId xmlns:p14="http://schemas.microsoft.com/office/powerpoint/2010/main" val="340717013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Geneva" charset="-128"/>
        <a:cs typeface="Geneva" charset="-128"/>
      </a:defRPr>
    </a:lvl3pPr>
    <a:lvl4pPr marL="1371600" algn="l" defTabSz="457200" rtl="0" eaLnBrk="0" fontAlgn="base" hangingPunct="0">
      <a:spcBef>
        <a:spcPct val="30000"/>
      </a:spcBef>
      <a:spcAft>
        <a:spcPct val="0"/>
      </a:spcAft>
      <a:defRPr sz="1200" kern="1200">
        <a:solidFill>
          <a:schemeClr val="tx1"/>
        </a:solidFill>
        <a:latin typeface="+mn-lt"/>
        <a:ea typeface="Geneva"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Geneva"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16AFD518-6B3E-4369-AAAF-D1034A05FDE8}" type="slidenum">
              <a:rPr lang="en-US"/>
              <a:pPr eaLnBrk="1" hangingPunct="1"/>
              <a:t>27</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3DF4E2C-3CC7-4EAC-BF7E-3A32E9C2A3AF}" type="slidenum">
              <a:rPr lang="en-US"/>
              <a:pPr eaLnBrk="1" hangingPunct="1"/>
              <a:t>40</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1E553914-89FE-4C97-96FC-D69D8B4A73BF}" type="slidenum">
              <a:rPr lang="en-US"/>
              <a:pPr eaLnBrk="1" hangingPunct="1"/>
              <a:t>53</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F6B33119-8F13-4200-9FB9-81CA565183A9}" type="slidenum">
              <a:rPr lang="en-US"/>
              <a:pPr eaLnBrk="1" hangingPunct="1"/>
              <a:t>28</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63C28B86-DA63-4721-8506-6CB01FD95C65}" type="slidenum">
              <a:rPr lang="en-US"/>
              <a:pPr eaLnBrk="1" hangingPunct="1"/>
              <a:t>31</a:t>
            </a:fld>
            <a:endParaRPr lang="en-US"/>
          </a:p>
        </p:txBody>
      </p:sp>
      <p:sp>
        <p:nvSpPr>
          <p:cNvPr id="25603" name="Rectangle 2"/>
          <p:cNvSpPr>
            <a:spLocks noGrp="1" noRot="1" noChangeAspect="1" noChangeArrowheads="1" noTextEdit="1"/>
          </p:cNvSpPr>
          <p:nvPr>
            <p:ph type="sldImg"/>
          </p:nvPr>
        </p:nvSpPr>
        <p:spPr>
          <a:xfrm>
            <a:off x="1182688" y="696913"/>
            <a:ext cx="4648200" cy="3486150"/>
          </a:xfrm>
          <a:ln/>
        </p:spPr>
      </p:sp>
      <p:sp>
        <p:nvSpPr>
          <p:cNvPr id="256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63C28B86-DA63-4721-8506-6CB01FD95C65}" type="slidenum">
              <a:rPr lang="en-US"/>
              <a:pPr eaLnBrk="1" hangingPunct="1"/>
              <a:t>32</a:t>
            </a:fld>
            <a:endParaRPr lang="en-US"/>
          </a:p>
        </p:txBody>
      </p:sp>
      <p:sp>
        <p:nvSpPr>
          <p:cNvPr id="25603" name="Rectangle 2"/>
          <p:cNvSpPr>
            <a:spLocks noGrp="1" noRot="1" noChangeAspect="1" noChangeArrowheads="1" noTextEdit="1"/>
          </p:cNvSpPr>
          <p:nvPr>
            <p:ph type="sldImg"/>
          </p:nvPr>
        </p:nvSpPr>
        <p:spPr>
          <a:xfrm>
            <a:off x="1182688" y="696913"/>
            <a:ext cx="4648200" cy="3486150"/>
          </a:xfrm>
          <a:ln/>
        </p:spPr>
      </p:sp>
      <p:sp>
        <p:nvSpPr>
          <p:cNvPr id="256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63C28B86-DA63-4721-8506-6CB01FD95C65}" type="slidenum">
              <a:rPr lang="en-US"/>
              <a:pPr eaLnBrk="1" hangingPunct="1"/>
              <a:t>33</a:t>
            </a:fld>
            <a:endParaRPr lang="en-US"/>
          </a:p>
        </p:txBody>
      </p:sp>
      <p:sp>
        <p:nvSpPr>
          <p:cNvPr id="25603" name="Rectangle 2"/>
          <p:cNvSpPr>
            <a:spLocks noGrp="1" noRot="1" noChangeAspect="1" noChangeArrowheads="1" noTextEdit="1"/>
          </p:cNvSpPr>
          <p:nvPr>
            <p:ph type="sldImg"/>
          </p:nvPr>
        </p:nvSpPr>
        <p:spPr>
          <a:xfrm>
            <a:off x="1182688" y="696913"/>
            <a:ext cx="4648200" cy="3486150"/>
          </a:xfrm>
          <a:ln/>
        </p:spPr>
      </p:sp>
      <p:sp>
        <p:nvSpPr>
          <p:cNvPr id="256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21454271-7A96-4C88-9715-FCAEF755B646}" type="slidenum">
              <a:rPr lang="en-US"/>
              <a:pPr eaLnBrk="1" hangingPunct="1"/>
              <a:t>34</a:t>
            </a:fld>
            <a:endParaRPr lang="en-US"/>
          </a:p>
        </p:txBody>
      </p:sp>
      <p:sp>
        <p:nvSpPr>
          <p:cNvPr id="26627" name="Rectangle 2"/>
          <p:cNvSpPr>
            <a:spLocks noGrp="1" noRot="1" noChangeAspect="1" noChangeArrowheads="1" noTextEdit="1"/>
          </p:cNvSpPr>
          <p:nvPr>
            <p:ph type="sldImg"/>
          </p:nvPr>
        </p:nvSpPr>
        <p:spPr>
          <a:xfrm>
            <a:off x="1182688" y="696913"/>
            <a:ext cx="4648200" cy="3486150"/>
          </a:xfrm>
          <a:ln/>
        </p:spPr>
      </p:sp>
      <p:sp>
        <p:nvSpPr>
          <p:cNvPr id="266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21454271-7A96-4C88-9715-FCAEF755B646}" type="slidenum">
              <a:rPr lang="en-US"/>
              <a:pPr eaLnBrk="1" hangingPunct="1"/>
              <a:t>35</a:t>
            </a:fld>
            <a:endParaRPr lang="en-US"/>
          </a:p>
        </p:txBody>
      </p:sp>
      <p:sp>
        <p:nvSpPr>
          <p:cNvPr id="26627" name="Rectangle 2"/>
          <p:cNvSpPr>
            <a:spLocks noGrp="1" noRot="1" noChangeAspect="1" noChangeArrowheads="1" noTextEdit="1"/>
          </p:cNvSpPr>
          <p:nvPr>
            <p:ph type="sldImg"/>
          </p:nvPr>
        </p:nvSpPr>
        <p:spPr>
          <a:xfrm>
            <a:off x="1182688" y="696913"/>
            <a:ext cx="4648200" cy="3486150"/>
          </a:xfrm>
          <a:ln/>
        </p:spPr>
      </p:sp>
      <p:sp>
        <p:nvSpPr>
          <p:cNvPr id="266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21454271-7A96-4C88-9715-FCAEF755B646}" type="slidenum">
              <a:rPr lang="en-US"/>
              <a:pPr eaLnBrk="1" hangingPunct="1"/>
              <a:t>36</a:t>
            </a:fld>
            <a:endParaRPr lang="en-US"/>
          </a:p>
        </p:txBody>
      </p:sp>
      <p:sp>
        <p:nvSpPr>
          <p:cNvPr id="26627" name="Rectangle 2"/>
          <p:cNvSpPr>
            <a:spLocks noGrp="1" noRot="1" noChangeAspect="1" noChangeArrowheads="1" noTextEdit="1"/>
          </p:cNvSpPr>
          <p:nvPr>
            <p:ph type="sldImg"/>
          </p:nvPr>
        </p:nvSpPr>
        <p:spPr>
          <a:xfrm>
            <a:off x="1182688" y="696913"/>
            <a:ext cx="4648200" cy="3486150"/>
          </a:xfrm>
          <a:ln/>
        </p:spPr>
      </p:sp>
      <p:sp>
        <p:nvSpPr>
          <p:cNvPr id="266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3DF4E2C-3CC7-4EAC-BF7E-3A32E9C2A3AF}" type="slidenum">
              <a:rPr lang="en-US"/>
              <a:pPr eaLnBrk="1" hangingPunct="1"/>
              <a:t>39</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133350"/>
            <a:ext cx="9144000" cy="58531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pic>
        <p:nvPicPr>
          <p:cNvPr id="5" name="Picture 9" descr="logopp.jpg"/>
          <p:cNvPicPr>
            <a:picLocks noChangeAspect="1"/>
          </p:cNvPicPr>
          <p:nvPr userDrawn="1"/>
        </p:nvPicPr>
        <p:blipFill>
          <a:blip r:embed="rId2"/>
          <a:srcRect/>
          <a:stretch>
            <a:fillRect/>
          </a:stretch>
        </p:blipFill>
        <p:spPr bwMode="auto">
          <a:xfrm>
            <a:off x="5165725" y="4349750"/>
            <a:ext cx="3368675" cy="1563688"/>
          </a:xfrm>
          <a:prstGeom prst="rect">
            <a:avLst/>
          </a:prstGeom>
          <a:noFill/>
          <a:ln w="9525">
            <a:noFill/>
            <a:miter lim="800000"/>
            <a:headEnd/>
            <a:tailEnd/>
          </a:ln>
        </p:spPr>
      </p:pic>
      <p:sp>
        <p:nvSpPr>
          <p:cNvPr id="2" name="Title 1"/>
          <p:cNvSpPr>
            <a:spLocks noGrp="1"/>
          </p:cNvSpPr>
          <p:nvPr>
            <p:ph type="ctrTitle"/>
          </p:nvPr>
        </p:nvSpPr>
        <p:spPr>
          <a:xfrm>
            <a:off x="235190" y="815355"/>
            <a:ext cx="8338410" cy="1470025"/>
          </a:xfrm>
        </p:spPr>
        <p:txBody>
          <a:bodyPr/>
          <a:lstStyle>
            <a:lvl1pPr algn="r">
              <a:defRPr sz="3300"/>
            </a:lvl1pPr>
          </a:lstStyle>
          <a:p>
            <a:r>
              <a:rPr lang="en-US" dirty="0" smtClean="0"/>
              <a:t>Click to edit Master title style</a:t>
            </a:r>
            <a:endParaRPr lang="en-US" dirty="0"/>
          </a:p>
        </p:txBody>
      </p:sp>
      <p:sp>
        <p:nvSpPr>
          <p:cNvPr id="3" name="Subtitle 2"/>
          <p:cNvSpPr>
            <a:spLocks noGrp="1"/>
          </p:cNvSpPr>
          <p:nvPr>
            <p:ph type="subTitle" idx="1"/>
          </p:nvPr>
        </p:nvSpPr>
        <p:spPr>
          <a:xfrm>
            <a:off x="2165755" y="2008445"/>
            <a:ext cx="6400800" cy="1219200"/>
          </a:xfrm>
        </p:spPr>
        <p:txBody>
          <a:bodyPr>
            <a:normAutofit/>
          </a:bodyPr>
          <a:lstStyle>
            <a:lvl1pPr marL="0" indent="0" algn="r">
              <a:buNone/>
              <a:defRPr sz="2000">
                <a:solidFill>
                  <a:srgbClr val="4C4C4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Date Placeholder 3"/>
          <p:cNvSpPr>
            <a:spLocks noGrp="1"/>
          </p:cNvSpPr>
          <p:nvPr userDrawn="1">
            <p:ph type="dt" sz="half" idx="10"/>
          </p:nvPr>
        </p:nvSpPr>
        <p:spPr/>
        <p:txBody>
          <a:bodyPr/>
          <a:lstStyle>
            <a:lvl1pPr>
              <a:defRPr/>
            </a:lvl1pPr>
          </a:lstStyle>
          <a:p>
            <a:pPr>
              <a:defRPr/>
            </a:pPr>
            <a:fld id="{8B932A81-A55D-B14A-87F9-64399E3EB008}" type="datetime1">
              <a:rPr lang="en-US"/>
              <a:pPr>
                <a:defRPr/>
              </a:pPr>
              <a:t>10/17/2011</a:t>
            </a:fld>
            <a:endParaRPr lang="en-US"/>
          </a:p>
        </p:txBody>
      </p:sp>
      <p:sp>
        <p:nvSpPr>
          <p:cNvPr id="7" name="Slide Number Placeholder 5"/>
          <p:cNvSpPr>
            <a:spLocks noGrp="1"/>
          </p:cNvSpPr>
          <p:nvPr userDrawn="1">
            <p:ph type="sldNum" sz="quarter" idx="11"/>
          </p:nvPr>
        </p:nvSpPr>
        <p:spPr/>
        <p:txBody>
          <a:bodyPr/>
          <a:lstStyle>
            <a:lvl1pPr>
              <a:defRPr/>
            </a:lvl1pPr>
          </a:lstStyle>
          <a:p>
            <a:pPr>
              <a:defRPr/>
            </a:pPr>
            <a:fld id="{72BC5229-8E32-E645-895C-4316DCBFA23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D16C56F-965E-CD42-B692-23F2BC5A4107}" type="datetime1">
              <a:rPr lang="en-US"/>
              <a:pPr>
                <a:defRPr/>
              </a:pPr>
              <a:t>10/17/2011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350499-F08D-D846-85CA-35A359C9022B}" type="slidenum">
              <a:rPr lang="en-US"/>
              <a:pPr>
                <a:defRPr/>
              </a:pPr>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9144" y="131618"/>
            <a:ext cx="1865674" cy="448056"/>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6AADE71-C90D-5846-AE30-D761D1BAF737}" type="datetime1">
              <a:rPr lang="en-US"/>
              <a:pPr>
                <a:defRPr/>
              </a:pPr>
              <a:t>10/17/2011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02AC32-9818-5145-A709-40F4F4DBFB5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06375"/>
            <a:ext cx="6858000" cy="533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371600"/>
            <a:ext cx="8229600" cy="5026025"/>
          </a:xfrm>
        </p:spPr>
        <p:txBody>
          <a:bodyPr/>
          <a:lstStyle/>
          <a:p>
            <a:pPr lvl="0"/>
            <a:endParaRPr lang="en-US" noProof="0" dirty="0" smtClean="0"/>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76F639ED-D37D-46A1-B67A-44973A279F8C}" type="slidenum">
              <a:rPr lang="en-US"/>
              <a:pPr>
                <a:defRPr/>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9144" y="131618"/>
            <a:ext cx="1865674" cy="448056"/>
          </a:xfrm>
          <a:prstGeom prst="rect">
            <a:avLst/>
          </a:prstGeom>
        </p:spPr>
      </p:pic>
    </p:spTree>
    <p:extLst>
      <p:ext uri="{BB962C8B-B14F-4D97-AF65-F5344CB8AC3E}">
        <p14:creationId xmlns:p14="http://schemas.microsoft.com/office/powerpoint/2010/main" val="3851845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635A765-D575-FA46-A41B-CAB3F8AFCABF}" type="datetime1">
              <a:rPr lang="en-US"/>
              <a:pPr>
                <a:defRPr/>
              </a:pPr>
              <a:t>10/17/2011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b="1"/>
            </a:lvl1pPr>
          </a:lstStyle>
          <a:p>
            <a:pPr>
              <a:defRPr/>
            </a:pPr>
            <a:fld id="{3FCC9DFE-152E-9040-B076-1029403C79C9}" type="slidenum">
              <a:rPr lang="en-US" smtClean="0"/>
              <a:pPr>
                <a:defRPr/>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9144" y="131618"/>
            <a:ext cx="1865674" cy="44805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1338587-1E30-3748-9425-D333D6B75DF6}" type="datetime1">
              <a:rPr lang="en-US"/>
              <a:pPr>
                <a:defRPr/>
              </a:pPr>
              <a:t>10/17/2011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F043AD-40DE-3E42-A039-B2059796168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5E37561-D7F7-A643-AD61-BE0180DD63F4}" type="datetime1">
              <a:rPr lang="en-US"/>
              <a:pPr>
                <a:defRPr/>
              </a:pPr>
              <a:t>10/17/2011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AB562B7-F15F-9143-92A0-BF392971B04C}" type="slidenum">
              <a:rPr lang="en-US"/>
              <a:pPr>
                <a:defRPr/>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9144" y="131618"/>
            <a:ext cx="1865674" cy="44805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B446317-50AB-5B4D-AD0D-1403A4463B90}" type="datetime1">
              <a:rPr lang="en-US"/>
              <a:pPr>
                <a:defRPr/>
              </a:pPr>
              <a:t>10/17/2011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D524155-73A5-154B-9497-B8A696865EF2}" type="slidenum">
              <a:rPr lang="en-US"/>
              <a:pPr>
                <a:defRPr/>
              </a:pPr>
              <a:t>‹#›</a:t>
            </a:fld>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9144" y="131618"/>
            <a:ext cx="1865674" cy="44805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9F2EF71-630A-3D4B-9506-21A3AE5DB4F6}" type="datetime1">
              <a:rPr lang="en-US"/>
              <a:pPr>
                <a:defRPr/>
              </a:pPr>
              <a:t>10/17/2011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sz="1800" b="1">
                <a:solidFill>
                  <a:schemeClr val="bg1"/>
                </a:solidFill>
              </a:defRPr>
            </a:lvl1pPr>
          </a:lstStyle>
          <a:p>
            <a:pPr>
              <a:defRPr/>
            </a:pPr>
            <a:fld id="{DD8AE98D-1DF9-DB4F-958A-E2505715E1FD}" type="slidenum">
              <a:rPr lang="en-US" smtClean="0"/>
              <a:pPr>
                <a:defRPr/>
              </a:pPr>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9144" y="131618"/>
            <a:ext cx="1865674" cy="44805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0" y="0"/>
            <a:ext cx="9144000" cy="6019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3" name="Date Placeholder 1"/>
          <p:cNvSpPr>
            <a:spLocks noGrp="1"/>
          </p:cNvSpPr>
          <p:nvPr>
            <p:ph type="dt" sz="half" idx="10"/>
          </p:nvPr>
        </p:nvSpPr>
        <p:spPr/>
        <p:txBody>
          <a:bodyPr/>
          <a:lstStyle>
            <a:lvl1pPr>
              <a:defRPr/>
            </a:lvl1pPr>
          </a:lstStyle>
          <a:p>
            <a:pPr>
              <a:defRPr/>
            </a:pPr>
            <a:fld id="{A9A35B64-5C99-FF47-BF36-56C1D608293A}" type="datetime1">
              <a:rPr lang="en-US"/>
              <a:pPr>
                <a:defRPr/>
              </a:pPr>
              <a:t>10/17/2011</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9B7D13F5-95C5-8346-AD32-ECFB60E12AE2}" type="slidenum">
              <a:rPr lang="en-US"/>
              <a:pPr>
                <a:defRPr/>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9144" y="131618"/>
            <a:ext cx="1865674" cy="44805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3321D53-DC80-0249-87E2-0641C5333359}" type="datetime1">
              <a:rPr lang="en-US"/>
              <a:pPr>
                <a:defRPr/>
              </a:pPr>
              <a:t>10/17/2011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67890BD-9006-5948-9686-25ECA9017842}" type="slidenum">
              <a:rPr lang="en-US"/>
              <a:pPr>
                <a:defRPr/>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9144" y="131618"/>
            <a:ext cx="1865674" cy="448056"/>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709C08D-6E9D-E24C-B86C-14C4410FA202}" type="datetime1">
              <a:rPr lang="en-US"/>
              <a:pPr>
                <a:defRPr/>
              </a:pPr>
              <a:t>10/17/2011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5D8374B-9A86-F04B-A439-03AFB05743E1}" type="slidenum">
              <a:rPr lang="en-US"/>
              <a:pPr>
                <a:defRPr/>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9144" y="131618"/>
            <a:ext cx="1865674" cy="44805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81000"/>
            <a:ext cx="83820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dirty="0"/>
              <a:t>Click to edit Master title style</a:t>
            </a:r>
          </a:p>
        </p:txBody>
      </p:sp>
      <p:sp>
        <p:nvSpPr>
          <p:cNvPr id="1027" name="Text Placeholder 2"/>
          <p:cNvSpPr>
            <a:spLocks noGrp="1"/>
          </p:cNvSpPr>
          <p:nvPr>
            <p:ph type="body" idx="1"/>
          </p:nvPr>
        </p:nvSpPr>
        <p:spPr bwMode="auto">
          <a:xfrm>
            <a:off x="457200" y="1600200"/>
            <a:ext cx="8382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2CF04B88-D7C6-2C4A-8CF8-BC0C27BF4CFE}" type="datetime1">
              <a:rPr lang="en-US"/>
              <a:pPr>
                <a:defRPr/>
              </a:pPr>
              <a:t>10/17/2011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5E8AAC72-D010-9E41-8AA4-85174D9E7C7F}" type="slidenum">
              <a:rPr lang="en-US"/>
              <a:pPr>
                <a:defRPr/>
              </a:pPr>
              <a:t>‹#›</a:t>
            </a:fld>
            <a:endParaRPr lang="en-US"/>
          </a:p>
        </p:txBody>
      </p:sp>
      <p:pic>
        <p:nvPicPr>
          <p:cNvPr id="1031" name="Picture 13" descr="dotspp.jpg"/>
          <p:cNvPicPr>
            <a:picLocks noChangeAspect="1"/>
          </p:cNvPicPr>
          <p:nvPr userDrawn="1"/>
        </p:nvPicPr>
        <p:blipFill>
          <a:blip r:embed="rId14"/>
          <a:srcRect/>
          <a:stretch>
            <a:fillRect/>
          </a:stretch>
        </p:blipFill>
        <p:spPr bwMode="auto">
          <a:xfrm>
            <a:off x="8723313" y="5091113"/>
            <a:ext cx="231775" cy="876300"/>
          </a:xfrm>
          <a:prstGeom prst="rect">
            <a:avLst/>
          </a:prstGeom>
          <a:noFill/>
          <a:ln w="9525">
            <a:noFill/>
            <a:miter lim="800000"/>
            <a:headEnd/>
            <a:tailEnd/>
          </a:ln>
        </p:spPr>
      </p:pic>
      <p:pic>
        <p:nvPicPr>
          <p:cNvPr id="1032" name="Picture 14" descr="bluebarpp.jpg"/>
          <p:cNvPicPr>
            <a:picLocks noChangeAspect="1"/>
          </p:cNvPicPr>
          <p:nvPr userDrawn="1"/>
        </p:nvPicPr>
        <p:blipFill>
          <a:blip r:embed="rId15"/>
          <a:srcRect b="26750"/>
          <a:stretch>
            <a:fillRect/>
          </a:stretch>
        </p:blipFill>
        <p:spPr bwMode="auto">
          <a:xfrm>
            <a:off x="0" y="6239000"/>
            <a:ext cx="9144000" cy="618999"/>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88" r:id="rId1"/>
    <p:sldLayoutId id="2147483779" r:id="rId2"/>
    <p:sldLayoutId id="2147483780" r:id="rId3"/>
    <p:sldLayoutId id="2147483781" r:id="rId4"/>
    <p:sldLayoutId id="2147483782" r:id="rId5"/>
    <p:sldLayoutId id="2147483783" r:id="rId6"/>
    <p:sldLayoutId id="2147483789" r:id="rId7"/>
    <p:sldLayoutId id="2147483784" r:id="rId8"/>
    <p:sldLayoutId id="2147483785" r:id="rId9"/>
    <p:sldLayoutId id="2147483786" r:id="rId10"/>
    <p:sldLayoutId id="2147483787" r:id="rId11"/>
    <p:sldLayoutId id="2147483790" r:id="rId12"/>
  </p:sldLayoutIdLst>
  <p:txStyles>
    <p:titleStyle>
      <a:lvl1pPr algn="l" defTabSz="457200" rtl="0" eaLnBrk="0" fontAlgn="base" hangingPunct="0">
        <a:spcBef>
          <a:spcPct val="0"/>
        </a:spcBef>
        <a:spcAft>
          <a:spcPct val="0"/>
        </a:spcAft>
        <a:defRPr sz="3000" b="1" kern="1200" cap="all">
          <a:solidFill>
            <a:srgbClr val="1B7B8B"/>
          </a:solidFill>
          <a:latin typeface="Arial"/>
          <a:ea typeface="ＭＳ Ｐゴシック" pitchFamily="48" charset="-128"/>
          <a:cs typeface="Arial"/>
        </a:defRPr>
      </a:lvl1pPr>
      <a:lvl2pPr algn="l" defTabSz="457200" rtl="0" eaLnBrk="0" fontAlgn="base" hangingPunct="0">
        <a:spcBef>
          <a:spcPct val="0"/>
        </a:spcBef>
        <a:spcAft>
          <a:spcPct val="0"/>
        </a:spcAft>
        <a:defRPr sz="3000" b="1">
          <a:solidFill>
            <a:srgbClr val="1B7B8B"/>
          </a:solidFill>
          <a:latin typeface="Arial" pitchFamily="48" charset="0"/>
          <a:ea typeface="ＭＳ Ｐゴシック" pitchFamily="48" charset="-128"/>
          <a:cs typeface="Arial" charset="0"/>
        </a:defRPr>
      </a:lvl2pPr>
      <a:lvl3pPr algn="l" defTabSz="457200" rtl="0" eaLnBrk="0" fontAlgn="base" hangingPunct="0">
        <a:spcBef>
          <a:spcPct val="0"/>
        </a:spcBef>
        <a:spcAft>
          <a:spcPct val="0"/>
        </a:spcAft>
        <a:defRPr sz="3000" b="1">
          <a:solidFill>
            <a:srgbClr val="1B7B8B"/>
          </a:solidFill>
          <a:latin typeface="Arial" pitchFamily="48" charset="0"/>
          <a:ea typeface="ＭＳ Ｐゴシック" pitchFamily="48" charset="-128"/>
          <a:cs typeface="Arial" charset="0"/>
        </a:defRPr>
      </a:lvl3pPr>
      <a:lvl4pPr algn="l" defTabSz="457200" rtl="0" eaLnBrk="0" fontAlgn="base" hangingPunct="0">
        <a:spcBef>
          <a:spcPct val="0"/>
        </a:spcBef>
        <a:spcAft>
          <a:spcPct val="0"/>
        </a:spcAft>
        <a:defRPr sz="3000" b="1">
          <a:solidFill>
            <a:srgbClr val="1B7B8B"/>
          </a:solidFill>
          <a:latin typeface="Arial" pitchFamily="48" charset="0"/>
          <a:ea typeface="ＭＳ Ｐゴシック" pitchFamily="48" charset="-128"/>
          <a:cs typeface="Arial" charset="0"/>
        </a:defRPr>
      </a:lvl4pPr>
      <a:lvl5pPr algn="l" defTabSz="457200" rtl="0" eaLnBrk="0" fontAlgn="base" hangingPunct="0">
        <a:spcBef>
          <a:spcPct val="0"/>
        </a:spcBef>
        <a:spcAft>
          <a:spcPct val="0"/>
        </a:spcAft>
        <a:defRPr sz="3000" b="1">
          <a:solidFill>
            <a:srgbClr val="1B7B8B"/>
          </a:solidFill>
          <a:latin typeface="Arial" pitchFamily="48" charset="0"/>
          <a:ea typeface="ＭＳ Ｐゴシック" pitchFamily="48" charset="-128"/>
          <a:cs typeface="Arial" charset="0"/>
        </a:defRPr>
      </a:lvl5pPr>
      <a:lvl6pPr marL="457200" algn="l" defTabSz="457200" rtl="0" fontAlgn="base">
        <a:spcBef>
          <a:spcPct val="0"/>
        </a:spcBef>
        <a:spcAft>
          <a:spcPct val="0"/>
        </a:spcAft>
        <a:defRPr sz="3000" b="1">
          <a:solidFill>
            <a:srgbClr val="FC7F1D"/>
          </a:solidFill>
          <a:latin typeface="Arial" pitchFamily="48" charset="0"/>
          <a:ea typeface="ＭＳ Ｐゴシック" pitchFamily="48" charset="-128"/>
        </a:defRPr>
      </a:lvl6pPr>
      <a:lvl7pPr marL="914400" algn="l" defTabSz="457200" rtl="0" fontAlgn="base">
        <a:spcBef>
          <a:spcPct val="0"/>
        </a:spcBef>
        <a:spcAft>
          <a:spcPct val="0"/>
        </a:spcAft>
        <a:defRPr sz="3000" b="1">
          <a:solidFill>
            <a:srgbClr val="FC7F1D"/>
          </a:solidFill>
          <a:latin typeface="Arial" pitchFamily="48" charset="0"/>
          <a:ea typeface="ＭＳ Ｐゴシック" pitchFamily="48" charset="-128"/>
        </a:defRPr>
      </a:lvl7pPr>
      <a:lvl8pPr marL="1371600" algn="l" defTabSz="457200" rtl="0" fontAlgn="base">
        <a:spcBef>
          <a:spcPct val="0"/>
        </a:spcBef>
        <a:spcAft>
          <a:spcPct val="0"/>
        </a:spcAft>
        <a:defRPr sz="3000" b="1">
          <a:solidFill>
            <a:srgbClr val="FC7F1D"/>
          </a:solidFill>
          <a:latin typeface="Arial" pitchFamily="48" charset="0"/>
          <a:ea typeface="ＭＳ Ｐゴシック" pitchFamily="48" charset="-128"/>
        </a:defRPr>
      </a:lvl8pPr>
      <a:lvl9pPr marL="1828800" algn="l" defTabSz="457200" rtl="0" fontAlgn="base">
        <a:spcBef>
          <a:spcPct val="0"/>
        </a:spcBef>
        <a:spcAft>
          <a:spcPct val="0"/>
        </a:spcAft>
        <a:defRPr sz="3000" b="1">
          <a:solidFill>
            <a:srgbClr val="FC7F1D"/>
          </a:solidFill>
          <a:latin typeface="Arial" pitchFamily="48" charset="0"/>
          <a:ea typeface="ＭＳ Ｐゴシック" pitchFamily="48" charset="-128"/>
        </a:defRPr>
      </a:lvl9pPr>
    </p:titleStyle>
    <p:bodyStyle>
      <a:lvl1pPr marL="230188" indent="-230188" algn="l" defTabSz="457200" rtl="0" eaLnBrk="0" fontAlgn="base" hangingPunct="0">
        <a:spcBef>
          <a:spcPct val="20000"/>
        </a:spcBef>
        <a:spcAft>
          <a:spcPct val="0"/>
        </a:spcAft>
        <a:buClr>
          <a:srgbClr val="1B7B8B"/>
        </a:buClr>
        <a:buSzPct val="80000"/>
        <a:buFont typeface="Arial" charset="0"/>
        <a:buChar char="•"/>
        <a:defRPr sz="2800" kern="1200">
          <a:solidFill>
            <a:srgbClr val="4C4C4F"/>
          </a:solidFill>
          <a:latin typeface="Arial"/>
          <a:ea typeface="ＭＳ Ｐゴシック" pitchFamily="48" charset="-128"/>
          <a:cs typeface="Arial"/>
        </a:defRPr>
      </a:lvl1pPr>
      <a:lvl2pPr marL="511175" indent="-222250" algn="l" defTabSz="457200" rtl="0" eaLnBrk="0" fontAlgn="base" hangingPunct="0">
        <a:spcBef>
          <a:spcPct val="20000"/>
        </a:spcBef>
        <a:spcAft>
          <a:spcPct val="0"/>
        </a:spcAft>
        <a:buClr>
          <a:srgbClr val="1B7B8B"/>
        </a:buClr>
        <a:buSzPct val="80000"/>
        <a:buFont typeface="Arial" charset="0"/>
        <a:buChar char="•"/>
        <a:defRPr sz="2400" kern="1200">
          <a:solidFill>
            <a:srgbClr val="4C4C4F"/>
          </a:solidFill>
          <a:latin typeface="Arial"/>
          <a:ea typeface="ＭＳ Ｐゴシック" pitchFamily="48" charset="-128"/>
          <a:cs typeface="Arial"/>
        </a:defRPr>
      </a:lvl2pPr>
      <a:lvl3pPr marL="857250" indent="-230188" algn="l" defTabSz="457200" rtl="0" eaLnBrk="0" fontAlgn="base" hangingPunct="0">
        <a:spcBef>
          <a:spcPct val="20000"/>
        </a:spcBef>
        <a:spcAft>
          <a:spcPct val="0"/>
        </a:spcAft>
        <a:buClr>
          <a:srgbClr val="1B7B8B"/>
        </a:buClr>
        <a:buSzPct val="80000"/>
        <a:buFont typeface="Arial" charset="0"/>
        <a:buChar char="•"/>
        <a:defRPr sz="2000" kern="1200">
          <a:solidFill>
            <a:srgbClr val="4C4C4F"/>
          </a:solidFill>
          <a:latin typeface="Arial"/>
          <a:ea typeface="ＭＳ Ｐゴシック" pitchFamily="48" charset="-128"/>
          <a:cs typeface="Arial"/>
        </a:defRPr>
      </a:lvl3pPr>
      <a:lvl4pPr marL="1146175" indent="-173038" algn="l" defTabSz="457200" rtl="0" eaLnBrk="0" fontAlgn="base" hangingPunct="0">
        <a:spcBef>
          <a:spcPct val="20000"/>
        </a:spcBef>
        <a:spcAft>
          <a:spcPct val="0"/>
        </a:spcAft>
        <a:buClr>
          <a:srgbClr val="1B7B8B"/>
        </a:buClr>
        <a:buSzPct val="80000"/>
        <a:buFont typeface="Arial" charset="0"/>
        <a:buChar char="•"/>
        <a:defRPr kern="1200">
          <a:solidFill>
            <a:srgbClr val="4C4C4F"/>
          </a:solidFill>
          <a:latin typeface="Arial"/>
          <a:ea typeface="ＭＳ Ｐゴシック" pitchFamily="48" charset="-128"/>
          <a:cs typeface="Arial"/>
        </a:defRPr>
      </a:lvl4pPr>
      <a:lvl5pPr marL="1427163" indent="-173038" algn="l" defTabSz="457200" rtl="0" eaLnBrk="0" fontAlgn="base" hangingPunct="0">
        <a:spcBef>
          <a:spcPct val="20000"/>
        </a:spcBef>
        <a:spcAft>
          <a:spcPct val="0"/>
        </a:spcAft>
        <a:buClr>
          <a:srgbClr val="1B7B8B"/>
        </a:buClr>
        <a:buSzPct val="80000"/>
        <a:buFont typeface="Arial" charset="0"/>
        <a:buChar char="•"/>
        <a:defRPr sz="1600" kern="1200">
          <a:solidFill>
            <a:srgbClr val="4C4C4F"/>
          </a:solidFill>
          <a:latin typeface="Arial"/>
          <a:ea typeface="ＭＳ Ｐゴシック" pitchFamily="48"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9.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0.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1.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24.pn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image" Target="../media/image25.png"/></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26.png"/></Relationships>
</file>

<file path=ppt/slides/_rels/slide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6.xml"/><Relationship Id="rId4" Type="http://schemas.microsoft.com/office/2007/relationships/hdphoto" Target="../media/hdphoto1.wdp"/></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hyperlink" Target="http://search.twitter.com/search?q=#E11_SESS063" TargetMode="Externa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bwMode="auto">
          <a:xfrm>
            <a:off x="234950" y="815975"/>
            <a:ext cx="8339138" cy="1470025"/>
          </a:xfrm>
        </p:spPr>
        <p:txBody>
          <a:bodyPr/>
          <a:lstStyle/>
          <a:p>
            <a:pPr eaLnBrk="1" hangingPunct="1"/>
            <a:r>
              <a:rPr lang="en-US" cap="none" dirty="0">
                <a:latin typeface="Arial" charset="0"/>
                <a:ea typeface="ＭＳ Ｐゴシック" charset="-128"/>
              </a:rPr>
              <a:t>Taking Change Management To A Higher(Ed) Level</a:t>
            </a:r>
          </a:p>
        </p:txBody>
      </p:sp>
      <p:sp>
        <p:nvSpPr>
          <p:cNvPr id="15363" name="Subtitle 2"/>
          <p:cNvSpPr>
            <a:spLocks noGrp="1"/>
          </p:cNvSpPr>
          <p:nvPr>
            <p:ph type="subTitle" idx="1"/>
          </p:nvPr>
        </p:nvSpPr>
        <p:spPr>
          <a:xfrm>
            <a:off x="6182436" y="2240204"/>
            <a:ext cx="2383714" cy="1219200"/>
          </a:xfrm>
        </p:spPr>
        <p:txBody>
          <a:bodyPr>
            <a:normAutofit/>
          </a:bodyPr>
          <a:lstStyle/>
          <a:p>
            <a:pPr eaLnBrk="1" hangingPunct="1"/>
            <a:r>
              <a:rPr lang="en-US" dirty="0" smtClean="0">
                <a:latin typeface="Arial" charset="0"/>
                <a:ea typeface="ＭＳ Ｐゴシック" charset="-128"/>
              </a:rPr>
              <a:t>|  </a:t>
            </a:r>
            <a:r>
              <a:rPr lang="en-US" dirty="0">
                <a:latin typeface="Arial" charset="0"/>
                <a:ea typeface="ＭＳ Ｐゴシック" charset="-128"/>
              </a:rPr>
              <a:t>October 20, </a:t>
            </a:r>
            <a:r>
              <a:rPr lang="en-US" dirty="0" smtClean="0">
                <a:latin typeface="Arial" charset="0"/>
                <a:ea typeface="ＭＳ Ｐゴシック" charset="-128"/>
              </a:rPr>
              <a:t>2011</a:t>
            </a:r>
          </a:p>
          <a:p>
            <a:pPr eaLnBrk="1" hangingPunct="1"/>
            <a:r>
              <a:rPr lang="en-US" dirty="0" smtClean="0">
                <a:latin typeface="Arial" charset="0"/>
                <a:ea typeface="ＭＳ Ｐゴシック" charset="-128"/>
              </a:rPr>
              <a:t>						</a:t>
            </a:r>
            <a:endParaRPr lang="en-US" dirty="0">
              <a:latin typeface="Arial" charset="0"/>
              <a:ea typeface="ＭＳ Ｐゴシック" charset="-128"/>
            </a:endParaRPr>
          </a:p>
          <a:p>
            <a:pPr eaLnBrk="1" hangingPunct="1"/>
            <a:endParaRPr lang="en-US" dirty="0">
              <a:latin typeface="Arial" charset="0"/>
              <a:ea typeface="ＭＳ Ｐゴシック" charset="-128"/>
            </a:endParaRPr>
          </a:p>
        </p:txBody>
      </p:sp>
      <p:sp>
        <p:nvSpPr>
          <p:cNvPr id="2" name="TextBox 1"/>
          <p:cNvSpPr txBox="1"/>
          <p:nvPr/>
        </p:nvSpPr>
        <p:spPr>
          <a:xfrm>
            <a:off x="4067035" y="2240204"/>
            <a:ext cx="2197289" cy="1323439"/>
          </a:xfrm>
          <a:prstGeom prst="rect">
            <a:avLst/>
          </a:prstGeom>
          <a:noFill/>
        </p:spPr>
        <p:txBody>
          <a:bodyPr wrap="square" rtlCol="0">
            <a:spAutoFit/>
          </a:bodyPr>
          <a:lstStyle/>
          <a:p>
            <a:pPr eaLnBrk="1" hangingPunct="1"/>
            <a:r>
              <a:rPr lang="en-US" sz="2000" dirty="0">
                <a:solidFill>
                  <a:srgbClr val="4C4C4F"/>
                </a:solidFill>
                <a:cs typeface="Arial"/>
              </a:rPr>
              <a:t>Dr. Linda Shatzer</a:t>
            </a:r>
          </a:p>
          <a:p>
            <a:pPr eaLnBrk="1" hangingPunct="1"/>
            <a:r>
              <a:rPr lang="en-US" sz="2000" dirty="0">
                <a:solidFill>
                  <a:srgbClr val="4C4C4F"/>
                </a:solidFill>
                <a:cs typeface="Arial"/>
              </a:rPr>
              <a:t>Jim Russell</a:t>
            </a:r>
          </a:p>
          <a:p>
            <a:pPr eaLnBrk="1" hangingPunct="1"/>
            <a:r>
              <a:rPr lang="en-US" sz="2000" dirty="0">
                <a:solidFill>
                  <a:srgbClr val="4C4C4F"/>
                </a:solidFill>
                <a:cs typeface="Arial"/>
              </a:rPr>
              <a:t>John Ray	</a:t>
            </a:r>
          </a:p>
          <a:p>
            <a:pPr eaLnBrk="1" hangingPunct="1"/>
            <a:r>
              <a:rPr lang="en-US" sz="2000" dirty="0">
                <a:solidFill>
                  <a:srgbClr val="4C4C4F"/>
                </a:solidFill>
                <a:cs typeface="Arial"/>
              </a:rPr>
              <a:t>Adante Harvey</a:t>
            </a:r>
          </a:p>
        </p:txBody>
      </p:sp>
      <p:sp>
        <p:nvSpPr>
          <p:cNvPr id="5" name="Subtitle 2"/>
          <p:cNvSpPr txBox="1">
            <a:spLocks/>
          </p:cNvSpPr>
          <p:nvPr/>
        </p:nvSpPr>
        <p:spPr bwMode="auto">
          <a:xfrm>
            <a:off x="4067035" y="3611805"/>
            <a:ext cx="4499115" cy="8373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0" indent="0" algn="r" defTabSz="457200" rtl="0" eaLnBrk="0" fontAlgn="base" hangingPunct="0">
              <a:spcBef>
                <a:spcPct val="20000"/>
              </a:spcBef>
              <a:spcAft>
                <a:spcPct val="0"/>
              </a:spcAft>
              <a:buClr>
                <a:srgbClr val="1B7B8B"/>
              </a:buClr>
              <a:buSzPct val="80000"/>
              <a:buFont typeface="Arial" charset="0"/>
              <a:buNone/>
              <a:defRPr sz="2000" kern="1200">
                <a:solidFill>
                  <a:srgbClr val="4C4C4F"/>
                </a:solidFill>
                <a:latin typeface="Arial"/>
                <a:ea typeface="ＭＳ Ｐゴシック" pitchFamily="48" charset="-128"/>
                <a:cs typeface="Arial"/>
              </a:defRPr>
            </a:lvl1pPr>
            <a:lvl2pPr marL="457200" indent="0" algn="ctr" defTabSz="457200" rtl="0" eaLnBrk="0" fontAlgn="base" hangingPunct="0">
              <a:spcBef>
                <a:spcPct val="20000"/>
              </a:spcBef>
              <a:spcAft>
                <a:spcPct val="0"/>
              </a:spcAft>
              <a:buClr>
                <a:srgbClr val="1B7B8B"/>
              </a:buClr>
              <a:buSzPct val="80000"/>
              <a:buFont typeface="Arial" charset="0"/>
              <a:buNone/>
              <a:defRPr sz="2400" kern="1200">
                <a:solidFill>
                  <a:schemeClr val="tx1">
                    <a:tint val="75000"/>
                  </a:schemeClr>
                </a:solidFill>
                <a:latin typeface="Arial"/>
                <a:ea typeface="ＭＳ Ｐゴシック" pitchFamily="48" charset="-128"/>
                <a:cs typeface="Arial"/>
              </a:defRPr>
            </a:lvl2pPr>
            <a:lvl3pPr marL="914400" indent="0" algn="ctr" defTabSz="457200" rtl="0" eaLnBrk="0" fontAlgn="base" hangingPunct="0">
              <a:spcBef>
                <a:spcPct val="20000"/>
              </a:spcBef>
              <a:spcAft>
                <a:spcPct val="0"/>
              </a:spcAft>
              <a:buClr>
                <a:srgbClr val="1B7B8B"/>
              </a:buClr>
              <a:buSzPct val="80000"/>
              <a:buFont typeface="Arial" charset="0"/>
              <a:buNone/>
              <a:defRPr sz="2000" kern="1200">
                <a:solidFill>
                  <a:schemeClr val="tx1">
                    <a:tint val="75000"/>
                  </a:schemeClr>
                </a:solidFill>
                <a:latin typeface="Arial"/>
                <a:ea typeface="ＭＳ Ｐゴシック" pitchFamily="48" charset="-128"/>
                <a:cs typeface="Arial"/>
              </a:defRPr>
            </a:lvl3pPr>
            <a:lvl4pPr marL="1371600" indent="0" algn="ctr" defTabSz="457200" rtl="0" eaLnBrk="0" fontAlgn="base" hangingPunct="0">
              <a:spcBef>
                <a:spcPct val="20000"/>
              </a:spcBef>
              <a:spcAft>
                <a:spcPct val="0"/>
              </a:spcAft>
              <a:buClr>
                <a:srgbClr val="1B7B8B"/>
              </a:buClr>
              <a:buSzPct val="80000"/>
              <a:buFont typeface="Arial" charset="0"/>
              <a:buNone/>
              <a:defRPr kern="1200">
                <a:solidFill>
                  <a:schemeClr val="tx1">
                    <a:tint val="75000"/>
                  </a:schemeClr>
                </a:solidFill>
                <a:latin typeface="Arial"/>
                <a:ea typeface="ＭＳ Ｐゴシック" pitchFamily="48" charset="-128"/>
                <a:cs typeface="Arial"/>
              </a:defRPr>
            </a:lvl4pPr>
            <a:lvl5pPr marL="1828800" indent="0" algn="ctr" defTabSz="457200" rtl="0" eaLnBrk="0" fontAlgn="base" hangingPunct="0">
              <a:spcBef>
                <a:spcPct val="20000"/>
              </a:spcBef>
              <a:spcAft>
                <a:spcPct val="0"/>
              </a:spcAft>
              <a:buClr>
                <a:srgbClr val="1B7B8B"/>
              </a:buClr>
              <a:buSzPct val="80000"/>
              <a:buFont typeface="Arial" charset="0"/>
              <a:buNone/>
              <a:defRPr sz="1600" kern="1200">
                <a:solidFill>
                  <a:schemeClr val="tx1">
                    <a:tint val="75000"/>
                  </a:schemeClr>
                </a:solidFill>
                <a:latin typeface="Arial"/>
                <a:ea typeface="ＭＳ Ｐゴシック" pitchFamily="48" charset="-128"/>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eaLnBrk="1" hangingPunct="1"/>
            <a:r>
              <a:rPr lang="en-US" dirty="0" smtClean="0">
                <a:latin typeface="Arial" charset="0"/>
                <a:ea typeface="ＭＳ Ｐゴシック" charset="-128"/>
              </a:rPr>
              <a:t>City University of New York</a:t>
            </a:r>
          </a:p>
          <a:p>
            <a:pPr algn="ctr" eaLnBrk="1" hangingPunct="1"/>
            <a:r>
              <a:rPr lang="en-US" dirty="0" smtClean="0">
                <a:latin typeface="Arial" charset="0"/>
                <a:ea typeface="ＭＳ Ｐゴシック" charset="-128"/>
              </a:rPr>
              <a:t>						</a:t>
            </a:r>
          </a:p>
          <a:p>
            <a:pPr algn="ctr" eaLnBrk="1" hangingPunct="1"/>
            <a:endParaRPr lang="en-US" dirty="0">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eaLnBrk="1" hangingPunct="1"/>
            <a:r>
              <a:rPr lang="en-US" cap="none" dirty="0">
                <a:latin typeface="Arial" charset="0"/>
                <a:ea typeface="ＭＳ Ｐゴシック" charset="-128"/>
              </a:rPr>
              <a:t>Campus Team Coordination for Organizational Readiness Execution</a:t>
            </a:r>
          </a:p>
        </p:txBody>
      </p:sp>
      <p:grpSp>
        <p:nvGrpSpPr>
          <p:cNvPr id="4" name="Group 46"/>
          <p:cNvGrpSpPr>
            <a:grpSpLocks/>
          </p:cNvGrpSpPr>
          <p:nvPr/>
        </p:nvGrpSpPr>
        <p:grpSpPr bwMode="auto">
          <a:xfrm>
            <a:off x="1164608" y="1678672"/>
            <a:ext cx="5331725" cy="4468504"/>
            <a:chOff x="1200" y="912"/>
            <a:chExt cx="3696" cy="3072"/>
          </a:xfrm>
        </p:grpSpPr>
        <p:sp>
          <p:nvSpPr>
            <p:cNvPr id="5" name="Oval 20"/>
            <p:cNvSpPr>
              <a:spLocks noChangeArrowheads="1"/>
            </p:cNvSpPr>
            <p:nvPr/>
          </p:nvSpPr>
          <p:spPr bwMode="auto">
            <a:xfrm>
              <a:off x="2544" y="2016"/>
              <a:ext cx="1056" cy="864"/>
            </a:xfrm>
            <a:prstGeom prst="ellipse">
              <a:avLst/>
            </a:prstGeom>
            <a:solidFill>
              <a:srgbClr val="FF9999"/>
            </a:solidFill>
            <a:ln w="9525">
              <a:solidFill>
                <a:schemeClr val="tx1"/>
              </a:solidFill>
              <a:round/>
              <a:headEnd/>
              <a:tailEnd/>
            </a:ln>
          </p:spPr>
          <p:txBody>
            <a:bodyPr wrap="none" anchor="ctr"/>
            <a:lstStyle/>
            <a:p>
              <a:pPr algn="ctr"/>
              <a:r>
                <a:rPr lang="en-US" sz="1400" b="1"/>
                <a:t>  Project </a:t>
              </a:r>
            </a:p>
            <a:p>
              <a:pPr algn="ctr"/>
              <a:r>
                <a:rPr lang="en-US" sz="1400" b="1"/>
                <a:t>   Management </a:t>
              </a:r>
            </a:p>
            <a:p>
              <a:pPr algn="ctr"/>
              <a:r>
                <a:rPr lang="en-US" sz="1400" b="1"/>
                <a:t> Liaison/</a:t>
              </a:r>
            </a:p>
            <a:p>
              <a:pPr algn="ctr"/>
              <a:r>
                <a:rPr lang="en-US" sz="1400" b="1"/>
                <a:t>Campus </a:t>
              </a:r>
            </a:p>
            <a:p>
              <a:pPr algn="ctr"/>
              <a:r>
                <a:rPr lang="en-US" sz="1400" b="1"/>
                <a:t>Executive</a:t>
              </a:r>
            </a:p>
          </p:txBody>
        </p:sp>
        <p:sp>
          <p:nvSpPr>
            <p:cNvPr id="6" name="Oval 21"/>
            <p:cNvSpPr>
              <a:spLocks noChangeArrowheads="1"/>
            </p:cNvSpPr>
            <p:nvPr/>
          </p:nvSpPr>
          <p:spPr bwMode="auto">
            <a:xfrm>
              <a:off x="2592" y="912"/>
              <a:ext cx="960" cy="768"/>
            </a:xfrm>
            <a:prstGeom prst="ellipse">
              <a:avLst/>
            </a:prstGeom>
            <a:solidFill>
              <a:schemeClr val="accent1"/>
            </a:solidFill>
            <a:ln w="9525">
              <a:solidFill>
                <a:schemeClr val="tx1"/>
              </a:solidFill>
              <a:round/>
              <a:headEnd/>
              <a:tailEnd/>
            </a:ln>
          </p:spPr>
          <p:txBody>
            <a:bodyPr wrap="none" anchor="ctr"/>
            <a:lstStyle/>
            <a:p>
              <a:pPr algn="ctr"/>
              <a:r>
                <a:rPr lang="en-US" sz="1400" b="1"/>
                <a:t> Communication</a:t>
              </a:r>
            </a:p>
            <a:p>
              <a:pPr algn="ctr"/>
              <a:r>
                <a:rPr lang="en-US" sz="1400" b="1"/>
                <a:t> Liaison</a:t>
              </a:r>
            </a:p>
          </p:txBody>
        </p:sp>
        <p:sp>
          <p:nvSpPr>
            <p:cNvPr id="7" name="Oval 22"/>
            <p:cNvSpPr>
              <a:spLocks noChangeArrowheads="1"/>
            </p:cNvSpPr>
            <p:nvPr/>
          </p:nvSpPr>
          <p:spPr bwMode="auto">
            <a:xfrm>
              <a:off x="1728" y="1344"/>
              <a:ext cx="912" cy="768"/>
            </a:xfrm>
            <a:prstGeom prst="ellipse">
              <a:avLst/>
            </a:prstGeom>
            <a:solidFill>
              <a:schemeClr val="accent1"/>
            </a:solidFill>
            <a:ln w="9525">
              <a:solidFill>
                <a:schemeClr val="tx1"/>
              </a:solidFill>
              <a:round/>
              <a:headEnd/>
              <a:tailEnd/>
            </a:ln>
          </p:spPr>
          <p:txBody>
            <a:bodyPr wrap="none" anchor="ctr"/>
            <a:lstStyle/>
            <a:p>
              <a:pPr algn="ctr"/>
              <a:r>
                <a:rPr lang="en-US" sz="1400" b="1"/>
                <a:t>  Additional </a:t>
              </a:r>
            </a:p>
            <a:p>
              <a:pPr algn="ctr"/>
              <a:r>
                <a:rPr lang="en-US" sz="1400" b="1"/>
                <a:t> Campus </a:t>
              </a:r>
            </a:p>
            <a:p>
              <a:pPr algn="ctr"/>
              <a:r>
                <a:rPr lang="en-US" sz="1400" b="1"/>
                <a:t> Resources</a:t>
              </a:r>
            </a:p>
          </p:txBody>
        </p:sp>
        <p:sp>
          <p:nvSpPr>
            <p:cNvPr id="8" name="Oval 23"/>
            <p:cNvSpPr>
              <a:spLocks noChangeArrowheads="1"/>
            </p:cNvSpPr>
            <p:nvPr/>
          </p:nvSpPr>
          <p:spPr bwMode="auto">
            <a:xfrm>
              <a:off x="3504" y="1344"/>
              <a:ext cx="912" cy="768"/>
            </a:xfrm>
            <a:prstGeom prst="ellipse">
              <a:avLst/>
            </a:prstGeom>
            <a:solidFill>
              <a:schemeClr val="accent1"/>
            </a:solidFill>
            <a:ln w="9525">
              <a:solidFill>
                <a:schemeClr val="tx1"/>
              </a:solidFill>
              <a:round/>
              <a:headEnd/>
              <a:tailEnd/>
            </a:ln>
          </p:spPr>
          <p:txBody>
            <a:bodyPr wrap="none" anchor="ctr"/>
            <a:lstStyle/>
            <a:p>
              <a:pPr algn="ctr"/>
              <a:r>
                <a:rPr lang="en-US" sz="1400" b="1" dirty="0"/>
                <a:t>  Technical </a:t>
              </a:r>
            </a:p>
            <a:p>
              <a:pPr algn="ctr"/>
              <a:r>
                <a:rPr lang="en-US" sz="1400" b="1" dirty="0"/>
                <a:t>  Readiness </a:t>
              </a:r>
            </a:p>
            <a:p>
              <a:pPr algn="ctr"/>
              <a:r>
                <a:rPr lang="en-US" sz="1400" b="1" dirty="0"/>
                <a:t> Liaison</a:t>
              </a:r>
            </a:p>
          </p:txBody>
        </p:sp>
        <p:sp>
          <p:nvSpPr>
            <p:cNvPr id="9" name="Oval 24"/>
            <p:cNvSpPr>
              <a:spLocks noChangeArrowheads="1"/>
            </p:cNvSpPr>
            <p:nvPr/>
          </p:nvSpPr>
          <p:spPr bwMode="auto">
            <a:xfrm>
              <a:off x="1200" y="2112"/>
              <a:ext cx="912" cy="768"/>
            </a:xfrm>
            <a:prstGeom prst="ellipse">
              <a:avLst/>
            </a:prstGeom>
            <a:solidFill>
              <a:schemeClr val="accent1"/>
            </a:solidFill>
            <a:ln w="9525">
              <a:solidFill>
                <a:schemeClr val="tx1"/>
              </a:solidFill>
              <a:round/>
              <a:headEnd/>
              <a:tailEnd/>
            </a:ln>
          </p:spPr>
          <p:txBody>
            <a:bodyPr wrap="none" anchor="ctr"/>
            <a:lstStyle/>
            <a:p>
              <a:pPr algn="ctr"/>
              <a:r>
                <a:rPr lang="en-US" sz="1400" b="1"/>
                <a:t>Change </a:t>
              </a:r>
            </a:p>
            <a:p>
              <a:pPr algn="ctr"/>
              <a:r>
                <a:rPr lang="en-US" sz="1400" b="1"/>
                <a:t>Management </a:t>
              </a:r>
            </a:p>
            <a:p>
              <a:pPr algn="ctr"/>
              <a:r>
                <a:rPr lang="en-US" sz="1400" b="1"/>
                <a:t>Liaison</a:t>
              </a:r>
            </a:p>
          </p:txBody>
        </p:sp>
        <p:sp>
          <p:nvSpPr>
            <p:cNvPr id="10" name="Oval 25"/>
            <p:cNvSpPr>
              <a:spLocks noChangeArrowheads="1"/>
            </p:cNvSpPr>
            <p:nvPr/>
          </p:nvSpPr>
          <p:spPr bwMode="auto">
            <a:xfrm>
              <a:off x="1680" y="2880"/>
              <a:ext cx="912" cy="768"/>
            </a:xfrm>
            <a:prstGeom prst="ellipse">
              <a:avLst/>
            </a:prstGeom>
            <a:solidFill>
              <a:schemeClr val="accent1"/>
            </a:solidFill>
            <a:ln w="9525">
              <a:solidFill>
                <a:schemeClr val="tx1"/>
              </a:solidFill>
              <a:round/>
              <a:headEnd/>
              <a:tailEnd/>
            </a:ln>
          </p:spPr>
          <p:txBody>
            <a:bodyPr wrap="none" anchor="ctr"/>
            <a:lstStyle/>
            <a:p>
              <a:pPr algn="ctr"/>
              <a:r>
                <a:rPr lang="en-US" sz="1400" b="1"/>
                <a:t>  Help Desk </a:t>
              </a:r>
            </a:p>
            <a:p>
              <a:pPr algn="ctr"/>
              <a:r>
                <a:rPr lang="en-US" sz="1400" b="1"/>
                <a:t>  Manager</a:t>
              </a:r>
            </a:p>
          </p:txBody>
        </p:sp>
        <p:sp>
          <p:nvSpPr>
            <p:cNvPr id="11" name="Oval 26"/>
            <p:cNvSpPr>
              <a:spLocks noChangeArrowheads="1"/>
            </p:cNvSpPr>
            <p:nvPr/>
          </p:nvSpPr>
          <p:spPr bwMode="auto">
            <a:xfrm>
              <a:off x="2592" y="3216"/>
              <a:ext cx="960" cy="768"/>
            </a:xfrm>
            <a:prstGeom prst="ellipse">
              <a:avLst/>
            </a:prstGeom>
            <a:solidFill>
              <a:schemeClr val="accent1"/>
            </a:solidFill>
            <a:ln w="9525">
              <a:solidFill>
                <a:schemeClr val="tx1"/>
              </a:solidFill>
              <a:round/>
              <a:headEnd/>
              <a:tailEnd/>
            </a:ln>
          </p:spPr>
          <p:txBody>
            <a:bodyPr wrap="none" anchor="ctr"/>
            <a:lstStyle/>
            <a:p>
              <a:pPr algn="ctr"/>
              <a:r>
                <a:rPr lang="en-US" sz="1400" b="1"/>
                <a:t>  Functional </a:t>
              </a:r>
            </a:p>
            <a:p>
              <a:pPr algn="ctr"/>
              <a:r>
                <a:rPr lang="en-US" sz="1400" b="1"/>
                <a:t>   Pillar </a:t>
              </a:r>
            </a:p>
            <a:p>
              <a:pPr algn="ctr"/>
              <a:r>
                <a:rPr lang="en-US" sz="1400" b="1"/>
                <a:t>  SMEs</a:t>
              </a:r>
            </a:p>
          </p:txBody>
        </p:sp>
        <p:sp>
          <p:nvSpPr>
            <p:cNvPr id="12" name="Oval 27"/>
            <p:cNvSpPr>
              <a:spLocks noChangeArrowheads="1"/>
            </p:cNvSpPr>
            <p:nvPr/>
          </p:nvSpPr>
          <p:spPr bwMode="auto">
            <a:xfrm>
              <a:off x="3552" y="2880"/>
              <a:ext cx="912" cy="768"/>
            </a:xfrm>
            <a:prstGeom prst="ellipse">
              <a:avLst/>
            </a:prstGeom>
            <a:solidFill>
              <a:schemeClr val="accent1"/>
            </a:solidFill>
            <a:ln w="9525">
              <a:solidFill>
                <a:schemeClr val="tx1"/>
              </a:solidFill>
              <a:round/>
              <a:headEnd/>
              <a:tailEnd/>
            </a:ln>
          </p:spPr>
          <p:txBody>
            <a:bodyPr wrap="none" anchor="ctr"/>
            <a:lstStyle/>
            <a:p>
              <a:pPr algn="ctr"/>
              <a:r>
                <a:rPr lang="en-US" sz="1400" b="1"/>
                <a:t> Security </a:t>
              </a:r>
            </a:p>
            <a:p>
              <a:pPr algn="ctr"/>
              <a:r>
                <a:rPr lang="en-US" sz="1400" b="1"/>
                <a:t>Liaison</a:t>
              </a:r>
            </a:p>
          </p:txBody>
        </p:sp>
        <p:sp>
          <p:nvSpPr>
            <p:cNvPr id="13" name="Oval 28"/>
            <p:cNvSpPr>
              <a:spLocks noChangeArrowheads="1"/>
            </p:cNvSpPr>
            <p:nvPr/>
          </p:nvSpPr>
          <p:spPr bwMode="auto">
            <a:xfrm>
              <a:off x="3984" y="2112"/>
              <a:ext cx="912" cy="768"/>
            </a:xfrm>
            <a:prstGeom prst="ellipse">
              <a:avLst/>
            </a:prstGeom>
            <a:solidFill>
              <a:schemeClr val="accent1"/>
            </a:solidFill>
            <a:ln w="9525">
              <a:solidFill>
                <a:schemeClr val="tx1"/>
              </a:solidFill>
              <a:round/>
              <a:headEnd/>
              <a:tailEnd/>
            </a:ln>
          </p:spPr>
          <p:txBody>
            <a:bodyPr wrap="none" anchor="ctr"/>
            <a:lstStyle/>
            <a:p>
              <a:pPr algn="ctr"/>
              <a:r>
                <a:rPr lang="en-US" sz="1400" b="1"/>
                <a:t>  Training </a:t>
              </a:r>
            </a:p>
            <a:p>
              <a:pPr algn="ctr"/>
              <a:r>
                <a:rPr lang="en-US" sz="1400" b="1"/>
                <a:t> Liaison</a:t>
              </a:r>
            </a:p>
          </p:txBody>
        </p:sp>
        <p:sp>
          <p:nvSpPr>
            <p:cNvPr id="14" name="Line 36"/>
            <p:cNvSpPr>
              <a:spLocks noChangeShapeType="1"/>
            </p:cNvSpPr>
            <p:nvPr/>
          </p:nvSpPr>
          <p:spPr bwMode="auto">
            <a:xfrm>
              <a:off x="3072" y="1680"/>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37"/>
            <p:cNvSpPr>
              <a:spLocks noChangeShapeType="1"/>
            </p:cNvSpPr>
            <p:nvPr/>
          </p:nvSpPr>
          <p:spPr bwMode="auto">
            <a:xfrm>
              <a:off x="3072" y="2880"/>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38"/>
            <p:cNvSpPr>
              <a:spLocks noChangeShapeType="1"/>
            </p:cNvSpPr>
            <p:nvPr/>
          </p:nvSpPr>
          <p:spPr bwMode="auto">
            <a:xfrm>
              <a:off x="2112" y="2496"/>
              <a:ext cx="43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39"/>
            <p:cNvSpPr>
              <a:spLocks noChangeShapeType="1"/>
            </p:cNvSpPr>
            <p:nvPr/>
          </p:nvSpPr>
          <p:spPr bwMode="auto">
            <a:xfrm flipH="1">
              <a:off x="2448" y="2736"/>
              <a:ext cx="240" cy="2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40"/>
            <p:cNvSpPr>
              <a:spLocks noChangeShapeType="1"/>
            </p:cNvSpPr>
            <p:nvPr/>
          </p:nvSpPr>
          <p:spPr bwMode="auto">
            <a:xfrm>
              <a:off x="2496" y="2016"/>
              <a:ext cx="192" cy="14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42"/>
            <p:cNvSpPr>
              <a:spLocks noChangeShapeType="1"/>
            </p:cNvSpPr>
            <p:nvPr/>
          </p:nvSpPr>
          <p:spPr bwMode="auto">
            <a:xfrm>
              <a:off x="3600" y="2496"/>
              <a:ext cx="38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43"/>
            <p:cNvSpPr>
              <a:spLocks noChangeShapeType="1"/>
            </p:cNvSpPr>
            <p:nvPr/>
          </p:nvSpPr>
          <p:spPr bwMode="auto">
            <a:xfrm>
              <a:off x="3456" y="2736"/>
              <a:ext cx="240" cy="2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Line 44"/>
            <p:cNvSpPr>
              <a:spLocks noChangeShapeType="1"/>
            </p:cNvSpPr>
            <p:nvPr/>
          </p:nvSpPr>
          <p:spPr bwMode="auto">
            <a:xfrm flipH="1">
              <a:off x="3408" y="1968"/>
              <a:ext cx="192" cy="14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2" name="Text Box 45"/>
          <p:cNvSpPr txBox="1">
            <a:spLocks noChangeArrowheads="1"/>
          </p:cNvSpPr>
          <p:nvPr/>
        </p:nvSpPr>
        <p:spPr bwMode="auto">
          <a:xfrm>
            <a:off x="6172200" y="1676400"/>
            <a:ext cx="25908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marL="228600" indent="-2286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latin typeface="Verdana" pitchFamily="34" charset="0"/>
              </a:rPr>
              <a:t>   </a:t>
            </a:r>
            <a:r>
              <a:rPr lang="en-US" sz="1600" b="1" dirty="0">
                <a:latin typeface="Verdana" pitchFamily="34" charset="0"/>
              </a:rPr>
              <a:t>Organizational Readiness focuses on the coordination and execution of various campus-based activities</a:t>
            </a:r>
          </a:p>
        </p:txBody>
      </p:sp>
    </p:spTree>
    <p:extLst>
      <p:ext uri="{BB962C8B-B14F-4D97-AF65-F5344CB8AC3E}">
        <p14:creationId xmlns:p14="http://schemas.microsoft.com/office/powerpoint/2010/main" val="465681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457200" y="341194"/>
            <a:ext cx="8382000" cy="814310"/>
          </a:xfrm>
        </p:spPr>
        <p:txBody>
          <a:bodyPr/>
          <a:lstStyle/>
          <a:p>
            <a:pPr eaLnBrk="1" hangingPunct="1"/>
            <a:r>
              <a:rPr lang="en-US" cap="none" dirty="0">
                <a:latin typeface="Arial" charset="0"/>
                <a:ea typeface="ＭＳ Ｐゴシック" charset="-128"/>
              </a:rPr>
              <a:t>Campus Team Roles and Responsibilities</a:t>
            </a:r>
          </a:p>
        </p:txBody>
      </p:sp>
      <p:graphicFrame>
        <p:nvGraphicFramePr>
          <p:cNvPr id="4" name="Group 3"/>
          <p:cNvGraphicFramePr>
            <a:graphicFrameLocks noGrp="1"/>
          </p:cNvGraphicFramePr>
          <p:nvPr>
            <p:extLst>
              <p:ext uri="{D42A27DB-BD31-4B8C-83A1-F6EECF244321}">
                <p14:modId xmlns:p14="http://schemas.microsoft.com/office/powerpoint/2010/main" val="744339823"/>
              </p:ext>
            </p:extLst>
          </p:nvPr>
        </p:nvGraphicFramePr>
        <p:xfrm>
          <a:off x="889376" y="1064528"/>
          <a:ext cx="7696200" cy="5086528"/>
        </p:xfrm>
        <a:graphic>
          <a:graphicData uri="http://schemas.openxmlformats.org/drawingml/2006/table">
            <a:tbl>
              <a:tblPr/>
              <a:tblGrid>
                <a:gridCol w="2307978"/>
                <a:gridCol w="5388222"/>
              </a:tblGrid>
              <a:tr h="33166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pitchFamily="34" charset="0"/>
                        </a:rPr>
                        <a:t>Campus Team Member</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pitchFamily="34" charset="0"/>
                        </a:rPr>
                        <a:t>Roles &amp; Responsibilities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hlink"/>
                    </a:solidFill>
                  </a:tcPr>
                </a:tc>
              </a:tr>
              <a:tr h="13288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Campus Executive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tc>
                  <a:txBody>
                    <a:bodyPr/>
                    <a:lstStyle/>
                    <a:p>
                      <a:pPr marL="117475" marR="0" lvl="0" indent="-117475" algn="l" defTabSz="914400" rtl="0" eaLnBrk="0" fontAlgn="base" latinLnBrk="0" hangingPunct="0">
                        <a:lnSpc>
                          <a:spcPct val="100000"/>
                        </a:lnSpc>
                        <a:spcBef>
                          <a:spcPct val="40000"/>
                        </a:spcBef>
                        <a:spcAft>
                          <a:spcPct val="0"/>
                        </a:spcAft>
                        <a:buClrTx/>
                        <a:buSzTx/>
                        <a:buFontTx/>
                        <a:buChar char="•"/>
                        <a:tabLst/>
                      </a:pPr>
                      <a:r>
                        <a:rPr kumimoji="0" lang="en-US" sz="1400" b="0" i="0" u="none" strike="noStrike" cap="none" normalizeH="0" baseline="0" smtClean="0">
                          <a:ln>
                            <a:noFill/>
                          </a:ln>
                          <a:solidFill>
                            <a:schemeClr val="tx1"/>
                          </a:solidFill>
                          <a:effectLst/>
                          <a:latin typeface="Arial" pitchFamily="34" charset="0"/>
                        </a:rPr>
                        <a:t>Maintains overall accountability for campus organizational readiness activities</a:t>
                      </a:r>
                    </a:p>
                    <a:p>
                      <a:pPr marL="117475" marR="0" lvl="0" indent="-117475" algn="l" defTabSz="914400" rtl="0" eaLnBrk="0" fontAlgn="base" latinLnBrk="0" hangingPunct="0">
                        <a:lnSpc>
                          <a:spcPct val="100000"/>
                        </a:lnSpc>
                        <a:spcBef>
                          <a:spcPct val="40000"/>
                        </a:spcBef>
                        <a:spcAft>
                          <a:spcPct val="0"/>
                        </a:spcAft>
                        <a:buClrTx/>
                        <a:buSzTx/>
                        <a:buFontTx/>
                        <a:buChar char="•"/>
                        <a:tabLst/>
                      </a:pPr>
                      <a:r>
                        <a:rPr kumimoji="0" lang="en-US" sz="1400" b="0" i="0" u="none" strike="noStrike" cap="none" normalizeH="0" baseline="0" smtClean="0">
                          <a:ln>
                            <a:noFill/>
                          </a:ln>
                          <a:solidFill>
                            <a:schemeClr val="tx1"/>
                          </a:solidFill>
                          <a:effectLst/>
                          <a:latin typeface="Arial" pitchFamily="34" charset="0"/>
                        </a:rPr>
                        <a:t>Assigns Campus Team member resources to complete organizational readiness activities as needed</a:t>
                      </a:r>
                    </a:p>
                    <a:p>
                      <a:pPr marL="117475" marR="0" lvl="0" indent="-117475" algn="l" defTabSz="914400" rtl="0" eaLnBrk="0" fontAlgn="base" latinLnBrk="0" hangingPunct="0">
                        <a:lnSpc>
                          <a:spcPct val="100000"/>
                        </a:lnSpc>
                        <a:spcBef>
                          <a:spcPct val="40000"/>
                        </a:spcBef>
                        <a:spcAft>
                          <a:spcPct val="0"/>
                        </a:spcAft>
                        <a:buClrTx/>
                        <a:buSzTx/>
                        <a:buFontTx/>
                        <a:buChar char="•"/>
                        <a:tabLst/>
                      </a:pPr>
                      <a:r>
                        <a:rPr kumimoji="0" lang="en-US" sz="1400" b="0" i="0" u="none" strike="noStrike" cap="none" normalizeH="0" baseline="0" smtClean="0">
                          <a:ln>
                            <a:noFill/>
                          </a:ln>
                          <a:solidFill>
                            <a:schemeClr val="tx1"/>
                          </a:solidFill>
                          <a:effectLst/>
                          <a:latin typeface="Arial" pitchFamily="34" charset="0"/>
                        </a:rPr>
                        <a:t>Communicates to and involve other top-level campus leaders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tr>
              <a:tr h="154222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Project Management Liaison</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tc>
                  <a:txBody>
                    <a:bodyPr/>
                    <a:lstStyle/>
                    <a:p>
                      <a:pPr marL="117475" marR="0" lvl="0" indent="-117475" algn="l" defTabSz="914400" rtl="0" eaLnBrk="0" fontAlgn="base" latinLnBrk="0" hangingPunct="0">
                        <a:lnSpc>
                          <a:spcPct val="100000"/>
                        </a:lnSpc>
                        <a:spcBef>
                          <a:spcPct val="40000"/>
                        </a:spcBef>
                        <a:spcAft>
                          <a:spcPct val="0"/>
                        </a:spcAft>
                        <a:buClrTx/>
                        <a:buSzTx/>
                        <a:buFontTx/>
                        <a:buChar char="•"/>
                        <a:tabLst/>
                      </a:pPr>
                      <a:r>
                        <a:rPr kumimoji="0" lang="en-US" sz="1400" b="0" i="0" u="none" strike="noStrike" cap="none" normalizeH="0" baseline="0" dirty="0" smtClean="0">
                          <a:ln>
                            <a:noFill/>
                          </a:ln>
                          <a:solidFill>
                            <a:schemeClr val="tx1"/>
                          </a:solidFill>
                          <a:effectLst/>
                          <a:latin typeface="Arial" pitchFamily="34" charset="0"/>
                        </a:rPr>
                        <a:t>Coordinates and tracks execution of project plan tasks</a:t>
                      </a:r>
                    </a:p>
                    <a:p>
                      <a:pPr marL="117475" marR="0" lvl="0" indent="-117475" algn="l" defTabSz="914400" rtl="0" eaLnBrk="0" fontAlgn="base" latinLnBrk="0" hangingPunct="0">
                        <a:lnSpc>
                          <a:spcPct val="100000"/>
                        </a:lnSpc>
                        <a:spcBef>
                          <a:spcPct val="40000"/>
                        </a:spcBef>
                        <a:spcAft>
                          <a:spcPct val="0"/>
                        </a:spcAft>
                        <a:buClrTx/>
                        <a:buSzTx/>
                        <a:buFontTx/>
                        <a:buChar char="•"/>
                        <a:tabLst/>
                      </a:pPr>
                      <a:r>
                        <a:rPr kumimoji="0" lang="en-US" sz="1400" b="0" i="0" u="none" strike="noStrike" cap="none" normalizeH="0" baseline="0" dirty="0" smtClean="0">
                          <a:ln>
                            <a:noFill/>
                          </a:ln>
                          <a:solidFill>
                            <a:schemeClr val="tx1"/>
                          </a:solidFill>
                          <a:effectLst/>
                          <a:latin typeface="Arial" pitchFamily="34" charset="0"/>
                        </a:rPr>
                        <a:t>Communicates campus organizational readiness activity (through use of Organizational Readiness Checklist) progress to Campus Executive</a:t>
                      </a:r>
                    </a:p>
                    <a:p>
                      <a:pPr marL="117475" marR="0" lvl="0" indent="-117475" algn="l" defTabSz="914400" rtl="0" eaLnBrk="0" fontAlgn="base" latinLnBrk="0" hangingPunct="0">
                        <a:lnSpc>
                          <a:spcPct val="100000"/>
                        </a:lnSpc>
                        <a:spcBef>
                          <a:spcPct val="40000"/>
                        </a:spcBef>
                        <a:spcAft>
                          <a:spcPct val="0"/>
                        </a:spcAft>
                        <a:buClrTx/>
                        <a:buSzTx/>
                        <a:buFontTx/>
                        <a:buChar char="•"/>
                        <a:tabLst/>
                      </a:pPr>
                      <a:r>
                        <a:rPr kumimoji="0" lang="en-US" sz="1400" b="0" i="0" u="none" strike="noStrike" cap="none" normalizeH="0" baseline="0" dirty="0" smtClean="0">
                          <a:ln>
                            <a:noFill/>
                          </a:ln>
                          <a:solidFill>
                            <a:schemeClr val="tx1"/>
                          </a:solidFill>
                          <a:effectLst/>
                          <a:latin typeface="Arial" pitchFamily="34" charset="0"/>
                        </a:rPr>
                        <a:t>Identifies issues and risks associated with completion of activities; facilitates resolution to resolve the issues/risks </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tr>
              <a:tr h="188358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Change Management Liaison</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tc>
                  <a:txBody>
                    <a:bodyPr/>
                    <a:lstStyle/>
                    <a:p>
                      <a:pPr marL="117475" marR="0" lvl="0" indent="-117475" algn="l" defTabSz="914400" rtl="0" eaLnBrk="0" fontAlgn="base" latinLnBrk="0" hangingPunct="0">
                        <a:lnSpc>
                          <a:spcPct val="100000"/>
                        </a:lnSpc>
                        <a:spcBef>
                          <a:spcPct val="20000"/>
                        </a:spcBef>
                        <a:spcAft>
                          <a:spcPct val="0"/>
                        </a:spcAft>
                        <a:buClrTx/>
                        <a:buSzTx/>
                        <a:buFontTx/>
                        <a:buChar char="•"/>
                        <a:tabLst/>
                      </a:pPr>
                      <a:r>
                        <a:rPr kumimoji="0" lang="en-US" sz="1400" b="0" i="0" u="none" strike="noStrike" cap="none" normalizeH="0" baseline="0" dirty="0" smtClean="0">
                          <a:ln>
                            <a:noFill/>
                          </a:ln>
                          <a:solidFill>
                            <a:srgbClr val="000000"/>
                          </a:solidFill>
                          <a:effectLst/>
                          <a:latin typeface="Arial" pitchFamily="34" charset="0"/>
                          <a:cs typeface="Times New Roman" pitchFamily="18" charset="0"/>
                        </a:rPr>
                        <a:t>Monitors activities of Campus Team resources and reports progress to the CUNYfirst Organizational Readiness Managers   </a:t>
                      </a:r>
                    </a:p>
                    <a:p>
                      <a:pPr marL="117475" marR="0" lvl="0" indent="-117475" algn="l" defTabSz="914400" rtl="0" eaLnBrk="0" fontAlgn="base" latinLnBrk="0" hangingPunct="0">
                        <a:lnSpc>
                          <a:spcPct val="100000"/>
                        </a:lnSpc>
                        <a:spcBef>
                          <a:spcPct val="20000"/>
                        </a:spcBef>
                        <a:spcAft>
                          <a:spcPct val="0"/>
                        </a:spcAft>
                        <a:buClrTx/>
                        <a:buSzTx/>
                        <a:buFontTx/>
                        <a:buChar char="•"/>
                        <a:tabLst/>
                      </a:pPr>
                      <a:r>
                        <a:rPr kumimoji="0" lang="en-US" sz="1400" b="0" i="0" u="none" strike="noStrike" cap="none" normalizeH="0" baseline="0" dirty="0" smtClean="0">
                          <a:ln>
                            <a:noFill/>
                          </a:ln>
                          <a:solidFill>
                            <a:srgbClr val="000000"/>
                          </a:solidFill>
                          <a:effectLst/>
                          <a:latin typeface="Arial" pitchFamily="34" charset="0"/>
                          <a:cs typeface="Times New Roman" pitchFamily="18" charset="0"/>
                        </a:rPr>
                        <a:t>Updates the Campus Risk Identification and Mitigation Log to document campus-based issues and risks associated with the organizational readiness activities</a:t>
                      </a:r>
                    </a:p>
                    <a:p>
                      <a:pPr marL="117475" marR="0" lvl="0" indent="-117475" algn="l" defTabSz="914400" rtl="0" eaLnBrk="0" fontAlgn="base" latinLnBrk="0" hangingPunct="0">
                        <a:lnSpc>
                          <a:spcPct val="100000"/>
                        </a:lnSpc>
                        <a:spcBef>
                          <a:spcPct val="20000"/>
                        </a:spcBef>
                        <a:spcAft>
                          <a:spcPct val="0"/>
                        </a:spcAft>
                        <a:buClrTx/>
                        <a:buSzTx/>
                        <a:buFontTx/>
                        <a:buChar char="•"/>
                        <a:tabLst/>
                      </a:pPr>
                      <a:r>
                        <a:rPr kumimoji="0" lang="en-US" sz="1400" b="0" i="0" u="none" strike="noStrike" cap="none" normalizeH="0" baseline="0" dirty="0" smtClean="0">
                          <a:ln>
                            <a:noFill/>
                          </a:ln>
                          <a:solidFill>
                            <a:srgbClr val="000000"/>
                          </a:solidFill>
                          <a:effectLst/>
                          <a:latin typeface="Arial" pitchFamily="34" charset="0"/>
                          <a:cs typeface="Times New Roman" pitchFamily="18" charset="0"/>
                        </a:rPr>
                        <a:t>Works with Project Management Liaison to address identified campus-specific issues and risks related to organizational readiness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tr>
            </a:tbl>
          </a:graphicData>
        </a:graphic>
      </p:graphicFrame>
    </p:spTree>
    <p:extLst>
      <p:ext uri="{BB962C8B-B14F-4D97-AF65-F5344CB8AC3E}">
        <p14:creationId xmlns:p14="http://schemas.microsoft.com/office/powerpoint/2010/main" val="465681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457200" y="203576"/>
            <a:ext cx="8382000" cy="1143000"/>
          </a:xfrm>
        </p:spPr>
        <p:txBody>
          <a:bodyPr/>
          <a:lstStyle/>
          <a:p>
            <a:pPr eaLnBrk="1" hangingPunct="1"/>
            <a:r>
              <a:rPr lang="en-US" cap="none" dirty="0">
                <a:latin typeface="Arial" charset="0"/>
                <a:ea typeface="ＭＳ Ｐゴシック" charset="-128"/>
              </a:rPr>
              <a:t>Campus Team Roles and Responsibilities</a:t>
            </a:r>
          </a:p>
        </p:txBody>
      </p:sp>
      <p:graphicFrame>
        <p:nvGraphicFramePr>
          <p:cNvPr id="4" name="Group 26"/>
          <p:cNvGraphicFramePr>
            <a:graphicFrameLocks noGrp="1"/>
          </p:cNvGraphicFramePr>
          <p:nvPr>
            <p:extLst>
              <p:ext uri="{D42A27DB-BD31-4B8C-83A1-F6EECF244321}">
                <p14:modId xmlns:p14="http://schemas.microsoft.com/office/powerpoint/2010/main" val="1942284227"/>
              </p:ext>
            </p:extLst>
          </p:nvPr>
        </p:nvGraphicFramePr>
        <p:xfrm>
          <a:off x="793840" y="1298816"/>
          <a:ext cx="7696200" cy="4651930"/>
        </p:xfrm>
        <a:graphic>
          <a:graphicData uri="http://schemas.openxmlformats.org/drawingml/2006/table">
            <a:tbl>
              <a:tblPr/>
              <a:tblGrid>
                <a:gridCol w="2308564"/>
                <a:gridCol w="5387636"/>
              </a:tblGrid>
              <a:tr h="32380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pitchFamily="34" charset="0"/>
                        </a:rPr>
                        <a:t>Campus Team Member</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pitchFamily="34" charset="0"/>
                        </a:rPr>
                        <a:t>Roles &amp; Responsibilities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hlink"/>
                    </a:solidFill>
                  </a:tcPr>
                </a:tc>
              </a:tr>
              <a:tr h="175540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Communications Liaison</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tc>
                  <a:txBody>
                    <a:bodyPr/>
                    <a:lstStyle/>
                    <a:p>
                      <a:pPr marL="117475" marR="0" lvl="0" indent="-117475" algn="l" defTabSz="914400" rtl="0" eaLnBrk="0" fontAlgn="base" latinLnBrk="0" hangingPunct="0">
                        <a:lnSpc>
                          <a:spcPct val="100000"/>
                        </a:lnSpc>
                        <a:spcBef>
                          <a:spcPct val="40000"/>
                        </a:spcBef>
                        <a:spcAft>
                          <a:spcPct val="0"/>
                        </a:spcAft>
                        <a:buClrTx/>
                        <a:buSzTx/>
                        <a:buFontTx/>
                        <a:buChar char="•"/>
                        <a:tabLst/>
                      </a:pPr>
                      <a:r>
                        <a:rPr kumimoji="0" lang="en-US" sz="1400" b="0" i="0" u="none" strike="noStrike" cap="none" normalizeH="0" baseline="0" smtClean="0">
                          <a:ln>
                            <a:noFill/>
                          </a:ln>
                          <a:solidFill>
                            <a:schemeClr val="tx1"/>
                          </a:solidFill>
                          <a:effectLst/>
                          <a:latin typeface="Arial" pitchFamily="34" charset="0"/>
                        </a:rPr>
                        <a:t>Tailors campus-specific communications pertaining to system module rollouts</a:t>
                      </a:r>
                    </a:p>
                    <a:p>
                      <a:pPr marL="117475" marR="0" lvl="0" indent="-117475" algn="l" defTabSz="914400" rtl="0" eaLnBrk="0" fontAlgn="base" latinLnBrk="0" hangingPunct="0">
                        <a:lnSpc>
                          <a:spcPct val="100000"/>
                        </a:lnSpc>
                        <a:spcBef>
                          <a:spcPct val="40000"/>
                        </a:spcBef>
                        <a:spcAft>
                          <a:spcPct val="0"/>
                        </a:spcAft>
                        <a:buClrTx/>
                        <a:buSzTx/>
                        <a:buFontTx/>
                        <a:buChar char="•"/>
                        <a:tabLst/>
                      </a:pPr>
                      <a:r>
                        <a:rPr kumimoji="0" lang="en-US" sz="1400" b="0" i="0" u="none" strike="noStrike" cap="none" normalizeH="0" baseline="0" smtClean="0">
                          <a:ln>
                            <a:noFill/>
                          </a:ln>
                          <a:solidFill>
                            <a:schemeClr val="tx1"/>
                          </a:solidFill>
                          <a:effectLst/>
                          <a:latin typeface="Arial" pitchFamily="34" charset="0"/>
                        </a:rPr>
                        <a:t>Disseminates system module rollout information and promotional materials to campus </a:t>
                      </a:r>
                    </a:p>
                    <a:p>
                      <a:pPr marL="117475" marR="0" lvl="0" indent="-117475" algn="l" defTabSz="914400" rtl="0" eaLnBrk="0" fontAlgn="base" latinLnBrk="0" hangingPunct="0">
                        <a:lnSpc>
                          <a:spcPct val="100000"/>
                        </a:lnSpc>
                        <a:spcBef>
                          <a:spcPct val="40000"/>
                        </a:spcBef>
                        <a:spcAft>
                          <a:spcPct val="0"/>
                        </a:spcAft>
                        <a:buClrTx/>
                        <a:buSzTx/>
                        <a:buFontTx/>
                        <a:buChar char="•"/>
                        <a:tabLst/>
                      </a:pPr>
                      <a:r>
                        <a:rPr kumimoji="0" lang="en-US" sz="1400" b="0" i="0" u="none" strike="noStrike" cap="none" normalizeH="0" baseline="0" smtClean="0">
                          <a:ln>
                            <a:noFill/>
                          </a:ln>
                          <a:solidFill>
                            <a:schemeClr val="tx1"/>
                          </a:solidFill>
                          <a:effectLst/>
                          <a:latin typeface="Arial" pitchFamily="34" charset="0"/>
                        </a:rPr>
                        <a:t>Works with the Project Management Liaison to coordinate system module rollout awareness activities to various campus audiences </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tr>
              <a:tr h="103008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Training Liaison</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tc>
                  <a:txBody>
                    <a:bodyPr/>
                    <a:lstStyle/>
                    <a:p>
                      <a:pPr marL="117475" marR="0" lvl="0" indent="-117475" algn="l" defTabSz="914400" rtl="0" eaLnBrk="0" fontAlgn="base" latinLnBrk="0" hangingPunct="0">
                        <a:lnSpc>
                          <a:spcPct val="100000"/>
                        </a:lnSpc>
                        <a:spcBef>
                          <a:spcPct val="40000"/>
                        </a:spcBef>
                        <a:spcAft>
                          <a:spcPct val="0"/>
                        </a:spcAft>
                        <a:buClrTx/>
                        <a:buSzTx/>
                        <a:buFontTx/>
                        <a:buChar char="•"/>
                        <a:tabLst/>
                      </a:pPr>
                      <a:r>
                        <a:rPr kumimoji="0" lang="en-US" sz="1400" b="0" i="0" u="none" strike="noStrike" cap="none" normalizeH="0" baseline="0" smtClean="0">
                          <a:ln>
                            <a:noFill/>
                          </a:ln>
                          <a:solidFill>
                            <a:schemeClr val="tx1"/>
                          </a:solidFill>
                          <a:effectLst/>
                          <a:latin typeface="Arial" pitchFamily="34" charset="0"/>
                        </a:rPr>
                        <a:t>Assists with training logistics and support that includes scheduling and registration</a:t>
                      </a:r>
                    </a:p>
                    <a:p>
                      <a:pPr marL="117475" marR="0" lvl="0" indent="-117475" algn="l" defTabSz="914400" rtl="0" eaLnBrk="0" fontAlgn="base" latinLnBrk="0" hangingPunct="0">
                        <a:lnSpc>
                          <a:spcPct val="100000"/>
                        </a:lnSpc>
                        <a:spcBef>
                          <a:spcPct val="40000"/>
                        </a:spcBef>
                        <a:spcAft>
                          <a:spcPct val="0"/>
                        </a:spcAft>
                        <a:buClrTx/>
                        <a:buSzTx/>
                        <a:buFontTx/>
                        <a:buChar char="•"/>
                        <a:tabLst/>
                      </a:pPr>
                      <a:r>
                        <a:rPr kumimoji="0" lang="en-US" sz="1400" b="0" i="0" u="none" strike="noStrike" cap="none" normalizeH="0" baseline="0" smtClean="0">
                          <a:ln>
                            <a:noFill/>
                          </a:ln>
                          <a:solidFill>
                            <a:schemeClr val="tx1"/>
                          </a:solidFill>
                          <a:effectLst/>
                          <a:latin typeface="Arial" pitchFamily="34" charset="0"/>
                        </a:rPr>
                        <a:t>Identifies and supports subject matter expert trainers from campus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tr>
              <a:tr h="154207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Functional Pillar Subject Matter Experts (SMEs)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tc>
                  <a:txBody>
                    <a:bodyPr/>
                    <a:lstStyle/>
                    <a:p>
                      <a:pPr marL="117475" marR="0" lvl="0" indent="-117475" algn="l" defTabSz="914400" rtl="0" eaLnBrk="0" fontAlgn="base" latinLnBrk="0" hangingPunct="0">
                        <a:lnSpc>
                          <a:spcPct val="100000"/>
                        </a:lnSpc>
                        <a:spcBef>
                          <a:spcPct val="40000"/>
                        </a:spcBef>
                        <a:spcAft>
                          <a:spcPct val="0"/>
                        </a:spcAft>
                        <a:buClrTx/>
                        <a:buSzTx/>
                        <a:buFontTx/>
                        <a:buChar char="•"/>
                        <a:tabLst/>
                      </a:pPr>
                      <a:r>
                        <a:rPr kumimoji="0" lang="en-US" sz="1400" b="0" i="0" u="none" strike="noStrike" cap="none" normalizeH="0" baseline="0" dirty="0" smtClean="0">
                          <a:ln>
                            <a:noFill/>
                          </a:ln>
                          <a:solidFill>
                            <a:schemeClr val="tx1"/>
                          </a:solidFill>
                          <a:effectLst/>
                          <a:latin typeface="Arial" pitchFamily="34" charset="0"/>
                        </a:rPr>
                        <a:t>Gains and maintains knowledge of To-Be processes</a:t>
                      </a:r>
                    </a:p>
                    <a:p>
                      <a:pPr marL="117475" marR="0" lvl="0" indent="-117475" algn="l" defTabSz="914400" rtl="0" eaLnBrk="0" fontAlgn="base" latinLnBrk="0" hangingPunct="0">
                        <a:lnSpc>
                          <a:spcPct val="100000"/>
                        </a:lnSpc>
                        <a:spcBef>
                          <a:spcPct val="40000"/>
                        </a:spcBef>
                        <a:spcAft>
                          <a:spcPct val="0"/>
                        </a:spcAft>
                        <a:buClrTx/>
                        <a:buSzTx/>
                        <a:buFontTx/>
                        <a:buChar char="•"/>
                        <a:tabLst/>
                      </a:pPr>
                      <a:r>
                        <a:rPr kumimoji="0" lang="en-US" sz="1400" b="0" i="0" u="none" strike="noStrike" cap="none" normalizeH="0" baseline="0" dirty="0" smtClean="0">
                          <a:ln>
                            <a:noFill/>
                          </a:ln>
                          <a:solidFill>
                            <a:schemeClr val="tx1"/>
                          </a:solidFill>
                          <a:effectLst/>
                          <a:latin typeface="Arial" pitchFamily="34" charset="0"/>
                        </a:rPr>
                        <a:t>Participates with system module design, acceptance testing, validation of system module role mapping for campus end users, and data conversion</a:t>
                      </a:r>
                    </a:p>
                    <a:p>
                      <a:pPr marL="117475" marR="0" lvl="0" indent="-117475" algn="l" defTabSz="914400" rtl="0" eaLnBrk="0" fontAlgn="base" latinLnBrk="0" hangingPunct="0">
                        <a:lnSpc>
                          <a:spcPct val="100000"/>
                        </a:lnSpc>
                        <a:spcBef>
                          <a:spcPct val="40000"/>
                        </a:spcBef>
                        <a:spcAft>
                          <a:spcPct val="0"/>
                        </a:spcAft>
                        <a:buClrTx/>
                        <a:buSzTx/>
                        <a:buFontTx/>
                        <a:buChar char="•"/>
                        <a:tabLst/>
                      </a:pPr>
                      <a:r>
                        <a:rPr kumimoji="0" lang="en-US" sz="1400" b="0" i="0" u="none" strike="noStrike" cap="none" normalizeH="0" baseline="0" dirty="0" smtClean="0">
                          <a:ln>
                            <a:noFill/>
                          </a:ln>
                          <a:solidFill>
                            <a:schemeClr val="tx1"/>
                          </a:solidFill>
                          <a:effectLst/>
                          <a:latin typeface="Arial" pitchFamily="34" charset="0"/>
                        </a:rPr>
                        <a:t>Provide system module functional guidance to the Campus Team and affected end users during the system module rollouts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tr>
            </a:tbl>
          </a:graphicData>
        </a:graphic>
      </p:graphicFrame>
    </p:spTree>
    <p:extLst>
      <p:ext uri="{BB962C8B-B14F-4D97-AF65-F5344CB8AC3E}">
        <p14:creationId xmlns:p14="http://schemas.microsoft.com/office/powerpoint/2010/main" val="465681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eaLnBrk="1" hangingPunct="1"/>
            <a:r>
              <a:rPr lang="en-US" cap="none" dirty="0">
                <a:latin typeface="Arial" charset="0"/>
                <a:ea typeface="ＭＳ Ｐゴシック" charset="-128"/>
              </a:rPr>
              <a:t>Campus Team Roles and Responsibilities</a:t>
            </a:r>
          </a:p>
        </p:txBody>
      </p:sp>
      <p:graphicFrame>
        <p:nvGraphicFramePr>
          <p:cNvPr id="4" name="Group 23"/>
          <p:cNvGraphicFramePr>
            <a:graphicFrameLocks noGrp="1"/>
          </p:cNvGraphicFramePr>
          <p:nvPr>
            <p:extLst>
              <p:ext uri="{D42A27DB-BD31-4B8C-83A1-F6EECF244321}">
                <p14:modId xmlns:p14="http://schemas.microsoft.com/office/powerpoint/2010/main" val="3365489559"/>
              </p:ext>
            </p:extLst>
          </p:nvPr>
        </p:nvGraphicFramePr>
        <p:xfrm>
          <a:off x="916672" y="1298816"/>
          <a:ext cx="7696200" cy="3600450"/>
        </p:xfrm>
        <a:graphic>
          <a:graphicData uri="http://schemas.openxmlformats.org/drawingml/2006/table">
            <a:tbl>
              <a:tblPr/>
              <a:tblGrid>
                <a:gridCol w="2027020"/>
                <a:gridCol w="5669180"/>
              </a:tblGrid>
              <a:tr h="51827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pitchFamily="34" charset="0"/>
                        </a:rPr>
                        <a:t>Campus Team Member</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bg1"/>
                          </a:solidFill>
                          <a:effectLst/>
                          <a:latin typeface="Arial" pitchFamily="34" charset="0"/>
                        </a:rPr>
                        <a:t>Roles &amp; Responsibilities</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hlink"/>
                    </a:solidFill>
                  </a:tcPr>
                </a:tc>
              </a:tr>
              <a:tr h="105591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Technical Readiness Liaison</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tc>
                  <a:txBody>
                    <a:bodyPr/>
                    <a:lstStyle/>
                    <a:p>
                      <a:pPr marL="117475" marR="0" lvl="0" indent="-117475" algn="l" defTabSz="914400" rtl="0" eaLnBrk="0" fontAlgn="base" latinLnBrk="0" hangingPunct="0">
                        <a:lnSpc>
                          <a:spcPct val="100000"/>
                        </a:lnSpc>
                        <a:spcBef>
                          <a:spcPct val="40000"/>
                        </a:spcBef>
                        <a:spcAft>
                          <a:spcPct val="0"/>
                        </a:spcAft>
                        <a:buClrTx/>
                        <a:buSzTx/>
                        <a:buFontTx/>
                        <a:buChar char="•"/>
                        <a:tabLst/>
                      </a:pPr>
                      <a:r>
                        <a:rPr kumimoji="0" lang="en-US" sz="1400" b="0" i="0" u="none" strike="noStrike" cap="none" normalizeH="0" baseline="0" dirty="0" smtClean="0">
                          <a:ln>
                            <a:noFill/>
                          </a:ln>
                          <a:solidFill>
                            <a:schemeClr val="tx1"/>
                          </a:solidFill>
                          <a:effectLst/>
                          <a:latin typeface="Arial" pitchFamily="34" charset="0"/>
                        </a:rPr>
                        <a:t>Identifies and coordinates technical requirements with CUNYfirst Project  Technical Readiness Team</a:t>
                      </a:r>
                    </a:p>
                    <a:p>
                      <a:pPr marL="117475" marR="0" lvl="0" indent="-117475" algn="l" defTabSz="914400" rtl="0" eaLnBrk="0" fontAlgn="base" latinLnBrk="0" hangingPunct="0">
                        <a:lnSpc>
                          <a:spcPct val="100000"/>
                        </a:lnSpc>
                        <a:spcBef>
                          <a:spcPct val="40000"/>
                        </a:spcBef>
                        <a:spcAft>
                          <a:spcPct val="0"/>
                        </a:spcAft>
                        <a:buClrTx/>
                        <a:buSzTx/>
                        <a:buFontTx/>
                        <a:buChar char="•"/>
                        <a:tabLst/>
                      </a:pPr>
                      <a:r>
                        <a:rPr kumimoji="0" lang="en-US" sz="1400" b="0" i="0" u="none" strike="noStrike" cap="none" normalizeH="0" baseline="0" dirty="0" smtClean="0">
                          <a:ln>
                            <a:noFill/>
                          </a:ln>
                          <a:solidFill>
                            <a:schemeClr val="tx1"/>
                          </a:solidFill>
                          <a:effectLst/>
                          <a:latin typeface="Arial" pitchFamily="34" charset="0"/>
                        </a:rPr>
                        <a:t>Validates cutover tasks including data conversion and interfaces as needed for the campus</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tr>
              <a:tr h="69706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Security Liaison</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tc>
                  <a:txBody>
                    <a:bodyPr/>
                    <a:lstStyle/>
                    <a:p>
                      <a:pPr marL="117475" marR="0" lvl="0" indent="-117475" algn="l" defTabSz="914400" rtl="0" eaLnBrk="0" fontAlgn="base" latinLnBrk="0" hangingPunct="0">
                        <a:lnSpc>
                          <a:spcPct val="100000"/>
                        </a:lnSpc>
                        <a:spcBef>
                          <a:spcPct val="40000"/>
                        </a:spcBef>
                        <a:spcAft>
                          <a:spcPct val="0"/>
                        </a:spcAft>
                        <a:buClrTx/>
                        <a:buSzTx/>
                        <a:buFontTx/>
                        <a:buChar char="•"/>
                        <a:tabLst/>
                      </a:pPr>
                      <a:r>
                        <a:rPr kumimoji="0" lang="en-US" sz="1400" b="0" i="0" u="none" strike="noStrike" cap="none" normalizeH="0" baseline="0" smtClean="0">
                          <a:ln>
                            <a:noFill/>
                          </a:ln>
                          <a:solidFill>
                            <a:schemeClr val="tx1"/>
                          </a:solidFill>
                          <a:effectLst/>
                          <a:latin typeface="Arial" pitchFamily="34" charset="0"/>
                        </a:rPr>
                        <a:t>Coordinates and sets up campus security activities, working with the designated campus data owner(s) </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tr>
              <a:tr h="132920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Help Desk Manager</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tc>
                  <a:txBody>
                    <a:bodyPr/>
                    <a:lstStyle/>
                    <a:p>
                      <a:pPr marL="117475" marR="0" lvl="0" indent="-117475" algn="l" defTabSz="914400" rtl="0" eaLnBrk="0" fontAlgn="base" latinLnBrk="0" hangingPunct="0">
                        <a:lnSpc>
                          <a:spcPct val="100000"/>
                        </a:lnSpc>
                        <a:spcBef>
                          <a:spcPct val="40000"/>
                        </a:spcBef>
                        <a:spcAft>
                          <a:spcPct val="0"/>
                        </a:spcAft>
                        <a:buClrTx/>
                        <a:buSzTx/>
                        <a:buFontTx/>
                        <a:buChar char="•"/>
                        <a:tabLst/>
                      </a:pPr>
                      <a:r>
                        <a:rPr kumimoji="0" lang="en-US" sz="1400" b="0" i="0" u="none" strike="noStrike" cap="none" normalizeH="0" baseline="0" dirty="0" smtClean="0">
                          <a:ln>
                            <a:noFill/>
                          </a:ln>
                          <a:solidFill>
                            <a:schemeClr val="tx1"/>
                          </a:solidFill>
                          <a:effectLst/>
                          <a:latin typeface="Arial" pitchFamily="34" charset="0"/>
                        </a:rPr>
                        <a:t>Ensures help desk facility is ready at the campus</a:t>
                      </a:r>
                    </a:p>
                    <a:p>
                      <a:pPr marL="117475" marR="0" lvl="0" indent="-117475" algn="l" defTabSz="914400" rtl="0" eaLnBrk="0" fontAlgn="base" latinLnBrk="0" hangingPunct="0">
                        <a:lnSpc>
                          <a:spcPct val="100000"/>
                        </a:lnSpc>
                        <a:spcBef>
                          <a:spcPct val="40000"/>
                        </a:spcBef>
                        <a:spcAft>
                          <a:spcPct val="0"/>
                        </a:spcAft>
                        <a:buClrTx/>
                        <a:buSzTx/>
                        <a:buFontTx/>
                        <a:buChar char="•"/>
                        <a:tabLst/>
                      </a:pPr>
                      <a:r>
                        <a:rPr kumimoji="0" lang="en-US" sz="1400" b="0" i="0" u="none" strike="noStrike" cap="none" normalizeH="0" baseline="0" dirty="0" smtClean="0">
                          <a:ln>
                            <a:noFill/>
                          </a:ln>
                          <a:solidFill>
                            <a:schemeClr val="tx1"/>
                          </a:solidFill>
                          <a:effectLst/>
                          <a:latin typeface="Arial" pitchFamily="34" charset="0"/>
                        </a:rPr>
                        <a:t>Coordinates help desk training at the campus (including policies and procedures)</a:t>
                      </a:r>
                    </a:p>
                    <a:p>
                      <a:pPr marL="117475" marR="0" lvl="0" indent="-117475" algn="l" defTabSz="914400" rtl="0" eaLnBrk="0" fontAlgn="base" latinLnBrk="0" hangingPunct="0">
                        <a:lnSpc>
                          <a:spcPct val="100000"/>
                        </a:lnSpc>
                        <a:spcBef>
                          <a:spcPct val="40000"/>
                        </a:spcBef>
                        <a:spcAft>
                          <a:spcPct val="0"/>
                        </a:spcAft>
                        <a:buClrTx/>
                        <a:buSzTx/>
                        <a:buFontTx/>
                        <a:buChar char="•"/>
                        <a:tabLst/>
                      </a:pPr>
                      <a:r>
                        <a:rPr kumimoji="0" lang="en-US" sz="1400" b="0" i="0" u="none" strike="noStrike" cap="none" normalizeH="0" baseline="0" dirty="0" smtClean="0">
                          <a:ln>
                            <a:noFill/>
                          </a:ln>
                          <a:solidFill>
                            <a:schemeClr val="tx1"/>
                          </a:solidFill>
                          <a:effectLst/>
                          <a:latin typeface="Arial" pitchFamily="34" charset="0"/>
                        </a:rPr>
                        <a:t>Monitors help desk customer assistance after the system module rollouts </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tr>
            </a:tbl>
          </a:graphicData>
        </a:graphic>
      </p:graphicFrame>
    </p:spTree>
    <p:extLst>
      <p:ext uri="{BB962C8B-B14F-4D97-AF65-F5344CB8AC3E}">
        <p14:creationId xmlns:p14="http://schemas.microsoft.com/office/powerpoint/2010/main" val="465681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algn="ctr" eaLnBrk="1" hangingPunct="1"/>
            <a:r>
              <a:rPr lang="en-US" cap="none" dirty="0" smtClean="0">
                <a:latin typeface="Arial" charset="0"/>
                <a:ea typeface="ＭＳ Ｐゴシック" charset="-128"/>
              </a:rPr>
              <a:t>COMMUNICATIONS</a:t>
            </a:r>
            <a:endParaRPr lang="en-US" cap="none" dirty="0">
              <a:latin typeface="Arial" charset="0"/>
              <a:ea typeface="ＭＳ Ｐゴシック" charset="-128"/>
            </a:endParaRPr>
          </a:p>
        </p:txBody>
      </p:sp>
      <p:pic>
        <p:nvPicPr>
          <p:cNvPr id="4" name="Picture 3"/>
          <p:cNvPicPr>
            <a:picLocks noChangeAspect="1" noChangeArrowheads="1"/>
          </p:cNvPicPr>
          <p:nvPr/>
        </p:nvPicPr>
        <p:blipFill>
          <a:blip r:embed="rId2"/>
          <a:srcRect/>
          <a:stretch>
            <a:fillRect/>
          </a:stretch>
        </p:blipFill>
        <p:spPr bwMode="auto">
          <a:xfrm>
            <a:off x="1524000" y="1447800"/>
            <a:ext cx="6540500" cy="4495800"/>
          </a:xfrm>
          <a:prstGeom prst="rect">
            <a:avLst/>
          </a:prstGeom>
          <a:noFill/>
          <a:ln w="9525">
            <a:noFill/>
            <a:miter lim="800000"/>
            <a:headEnd/>
            <a:tailEnd/>
          </a:ln>
        </p:spPr>
      </p:pic>
    </p:spTree>
    <p:extLst>
      <p:ext uri="{BB962C8B-B14F-4D97-AF65-F5344CB8AC3E}">
        <p14:creationId xmlns:p14="http://schemas.microsoft.com/office/powerpoint/2010/main" val="4656810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eaLnBrk="1" hangingPunct="1"/>
            <a:r>
              <a:rPr lang="en-US" cap="none" dirty="0">
                <a:latin typeface="Arial" charset="0"/>
                <a:ea typeface="ＭＳ Ｐゴシック" charset="-128"/>
              </a:rPr>
              <a:t>Communications in Higher Ed</a:t>
            </a:r>
          </a:p>
        </p:txBody>
      </p:sp>
      <p:sp>
        <p:nvSpPr>
          <p:cNvPr id="16387" name="Content Placeholder 2"/>
          <p:cNvSpPr>
            <a:spLocks noGrp="1"/>
          </p:cNvSpPr>
          <p:nvPr>
            <p:ph idx="4294967295"/>
          </p:nvPr>
        </p:nvSpPr>
        <p:spPr>
          <a:xfrm>
            <a:off x="533400" y="1436424"/>
            <a:ext cx="7082051" cy="4773307"/>
          </a:xfrm>
        </p:spPr>
        <p:txBody>
          <a:bodyPr/>
          <a:lstStyle/>
          <a:p>
            <a:pPr eaLnBrk="1" hangingPunct="1"/>
            <a:r>
              <a:rPr lang="en-US" dirty="0" smtClean="0">
                <a:latin typeface="Arial" charset="0"/>
                <a:ea typeface="ＭＳ Ｐゴシック" charset="-128"/>
              </a:rPr>
              <a:t>Challenging, as most of the existing focus is external</a:t>
            </a:r>
          </a:p>
          <a:p>
            <a:pPr eaLnBrk="1" hangingPunct="1"/>
            <a:r>
              <a:rPr lang="en-US" dirty="0" smtClean="0">
                <a:latin typeface="Arial" charset="0"/>
                <a:ea typeface="ＭＳ Ｐゴシック" charset="-128"/>
              </a:rPr>
              <a:t>Messages often don’t reach their targets</a:t>
            </a:r>
          </a:p>
          <a:p>
            <a:pPr eaLnBrk="1" hangingPunct="1"/>
            <a:r>
              <a:rPr lang="en-US" dirty="0" smtClean="0">
                <a:latin typeface="Arial" charset="0"/>
                <a:ea typeface="ＭＳ Ｐゴシック" charset="-128"/>
              </a:rPr>
              <a:t>Messaging must be delivered to specific individuals</a:t>
            </a:r>
          </a:p>
          <a:p>
            <a:pPr eaLnBrk="1" hangingPunct="1"/>
            <a:r>
              <a:rPr lang="en-US" dirty="0">
                <a:latin typeface="Arial" charset="0"/>
                <a:ea typeface="ＭＳ Ｐゴシック" charset="-128"/>
              </a:rPr>
              <a:t>Faculty and staff want transparency, not </a:t>
            </a:r>
            <a:r>
              <a:rPr lang="en-US" dirty="0" smtClean="0">
                <a:latin typeface="Arial" charset="0"/>
                <a:ea typeface="ＭＳ Ｐゴシック" charset="-128"/>
              </a:rPr>
              <a:t>spin</a:t>
            </a:r>
          </a:p>
          <a:p>
            <a:pPr eaLnBrk="1" hangingPunct="1"/>
            <a:r>
              <a:rPr lang="en-US" dirty="0" smtClean="0">
                <a:latin typeface="Arial" charset="0"/>
                <a:ea typeface="ＭＳ Ｐゴシック" charset="-128"/>
              </a:rPr>
              <a:t>College leaders too often assume they know best avenues to communicate</a:t>
            </a:r>
          </a:p>
          <a:p>
            <a:pPr eaLnBrk="1" hangingPunct="1"/>
            <a:r>
              <a:rPr lang="en-US" dirty="0" smtClean="0">
                <a:latin typeface="Arial" charset="0"/>
                <a:ea typeface="ＭＳ Ｐゴシック" charset="-128"/>
              </a:rPr>
              <a:t>Do an assessment!</a:t>
            </a:r>
          </a:p>
          <a:p>
            <a:pPr eaLnBrk="1" hangingPunct="1"/>
            <a:endParaRPr lang="en-US" dirty="0" smtClean="0">
              <a:latin typeface="Arial" charset="0"/>
              <a:ea typeface="ＭＳ Ｐゴシック" charset="-128"/>
            </a:endParaRPr>
          </a:p>
          <a:p>
            <a:pPr eaLnBrk="1" hangingPunct="1"/>
            <a:endParaRPr lang="en-US" dirty="0" smtClean="0">
              <a:latin typeface="Arial" charset="0"/>
              <a:ea typeface="ＭＳ Ｐゴシック" charset="-128"/>
            </a:endParaRPr>
          </a:p>
          <a:p>
            <a:pPr eaLnBrk="1" hangingPunct="1"/>
            <a:endParaRPr lang="en-US" dirty="0">
              <a:latin typeface="Arial" charset="0"/>
              <a:ea typeface="ＭＳ Ｐゴシック" charset="-128"/>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21" t="25246" r="43074"/>
          <a:stretch/>
        </p:blipFill>
        <p:spPr bwMode="auto">
          <a:xfrm flipH="1">
            <a:off x="7465781" y="812609"/>
            <a:ext cx="1376416" cy="1422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56810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eaLnBrk="1" hangingPunct="1"/>
            <a:r>
              <a:rPr lang="en-US" cap="none" dirty="0">
                <a:latin typeface="Arial" charset="0"/>
                <a:ea typeface="ＭＳ Ｐゴシック" charset="-128"/>
              </a:rPr>
              <a:t>Communications </a:t>
            </a:r>
            <a:r>
              <a:rPr lang="en-US" cap="none" dirty="0" smtClean="0">
                <a:latin typeface="Arial" charset="0"/>
                <a:ea typeface="ＭＳ Ｐゴシック" charset="-128"/>
              </a:rPr>
              <a:t>Assessment in </a:t>
            </a:r>
            <a:r>
              <a:rPr lang="en-US" cap="none" dirty="0">
                <a:latin typeface="Arial" charset="0"/>
                <a:ea typeface="ＭＳ Ｐゴシック" charset="-128"/>
              </a:rPr>
              <a:t>Higher Ed</a:t>
            </a:r>
          </a:p>
        </p:txBody>
      </p:sp>
      <p:sp>
        <p:nvSpPr>
          <p:cNvPr id="16387" name="Content Placeholder 2"/>
          <p:cNvSpPr>
            <a:spLocks noGrp="1"/>
          </p:cNvSpPr>
          <p:nvPr>
            <p:ph idx="4294967295"/>
          </p:nvPr>
        </p:nvSpPr>
        <p:spPr>
          <a:xfrm>
            <a:off x="533400" y="1436424"/>
            <a:ext cx="8160224" cy="4525963"/>
          </a:xfrm>
        </p:spPr>
        <p:txBody>
          <a:bodyPr/>
          <a:lstStyle/>
          <a:p>
            <a:pPr lvl="0"/>
            <a:r>
              <a:rPr lang="en-US" dirty="0" smtClean="0"/>
              <a:t>Assess your history on large-scale projects and communication</a:t>
            </a:r>
          </a:p>
          <a:p>
            <a:pPr lvl="0"/>
            <a:endParaRPr lang="en-US" dirty="0"/>
          </a:p>
          <a:p>
            <a:r>
              <a:rPr lang="en-US" dirty="0" smtClean="0"/>
              <a:t>Who </a:t>
            </a:r>
            <a:r>
              <a:rPr lang="en-US" dirty="0"/>
              <a:t>is the audience?</a:t>
            </a:r>
          </a:p>
          <a:p>
            <a:r>
              <a:rPr lang="en-US" dirty="0"/>
              <a:t>How do you get to them?</a:t>
            </a:r>
          </a:p>
          <a:p>
            <a:r>
              <a:rPr lang="en-US" dirty="0"/>
              <a:t>What do you want to say?</a:t>
            </a:r>
          </a:p>
          <a:p>
            <a:r>
              <a:rPr lang="en-US" dirty="0"/>
              <a:t>When?</a:t>
            </a:r>
          </a:p>
          <a:p>
            <a:r>
              <a:rPr lang="en-US" dirty="0"/>
              <a:t>How can students help</a:t>
            </a:r>
            <a:r>
              <a:rPr lang="en-US" dirty="0" smtClean="0"/>
              <a:t>?</a:t>
            </a:r>
            <a:endParaRPr lang="en-US" dirty="0" smtClean="0">
              <a:latin typeface="Arial" charset="0"/>
              <a:ea typeface="ＭＳ Ｐゴシック" charset="-128"/>
            </a:endParaRPr>
          </a:p>
          <a:p>
            <a:pPr eaLnBrk="1" hangingPunct="1"/>
            <a:endParaRPr lang="en-US" dirty="0">
              <a:latin typeface="Arial" charset="0"/>
              <a:ea typeface="ＭＳ Ｐゴシック" charset="-128"/>
            </a:endParaRPr>
          </a:p>
        </p:txBody>
      </p:sp>
    </p:spTree>
    <p:extLst>
      <p:ext uri="{BB962C8B-B14F-4D97-AF65-F5344CB8AC3E}">
        <p14:creationId xmlns:p14="http://schemas.microsoft.com/office/powerpoint/2010/main" val="22639957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eaLnBrk="1" hangingPunct="1"/>
            <a:r>
              <a:rPr lang="en-US" cap="none" dirty="0">
                <a:latin typeface="Arial" charset="0"/>
                <a:ea typeface="ＭＳ Ｐゴシック" charset="-128"/>
              </a:rPr>
              <a:t>Communications in Higher Ed</a:t>
            </a:r>
          </a:p>
        </p:txBody>
      </p:sp>
      <p:sp>
        <p:nvSpPr>
          <p:cNvPr id="16387" name="Content Placeholder 2"/>
          <p:cNvSpPr>
            <a:spLocks noGrp="1"/>
          </p:cNvSpPr>
          <p:nvPr>
            <p:ph idx="4294967295"/>
          </p:nvPr>
        </p:nvSpPr>
        <p:spPr>
          <a:xfrm>
            <a:off x="533400" y="1436424"/>
            <a:ext cx="8160224" cy="4525963"/>
          </a:xfrm>
        </p:spPr>
        <p:txBody>
          <a:bodyPr/>
          <a:lstStyle/>
          <a:p>
            <a:pPr lvl="0">
              <a:buFont typeface="Wingdings" pitchFamily="2" charset="2"/>
              <a:buChar char="ü"/>
            </a:pPr>
            <a:r>
              <a:rPr lang="en-US" dirty="0"/>
              <a:t> How do you communicate well at your college?</a:t>
            </a:r>
          </a:p>
          <a:p>
            <a:pPr>
              <a:buFont typeface="Wingdings" pitchFamily="2" charset="2"/>
              <a:buChar char="ü"/>
            </a:pPr>
            <a:r>
              <a:rPr lang="en-US" dirty="0"/>
              <a:t> Who is the most influential communicator to students? Staff?  Faculty?</a:t>
            </a:r>
          </a:p>
          <a:p>
            <a:pPr>
              <a:buFont typeface="Wingdings" pitchFamily="2" charset="2"/>
              <a:buChar char="ü"/>
            </a:pPr>
            <a:r>
              <a:rPr lang="en-US" dirty="0"/>
              <a:t>Can you send a communication directly to your entire staff? How? Students? Faculty?</a:t>
            </a:r>
          </a:p>
          <a:p>
            <a:pPr>
              <a:buFont typeface="Wingdings" pitchFamily="2" charset="2"/>
              <a:buChar char="ü"/>
            </a:pPr>
            <a:r>
              <a:rPr lang="en-US" dirty="0"/>
              <a:t>  Do you know where you can reach students with a sign or poster?  Where are your high traffic areas?</a:t>
            </a:r>
          </a:p>
          <a:p>
            <a:pPr>
              <a:buFont typeface="Wingdings" pitchFamily="2" charset="2"/>
              <a:buChar char="ü"/>
            </a:pPr>
            <a:r>
              <a:rPr lang="en-US" dirty="0"/>
              <a:t> What is your approval/send message process?</a:t>
            </a:r>
          </a:p>
        </p:txBody>
      </p:sp>
    </p:spTree>
    <p:extLst>
      <p:ext uri="{BB962C8B-B14F-4D97-AF65-F5344CB8AC3E}">
        <p14:creationId xmlns:p14="http://schemas.microsoft.com/office/powerpoint/2010/main" val="18603024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eaLnBrk="1" hangingPunct="1"/>
            <a:r>
              <a:rPr lang="en-US" cap="none" dirty="0">
                <a:latin typeface="Arial" charset="0"/>
                <a:ea typeface="ＭＳ Ｐゴシック" charset="-128"/>
              </a:rPr>
              <a:t>Communications in Higher Ed</a:t>
            </a:r>
          </a:p>
        </p:txBody>
      </p:sp>
      <p:sp>
        <p:nvSpPr>
          <p:cNvPr id="16387" name="Content Placeholder 2"/>
          <p:cNvSpPr>
            <a:spLocks noGrp="1"/>
          </p:cNvSpPr>
          <p:nvPr>
            <p:ph idx="4294967295"/>
          </p:nvPr>
        </p:nvSpPr>
        <p:spPr>
          <a:xfrm>
            <a:off x="533400" y="1436424"/>
            <a:ext cx="8160224" cy="4525963"/>
          </a:xfrm>
        </p:spPr>
        <p:txBody>
          <a:bodyPr/>
          <a:lstStyle/>
          <a:p>
            <a:pPr>
              <a:buFont typeface="Wingdings" pitchFamily="2" charset="2"/>
              <a:buChar char="ü"/>
            </a:pPr>
            <a:r>
              <a:rPr lang="en-US" dirty="0" smtClean="0"/>
              <a:t> Do </a:t>
            </a:r>
            <a:r>
              <a:rPr lang="en-US" dirty="0"/>
              <a:t>you know where you can reach students with a sign or poster?  Where are your high traffic areas?</a:t>
            </a:r>
          </a:p>
          <a:p>
            <a:pPr>
              <a:buFont typeface="Wingdings" pitchFamily="2" charset="2"/>
              <a:buChar char="ü"/>
            </a:pPr>
            <a:r>
              <a:rPr lang="en-US" dirty="0" smtClean="0"/>
              <a:t> Who </a:t>
            </a:r>
            <a:r>
              <a:rPr lang="en-US" dirty="0"/>
              <a:t>is the most influential communicator to students? Staff?  Faculty?</a:t>
            </a:r>
          </a:p>
          <a:p>
            <a:pPr>
              <a:buFont typeface="Wingdings" pitchFamily="2" charset="2"/>
              <a:buChar char="ü"/>
            </a:pPr>
            <a:r>
              <a:rPr lang="en-US" dirty="0" smtClean="0"/>
              <a:t> Have </a:t>
            </a:r>
            <a:r>
              <a:rPr lang="en-US" dirty="0"/>
              <a:t>you started explaining the change to your community?  Do you know what’s in it for them?</a:t>
            </a:r>
          </a:p>
          <a:p>
            <a:pPr>
              <a:buFont typeface="Wingdings" pitchFamily="2" charset="2"/>
              <a:buChar char="ü"/>
            </a:pPr>
            <a:r>
              <a:rPr lang="en-US" dirty="0" smtClean="0"/>
              <a:t> Do </a:t>
            </a:r>
            <a:r>
              <a:rPr lang="en-US" dirty="0"/>
              <a:t>you want to change how you communicate internally?</a:t>
            </a:r>
          </a:p>
          <a:p>
            <a:pPr eaLnBrk="1" hangingPunct="1"/>
            <a:endParaRPr lang="en-US" dirty="0" smtClean="0">
              <a:latin typeface="Arial" charset="0"/>
              <a:ea typeface="ＭＳ Ｐゴシック" charset="-128"/>
            </a:endParaRPr>
          </a:p>
          <a:p>
            <a:pPr eaLnBrk="1" hangingPunct="1"/>
            <a:endParaRPr lang="en-US" dirty="0" smtClean="0">
              <a:latin typeface="Arial" charset="0"/>
              <a:ea typeface="ＭＳ Ｐゴシック" charset="-128"/>
            </a:endParaRPr>
          </a:p>
          <a:p>
            <a:pPr eaLnBrk="1" hangingPunct="1"/>
            <a:endParaRPr lang="en-US" dirty="0">
              <a:latin typeface="Arial" charset="0"/>
              <a:ea typeface="ＭＳ Ｐゴシック" charset="-128"/>
            </a:endParaRPr>
          </a:p>
        </p:txBody>
      </p:sp>
    </p:spTree>
    <p:extLst>
      <p:ext uri="{BB962C8B-B14F-4D97-AF65-F5344CB8AC3E}">
        <p14:creationId xmlns:p14="http://schemas.microsoft.com/office/powerpoint/2010/main" val="2044872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eaLnBrk="1" hangingPunct="1"/>
            <a:r>
              <a:rPr lang="en-US" cap="none" dirty="0">
                <a:latin typeface="Arial" charset="0"/>
                <a:ea typeface="ＭＳ Ｐゴシック" charset="-128"/>
              </a:rPr>
              <a:t>Student Marketing Teams</a:t>
            </a:r>
          </a:p>
        </p:txBody>
      </p:sp>
      <p:pic>
        <p:nvPicPr>
          <p:cNvPr id="5" name="Picture 2" descr="C:\Users\jray\AppData\Local\Microsoft\Windows\Temporary Internet Files\Content.Outlook\6HHCZTET\cunyfirst__DSC3166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324" y="1353973"/>
            <a:ext cx="4064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015" y="3500131"/>
            <a:ext cx="3441843" cy="2286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215" y="1353973"/>
            <a:ext cx="1821976" cy="2743200"/>
          </a:xfrm>
          <a:prstGeom prst="rect">
            <a:avLst/>
          </a:prstGeom>
        </p:spPr>
      </p:pic>
      <p:pic>
        <p:nvPicPr>
          <p:cNvPr id="8" name="Picture 3" descr="C:\Users\jray\AppData\Local\Microsoft\Windows\Temporary Internet Files\Content.Outlook\6HHCZTET\cunyfirst__DSC3173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3858" y="3500131"/>
            <a:ext cx="3437392"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6810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457200" y="189928"/>
            <a:ext cx="8382000" cy="1143000"/>
          </a:xfrm>
        </p:spPr>
        <p:txBody>
          <a:bodyPr/>
          <a:lstStyle/>
          <a:p>
            <a:pPr eaLnBrk="1" hangingPunct="1"/>
            <a:r>
              <a:rPr lang="en-US" cap="none" dirty="0" smtClean="0">
                <a:latin typeface="Arial" charset="0"/>
                <a:ea typeface="ＭＳ Ｐゴシック" charset="-128"/>
              </a:rPr>
              <a:t>AGENDA</a:t>
            </a:r>
            <a:endParaRPr lang="en-US" cap="none" dirty="0">
              <a:latin typeface="Arial" charset="0"/>
              <a:ea typeface="ＭＳ Ｐゴシック" charset="-128"/>
            </a:endParaRPr>
          </a:p>
        </p:txBody>
      </p:sp>
      <p:sp>
        <p:nvSpPr>
          <p:cNvPr id="4" name="Rectangle 3"/>
          <p:cNvSpPr/>
          <p:nvPr/>
        </p:nvSpPr>
        <p:spPr>
          <a:xfrm>
            <a:off x="685800" y="1509180"/>
            <a:ext cx="7772400" cy="730800"/>
          </a:xfrm>
          <a:prstGeom prst="rect">
            <a:avLst/>
          </a:prstGeom>
          <a:solidFill>
            <a:srgbClr val="0D3692">
              <a:alpha val="89804"/>
            </a:srgbClr>
          </a:solidFill>
        </p:spPr>
        <p:style>
          <a:lnRef idx="2">
            <a:schemeClr val="dk1">
              <a:hueOff val="0"/>
              <a:satOff val="0"/>
              <a:lumOff val="0"/>
              <a:alphaOff val="0"/>
            </a:schemeClr>
          </a:lnRef>
          <a:fillRef idx="1">
            <a:scrgbClr r="0" g="0" b="0"/>
          </a:fillRef>
          <a:effectRef idx="0">
            <a:schemeClr val="dk1">
              <a:alpha val="90000"/>
              <a:tint val="40000"/>
              <a:hueOff val="0"/>
              <a:satOff val="0"/>
              <a:lumOff val="0"/>
              <a:alphaOff val="0"/>
            </a:schemeClr>
          </a:effectRef>
          <a:fontRef idx="minor">
            <a:schemeClr val="dk1">
              <a:hueOff val="0"/>
              <a:satOff val="0"/>
              <a:lumOff val="0"/>
              <a:alphaOff val="0"/>
            </a:schemeClr>
          </a:fontRef>
        </p:style>
      </p:sp>
      <p:grpSp>
        <p:nvGrpSpPr>
          <p:cNvPr id="5" name="Group 4"/>
          <p:cNvGrpSpPr/>
          <p:nvPr/>
        </p:nvGrpSpPr>
        <p:grpSpPr>
          <a:xfrm>
            <a:off x="1055823" y="1081140"/>
            <a:ext cx="7400471" cy="856080"/>
            <a:chOff x="370023" y="38220"/>
            <a:chExt cx="7400471" cy="856080"/>
          </a:xfrm>
        </p:grpSpPr>
        <p:sp>
          <p:nvSpPr>
            <p:cNvPr id="18" name="Rounded Rectangle 17"/>
            <p:cNvSpPr/>
            <p:nvPr/>
          </p:nvSpPr>
          <p:spPr>
            <a:xfrm>
              <a:off x="370023" y="38220"/>
              <a:ext cx="7400471" cy="856080"/>
            </a:xfrm>
            <a:prstGeom prst="roundRect">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9" name="Rounded Rectangle 5"/>
            <p:cNvSpPr/>
            <p:nvPr/>
          </p:nvSpPr>
          <p:spPr>
            <a:xfrm>
              <a:off x="411813" y="80010"/>
              <a:ext cx="7316891" cy="7725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5645" tIns="0" rIns="205645" bIns="0" numCol="1" spcCol="1270" anchor="ctr" anchorCtr="0">
              <a:noAutofit/>
            </a:bodyPr>
            <a:lstStyle/>
            <a:p>
              <a:pPr lvl="0" algn="l" defTabSz="933450">
                <a:lnSpc>
                  <a:spcPct val="90000"/>
                </a:lnSpc>
                <a:spcBef>
                  <a:spcPct val="0"/>
                </a:spcBef>
                <a:spcAft>
                  <a:spcPct val="35000"/>
                </a:spcAft>
              </a:pPr>
              <a:r>
                <a:rPr lang="en-US" sz="2100" b="0" kern="1200" dirty="0" smtClean="0"/>
                <a:t>Communications and Student Marketing – </a:t>
              </a:r>
              <a:r>
                <a:rPr lang="en-US" sz="2100" b="1" kern="1200" dirty="0" smtClean="0"/>
                <a:t>John Ray</a:t>
              </a:r>
              <a:endParaRPr lang="en-US" sz="2100" b="1" kern="1200" dirty="0"/>
            </a:p>
          </p:txBody>
        </p:sp>
      </p:grpSp>
      <p:sp>
        <p:nvSpPr>
          <p:cNvPr id="6" name="Rectangle 5"/>
          <p:cNvSpPr/>
          <p:nvPr/>
        </p:nvSpPr>
        <p:spPr>
          <a:xfrm>
            <a:off x="685800" y="2824620"/>
            <a:ext cx="7772400" cy="730800"/>
          </a:xfrm>
          <a:prstGeom prst="rect">
            <a:avLst/>
          </a:prstGeom>
          <a:solidFill>
            <a:srgbClr val="83BAD8">
              <a:alpha val="89804"/>
            </a:srgbClr>
          </a:solidFill>
        </p:spPr>
        <p:style>
          <a:lnRef idx="2">
            <a:schemeClr val="dk1">
              <a:hueOff val="0"/>
              <a:satOff val="0"/>
              <a:lumOff val="0"/>
              <a:alphaOff val="0"/>
            </a:schemeClr>
          </a:lnRef>
          <a:fillRef idx="1">
            <a:scrgbClr r="0" g="0" b="0"/>
          </a:fillRef>
          <a:effectRef idx="0">
            <a:schemeClr val="dk1">
              <a:alpha val="90000"/>
              <a:tint val="40000"/>
              <a:hueOff val="0"/>
              <a:satOff val="0"/>
              <a:lumOff val="0"/>
              <a:alphaOff val="0"/>
            </a:schemeClr>
          </a:effectRef>
          <a:fontRef idx="minor">
            <a:schemeClr val="dk1">
              <a:hueOff val="0"/>
              <a:satOff val="0"/>
              <a:lumOff val="0"/>
              <a:alphaOff val="0"/>
            </a:schemeClr>
          </a:fontRef>
        </p:style>
      </p:sp>
      <p:grpSp>
        <p:nvGrpSpPr>
          <p:cNvPr id="7" name="Group 6"/>
          <p:cNvGrpSpPr/>
          <p:nvPr/>
        </p:nvGrpSpPr>
        <p:grpSpPr>
          <a:xfrm>
            <a:off x="1055823" y="2396580"/>
            <a:ext cx="7400471" cy="856080"/>
            <a:chOff x="370023" y="1353660"/>
            <a:chExt cx="7400471" cy="856080"/>
          </a:xfrm>
        </p:grpSpPr>
        <p:sp>
          <p:nvSpPr>
            <p:cNvPr id="16" name="Rounded Rectangle 15"/>
            <p:cNvSpPr/>
            <p:nvPr/>
          </p:nvSpPr>
          <p:spPr>
            <a:xfrm>
              <a:off x="370023" y="1353660"/>
              <a:ext cx="7400471" cy="856080"/>
            </a:xfrm>
            <a:prstGeom prst="roundRect">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Rounded Rectangle 8"/>
            <p:cNvSpPr/>
            <p:nvPr/>
          </p:nvSpPr>
          <p:spPr>
            <a:xfrm>
              <a:off x="411813" y="1395450"/>
              <a:ext cx="7316891" cy="7725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5645" tIns="0" rIns="205645" bIns="0" numCol="1" spcCol="1270" anchor="ctr" anchorCtr="0">
              <a:noAutofit/>
            </a:bodyPr>
            <a:lstStyle/>
            <a:p>
              <a:pPr lvl="0" algn="l" defTabSz="933450">
                <a:lnSpc>
                  <a:spcPct val="90000"/>
                </a:lnSpc>
                <a:spcBef>
                  <a:spcPct val="0"/>
                </a:spcBef>
                <a:spcAft>
                  <a:spcPct val="35000"/>
                </a:spcAft>
              </a:pPr>
              <a:r>
                <a:rPr lang="en-US" sz="2100" kern="1200" dirty="0" smtClean="0"/>
                <a:t>Academic Integration – </a:t>
              </a:r>
              <a:r>
                <a:rPr lang="en-US" sz="2100" b="1" kern="1200" dirty="0" smtClean="0"/>
                <a:t>Jim Russell</a:t>
              </a:r>
              <a:endParaRPr lang="en-US" sz="2100" b="1" kern="1200" dirty="0"/>
            </a:p>
          </p:txBody>
        </p:sp>
      </p:grpSp>
      <p:sp>
        <p:nvSpPr>
          <p:cNvPr id="8" name="Rectangle 7"/>
          <p:cNvSpPr/>
          <p:nvPr/>
        </p:nvSpPr>
        <p:spPr>
          <a:xfrm>
            <a:off x="685800" y="4140060"/>
            <a:ext cx="7772400" cy="730800"/>
          </a:xfrm>
          <a:prstGeom prst="rect">
            <a:avLst/>
          </a:prstGeom>
          <a:solidFill>
            <a:srgbClr val="FF8C13">
              <a:alpha val="90000"/>
            </a:srgbClr>
          </a:solidFill>
        </p:spPr>
        <p:style>
          <a:lnRef idx="2">
            <a:schemeClr val="dk1">
              <a:hueOff val="0"/>
              <a:satOff val="0"/>
              <a:lumOff val="0"/>
              <a:alphaOff val="0"/>
            </a:schemeClr>
          </a:lnRef>
          <a:fillRef idx="1">
            <a:scrgbClr r="0" g="0" b="0"/>
          </a:fillRef>
          <a:effectRef idx="0">
            <a:schemeClr val="dk1">
              <a:alpha val="90000"/>
              <a:tint val="40000"/>
              <a:hueOff val="0"/>
              <a:satOff val="0"/>
              <a:lumOff val="0"/>
              <a:alphaOff val="0"/>
            </a:schemeClr>
          </a:effectRef>
          <a:fontRef idx="minor">
            <a:schemeClr val="dk1">
              <a:hueOff val="0"/>
              <a:satOff val="0"/>
              <a:lumOff val="0"/>
              <a:alphaOff val="0"/>
            </a:schemeClr>
          </a:fontRef>
        </p:style>
      </p:sp>
      <p:grpSp>
        <p:nvGrpSpPr>
          <p:cNvPr id="9" name="Group 8"/>
          <p:cNvGrpSpPr/>
          <p:nvPr/>
        </p:nvGrpSpPr>
        <p:grpSpPr>
          <a:xfrm>
            <a:off x="1055823" y="3712020"/>
            <a:ext cx="7400471" cy="856080"/>
            <a:chOff x="370023" y="2669100"/>
            <a:chExt cx="7400471" cy="856080"/>
          </a:xfrm>
        </p:grpSpPr>
        <p:sp>
          <p:nvSpPr>
            <p:cNvPr id="14" name="Rounded Rectangle 13"/>
            <p:cNvSpPr/>
            <p:nvPr/>
          </p:nvSpPr>
          <p:spPr>
            <a:xfrm>
              <a:off x="370023" y="2669100"/>
              <a:ext cx="7400471" cy="856080"/>
            </a:xfrm>
            <a:prstGeom prst="roundRect">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Rounded Rectangle 11"/>
            <p:cNvSpPr/>
            <p:nvPr/>
          </p:nvSpPr>
          <p:spPr>
            <a:xfrm>
              <a:off x="411813" y="2710890"/>
              <a:ext cx="7316891" cy="7725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5645" tIns="0" rIns="205645" bIns="0" numCol="1" spcCol="1270" anchor="ctr" anchorCtr="0">
              <a:noAutofit/>
            </a:bodyPr>
            <a:lstStyle/>
            <a:p>
              <a:pPr lvl="0" algn="l" defTabSz="933450">
                <a:lnSpc>
                  <a:spcPct val="90000"/>
                </a:lnSpc>
                <a:spcBef>
                  <a:spcPct val="0"/>
                </a:spcBef>
                <a:spcAft>
                  <a:spcPct val="35000"/>
                </a:spcAft>
              </a:pPr>
              <a:r>
                <a:rPr lang="en-US" sz="2100" b="0" kern="1200" dirty="0" smtClean="0"/>
                <a:t>Training for Higher Ed – </a:t>
              </a:r>
              <a:r>
                <a:rPr lang="en-US" sz="2100" b="1" kern="1200" dirty="0" smtClean="0"/>
                <a:t>Adante Harvey</a:t>
              </a:r>
              <a:endParaRPr lang="en-US" sz="2100" b="1" kern="1200" dirty="0"/>
            </a:p>
          </p:txBody>
        </p:sp>
      </p:grpSp>
      <p:sp>
        <p:nvSpPr>
          <p:cNvPr id="10" name="Rectangle 9"/>
          <p:cNvSpPr/>
          <p:nvPr/>
        </p:nvSpPr>
        <p:spPr>
          <a:xfrm>
            <a:off x="685800" y="5455500"/>
            <a:ext cx="7772400" cy="730800"/>
          </a:xfrm>
          <a:prstGeom prst="rect">
            <a:avLst/>
          </a:prstGeom>
        </p:spPr>
        <p:style>
          <a:lnRef idx="2">
            <a:schemeClr val="dk1">
              <a:hueOff val="0"/>
              <a:satOff val="0"/>
              <a:lumOff val="0"/>
              <a:alphaOff val="0"/>
            </a:schemeClr>
          </a:lnRef>
          <a:fillRef idx="1">
            <a:schemeClr val="dk1">
              <a:alpha val="90000"/>
              <a:tint val="40000"/>
              <a:hueOff val="0"/>
              <a:satOff val="0"/>
              <a:lumOff val="0"/>
              <a:alphaOff val="0"/>
            </a:schemeClr>
          </a:fillRef>
          <a:effectRef idx="0">
            <a:schemeClr val="dk1">
              <a:alpha val="90000"/>
              <a:tint val="40000"/>
              <a:hueOff val="0"/>
              <a:satOff val="0"/>
              <a:lumOff val="0"/>
              <a:alphaOff val="0"/>
            </a:schemeClr>
          </a:effectRef>
          <a:fontRef idx="minor">
            <a:schemeClr val="dk1">
              <a:hueOff val="0"/>
              <a:satOff val="0"/>
              <a:lumOff val="0"/>
              <a:alphaOff val="0"/>
            </a:schemeClr>
          </a:fontRef>
        </p:style>
      </p:sp>
      <p:grpSp>
        <p:nvGrpSpPr>
          <p:cNvPr id="11" name="Group 10"/>
          <p:cNvGrpSpPr/>
          <p:nvPr/>
        </p:nvGrpSpPr>
        <p:grpSpPr>
          <a:xfrm>
            <a:off x="1055823" y="5027460"/>
            <a:ext cx="7400471" cy="856080"/>
            <a:chOff x="370023" y="3984540"/>
            <a:chExt cx="7400471" cy="856080"/>
          </a:xfrm>
        </p:grpSpPr>
        <p:sp>
          <p:nvSpPr>
            <p:cNvPr id="12" name="Rounded Rectangle 11"/>
            <p:cNvSpPr/>
            <p:nvPr/>
          </p:nvSpPr>
          <p:spPr>
            <a:xfrm>
              <a:off x="370023" y="3984540"/>
              <a:ext cx="7400471" cy="856080"/>
            </a:xfrm>
            <a:prstGeom prst="roundRect">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Rounded Rectangle 14"/>
            <p:cNvSpPr/>
            <p:nvPr/>
          </p:nvSpPr>
          <p:spPr>
            <a:xfrm>
              <a:off x="411813" y="4026330"/>
              <a:ext cx="7316891" cy="7725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5645" tIns="0" rIns="205645" bIns="0" numCol="1" spcCol="1270" anchor="ctr" anchorCtr="0">
              <a:noAutofit/>
            </a:bodyPr>
            <a:lstStyle/>
            <a:p>
              <a:pPr lvl="0" algn="l" defTabSz="933450">
                <a:lnSpc>
                  <a:spcPct val="90000"/>
                </a:lnSpc>
                <a:spcBef>
                  <a:spcPct val="0"/>
                </a:spcBef>
                <a:spcAft>
                  <a:spcPct val="35000"/>
                </a:spcAft>
              </a:pPr>
              <a:r>
                <a:rPr lang="en-US" sz="2100" b="0" kern="1200" dirty="0" smtClean="0"/>
                <a:t>Measuring Change Readiness – </a:t>
              </a:r>
              <a:r>
                <a:rPr lang="en-US" sz="2100" b="1" kern="1200" dirty="0" smtClean="0"/>
                <a:t>Dr. Linda Shatzer</a:t>
              </a:r>
              <a:endParaRPr lang="en-US" sz="2100" b="1" kern="1200" dirty="0"/>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eaLnBrk="1" hangingPunct="1"/>
            <a:r>
              <a:rPr lang="en-US" cap="none" dirty="0">
                <a:latin typeface="Arial" charset="0"/>
                <a:ea typeface="ＭＳ Ｐゴシック" charset="-128"/>
              </a:rPr>
              <a:t>Student Marketing Teams</a:t>
            </a:r>
          </a:p>
        </p:txBody>
      </p:sp>
      <p:sp>
        <p:nvSpPr>
          <p:cNvPr id="16387" name="Content Placeholder 2"/>
          <p:cNvSpPr>
            <a:spLocks noGrp="1"/>
          </p:cNvSpPr>
          <p:nvPr>
            <p:ph idx="4294967295"/>
          </p:nvPr>
        </p:nvSpPr>
        <p:spPr>
          <a:xfrm>
            <a:off x="533400" y="1600200"/>
            <a:ext cx="8229600" cy="4525963"/>
          </a:xfrm>
        </p:spPr>
        <p:txBody>
          <a:bodyPr/>
          <a:lstStyle/>
          <a:p>
            <a:pPr eaLnBrk="1" hangingPunct="1"/>
            <a:r>
              <a:rPr lang="en-US" dirty="0" smtClean="0">
                <a:latin typeface="Arial" charset="0"/>
                <a:ea typeface="ＭＳ Ｐゴシック" charset="-128"/>
              </a:rPr>
              <a:t>“Who better to talk to students than students.”</a:t>
            </a:r>
          </a:p>
          <a:p>
            <a:pPr eaLnBrk="1" hangingPunct="1"/>
            <a:r>
              <a:rPr lang="en-US" dirty="0" smtClean="0">
                <a:latin typeface="Arial" charset="0"/>
                <a:ea typeface="ＭＳ Ｐゴシック" charset="-128"/>
              </a:rPr>
              <a:t>Recruit leaders – be as diverse as student body</a:t>
            </a:r>
          </a:p>
          <a:p>
            <a:pPr eaLnBrk="1" hangingPunct="1"/>
            <a:r>
              <a:rPr lang="en-US" dirty="0" smtClean="0">
                <a:latin typeface="Arial" charset="0"/>
                <a:ea typeface="ＭＳ Ｐゴシック" charset="-128"/>
              </a:rPr>
              <a:t>Let them see the system, play in “sandbox”</a:t>
            </a:r>
          </a:p>
          <a:p>
            <a:pPr eaLnBrk="1" hangingPunct="1"/>
            <a:r>
              <a:rPr lang="en-US" dirty="0" smtClean="0">
                <a:latin typeface="Arial" charset="0"/>
                <a:ea typeface="ＭＳ Ｐゴシック" charset="-128"/>
              </a:rPr>
              <a:t>Use sandbox experience to drive messaging</a:t>
            </a:r>
          </a:p>
          <a:p>
            <a:pPr lvl="1" eaLnBrk="1" hangingPunct="1"/>
            <a:r>
              <a:rPr lang="en-US" dirty="0" smtClean="0">
                <a:latin typeface="Arial" charset="0"/>
                <a:ea typeface="ＭＳ Ｐゴシック" charset="-128"/>
              </a:rPr>
              <a:t>Tout features</a:t>
            </a:r>
          </a:p>
          <a:p>
            <a:pPr lvl="1" eaLnBrk="1" hangingPunct="1"/>
            <a:r>
              <a:rPr lang="en-US" dirty="0" smtClean="0">
                <a:latin typeface="Arial" charset="0"/>
                <a:ea typeface="ＭＳ Ｐゴシック" charset="-128"/>
              </a:rPr>
              <a:t>Acknowledge differences</a:t>
            </a:r>
          </a:p>
          <a:p>
            <a:pPr lvl="1" eaLnBrk="1" hangingPunct="1"/>
            <a:r>
              <a:rPr lang="en-US" dirty="0" smtClean="0">
                <a:latin typeface="Arial" charset="0"/>
                <a:ea typeface="ＭＳ Ｐゴシック" charset="-128"/>
              </a:rPr>
              <a:t>Emphasize support – “We’ll be with you every step.”</a:t>
            </a:r>
          </a:p>
          <a:p>
            <a:pPr eaLnBrk="1" hangingPunct="1"/>
            <a:r>
              <a:rPr lang="en-US" dirty="0" smtClean="0">
                <a:latin typeface="Arial" charset="0"/>
                <a:ea typeface="ＭＳ Ｐゴシック" charset="-128"/>
              </a:rPr>
              <a:t>Grow team to train – hold orientation sessions</a:t>
            </a:r>
          </a:p>
          <a:p>
            <a:pPr eaLnBrk="1" hangingPunct="1"/>
            <a:r>
              <a:rPr lang="en-US" dirty="0" smtClean="0">
                <a:latin typeface="Arial" charset="0"/>
                <a:ea typeface="ＭＳ Ｐゴシック" charset="-128"/>
              </a:rPr>
              <a:t>Support center with student leads at hand</a:t>
            </a:r>
          </a:p>
          <a:p>
            <a:pPr eaLnBrk="1" hangingPunct="1"/>
            <a:endParaRPr lang="en-US" dirty="0">
              <a:latin typeface="Arial" charset="0"/>
              <a:ea typeface="ＭＳ Ｐゴシック" charset="-128"/>
            </a:endParaRPr>
          </a:p>
        </p:txBody>
      </p:sp>
    </p:spTree>
    <p:extLst>
      <p:ext uri="{BB962C8B-B14F-4D97-AF65-F5344CB8AC3E}">
        <p14:creationId xmlns:p14="http://schemas.microsoft.com/office/powerpoint/2010/main" val="18241433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algn="ctr" eaLnBrk="1" hangingPunct="1"/>
            <a:r>
              <a:rPr lang="en-US" cap="none" dirty="0" smtClean="0">
                <a:latin typeface="Arial" charset="0"/>
                <a:ea typeface="ＭＳ Ｐゴシック" charset="-128"/>
              </a:rPr>
              <a:t>Academic Integration</a:t>
            </a:r>
            <a:endParaRPr lang="en-US" cap="none" dirty="0">
              <a:latin typeface="Arial" charset="0"/>
              <a:ea typeface="ＭＳ Ｐゴシック" charset="-128"/>
            </a:endParaRPr>
          </a:p>
        </p:txBody>
      </p:sp>
      <p:pic>
        <p:nvPicPr>
          <p:cNvPr id="2050" name="Picture 2" descr="image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184" y="2478348"/>
            <a:ext cx="64008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1125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eaLnBrk="1" hangingPunct="1"/>
            <a:r>
              <a:rPr lang="en-US" cap="none" dirty="0" smtClean="0">
                <a:latin typeface="Arial" charset="0"/>
                <a:ea typeface="ＭＳ Ｐゴシック" charset="-128"/>
              </a:rPr>
              <a:t>Faculty Communities</a:t>
            </a:r>
            <a:endParaRPr lang="en-US" cap="none" dirty="0">
              <a:latin typeface="Arial" charset="0"/>
              <a:ea typeface="ＭＳ Ｐゴシック" charset="-128"/>
            </a:endParaRPr>
          </a:p>
        </p:txBody>
      </p:sp>
      <p:sp>
        <p:nvSpPr>
          <p:cNvPr id="16387" name="Content Placeholder 2"/>
          <p:cNvSpPr>
            <a:spLocks noGrp="1"/>
          </p:cNvSpPr>
          <p:nvPr>
            <p:ph idx="4294967295"/>
          </p:nvPr>
        </p:nvSpPr>
        <p:spPr>
          <a:xfrm>
            <a:off x="533400" y="1600201"/>
            <a:ext cx="8229600" cy="4118212"/>
          </a:xfrm>
        </p:spPr>
        <p:txBody>
          <a:bodyPr/>
          <a:lstStyle/>
          <a:p>
            <a:pPr eaLnBrk="1" hangingPunct="1"/>
            <a:r>
              <a:rPr lang="en-US" dirty="0" smtClean="0">
                <a:latin typeface="Arial" charset="0"/>
                <a:ea typeface="ＭＳ Ｐゴシック" charset="-128"/>
              </a:rPr>
              <a:t>Keep in mind that faculty members often play multiple roles (advisors, admissions, transcript review, placement, and more…)</a:t>
            </a:r>
          </a:p>
          <a:p>
            <a:pPr eaLnBrk="1" hangingPunct="1"/>
            <a:r>
              <a:rPr lang="en-US" dirty="0" smtClean="0">
                <a:latin typeface="Arial" charset="0"/>
                <a:ea typeface="ＭＳ Ｐゴシック" charset="-128"/>
              </a:rPr>
              <a:t>Faculty want to focus on teaching and the core of their job</a:t>
            </a:r>
          </a:p>
          <a:p>
            <a:pPr lvl="1" eaLnBrk="1" hangingPunct="1"/>
            <a:r>
              <a:rPr lang="en-US" dirty="0" smtClean="0">
                <a:latin typeface="Arial" charset="0"/>
                <a:ea typeface="ＭＳ Ｐゴシック" charset="-128"/>
              </a:rPr>
              <a:t>Just in time training</a:t>
            </a:r>
          </a:p>
          <a:p>
            <a:pPr lvl="1" eaLnBrk="1" hangingPunct="1"/>
            <a:r>
              <a:rPr lang="en-US" dirty="0" smtClean="0">
                <a:latin typeface="Arial" charset="0"/>
                <a:ea typeface="ＭＳ Ｐゴシック" charset="-128"/>
              </a:rPr>
              <a:t>Minimal short updates with links for more details</a:t>
            </a:r>
          </a:p>
          <a:p>
            <a:pPr lvl="1" eaLnBrk="1" hangingPunct="1"/>
            <a:r>
              <a:rPr lang="en-US" dirty="0" smtClean="0">
                <a:latin typeface="Arial" charset="0"/>
                <a:ea typeface="ＭＳ Ｐゴシック" charset="-128"/>
              </a:rPr>
              <a:t>Any marketing pieces must be closely aligned to faculty reality</a:t>
            </a:r>
            <a:endParaRPr lang="en-US" dirty="0">
              <a:latin typeface="Arial" charset="0"/>
              <a:ea typeface="ＭＳ Ｐゴシック" charset="-128"/>
            </a:endParaRPr>
          </a:p>
        </p:txBody>
      </p:sp>
    </p:spTree>
    <p:extLst>
      <p:ext uri="{BB962C8B-B14F-4D97-AF65-F5344CB8AC3E}">
        <p14:creationId xmlns:p14="http://schemas.microsoft.com/office/powerpoint/2010/main" val="4656810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eaLnBrk="1" hangingPunct="1"/>
            <a:r>
              <a:rPr lang="en-US" cap="none" dirty="0">
                <a:latin typeface="Arial" charset="0"/>
                <a:ea typeface="ＭＳ Ｐゴシック" charset="-128"/>
              </a:rPr>
              <a:t>Academic Leadership Communities</a:t>
            </a:r>
          </a:p>
        </p:txBody>
      </p:sp>
      <p:sp>
        <p:nvSpPr>
          <p:cNvPr id="16387" name="Content Placeholder 2"/>
          <p:cNvSpPr>
            <a:spLocks noGrp="1"/>
          </p:cNvSpPr>
          <p:nvPr>
            <p:ph idx="4294967295"/>
          </p:nvPr>
        </p:nvSpPr>
        <p:spPr>
          <a:xfrm>
            <a:off x="533400" y="1600201"/>
            <a:ext cx="8229600" cy="4131860"/>
          </a:xfrm>
        </p:spPr>
        <p:txBody>
          <a:bodyPr/>
          <a:lstStyle/>
          <a:p>
            <a:pPr eaLnBrk="1" hangingPunct="1"/>
            <a:r>
              <a:rPr lang="en-US" dirty="0" smtClean="0">
                <a:latin typeface="Arial" charset="0"/>
                <a:ea typeface="ＭＳ Ｐゴシック" charset="-128"/>
              </a:rPr>
              <a:t>Faculty chairpersons – </a:t>
            </a:r>
            <a:r>
              <a:rPr lang="en-US" sz="3200" b="1" dirty="0" smtClean="0">
                <a:latin typeface="Arial" charset="0"/>
                <a:ea typeface="ＭＳ Ｐゴシック" charset="-128"/>
              </a:rPr>
              <a:t>key</a:t>
            </a:r>
            <a:r>
              <a:rPr lang="en-US" dirty="0" smtClean="0">
                <a:latin typeface="Arial" charset="0"/>
                <a:ea typeface="ＭＳ Ｐゴシック" charset="-128"/>
              </a:rPr>
              <a:t> role but diverse activities and capabilities</a:t>
            </a:r>
          </a:p>
          <a:p>
            <a:pPr lvl="1" eaLnBrk="1" hangingPunct="1"/>
            <a:r>
              <a:rPr lang="en-US" dirty="0" smtClean="0">
                <a:latin typeface="Arial" charset="0"/>
                <a:ea typeface="ＭＳ Ｐゴシック" charset="-128"/>
              </a:rPr>
              <a:t>Departmental support staff usually keep the school afloat!</a:t>
            </a:r>
          </a:p>
          <a:p>
            <a:pPr lvl="1" eaLnBrk="1" hangingPunct="1"/>
            <a:r>
              <a:rPr lang="en-US" dirty="0" smtClean="0">
                <a:latin typeface="Arial" charset="0"/>
                <a:ea typeface="ＭＳ Ｐゴシック" charset="-128"/>
              </a:rPr>
              <a:t>Think about delegation from the beginning</a:t>
            </a:r>
          </a:p>
          <a:p>
            <a:pPr eaLnBrk="1" hangingPunct="1"/>
            <a:r>
              <a:rPr lang="en-US" dirty="0" smtClean="0">
                <a:latin typeface="Arial" charset="0"/>
                <a:ea typeface="ＭＳ Ｐゴシック" charset="-128"/>
              </a:rPr>
              <a:t>Deans and Division heads seek data and approval flow</a:t>
            </a:r>
          </a:p>
          <a:p>
            <a:pPr eaLnBrk="1" hangingPunct="1"/>
            <a:r>
              <a:rPr lang="en-US" dirty="0" smtClean="0">
                <a:latin typeface="Arial" charset="0"/>
                <a:ea typeface="ＭＳ Ｐゴシック" charset="-128"/>
              </a:rPr>
              <a:t>Provosts and Chief Academic Officers need to be kept informed and be consulted</a:t>
            </a:r>
            <a:endParaRPr lang="en-US" dirty="0">
              <a:latin typeface="Arial" charset="0"/>
              <a:ea typeface="ＭＳ Ｐゴシック" charset="-128"/>
            </a:endParaRPr>
          </a:p>
        </p:txBody>
      </p:sp>
    </p:spTree>
    <p:extLst>
      <p:ext uri="{BB962C8B-B14F-4D97-AF65-F5344CB8AC3E}">
        <p14:creationId xmlns:p14="http://schemas.microsoft.com/office/powerpoint/2010/main" val="4656810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eaLnBrk="1" hangingPunct="1"/>
            <a:r>
              <a:rPr lang="en-US" cap="none" dirty="0">
                <a:latin typeface="Arial" charset="0"/>
                <a:ea typeface="ＭＳ Ｐゴシック" charset="-128"/>
              </a:rPr>
              <a:t>Academic </a:t>
            </a:r>
            <a:r>
              <a:rPr lang="en-US" cap="none" dirty="0" smtClean="0">
                <a:latin typeface="Arial" charset="0"/>
                <a:ea typeface="ＭＳ Ｐゴシック" charset="-128"/>
              </a:rPr>
              <a:t>Integration Experiences @CUNYfirst</a:t>
            </a:r>
            <a:endParaRPr lang="en-US" cap="none" dirty="0">
              <a:latin typeface="Arial" charset="0"/>
              <a:ea typeface="ＭＳ Ｐゴシック" charset="-128"/>
            </a:endParaRPr>
          </a:p>
        </p:txBody>
      </p:sp>
      <p:sp>
        <p:nvSpPr>
          <p:cNvPr id="16387" name="Content Placeholder 2"/>
          <p:cNvSpPr>
            <a:spLocks noGrp="1"/>
          </p:cNvSpPr>
          <p:nvPr>
            <p:ph idx="4294967295"/>
          </p:nvPr>
        </p:nvSpPr>
        <p:spPr>
          <a:xfrm>
            <a:off x="533400" y="1600200"/>
            <a:ext cx="8229600" cy="4525963"/>
          </a:xfrm>
        </p:spPr>
        <p:txBody>
          <a:bodyPr/>
          <a:lstStyle/>
          <a:p>
            <a:pPr eaLnBrk="1" hangingPunct="1"/>
            <a:r>
              <a:rPr lang="en-US" dirty="0">
                <a:solidFill>
                  <a:schemeClr val="tx1">
                    <a:lumMod val="65000"/>
                    <a:lumOff val="35000"/>
                  </a:schemeClr>
                </a:solidFill>
                <a:latin typeface="Arial" charset="0"/>
                <a:ea typeface="ＭＳ Ｐゴシック" charset="-128"/>
              </a:rPr>
              <a:t>Avoid the mistake of not including more space for the academic community in scope development</a:t>
            </a:r>
          </a:p>
          <a:p>
            <a:pPr eaLnBrk="1" hangingPunct="1"/>
            <a:r>
              <a:rPr lang="en-US" dirty="0" smtClean="0">
                <a:latin typeface="Arial" charset="0"/>
                <a:ea typeface="ＭＳ Ｐゴシック" charset="-128"/>
              </a:rPr>
              <a:t>Introduce </a:t>
            </a:r>
            <a:r>
              <a:rPr lang="en-US" dirty="0">
                <a:latin typeface="Arial" charset="0"/>
                <a:ea typeface="ＭＳ Ｐゴシック" charset="-128"/>
              </a:rPr>
              <a:t>project results to the academic community with </a:t>
            </a:r>
            <a:r>
              <a:rPr lang="en-US" dirty="0" smtClean="0">
                <a:latin typeface="Arial" charset="0"/>
                <a:ea typeface="ＭＳ Ｐゴシック" charset="-128"/>
              </a:rPr>
              <a:t>relevant “low </a:t>
            </a:r>
            <a:r>
              <a:rPr lang="en-US" dirty="0">
                <a:latin typeface="Arial" charset="0"/>
                <a:ea typeface="ＭＳ Ｐゴシック" charset="-128"/>
              </a:rPr>
              <a:t>hanging fruit”</a:t>
            </a:r>
          </a:p>
          <a:p>
            <a:pPr eaLnBrk="1" hangingPunct="1"/>
            <a:r>
              <a:rPr lang="en-US" dirty="0" smtClean="0">
                <a:latin typeface="Arial" charset="0"/>
                <a:ea typeface="ＭＳ Ｐゴシック" charset="-128"/>
              </a:rPr>
              <a:t>Avoid Initial High Stakes Risks:</a:t>
            </a:r>
            <a:br>
              <a:rPr lang="en-US" dirty="0" smtClean="0">
                <a:latin typeface="Arial" charset="0"/>
                <a:ea typeface="ＭＳ Ｐゴシック" charset="-128"/>
              </a:rPr>
            </a:br>
            <a:r>
              <a:rPr lang="en-US" dirty="0" err="1" smtClean="0">
                <a:latin typeface="Arial" charset="0"/>
                <a:ea typeface="ＭＳ Ｐゴシック" charset="-128"/>
              </a:rPr>
              <a:t>TAMfail</a:t>
            </a:r>
            <a:r>
              <a:rPr lang="en-US" dirty="0" smtClean="0">
                <a:latin typeface="Arial" charset="0"/>
                <a:ea typeface="ＭＳ Ｐゴシック" charset="-128"/>
              </a:rPr>
              <a:t> (Talent Acquisition Management)</a:t>
            </a:r>
          </a:p>
          <a:p>
            <a:pPr lvl="1" eaLnBrk="1" hangingPunct="1"/>
            <a:r>
              <a:rPr lang="en-US" dirty="0" smtClean="0">
                <a:latin typeface="Arial" charset="0"/>
                <a:ea typeface="ＭＳ Ｐゴシック" charset="-128"/>
              </a:rPr>
              <a:t>Be aware of actual work flow of faculty searches</a:t>
            </a:r>
          </a:p>
          <a:p>
            <a:pPr lvl="1" eaLnBrk="1" hangingPunct="1"/>
            <a:r>
              <a:rPr lang="en-US" dirty="0" smtClean="0">
                <a:latin typeface="Arial" charset="0"/>
                <a:ea typeface="ＭＳ Ｐゴシック" charset="-128"/>
              </a:rPr>
              <a:t>Watch your language (HR “processes” the search result, the Provost “approves” the search no matter what the software says)</a:t>
            </a:r>
          </a:p>
        </p:txBody>
      </p:sp>
    </p:spTree>
    <p:extLst>
      <p:ext uri="{BB962C8B-B14F-4D97-AF65-F5344CB8AC3E}">
        <p14:creationId xmlns:p14="http://schemas.microsoft.com/office/powerpoint/2010/main" val="28614058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eaLnBrk="1" hangingPunct="1"/>
            <a:r>
              <a:rPr lang="en-US" cap="none" dirty="0" smtClean="0">
                <a:latin typeface="Arial" charset="0"/>
                <a:ea typeface="ＭＳ Ｐゴシック" charset="-128"/>
              </a:rPr>
              <a:t>Faculty Chair Liaison Lessons @CUNYfirst</a:t>
            </a:r>
            <a:endParaRPr lang="en-US" cap="none" dirty="0">
              <a:latin typeface="Arial" charset="0"/>
              <a:ea typeface="ＭＳ Ｐゴシック" charset="-128"/>
            </a:endParaRPr>
          </a:p>
        </p:txBody>
      </p:sp>
      <p:sp>
        <p:nvSpPr>
          <p:cNvPr id="16387" name="Content Placeholder 2"/>
          <p:cNvSpPr>
            <a:spLocks noGrp="1"/>
          </p:cNvSpPr>
          <p:nvPr>
            <p:ph idx="4294967295"/>
          </p:nvPr>
        </p:nvSpPr>
        <p:spPr>
          <a:xfrm>
            <a:off x="533400" y="1600200"/>
            <a:ext cx="8229600" cy="4445758"/>
          </a:xfrm>
        </p:spPr>
        <p:txBody>
          <a:bodyPr/>
          <a:lstStyle/>
          <a:p>
            <a:pPr eaLnBrk="1" hangingPunct="1"/>
            <a:r>
              <a:rPr lang="en-US" dirty="0" smtClean="0">
                <a:latin typeface="Arial" charset="0"/>
                <a:ea typeface="ＭＳ Ｐゴシック" charset="-128"/>
              </a:rPr>
              <a:t>They can provide </a:t>
            </a:r>
            <a:r>
              <a:rPr lang="en-US" dirty="0" smtClean="0">
                <a:latin typeface="Arial" charset="0"/>
                <a:ea typeface="ＭＳ Ｐゴシック" charset="-128"/>
              </a:rPr>
              <a:t>expert guidance </a:t>
            </a:r>
            <a:r>
              <a:rPr lang="en-US" dirty="0" smtClean="0">
                <a:latin typeface="Arial" charset="0"/>
                <a:ea typeface="ＭＳ Ｐゴシック" charset="-128"/>
              </a:rPr>
              <a:t>and local advocacy</a:t>
            </a:r>
          </a:p>
          <a:p>
            <a:pPr eaLnBrk="1" hangingPunct="1"/>
            <a:r>
              <a:rPr lang="en-US" dirty="0" smtClean="0">
                <a:latin typeface="Arial" charset="0"/>
                <a:ea typeface="ＭＳ Ｐゴシック" charset="-128"/>
              </a:rPr>
              <a:t>Seek thought leaders even if they are not “easy”</a:t>
            </a:r>
          </a:p>
          <a:p>
            <a:pPr eaLnBrk="1" hangingPunct="1"/>
            <a:r>
              <a:rPr lang="en-US" dirty="0" smtClean="0">
                <a:latin typeface="Arial" charset="0"/>
                <a:ea typeface="ＭＳ Ｐゴシック" charset="-128"/>
              </a:rPr>
              <a:t>Listen! (i.e. - ability of </a:t>
            </a:r>
            <a:r>
              <a:rPr lang="en-US" dirty="0">
                <a:latin typeface="Arial" charset="0"/>
                <a:ea typeface="ＭＳ Ｐゴシック" charset="-128"/>
              </a:rPr>
              <a:t>c</a:t>
            </a:r>
            <a:r>
              <a:rPr lang="en-US" dirty="0" smtClean="0">
                <a:latin typeface="Arial" charset="0"/>
                <a:ea typeface="ＭＳ Ｐゴシック" charset="-128"/>
              </a:rPr>
              <a:t>hairperson to delegate functionality and approvals is essential)</a:t>
            </a:r>
          </a:p>
          <a:p>
            <a:pPr eaLnBrk="1" hangingPunct="1"/>
            <a:r>
              <a:rPr lang="en-US" dirty="0" smtClean="0">
                <a:latin typeface="Arial" charset="0"/>
                <a:ea typeface="ＭＳ Ｐゴシック" charset="-128"/>
              </a:rPr>
              <a:t>For reporting, get the data out first, develop the formatting later</a:t>
            </a:r>
          </a:p>
          <a:p>
            <a:pPr eaLnBrk="1" hangingPunct="1"/>
            <a:r>
              <a:rPr lang="en-US" dirty="0" smtClean="0">
                <a:latin typeface="Arial" charset="0"/>
                <a:ea typeface="ＭＳ Ｐゴシック" charset="-128"/>
              </a:rPr>
              <a:t>Provide concierge-like levels of service – it pays off in the end</a:t>
            </a:r>
            <a:endParaRPr lang="en-US" dirty="0">
              <a:latin typeface="Arial" charset="0"/>
              <a:ea typeface="ＭＳ Ｐゴシック" charset="-128"/>
            </a:endParaRPr>
          </a:p>
        </p:txBody>
      </p:sp>
    </p:spTree>
    <p:extLst>
      <p:ext uri="{BB962C8B-B14F-4D97-AF65-F5344CB8AC3E}">
        <p14:creationId xmlns:p14="http://schemas.microsoft.com/office/powerpoint/2010/main" val="9788900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ttp://sajablogs.typepad.com/photos/uncategorized/2007/07/13/img_4720merch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1038" y="1828800"/>
            <a:ext cx="523875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itle 1"/>
          <p:cNvSpPr>
            <a:spLocks noGrp="1"/>
          </p:cNvSpPr>
          <p:nvPr>
            <p:ph type="title"/>
          </p:nvPr>
        </p:nvSpPr>
        <p:spPr bwMode="auto"/>
        <p:txBody>
          <a:bodyPr/>
          <a:lstStyle/>
          <a:p>
            <a:pPr algn="ctr" eaLnBrk="1" hangingPunct="1"/>
            <a:r>
              <a:rPr lang="en-US" cap="none" dirty="0" smtClean="0">
                <a:latin typeface="Arial" charset="0"/>
                <a:ea typeface="ＭＳ Ｐゴシック" charset="-128"/>
              </a:rPr>
              <a:t>Training</a:t>
            </a:r>
            <a:endParaRPr lang="en-US" cap="none" dirty="0">
              <a:latin typeface="Arial" charset="0"/>
              <a:ea typeface="ＭＳ Ｐゴシック" charset="-128"/>
            </a:endParaRPr>
          </a:p>
        </p:txBody>
      </p:sp>
    </p:spTree>
    <p:extLst>
      <p:ext uri="{BB962C8B-B14F-4D97-AF65-F5344CB8AC3E}">
        <p14:creationId xmlns:p14="http://schemas.microsoft.com/office/powerpoint/2010/main" val="38051973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9" name="Rectangle 3"/>
          <p:cNvSpPr>
            <a:spLocks noChangeArrowheads="1"/>
          </p:cNvSpPr>
          <p:nvPr/>
        </p:nvSpPr>
        <p:spPr bwMode="gray">
          <a:xfrm>
            <a:off x="1447800" y="206375"/>
            <a:ext cx="6858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000000">
                      <a:alpha val="50000"/>
                    </a:srgbClr>
                  </a:outerShdw>
                </a:effectLst>
              </a14:hiddenEffects>
            </a:ext>
          </a:extLst>
        </p:spPr>
        <p:txBody>
          <a:bodyPr anchor="ctr"/>
          <a:lstStyle/>
          <a:p>
            <a:pPr algn="ctr"/>
            <a:r>
              <a:rPr lang="en-US" sz="3200">
                <a:solidFill>
                  <a:schemeClr val="bg1"/>
                </a:solidFill>
              </a:rPr>
              <a:t>Purpose</a:t>
            </a:r>
          </a:p>
        </p:txBody>
      </p:sp>
      <p:sp>
        <p:nvSpPr>
          <p:cNvPr id="4100" name="Text Box 4"/>
          <p:cNvSpPr txBox="1">
            <a:spLocks noChangeArrowheads="1"/>
          </p:cNvSpPr>
          <p:nvPr/>
        </p:nvSpPr>
        <p:spPr bwMode="auto">
          <a:xfrm>
            <a:off x="2041525" y="1941513"/>
            <a:ext cx="59594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4101" name="Text Box 5"/>
          <p:cNvSpPr txBox="1">
            <a:spLocks noChangeArrowheads="1"/>
          </p:cNvSpPr>
          <p:nvPr/>
        </p:nvSpPr>
        <p:spPr bwMode="auto">
          <a:xfrm>
            <a:off x="2955925" y="2093913"/>
            <a:ext cx="4968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4102" name="Text Box 6"/>
          <p:cNvSpPr txBox="1">
            <a:spLocks noChangeArrowheads="1"/>
          </p:cNvSpPr>
          <p:nvPr/>
        </p:nvSpPr>
        <p:spPr bwMode="auto">
          <a:xfrm>
            <a:off x="457200" y="1160463"/>
            <a:ext cx="8305800" cy="978729"/>
          </a:xfrm>
          <a:prstGeom prst="rect">
            <a:avLst/>
          </a:prstGeom>
          <a:solidFill>
            <a:srgbClr val="C0C0C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80000"/>
              </a:lnSpc>
              <a:spcBef>
                <a:spcPct val="20000"/>
              </a:spcBef>
              <a:buFont typeface="Wingdings" pitchFamily="2" charset="2"/>
              <a:buChar char="v"/>
            </a:pPr>
            <a:r>
              <a:rPr lang="en-US" sz="2400" dirty="0" smtClean="0"/>
              <a:t>The CUNYfirst End-user </a:t>
            </a:r>
            <a:r>
              <a:rPr lang="en-US" sz="2400" dirty="0"/>
              <a:t>Training Strategy describes the overall approach for training and end-user support for CUNY. </a:t>
            </a:r>
          </a:p>
        </p:txBody>
      </p:sp>
      <p:sp>
        <p:nvSpPr>
          <p:cNvPr id="4104" name="Text Box 13"/>
          <p:cNvSpPr txBox="1">
            <a:spLocks noChangeArrowheads="1"/>
          </p:cNvSpPr>
          <p:nvPr/>
        </p:nvSpPr>
        <p:spPr bwMode="auto">
          <a:xfrm>
            <a:off x="533400" y="2771633"/>
            <a:ext cx="8229600" cy="2332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30188" indent="-230188" eaLnBrk="1" hangingPunct="1">
              <a:spcBef>
                <a:spcPct val="20000"/>
              </a:spcBef>
              <a:buClr>
                <a:srgbClr val="1B7B8B"/>
              </a:buClr>
              <a:buSzPct val="80000"/>
              <a:buFont typeface="Arial" charset="0"/>
              <a:buChar char="•"/>
            </a:pPr>
            <a:r>
              <a:rPr lang="en-US" sz="2800" dirty="0">
                <a:solidFill>
                  <a:srgbClr val="4C4C4F"/>
                </a:solidFill>
                <a:cs typeface="Arial"/>
              </a:rPr>
              <a:t>Outlines a CUNY university-wide training methodology as well as a process to develop training curriculum and course </a:t>
            </a:r>
            <a:r>
              <a:rPr lang="en-US" sz="2800" dirty="0" smtClean="0">
                <a:solidFill>
                  <a:srgbClr val="4C4C4F"/>
                </a:solidFill>
                <a:cs typeface="Arial"/>
              </a:rPr>
              <a:t>materials</a:t>
            </a:r>
            <a:endParaRPr lang="en-US" sz="2800" dirty="0">
              <a:solidFill>
                <a:srgbClr val="4C4C4F"/>
              </a:solidFill>
              <a:cs typeface="Arial"/>
            </a:endParaRPr>
          </a:p>
          <a:p>
            <a:pPr marL="230188" indent="-230188" eaLnBrk="1" hangingPunct="1">
              <a:spcBef>
                <a:spcPct val="20000"/>
              </a:spcBef>
              <a:buClr>
                <a:srgbClr val="1B7B8B"/>
              </a:buClr>
              <a:buSzPct val="80000"/>
              <a:buFont typeface="Arial" charset="0"/>
              <a:buChar char="•"/>
            </a:pPr>
            <a:r>
              <a:rPr lang="en-US" sz="2800" dirty="0">
                <a:solidFill>
                  <a:srgbClr val="4C4C4F"/>
                </a:solidFill>
                <a:cs typeface="Arial"/>
              </a:rPr>
              <a:t>Provide the basis for the development of a Training and Support </a:t>
            </a:r>
            <a:r>
              <a:rPr lang="en-US" sz="2800" dirty="0" smtClean="0">
                <a:solidFill>
                  <a:srgbClr val="4C4C4F"/>
                </a:solidFill>
                <a:cs typeface="Arial"/>
              </a:rPr>
              <a:t>Plan</a:t>
            </a:r>
            <a:endParaRPr lang="en-US" sz="2800" dirty="0">
              <a:solidFill>
                <a:srgbClr val="4C4C4F"/>
              </a:solidFill>
              <a:cs typeface="Arial"/>
            </a:endParaRPr>
          </a:p>
        </p:txBody>
      </p:sp>
      <p:sp>
        <p:nvSpPr>
          <p:cNvPr id="2" name="Title 1"/>
          <p:cNvSpPr>
            <a:spLocks noGrp="1"/>
          </p:cNvSpPr>
          <p:nvPr>
            <p:ph type="title"/>
          </p:nvPr>
        </p:nvSpPr>
        <p:spPr>
          <a:xfrm>
            <a:off x="457200" y="381000"/>
            <a:ext cx="8382000" cy="779463"/>
          </a:xfrm>
        </p:spPr>
        <p:txBody>
          <a:bodyPr/>
          <a:lstStyle/>
          <a:p>
            <a:r>
              <a:rPr lang="en-US" dirty="0" smtClean="0"/>
              <a:t>Purpose</a:t>
            </a:r>
            <a:endParaRPr lang="en-US" dirty="0"/>
          </a:p>
        </p:txBody>
      </p:sp>
    </p:spTree>
    <p:extLst>
      <p:ext uri="{BB962C8B-B14F-4D97-AF65-F5344CB8AC3E}">
        <p14:creationId xmlns:p14="http://schemas.microsoft.com/office/powerpoint/2010/main" val="3109383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81000" y="1981200"/>
            <a:ext cx="8458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80000"/>
              </a:lnSpc>
              <a:spcBef>
                <a:spcPct val="20000"/>
              </a:spcBef>
              <a:buFont typeface="Wingdings" pitchFamily="2" charset="2"/>
              <a:buNone/>
            </a:pPr>
            <a:endParaRPr lang="en-US" sz="2000">
              <a:solidFill>
                <a:srgbClr val="003399"/>
              </a:solidFill>
            </a:endParaRPr>
          </a:p>
        </p:txBody>
      </p:sp>
      <p:sp>
        <p:nvSpPr>
          <p:cNvPr id="5123" name="Rectangle 3"/>
          <p:cNvSpPr>
            <a:spLocks noChangeArrowheads="1"/>
          </p:cNvSpPr>
          <p:nvPr/>
        </p:nvSpPr>
        <p:spPr bwMode="gray">
          <a:xfrm>
            <a:off x="1447800" y="206375"/>
            <a:ext cx="6858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000000">
                      <a:alpha val="50000"/>
                    </a:srgbClr>
                  </a:outerShdw>
                </a:effectLst>
              </a14:hiddenEffects>
            </a:ext>
          </a:extLst>
        </p:spPr>
        <p:txBody>
          <a:bodyPr anchor="ctr"/>
          <a:lstStyle/>
          <a:p>
            <a:pPr algn="ctr"/>
            <a:r>
              <a:rPr lang="en-US" sz="3200">
                <a:solidFill>
                  <a:schemeClr val="bg1"/>
                </a:solidFill>
              </a:rPr>
              <a:t>Goals</a:t>
            </a:r>
          </a:p>
        </p:txBody>
      </p:sp>
      <p:sp>
        <p:nvSpPr>
          <p:cNvPr id="5124" name="Text Box 4"/>
          <p:cNvSpPr txBox="1">
            <a:spLocks noChangeArrowheads="1"/>
          </p:cNvSpPr>
          <p:nvPr/>
        </p:nvSpPr>
        <p:spPr bwMode="auto">
          <a:xfrm>
            <a:off x="2041525" y="1941513"/>
            <a:ext cx="59594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5125" name="Text Box 5"/>
          <p:cNvSpPr txBox="1">
            <a:spLocks noChangeArrowheads="1"/>
          </p:cNvSpPr>
          <p:nvPr/>
        </p:nvSpPr>
        <p:spPr bwMode="auto">
          <a:xfrm>
            <a:off x="2955925" y="2093913"/>
            <a:ext cx="4968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5126" name="Text Box 6"/>
          <p:cNvSpPr txBox="1">
            <a:spLocks noChangeArrowheads="1"/>
          </p:cNvSpPr>
          <p:nvPr/>
        </p:nvSpPr>
        <p:spPr bwMode="auto">
          <a:xfrm>
            <a:off x="457200" y="1160463"/>
            <a:ext cx="8305800" cy="1274195"/>
          </a:xfrm>
          <a:prstGeom prst="rect">
            <a:avLst/>
          </a:prstGeom>
          <a:solidFill>
            <a:srgbClr val="C0C0C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80000"/>
              </a:lnSpc>
              <a:spcBef>
                <a:spcPct val="20000"/>
              </a:spcBef>
              <a:buFont typeface="Wingdings" pitchFamily="2" charset="2"/>
              <a:buChar char="v"/>
            </a:pPr>
            <a:r>
              <a:rPr lang="en-US" sz="2400" dirty="0" smtClean="0"/>
              <a:t>The </a:t>
            </a:r>
            <a:r>
              <a:rPr lang="en-US" sz="2400" dirty="0"/>
              <a:t>goals and objectives of the training and end-user support are designed to articulate a clear and consistent understanding regarding the expectations, scope, and application of end-user learning.</a:t>
            </a:r>
          </a:p>
        </p:txBody>
      </p:sp>
      <p:sp>
        <p:nvSpPr>
          <p:cNvPr id="5128" name="Text Box 9"/>
          <p:cNvSpPr txBox="1">
            <a:spLocks noChangeArrowheads="1"/>
          </p:cNvSpPr>
          <p:nvPr/>
        </p:nvSpPr>
        <p:spPr bwMode="auto">
          <a:xfrm>
            <a:off x="533400" y="2971800"/>
            <a:ext cx="8229600" cy="328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30188" indent="-230188" eaLnBrk="1" hangingPunct="1">
              <a:spcBef>
                <a:spcPct val="20000"/>
              </a:spcBef>
              <a:buClr>
                <a:srgbClr val="1B7B8B"/>
              </a:buClr>
              <a:buSzPct val="80000"/>
              <a:buFont typeface="Arial" charset="0"/>
              <a:buChar char="•"/>
            </a:pPr>
            <a:r>
              <a:rPr lang="en-US" sz="2800" dirty="0">
                <a:solidFill>
                  <a:srgbClr val="4C4C4F"/>
                </a:solidFill>
                <a:cs typeface="Arial"/>
              </a:rPr>
              <a:t>Continuous learning opportunities beyond the initial or go-live training</a:t>
            </a:r>
          </a:p>
          <a:p>
            <a:pPr marL="230188" indent="-230188" eaLnBrk="1" hangingPunct="1">
              <a:spcBef>
                <a:spcPct val="20000"/>
              </a:spcBef>
              <a:buClr>
                <a:srgbClr val="1B7B8B"/>
              </a:buClr>
              <a:buSzPct val="80000"/>
              <a:buFont typeface="Arial" charset="0"/>
              <a:buChar char="•"/>
            </a:pPr>
            <a:r>
              <a:rPr lang="en-US" sz="2800" dirty="0">
                <a:solidFill>
                  <a:srgbClr val="4C4C4F"/>
                </a:solidFill>
                <a:cs typeface="Arial"/>
              </a:rPr>
              <a:t>On-demand/Self-Help support materials organized by business process with multiple delivery methods</a:t>
            </a:r>
          </a:p>
          <a:p>
            <a:pPr marL="230188" indent="-230188" eaLnBrk="1" hangingPunct="1">
              <a:spcBef>
                <a:spcPct val="20000"/>
              </a:spcBef>
              <a:buClr>
                <a:srgbClr val="1B7B8B"/>
              </a:buClr>
              <a:buSzPct val="80000"/>
              <a:buFont typeface="Arial" charset="0"/>
              <a:buChar char="•"/>
            </a:pPr>
            <a:r>
              <a:rPr lang="en-US" sz="2800" dirty="0">
                <a:solidFill>
                  <a:srgbClr val="4C4C4F"/>
                </a:solidFill>
                <a:cs typeface="Arial"/>
              </a:rPr>
              <a:t>Provide training that will allow users to gradually build and sustain their skills </a:t>
            </a:r>
          </a:p>
        </p:txBody>
      </p:sp>
      <p:sp>
        <p:nvSpPr>
          <p:cNvPr id="2" name="Title 1"/>
          <p:cNvSpPr>
            <a:spLocks noGrp="1"/>
          </p:cNvSpPr>
          <p:nvPr>
            <p:ph type="title"/>
          </p:nvPr>
        </p:nvSpPr>
        <p:spPr>
          <a:xfrm>
            <a:off x="457200" y="381000"/>
            <a:ext cx="8382000" cy="779463"/>
          </a:xfrm>
        </p:spPr>
        <p:txBody>
          <a:bodyPr/>
          <a:lstStyle/>
          <a:p>
            <a:r>
              <a:rPr lang="en-US" dirty="0" smtClean="0"/>
              <a:t>Goals</a:t>
            </a:r>
            <a:endParaRPr lang="en-US" dirty="0"/>
          </a:p>
        </p:txBody>
      </p:sp>
    </p:spTree>
    <p:extLst>
      <p:ext uri="{BB962C8B-B14F-4D97-AF65-F5344CB8AC3E}">
        <p14:creationId xmlns:p14="http://schemas.microsoft.com/office/powerpoint/2010/main" val="25618315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sz="3200" dirty="0" smtClean="0"/>
              <a:t>Planning</a:t>
            </a:r>
          </a:p>
        </p:txBody>
      </p:sp>
      <p:sp>
        <p:nvSpPr>
          <p:cNvPr id="6147" name="Rectangle 3"/>
          <p:cNvSpPr>
            <a:spLocks noGrp="1" noChangeArrowheads="1"/>
          </p:cNvSpPr>
          <p:nvPr>
            <p:ph type="body" idx="1"/>
          </p:nvPr>
        </p:nvSpPr>
        <p:spPr>
          <a:xfrm>
            <a:off x="457200" y="1228300"/>
            <a:ext cx="8382000" cy="4897864"/>
          </a:xfrm>
        </p:spPr>
        <p:txBody>
          <a:bodyPr/>
          <a:lstStyle/>
          <a:p>
            <a:pPr eaLnBrk="1" hangingPunct="1"/>
            <a:r>
              <a:rPr lang="en-US" dirty="0">
                <a:latin typeface="Arial" charset="0"/>
                <a:ea typeface="ＭＳ Ｐゴシック" charset="-128"/>
              </a:rPr>
              <a:t>Learning and Support Strategy </a:t>
            </a:r>
          </a:p>
          <a:p>
            <a:pPr eaLnBrk="1" hangingPunct="1"/>
            <a:r>
              <a:rPr lang="en-US" dirty="0">
                <a:latin typeface="Arial" charset="0"/>
                <a:ea typeface="ＭＳ Ｐゴシック" charset="-128"/>
              </a:rPr>
              <a:t>Learning Plan</a:t>
            </a:r>
          </a:p>
          <a:p>
            <a:pPr lvl="1" eaLnBrk="1" hangingPunct="1"/>
            <a:r>
              <a:rPr lang="en-US" dirty="0">
                <a:latin typeface="Arial" charset="0"/>
                <a:ea typeface="ＭＳ Ｐゴシック" charset="-128"/>
              </a:rPr>
              <a:t>Needs Analysis (Roles)</a:t>
            </a:r>
          </a:p>
          <a:p>
            <a:pPr lvl="1" eaLnBrk="1" hangingPunct="1"/>
            <a:r>
              <a:rPr lang="en-US" dirty="0">
                <a:latin typeface="Arial" charset="0"/>
                <a:ea typeface="ＭＳ Ｐゴシック" charset="-128"/>
              </a:rPr>
              <a:t>Content Standards and Templates</a:t>
            </a:r>
          </a:p>
          <a:p>
            <a:pPr lvl="1" eaLnBrk="1" hangingPunct="1">
              <a:buFont typeface="Wingdings 2" pitchFamily="18" charset="2"/>
              <a:buNone/>
            </a:pPr>
            <a:endParaRPr lang="en-US" sz="2400" dirty="0" smtClean="0"/>
          </a:p>
          <a:p>
            <a:pPr eaLnBrk="1" hangingPunct="1"/>
            <a:r>
              <a:rPr lang="en-US" sz="2800" dirty="0" smtClean="0"/>
              <a:t>Content Materials</a:t>
            </a:r>
          </a:p>
          <a:p>
            <a:pPr eaLnBrk="1" hangingPunct="1"/>
            <a:r>
              <a:rPr lang="en-US" sz="2800" dirty="0" smtClean="0"/>
              <a:t>Delivery</a:t>
            </a:r>
          </a:p>
          <a:p>
            <a:pPr eaLnBrk="1" hangingPunct="1"/>
            <a:r>
              <a:rPr lang="en-US" sz="2800" dirty="0" smtClean="0"/>
              <a:t>Support Network</a:t>
            </a:r>
          </a:p>
          <a:p>
            <a:pPr eaLnBrk="1" hangingPunct="1"/>
            <a:r>
              <a:rPr lang="en-US" sz="2800" dirty="0" smtClean="0"/>
              <a:t>Knowledge Base</a:t>
            </a:r>
          </a:p>
          <a:p>
            <a:pPr eaLnBrk="1" hangingPunct="1"/>
            <a:r>
              <a:rPr lang="en-US" sz="2800" dirty="0" smtClean="0"/>
              <a:t>Communication Messages</a:t>
            </a:r>
          </a:p>
        </p:txBody>
      </p:sp>
    </p:spTree>
    <p:extLst>
      <p:ext uri="{BB962C8B-B14F-4D97-AF65-F5344CB8AC3E}">
        <p14:creationId xmlns:p14="http://schemas.microsoft.com/office/powerpoint/2010/main" val="913551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457200" y="381000"/>
            <a:ext cx="8382000" cy="1011072"/>
          </a:xfrm>
        </p:spPr>
        <p:txBody>
          <a:bodyPr/>
          <a:lstStyle/>
          <a:p>
            <a:pPr eaLnBrk="1" hangingPunct="1"/>
            <a:r>
              <a:rPr lang="en-US" cap="none" dirty="0" smtClean="0">
                <a:latin typeface="Arial" charset="0"/>
                <a:ea typeface="ＭＳ Ｐゴシック" charset="-128"/>
              </a:rPr>
              <a:t>OVERVIEW</a:t>
            </a:r>
            <a:endParaRPr lang="en-US" cap="none" dirty="0">
              <a:latin typeface="Arial" charset="0"/>
              <a:ea typeface="ＭＳ Ｐゴシック" charset="-128"/>
            </a:endParaRPr>
          </a:p>
        </p:txBody>
      </p:sp>
      <p:sp>
        <p:nvSpPr>
          <p:cNvPr id="16387" name="Content Placeholder 2"/>
          <p:cNvSpPr>
            <a:spLocks noGrp="1"/>
          </p:cNvSpPr>
          <p:nvPr>
            <p:ph idx="4294967295"/>
          </p:nvPr>
        </p:nvSpPr>
        <p:spPr>
          <a:xfrm>
            <a:off x="914400" y="1064525"/>
            <a:ext cx="7924800" cy="5104263"/>
          </a:xfrm>
        </p:spPr>
        <p:txBody>
          <a:bodyPr/>
          <a:lstStyle/>
          <a:p>
            <a:pPr marL="0" indent="0" eaLnBrk="1" hangingPunct="1">
              <a:buNone/>
            </a:pPr>
            <a:r>
              <a:rPr lang="en-US" sz="3200" dirty="0">
                <a:latin typeface="Arial" charset="0"/>
                <a:ea typeface="ＭＳ Ｐゴシック" charset="-128"/>
              </a:rPr>
              <a:t>CUNY is undertaking a massive ERP implementation.  This session will identify common issues for large scale implementations in higher education and the methods used to address those issues.  Examples include user readiness </a:t>
            </a:r>
            <a:r>
              <a:rPr lang="en-US" sz="3200" dirty="0" err="1" smtClean="0">
                <a:latin typeface="Arial" charset="0"/>
                <a:ea typeface="ＭＳ Ｐゴシック" charset="-128"/>
              </a:rPr>
              <a:t>assesments</a:t>
            </a:r>
            <a:r>
              <a:rPr lang="en-US" sz="3200" dirty="0" smtClean="0">
                <a:latin typeface="Arial" charset="0"/>
                <a:ea typeface="ＭＳ Ｐゴシック" charset="-128"/>
              </a:rPr>
              <a:t>, </a:t>
            </a:r>
            <a:r>
              <a:rPr lang="en-US" sz="3200" dirty="0">
                <a:latin typeface="Arial" charset="0"/>
                <a:ea typeface="ＭＳ Ｐゴシック" charset="-128"/>
              </a:rPr>
              <a:t>constituent group </a:t>
            </a:r>
            <a:r>
              <a:rPr lang="en-US" sz="3200" dirty="0" smtClean="0">
                <a:latin typeface="Arial" charset="0"/>
                <a:ea typeface="ＭＳ Ｐゴシック" charset="-128"/>
              </a:rPr>
              <a:t>development including the academic community, </a:t>
            </a:r>
            <a:r>
              <a:rPr lang="en-US" sz="3200" dirty="0">
                <a:latin typeface="Arial" charset="0"/>
                <a:ea typeface="ＭＳ Ｐゴシック" charset="-128"/>
              </a:rPr>
              <a:t>student marketing </a:t>
            </a:r>
            <a:r>
              <a:rPr lang="en-US" sz="3200" dirty="0" smtClean="0">
                <a:latin typeface="Arial" charset="0"/>
                <a:ea typeface="ＭＳ Ｐゴシック" charset="-128"/>
              </a:rPr>
              <a:t>teams </a:t>
            </a:r>
            <a:r>
              <a:rPr lang="en-US" sz="3200" dirty="0">
                <a:latin typeface="Arial" charset="0"/>
                <a:ea typeface="ＭＳ Ｐゴシック" charset="-128"/>
              </a:rPr>
              <a:t>and </a:t>
            </a:r>
            <a:r>
              <a:rPr lang="en-US" sz="3200" dirty="0" smtClean="0">
                <a:latin typeface="Arial" charset="0"/>
                <a:ea typeface="ＭＳ Ｐゴシック" charset="-128"/>
              </a:rPr>
              <a:t>training </a:t>
            </a:r>
            <a:r>
              <a:rPr lang="en-US" sz="3200" dirty="0">
                <a:latin typeface="Arial" charset="0"/>
                <a:ea typeface="ＭＳ Ｐゴシック" charset="-128"/>
              </a:rPr>
              <a:t>models</a:t>
            </a:r>
            <a:r>
              <a:rPr lang="en-US" sz="3200" dirty="0" smtClean="0">
                <a:latin typeface="Arial" charset="0"/>
                <a:ea typeface="ＭＳ Ｐゴシック" charset="-128"/>
              </a:rPr>
              <a:t>.</a:t>
            </a:r>
            <a:endParaRPr lang="en-US" sz="3200" dirty="0">
              <a:latin typeface="Arial" charset="0"/>
              <a:ea typeface="ＭＳ Ｐゴシック" charset="-128"/>
            </a:endParaRPr>
          </a:p>
        </p:txBody>
      </p:sp>
    </p:spTree>
    <p:extLst>
      <p:ext uri="{BB962C8B-B14F-4D97-AF65-F5344CB8AC3E}">
        <p14:creationId xmlns:p14="http://schemas.microsoft.com/office/powerpoint/2010/main" val="4656810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z="3200" dirty="0" smtClean="0"/>
              <a:t>Planning: Needs Assessment</a:t>
            </a:r>
          </a:p>
        </p:txBody>
      </p:sp>
      <p:sp>
        <p:nvSpPr>
          <p:cNvPr id="7171" name="Rectangle 3"/>
          <p:cNvSpPr>
            <a:spLocks noGrp="1" noChangeArrowheads="1"/>
          </p:cNvSpPr>
          <p:nvPr>
            <p:ph type="body" sz="half" idx="1"/>
          </p:nvPr>
        </p:nvSpPr>
        <p:spPr>
          <a:xfrm>
            <a:off x="457200" y="2187064"/>
            <a:ext cx="4038600" cy="3285699"/>
          </a:xfrm>
        </p:spPr>
        <p:txBody>
          <a:bodyPr/>
          <a:lstStyle/>
          <a:p>
            <a:pPr eaLnBrk="1" hangingPunct="1"/>
            <a:r>
              <a:rPr lang="en-US" b="1" dirty="0" smtClean="0"/>
              <a:t>Inputs</a:t>
            </a:r>
          </a:p>
          <a:p>
            <a:pPr lvl="1" eaLnBrk="1" hangingPunct="1"/>
            <a:r>
              <a:rPr lang="en-US" dirty="0" smtClean="0"/>
              <a:t>Interview Questions</a:t>
            </a:r>
          </a:p>
          <a:p>
            <a:pPr lvl="1" eaLnBrk="1" hangingPunct="1"/>
            <a:r>
              <a:rPr lang="en-US" dirty="0" smtClean="0"/>
              <a:t>Survey</a:t>
            </a:r>
          </a:p>
          <a:p>
            <a:pPr lvl="1" eaLnBrk="1" hangingPunct="1"/>
            <a:r>
              <a:rPr lang="en-US" dirty="0" smtClean="0"/>
              <a:t>Role Definition Review</a:t>
            </a:r>
          </a:p>
          <a:p>
            <a:pPr lvl="1" eaLnBrk="1" hangingPunct="1"/>
            <a:r>
              <a:rPr lang="en-US" dirty="0" smtClean="0"/>
              <a:t>Workshops</a:t>
            </a:r>
          </a:p>
          <a:p>
            <a:pPr lvl="1" eaLnBrk="1" hangingPunct="1"/>
            <a:r>
              <a:rPr lang="en-US" dirty="0" smtClean="0"/>
              <a:t>Data Gathering and Prep Activities</a:t>
            </a:r>
          </a:p>
        </p:txBody>
      </p:sp>
      <p:sp>
        <p:nvSpPr>
          <p:cNvPr id="7172" name="Rectangle 4"/>
          <p:cNvSpPr>
            <a:spLocks noGrp="1" noChangeArrowheads="1"/>
          </p:cNvSpPr>
          <p:nvPr>
            <p:ph type="body" sz="half" idx="2"/>
          </p:nvPr>
        </p:nvSpPr>
        <p:spPr>
          <a:xfrm>
            <a:off x="4648200" y="2187064"/>
            <a:ext cx="4038600" cy="2371299"/>
          </a:xfrm>
        </p:spPr>
        <p:txBody>
          <a:bodyPr/>
          <a:lstStyle/>
          <a:p>
            <a:pPr eaLnBrk="1" hangingPunct="1"/>
            <a:r>
              <a:rPr lang="en-US" b="1" dirty="0" smtClean="0"/>
              <a:t>Outputs</a:t>
            </a:r>
          </a:p>
          <a:p>
            <a:pPr lvl="1" eaLnBrk="1" hangingPunct="1"/>
            <a:r>
              <a:rPr lang="en-US" dirty="0" smtClean="0"/>
              <a:t>Business Process Documentation</a:t>
            </a:r>
          </a:p>
          <a:p>
            <a:pPr lvl="1" eaLnBrk="1" hangingPunct="1"/>
            <a:r>
              <a:rPr lang="en-US" dirty="0" smtClean="0"/>
              <a:t>Fit Gap Documents</a:t>
            </a:r>
          </a:p>
          <a:p>
            <a:pPr lvl="1" eaLnBrk="1" hangingPunct="1"/>
            <a:r>
              <a:rPr lang="en-US" dirty="0" smtClean="0"/>
              <a:t>Role Based Matrix</a:t>
            </a:r>
          </a:p>
          <a:p>
            <a:pPr lvl="1" eaLnBrk="1" hangingPunct="1"/>
            <a:endParaRPr lang="en-US" dirty="0" smtClean="0"/>
          </a:p>
          <a:p>
            <a:pPr lvl="1" eaLnBrk="1" hangingPunct="1"/>
            <a:endParaRPr lang="en-US" dirty="0" smtClean="0"/>
          </a:p>
        </p:txBody>
      </p:sp>
    </p:spTree>
    <p:extLst>
      <p:ext uri="{BB962C8B-B14F-4D97-AF65-F5344CB8AC3E}">
        <p14:creationId xmlns:p14="http://schemas.microsoft.com/office/powerpoint/2010/main" val="2072814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2041525" y="1941513"/>
            <a:ext cx="59594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8197" name="Text Box 5"/>
          <p:cNvSpPr txBox="1">
            <a:spLocks noChangeArrowheads="1"/>
          </p:cNvSpPr>
          <p:nvPr/>
        </p:nvSpPr>
        <p:spPr bwMode="auto">
          <a:xfrm>
            <a:off x="2955925" y="2093913"/>
            <a:ext cx="4968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8198" name="Text Box 6"/>
          <p:cNvSpPr txBox="1">
            <a:spLocks noChangeArrowheads="1"/>
          </p:cNvSpPr>
          <p:nvPr/>
        </p:nvSpPr>
        <p:spPr bwMode="auto">
          <a:xfrm>
            <a:off x="457200" y="1310591"/>
            <a:ext cx="8305800" cy="1052596"/>
          </a:xfrm>
          <a:prstGeom prst="rect">
            <a:avLst/>
          </a:prstGeom>
          <a:solidFill>
            <a:srgbClr val="C0C0C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80000"/>
              </a:lnSpc>
              <a:spcBef>
                <a:spcPct val="20000"/>
              </a:spcBef>
              <a:buFont typeface="Wingdings" pitchFamily="2" charset="2"/>
              <a:buChar char="v"/>
            </a:pPr>
            <a:r>
              <a:rPr lang="en-US" sz="2400" dirty="0" smtClean="0"/>
              <a:t>Goals </a:t>
            </a:r>
            <a:r>
              <a:rPr lang="en-US" sz="2400" dirty="0"/>
              <a:t>and Objectives:</a:t>
            </a:r>
          </a:p>
          <a:p>
            <a:pPr lvl="1" eaLnBrk="1" hangingPunct="1">
              <a:lnSpc>
                <a:spcPct val="80000"/>
              </a:lnSpc>
              <a:spcBef>
                <a:spcPct val="20000"/>
              </a:spcBef>
              <a:buFont typeface="Wingdings" pitchFamily="2" charset="2"/>
              <a:buNone/>
            </a:pPr>
            <a:r>
              <a:rPr lang="en-US" sz="2400" dirty="0"/>
              <a:t>Create clear and consistent end-user documentation and support materials for trainer and end-user </a:t>
            </a:r>
            <a:r>
              <a:rPr lang="en-US" sz="2400" dirty="0" smtClean="0"/>
              <a:t>delivery.</a:t>
            </a:r>
            <a:endParaRPr lang="en-US" sz="2400" dirty="0"/>
          </a:p>
        </p:txBody>
      </p:sp>
      <p:sp>
        <p:nvSpPr>
          <p:cNvPr id="8200" name="Text Box 8"/>
          <p:cNvSpPr txBox="1">
            <a:spLocks noChangeArrowheads="1"/>
          </p:cNvSpPr>
          <p:nvPr/>
        </p:nvSpPr>
        <p:spPr bwMode="auto">
          <a:xfrm>
            <a:off x="533400" y="2396312"/>
            <a:ext cx="8229600"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30188" lvl="1" indent="-230188" eaLnBrk="1" hangingPunct="1">
              <a:spcBef>
                <a:spcPct val="20000"/>
              </a:spcBef>
              <a:buClr>
                <a:srgbClr val="1B7B8B"/>
              </a:buClr>
              <a:buSzPct val="80000"/>
              <a:buFont typeface="Arial" charset="0"/>
              <a:buChar char="•"/>
            </a:pPr>
            <a:r>
              <a:rPr lang="en-US" sz="2800" dirty="0" smtClean="0">
                <a:solidFill>
                  <a:srgbClr val="4C4C4F"/>
                </a:solidFill>
                <a:cs typeface="Arial"/>
              </a:rPr>
              <a:t>Finalize </a:t>
            </a:r>
            <a:r>
              <a:rPr lang="en-US" sz="2800" dirty="0">
                <a:solidFill>
                  <a:srgbClr val="4C4C4F"/>
                </a:solidFill>
                <a:cs typeface="Arial"/>
              </a:rPr>
              <a:t>Train the Trainer Resources</a:t>
            </a:r>
          </a:p>
          <a:p>
            <a:pPr marL="230188" lvl="1" indent="-230188" eaLnBrk="1" hangingPunct="1">
              <a:spcBef>
                <a:spcPct val="20000"/>
              </a:spcBef>
              <a:buClr>
                <a:srgbClr val="1B7B8B"/>
              </a:buClr>
              <a:buSzPct val="80000"/>
              <a:buFont typeface="Arial" charset="0"/>
              <a:buChar char="•"/>
            </a:pPr>
            <a:r>
              <a:rPr lang="en-US" sz="2800" dirty="0">
                <a:solidFill>
                  <a:srgbClr val="4C4C4F"/>
                </a:solidFill>
                <a:cs typeface="Arial"/>
              </a:rPr>
              <a:t>Train the Trainer: Design &amp; Structure </a:t>
            </a:r>
            <a:r>
              <a:rPr lang="en-US" sz="2800" dirty="0" smtClean="0">
                <a:solidFill>
                  <a:srgbClr val="4C4C4F"/>
                </a:solidFill>
                <a:cs typeface="Arial"/>
              </a:rPr>
              <a:t>Development</a:t>
            </a:r>
          </a:p>
          <a:p>
            <a:pPr marL="511175" lvl="1" indent="-222250" eaLnBrk="1" hangingPunct="1">
              <a:spcBef>
                <a:spcPct val="20000"/>
              </a:spcBef>
              <a:buClr>
                <a:srgbClr val="1B7B8B"/>
              </a:buClr>
              <a:buSzPct val="80000"/>
              <a:buFont typeface="Arial" charset="0"/>
              <a:buChar char="•"/>
            </a:pPr>
            <a:r>
              <a:rPr lang="en-US" sz="2400" dirty="0">
                <a:solidFill>
                  <a:srgbClr val="4C4C4F"/>
                </a:solidFill>
                <a:cs typeface="Arial"/>
              </a:rPr>
              <a:t>Content Development (System Functionality)</a:t>
            </a:r>
          </a:p>
          <a:p>
            <a:pPr marL="511175" lvl="1" indent="-222250" eaLnBrk="1" hangingPunct="1">
              <a:spcBef>
                <a:spcPct val="20000"/>
              </a:spcBef>
              <a:buClr>
                <a:srgbClr val="1B7B8B"/>
              </a:buClr>
              <a:buSzPct val="80000"/>
              <a:buFont typeface="Arial" charset="0"/>
              <a:buChar char="•"/>
            </a:pPr>
            <a:r>
              <a:rPr lang="en-US" sz="2400" dirty="0">
                <a:solidFill>
                  <a:srgbClr val="4C4C4F"/>
                </a:solidFill>
                <a:cs typeface="Arial"/>
              </a:rPr>
              <a:t>Instructor Development (Presentation/Facilitation)</a:t>
            </a:r>
          </a:p>
          <a:p>
            <a:pPr marL="230188" lvl="1" indent="-230188" eaLnBrk="1" hangingPunct="1">
              <a:spcBef>
                <a:spcPct val="20000"/>
              </a:spcBef>
              <a:buClr>
                <a:srgbClr val="1B7B8B"/>
              </a:buClr>
              <a:buSzPct val="80000"/>
              <a:buFont typeface="Arial" charset="0"/>
              <a:buChar char="•"/>
            </a:pPr>
            <a:r>
              <a:rPr lang="en-US" sz="2800" dirty="0">
                <a:solidFill>
                  <a:srgbClr val="4C4C4F"/>
                </a:solidFill>
                <a:cs typeface="Arial"/>
              </a:rPr>
              <a:t>Develop “Prototype” Course</a:t>
            </a:r>
          </a:p>
          <a:p>
            <a:pPr marL="230188" lvl="1" indent="-230188" eaLnBrk="1" hangingPunct="1">
              <a:spcBef>
                <a:spcPct val="20000"/>
              </a:spcBef>
              <a:buClr>
                <a:srgbClr val="1B7B8B"/>
              </a:buClr>
              <a:buSzPct val="80000"/>
              <a:buFont typeface="Arial" charset="0"/>
              <a:buChar char="•"/>
            </a:pPr>
            <a:r>
              <a:rPr lang="en-US" sz="2800" dirty="0">
                <a:solidFill>
                  <a:srgbClr val="4C4C4F"/>
                </a:solidFill>
                <a:cs typeface="Arial"/>
              </a:rPr>
              <a:t>Develop End-User </a:t>
            </a:r>
            <a:r>
              <a:rPr lang="en-US" sz="2800" dirty="0" smtClean="0">
                <a:solidFill>
                  <a:srgbClr val="4C4C4F"/>
                </a:solidFill>
                <a:cs typeface="Arial"/>
              </a:rPr>
              <a:t>Matrix</a:t>
            </a:r>
          </a:p>
          <a:p>
            <a:pPr marL="230188" lvl="1" indent="-230188" eaLnBrk="1" hangingPunct="1">
              <a:spcBef>
                <a:spcPct val="20000"/>
              </a:spcBef>
              <a:buClr>
                <a:srgbClr val="1B7B8B"/>
              </a:buClr>
              <a:buSzPct val="80000"/>
              <a:buFont typeface="Arial" charset="0"/>
              <a:buChar char="•"/>
            </a:pPr>
            <a:r>
              <a:rPr lang="en-US" sz="2800" dirty="0" smtClean="0">
                <a:solidFill>
                  <a:srgbClr val="4C4C4F"/>
                </a:solidFill>
                <a:cs typeface="Arial"/>
              </a:rPr>
              <a:t>…</a:t>
            </a:r>
            <a:endParaRPr lang="en-US" sz="2800" dirty="0">
              <a:solidFill>
                <a:srgbClr val="4C4C4F"/>
              </a:solidFill>
              <a:cs typeface="Arial"/>
            </a:endParaRPr>
          </a:p>
        </p:txBody>
      </p:sp>
      <p:sp>
        <p:nvSpPr>
          <p:cNvPr id="2" name="Title 1"/>
          <p:cNvSpPr>
            <a:spLocks noGrp="1"/>
          </p:cNvSpPr>
          <p:nvPr>
            <p:ph type="title"/>
          </p:nvPr>
        </p:nvSpPr>
        <p:spPr/>
        <p:txBody>
          <a:bodyPr/>
          <a:lstStyle/>
          <a:p>
            <a:r>
              <a:rPr lang="en-US" dirty="0" smtClean="0"/>
              <a:t>Planning (T – 6 Months)</a:t>
            </a:r>
            <a:endParaRPr lang="en-US" dirty="0"/>
          </a:p>
        </p:txBody>
      </p:sp>
    </p:spTree>
    <p:extLst>
      <p:ext uri="{BB962C8B-B14F-4D97-AF65-F5344CB8AC3E}">
        <p14:creationId xmlns:p14="http://schemas.microsoft.com/office/powerpoint/2010/main" val="17968704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2041525" y="1941513"/>
            <a:ext cx="59594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8197" name="Text Box 5"/>
          <p:cNvSpPr txBox="1">
            <a:spLocks noChangeArrowheads="1"/>
          </p:cNvSpPr>
          <p:nvPr/>
        </p:nvSpPr>
        <p:spPr bwMode="auto">
          <a:xfrm>
            <a:off x="2955925" y="2093913"/>
            <a:ext cx="4968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8200" name="Text Box 8"/>
          <p:cNvSpPr txBox="1">
            <a:spLocks noChangeArrowheads="1"/>
          </p:cNvSpPr>
          <p:nvPr/>
        </p:nvSpPr>
        <p:spPr bwMode="auto">
          <a:xfrm>
            <a:off x="533400" y="1113422"/>
            <a:ext cx="8229600" cy="4142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30188" lvl="1" indent="-230188" eaLnBrk="1" hangingPunct="1">
              <a:spcBef>
                <a:spcPct val="20000"/>
              </a:spcBef>
              <a:buClr>
                <a:srgbClr val="1B7B8B"/>
              </a:buClr>
              <a:buSzPct val="80000"/>
              <a:buFont typeface="Arial" charset="0"/>
              <a:buChar char="•"/>
            </a:pPr>
            <a:r>
              <a:rPr lang="en-US" sz="2800" dirty="0" smtClean="0">
                <a:solidFill>
                  <a:srgbClr val="4C4C4F"/>
                </a:solidFill>
                <a:cs typeface="Arial"/>
              </a:rPr>
              <a:t>On-demand/Self-Help </a:t>
            </a:r>
            <a:r>
              <a:rPr lang="en-US" sz="2800" dirty="0">
                <a:solidFill>
                  <a:srgbClr val="4C4C4F"/>
                </a:solidFill>
                <a:cs typeface="Arial"/>
              </a:rPr>
              <a:t>support materials organized by business process with multiple delivery methods</a:t>
            </a:r>
          </a:p>
          <a:p>
            <a:pPr marL="230188" lvl="1" indent="-230188" eaLnBrk="1" hangingPunct="1">
              <a:spcBef>
                <a:spcPct val="20000"/>
              </a:spcBef>
              <a:buClr>
                <a:srgbClr val="1B7B8B"/>
              </a:buClr>
              <a:buSzPct val="80000"/>
              <a:buFont typeface="Arial" charset="0"/>
              <a:buChar char="•"/>
            </a:pPr>
            <a:r>
              <a:rPr lang="en-US" sz="2800" dirty="0">
                <a:solidFill>
                  <a:srgbClr val="4C4C4F"/>
                </a:solidFill>
                <a:cs typeface="Arial"/>
              </a:rPr>
              <a:t>Create borough learning centers with university instructors that will allow user to gradually build and sustain </a:t>
            </a:r>
            <a:r>
              <a:rPr lang="en-US" sz="2800" dirty="0" smtClean="0">
                <a:solidFill>
                  <a:srgbClr val="4C4C4F"/>
                </a:solidFill>
                <a:cs typeface="Arial"/>
              </a:rPr>
              <a:t>skills</a:t>
            </a:r>
            <a:endParaRPr lang="en-US" dirty="0"/>
          </a:p>
          <a:p>
            <a:pPr marL="230188" lvl="1" indent="-230188" eaLnBrk="1" hangingPunct="1">
              <a:spcBef>
                <a:spcPct val="20000"/>
              </a:spcBef>
              <a:buClr>
                <a:srgbClr val="1B7B8B"/>
              </a:buClr>
              <a:buSzPct val="80000"/>
              <a:buFont typeface="Arial" charset="0"/>
              <a:buChar char="•"/>
            </a:pPr>
            <a:r>
              <a:rPr lang="en-US" sz="2800" dirty="0">
                <a:solidFill>
                  <a:srgbClr val="4C4C4F"/>
                </a:solidFill>
                <a:cs typeface="Arial"/>
              </a:rPr>
              <a:t>Outlines a CUNY university-wide training methodology as well as a process to develop training curriculum and course </a:t>
            </a:r>
            <a:r>
              <a:rPr lang="en-US" sz="2800" dirty="0" smtClean="0">
                <a:solidFill>
                  <a:srgbClr val="4C4C4F"/>
                </a:solidFill>
                <a:cs typeface="Arial"/>
              </a:rPr>
              <a:t>materials</a:t>
            </a:r>
            <a:endParaRPr lang="en-US" dirty="0"/>
          </a:p>
        </p:txBody>
      </p:sp>
      <p:sp>
        <p:nvSpPr>
          <p:cNvPr id="2" name="Title 1"/>
          <p:cNvSpPr>
            <a:spLocks noGrp="1"/>
          </p:cNvSpPr>
          <p:nvPr>
            <p:ph type="title"/>
          </p:nvPr>
        </p:nvSpPr>
        <p:spPr/>
        <p:txBody>
          <a:bodyPr/>
          <a:lstStyle/>
          <a:p>
            <a:r>
              <a:rPr lang="en-US" dirty="0" smtClean="0"/>
              <a:t>Planning (T – 6 Months)</a:t>
            </a:r>
            <a:endParaRPr lang="en-US" dirty="0"/>
          </a:p>
        </p:txBody>
      </p:sp>
    </p:spTree>
    <p:extLst>
      <p:ext uri="{BB962C8B-B14F-4D97-AF65-F5344CB8AC3E}">
        <p14:creationId xmlns:p14="http://schemas.microsoft.com/office/powerpoint/2010/main" val="3042842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2041525" y="1941513"/>
            <a:ext cx="59594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8197" name="Text Box 5"/>
          <p:cNvSpPr txBox="1">
            <a:spLocks noChangeArrowheads="1"/>
          </p:cNvSpPr>
          <p:nvPr/>
        </p:nvSpPr>
        <p:spPr bwMode="auto">
          <a:xfrm>
            <a:off x="2955925" y="2093913"/>
            <a:ext cx="4968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8200" name="Text Box 8"/>
          <p:cNvSpPr txBox="1">
            <a:spLocks noChangeArrowheads="1"/>
          </p:cNvSpPr>
          <p:nvPr/>
        </p:nvSpPr>
        <p:spPr bwMode="auto">
          <a:xfrm>
            <a:off x="483358" y="1524000"/>
            <a:ext cx="8229600" cy="1902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30188" lvl="1" indent="-230188" eaLnBrk="1" hangingPunct="1">
              <a:spcBef>
                <a:spcPct val="20000"/>
              </a:spcBef>
              <a:buClr>
                <a:srgbClr val="1B7B8B"/>
              </a:buClr>
              <a:buSzPct val="80000"/>
              <a:buFont typeface="Arial" charset="0"/>
              <a:buChar char="•"/>
            </a:pPr>
            <a:r>
              <a:rPr lang="en-US" sz="2800" dirty="0" smtClean="0">
                <a:solidFill>
                  <a:srgbClr val="4C4C4F"/>
                </a:solidFill>
                <a:cs typeface="Arial"/>
              </a:rPr>
              <a:t>Provide </a:t>
            </a:r>
            <a:r>
              <a:rPr lang="en-US" sz="2800" dirty="0">
                <a:solidFill>
                  <a:srgbClr val="4C4C4F"/>
                </a:solidFill>
                <a:cs typeface="Arial"/>
              </a:rPr>
              <a:t>the basis for the development of a Training and Support </a:t>
            </a:r>
            <a:r>
              <a:rPr lang="en-US" sz="2800" dirty="0" smtClean="0">
                <a:solidFill>
                  <a:srgbClr val="4C4C4F"/>
                </a:solidFill>
                <a:cs typeface="Arial"/>
              </a:rPr>
              <a:t>Plan</a:t>
            </a:r>
            <a:endParaRPr lang="en-US" dirty="0"/>
          </a:p>
          <a:p>
            <a:pPr marL="230188" lvl="1" indent="-230188" eaLnBrk="1" hangingPunct="1">
              <a:spcBef>
                <a:spcPct val="20000"/>
              </a:spcBef>
              <a:buClr>
                <a:srgbClr val="1B7B8B"/>
              </a:buClr>
              <a:buSzPct val="80000"/>
              <a:buFont typeface="Arial" charset="0"/>
              <a:buChar char="•"/>
            </a:pPr>
            <a:r>
              <a:rPr lang="en-US" sz="2800" dirty="0">
                <a:solidFill>
                  <a:srgbClr val="4C4C4F"/>
                </a:solidFill>
                <a:cs typeface="Arial"/>
              </a:rPr>
              <a:t>Create Support Network: Peer Network, Center of Excellence, Help </a:t>
            </a:r>
            <a:r>
              <a:rPr lang="en-US" sz="2800" dirty="0" smtClean="0">
                <a:solidFill>
                  <a:srgbClr val="4C4C4F"/>
                </a:solidFill>
                <a:cs typeface="Arial"/>
              </a:rPr>
              <a:t>Center</a:t>
            </a:r>
            <a:endParaRPr lang="en-US" sz="2800" dirty="0">
              <a:solidFill>
                <a:srgbClr val="4C4C4F"/>
              </a:solidFill>
              <a:cs typeface="Arial"/>
            </a:endParaRPr>
          </a:p>
        </p:txBody>
      </p:sp>
      <p:sp>
        <p:nvSpPr>
          <p:cNvPr id="2" name="Title 1"/>
          <p:cNvSpPr>
            <a:spLocks noGrp="1"/>
          </p:cNvSpPr>
          <p:nvPr>
            <p:ph type="title"/>
          </p:nvPr>
        </p:nvSpPr>
        <p:spPr/>
        <p:txBody>
          <a:bodyPr/>
          <a:lstStyle/>
          <a:p>
            <a:r>
              <a:rPr lang="en-US" dirty="0" smtClean="0"/>
              <a:t>Planning (T – 6 Months)</a:t>
            </a:r>
            <a:endParaRPr lang="en-US" dirty="0"/>
          </a:p>
        </p:txBody>
      </p:sp>
    </p:spTree>
    <p:extLst>
      <p:ext uri="{BB962C8B-B14F-4D97-AF65-F5344CB8AC3E}">
        <p14:creationId xmlns:p14="http://schemas.microsoft.com/office/powerpoint/2010/main" val="3784106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381000" y="1981200"/>
            <a:ext cx="8458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80000"/>
              </a:lnSpc>
              <a:spcBef>
                <a:spcPct val="20000"/>
              </a:spcBef>
              <a:buFont typeface="Wingdings" pitchFamily="2" charset="2"/>
              <a:buNone/>
            </a:pPr>
            <a:endParaRPr lang="en-US" sz="2000">
              <a:solidFill>
                <a:srgbClr val="003399"/>
              </a:solidFill>
            </a:endParaRPr>
          </a:p>
        </p:txBody>
      </p:sp>
      <p:sp>
        <p:nvSpPr>
          <p:cNvPr id="9219" name="Rectangle 3"/>
          <p:cNvSpPr>
            <a:spLocks noChangeArrowheads="1"/>
          </p:cNvSpPr>
          <p:nvPr/>
        </p:nvSpPr>
        <p:spPr bwMode="gray">
          <a:xfrm>
            <a:off x="1447800" y="206375"/>
            <a:ext cx="6858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000000">
                      <a:alpha val="50000"/>
                    </a:srgbClr>
                  </a:outerShdw>
                </a:effectLst>
              </a14:hiddenEffects>
            </a:ext>
          </a:extLst>
        </p:spPr>
        <p:txBody>
          <a:bodyPr anchor="ctr"/>
          <a:lstStyle/>
          <a:p>
            <a:pPr algn="ctr"/>
            <a:r>
              <a:rPr lang="en-US" sz="3200">
                <a:solidFill>
                  <a:schemeClr val="bg1"/>
                </a:solidFill>
              </a:rPr>
              <a:t>Planning</a:t>
            </a:r>
          </a:p>
        </p:txBody>
      </p:sp>
      <p:sp>
        <p:nvSpPr>
          <p:cNvPr id="9220" name="Text Box 4"/>
          <p:cNvSpPr txBox="1">
            <a:spLocks noChangeArrowheads="1"/>
          </p:cNvSpPr>
          <p:nvPr/>
        </p:nvSpPr>
        <p:spPr bwMode="auto">
          <a:xfrm>
            <a:off x="2041525" y="1941513"/>
            <a:ext cx="59594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9221" name="Text Box 5"/>
          <p:cNvSpPr txBox="1">
            <a:spLocks noChangeArrowheads="1"/>
          </p:cNvSpPr>
          <p:nvPr/>
        </p:nvSpPr>
        <p:spPr bwMode="auto">
          <a:xfrm>
            <a:off x="2955925" y="2093913"/>
            <a:ext cx="4968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9223" name="Text Box 8"/>
          <p:cNvSpPr txBox="1">
            <a:spLocks noChangeArrowheads="1"/>
          </p:cNvSpPr>
          <p:nvPr/>
        </p:nvSpPr>
        <p:spPr bwMode="auto">
          <a:xfrm>
            <a:off x="533400" y="885253"/>
            <a:ext cx="8229600" cy="465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30188" lvl="1" indent="-230188" eaLnBrk="1" hangingPunct="1">
              <a:spcBef>
                <a:spcPct val="20000"/>
              </a:spcBef>
              <a:buClr>
                <a:srgbClr val="1B7B8B"/>
              </a:buClr>
              <a:buSzPct val="80000"/>
              <a:buFont typeface="Arial" charset="0"/>
              <a:buChar char="•"/>
            </a:pPr>
            <a:r>
              <a:rPr lang="en-US" sz="2800" dirty="0" smtClean="0">
                <a:solidFill>
                  <a:srgbClr val="4C4C4F"/>
                </a:solidFill>
                <a:cs typeface="Arial"/>
              </a:rPr>
              <a:t>Create </a:t>
            </a:r>
            <a:r>
              <a:rPr lang="en-US" sz="2800" dirty="0">
                <a:solidFill>
                  <a:srgbClr val="4C4C4F"/>
                </a:solidFill>
                <a:cs typeface="Arial"/>
              </a:rPr>
              <a:t>borough learning centers with university instructors that will allow user to gradually build and sustain </a:t>
            </a:r>
            <a:r>
              <a:rPr lang="en-US" sz="2800" dirty="0" smtClean="0">
                <a:solidFill>
                  <a:srgbClr val="4C4C4F"/>
                </a:solidFill>
                <a:cs typeface="Arial"/>
              </a:rPr>
              <a:t>skills</a:t>
            </a:r>
            <a:endParaRPr lang="en-US" dirty="0"/>
          </a:p>
          <a:p>
            <a:pPr marL="230188" lvl="1" indent="-230188" eaLnBrk="1" hangingPunct="1">
              <a:spcBef>
                <a:spcPct val="20000"/>
              </a:spcBef>
              <a:buClr>
                <a:srgbClr val="1B7B8B"/>
              </a:buClr>
              <a:buSzPct val="80000"/>
              <a:buFont typeface="Arial" charset="0"/>
              <a:buChar char="•"/>
            </a:pPr>
            <a:r>
              <a:rPr lang="en-US" sz="2800" dirty="0">
                <a:solidFill>
                  <a:srgbClr val="4C4C4F"/>
                </a:solidFill>
                <a:cs typeface="Arial"/>
              </a:rPr>
              <a:t>Outlines a CUNY university-wide training methodology as well as a process to develop training curriculum and course </a:t>
            </a:r>
            <a:r>
              <a:rPr lang="en-US" sz="2800" dirty="0" smtClean="0">
                <a:solidFill>
                  <a:srgbClr val="4C4C4F"/>
                </a:solidFill>
                <a:cs typeface="Arial"/>
              </a:rPr>
              <a:t>materials</a:t>
            </a:r>
            <a:endParaRPr lang="en-US" dirty="0"/>
          </a:p>
          <a:p>
            <a:pPr marL="230188" lvl="1" indent="-230188" eaLnBrk="1" hangingPunct="1">
              <a:spcBef>
                <a:spcPct val="20000"/>
              </a:spcBef>
              <a:buClr>
                <a:srgbClr val="1B7B8B"/>
              </a:buClr>
              <a:buSzPct val="80000"/>
              <a:buFont typeface="Arial" charset="0"/>
              <a:buChar char="•"/>
            </a:pPr>
            <a:r>
              <a:rPr lang="en-US" sz="2800" dirty="0">
                <a:solidFill>
                  <a:srgbClr val="4C4C4F"/>
                </a:solidFill>
                <a:cs typeface="Arial"/>
              </a:rPr>
              <a:t>Provide the basis for the development of a Training and Support </a:t>
            </a:r>
            <a:r>
              <a:rPr lang="en-US" sz="2800" dirty="0" smtClean="0">
                <a:solidFill>
                  <a:srgbClr val="4C4C4F"/>
                </a:solidFill>
                <a:cs typeface="Arial"/>
              </a:rPr>
              <a:t>Plan</a:t>
            </a:r>
            <a:endParaRPr lang="en-US" dirty="0"/>
          </a:p>
          <a:p>
            <a:pPr marL="230188" lvl="1" indent="-230188" eaLnBrk="1" hangingPunct="1">
              <a:spcBef>
                <a:spcPct val="20000"/>
              </a:spcBef>
              <a:buClr>
                <a:srgbClr val="1B7B8B"/>
              </a:buClr>
              <a:buSzPct val="80000"/>
              <a:buFont typeface="Arial" charset="0"/>
              <a:buChar char="•"/>
            </a:pPr>
            <a:r>
              <a:rPr lang="en-US" sz="2800" dirty="0">
                <a:solidFill>
                  <a:srgbClr val="4C4C4F"/>
                </a:solidFill>
                <a:cs typeface="Arial"/>
              </a:rPr>
              <a:t>Create Support Network: Peer Network, Center of Excellence, Help </a:t>
            </a:r>
            <a:r>
              <a:rPr lang="en-US" sz="2800" dirty="0" smtClean="0">
                <a:solidFill>
                  <a:srgbClr val="4C4C4F"/>
                </a:solidFill>
                <a:cs typeface="Arial"/>
              </a:rPr>
              <a:t>Center</a:t>
            </a:r>
            <a:endParaRPr lang="en-US" sz="2800" dirty="0">
              <a:solidFill>
                <a:srgbClr val="4C4C4F"/>
              </a:solidFill>
              <a:cs typeface="Arial"/>
            </a:endParaRPr>
          </a:p>
        </p:txBody>
      </p:sp>
      <p:sp>
        <p:nvSpPr>
          <p:cNvPr id="2" name="Title 1"/>
          <p:cNvSpPr>
            <a:spLocks noGrp="1"/>
          </p:cNvSpPr>
          <p:nvPr>
            <p:ph type="title"/>
          </p:nvPr>
        </p:nvSpPr>
        <p:spPr>
          <a:xfrm>
            <a:off x="457200" y="258168"/>
            <a:ext cx="8382000" cy="695325"/>
          </a:xfrm>
          <a:ln>
            <a:noFill/>
          </a:ln>
        </p:spPr>
        <p:txBody>
          <a:bodyPr/>
          <a:lstStyle/>
          <a:p>
            <a:r>
              <a:rPr lang="en-US" dirty="0" smtClean="0"/>
              <a:t>Planning (T – 4 months)</a:t>
            </a:r>
            <a:endParaRPr lang="en-US" dirty="0"/>
          </a:p>
        </p:txBody>
      </p:sp>
    </p:spTree>
    <p:extLst>
      <p:ext uri="{BB962C8B-B14F-4D97-AF65-F5344CB8AC3E}">
        <p14:creationId xmlns:p14="http://schemas.microsoft.com/office/powerpoint/2010/main" val="3606458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381000" y="1981200"/>
            <a:ext cx="8458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80000"/>
              </a:lnSpc>
              <a:spcBef>
                <a:spcPct val="20000"/>
              </a:spcBef>
              <a:buFont typeface="Wingdings" pitchFamily="2" charset="2"/>
              <a:buNone/>
            </a:pPr>
            <a:endParaRPr lang="en-US" sz="2000">
              <a:solidFill>
                <a:srgbClr val="003399"/>
              </a:solidFill>
            </a:endParaRPr>
          </a:p>
        </p:txBody>
      </p:sp>
      <p:sp>
        <p:nvSpPr>
          <p:cNvPr id="9219" name="Rectangle 3"/>
          <p:cNvSpPr>
            <a:spLocks noChangeArrowheads="1"/>
          </p:cNvSpPr>
          <p:nvPr/>
        </p:nvSpPr>
        <p:spPr bwMode="gray">
          <a:xfrm>
            <a:off x="1447800" y="206375"/>
            <a:ext cx="6858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000000">
                      <a:alpha val="50000"/>
                    </a:srgbClr>
                  </a:outerShdw>
                </a:effectLst>
              </a14:hiddenEffects>
            </a:ext>
          </a:extLst>
        </p:spPr>
        <p:txBody>
          <a:bodyPr anchor="ctr"/>
          <a:lstStyle/>
          <a:p>
            <a:pPr algn="ctr"/>
            <a:r>
              <a:rPr lang="en-US" sz="3200">
                <a:solidFill>
                  <a:schemeClr val="bg1"/>
                </a:solidFill>
              </a:rPr>
              <a:t>Planning</a:t>
            </a:r>
          </a:p>
        </p:txBody>
      </p:sp>
      <p:sp>
        <p:nvSpPr>
          <p:cNvPr id="9220" name="Text Box 4"/>
          <p:cNvSpPr txBox="1">
            <a:spLocks noChangeArrowheads="1"/>
          </p:cNvSpPr>
          <p:nvPr/>
        </p:nvSpPr>
        <p:spPr bwMode="auto">
          <a:xfrm>
            <a:off x="2041525" y="1941513"/>
            <a:ext cx="59594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9221" name="Text Box 5"/>
          <p:cNvSpPr txBox="1">
            <a:spLocks noChangeArrowheads="1"/>
          </p:cNvSpPr>
          <p:nvPr/>
        </p:nvSpPr>
        <p:spPr bwMode="auto">
          <a:xfrm>
            <a:off x="2955925" y="2093913"/>
            <a:ext cx="4968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9223" name="Text Box 8"/>
          <p:cNvSpPr txBox="1">
            <a:spLocks noChangeArrowheads="1"/>
          </p:cNvSpPr>
          <p:nvPr/>
        </p:nvSpPr>
        <p:spPr bwMode="auto">
          <a:xfrm>
            <a:off x="533400" y="885253"/>
            <a:ext cx="82296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30188" lvl="1" indent="-230188" eaLnBrk="1" hangingPunct="1">
              <a:spcBef>
                <a:spcPct val="20000"/>
              </a:spcBef>
              <a:buClr>
                <a:srgbClr val="1B7B8B"/>
              </a:buClr>
              <a:buSzPct val="80000"/>
              <a:buFont typeface="Arial" charset="0"/>
              <a:buChar char="•"/>
            </a:pPr>
            <a:r>
              <a:rPr lang="en-US" sz="2800" dirty="0" smtClean="0">
                <a:solidFill>
                  <a:srgbClr val="4C4C4F"/>
                </a:solidFill>
                <a:cs typeface="Arial"/>
              </a:rPr>
              <a:t>Comprehensive Business Analysis: </a:t>
            </a:r>
            <a:r>
              <a:rPr lang="en-US" sz="2800" dirty="0">
                <a:solidFill>
                  <a:srgbClr val="4C4C4F"/>
                </a:solidFill>
                <a:cs typeface="Arial"/>
              </a:rPr>
              <a:t>End-User Matrix</a:t>
            </a:r>
          </a:p>
          <a:p>
            <a:pPr marL="230188" lvl="1" indent="-230188" eaLnBrk="1" hangingPunct="1">
              <a:spcBef>
                <a:spcPct val="20000"/>
              </a:spcBef>
              <a:buClr>
                <a:srgbClr val="1B7B8B"/>
              </a:buClr>
              <a:buSzPct val="80000"/>
              <a:buFont typeface="Arial" charset="0"/>
              <a:buChar char="•"/>
            </a:pPr>
            <a:r>
              <a:rPr lang="en-US" sz="2800" dirty="0">
                <a:solidFill>
                  <a:srgbClr val="4C4C4F"/>
                </a:solidFill>
                <a:cs typeface="Arial"/>
              </a:rPr>
              <a:t>End-User Matrix: Security Certification</a:t>
            </a:r>
          </a:p>
          <a:p>
            <a:pPr marL="511175" lvl="1" indent="-222250" eaLnBrk="1" hangingPunct="1">
              <a:spcBef>
                <a:spcPct val="20000"/>
              </a:spcBef>
              <a:buClr>
                <a:srgbClr val="1B7B8B"/>
              </a:buClr>
              <a:buSzPct val="80000"/>
              <a:buFont typeface="Arial" charset="0"/>
              <a:buChar char="•"/>
            </a:pPr>
            <a:r>
              <a:rPr lang="en-US" sz="2400" dirty="0">
                <a:solidFill>
                  <a:srgbClr val="4C4C4F"/>
                </a:solidFill>
                <a:cs typeface="Arial"/>
              </a:rPr>
              <a:t>Conduct “Prototype” Course</a:t>
            </a:r>
          </a:p>
          <a:p>
            <a:pPr marL="511175" lvl="1" indent="-222250" eaLnBrk="1" hangingPunct="1">
              <a:spcBef>
                <a:spcPct val="20000"/>
              </a:spcBef>
              <a:buClr>
                <a:srgbClr val="1B7B8B"/>
              </a:buClr>
              <a:buSzPct val="80000"/>
              <a:buFont typeface="Arial" charset="0"/>
              <a:buChar char="•"/>
            </a:pPr>
            <a:r>
              <a:rPr lang="en-US" sz="2400" dirty="0">
                <a:solidFill>
                  <a:srgbClr val="4C4C4F"/>
                </a:solidFill>
                <a:cs typeface="Arial"/>
              </a:rPr>
              <a:t>Incorporate Feedback and Suggestions</a:t>
            </a:r>
          </a:p>
          <a:p>
            <a:pPr marL="230188" lvl="1" indent="-230188" eaLnBrk="1" hangingPunct="1">
              <a:spcBef>
                <a:spcPct val="20000"/>
              </a:spcBef>
              <a:buClr>
                <a:srgbClr val="1B7B8B"/>
              </a:buClr>
              <a:buSzPct val="80000"/>
              <a:buFont typeface="Arial" charset="0"/>
              <a:buChar char="•"/>
            </a:pPr>
            <a:r>
              <a:rPr lang="en-US" sz="2800" dirty="0">
                <a:solidFill>
                  <a:srgbClr val="4C4C4F"/>
                </a:solidFill>
                <a:cs typeface="Arial"/>
              </a:rPr>
              <a:t>Train the Trainer: Design &amp; Structure Development</a:t>
            </a:r>
          </a:p>
          <a:p>
            <a:pPr marL="511175" lvl="1" indent="-222250" eaLnBrk="1" hangingPunct="1">
              <a:spcBef>
                <a:spcPct val="20000"/>
              </a:spcBef>
              <a:buClr>
                <a:srgbClr val="1B7B8B"/>
              </a:buClr>
              <a:buSzPct val="80000"/>
              <a:buFont typeface="Arial" charset="0"/>
              <a:buChar char="•"/>
            </a:pPr>
            <a:r>
              <a:rPr lang="en-US" sz="2400" dirty="0">
                <a:solidFill>
                  <a:srgbClr val="4C4C4F"/>
                </a:solidFill>
                <a:cs typeface="Arial"/>
              </a:rPr>
              <a:t>Content Development (System Functionality)</a:t>
            </a:r>
          </a:p>
          <a:p>
            <a:pPr marL="511175" lvl="1" indent="-222250" eaLnBrk="1" hangingPunct="1">
              <a:spcBef>
                <a:spcPct val="20000"/>
              </a:spcBef>
              <a:buClr>
                <a:srgbClr val="1B7B8B"/>
              </a:buClr>
              <a:buSzPct val="80000"/>
              <a:buFont typeface="Arial" charset="0"/>
              <a:buChar char="•"/>
            </a:pPr>
            <a:r>
              <a:rPr lang="en-US" sz="2400" dirty="0">
                <a:solidFill>
                  <a:srgbClr val="4C4C4F"/>
                </a:solidFill>
                <a:cs typeface="Arial"/>
              </a:rPr>
              <a:t>Instructor Development (Presentation/Facilitation</a:t>
            </a:r>
            <a:r>
              <a:rPr lang="en-US" sz="2400" dirty="0" smtClean="0">
                <a:solidFill>
                  <a:srgbClr val="4C4C4F"/>
                </a:solidFill>
                <a:cs typeface="Arial"/>
              </a:rPr>
              <a:t>)</a:t>
            </a:r>
          </a:p>
          <a:p>
            <a:pPr marL="53975" indent="-222250" eaLnBrk="1" hangingPunct="1">
              <a:spcBef>
                <a:spcPct val="20000"/>
              </a:spcBef>
              <a:buClr>
                <a:srgbClr val="1B7B8B"/>
              </a:buClr>
              <a:buSzPct val="80000"/>
              <a:buFont typeface="Arial" charset="0"/>
              <a:buChar char="•"/>
            </a:pPr>
            <a:r>
              <a:rPr lang="en-US" sz="2800" dirty="0" smtClean="0">
                <a:solidFill>
                  <a:srgbClr val="4C4C4F"/>
                </a:solidFill>
                <a:cs typeface="Arial"/>
              </a:rPr>
              <a:t>…</a:t>
            </a:r>
            <a:endParaRPr lang="en-US" sz="2800" dirty="0"/>
          </a:p>
        </p:txBody>
      </p:sp>
      <p:sp>
        <p:nvSpPr>
          <p:cNvPr id="2" name="Title 1"/>
          <p:cNvSpPr>
            <a:spLocks noGrp="1"/>
          </p:cNvSpPr>
          <p:nvPr>
            <p:ph type="title"/>
          </p:nvPr>
        </p:nvSpPr>
        <p:spPr>
          <a:xfrm>
            <a:off x="457200" y="258168"/>
            <a:ext cx="8382000" cy="695325"/>
          </a:xfrm>
          <a:ln>
            <a:solidFill>
              <a:schemeClr val="bg1"/>
            </a:solidFill>
          </a:ln>
        </p:spPr>
        <p:txBody>
          <a:bodyPr/>
          <a:lstStyle/>
          <a:p>
            <a:r>
              <a:rPr lang="en-US" dirty="0" smtClean="0"/>
              <a:t>Planning (T – 4 months)</a:t>
            </a:r>
            <a:endParaRPr lang="en-US" dirty="0"/>
          </a:p>
        </p:txBody>
      </p:sp>
    </p:spTree>
    <p:extLst>
      <p:ext uri="{BB962C8B-B14F-4D97-AF65-F5344CB8AC3E}">
        <p14:creationId xmlns:p14="http://schemas.microsoft.com/office/powerpoint/2010/main" val="30112085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381000" y="1981200"/>
            <a:ext cx="8458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80000"/>
              </a:lnSpc>
              <a:spcBef>
                <a:spcPct val="20000"/>
              </a:spcBef>
              <a:buFont typeface="Wingdings" pitchFamily="2" charset="2"/>
              <a:buNone/>
            </a:pPr>
            <a:endParaRPr lang="en-US" sz="2000">
              <a:solidFill>
                <a:srgbClr val="003399"/>
              </a:solidFill>
            </a:endParaRPr>
          </a:p>
        </p:txBody>
      </p:sp>
      <p:sp>
        <p:nvSpPr>
          <p:cNvPr id="9219" name="Rectangle 3"/>
          <p:cNvSpPr>
            <a:spLocks noChangeArrowheads="1"/>
          </p:cNvSpPr>
          <p:nvPr/>
        </p:nvSpPr>
        <p:spPr bwMode="gray">
          <a:xfrm>
            <a:off x="1447800" y="206375"/>
            <a:ext cx="6858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000000">
                      <a:alpha val="50000"/>
                    </a:srgbClr>
                  </a:outerShdw>
                </a:effectLst>
              </a14:hiddenEffects>
            </a:ext>
          </a:extLst>
        </p:spPr>
        <p:txBody>
          <a:bodyPr anchor="ctr"/>
          <a:lstStyle/>
          <a:p>
            <a:pPr algn="ctr"/>
            <a:r>
              <a:rPr lang="en-US" sz="3200">
                <a:solidFill>
                  <a:schemeClr val="bg1"/>
                </a:solidFill>
              </a:rPr>
              <a:t>Planning</a:t>
            </a:r>
          </a:p>
        </p:txBody>
      </p:sp>
      <p:sp>
        <p:nvSpPr>
          <p:cNvPr id="9220" name="Text Box 4"/>
          <p:cNvSpPr txBox="1">
            <a:spLocks noChangeArrowheads="1"/>
          </p:cNvSpPr>
          <p:nvPr/>
        </p:nvSpPr>
        <p:spPr bwMode="auto">
          <a:xfrm>
            <a:off x="2041525" y="1941513"/>
            <a:ext cx="59594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9221" name="Text Box 5"/>
          <p:cNvSpPr txBox="1">
            <a:spLocks noChangeArrowheads="1"/>
          </p:cNvSpPr>
          <p:nvPr/>
        </p:nvSpPr>
        <p:spPr bwMode="auto">
          <a:xfrm>
            <a:off x="2955925" y="2093913"/>
            <a:ext cx="4968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9223" name="Text Box 8"/>
          <p:cNvSpPr txBox="1">
            <a:spLocks noChangeArrowheads="1"/>
          </p:cNvSpPr>
          <p:nvPr/>
        </p:nvSpPr>
        <p:spPr bwMode="auto">
          <a:xfrm>
            <a:off x="533400" y="885253"/>
            <a:ext cx="8229600" cy="3228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30188" lvl="1" indent="-230188" eaLnBrk="1" hangingPunct="1">
              <a:spcBef>
                <a:spcPct val="20000"/>
              </a:spcBef>
              <a:buClr>
                <a:srgbClr val="1B7B8B"/>
              </a:buClr>
              <a:buSzPct val="80000"/>
              <a:buFont typeface="Arial" charset="0"/>
              <a:buChar char="•"/>
            </a:pPr>
            <a:r>
              <a:rPr lang="en-US" sz="2800" dirty="0" smtClean="0">
                <a:solidFill>
                  <a:srgbClr val="4C4C4F"/>
                </a:solidFill>
                <a:cs typeface="Arial"/>
              </a:rPr>
              <a:t>Complete </a:t>
            </a:r>
            <a:r>
              <a:rPr lang="en-US" sz="2800" dirty="0">
                <a:solidFill>
                  <a:srgbClr val="4C4C4F"/>
                </a:solidFill>
                <a:cs typeface="Arial"/>
              </a:rPr>
              <a:t>Course Structure</a:t>
            </a:r>
          </a:p>
          <a:p>
            <a:pPr marL="230188" lvl="1" indent="-230188" eaLnBrk="1" hangingPunct="1">
              <a:spcBef>
                <a:spcPct val="20000"/>
              </a:spcBef>
              <a:buClr>
                <a:srgbClr val="1B7B8B"/>
              </a:buClr>
              <a:buSzPct val="80000"/>
              <a:buFont typeface="Arial" charset="0"/>
              <a:buChar char="•"/>
            </a:pPr>
            <a:r>
              <a:rPr lang="en-US" sz="2800" dirty="0">
                <a:solidFill>
                  <a:srgbClr val="4C4C4F"/>
                </a:solidFill>
                <a:cs typeface="Arial"/>
              </a:rPr>
              <a:t>Develop Course Content: CRM</a:t>
            </a:r>
          </a:p>
          <a:p>
            <a:pPr marL="230188" lvl="1" indent="-230188" eaLnBrk="1" hangingPunct="1">
              <a:spcBef>
                <a:spcPct val="20000"/>
              </a:spcBef>
              <a:buClr>
                <a:srgbClr val="1B7B8B"/>
              </a:buClr>
              <a:buSzPct val="80000"/>
              <a:buFont typeface="Arial" charset="0"/>
              <a:buChar char="•"/>
            </a:pPr>
            <a:r>
              <a:rPr lang="en-US" sz="2800" dirty="0">
                <a:solidFill>
                  <a:srgbClr val="4C4C4F"/>
                </a:solidFill>
                <a:cs typeface="Arial"/>
              </a:rPr>
              <a:t>Develop Course Content: General Ledger</a:t>
            </a:r>
          </a:p>
          <a:p>
            <a:pPr marL="511175" lvl="1" indent="-222250" eaLnBrk="1" hangingPunct="1">
              <a:spcBef>
                <a:spcPct val="20000"/>
              </a:spcBef>
              <a:buClr>
                <a:srgbClr val="1B7B8B"/>
              </a:buClr>
              <a:buSzPct val="80000"/>
              <a:buFont typeface="Arial" charset="0"/>
              <a:buChar char="•"/>
            </a:pPr>
            <a:r>
              <a:rPr lang="en-US" sz="2400" dirty="0">
                <a:solidFill>
                  <a:srgbClr val="4C4C4F"/>
                </a:solidFill>
                <a:cs typeface="Arial"/>
              </a:rPr>
              <a:t>Includes all supporting learning documentation</a:t>
            </a:r>
          </a:p>
          <a:p>
            <a:pPr marL="511175" lvl="1" indent="-222250" eaLnBrk="1" hangingPunct="1">
              <a:spcBef>
                <a:spcPct val="20000"/>
              </a:spcBef>
              <a:buClr>
                <a:srgbClr val="1B7B8B"/>
              </a:buClr>
              <a:buSzPct val="80000"/>
              <a:buFont typeface="Arial" charset="0"/>
              <a:buChar char="•"/>
            </a:pPr>
            <a:r>
              <a:rPr lang="en-US" sz="2400" dirty="0">
                <a:solidFill>
                  <a:srgbClr val="4C4C4F"/>
                </a:solidFill>
                <a:cs typeface="Arial"/>
              </a:rPr>
              <a:t>On-demand/Self-Help support materials organized by business process with multiple delivery </a:t>
            </a:r>
            <a:r>
              <a:rPr lang="en-US" sz="2400" dirty="0" smtClean="0">
                <a:solidFill>
                  <a:srgbClr val="4C4C4F"/>
                </a:solidFill>
                <a:cs typeface="Arial"/>
              </a:rPr>
              <a:t>methods</a:t>
            </a:r>
            <a:endParaRPr lang="en-US" dirty="0"/>
          </a:p>
          <a:p>
            <a:pPr eaLnBrk="1" hangingPunct="1">
              <a:spcBef>
                <a:spcPct val="50000"/>
              </a:spcBef>
            </a:pPr>
            <a:endParaRPr lang="en-US" dirty="0"/>
          </a:p>
        </p:txBody>
      </p:sp>
      <p:sp>
        <p:nvSpPr>
          <p:cNvPr id="2" name="Title 1"/>
          <p:cNvSpPr>
            <a:spLocks noGrp="1"/>
          </p:cNvSpPr>
          <p:nvPr>
            <p:ph type="title"/>
          </p:nvPr>
        </p:nvSpPr>
        <p:spPr>
          <a:xfrm>
            <a:off x="457200" y="258168"/>
            <a:ext cx="8382000" cy="695325"/>
          </a:xfrm>
          <a:ln>
            <a:solidFill>
              <a:schemeClr val="bg1"/>
            </a:solidFill>
          </a:ln>
        </p:spPr>
        <p:txBody>
          <a:bodyPr/>
          <a:lstStyle/>
          <a:p>
            <a:r>
              <a:rPr lang="en-US" dirty="0" smtClean="0"/>
              <a:t>Planning (T – 4 months)</a:t>
            </a:r>
            <a:endParaRPr lang="en-US" dirty="0"/>
          </a:p>
        </p:txBody>
      </p:sp>
    </p:spTree>
    <p:extLst>
      <p:ext uri="{BB962C8B-B14F-4D97-AF65-F5344CB8AC3E}">
        <p14:creationId xmlns:p14="http://schemas.microsoft.com/office/powerpoint/2010/main" val="3670929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sz="3200" dirty="0" smtClean="0"/>
              <a:t>Content and Management</a:t>
            </a:r>
          </a:p>
        </p:txBody>
      </p:sp>
      <p:sp>
        <p:nvSpPr>
          <p:cNvPr id="10243" name="Rectangle 3"/>
          <p:cNvSpPr>
            <a:spLocks noGrp="1" noChangeArrowheads="1"/>
          </p:cNvSpPr>
          <p:nvPr>
            <p:ph type="body" idx="1"/>
          </p:nvPr>
        </p:nvSpPr>
        <p:spPr>
          <a:xfrm>
            <a:off x="457200" y="1203279"/>
            <a:ext cx="8229600" cy="4665261"/>
          </a:xfrm>
        </p:spPr>
        <p:txBody>
          <a:bodyPr/>
          <a:lstStyle/>
          <a:p>
            <a:pPr eaLnBrk="1" hangingPunct="1"/>
            <a:r>
              <a:rPr lang="en-US" dirty="0">
                <a:latin typeface="Arial" charset="0"/>
                <a:ea typeface="ＭＳ Ｐゴシック" charset="-128"/>
              </a:rPr>
              <a:t>Learning documentation  </a:t>
            </a:r>
          </a:p>
          <a:p>
            <a:pPr marL="230188" lvl="1" indent="-230188" eaLnBrk="1" hangingPunct="1"/>
            <a:r>
              <a:rPr lang="en-US" sz="2800" dirty="0">
                <a:latin typeface="Arial" charset="0"/>
                <a:ea typeface="ＭＳ Ｐゴシック" charset="-128"/>
              </a:rPr>
              <a:t>Job Aid – quick reference guide</a:t>
            </a:r>
          </a:p>
          <a:p>
            <a:pPr marL="230188" lvl="1" indent="-230188" eaLnBrk="1" hangingPunct="1"/>
            <a:r>
              <a:rPr lang="en-US" sz="2800" dirty="0">
                <a:latin typeface="Arial" charset="0"/>
                <a:ea typeface="ＭＳ Ｐゴシック" charset="-128"/>
              </a:rPr>
              <a:t>Testing Document – testing scenarios</a:t>
            </a:r>
          </a:p>
          <a:p>
            <a:pPr marL="230188" lvl="1" indent="-230188" eaLnBrk="1" hangingPunct="1"/>
            <a:r>
              <a:rPr lang="en-US" sz="2800" dirty="0">
                <a:latin typeface="Arial" charset="0"/>
                <a:ea typeface="ＭＳ Ｐゴシック" charset="-128"/>
              </a:rPr>
              <a:t>Training Guide – manuals for instructor lead training</a:t>
            </a:r>
          </a:p>
          <a:p>
            <a:pPr marL="230188" lvl="1" indent="-230188" eaLnBrk="1" hangingPunct="1"/>
            <a:r>
              <a:rPr lang="en-US" sz="2800" dirty="0">
                <a:latin typeface="Arial" charset="0"/>
                <a:ea typeface="ＭＳ Ｐゴシック" charset="-128"/>
              </a:rPr>
              <a:t>Instructor Manual – Training Guide with additional topic properties</a:t>
            </a:r>
          </a:p>
          <a:p>
            <a:pPr marL="230188" lvl="1" indent="-230188" eaLnBrk="1" hangingPunct="1"/>
            <a:r>
              <a:rPr lang="en-US" sz="2800" dirty="0">
                <a:latin typeface="Arial" charset="0"/>
                <a:ea typeface="ＭＳ Ｐゴシック" charset="-128"/>
              </a:rPr>
              <a:t>FAQ – Frequently Asked Questions</a:t>
            </a:r>
          </a:p>
          <a:p>
            <a:pPr marL="230188" lvl="1" indent="-230188" eaLnBrk="1" hangingPunct="1"/>
            <a:r>
              <a:rPr lang="en-US" sz="2800" dirty="0">
                <a:latin typeface="Arial" charset="0"/>
                <a:ea typeface="ＭＳ Ｐゴシック" charset="-128"/>
              </a:rPr>
              <a:t>Self-Study – Simulated environment for self-help</a:t>
            </a:r>
          </a:p>
        </p:txBody>
      </p:sp>
    </p:spTree>
    <p:extLst>
      <p:ext uri="{BB962C8B-B14F-4D97-AF65-F5344CB8AC3E}">
        <p14:creationId xmlns:p14="http://schemas.microsoft.com/office/powerpoint/2010/main" val="3995224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sz="3200" smtClean="0"/>
              <a:t>Content and Management</a:t>
            </a:r>
          </a:p>
        </p:txBody>
      </p:sp>
      <p:sp>
        <p:nvSpPr>
          <p:cNvPr id="10244" name="Text Box 5"/>
          <p:cNvSpPr txBox="1">
            <a:spLocks noChangeArrowheads="1"/>
          </p:cNvSpPr>
          <p:nvPr/>
        </p:nvSpPr>
        <p:spPr bwMode="auto">
          <a:xfrm>
            <a:off x="457200" y="1520588"/>
            <a:ext cx="8305800" cy="461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30188" indent="-230188" eaLnBrk="1" hangingPunct="1">
              <a:lnSpc>
                <a:spcPct val="80000"/>
              </a:lnSpc>
              <a:spcBef>
                <a:spcPct val="20000"/>
              </a:spcBef>
              <a:buClr>
                <a:srgbClr val="1B7B8B"/>
              </a:buClr>
              <a:buSzPct val="80000"/>
              <a:buFont typeface="Arial" charset="0"/>
              <a:buChar char="•"/>
            </a:pPr>
            <a:r>
              <a:rPr lang="en-US" sz="2800" dirty="0">
                <a:solidFill>
                  <a:srgbClr val="4C4C4F"/>
                </a:solidFill>
                <a:cs typeface="Arial"/>
              </a:rPr>
              <a:t>Enterprise Learning Management (ELM) is used to manage the data and processes associated with </a:t>
            </a:r>
            <a:r>
              <a:rPr lang="en-US" sz="2800" dirty="0" smtClean="0">
                <a:solidFill>
                  <a:srgbClr val="4C4C4F"/>
                </a:solidFill>
                <a:cs typeface="Arial"/>
              </a:rPr>
              <a:t>administering, delivering</a:t>
            </a:r>
            <a:r>
              <a:rPr lang="en-US" sz="2800" dirty="0">
                <a:solidFill>
                  <a:srgbClr val="4C4C4F"/>
                </a:solidFill>
                <a:cs typeface="Arial"/>
              </a:rPr>
              <a:t>, and tracking learning initiatives </a:t>
            </a:r>
          </a:p>
          <a:p>
            <a:pPr marL="511175" lvl="1" indent="-222250" eaLnBrk="1" hangingPunct="1">
              <a:spcBef>
                <a:spcPct val="20000"/>
              </a:spcBef>
              <a:buClr>
                <a:srgbClr val="1B7B8B"/>
              </a:buClr>
              <a:buSzPct val="80000"/>
              <a:buFont typeface="Arial" charset="0"/>
              <a:buChar char="•"/>
            </a:pPr>
            <a:r>
              <a:rPr lang="en-US" sz="2400" dirty="0">
                <a:solidFill>
                  <a:srgbClr val="4C4C4F"/>
                </a:solidFill>
                <a:cs typeface="Arial"/>
              </a:rPr>
              <a:t>Manage courses in the course catalog</a:t>
            </a:r>
          </a:p>
          <a:p>
            <a:pPr marL="511175" lvl="1" indent="-222250" eaLnBrk="1" hangingPunct="1">
              <a:spcBef>
                <a:spcPct val="20000"/>
              </a:spcBef>
              <a:buClr>
                <a:srgbClr val="1B7B8B"/>
              </a:buClr>
              <a:buSzPct val="80000"/>
              <a:buFont typeface="Arial" charset="0"/>
              <a:buChar char="•"/>
            </a:pPr>
            <a:r>
              <a:rPr lang="en-US" sz="2400" dirty="0">
                <a:solidFill>
                  <a:srgbClr val="4C4C4F"/>
                </a:solidFill>
                <a:cs typeface="Arial"/>
              </a:rPr>
              <a:t>Enrollments in courses</a:t>
            </a:r>
          </a:p>
          <a:p>
            <a:pPr marL="511175" lvl="1" indent="-222250" eaLnBrk="1" hangingPunct="1">
              <a:spcBef>
                <a:spcPct val="20000"/>
              </a:spcBef>
              <a:buClr>
                <a:srgbClr val="1B7B8B"/>
              </a:buClr>
              <a:buSzPct val="80000"/>
              <a:buFont typeface="Arial" charset="0"/>
              <a:buChar char="•"/>
            </a:pPr>
            <a:r>
              <a:rPr lang="en-US" sz="2400" dirty="0">
                <a:solidFill>
                  <a:srgbClr val="4C4C4F"/>
                </a:solidFill>
                <a:cs typeface="Arial"/>
              </a:rPr>
              <a:t>Track and manage course completion </a:t>
            </a:r>
            <a:endParaRPr lang="en-US" dirty="0"/>
          </a:p>
          <a:p>
            <a:pPr marL="230188" indent="-230188" eaLnBrk="1" hangingPunct="1">
              <a:spcBef>
                <a:spcPct val="20000"/>
              </a:spcBef>
              <a:buClr>
                <a:srgbClr val="1B7B8B"/>
              </a:buClr>
              <a:buSzPct val="80000"/>
              <a:buFont typeface="Arial" charset="0"/>
              <a:buChar char="•"/>
            </a:pPr>
            <a:r>
              <a:rPr lang="en-US" sz="2800" dirty="0">
                <a:solidFill>
                  <a:srgbClr val="4C4C4F"/>
                </a:solidFill>
                <a:cs typeface="Arial"/>
              </a:rPr>
              <a:t>This helps the organization proactively manage learning initiatives, ensuring that employees acquire knowledge and skills consistent with organizational </a:t>
            </a:r>
            <a:r>
              <a:rPr lang="en-US" sz="2800" dirty="0" smtClean="0">
                <a:solidFill>
                  <a:srgbClr val="4C4C4F"/>
                </a:solidFill>
                <a:cs typeface="Arial"/>
              </a:rPr>
              <a:t>objectives</a:t>
            </a:r>
            <a:endParaRPr lang="en-US" sz="2800" dirty="0">
              <a:solidFill>
                <a:srgbClr val="4C4C4F"/>
              </a:solidFill>
              <a:cs typeface="Arial"/>
            </a:endParaRPr>
          </a:p>
        </p:txBody>
      </p:sp>
    </p:spTree>
    <p:extLst>
      <p:ext uri="{BB962C8B-B14F-4D97-AF65-F5344CB8AC3E}">
        <p14:creationId xmlns:p14="http://schemas.microsoft.com/office/powerpoint/2010/main" val="29477272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381000" y="1524000"/>
            <a:ext cx="8458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80000"/>
              </a:lnSpc>
              <a:spcBef>
                <a:spcPct val="20000"/>
              </a:spcBef>
              <a:buFont typeface="Wingdings" pitchFamily="2" charset="2"/>
              <a:buNone/>
            </a:pPr>
            <a:endParaRPr lang="en-US" sz="2000">
              <a:solidFill>
                <a:srgbClr val="003399"/>
              </a:solidFill>
            </a:endParaRPr>
          </a:p>
        </p:txBody>
      </p:sp>
      <p:sp>
        <p:nvSpPr>
          <p:cNvPr id="11267" name="Rectangle 3"/>
          <p:cNvSpPr>
            <a:spLocks noChangeArrowheads="1"/>
          </p:cNvSpPr>
          <p:nvPr/>
        </p:nvSpPr>
        <p:spPr bwMode="gray">
          <a:xfrm>
            <a:off x="1447800" y="206375"/>
            <a:ext cx="6858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000000">
                      <a:alpha val="50000"/>
                    </a:srgbClr>
                  </a:outerShdw>
                </a:effectLst>
              </a14:hiddenEffects>
            </a:ext>
          </a:extLst>
        </p:spPr>
        <p:txBody>
          <a:bodyPr anchor="ctr"/>
          <a:lstStyle/>
          <a:p>
            <a:pPr algn="ctr"/>
            <a:r>
              <a:rPr lang="en-US" sz="3200">
                <a:solidFill>
                  <a:schemeClr val="bg1"/>
                </a:solidFill>
              </a:rPr>
              <a:t>ELM</a:t>
            </a:r>
          </a:p>
        </p:txBody>
      </p:sp>
      <p:sp>
        <p:nvSpPr>
          <p:cNvPr id="11268" name="Text Box 4"/>
          <p:cNvSpPr txBox="1">
            <a:spLocks noChangeArrowheads="1"/>
          </p:cNvSpPr>
          <p:nvPr/>
        </p:nvSpPr>
        <p:spPr bwMode="auto">
          <a:xfrm>
            <a:off x="2041525" y="1941513"/>
            <a:ext cx="59594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11269" name="Text Box 5"/>
          <p:cNvSpPr txBox="1">
            <a:spLocks noChangeArrowheads="1"/>
          </p:cNvSpPr>
          <p:nvPr/>
        </p:nvSpPr>
        <p:spPr bwMode="auto">
          <a:xfrm>
            <a:off x="2955925" y="2093913"/>
            <a:ext cx="4968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11270" name="Text Box 6"/>
          <p:cNvSpPr txBox="1">
            <a:spLocks noChangeArrowheads="1"/>
          </p:cNvSpPr>
          <p:nvPr/>
        </p:nvSpPr>
        <p:spPr bwMode="auto">
          <a:xfrm>
            <a:off x="457200" y="873855"/>
            <a:ext cx="8305800" cy="5361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30188" indent="-230188" eaLnBrk="1" hangingPunct="1">
              <a:lnSpc>
                <a:spcPct val="80000"/>
              </a:lnSpc>
              <a:spcBef>
                <a:spcPct val="20000"/>
              </a:spcBef>
              <a:buClr>
                <a:srgbClr val="1B7B8B"/>
              </a:buClr>
              <a:buSzPct val="80000"/>
              <a:buFont typeface="Arial" charset="0"/>
              <a:buChar char="•"/>
            </a:pPr>
            <a:r>
              <a:rPr lang="en-US" sz="2800" dirty="0">
                <a:solidFill>
                  <a:srgbClr val="4C4C4F"/>
                </a:solidFill>
                <a:cs typeface="Arial"/>
              </a:rPr>
              <a:t>Enterprise Learning Management (ELM) is used to manage </a:t>
            </a:r>
            <a:r>
              <a:rPr lang="en-US" sz="2800" dirty="0" smtClean="0">
                <a:solidFill>
                  <a:srgbClr val="4C4C4F"/>
                </a:solidFill>
                <a:cs typeface="Arial"/>
              </a:rPr>
              <a:t>the data </a:t>
            </a:r>
            <a:r>
              <a:rPr lang="en-US" sz="2800" dirty="0">
                <a:solidFill>
                  <a:srgbClr val="4C4C4F"/>
                </a:solidFill>
                <a:cs typeface="Arial"/>
              </a:rPr>
              <a:t>and business processes associated with administering</a:t>
            </a:r>
            <a:r>
              <a:rPr lang="en-US" sz="2800" dirty="0" smtClean="0">
                <a:solidFill>
                  <a:srgbClr val="4C4C4F"/>
                </a:solidFill>
                <a:cs typeface="Arial"/>
              </a:rPr>
              <a:t>, delivering</a:t>
            </a:r>
            <a:r>
              <a:rPr lang="en-US" sz="2800" dirty="0">
                <a:solidFill>
                  <a:srgbClr val="4C4C4F"/>
                </a:solidFill>
                <a:cs typeface="Arial"/>
              </a:rPr>
              <a:t>, and tracking learning initiatives throughout </a:t>
            </a:r>
            <a:r>
              <a:rPr lang="en-US" sz="2800" dirty="0" smtClean="0">
                <a:solidFill>
                  <a:srgbClr val="4C4C4F"/>
                </a:solidFill>
                <a:cs typeface="Arial"/>
              </a:rPr>
              <a:t>the enterprise</a:t>
            </a:r>
            <a:r>
              <a:rPr lang="en-US" sz="2800" dirty="0">
                <a:solidFill>
                  <a:srgbClr val="4C4C4F"/>
                </a:solidFill>
                <a:cs typeface="Arial"/>
              </a:rPr>
              <a:t>:</a:t>
            </a:r>
          </a:p>
          <a:p>
            <a:pPr marL="511175" lvl="1" indent="-222250" eaLnBrk="1" hangingPunct="1">
              <a:spcBef>
                <a:spcPct val="20000"/>
              </a:spcBef>
              <a:buClr>
                <a:srgbClr val="1B7B8B"/>
              </a:buClr>
              <a:buSzPct val="80000"/>
              <a:buFont typeface="Arial" charset="0"/>
              <a:buChar char="•"/>
            </a:pPr>
            <a:r>
              <a:rPr lang="en-US" sz="2400" dirty="0">
                <a:solidFill>
                  <a:srgbClr val="4C4C4F"/>
                </a:solidFill>
                <a:cs typeface="Arial"/>
              </a:rPr>
              <a:t> Administrators can manage courses in the course catalog</a:t>
            </a:r>
            <a:r>
              <a:rPr lang="en-US" sz="2400" dirty="0" smtClean="0">
                <a:solidFill>
                  <a:srgbClr val="4C4C4F"/>
                </a:solidFill>
                <a:cs typeface="Arial"/>
              </a:rPr>
              <a:t>, enrollment </a:t>
            </a:r>
            <a:r>
              <a:rPr lang="en-US" sz="2400" dirty="0">
                <a:solidFill>
                  <a:srgbClr val="4C4C4F"/>
                </a:solidFill>
                <a:cs typeface="Arial"/>
              </a:rPr>
              <a:t>in courses, and the costs and </a:t>
            </a:r>
            <a:r>
              <a:rPr lang="en-US" sz="2400" dirty="0" smtClean="0">
                <a:solidFill>
                  <a:srgbClr val="4C4C4F"/>
                </a:solidFill>
                <a:cs typeface="Arial"/>
              </a:rPr>
              <a:t>resources associated </a:t>
            </a:r>
            <a:r>
              <a:rPr lang="en-US" sz="2400" dirty="0">
                <a:solidFill>
                  <a:srgbClr val="4C4C4F"/>
                </a:solidFill>
                <a:cs typeface="Arial"/>
              </a:rPr>
              <a:t>with </a:t>
            </a:r>
            <a:r>
              <a:rPr lang="en-US" sz="2400" dirty="0" smtClean="0">
                <a:solidFill>
                  <a:srgbClr val="4C4C4F"/>
                </a:solidFill>
                <a:cs typeface="Arial"/>
              </a:rPr>
              <a:t>courses</a:t>
            </a:r>
            <a:endParaRPr lang="en-US" sz="2400" dirty="0">
              <a:solidFill>
                <a:srgbClr val="4C4C4F"/>
              </a:solidFill>
              <a:cs typeface="Arial"/>
            </a:endParaRPr>
          </a:p>
          <a:p>
            <a:pPr marL="511175" lvl="1" indent="-222250" eaLnBrk="1" hangingPunct="1">
              <a:spcBef>
                <a:spcPct val="20000"/>
              </a:spcBef>
              <a:buClr>
                <a:srgbClr val="1B7B8B"/>
              </a:buClr>
              <a:buSzPct val="80000"/>
              <a:buFont typeface="Arial" charset="0"/>
              <a:buChar char="•"/>
            </a:pPr>
            <a:r>
              <a:rPr lang="en-US" sz="2400" dirty="0">
                <a:solidFill>
                  <a:srgbClr val="4C4C4F"/>
                </a:solidFill>
                <a:cs typeface="Arial"/>
              </a:rPr>
              <a:t> Learners can browse and search the course catalog, enroll </a:t>
            </a:r>
            <a:r>
              <a:rPr lang="en-US" sz="2400" dirty="0" smtClean="0">
                <a:solidFill>
                  <a:srgbClr val="4C4C4F"/>
                </a:solidFill>
                <a:cs typeface="Arial"/>
              </a:rPr>
              <a:t>in learning </a:t>
            </a:r>
            <a:r>
              <a:rPr lang="en-US" sz="2400" dirty="0">
                <a:solidFill>
                  <a:srgbClr val="4C4C4F"/>
                </a:solidFill>
                <a:cs typeface="Arial"/>
              </a:rPr>
              <a:t>activities, and track their progress in those </a:t>
            </a:r>
            <a:r>
              <a:rPr lang="en-US" sz="2400" dirty="0" smtClean="0">
                <a:solidFill>
                  <a:srgbClr val="4C4C4F"/>
                </a:solidFill>
                <a:cs typeface="Arial"/>
              </a:rPr>
              <a:t>activities</a:t>
            </a:r>
            <a:endParaRPr lang="en-US" sz="2400" dirty="0">
              <a:solidFill>
                <a:srgbClr val="4C4C4F"/>
              </a:solidFill>
              <a:cs typeface="Arial"/>
            </a:endParaRPr>
          </a:p>
          <a:p>
            <a:pPr marL="511175" lvl="1" indent="-222250" eaLnBrk="1" hangingPunct="1">
              <a:spcBef>
                <a:spcPct val="20000"/>
              </a:spcBef>
              <a:buClr>
                <a:srgbClr val="1B7B8B"/>
              </a:buClr>
              <a:buSzPct val="80000"/>
              <a:buFont typeface="Arial" charset="0"/>
              <a:buChar char="•"/>
            </a:pPr>
            <a:r>
              <a:rPr lang="en-US" sz="2400" dirty="0">
                <a:solidFill>
                  <a:srgbClr val="4C4C4F"/>
                </a:solidFill>
                <a:cs typeface="Arial"/>
              </a:rPr>
              <a:t> Managers can track the progress of their team members, as well as assign learning activities and </a:t>
            </a:r>
            <a:r>
              <a:rPr lang="en-US" sz="2400" dirty="0" smtClean="0">
                <a:solidFill>
                  <a:srgbClr val="4C4C4F"/>
                </a:solidFill>
                <a:cs typeface="Arial"/>
              </a:rPr>
              <a:t>objectives</a:t>
            </a:r>
            <a:endParaRPr lang="en-US" sz="2400" dirty="0">
              <a:solidFill>
                <a:srgbClr val="4C4C4F"/>
              </a:solidFill>
              <a:cs typeface="Arial"/>
            </a:endParaRPr>
          </a:p>
        </p:txBody>
      </p:sp>
      <p:sp>
        <p:nvSpPr>
          <p:cNvPr id="2" name="Title 1"/>
          <p:cNvSpPr>
            <a:spLocks noGrp="1"/>
          </p:cNvSpPr>
          <p:nvPr>
            <p:ph type="title"/>
          </p:nvPr>
        </p:nvSpPr>
        <p:spPr>
          <a:xfrm>
            <a:off x="457200" y="217224"/>
            <a:ext cx="8382000" cy="779463"/>
          </a:xfrm>
        </p:spPr>
        <p:txBody>
          <a:bodyPr/>
          <a:lstStyle/>
          <a:p>
            <a:r>
              <a:rPr lang="en-US" dirty="0" smtClean="0"/>
              <a:t>ELM</a:t>
            </a:r>
            <a:endParaRPr lang="en-US" dirty="0"/>
          </a:p>
        </p:txBody>
      </p:sp>
    </p:spTree>
    <p:extLst>
      <p:ext uri="{BB962C8B-B14F-4D97-AF65-F5344CB8AC3E}">
        <p14:creationId xmlns:p14="http://schemas.microsoft.com/office/powerpoint/2010/main" val="460414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457200" y="285464"/>
            <a:ext cx="8382000" cy="1143000"/>
          </a:xfrm>
        </p:spPr>
        <p:txBody>
          <a:bodyPr/>
          <a:lstStyle/>
          <a:p>
            <a:pPr eaLnBrk="1" hangingPunct="1"/>
            <a:r>
              <a:rPr lang="en-US" cap="none" dirty="0" smtClean="0">
                <a:latin typeface="Arial" charset="0"/>
                <a:ea typeface="ＭＳ Ｐゴシック" charset="-128"/>
              </a:rPr>
              <a:t>WHAT IS CUNY?</a:t>
            </a:r>
            <a:endParaRPr lang="en-US" cap="none" dirty="0">
              <a:latin typeface="Arial" charset="0"/>
              <a:ea typeface="ＭＳ Ｐゴシック" charset="-128"/>
            </a:endParaRPr>
          </a:p>
        </p:txBody>
      </p:sp>
      <p:pic>
        <p:nvPicPr>
          <p:cNvPr id="4" name="Picture 5" descr="Hunt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641498">
            <a:off x="339725" y="1736944"/>
            <a:ext cx="350520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Brookly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0144" y="3745176"/>
            <a:ext cx="3425825"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aruch.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367056"/>
            <a:ext cx="2413000"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Lehma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224579">
            <a:off x="5424488" y="1665506"/>
            <a:ext cx="342900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Staten Island.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15632" y="3845256"/>
            <a:ext cx="3425825"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56810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381000" y="1524000"/>
            <a:ext cx="8458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80000"/>
              </a:lnSpc>
              <a:spcBef>
                <a:spcPct val="20000"/>
              </a:spcBef>
              <a:buFont typeface="Wingdings" pitchFamily="2" charset="2"/>
              <a:buNone/>
            </a:pPr>
            <a:endParaRPr lang="en-US" sz="2000">
              <a:solidFill>
                <a:srgbClr val="003399"/>
              </a:solidFill>
            </a:endParaRPr>
          </a:p>
        </p:txBody>
      </p:sp>
      <p:sp>
        <p:nvSpPr>
          <p:cNvPr id="11267" name="Rectangle 3"/>
          <p:cNvSpPr>
            <a:spLocks noChangeArrowheads="1"/>
          </p:cNvSpPr>
          <p:nvPr/>
        </p:nvSpPr>
        <p:spPr bwMode="gray">
          <a:xfrm>
            <a:off x="1447800" y="206375"/>
            <a:ext cx="6858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000000">
                      <a:alpha val="50000"/>
                    </a:srgbClr>
                  </a:outerShdw>
                </a:effectLst>
              </a14:hiddenEffects>
            </a:ext>
          </a:extLst>
        </p:spPr>
        <p:txBody>
          <a:bodyPr anchor="ctr"/>
          <a:lstStyle/>
          <a:p>
            <a:pPr algn="ctr"/>
            <a:r>
              <a:rPr lang="en-US" sz="3200">
                <a:solidFill>
                  <a:schemeClr val="bg1"/>
                </a:solidFill>
              </a:rPr>
              <a:t>ELM</a:t>
            </a:r>
          </a:p>
        </p:txBody>
      </p:sp>
      <p:sp>
        <p:nvSpPr>
          <p:cNvPr id="11268" name="Text Box 4"/>
          <p:cNvSpPr txBox="1">
            <a:spLocks noChangeArrowheads="1"/>
          </p:cNvSpPr>
          <p:nvPr/>
        </p:nvSpPr>
        <p:spPr bwMode="auto">
          <a:xfrm>
            <a:off x="2041525" y="1941513"/>
            <a:ext cx="59594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11269" name="Text Box 5"/>
          <p:cNvSpPr txBox="1">
            <a:spLocks noChangeArrowheads="1"/>
          </p:cNvSpPr>
          <p:nvPr/>
        </p:nvSpPr>
        <p:spPr bwMode="auto">
          <a:xfrm>
            <a:off x="2955925" y="2093913"/>
            <a:ext cx="4968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11270" name="Text Box 6"/>
          <p:cNvSpPr txBox="1">
            <a:spLocks noChangeArrowheads="1"/>
          </p:cNvSpPr>
          <p:nvPr/>
        </p:nvSpPr>
        <p:spPr bwMode="auto">
          <a:xfrm>
            <a:off x="457200" y="1310591"/>
            <a:ext cx="78486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30188" indent="-230188" eaLnBrk="1" hangingPunct="1">
              <a:lnSpc>
                <a:spcPct val="80000"/>
              </a:lnSpc>
              <a:spcBef>
                <a:spcPct val="20000"/>
              </a:spcBef>
              <a:buClr>
                <a:srgbClr val="1B7B8B"/>
              </a:buClr>
              <a:buSzPct val="80000"/>
              <a:buFont typeface="Arial" charset="0"/>
              <a:buChar char="•"/>
            </a:pPr>
            <a:r>
              <a:rPr lang="en-US" sz="2800" dirty="0" smtClean="0">
                <a:solidFill>
                  <a:srgbClr val="4C4C4F"/>
                </a:solidFill>
                <a:cs typeface="Arial"/>
              </a:rPr>
              <a:t>ELM </a:t>
            </a:r>
            <a:r>
              <a:rPr lang="en-US" sz="2800" dirty="0">
                <a:solidFill>
                  <a:srgbClr val="4C4C4F"/>
                </a:solidFill>
                <a:cs typeface="Arial"/>
              </a:rPr>
              <a:t>helps the organization proactively manage </a:t>
            </a:r>
            <a:r>
              <a:rPr lang="en-US" sz="2800" dirty="0" smtClean="0">
                <a:solidFill>
                  <a:srgbClr val="4C4C4F"/>
                </a:solidFill>
                <a:cs typeface="Arial"/>
              </a:rPr>
              <a:t>learning initiatives</a:t>
            </a:r>
            <a:r>
              <a:rPr lang="en-US" sz="2800" dirty="0">
                <a:solidFill>
                  <a:srgbClr val="4C4C4F"/>
                </a:solidFill>
                <a:cs typeface="Arial"/>
              </a:rPr>
              <a:t>, ensuring that employees acquire needed knowledge and skills consistent with the vision of the CUNY FIRST </a:t>
            </a:r>
            <a:r>
              <a:rPr lang="en-US" sz="2800" dirty="0" smtClean="0">
                <a:solidFill>
                  <a:srgbClr val="4C4C4F"/>
                </a:solidFill>
                <a:cs typeface="Arial"/>
              </a:rPr>
              <a:t>project</a:t>
            </a:r>
            <a:endParaRPr lang="en-US" sz="2800" dirty="0">
              <a:solidFill>
                <a:srgbClr val="4C4C4F"/>
              </a:solidFill>
              <a:cs typeface="Arial"/>
            </a:endParaRPr>
          </a:p>
        </p:txBody>
      </p:sp>
      <p:sp>
        <p:nvSpPr>
          <p:cNvPr id="2" name="Title 1"/>
          <p:cNvSpPr>
            <a:spLocks noGrp="1"/>
          </p:cNvSpPr>
          <p:nvPr>
            <p:ph type="title"/>
          </p:nvPr>
        </p:nvSpPr>
        <p:spPr>
          <a:xfrm>
            <a:off x="457200" y="517480"/>
            <a:ext cx="8382000" cy="779463"/>
          </a:xfrm>
        </p:spPr>
        <p:txBody>
          <a:bodyPr/>
          <a:lstStyle/>
          <a:p>
            <a:r>
              <a:rPr lang="en-US" dirty="0" smtClean="0"/>
              <a:t>ELM</a:t>
            </a:r>
            <a:endParaRPr lang="en-US" dirty="0"/>
          </a:p>
        </p:txBody>
      </p:sp>
    </p:spTree>
    <p:extLst>
      <p:ext uri="{BB962C8B-B14F-4D97-AF65-F5344CB8AC3E}">
        <p14:creationId xmlns:p14="http://schemas.microsoft.com/office/powerpoint/2010/main" val="3480053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z="3200" dirty="0" smtClean="0"/>
              <a:t>Content Development Tool</a:t>
            </a:r>
          </a:p>
        </p:txBody>
      </p:sp>
      <p:sp>
        <p:nvSpPr>
          <p:cNvPr id="12291" name="Rectangle 3"/>
          <p:cNvSpPr>
            <a:spLocks noGrp="1" noChangeArrowheads="1"/>
          </p:cNvSpPr>
          <p:nvPr>
            <p:ph type="body" idx="1"/>
          </p:nvPr>
        </p:nvSpPr>
        <p:spPr>
          <a:xfrm>
            <a:off x="304800" y="1607031"/>
            <a:ext cx="8347881" cy="4425287"/>
          </a:xfrm>
        </p:spPr>
        <p:txBody>
          <a:bodyPr/>
          <a:lstStyle/>
          <a:p>
            <a:pPr eaLnBrk="1" hangingPunct="1">
              <a:lnSpc>
                <a:spcPct val="80000"/>
              </a:lnSpc>
            </a:pPr>
            <a:r>
              <a:rPr lang="en-US" dirty="0">
                <a:latin typeface="Arial" charset="0"/>
                <a:ea typeface="ＭＳ Ｐゴシック" charset="-128"/>
              </a:rPr>
              <a:t>User Productivity Kit (UPK) </a:t>
            </a:r>
          </a:p>
          <a:p>
            <a:pPr lvl="1" eaLnBrk="1" hangingPunct="1"/>
            <a:r>
              <a:rPr lang="en-US" dirty="0">
                <a:latin typeface="Arial" charset="0"/>
                <a:ea typeface="ＭＳ Ｐゴシック" charset="-128"/>
              </a:rPr>
              <a:t>Enables creation and maintenance of business processes</a:t>
            </a:r>
          </a:p>
          <a:p>
            <a:pPr lvl="1" eaLnBrk="1" hangingPunct="1"/>
            <a:r>
              <a:rPr lang="en-US" dirty="0">
                <a:latin typeface="Arial" charset="0"/>
                <a:ea typeface="ＭＳ Ｐゴシック" charset="-128"/>
              </a:rPr>
              <a:t>Testing, Training and Support documentation</a:t>
            </a:r>
          </a:p>
          <a:p>
            <a:pPr lvl="1" eaLnBrk="1" hangingPunct="1"/>
            <a:r>
              <a:rPr lang="en-US" dirty="0">
                <a:latin typeface="Arial" charset="0"/>
                <a:ea typeface="ＭＳ Ｐゴシック" charset="-128"/>
              </a:rPr>
              <a:t>Uses object recognition technology to capture screen content, keystrokes and mouse actions</a:t>
            </a:r>
          </a:p>
          <a:p>
            <a:pPr lvl="1" eaLnBrk="1" hangingPunct="1"/>
            <a:r>
              <a:rPr lang="en-US" dirty="0">
                <a:latin typeface="Arial" charset="0"/>
                <a:ea typeface="ＭＳ Ｐゴシック" charset="-128"/>
              </a:rPr>
              <a:t>UPK supports classroom and web based training scenarios</a:t>
            </a:r>
          </a:p>
        </p:txBody>
      </p:sp>
      <p:sp>
        <p:nvSpPr>
          <p:cNvPr id="12292" name="Rectangle 4"/>
          <p:cNvSpPr>
            <a:spLocks noChangeArrowheads="1"/>
          </p:cNvSpPr>
          <p:nvPr/>
        </p:nvSpPr>
        <p:spPr bwMode="gray">
          <a:xfrm>
            <a:off x="304800" y="3810000"/>
            <a:ext cx="84582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80000"/>
              </a:lnSpc>
              <a:spcBef>
                <a:spcPct val="20000"/>
              </a:spcBef>
              <a:buFont typeface="Wingdings" pitchFamily="2" charset="2"/>
              <a:buChar char="v"/>
            </a:pPr>
            <a:endParaRPr lang="en-US" sz="1200" dirty="0"/>
          </a:p>
        </p:txBody>
      </p:sp>
    </p:spTree>
    <p:extLst>
      <p:ext uri="{BB962C8B-B14F-4D97-AF65-F5344CB8AC3E}">
        <p14:creationId xmlns:p14="http://schemas.microsoft.com/office/powerpoint/2010/main" val="602945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z="3200" dirty="0" smtClean="0"/>
              <a:t>UPK</a:t>
            </a:r>
          </a:p>
        </p:txBody>
      </p:sp>
      <p:sp>
        <p:nvSpPr>
          <p:cNvPr id="12291" name="Rectangle 3"/>
          <p:cNvSpPr>
            <a:spLocks noGrp="1" noChangeArrowheads="1"/>
          </p:cNvSpPr>
          <p:nvPr>
            <p:ph type="body" idx="1"/>
          </p:nvPr>
        </p:nvSpPr>
        <p:spPr>
          <a:xfrm>
            <a:off x="304800" y="1405719"/>
            <a:ext cx="8402472" cy="4162567"/>
          </a:xfrm>
        </p:spPr>
        <p:txBody>
          <a:bodyPr/>
          <a:lstStyle/>
          <a:p>
            <a:pPr eaLnBrk="1" hangingPunct="1">
              <a:lnSpc>
                <a:spcPct val="80000"/>
              </a:lnSpc>
            </a:pPr>
            <a:r>
              <a:rPr lang="en-US" dirty="0">
                <a:latin typeface="Arial" charset="0"/>
                <a:ea typeface="ＭＳ Ｐゴシック" charset="-128"/>
              </a:rPr>
              <a:t>See It </a:t>
            </a:r>
          </a:p>
          <a:p>
            <a:pPr lvl="1" eaLnBrk="1" hangingPunct="1">
              <a:lnSpc>
                <a:spcPct val="80000"/>
              </a:lnSpc>
            </a:pPr>
            <a:r>
              <a:rPr lang="en-US" dirty="0">
                <a:latin typeface="Arial" charset="0"/>
                <a:ea typeface="ＭＳ Ｐゴシック" charset="-128"/>
              </a:rPr>
              <a:t>Watch an animated demonstration of action steps </a:t>
            </a:r>
          </a:p>
          <a:p>
            <a:pPr lvl="1" eaLnBrk="1" hangingPunct="1">
              <a:lnSpc>
                <a:spcPct val="80000"/>
              </a:lnSpc>
            </a:pPr>
            <a:r>
              <a:rPr lang="en-US" dirty="0">
                <a:latin typeface="Arial" charset="0"/>
                <a:ea typeface="ＭＳ Ｐゴシック" charset="-128"/>
              </a:rPr>
              <a:t>All activities, such as moving the mouse and entering data, are completed automatically </a:t>
            </a:r>
          </a:p>
          <a:p>
            <a:pPr eaLnBrk="1" hangingPunct="1">
              <a:lnSpc>
                <a:spcPct val="80000"/>
              </a:lnSpc>
            </a:pPr>
            <a:r>
              <a:rPr lang="en-US" dirty="0">
                <a:latin typeface="Arial" charset="0"/>
                <a:ea typeface="ＭＳ Ｐゴシック" charset="-128"/>
              </a:rPr>
              <a:t>Try It  </a:t>
            </a:r>
          </a:p>
          <a:p>
            <a:pPr lvl="1" eaLnBrk="1" hangingPunct="1">
              <a:lnSpc>
                <a:spcPct val="80000"/>
              </a:lnSpc>
            </a:pPr>
            <a:r>
              <a:rPr lang="en-US" dirty="0">
                <a:latin typeface="Arial" charset="0"/>
                <a:ea typeface="ＭＳ Ｐゴシック" charset="-128"/>
              </a:rPr>
              <a:t>Learn interactively in a simulated environment</a:t>
            </a:r>
          </a:p>
          <a:p>
            <a:pPr lvl="1" eaLnBrk="1" hangingPunct="1">
              <a:lnSpc>
                <a:spcPct val="80000"/>
              </a:lnSpc>
            </a:pPr>
            <a:r>
              <a:rPr lang="en-US" dirty="0">
                <a:latin typeface="Arial" charset="0"/>
                <a:ea typeface="ＭＳ Ｐゴシック" charset="-128"/>
              </a:rPr>
              <a:t>The learners is prompted for mouse clicks and keystrokes to complete the </a:t>
            </a:r>
            <a:r>
              <a:rPr lang="en-US" dirty="0" smtClean="0">
                <a:latin typeface="Arial" charset="0"/>
                <a:ea typeface="ＭＳ Ｐゴシック" charset="-128"/>
              </a:rPr>
              <a:t>transaction</a:t>
            </a:r>
            <a:endParaRPr lang="en-US" dirty="0">
              <a:latin typeface="Arial" charset="0"/>
              <a:ea typeface="ＭＳ Ｐゴシック" charset="-128"/>
            </a:endParaRPr>
          </a:p>
        </p:txBody>
      </p:sp>
    </p:spTree>
    <p:extLst>
      <p:ext uri="{BB962C8B-B14F-4D97-AF65-F5344CB8AC3E}">
        <p14:creationId xmlns:p14="http://schemas.microsoft.com/office/powerpoint/2010/main" val="3361259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z="3200" dirty="0" smtClean="0"/>
              <a:t>UPK</a:t>
            </a:r>
          </a:p>
        </p:txBody>
      </p:sp>
      <p:sp>
        <p:nvSpPr>
          <p:cNvPr id="12291" name="Rectangle 3"/>
          <p:cNvSpPr>
            <a:spLocks noGrp="1" noChangeArrowheads="1"/>
          </p:cNvSpPr>
          <p:nvPr>
            <p:ph type="body" idx="1"/>
          </p:nvPr>
        </p:nvSpPr>
        <p:spPr>
          <a:xfrm>
            <a:off x="304800" y="1142999"/>
            <a:ext cx="8293290" cy="4425287"/>
          </a:xfrm>
        </p:spPr>
        <p:txBody>
          <a:bodyPr/>
          <a:lstStyle/>
          <a:p>
            <a:pPr marL="230188" lvl="1" indent="-230188" eaLnBrk="1" hangingPunct="1">
              <a:lnSpc>
                <a:spcPct val="80000"/>
              </a:lnSpc>
            </a:pPr>
            <a:r>
              <a:rPr lang="en-US" sz="2800" dirty="0" smtClean="0">
                <a:latin typeface="Arial" charset="0"/>
                <a:ea typeface="ＭＳ Ｐゴシック" charset="-128"/>
              </a:rPr>
              <a:t>Do </a:t>
            </a:r>
            <a:r>
              <a:rPr lang="en-US" sz="2800" dirty="0">
                <a:latin typeface="Arial" charset="0"/>
                <a:ea typeface="ＭＳ Ｐゴシック" charset="-128"/>
              </a:rPr>
              <a:t>It  </a:t>
            </a:r>
          </a:p>
          <a:p>
            <a:pPr lvl="1" eaLnBrk="1" hangingPunct="1">
              <a:lnSpc>
                <a:spcPct val="80000"/>
              </a:lnSpc>
            </a:pPr>
            <a:r>
              <a:rPr lang="en-US" dirty="0">
                <a:latin typeface="Arial" charset="0"/>
                <a:ea typeface="ＭＳ Ｐゴシック" charset="-128"/>
              </a:rPr>
              <a:t>Learn interactively using live data. The  is presented with a small window in the live application that </a:t>
            </a:r>
            <a:r>
              <a:rPr lang="en-US" dirty="0" smtClean="0">
                <a:latin typeface="Arial" charset="0"/>
                <a:ea typeface="ＭＳ Ｐゴシック" charset="-128"/>
              </a:rPr>
              <a:t>displays </a:t>
            </a:r>
            <a:r>
              <a:rPr lang="en-US" dirty="0">
                <a:latin typeface="Arial" charset="0"/>
                <a:ea typeface="ＭＳ Ｐゴシック" charset="-128"/>
              </a:rPr>
              <a:t>instructions to complete a particular transaction</a:t>
            </a:r>
          </a:p>
          <a:p>
            <a:pPr lvl="1" eaLnBrk="1" hangingPunct="1">
              <a:lnSpc>
                <a:spcPct val="80000"/>
              </a:lnSpc>
            </a:pPr>
            <a:r>
              <a:rPr lang="en-US" dirty="0">
                <a:latin typeface="Arial" charset="0"/>
                <a:ea typeface="ＭＳ Ｐゴシック" charset="-128"/>
              </a:rPr>
              <a:t>With Do it, the learner sets his/her own pace </a:t>
            </a:r>
          </a:p>
          <a:p>
            <a:pPr eaLnBrk="1" hangingPunct="1">
              <a:lnSpc>
                <a:spcPct val="80000"/>
              </a:lnSpc>
            </a:pPr>
            <a:r>
              <a:rPr lang="en-US" dirty="0">
                <a:latin typeface="Arial" charset="0"/>
                <a:ea typeface="ＭＳ Ｐゴシック" charset="-128"/>
              </a:rPr>
              <a:t>Know It</a:t>
            </a:r>
          </a:p>
          <a:p>
            <a:pPr lvl="1" eaLnBrk="1" hangingPunct="1">
              <a:lnSpc>
                <a:spcPct val="80000"/>
              </a:lnSpc>
            </a:pPr>
            <a:r>
              <a:rPr lang="en-US" dirty="0">
                <a:latin typeface="Arial" charset="0"/>
                <a:ea typeface="ＭＳ Ｐゴシック" charset="-128"/>
              </a:rPr>
              <a:t>Learner completes a task without step-by-step </a:t>
            </a:r>
            <a:r>
              <a:rPr lang="en-US" dirty="0" smtClean="0">
                <a:latin typeface="Arial" charset="0"/>
                <a:ea typeface="ＭＳ Ｐゴシック" charset="-128"/>
              </a:rPr>
              <a:t>instructions</a:t>
            </a:r>
            <a:endParaRPr lang="en-US" dirty="0">
              <a:latin typeface="Arial" charset="0"/>
              <a:ea typeface="ＭＳ Ｐゴシック" charset="-128"/>
            </a:endParaRPr>
          </a:p>
          <a:p>
            <a:pPr lvl="1" eaLnBrk="1" hangingPunct="1">
              <a:lnSpc>
                <a:spcPct val="80000"/>
              </a:lnSpc>
            </a:pPr>
            <a:r>
              <a:rPr lang="en-US" dirty="0">
                <a:latin typeface="Arial" charset="0"/>
                <a:ea typeface="ＭＳ Ｐゴシック" charset="-128"/>
              </a:rPr>
              <a:t>This mode is used for learners </a:t>
            </a:r>
            <a:r>
              <a:rPr lang="en-US" dirty="0" smtClean="0">
                <a:latin typeface="Arial" charset="0"/>
                <a:ea typeface="ＭＳ Ｐゴシック" charset="-128"/>
              </a:rPr>
              <a:t>assessment</a:t>
            </a:r>
            <a:endParaRPr lang="en-US" dirty="0">
              <a:latin typeface="Arial" charset="0"/>
              <a:ea typeface="ＭＳ Ｐゴシック" charset="-128"/>
            </a:endParaRPr>
          </a:p>
        </p:txBody>
      </p:sp>
    </p:spTree>
    <p:extLst>
      <p:ext uri="{BB962C8B-B14F-4D97-AF65-F5344CB8AC3E}">
        <p14:creationId xmlns:p14="http://schemas.microsoft.com/office/powerpoint/2010/main" val="3731422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03576"/>
            <a:ext cx="8382000" cy="683528"/>
          </a:xfrm>
        </p:spPr>
        <p:txBody>
          <a:bodyPr/>
          <a:lstStyle/>
          <a:p>
            <a:pPr eaLnBrk="1" hangingPunct="1"/>
            <a:r>
              <a:rPr lang="en-US" sz="3200" dirty="0" smtClean="0"/>
              <a:t>Learning Preparation</a:t>
            </a:r>
          </a:p>
        </p:txBody>
      </p:sp>
      <p:graphicFrame>
        <p:nvGraphicFramePr>
          <p:cNvPr id="13315" name="Object 4"/>
          <p:cNvGraphicFramePr>
            <a:graphicFrameLocks noGrp="1" noChangeAspect="1"/>
          </p:cNvGraphicFramePr>
          <p:nvPr>
            <p:ph idx="1"/>
            <p:extLst>
              <p:ext uri="{D42A27DB-BD31-4B8C-83A1-F6EECF244321}">
                <p14:modId xmlns:p14="http://schemas.microsoft.com/office/powerpoint/2010/main" val="2607857881"/>
              </p:ext>
            </p:extLst>
          </p:nvPr>
        </p:nvGraphicFramePr>
        <p:xfrm>
          <a:off x="1524000" y="684656"/>
          <a:ext cx="6781800" cy="5791200"/>
        </p:xfrm>
        <a:graphic>
          <a:graphicData uri="http://schemas.openxmlformats.org/presentationml/2006/ole">
            <mc:AlternateContent xmlns:mc="http://schemas.openxmlformats.org/markup-compatibility/2006">
              <mc:Choice xmlns:v="urn:schemas-microsoft-com:vml" Requires="v">
                <p:oleObj spid="_x0000_s8224" name="Visio" r:id="rId3" imgW="8161782" imgH="9605010" progId="Visio.Drawing.11">
                  <p:embed/>
                </p:oleObj>
              </mc:Choice>
              <mc:Fallback>
                <p:oleObj name="Visio" r:id="rId3" imgW="8161782" imgH="9605010"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684656"/>
                        <a:ext cx="67818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5571348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z="3200" dirty="0" smtClean="0"/>
              <a:t>Train the trainer</a:t>
            </a:r>
            <a:endParaRPr lang="en-US" sz="3200" baseline="30000" dirty="0" smtClean="0"/>
          </a:p>
        </p:txBody>
      </p:sp>
      <p:sp>
        <p:nvSpPr>
          <p:cNvPr id="14339" name="Rectangle 3"/>
          <p:cNvSpPr>
            <a:spLocks noGrp="1" noChangeArrowheads="1"/>
          </p:cNvSpPr>
          <p:nvPr>
            <p:ph type="body" idx="1"/>
          </p:nvPr>
        </p:nvSpPr>
        <p:spPr>
          <a:xfrm>
            <a:off x="457200" y="1600200"/>
            <a:ext cx="8382000" cy="1757149"/>
          </a:xfrm>
        </p:spPr>
        <p:txBody>
          <a:bodyPr/>
          <a:lstStyle/>
          <a:p>
            <a:pPr marL="0" lvl="1" indent="0" eaLnBrk="1" hangingPunct="1">
              <a:lnSpc>
                <a:spcPct val="80000"/>
              </a:lnSpc>
              <a:buNone/>
            </a:pPr>
            <a:r>
              <a:rPr lang="en-US" sz="2800" dirty="0" smtClean="0">
                <a:latin typeface="Arial" charset="0"/>
                <a:ea typeface="ＭＳ Ｐゴシック" charset="-128"/>
              </a:rPr>
              <a:t>See previous diagram for details:</a:t>
            </a:r>
          </a:p>
          <a:p>
            <a:pPr marL="230188" lvl="1" indent="-230188" eaLnBrk="1" hangingPunct="1">
              <a:lnSpc>
                <a:spcPct val="80000"/>
              </a:lnSpc>
            </a:pPr>
            <a:r>
              <a:rPr lang="en-US" sz="2800" dirty="0" smtClean="0">
                <a:latin typeface="Arial" charset="0"/>
                <a:ea typeface="ＭＳ Ｐゴシック" charset="-128"/>
              </a:rPr>
              <a:t>Selection </a:t>
            </a:r>
            <a:r>
              <a:rPr lang="en-US" sz="2800" dirty="0" smtClean="0">
                <a:latin typeface="Arial" charset="0"/>
                <a:ea typeface="ＭＳ Ｐゴシック" charset="-128"/>
              </a:rPr>
              <a:t>Criteria</a:t>
            </a:r>
          </a:p>
          <a:p>
            <a:pPr marL="230188" lvl="1" indent="-230188" eaLnBrk="1" hangingPunct="1">
              <a:lnSpc>
                <a:spcPct val="80000"/>
              </a:lnSpc>
            </a:pPr>
            <a:r>
              <a:rPr lang="en-US" sz="2800" dirty="0" smtClean="0">
                <a:latin typeface="Arial" charset="0"/>
                <a:ea typeface="ＭＳ Ｐゴシック" charset="-128"/>
              </a:rPr>
              <a:t>Instructor </a:t>
            </a:r>
            <a:r>
              <a:rPr lang="en-US" sz="2800" dirty="0">
                <a:latin typeface="Arial" charset="0"/>
                <a:ea typeface="ＭＳ Ｐゴシック" charset="-128"/>
              </a:rPr>
              <a:t>Presentation Workshops</a:t>
            </a:r>
          </a:p>
          <a:p>
            <a:pPr marL="230188" lvl="1" indent="-230188" eaLnBrk="1" hangingPunct="1">
              <a:lnSpc>
                <a:spcPct val="80000"/>
              </a:lnSpc>
            </a:pPr>
            <a:r>
              <a:rPr lang="en-US" sz="2800" dirty="0">
                <a:latin typeface="Arial" charset="0"/>
                <a:ea typeface="ＭＳ Ｐゴシック" charset="-128"/>
              </a:rPr>
              <a:t>Instructor Content Workshops</a:t>
            </a:r>
          </a:p>
          <a:p>
            <a:pPr lvl="1" eaLnBrk="1" hangingPunct="1"/>
            <a:endParaRPr lang="en-US" dirty="0" smtClean="0"/>
          </a:p>
        </p:txBody>
      </p:sp>
    </p:spTree>
    <p:extLst>
      <p:ext uri="{BB962C8B-B14F-4D97-AF65-F5344CB8AC3E}">
        <p14:creationId xmlns:p14="http://schemas.microsoft.com/office/powerpoint/2010/main" val="1143847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176280"/>
            <a:ext cx="8382000" cy="738120"/>
          </a:xfrm>
        </p:spPr>
        <p:txBody>
          <a:bodyPr/>
          <a:lstStyle/>
          <a:p>
            <a:pPr eaLnBrk="1" hangingPunct="1"/>
            <a:r>
              <a:rPr lang="en-US" sz="3200" dirty="0" smtClean="0"/>
              <a:t>Support and Help </a:t>
            </a:r>
          </a:p>
        </p:txBody>
      </p:sp>
      <p:graphicFrame>
        <p:nvGraphicFramePr>
          <p:cNvPr id="15363" name="Object 10"/>
          <p:cNvGraphicFramePr>
            <a:graphicFrameLocks noGrp="1" noChangeAspect="1"/>
          </p:cNvGraphicFramePr>
          <p:nvPr>
            <p:ph idx="1"/>
            <p:extLst>
              <p:ext uri="{D42A27DB-BD31-4B8C-83A1-F6EECF244321}">
                <p14:modId xmlns:p14="http://schemas.microsoft.com/office/powerpoint/2010/main" val="3046187847"/>
              </p:ext>
            </p:extLst>
          </p:nvPr>
        </p:nvGraphicFramePr>
        <p:xfrm>
          <a:off x="1066800" y="668736"/>
          <a:ext cx="7315200" cy="5943600"/>
        </p:xfrm>
        <a:graphic>
          <a:graphicData uri="http://schemas.openxmlformats.org/presentationml/2006/ole">
            <mc:AlternateContent xmlns:mc="http://schemas.openxmlformats.org/markup-compatibility/2006">
              <mc:Choice xmlns:v="urn:schemas-microsoft-com:vml" Requires="v">
                <p:oleObj spid="_x0000_s9249" name="Visio" r:id="rId3" imgW="9941814" imgH="7684389" progId="Visio.Drawing.11">
                  <p:embed/>
                </p:oleObj>
              </mc:Choice>
              <mc:Fallback>
                <p:oleObj name="Visio" r:id="rId3" imgW="9941814" imgH="7684389"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668736"/>
                        <a:ext cx="7315200" cy="594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616715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p:txBody>
          <a:bodyPr/>
          <a:lstStyle/>
          <a:p>
            <a:pPr eaLnBrk="1" hangingPunct="1"/>
            <a:r>
              <a:rPr lang="en-US" sz="4000" smtClean="0"/>
              <a:t>Help Desk Support</a:t>
            </a:r>
          </a:p>
        </p:txBody>
      </p:sp>
      <p:sp>
        <p:nvSpPr>
          <p:cNvPr id="16387" name="Rectangle 3"/>
          <p:cNvSpPr>
            <a:spLocks noGrp="1" noChangeArrowheads="1"/>
          </p:cNvSpPr>
          <p:nvPr>
            <p:ph type="body" idx="4294967295"/>
          </p:nvPr>
        </p:nvSpPr>
        <p:spPr>
          <a:xfrm>
            <a:off x="990600" y="1600201"/>
            <a:ext cx="7471012" cy="3449472"/>
          </a:xfrm>
        </p:spPr>
        <p:txBody>
          <a:bodyPr/>
          <a:lstStyle/>
          <a:p>
            <a:pPr marL="230188" lvl="1" indent="-230188" eaLnBrk="1" hangingPunct="1">
              <a:lnSpc>
                <a:spcPct val="80000"/>
              </a:lnSpc>
            </a:pPr>
            <a:r>
              <a:rPr lang="en-US" sz="2800" dirty="0">
                <a:latin typeface="Arial" charset="0"/>
                <a:ea typeface="ＭＳ Ｐゴシック" charset="-128"/>
              </a:rPr>
              <a:t>Help Desk Training</a:t>
            </a:r>
          </a:p>
          <a:p>
            <a:pPr lvl="1" eaLnBrk="1" hangingPunct="1">
              <a:lnSpc>
                <a:spcPct val="90000"/>
              </a:lnSpc>
              <a:buFont typeface="Wingdings" pitchFamily="2" charset="2"/>
              <a:buChar char="v"/>
            </a:pPr>
            <a:r>
              <a:rPr lang="en-US" dirty="0" smtClean="0"/>
              <a:t>It will be necessary to appropriately train Help Desk personnel on the ways to recognize, capture, categorize and resolve potential issues that are likely to be encountered using each new CUNYfirst process</a:t>
            </a:r>
          </a:p>
          <a:p>
            <a:pPr lvl="1" eaLnBrk="1" hangingPunct="1">
              <a:lnSpc>
                <a:spcPct val="90000"/>
              </a:lnSpc>
              <a:buFont typeface="Wingdings" pitchFamily="2" charset="2"/>
              <a:buChar char="v"/>
            </a:pPr>
            <a:r>
              <a:rPr lang="en-US" dirty="0" smtClean="0"/>
              <a:t>CUNYfirst will train representatives from each campus who will train help desk staff members from their home campuses</a:t>
            </a:r>
          </a:p>
        </p:txBody>
      </p:sp>
    </p:spTree>
    <p:extLst>
      <p:ext uri="{BB962C8B-B14F-4D97-AF65-F5344CB8AC3E}">
        <p14:creationId xmlns:p14="http://schemas.microsoft.com/office/powerpoint/2010/main" val="304239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p:txBody>
          <a:bodyPr/>
          <a:lstStyle/>
          <a:p>
            <a:pPr eaLnBrk="1" hangingPunct="1"/>
            <a:r>
              <a:rPr lang="en-US" smtClean="0"/>
              <a:t>Help Desk Support</a:t>
            </a:r>
          </a:p>
        </p:txBody>
      </p:sp>
      <p:sp>
        <p:nvSpPr>
          <p:cNvPr id="17411" name="Rectangle 3"/>
          <p:cNvSpPr>
            <a:spLocks noGrp="1" noChangeArrowheads="1"/>
          </p:cNvSpPr>
          <p:nvPr>
            <p:ph type="body" idx="4294967295"/>
          </p:nvPr>
        </p:nvSpPr>
        <p:spPr>
          <a:xfrm>
            <a:off x="990600" y="1600200"/>
            <a:ext cx="7696200" cy="4525963"/>
          </a:xfrm>
        </p:spPr>
        <p:txBody>
          <a:bodyPr/>
          <a:lstStyle/>
          <a:p>
            <a:pPr marL="230188" lvl="1" indent="-230188" eaLnBrk="1" hangingPunct="1">
              <a:lnSpc>
                <a:spcPct val="80000"/>
              </a:lnSpc>
            </a:pPr>
            <a:r>
              <a:rPr lang="en-US" sz="2800" dirty="0">
                <a:latin typeface="Arial" charset="0"/>
                <a:ea typeface="ＭＳ Ｐゴシック" charset="-128"/>
              </a:rPr>
              <a:t>A collection of articles, references to available UPKs (User Productivity Kit – a PeopleSoft training tool), technical solutions, and FAQs. CUNY personnel will analyze to maintain the knowledge base content and ensure that it is updated with useful material  </a:t>
            </a:r>
          </a:p>
          <a:p>
            <a:pPr eaLnBrk="1" hangingPunct="1">
              <a:lnSpc>
                <a:spcPct val="90000"/>
              </a:lnSpc>
            </a:pPr>
            <a:endParaRPr lang="en-US" sz="2800" dirty="0" smtClean="0"/>
          </a:p>
          <a:p>
            <a:pPr marL="230188" lvl="1" indent="-230188" eaLnBrk="1" hangingPunct="1">
              <a:lnSpc>
                <a:spcPct val="80000"/>
              </a:lnSpc>
            </a:pPr>
            <a:r>
              <a:rPr lang="en-US" sz="2800" dirty="0">
                <a:latin typeface="Arial" charset="0"/>
                <a:ea typeface="ＭＳ Ｐゴシック" charset="-128"/>
              </a:rPr>
              <a:t>The Knowledge Base will serve as a repository of application knowledge, primarily mined initially by Help Desk, and then later by the users themselves </a:t>
            </a:r>
          </a:p>
        </p:txBody>
      </p:sp>
    </p:spTree>
    <p:extLst>
      <p:ext uri="{BB962C8B-B14F-4D97-AF65-F5344CB8AC3E}">
        <p14:creationId xmlns:p14="http://schemas.microsoft.com/office/powerpoint/2010/main" val="3451321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6" name="Rectangle 2"/>
          <p:cNvSpPr>
            <a:spLocks noGrp="1" noChangeArrowheads="1"/>
          </p:cNvSpPr>
          <p:nvPr>
            <p:ph type="title" idx="4294967295"/>
          </p:nvPr>
        </p:nvSpPr>
        <p:spPr/>
        <p:txBody>
          <a:bodyPr/>
          <a:lstStyle/>
          <a:p>
            <a:pPr eaLnBrk="1" hangingPunct="1"/>
            <a:r>
              <a:rPr lang="en-US" smtClean="0"/>
              <a:t>Help Desk Support</a:t>
            </a:r>
          </a:p>
        </p:txBody>
      </p:sp>
      <p:graphicFrame>
        <p:nvGraphicFramePr>
          <p:cNvPr id="2" name="Diagram 1"/>
          <p:cNvGraphicFramePr/>
          <p:nvPr>
            <p:extLst>
              <p:ext uri="{D42A27DB-BD31-4B8C-83A1-F6EECF244321}">
                <p14:modId xmlns:p14="http://schemas.microsoft.com/office/powerpoint/2010/main" val="307132964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7700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eaLnBrk="1" hangingPunct="1"/>
            <a:r>
              <a:rPr lang="en-US" cap="none" dirty="0" smtClean="0">
                <a:latin typeface="Arial" charset="0"/>
                <a:ea typeface="ＭＳ Ｐゴシック" charset="-128"/>
              </a:rPr>
              <a:t>WHAT IS CUNY</a:t>
            </a:r>
            <a:endParaRPr lang="en-US" cap="none" dirty="0">
              <a:latin typeface="Arial" charset="0"/>
              <a:ea typeface="ＭＳ Ｐゴシック" charset="-128"/>
            </a:endParaRPr>
          </a:p>
        </p:txBody>
      </p:sp>
      <p:sp>
        <p:nvSpPr>
          <p:cNvPr id="16387" name="Content Placeholder 2"/>
          <p:cNvSpPr>
            <a:spLocks noGrp="1"/>
          </p:cNvSpPr>
          <p:nvPr>
            <p:ph idx="4294967295"/>
          </p:nvPr>
        </p:nvSpPr>
        <p:spPr>
          <a:xfrm>
            <a:off x="533400" y="1255594"/>
            <a:ext cx="8229600" cy="4870569"/>
          </a:xfrm>
        </p:spPr>
        <p:txBody>
          <a:bodyPr/>
          <a:lstStyle/>
          <a:p>
            <a:pPr marL="0" indent="0" eaLnBrk="1" hangingPunct="1">
              <a:buNone/>
            </a:pPr>
            <a:r>
              <a:rPr lang="en-US" dirty="0" smtClean="0">
                <a:latin typeface="Arial" charset="0"/>
                <a:ea typeface="ＭＳ Ｐゴシック" charset="-128"/>
              </a:rPr>
              <a:t>CUNY </a:t>
            </a:r>
            <a:r>
              <a:rPr lang="en-US" dirty="0">
                <a:latin typeface="Arial" charset="0"/>
                <a:ea typeface="ＭＳ Ｐゴシック" charset="-128"/>
              </a:rPr>
              <a:t>is the largest urban public university in the United States</a:t>
            </a:r>
            <a:r>
              <a:rPr lang="en-US" dirty="0" smtClean="0">
                <a:latin typeface="Arial" charset="0"/>
                <a:ea typeface="ＭＳ Ｐゴシック" charset="-128"/>
              </a:rPr>
              <a:t>:</a:t>
            </a:r>
            <a:endParaRPr lang="en-US" dirty="0">
              <a:latin typeface="Arial" charset="0"/>
              <a:ea typeface="ＭＳ Ｐゴシック" charset="-128"/>
            </a:endParaRPr>
          </a:p>
          <a:p>
            <a:pPr eaLnBrk="1" hangingPunct="1"/>
            <a:r>
              <a:rPr lang="en-US" sz="1800" dirty="0">
                <a:latin typeface="Arial" charset="0"/>
                <a:ea typeface="ＭＳ Ｐゴシック" charset="-128"/>
              </a:rPr>
              <a:t> </a:t>
            </a:r>
            <a:r>
              <a:rPr lang="en-US" sz="1800" strike="sngStrike" dirty="0">
                <a:latin typeface="Arial" charset="0"/>
                <a:ea typeface="ＭＳ Ｐゴシック" charset="-128"/>
              </a:rPr>
              <a:t>23</a:t>
            </a:r>
            <a:r>
              <a:rPr lang="en-US" sz="1800" dirty="0">
                <a:latin typeface="Arial" charset="0"/>
                <a:ea typeface="ＭＳ Ｐゴシック" charset="-128"/>
              </a:rPr>
              <a:t> </a:t>
            </a:r>
            <a:r>
              <a:rPr lang="en-US" sz="1800" dirty="0" smtClean="0">
                <a:latin typeface="Arial" charset="0"/>
                <a:ea typeface="ＭＳ Ｐゴシック" charset="-128"/>
              </a:rPr>
              <a:t>24 Institutions</a:t>
            </a:r>
            <a:endParaRPr lang="en-US" sz="1800" dirty="0">
              <a:latin typeface="Arial" charset="0"/>
              <a:ea typeface="ＭＳ Ｐゴシック" charset="-128"/>
            </a:endParaRPr>
          </a:p>
          <a:p>
            <a:pPr eaLnBrk="1" hangingPunct="1"/>
            <a:r>
              <a:rPr lang="en-US" sz="1800" dirty="0">
                <a:latin typeface="Arial" charset="0"/>
                <a:ea typeface="ＭＳ Ｐゴシック" charset="-128"/>
              </a:rPr>
              <a:t> </a:t>
            </a:r>
            <a:r>
              <a:rPr lang="en-US" sz="1800" dirty="0" smtClean="0">
                <a:latin typeface="Arial" charset="0"/>
                <a:ea typeface="ＭＳ Ｐゴシック" charset="-128"/>
              </a:rPr>
              <a:t>&gt;262,000 </a:t>
            </a:r>
            <a:r>
              <a:rPr lang="en-US" sz="1800" dirty="0">
                <a:latin typeface="Arial" charset="0"/>
                <a:ea typeface="ＭＳ Ｐゴシック" charset="-128"/>
              </a:rPr>
              <a:t>degree-seeking students</a:t>
            </a:r>
          </a:p>
          <a:p>
            <a:pPr eaLnBrk="1" hangingPunct="1"/>
            <a:r>
              <a:rPr lang="en-US" sz="1800" dirty="0">
                <a:latin typeface="Arial" charset="0"/>
                <a:ea typeface="ＭＳ Ｐゴシック" charset="-128"/>
              </a:rPr>
              <a:t> </a:t>
            </a:r>
            <a:r>
              <a:rPr lang="en-US" sz="1800" dirty="0" smtClean="0">
                <a:latin typeface="Arial" charset="0"/>
                <a:ea typeface="ＭＳ Ｐゴシック" charset="-128"/>
              </a:rPr>
              <a:t>&gt;257,000 </a:t>
            </a:r>
            <a:r>
              <a:rPr lang="en-US" sz="1800" dirty="0">
                <a:latin typeface="Arial" charset="0"/>
                <a:ea typeface="ＭＳ Ｐゴシック" charset="-128"/>
              </a:rPr>
              <a:t>continuing education students</a:t>
            </a:r>
          </a:p>
          <a:p>
            <a:pPr eaLnBrk="1" hangingPunct="1"/>
            <a:r>
              <a:rPr lang="en-US" sz="1800" dirty="0">
                <a:latin typeface="Arial" charset="0"/>
                <a:ea typeface="ＭＳ Ｐゴシック" charset="-128"/>
              </a:rPr>
              <a:t> </a:t>
            </a:r>
            <a:r>
              <a:rPr lang="en-US" sz="1800" dirty="0" smtClean="0">
                <a:latin typeface="Arial" charset="0"/>
                <a:ea typeface="ＭＳ Ｐゴシック" charset="-128"/>
              </a:rPr>
              <a:t>&gt;7,000 </a:t>
            </a:r>
            <a:r>
              <a:rPr lang="en-US" sz="1800" dirty="0">
                <a:latin typeface="Arial" charset="0"/>
                <a:ea typeface="ＭＳ Ｐゴシック" charset="-128"/>
              </a:rPr>
              <a:t>full-time faculty</a:t>
            </a:r>
          </a:p>
          <a:p>
            <a:pPr eaLnBrk="1" hangingPunct="1"/>
            <a:r>
              <a:rPr lang="en-US" sz="1800" dirty="0">
                <a:latin typeface="Arial" charset="0"/>
                <a:ea typeface="ＭＳ Ｐゴシック" charset="-128"/>
              </a:rPr>
              <a:t> </a:t>
            </a:r>
            <a:r>
              <a:rPr lang="en-US" sz="1800" dirty="0" smtClean="0">
                <a:latin typeface="Arial" charset="0"/>
                <a:ea typeface="ＭＳ Ｐゴシック" charset="-128"/>
              </a:rPr>
              <a:t>&gt;10,000 </a:t>
            </a:r>
            <a:r>
              <a:rPr lang="en-US" sz="1800" dirty="0">
                <a:latin typeface="Arial" charset="0"/>
                <a:ea typeface="ＭＳ Ｐゴシック" charset="-128"/>
              </a:rPr>
              <a:t>part-time faculty</a:t>
            </a:r>
          </a:p>
          <a:p>
            <a:pPr eaLnBrk="1" hangingPunct="1"/>
            <a:r>
              <a:rPr lang="en-US" sz="1800" dirty="0">
                <a:latin typeface="Arial" charset="0"/>
                <a:ea typeface="ＭＳ Ｐゴシック" charset="-128"/>
              </a:rPr>
              <a:t> </a:t>
            </a:r>
            <a:r>
              <a:rPr lang="en-US" sz="1800" dirty="0" smtClean="0">
                <a:latin typeface="Arial" charset="0"/>
                <a:ea typeface="ＭＳ Ｐゴシック" charset="-128"/>
              </a:rPr>
              <a:t>1,000 </a:t>
            </a:r>
            <a:r>
              <a:rPr lang="en-US" sz="1800" dirty="0">
                <a:latin typeface="Arial" charset="0"/>
                <a:ea typeface="ＭＳ Ｐゴシック" charset="-128"/>
              </a:rPr>
              <a:t>continuing education teachers</a:t>
            </a:r>
          </a:p>
          <a:p>
            <a:pPr eaLnBrk="1" hangingPunct="1"/>
            <a:r>
              <a:rPr lang="en-US" sz="1800" dirty="0">
                <a:latin typeface="Arial" charset="0"/>
                <a:ea typeface="ＭＳ Ｐゴシック" charset="-128"/>
              </a:rPr>
              <a:t> </a:t>
            </a:r>
            <a:r>
              <a:rPr lang="en-US" sz="1800" dirty="0" smtClean="0">
                <a:latin typeface="Arial" charset="0"/>
                <a:ea typeface="ＭＳ Ｐゴシック" charset="-128"/>
              </a:rPr>
              <a:t>&gt;35,000 </a:t>
            </a:r>
            <a:r>
              <a:rPr lang="en-US" sz="1800" dirty="0" smtClean="0">
                <a:latin typeface="Arial" charset="0"/>
                <a:ea typeface="ＭＳ Ｐゴシック" charset="-128"/>
              </a:rPr>
              <a:t>total employees</a:t>
            </a:r>
            <a:endParaRPr lang="en-US" sz="1800" dirty="0">
              <a:latin typeface="Arial" charset="0"/>
              <a:ea typeface="ＭＳ Ｐゴシック" charset="-128"/>
            </a:endParaRPr>
          </a:p>
          <a:p>
            <a:pPr eaLnBrk="1" hangingPunct="1"/>
            <a:r>
              <a:rPr lang="en-US" sz="1800" dirty="0">
                <a:latin typeface="Arial" charset="0"/>
                <a:ea typeface="ＭＳ Ｐゴシック" charset="-128"/>
              </a:rPr>
              <a:t> 1,400 academic programs</a:t>
            </a:r>
          </a:p>
          <a:p>
            <a:pPr eaLnBrk="1" hangingPunct="1"/>
            <a:r>
              <a:rPr lang="en-US" sz="1800" dirty="0">
                <a:latin typeface="Arial" charset="0"/>
                <a:ea typeface="ＭＳ Ｐゴシック" charset="-128"/>
              </a:rPr>
              <a:t> 200+ associate and baccalaureate degree majors</a:t>
            </a:r>
          </a:p>
          <a:p>
            <a:pPr eaLnBrk="1" hangingPunct="1"/>
            <a:r>
              <a:rPr lang="en-US" sz="1800" dirty="0">
                <a:latin typeface="Arial" charset="0"/>
                <a:ea typeface="ＭＳ Ｐゴシック" charset="-128"/>
              </a:rPr>
              <a:t> 100+ graduate degree programs</a:t>
            </a:r>
          </a:p>
          <a:p>
            <a:pPr eaLnBrk="1" hangingPunct="1"/>
            <a:r>
              <a:rPr lang="en-US" sz="1800" dirty="0">
                <a:latin typeface="Arial" charset="0"/>
                <a:ea typeface="ＭＳ Ｐゴシック" charset="-128"/>
              </a:rPr>
              <a:t> 280+ buildings on 23 million square feet of space</a:t>
            </a:r>
          </a:p>
          <a:p>
            <a:pPr eaLnBrk="1" hangingPunct="1"/>
            <a:r>
              <a:rPr lang="en-US" sz="1800" dirty="0">
                <a:latin typeface="Arial" charset="0"/>
                <a:ea typeface="ＭＳ Ｐゴシック" charset="-128"/>
              </a:rPr>
              <a:t> 641+ acres</a:t>
            </a:r>
          </a:p>
        </p:txBody>
      </p:sp>
    </p:spTree>
    <p:extLst>
      <p:ext uri="{BB962C8B-B14F-4D97-AF65-F5344CB8AC3E}">
        <p14:creationId xmlns:p14="http://schemas.microsoft.com/office/powerpoint/2010/main" val="4656810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z="3200" smtClean="0"/>
              <a:t>Delivery</a:t>
            </a:r>
          </a:p>
        </p:txBody>
      </p:sp>
      <p:sp>
        <p:nvSpPr>
          <p:cNvPr id="19459" name="Rectangle 3"/>
          <p:cNvSpPr>
            <a:spLocks noGrp="1" noChangeArrowheads="1"/>
          </p:cNvSpPr>
          <p:nvPr>
            <p:ph type="body" idx="1"/>
          </p:nvPr>
        </p:nvSpPr>
        <p:spPr>
          <a:xfrm>
            <a:off x="457200" y="1371600"/>
            <a:ext cx="8229600" cy="1524000"/>
          </a:xfrm>
          <a:solidFill>
            <a:srgbClr val="C0C0C0"/>
          </a:solidFill>
          <a:ln>
            <a:solidFill>
              <a:srgbClr val="000000"/>
            </a:solidFill>
            <a:miter lim="800000"/>
            <a:headEnd/>
            <a:tailEnd/>
          </a:ln>
        </p:spPr>
        <p:txBody>
          <a:bodyPr/>
          <a:lstStyle/>
          <a:p>
            <a:pPr eaLnBrk="1" hangingPunct="1"/>
            <a:r>
              <a:rPr lang="en-US" sz="2800" dirty="0" smtClean="0"/>
              <a:t>The appropriate mode for course delivery is: </a:t>
            </a:r>
          </a:p>
          <a:p>
            <a:pPr lvl="1" eaLnBrk="1" hangingPunct="1">
              <a:buClr>
                <a:schemeClr val="tx1"/>
              </a:buClr>
              <a:buFont typeface="Wingdings" pitchFamily="2" charset="2"/>
              <a:buChar char="Ø"/>
            </a:pPr>
            <a:r>
              <a:rPr lang="en-US" sz="2400" dirty="0" smtClean="0"/>
              <a:t>the audience</a:t>
            </a:r>
          </a:p>
          <a:p>
            <a:pPr lvl="1" eaLnBrk="1" hangingPunct="1">
              <a:buClr>
                <a:schemeClr val="tx1"/>
              </a:buClr>
              <a:buFont typeface="Wingdings" pitchFamily="2" charset="2"/>
              <a:buChar char="Ø"/>
            </a:pPr>
            <a:r>
              <a:rPr lang="en-US" sz="2400" dirty="0" smtClean="0"/>
              <a:t>the specific training event</a:t>
            </a:r>
          </a:p>
        </p:txBody>
      </p:sp>
      <p:sp>
        <p:nvSpPr>
          <p:cNvPr id="19460" name="Text Box 4"/>
          <p:cNvSpPr txBox="1">
            <a:spLocks noChangeArrowheads="1"/>
          </p:cNvSpPr>
          <p:nvPr/>
        </p:nvSpPr>
        <p:spPr bwMode="auto">
          <a:xfrm>
            <a:off x="533400" y="3276600"/>
            <a:ext cx="7848600" cy="2468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30188" lvl="1" indent="-230188" eaLnBrk="1" hangingPunct="1">
              <a:lnSpc>
                <a:spcPct val="80000"/>
              </a:lnSpc>
              <a:spcBef>
                <a:spcPct val="20000"/>
              </a:spcBef>
              <a:buClr>
                <a:srgbClr val="1B7B8B"/>
              </a:buClr>
              <a:buSzPct val="80000"/>
              <a:buFont typeface="Arial" charset="0"/>
              <a:buChar char="•"/>
            </a:pPr>
            <a:r>
              <a:rPr lang="en-US" sz="2800" dirty="0">
                <a:solidFill>
                  <a:srgbClr val="4C4C4F"/>
                </a:solidFill>
                <a:cs typeface="Arial"/>
              </a:rPr>
              <a:t>Instructor-led training</a:t>
            </a:r>
          </a:p>
          <a:p>
            <a:pPr lvl="1" eaLnBrk="1" hangingPunct="1">
              <a:spcBef>
                <a:spcPct val="50000"/>
              </a:spcBef>
              <a:buFontTx/>
              <a:buChar char="•"/>
            </a:pPr>
            <a:r>
              <a:rPr lang="en-US" sz="1600" dirty="0"/>
              <a:t>Instructor-led training, or classroom training</a:t>
            </a:r>
          </a:p>
          <a:p>
            <a:pPr lvl="1" eaLnBrk="1" hangingPunct="1">
              <a:spcBef>
                <a:spcPct val="50000"/>
              </a:spcBef>
              <a:buFontTx/>
              <a:buChar char="•"/>
            </a:pPr>
            <a:r>
              <a:rPr lang="en-US" sz="1600" dirty="0"/>
              <a:t>Distance Learning </a:t>
            </a:r>
          </a:p>
          <a:p>
            <a:pPr marL="230188" lvl="1" indent="-230188" eaLnBrk="1" hangingPunct="1">
              <a:lnSpc>
                <a:spcPct val="80000"/>
              </a:lnSpc>
              <a:spcBef>
                <a:spcPct val="20000"/>
              </a:spcBef>
              <a:buClr>
                <a:srgbClr val="1B7B8B"/>
              </a:buClr>
              <a:buSzPct val="80000"/>
              <a:buFont typeface="Arial" charset="0"/>
              <a:buChar char="•"/>
            </a:pPr>
            <a:r>
              <a:rPr lang="en-US" sz="2800" dirty="0">
                <a:solidFill>
                  <a:srgbClr val="4C4C4F"/>
                </a:solidFill>
                <a:cs typeface="Arial"/>
              </a:rPr>
              <a:t>Self-paced, web-based training</a:t>
            </a:r>
          </a:p>
          <a:p>
            <a:pPr marL="230188" lvl="1" indent="-230188" eaLnBrk="1" hangingPunct="1">
              <a:lnSpc>
                <a:spcPct val="80000"/>
              </a:lnSpc>
              <a:spcBef>
                <a:spcPct val="20000"/>
              </a:spcBef>
              <a:buClr>
                <a:srgbClr val="1B7B8B"/>
              </a:buClr>
              <a:buSzPct val="80000"/>
              <a:buFont typeface="Arial" charset="0"/>
              <a:buChar char="•"/>
            </a:pPr>
            <a:r>
              <a:rPr lang="en-US" sz="2800" dirty="0">
                <a:solidFill>
                  <a:srgbClr val="4C4C4F"/>
                </a:solidFill>
                <a:cs typeface="Arial"/>
              </a:rPr>
              <a:t>Facilitated Workshop Sessions </a:t>
            </a:r>
          </a:p>
          <a:p>
            <a:pPr marL="230188" lvl="1" indent="-230188" eaLnBrk="1" hangingPunct="1">
              <a:lnSpc>
                <a:spcPct val="80000"/>
              </a:lnSpc>
              <a:spcBef>
                <a:spcPct val="20000"/>
              </a:spcBef>
              <a:buClr>
                <a:srgbClr val="1B7B8B"/>
              </a:buClr>
              <a:buSzPct val="80000"/>
              <a:buFont typeface="Arial" charset="0"/>
              <a:buChar char="•"/>
            </a:pPr>
            <a:r>
              <a:rPr lang="en-US" sz="2800" dirty="0">
                <a:solidFill>
                  <a:srgbClr val="4C4C4F"/>
                </a:solidFill>
                <a:cs typeface="Arial"/>
              </a:rPr>
              <a:t>Written Materials </a:t>
            </a:r>
          </a:p>
        </p:txBody>
      </p:sp>
    </p:spTree>
    <p:extLst>
      <p:ext uri="{BB962C8B-B14F-4D97-AF65-F5344CB8AC3E}">
        <p14:creationId xmlns:p14="http://schemas.microsoft.com/office/powerpoint/2010/main" val="14089380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a:xfrm>
            <a:off x="457200" y="203579"/>
            <a:ext cx="8382000" cy="751764"/>
          </a:xfrm>
        </p:spPr>
        <p:txBody>
          <a:bodyPr/>
          <a:lstStyle/>
          <a:p>
            <a:pPr eaLnBrk="1" hangingPunct="1"/>
            <a:r>
              <a:rPr lang="en-US" sz="3200" smtClean="0"/>
              <a:t>Delivery Strategy</a:t>
            </a:r>
          </a:p>
        </p:txBody>
      </p:sp>
      <p:graphicFrame>
        <p:nvGraphicFramePr>
          <p:cNvPr id="18435" name="Object 3"/>
          <p:cNvGraphicFramePr>
            <a:graphicFrameLocks noGrp="1" noChangeAspect="1"/>
          </p:cNvGraphicFramePr>
          <p:nvPr>
            <p:ph idx="1"/>
            <p:extLst>
              <p:ext uri="{D42A27DB-BD31-4B8C-83A1-F6EECF244321}">
                <p14:modId xmlns:p14="http://schemas.microsoft.com/office/powerpoint/2010/main" val="2158442853"/>
              </p:ext>
            </p:extLst>
          </p:nvPr>
        </p:nvGraphicFramePr>
        <p:xfrm>
          <a:off x="187656" y="123960"/>
          <a:ext cx="8686800" cy="6096000"/>
        </p:xfrm>
        <a:graphic>
          <a:graphicData uri="http://schemas.openxmlformats.org/presentationml/2006/ole">
            <mc:AlternateContent xmlns:mc="http://schemas.openxmlformats.org/markup-compatibility/2006">
              <mc:Choice xmlns:v="urn:schemas-microsoft-com:vml" Requires="v">
                <p:oleObj spid="_x0000_s10273" name="Visio" r:id="rId3" imgW="9876663" imgH="7244715" progId="Visio.Drawing.11">
                  <p:embed/>
                </p:oleObj>
              </mc:Choice>
              <mc:Fallback>
                <p:oleObj name="Visio" r:id="rId3" imgW="9876663" imgH="7244715"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656" y="123960"/>
                        <a:ext cx="8686800" cy="609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900768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473075"/>
            <a:ext cx="6858000" cy="533400"/>
          </a:xfrm>
        </p:spPr>
        <p:txBody>
          <a:bodyPr>
            <a:normAutofit fontScale="90000"/>
          </a:bodyPr>
          <a:lstStyle/>
          <a:p>
            <a:pPr eaLnBrk="1" hangingPunct="1"/>
            <a:r>
              <a:rPr lang="en-US" sz="3200" dirty="0" smtClean="0"/>
              <a:t>On-Going Support</a:t>
            </a:r>
          </a:p>
        </p:txBody>
      </p:sp>
      <p:graphicFrame>
        <p:nvGraphicFramePr>
          <p:cNvPr id="164951" name="Group 87"/>
          <p:cNvGraphicFramePr>
            <a:graphicFrameLocks noGrp="1"/>
          </p:cNvGraphicFramePr>
          <p:nvPr>
            <p:ph idx="1"/>
            <p:extLst>
              <p:ext uri="{D42A27DB-BD31-4B8C-83A1-F6EECF244321}">
                <p14:modId xmlns:p14="http://schemas.microsoft.com/office/powerpoint/2010/main" val="2785034019"/>
              </p:ext>
            </p:extLst>
          </p:nvPr>
        </p:nvGraphicFramePr>
        <p:xfrm>
          <a:off x="457200" y="1371600"/>
          <a:ext cx="8229600" cy="4751487"/>
        </p:xfrm>
        <a:graphic>
          <a:graphicData uri="http://schemas.openxmlformats.org/drawingml/2006/table">
            <a:tbl>
              <a:tblPr/>
              <a:tblGrid>
                <a:gridCol w="1806575"/>
                <a:gridCol w="6423025"/>
              </a:tblGrid>
              <a:tr h="644439">
                <a:tc>
                  <a:txBody>
                    <a:bodyPr/>
                    <a:lstStyle/>
                    <a:p>
                      <a:pPr marL="342900" marR="0" lvl="0" indent="-342900" algn="l" defTabSz="914400" rtl="0" eaLnBrk="1" fontAlgn="base" latinLnBrk="0" hangingPunct="1">
                        <a:lnSpc>
                          <a:spcPct val="100000"/>
                        </a:lnSpc>
                        <a:spcBef>
                          <a:spcPct val="0"/>
                        </a:spcBef>
                        <a:spcAft>
                          <a:spcPct val="0"/>
                        </a:spcAft>
                        <a:buClrTx/>
                        <a:buSzTx/>
                        <a:buFontTx/>
                        <a:buChar char="•"/>
                        <a:tabLst>
                          <a:tab pos="228600" algn="l"/>
                          <a:tab pos="457200" algn="l"/>
                        </a:tabLst>
                      </a:pPr>
                      <a:r>
                        <a:rPr kumimoji="0" lang="en-US" sz="1600" b="1" i="0" u="none" strike="noStrike" cap="none" normalizeH="0" baseline="0" dirty="0" smtClean="0">
                          <a:ln>
                            <a:noFill/>
                          </a:ln>
                          <a:solidFill>
                            <a:schemeClr val="tx1"/>
                          </a:solidFill>
                          <a:effectLst/>
                          <a:latin typeface="Arial Bold"/>
                          <a:cs typeface="Times New Roman" pitchFamily="18" charset="0"/>
                        </a:rPr>
                        <a:t>Follow-up Study</a:t>
                      </a:r>
                      <a:endParaRPr kumimoji="0" lang="en-US" sz="1600" b="1" i="0" u="none" strike="noStrike" cap="none" normalizeH="0" baseline="0" dirty="0" smtClean="0">
                        <a:ln>
                          <a:noFill/>
                        </a:ln>
                        <a:solidFill>
                          <a:schemeClr val="tx1"/>
                        </a:solidFill>
                        <a:effectLst/>
                        <a:latin typeface="Arial" pitchFamily="34"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Multiple Opportunities for Learning and Retention</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7932">
                <a:tc>
                  <a:txBody>
                    <a:bodyPr/>
                    <a:lstStyle/>
                    <a:p>
                      <a:pPr marL="342900" marR="0" lvl="0" indent="-342900" algn="l" defTabSz="914400" rtl="0" eaLnBrk="1" fontAlgn="base" latinLnBrk="0" hangingPunct="1">
                        <a:lnSpc>
                          <a:spcPct val="100000"/>
                        </a:lnSpc>
                        <a:spcBef>
                          <a:spcPct val="0"/>
                        </a:spcBef>
                        <a:spcAft>
                          <a:spcPct val="0"/>
                        </a:spcAft>
                        <a:buClrTx/>
                        <a:buSzTx/>
                        <a:buFontTx/>
                        <a:buChar char="•"/>
                        <a:tabLst>
                          <a:tab pos="228600" algn="l"/>
                          <a:tab pos="457200" algn="l"/>
                        </a:tabLst>
                      </a:pPr>
                      <a:r>
                        <a:rPr kumimoji="0" lang="en-US" sz="1600" b="1" i="0" u="none" strike="noStrike" cap="none" normalizeH="0" baseline="0" dirty="0" smtClean="0">
                          <a:ln>
                            <a:noFill/>
                          </a:ln>
                          <a:solidFill>
                            <a:schemeClr val="tx1"/>
                          </a:solidFill>
                          <a:effectLst/>
                          <a:latin typeface="Arial Bold"/>
                          <a:cs typeface="Times New Roman" pitchFamily="18" charset="0"/>
                        </a:rPr>
                        <a:t>Job Aids</a:t>
                      </a:r>
                      <a:endParaRPr kumimoji="0" lang="en-US" sz="1600" b="1" i="0" u="none" strike="noStrike" cap="none" normalizeH="0" baseline="0" dirty="0" smtClean="0">
                        <a:ln>
                          <a:noFill/>
                        </a:ln>
                        <a:solidFill>
                          <a:schemeClr val="tx1"/>
                        </a:solidFill>
                        <a:effectLst/>
                        <a:latin typeface="Arial" pitchFamily="34"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Training support material and documentation</a:t>
                      </a: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2850">
                <a:tc>
                  <a:txBody>
                    <a:bodyPr/>
                    <a:lstStyle/>
                    <a:p>
                      <a:pPr marL="342900" marR="0" lvl="0" indent="-342900" algn="l" defTabSz="914400" rtl="0" eaLnBrk="1" fontAlgn="base" latinLnBrk="0" hangingPunct="1">
                        <a:lnSpc>
                          <a:spcPct val="100000"/>
                        </a:lnSpc>
                        <a:spcBef>
                          <a:spcPct val="0"/>
                        </a:spcBef>
                        <a:spcAft>
                          <a:spcPct val="0"/>
                        </a:spcAft>
                        <a:buClrTx/>
                        <a:buSzTx/>
                        <a:buFontTx/>
                        <a:buChar char="•"/>
                        <a:tabLst>
                          <a:tab pos="228600" algn="l"/>
                          <a:tab pos="457200" algn="l"/>
                        </a:tabLst>
                      </a:pPr>
                      <a:r>
                        <a:rPr kumimoji="0" lang="en-US" sz="1600" b="1" i="0" u="none" strike="noStrike" cap="none" normalizeH="0" baseline="0" dirty="0" smtClean="0">
                          <a:ln>
                            <a:noFill/>
                          </a:ln>
                          <a:solidFill>
                            <a:schemeClr val="tx1"/>
                          </a:solidFill>
                          <a:effectLst/>
                          <a:latin typeface="Arial Bold"/>
                          <a:cs typeface="Times New Roman" pitchFamily="18" charset="0"/>
                        </a:rPr>
                        <a:t>User Support Network</a:t>
                      </a:r>
                      <a:endParaRPr kumimoji="0" lang="en-US" sz="1600" b="1" i="0" u="none" strike="noStrike" cap="none" normalizeH="0" baseline="0" dirty="0" smtClean="0">
                        <a:ln>
                          <a:noFill/>
                        </a:ln>
                        <a:solidFill>
                          <a:schemeClr val="tx1"/>
                        </a:solidFill>
                        <a:effectLst/>
                        <a:latin typeface="Arial" pitchFamily="34"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Peer Network for Support and Communication</a:t>
                      </a: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92056">
                <a:tc>
                  <a:txBody>
                    <a:bodyPr/>
                    <a:lstStyle/>
                    <a:p>
                      <a:pPr marL="342900" marR="0" lvl="0" indent="-342900" algn="l" defTabSz="914400" rtl="0" eaLnBrk="1" fontAlgn="base" latinLnBrk="0" hangingPunct="1">
                        <a:lnSpc>
                          <a:spcPct val="100000"/>
                        </a:lnSpc>
                        <a:spcBef>
                          <a:spcPct val="0"/>
                        </a:spcBef>
                        <a:spcAft>
                          <a:spcPct val="0"/>
                        </a:spcAft>
                        <a:buClrTx/>
                        <a:buSzTx/>
                        <a:buFontTx/>
                        <a:buChar char="•"/>
                        <a:tabLst>
                          <a:tab pos="228600" algn="l"/>
                          <a:tab pos="457200" algn="l"/>
                        </a:tabLst>
                      </a:pPr>
                      <a:r>
                        <a:rPr kumimoji="0" lang="en-US" sz="1600" b="1" i="0" u="none" strike="noStrike" cap="none" normalizeH="0" baseline="0" dirty="0" smtClean="0">
                          <a:ln>
                            <a:noFill/>
                          </a:ln>
                          <a:solidFill>
                            <a:schemeClr val="tx1"/>
                          </a:solidFill>
                          <a:effectLst/>
                          <a:latin typeface="Arial Bold"/>
                          <a:cs typeface="Times New Roman" pitchFamily="18" charset="0"/>
                        </a:rPr>
                        <a:t>Self Tutorials</a:t>
                      </a:r>
                      <a:endParaRPr kumimoji="0" lang="en-US" sz="1600" b="1" i="0" u="none" strike="noStrike" cap="none" normalizeH="0" baseline="0" dirty="0" smtClean="0">
                        <a:ln>
                          <a:noFill/>
                        </a:ln>
                        <a:solidFill>
                          <a:schemeClr val="tx1"/>
                        </a:solidFill>
                        <a:effectLst/>
                        <a:latin typeface="Arial" pitchFamily="34"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Multi-Media Course processes and procedures </a:t>
                      </a: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4439">
                <a:tc>
                  <a:txBody>
                    <a:bodyPr/>
                    <a:lstStyle/>
                    <a:p>
                      <a:pPr marL="342900" marR="0" lvl="0" indent="-342900" algn="l" defTabSz="914400" rtl="0" eaLnBrk="1" fontAlgn="base" latinLnBrk="0" hangingPunct="1">
                        <a:lnSpc>
                          <a:spcPct val="100000"/>
                        </a:lnSpc>
                        <a:spcBef>
                          <a:spcPct val="0"/>
                        </a:spcBef>
                        <a:spcAft>
                          <a:spcPct val="0"/>
                        </a:spcAft>
                        <a:buClrTx/>
                        <a:buSzTx/>
                        <a:buFontTx/>
                        <a:buChar char="•"/>
                        <a:tabLst>
                          <a:tab pos="228600" algn="l"/>
                          <a:tab pos="457200" algn="l"/>
                        </a:tabLst>
                      </a:pPr>
                      <a:r>
                        <a:rPr kumimoji="0" lang="en-US" sz="1600" b="1" i="0" u="none" strike="noStrike" cap="none" normalizeH="0" baseline="0" dirty="0" smtClean="0">
                          <a:ln>
                            <a:noFill/>
                          </a:ln>
                          <a:solidFill>
                            <a:schemeClr val="tx1"/>
                          </a:solidFill>
                          <a:effectLst/>
                          <a:latin typeface="Arial Bold"/>
                          <a:cs typeface="Times New Roman" pitchFamily="18" charset="0"/>
                        </a:rPr>
                        <a:t>Help Desk</a:t>
                      </a:r>
                      <a:endParaRPr kumimoji="0" lang="en-US" sz="1600" b="1" i="0" u="none" strike="noStrike" cap="none" normalizeH="0" baseline="0" dirty="0" smtClean="0">
                        <a:ln>
                          <a:noFill/>
                        </a:ln>
                        <a:solidFill>
                          <a:schemeClr val="tx1"/>
                        </a:solidFill>
                        <a:effectLst/>
                        <a:latin typeface="Arial" pitchFamily="34"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Help Desk will also provide a level of support for training.</a:t>
                      </a: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39673">
                <a:tc>
                  <a:txBody>
                    <a:bodyPr/>
                    <a:lstStyle/>
                    <a:p>
                      <a:pPr marL="342900" marR="0" lvl="0" indent="-342900" algn="l" defTabSz="914400" rtl="0" eaLnBrk="1" fontAlgn="base" latinLnBrk="0" hangingPunct="1">
                        <a:lnSpc>
                          <a:spcPct val="100000"/>
                        </a:lnSpc>
                        <a:spcBef>
                          <a:spcPct val="0"/>
                        </a:spcBef>
                        <a:spcAft>
                          <a:spcPct val="0"/>
                        </a:spcAft>
                        <a:buClrTx/>
                        <a:buSzTx/>
                        <a:buFontTx/>
                        <a:buChar char="•"/>
                        <a:tabLst>
                          <a:tab pos="228600" algn="l"/>
                          <a:tab pos="457200" algn="l"/>
                        </a:tabLst>
                      </a:pPr>
                      <a:r>
                        <a:rPr kumimoji="0" lang="en-US" sz="1600" b="1" i="0" u="none" strike="noStrike" cap="none" normalizeH="0" baseline="0" dirty="0" smtClean="0">
                          <a:ln>
                            <a:noFill/>
                          </a:ln>
                          <a:solidFill>
                            <a:schemeClr val="tx1"/>
                          </a:solidFill>
                          <a:effectLst/>
                          <a:latin typeface="Arial Bold"/>
                          <a:cs typeface="Times New Roman" pitchFamily="18" charset="0"/>
                        </a:rPr>
                        <a:t>New Media</a:t>
                      </a:r>
                      <a:endParaRPr kumimoji="0" lang="en-US" sz="1600" b="1" i="0" u="none" strike="noStrike" cap="none" normalizeH="0" baseline="0" dirty="0" smtClean="0">
                        <a:ln>
                          <a:noFill/>
                        </a:ln>
                        <a:solidFill>
                          <a:schemeClr val="tx1"/>
                        </a:solidFill>
                        <a:effectLst/>
                        <a:latin typeface="Arial" pitchFamily="34"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CUNYfirst Website</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Peer User Groups</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PeopleSoft Network Groups</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1504102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z="3200" b="1" smtClean="0"/>
              <a:t>Learning is </a:t>
            </a:r>
            <a:r>
              <a:rPr lang="en-US" sz="3200" b="1" i="1" smtClean="0"/>
              <a:t>FIRST</a:t>
            </a:r>
          </a:p>
        </p:txBody>
      </p:sp>
      <p:sp>
        <p:nvSpPr>
          <p:cNvPr id="177155" name="AutoShape 3"/>
          <p:cNvSpPr>
            <a:spLocks noChangeArrowheads="1"/>
          </p:cNvSpPr>
          <p:nvPr/>
        </p:nvSpPr>
        <p:spPr bwMode="gray">
          <a:xfrm>
            <a:off x="5562600" y="2238224"/>
            <a:ext cx="2819400" cy="2895600"/>
          </a:xfrm>
          <a:prstGeom prst="chevron">
            <a:avLst>
              <a:gd name="adj" fmla="val 16468"/>
            </a:avLst>
          </a:prstGeom>
          <a:gradFill rotWithShape="1">
            <a:gsLst>
              <a:gs pos="0">
                <a:schemeClr val="folHlink"/>
              </a:gs>
              <a:gs pos="100000">
                <a:schemeClr val="folHlink">
                  <a:gamma/>
                  <a:shade val="46275"/>
                  <a:invGamma/>
                </a:schemeClr>
              </a:gs>
            </a:gsLst>
            <a:lin ang="0" scaled="1"/>
          </a:gradFill>
          <a:ln w="38100">
            <a:solidFill>
              <a:srgbClr val="EAEAEA"/>
            </a:solidFill>
            <a:miter lim="800000"/>
            <a:headEnd/>
            <a:tailEnd/>
          </a:ln>
          <a:effectLst>
            <a:outerShdw dist="109250" dir="3267739" algn="ctr" rotWithShape="0">
              <a:schemeClr val="bg2">
                <a:alpha val="50000"/>
              </a:schemeClr>
            </a:outerShdw>
          </a:effectLst>
        </p:spPr>
        <p:txBody>
          <a:bodyPr anchor="ctr">
            <a:spAutoFit/>
          </a:bodyPr>
          <a:lstStyle/>
          <a:p>
            <a:pPr>
              <a:defRPr/>
            </a:pPr>
            <a:endParaRPr lang="en-US" dirty="0"/>
          </a:p>
        </p:txBody>
      </p:sp>
      <p:sp>
        <p:nvSpPr>
          <p:cNvPr id="177156" name="AutoShape 4"/>
          <p:cNvSpPr>
            <a:spLocks noChangeArrowheads="1"/>
          </p:cNvSpPr>
          <p:nvPr/>
        </p:nvSpPr>
        <p:spPr bwMode="gray">
          <a:xfrm>
            <a:off x="3276600" y="2238224"/>
            <a:ext cx="2971800" cy="2895600"/>
          </a:xfrm>
          <a:prstGeom prst="chevron">
            <a:avLst>
              <a:gd name="adj" fmla="val 17842"/>
            </a:avLst>
          </a:prstGeom>
          <a:gradFill rotWithShape="1">
            <a:gsLst>
              <a:gs pos="0">
                <a:schemeClr val="accent1"/>
              </a:gs>
              <a:gs pos="100000">
                <a:schemeClr val="accent1">
                  <a:gamma/>
                  <a:shade val="46275"/>
                  <a:invGamma/>
                </a:schemeClr>
              </a:gs>
            </a:gsLst>
            <a:lin ang="0" scaled="1"/>
          </a:gradFill>
          <a:ln w="38100">
            <a:solidFill>
              <a:srgbClr val="EAEAEA"/>
            </a:solidFill>
            <a:miter lim="800000"/>
            <a:headEnd/>
            <a:tailEnd/>
          </a:ln>
          <a:effectLst>
            <a:outerShdw dist="109250" dir="3267739" algn="ctr" rotWithShape="0">
              <a:schemeClr val="bg2">
                <a:alpha val="50000"/>
              </a:schemeClr>
            </a:outerShdw>
          </a:effectLst>
        </p:spPr>
        <p:txBody>
          <a:bodyPr anchor="ctr">
            <a:spAutoFit/>
          </a:bodyPr>
          <a:lstStyle/>
          <a:p>
            <a:pPr>
              <a:defRPr/>
            </a:pPr>
            <a:endParaRPr lang="en-US" dirty="0"/>
          </a:p>
        </p:txBody>
      </p:sp>
      <p:sp>
        <p:nvSpPr>
          <p:cNvPr id="177157" name="AutoShape 5"/>
          <p:cNvSpPr>
            <a:spLocks noChangeArrowheads="1"/>
          </p:cNvSpPr>
          <p:nvPr/>
        </p:nvSpPr>
        <p:spPr bwMode="gray">
          <a:xfrm>
            <a:off x="838200" y="2238224"/>
            <a:ext cx="2971800" cy="2895600"/>
          </a:xfrm>
          <a:prstGeom prst="chevron">
            <a:avLst>
              <a:gd name="adj" fmla="val 17842"/>
            </a:avLst>
          </a:prstGeom>
          <a:gradFill rotWithShape="1">
            <a:gsLst>
              <a:gs pos="0">
                <a:schemeClr val="hlink"/>
              </a:gs>
              <a:gs pos="100000">
                <a:schemeClr val="hlink">
                  <a:gamma/>
                  <a:shade val="46275"/>
                  <a:invGamma/>
                </a:schemeClr>
              </a:gs>
            </a:gsLst>
            <a:lin ang="0" scaled="1"/>
          </a:gradFill>
          <a:ln w="38100">
            <a:solidFill>
              <a:srgbClr val="EAEAEA"/>
            </a:solidFill>
            <a:miter lim="800000"/>
            <a:headEnd/>
            <a:tailEnd/>
          </a:ln>
          <a:effectLst>
            <a:outerShdw dist="109250" dir="3267739" algn="ctr" rotWithShape="0">
              <a:schemeClr val="bg2">
                <a:alpha val="50000"/>
              </a:schemeClr>
            </a:outerShdw>
          </a:effectLst>
        </p:spPr>
        <p:txBody>
          <a:bodyPr anchor="ctr">
            <a:spAutoFit/>
          </a:bodyPr>
          <a:lstStyle/>
          <a:p>
            <a:pPr>
              <a:defRPr/>
            </a:pPr>
            <a:endParaRPr lang="en-US" dirty="0"/>
          </a:p>
        </p:txBody>
      </p:sp>
      <p:sp>
        <p:nvSpPr>
          <p:cNvPr id="177158" name="AutoShape 6"/>
          <p:cNvSpPr>
            <a:spLocks noChangeArrowheads="1"/>
          </p:cNvSpPr>
          <p:nvPr/>
        </p:nvSpPr>
        <p:spPr bwMode="gray">
          <a:xfrm>
            <a:off x="1066800" y="1400024"/>
            <a:ext cx="2057400" cy="574675"/>
          </a:xfrm>
          <a:prstGeom prst="roundRect">
            <a:avLst>
              <a:gd name="adj" fmla="val 50000"/>
            </a:avLst>
          </a:prstGeom>
          <a:gradFill rotWithShape="1">
            <a:gsLst>
              <a:gs pos="0">
                <a:schemeClr val="hlink"/>
              </a:gs>
              <a:gs pos="100000">
                <a:schemeClr val="hlink">
                  <a:gamma/>
                  <a:shade val="46275"/>
                  <a:invGamma/>
                </a:schemeClr>
              </a:gs>
            </a:gsLst>
            <a:lin ang="0" scaled="1"/>
          </a:gradFill>
          <a:ln w="38100" algn="ctr">
            <a:solidFill>
              <a:srgbClr val="FFFFFF"/>
            </a:solidFill>
            <a:round/>
            <a:headEnd/>
            <a:tailEnd/>
          </a:ln>
          <a:effectLst>
            <a:outerShdw dist="63500" dir="3187806" algn="ctr" rotWithShape="0">
              <a:schemeClr val="bg2"/>
            </a:outerShdw>
          </a:effectLst>
        </p:spPr>
        <p:txBody>
          <a:bodyPr wrap="none" anchor="ctr"/>
          <a:lstStyle/>
          <a:p>
            <a:pPr algn="ctr" eaLnBrk="0" hangingPunct="0">
              <a:defRPr/>
            </a:pPr>
            <a:r>
              <a:rPr lang="en-US" sz="2000" dirty="0">
                <a:solidFill>
                  <a:schemeClr val="bg1"/>
                </a:solidFill>
              </a:rPr>
              <a:t>Prepare</a:t>
            </a:r>
          </a:p>
        </p:txBody>
      </p:sp>
      <p:sp>
        <p:nvSpPr>
          <p:cNvPr id="177159" name="AutoShape 7"/>
          <p:cNvSpPr>
            <a:spLocks noChangeArrowheads="1"/>
          </p:cNvSpPr>
          <p:nvPr/>
        </p:nvSpPr>
        <p:spPr bwMode="gray">
          <a:xfrm>
            <a:off x="3386138" y="1400024"/>
            <a:ext cx="2057400" cy="574675"/>
          </a:xfrm>
          <a:prstGeom prst="roundRect">
            <a:avLst>
              <a:gd name="adj" fmla="val 50000"/>
            </a:avLst>
          </a:prstGeom>
          <a:gradFill rotWithShape="1">
            <a:gsLst>
              <a:gs pos="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chemeClr val="bg2"/>
            </a:outerShdw>
          </a:effectLst>
        </p:spPr>
        <p:txBody>
          <a:bodyPr wrap="none" anchor="ctr"/>
          <a:lstStyle/>
          <a:p>
            <a:pPr algn="ctr">
              <a:defRPr/>
            </a:pPr>
            <a:r>
              <a:rPr lang="en-US" sz="2000" dirty="0">
                <a:solidFill>
                  <a:schemeClr val="bg1"/>
                </a:solidFill>
              </a:rPr>
              <a:t>Deliver</a:t>
            </a:r>
          </a:p>
        </p:txBody>
      </p:sp>
      <p:sp>
        <p:nvSpPr>
          <p:cNvPr id="177160" name="AutoShape 8"/>
          <p:cNvSpPr>
            <a:spLocks noChangeArrowheads="1"/>
          </p:cNvSpPr>
          <p:nvPr/>
        </p:nvSpPr>
        <p:spPr bwMode="gray">
          <a:xfrm>
            <a:off x="5715000" y="1400024"/>
            <a:ext cx="2057400" cy="574675"/>
          </a:xfrm>
          <a:prstGeom prst="roundRect">
            <a:avLst>
              <a:gd name="adj" fmla="val 50000"/>
            </a:avLst>
          </a:prstGeom>
          <a:gradFill rotWithShape="1">
            <a:gsLst>
              <a:gs pos="0">
                <a:schemeClr val="folHlink"/>
              </a:gs>
              <a:gs pos="100000">
                <a:schemeClr val="folHlink">
                  <a:gamma/>
                  <a:shade val="46275"/>
                  <a:invGamma/>
                </a:schemeClr>
              </a:gs>
            </a:gsLst>
            <a:lin ang="0" scaled="1"/>
          </a:gradFill>
          <a:ln w="38100" algn="ctr">
            <a:solidFill>
              <a:srgbClr val="FFFFFF"/>
            </a:solidFill>
            <a:round/>
            <a:headEnd/>
            <a:tailEnd/>
          </a:ln>
          <a:effectLst>
            <a:outerShdw dist="63500" dir="3187806" algn="ctr" rotWithShape="0">
              <a:schemeClr val="bg2"/>
            </a:outerShdw>
          </a:effectLst>
        </p:spPr>
        <p:txBody>
          <a:bodyPr wrap="none" anchor="ctr"/>
          <a:lstStyle/>
          <a:p>
            <a:pPr algn="ctr">
              <a:defRPr/>
            </a:pPr>
            <a:r>
              <a:rPr lang="en-US" sz="2000" dirty="0">
                <a:solidFill>
                  <a:schemeClr val="bg1"/>
                </a:solidFill>
              </a:rPr>
              <a:t>Support</a:t>
            </a:r>
          </a:p>
        </p:txBody>
      </p:sp>
      <p:sp>
        <p:nvSpPr>
          <p:cNvPr id="21513" name="Text Box 9"/>
          <p:cNvSpPr txBox="1">
            <a:spLocks noChangeArrowheads="1"/>
          </p:cNvSpPr>
          <p:nvPr/>
        </p:nvSpPr>
        <p:spPr bwMode="auto">
          <a:xfrm>
            <a:off x="1295400" y="2390624"/>
            <a:ext cx="2209800" cy="27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Char char="•"/>
            </a:pPr>
            <a:r>
              <a:rPr lang="en-US" sz="1200">
                <a:solidFill>
                  <a:schemeClr val="bg1"/>
                </a:solidFill>
              </a:rPr>
              <a:t>Content Documentation</a:t>
            </a:r>
          </a:p>
          <a:p>
            <a:pPr lvl="1" eaLnBrk="1" hangingPunct="1">
              <a:spcBef>
                <a:spcPct val="50000"/>
              </a:spcBef>
              <a:buFontTx/>
              <a:buChar char="•"/>
            </a:pPr>
            <a:r>
              <a:rPr lang="en-US" sz="1200">
                <a:solidFill>
                  <a:schemeClr val="bg1"/>
                </a:solidFill>
              </a:rPr>
              <a:t>Job Aid</a:t>
            </a:r>
          </a:p>
          <a:p>
            <a:pPr lvl="1" eaLnBrk="1" hangingPunct="1">
              <a:spcBef>
                <a:spcPct val="50000"/>
              </a:spcBef>
              <a:buFontTx/>
              <a:buChar char="•"/>
            </a:pPr>
            <a:r>
              <a:rPr lang="en-US" sz="1200">
                <a:solidFill>
                  <a:schemeClr val="bg1"/>
                </a:solidFill>
              </a:rPr>
              <a:t>Learning Guides</a:t>
            </a:r>
          </a:p>
          <a:p>
            <a:pPr lvl="1" eaLnBrk="1" hangingPunct="1">
              <a:spcBef>
                <a:spcPct val="50000"/>
              </a:spcBef>
              <a:buFontTx/>
              <a:buChar char="•"/>
            </a:pPr>
            <a:r>
              <a:rPr lang="en-US" sz="1200">
                <a:solidFill>
                  <a:schemeClr val="bg1"/>
                </a:solidFill>
              </a:rPr>
              <a:t>FAQ</a:t>
            </a:r>
          </a:p>
          <a:p>
            <a:pPr eaLnBrk="1" hangingPunct="1">
              <a:spcBef>
                <a:spcPct val="50000"/>
              </a:spcBef>
              <a:buFontTx/>
              <a:buChar char="•"/>
            </a:pPr>
            <a:r>
              <a:rPr lang="en-US" sz="1200">
                <a:solidFill>
                  <a:schemeClr val="bg1"/>
                </a:solidFill>
              </a:rPr>
              <a:t>Train The Trainer Activities</a:t>
            </a:r>
          </a:p>
          <a:p>
            <a:pPr lvl="1" eaLnBrk="1" hangingPunct="1">
              <a:spcBef>
                <a:spcPct val="50000"/>
              </a:spcBef>
              <a:buFontTx/>
              <a:buChar char="•"/>
            </a:pPr>
            <a:r>
              <a:rPr lang="en-US" sz="1200">
                <a:solidFill>
                  <a:schemeClr val="bg1"/>
                </a:solidFill>
              </a:rPr>
              <a:t>Subject Matter</a:t>
            </a:r>
          </a:p>
          <a:p>
            <a:pPr lvl="1" eaLnBrk="1" hangingPunct="1">
              <a:spcBef>
                <a:spcPct val="50000"/>
              </a:spcBef>
              <a:buFontTx/>
              <a:buChar char="•"/>
            </a:pPr>
            <a:r>
              <a:rPr lang="en-US" sz="1200">
                <a:solidFill>
                  <a:schemeClr val="bg1"/>
                </a:solidFill>
              </a:rPr>
              <a:t>Presentation</a:t>
            </a:r>
          </a:p>
          <a:p>
            <a:pPr eaLnBrk="1" hangingPunct="1">
              <a:spcBef>
                <a:spcPct val="50000"/>
              </a:spcBef>
              <a:buFontTx/>
              <a:buChar char="•"/>
            </a:pPr>
            <a:r>
              <a:rPr lang="en-US" sz="1200">
                <a:solidFill>
                  <a:schemeClr val="bg1"/>
                </a:solidFill>
              </a:rPr>
              <a:t>Certification Program</a:t>
            </a:r>
          </a:p>
          <a:p>
            <a:pPr lvl="1" eaLnBrk="1" hangingPunct="1">
              <a:spcBef>
                <a:spcPct val="50000"/>
              </a:spcBef>
              <a:buFontTx/>
              <a:buChar char="•"/>
            </a:pPr>
            <a:r>
              <a:rPr lang="en-US" sz="1200">
                <a:solidFill>
                  <a:schemeClr val="bg1"/>
                </a:solidFill>
              </a:rPr>
              <a:t>Needs Assessment</a:t>
            </a:r>
          </a:p>
          <a:p>
            <a:pPr lvl="1" eaLnBrk="1" hangingPunct="1">
              <a:spcBef>
                <a:spcPct val="50000"/>
              </a:spcBef>
              <a:buFontTx/>
              <a:buChar char="•"/>
            </a:pPr>
            <a:r>
              <a:rPr lang="en-US" sz="1200">
                <a:solidFill>
                  <a:schemeClr val="bg1"/>
                </a:solidFill>
              </a:rPr>
              <a:t>Learning Courses</a:t>
            </a:r>
          </a:p>
        </p:txBody>
      </p:sp>
      <p:sp>
        <p:nvSpPr>
          <p:cNvPr id="21514" name="Text Box 10"/>
          <p:cNvSpPr txBox="1">
            <a:spLocks noChangeArrowheads="1"/>
          </p:cNvSpPr>
          <p:nvPr/>
        </p:nvSpPr>
        <p:spPr bwMode="auto">
          <a:xfrm>
            <a:off x="6172200" y="2314424"/>
            <a:ext cx="2057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Char char="•"/>
            </a:pPr>
            <a:endParaRPr lang="en-US" sz="1200">
              <a:solidFill>
                <a:schemeClr val="bg1"/>
              </a:solidFill>
            </a:endParaRPr>
          </a:p>
        </p:txBody>
      </p:sp>
      <p:sp>
        <p:nvSpPr>
          <p:cNvPr id="21515" name="Text Box 11"/>
          <p:cNvSpPr txBox="1">
            <a:spLocks noChangeArrowheads="1"/>
          </p:cNvSpPr>
          <p:nvPr/>
        </p:nvSpPr>
        <p:spPr bwMode="auto">
          <a:xfrm>
            <a:off x="3733800" y="2220762"/>
            <a:ext cx="2286000"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Char char="•"/>
            </a:pPr>
            <a:r>
              <a:rPr lang="en-US" sz="1200" dirty="0">
                <a:solidFill>
                  <a:schemeClr val="bg1"/>
                </a:solidFill>
              </a:rPr>
              <a:t>Course Catalog</a:t>
            </a:r>
          </a:p>
          <a:p>
            <a:pPr lvl="1" eaLnBrk="1" hangingPunct="1">
              <a:spcBef>
                <a:spcPct val="50000"/>
              </a:spcBef>
              <a:buFontTx/>
              <a:buChar char="•"/>
            </a:pPr>
            <a:r>
              <a:rPr lang="en-US" sz="1200" dirty="0">
                <a:solidFill>
                  <a:schemeClr val="bg1"/>
                </a:solidFill>
              </a:rPr>
              <a:t>Certification Program</a:t>
            </a:r>
          </a:p>
          <a:p>
            <a:pPr lvl="1" eaLnBrk="1" hangingPunct="1">
              <a:spcBef>
                <a:spcPct val="50000"/>
              </a:spcBef>
              <a:buFontTx/>
              <a:buChar char="•"/>
            </a:pPr>
            <a:r>
              <a:rPr lang="en-US" sz="1200" dirty="0">
                <a:solidFill>
                  <a:schemeClr val="bg1"/>
                </a:solidFill>
              </a:rPr>
              <a:t>Learner Enrollment</a:t>
            </a:r>
          </a:p>
          <a:p>
            <a:pPr eaLnBrk="1" hangingPunct="1">
              <a:spcBef>
                <a:spcPct val="50000"/>
              </a:spcBef>
              <a:buFontTx/>
              <a:buChar char="•"/>
            </a:pPr>
            <a:r>
              <a:rPr lang="en-US" sz="1200" dirty="0">
                <a:solidFill>
                  <a:schemeClr val="bg1"/>
                </a:solidFill>
              </a:rPr>
              <a:t>Delivery</a:t>
            </a:r>
          </a:p>
          <a:p>
            <a:pPr lvl="1" eaLnBrk="1" hangingPunct="1">
              <a:spcBef>
                <a:spcPct val="50000"/>
              </a:spcBef>
              <a:buFontTx/>
              <a:buChar char="•"/>
            </a:pPr>
            <a:r>
              <a:rPr lang="en-US" sz="1200" dirty="0">
                <a:solidFill>
                  <a:schemeClr val="bg1"/>
                </a:solidFill>
              </a:rPr>
              <a:t>Instructor Lead</a:t>
            </a:r>
          </a:p>
          <a:p>
            <a:pPr lvl="1" eaLnBrk="1" hangingPunct="1">
              <a:spcBef>
                <a:spcPct val="50000"/>
              </a:spcBef>
              <a:buFontTx/>
              <a:buChar char="•"/>
            </a:pPr>
            <a:r>
              <a:rPr lang="en-US" sz="1200" dirty="0">
                <a:solidFill>
                  <a:schemeClr val="bg1"/>
                </a:solidFill>
              </a:rPr>
              <a:t>Distance Learning</a:t>
            </a:r>
          </a:p>
          <a:p>
            <a:pPr lvl="1" eaLnBrk="1" hangingPunct="1">
              <a:spcBef>
                <a:spcPct val="50000"/>
              </a:spcBef>
              <a:buFontTx/>
              <a:buChar char="•"/>
            </a:pPr>
            <a:r>
              <a:rPr lang="en-US" sz="1200" dirty="0">
                <a:solidFill>
                  <a:schemeClr val="bg1"/>
                </a:solidFill>
              </a:rPr>
              <a:t>Facilitation/ Workshop</a:t>
            </a:r>
          </a:p>
          <a:p>
            <a:pPr eaLnBrk="1" hangingPunct="1">
              <a:spcBef>
                <a:spcPct val="50000"/>
              </a:spcBef>
              <a:buFontTx/>
              <a:buChar char="•"/>
            </a:pPr>
            <a:r>
              <a:rPr lang="en-US" sz="1200" dirty="0">
                <a:solidFill>
                  <a:schemeClr val="bg1"/>
                </a:solidFill>
              </a:rPr>
              <a:t>User Productivity Kit (UPK)</a:t>
            </a:r>
          </a:p>
          <a:p>
            <a:pPr lvl="1" eaLnBrk="1" hangingPunct="1">
              <a:spcBef>
                <a:spcPct val="50000"/>
              </a:spcBef>
              <a:buFontTx/>
              <a:buChar char="•"/>
            </a:pPr>
            <a:r>
              <a:rPr lang="en-US" sz="1200" dirty="0">
                <a:solidFill>
                  <a:schemeClr val="bg1"/>
                </a:solidFill>
              </a:rPr>
              <a:t>See It, Try it, Do it, Know it</a:t>
            </a:r>
          </a:p>
          <a:p>
            <a:pPr lvl="1" eaLnBrk="1" hangingPunct="1">
              <a:spcBef>
                <a:spcPct val="50000"/>
              </a:spcBef>
              <a:buFontTx/>
              <a:buChar char="•"/>
            </a:pPr>
            <a:r>
              <a:rPr lang="en-US" sz="1200" dirty="0">
                <a:solidFill>
                  <a:schemeClr val="bg1"/>
                </a:solidFill>
              </a:rPr>
              <a:t>Self-Help Learning</a:t>
            </a:r>
          </a:p>
        </p:txBody>
      </p:sp>
      <p:sp>
        <p:nvSpPr>
          <p:cNvPr id="21516" name="Text Box 12"/>
          <p:cNvSpPr txBox="1">
            <a:spLocks noChangeArrowheads="1"/>
          </p:cNvSpPr>
          <p:nvPr/>
        </p:nvSpPr>
        <p:spPr bwMode="auto">
          <a:xfrm>
            <a:off x="6172200" y="2238224"/>
            <a:ext cx="2057400" cy="320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Char char="•"/>
            </a:pPr>
            <a:r>
              <a:rPr lang="en-US" sz="1200">
                <a:solidFill>
                  <a:schemeClr val="bg1"/>
                </a:solidFill>
              </a:rPr>
              <a:t>End-User Peer Network</a:t>
            </a:r>
          </a:p>
          <a:p>
            <a:pPr lvl="1" eaLnBrk="1" hangingPunct="1">
              <a:spcBef>
                <a:spcPct val="50000"/>
              </a:spcBef>
              <a:buFontTx/>
              <a:buChar char="•"/>
            </a:pPr>
            <a:r>
              <a:rPr lang="en-US" sz="1200">
                <a:solidFill>
                  <a:schemeClr val="bg1"/>
                </a:solidFill>
              </a:rPr>
              <a:t>Super Users</a:t>
            </a:r>
          </a:p>
          <a:p>
            <a:pPr lvl="1" eaLnBrk="1" hangingPunct="1">
              <a:spcBef>
                <a:spcPct val="50000"/>
              </a:spcBef>
              <a:buFontTx/>
              <a:buChar char="•"/>
            </a:pPr>
            <a:r>
              <a:rPr lang="en-US" sz="1200">
                <a:solidFill>
                  <a:schemeClr val="bg1"/>
                </a:solidFill>
              </a:rPr>
              <a:t>Power Users</a:t>
            </a:r>
          </a:p>
          <a:p>
            <a:pPr lvl="1" eaLnBrk="1" hangingPunct="1">
              <a:spcBef>
                <a:spcPct val="50000"/>
              </a:spcBef>
              <a:buFontTx/>
              <a:buChar char="•"/>
            </a:pPr>
            <a:r>
              <a:rPr lang="en-US" sz="1200">
                <a:solidFill>
                  <a:schemeClr val="bg1"/>
                </a:solidFill>
              </a:rPr>
              <a:t>End-User</a:t>
            </a:r>
          </a:p>
          <a:p>
            <a:pPr lvl="1" eaLnBrk="1" hangingPunct="1">
              <a:spcBef>
                <a:spcPct val="50000"/>
              </a:spcBef>
              <a:buFontTx/>
              <a:buChar char="•"/>
            </a:pPr>
            <a:r>
              <a:rPr lang="en-US" sz="1200">
                <a:solidFill>
                  <a:schemeClr val="bg1"/>
                </a:solidFill>
              </a:rPr>
              <a:t>SME</a:t>
            </a:r>
          </a:p>
          <a:p>
            <a:pPr eaLnBrk="1" hangingPunct="1">
              <a:spcBef>
                <a:spcPct val="50000"/>
              </a:spcBef>
              <a:buFontTx/>
              <a:buChar char="•"/>
            </a:pPr>
            <a:r>
              <a:rPr lang="en-US" sz="1200">
                <a:solidFill>
                  <a:schemeClr val="bg1"/>
                </a:solidFill>
              </a:rPr>
              <a:t>Central Support</a:t>
            </a:r>
          </a:p>
          <a:p>
            <a:pPr lvl="1" eaLnBrk="1" hangingPunct="1">
              <a:spcBef>
                <a:spcPct val="50000"/>
              </a:spcBef>
              <a:buFontTx/>
              <a:buChar char="•"/>
            </a:pPr>
            <a:r>
              <a:rPr lang="en-US" sz="1200">
                <a:solidFill>
                  <a:schemeClr val="bg1"/>
                </a:solidFill>
              </a:rPr>
              <a:t>Center of Excellence</a:t>
            </a:r>
          </a:p>
          <a:p>
            <a:pPr lvl="1" eaLnBrk="1" hangingPunct="1">
              <a:spcBef>
                <a:spcPct val="50000"/>
              </a:spcBef>
              <a:buFontTx/>
              <a:buChar char="•"/>
            </a:pPr>
            <a:r>
              <a:rPr lang="en-US" sz="1200">
                <a:solidFill>
                  <a:schemeClr val="bg1"/>
                </a:solidFill>
              </a:rPr>
              <a:t>Support Center</a:t>
            </a:r>
          </a:p>
          <a:p>
            <a:pPr eaLnBrk="1" hangingPunct="1">
              <a:spcBef>
                <a:spcPct val="50000"/>
              </a:spcBef>
              <a:buFontTx/>
              <a:buChar char="•"/>
            </a:pPr>
            <a:r>
              <a:rPr lang="en-US" sz="1200">
                <a:solidFill>
                  <a:schemeClr val="bg1"/>
                </a:solidFill>
              </a:rPr>
              <a:t>Help Desk</a:t>
            </a:r>
          </a:p>
          <a:p>
            <a:pPr eaLnBrk="1" hangingPunct="1">
              <a:spcBef>
                <a:spcPct val="50000"/>
              </a:spcBef>
              <a:buFontTx/>
              <a:buChar char="•"/>
            </a:pPr>
            <a:r>
              <a:rPr lang="en-US" sz="1200">
                <a:solidFill>
                  <a:schemeClr val="bg1"/>
                </a:solidFill>
              </a:rPr>
              <a:t>Vendor Support</a:t>
            </a:r>
          </a:p>
          <a:p>
            <a:pPr eaLnBrk="1" hangingPunct="1">
              <a:spcBef>
                <a:spcPct val="50000"/>
              </a:spcBef>
              <a:buFontTx/>
              <a:buChar char="•"/>
            </a:pPr>
            <a:endParaRPr lang="en-US" sz="1200">
              <a:solidFill>
                <a:schemeClr val="bg1"/>
              </a:solidFill>
            </a:endParaRPr>
          </a:p>
        </p:txBody>
      </p:sp>
      <p:sp>
        <p:nvSpPr>
          <p:cNvPr id="21517" name="Text Box 13"/>
          <p:cNvSpPr txBox="1">
            <a:spLocks noChangeArrowheads="1"/>
          </p:cNvSpPr>
          <p:nvPr/>
        </p:nvSpPr>
        <p:spPr bwMode="auto">
          <a:xfrm>
            <a:off x="304800" y="5743424"/>
            <a:ext cx="922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i="1">
                <a:solidFill>
                  <a:srgbClr val="FE2B26"/>
                </a:solidFill>
                <a:latin typeface="Arial Black" pitchFamily="34" charset="0"/>
              </a:rPr>
              <a:t>“I hear, and I forget. I see, and I remember. I do, and I understand.”</a:t>
            </a:r>
          </a:p>
        </p:txBody>
      </p:sp>
    </p:spTree>
    <p:extLst>
      <p:ext uri="{BB962C8B-B14F-4D97-AF65-F5344CB8AC3E}">
        <p14:creationId xmlns:p14="http://schemas.microsoft.com/office/powerpoint/2010/main" val="18528045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algn="ctr" eaLnBrk="1" hangingPunct="1"/>
            <a:r>
              <a:rPr lang="en-US" cap="none" dirty="0" smtClean="0">
                <a:latin typeface="Arial" charset="0"/>
                <a:ea typeface="ＭＳ Ｐゴシック" charset="-128"/>
              </a:rPr>
              <a:t>Measuring Change Readiness</a:t>
            </a:r>
            <a:endParaRPr lang="en-US" cap="none" dirty="0">
              <a:latin typeface="Arial" charset="0"/>
              <a:ea typeface="ＭＳ Ｐゴシック" charset="-128"/>
            </a:endParaRPr>
          </a:p>
        </p:txBody>
      </p:sp>
      <p:pic>
        <p:nvPicPr>
          <p:cNvPr id="4" name="Picture 2" descr="http://www.olresources.com/DC%20Foods/Pictures/Human%20Resourc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619250"/>
            <a:ext cx="571500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30096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457200" y="189928"/>
            <a:ext cx="8382000" cy="850710"/>
          </a:xfrm>
        </p:spPr>
        <p:txBody>
          <a:bodyPr/>
          <a:lstStyle/>
          <a:p>
            <a:pPr eaLnBrk="1" hangingPunct="1"/>
            <a:r>
              <a:rPr lang="en-US" cap="none" dirty="0">
                <a:latin typeface="Arial" charset="0"/>
                <a:ea typeface="ＭＳ Ｐゴシック" charset="-128"/>
              </a:rPr>
              <a:t>Tools for </a:t>
            </a:r>
            <a:r>
              <a:rPr lang="en-US" cap="none" dirty="0" smtClean="0">
                <a:latin typeface="Arial" charset="0"/>
                <a:ea typeface="ＭＳ Ｐゴシック" charset="-128"/>
              </a:rPr>
              <a:t>Measuring Change</a:t>
            </a:r>
            <a:endParaRPr lang="en-US" cap="none" dirty="0">
              <a:latin typeface="Arial" charset="0"/>
              <a:ea typeface="ＭＳ Ｐゴシック" charset="-128"/>
            </a:endParaRPr>
          </a:p>
        </p:txBody>
      </p:sp>
      <p:sp>
        <p:nvSpPr>
          <p:cNvPr id="16387" name="Content Placeholder 2"/>
          <p:cNvSpPr>
            <a:spLocks noGrp="1"/>
          </p:cNvSpPr>
          <p:nvPr>
            <p:ph idx="4294967295"/>
          </p:nvPr>
        </p:nvSpPr>
        <p:spPr>
          <a:xfrm>
            <a:off x="655094" y="846161"/>
            <a:ext cx="7766712" cy="5418161"/>
          </a:xfrm>
        </p:spPr>
        <p:txBody>
          <a:bodyPr/>
          <a:lstStyle/>
          <a:p>
            <a:pPr eaLnBrk="1" hangingPunct="1"/>
            <a:r>
              <a:rPr lang="en-US" dirty="0" smtClean="0">
                <a:latin typeface="Arial" charset="0"/>
                <a:ea typeface="ＭＳ Ｐゴシック" charset="-128"/>
              </a:rPr>
              <a:t>CUNY conducted a community survey in 2008 and 2010 to measure staff attitudes/reactions to CUNYfirst.  Key Metrics were in leadership, communications and training</a:t>
            </a:r>
          </a:p>
          <a:p>
            <a:pPr lvl="1" eaLnBrk="1" hangingPunct="1"/>
            <a:r>
              <a:rPr lang="en-US" dirty="0" smtClean="0">
                <a:latin typeface="Arial" charset="0"/>
                <a:ea typeface="ＭＳ Ｐゴシック" charset="-128"/>
              </a:rPr>
              <a:t>Recommendations were to share the data, ramp up communications, and share best practices</a:t>
            </a:r>
          </a:p>
          <a:p>
            <a:pPr eaLnBrk="1" hangingPunct="1"/>
            <a:r>
              <a:rPr lang="en-US" dirty="0">
                <a:latin typeface="Arial" charset="0"/>
                <a:ea typeface="ＭＳ Ｐゴシック" charset="-128"/>
              </a:rPr>
              <a:t>A Change Index focusing on qualitative and quantitative metrics provided indicators for a decision “to go” or “not to go” to launch and sequencing</a:t>
            </a:r>
          </a:p>
          <a:p>
            <a:pPr lvl="1" eaLnBrk="1" hangingPunct="1"/>
            <a:r>
              <a:rPr lang="en-US" dirty="0">
                <a:latin typeface="Arial" charset="0"/>
                <a:ea typeface="ＭＳ Ｐゴシック" charset="-128"/>
              </a:rPr>
              <a:t>Mitigation strategies strengthened organizational </a:t>
            </a:r>
            <a:r>
              <a:rPr lang="en-US" dirty="0" smtClean="0">
                <a:latin typeface="Arial" charset="0"/>
                <a:ea typeface="ＭＳ Ｐゴシック" charset="-128"/>
              </a:rPr>
              <a:t>readiness</a:t>
            </a:r>
            <a:endParaRPr lang="en-US" dirty="0">
              <a:latin typeface="Arial" charset="0"/>
              <a:ea typeface="ＭＳ Ｐゴシック" charset="-128"/>
            </a:endParaRPr>
          </a:p>
        </p:txBody>
      </p:sp>
    </p:spTree>
    <p:extLst>
      <p:ext uri="{BB962C8B-B14F-4D97-AF65-F5344CB8AC3E}">
        <p14:creationId xmlns:p14="http://schemas.microsoft.com/office/powerpoint/2010/main" val="955570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457200" y="381000"/>
            <a:ext cx="8382000" cy="850710"/>
          </a:xfrm>
        </p:spPr>
        <p:txBody>
          <a:bodyPr/>
          <a:lstStyle/>
          <a:p>
            <a:pPr eaLnBrk="1" hangingPunct="1"/>
            <a:r>
              <a:rPr lang="en-US" cap="none" dirty="0">
                <a:latin typeface="Arial" charset="0"/>
                <a:ea typeface="ＭＳ Ｐゴシック" charset="-128"/>
              </a:rPr>
              <a:t>Tools for </a:t>
            </a:r>
            <a:r>
              <a:rPr lang="en-US" cap="none" dirty="0" smtClean="0">
                <a:latin typeface="Arial" charset="0"/>
                <a:ea typeface="ＭＳ Ｐゴシック" charset="-128"/>
              </a:rPr>
              <a:t>Measuring Change (cont.)</a:t>
            </a:r>
            <a:endParaRPr lang="en-US" cap="none" dirty="0">
              <a:latin typeface="Arial" charset="0"/>
              <a:ea typeface="ＭＳ Ｐゴシック" charset="-128"/>
            </a:endParaRPr>
          </a:p>
        </p:txBody>
      </p:sp>
      <p:sp>
        <p:nvSpPr>
          <p:cNvPr id="16387" name="Content Placeholder 2"/>
          <p:cNvSpPr>
            <a:spLocks noGrp="1"/>
          </p:cNvSpPr>
          <p:nvPr>
            <p:ph idx="4294967295"/>
          </p:nvPr>
        </p:nvSpPr>
        <p:spPr>
          <a:xfrm>
            <a:off x="1187354" y="1064526"/>
            <a:ext cx="7234451" cy="5199796"/>
          </a:xfrm>
        </p:spPr>
        <p:txBody>
          <a:bodyPr/>
          <a:lstStyle/>
          <a:p>
            <a:pPr eaLnBrk="1" hangingPunct="1"/>
            <a:r>
              <a:rPr lang="en-US" dirty="0" smtClean="0">
                <a:latin typeface="Arial" charset="0"/>
                <a:ea typeface="ＭＳ Ｐゴシック" charset="-128"/>
              </a:rPr>
              <a:t>Campus Readiness Checklists provided directions to manage at the local level and to coordinate with the project team</a:t>
            </a:r>
          </a:p>
          <a:p>
            <a:pPr lvl="1" eaLnBrk="1" hangingPunct="1"/>
            <a:r>
              <a:rPr lang="en-US" dirty="0" smtClean="0">
                <a:latin typeface="Arial" charset="0"/>
                <a:ea typeface="ＭＳ Ｐゴシック" charset="-128"/>
              </a:rPr>
              <a:t>Self-reporting of the data did not always provide accurate project status</a:t>
            </a:r>
          </a:p>
          <a:p>
            <a:pPr eaLnBrk="1" hangingPunct="1"/>
            <a:r>
              <a:rPr lang="en-US" dirty="0">
                <a:latin typeface="Arial" charset="0"/>
                <a:ea typeface="ＭＳ Ｐゴシック" charset="-128"/>
              </a:rPr>
              <a:t>Monthly project evaluation gave recommendations of what was going well and what needed to be </a:t>
            </a:r>
            <a:r>
              <a:rPr lang="en-US" dirty="0" smtClean="0">
                <a:latin typeface="Arial" charset="0"/>
                <a:ea typeface="ＭＳ Ｐゴシック" charset="-128"/>
              </a:rPr>
              <a:t>improved</a:t>
            </a:r>
            <a:endParaRPr lang="en-US" dirty="0">
              <a:latin typeface="Arial" charset="0"/>
              <a:ea typeface="ＭＳ Ｐゴシック" charset="-128"/>
            </a:endParaRPr>
          </a:p>
          <a:p>
            <a:pPr lvl="1" eaLnBrk="1" hangingPunct="1"/>
            <a:r>
              <a:rPr lang="en-US" dirty="0">
                <a:latin typeface="Arial" charset="0"/>
                <a:ea typeface="ＭＳ Ｐゴシック" charset="-128"/>
              </a:rPr>
              <a:t>Decisions were made to delay some features and to take others out of the project scope</a:t>
            </a:r>
            <a:endParaRPr lang="en-US" dirty="0" smtClean="0">
              <a:latin typeface="Arial" charset="0"/>
              <a:ea typeface="ＭＳ Ｐゴシック" charset="-128"/>
            </a:endParaRPr>
          </a:p>
        </p:txBody>
      </p:sp>
    </p:spTree>
    <p:extLst>
      <p:ext uri="{BB962C8B-B14F-4D97-AF65-F5344CB8AC3E}">
        <p14:creationId xmlns:p14="http://schemas.microsoft.com/office/powerpoint/2010/main" val="2307891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algn="ctr" eaLnBrk="1" hangingPunct="1"/>
            <a:r>
              <a:rPr lang="en-US" cap="none" dirty="0" smtClean="0">
                <a:latin typeface="Arial" charset="0"/>
                <a:ea typeface="ＭＳ Ｐゴシック" charset="-128"/>
              </a:rPr>
              <a:t>Community Survey</a:t>
            </a:r>
            <a:endParaRPr lang="en-US" cap="none" dirty="0">
              <a:latin typeface="Arial" charset="0"/>
              <a:ea typeface="ＭＳ Ｐゴシック" charset="-128"/>
            </a:endParaRPr>
          </a:p>
        </p:txBody>
      </p:sp>
      <p:pic>
        <p:nvPicPr>
          <p:cNvPr id="4" name="Picture 2" descr="http://www.olresources.com/DC%20Foods/Pictures/Human%20Resourc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619250"/>
            <a:ext cx="571500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9372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457200" y="189928"/>
            <a:ext cx="8382000" cy="850710"/>
          </a:xfrm>
        </p:spPr>
        <p:txBody>
          <a:bodyPr/>
          <a:lstStyle/>
          <a:p>
            <a:pPr eaLnBrk="1" hangingPunct="1"/>
            <a:r>
              <a:rPr lang="en-US" cap="none" dirty="0" smtClean="0">
                <a:latin typeface="Arial" charset="0"/>
                <a:ea typeface="ＭＳ Ｐゴシック" charset="-128"/>
              </a:rPr>
              <a:t>Community Survey Results</a:t>
            </a:r>
            <a:endParaRPr lang="en-US" cap="none" dirty="0">
              <a:latin typeface="Arial" charset="0"/>
              <a:ea typeface="ＭＳ Ｐゴシック" charset="-128"/>
            </a:endParaRPr>
          </a:p>
        </p:txBody>
      </p:sp>
      <p:sp>
        <p:nvSpPr>
          <p:cNvPr id="16387" name="Content Placeholder 2"/>
          <p:cNvSpPr>
            <a:spLocks noGrp="1"/>
          </p:cNvSpPr>
          <p:nvPr>
            <p:ph idx="4294967295"/>
          </p:nvPr>
        </p:nvSpPr>
        <p:spPr>
          <a:xfrm>
            <a:off x="655094" y="1173707"/>
            <a:ext cx="7766712" cy="3493827"/>
          </a:xfrm>
        </p:spPr>
        <p:txBody>
          <a:bodyPr/>
          <a:lstStyle/>
          <a:p>
            <a:pPr eaLnBrk="1" hangingPunct="1"/>
            <a:r>
              <a:rPr lang="en-US" dirty="0" smtClean="0">
                <a:latin typeface="Arial" charset="0"/>
                <a:ea typeface="ＭＳ Ｐゴシック" charset="-128"/>
              </a:rPr>
              <a:t>CUNY conducted a community survey in 2008 and </a:t>
            </a:r>
            <a:r>
              <a:rPr lang="en-US" dirty="0" smtClean="0">
                <a:latin typeface="Arial" charset="0"/>
                <a:ea typeface="ＭＳ Ｐゴシック" charset="-128"/>
              </a:rPr>
              <a:t>2010</a:t>
            </a:r>
          </a:p>
          <a:p>
            <a:pPr eaLnBrk="1" hangingPunct="1"/>
            <a:r>
              <a:rPr lang="en-US" dirty="0" smtClean="0">
                <a:latin typeface="Arial" charset="0"/>
                <a:ea typeface="ＭＳ Ｐゴシック" charset="-128"/>
              </a:rPr>
              <a:t>Population included key staff and faculty likely to be impacted by ERP</a:t>
            </a:r>
            <a:endParaRPr lang="en-US" dirty="0" smtClean="0">
              <a:latin typeface="Arial" charset="0"/>
              <a:ea typeface="ＭＳ Ｐゴシック" charset="-128"/>
            </a:endParaRPr>
          </a:p>
          <a:p>
            <a:pPr eaLnBrk="1" hangingPunct="1"/>
            <a:r>
              <a:rPr lang="en-US" dirty="0" smtClean="0">
                <a:latin typeface="Arial" charset="0"/>
                <a:ea typeface="ＭＳ Ｐゴシック" charset="-128"/>
              </a:rPr>
              <a:t>The following slides are select results from second survey with changes as a result of change management efforts</a:t>
            </a:r>
          </a:p>
          <a:p>
            <a:pPr eaLnBrk="1" hangingPunct="1"/>
            <a:endParaRPr lang="en-US" dirty="0">
              <a:latin typeface="Arial" charset="0"/>
              <a:ea typeface="ＭＳ Ｐゴシック" charset="-128"/>
            </a:endParaRPr>
          </a:p>
        </p:txBody>
      </p:sp>
    </p:spTree>
    <p:extLst>
      <p:ext uri="{BB962C8B-B14F-4D97-AF65-F5344CB8AC3E}">
        <p14:creationId xmlns:p14="http://schemas.microsoft.com/office/powerpoint/2010/main" val="3631328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259000" y="349250"/>
            <a:ext cx="67056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dirty="0"/>
              <a:t>Input - Major Dimensions</a:t>
            </a:r>
          </a:p>
          <a:p>
            <a:pPr algn="ctr" eaLnBrk="1" hangingPunct="1"/>
            <a:r>
              <a:rPr lang="en-US" b="1" i="1" dirty="0"/>
              <a:t>Overall Agreement, Neutral, and Disagreement</a:t>
            </a:r>
          </a:p>
          <a:p>
            <a:pPr algn="ctr" eaLnBrk="1" hangingPunct="1"/>
            <a:r>
              <a:rPr lang="en-US" b="1" i="1" dirty="0"/>
              <a:t>*Note: Taken from CUNY campus community survey</a:t>
            </a:r>
          </a:p>
        </p:txBody>
      </p:sp>
      <p:graphicFrame>
        <p:nvGraphicFramePr>
          <p:cNvPr id="5" name="Object 2"/>
          <p:cNvGraphicFramePr>
            <a:graphicFrameLocks noChangeAspect="1"/>
          </p:cNvGraphicFramePr>
          <p:nvPr>
            <p:extLst>
              <p:ext uri="{D42A27DB-BD31-4B8C-83A1-F6EECF244321}">
                <p14:modId xmlns:p14="http://schemas.microsoft.com/office/powerpoint/2010/main" val="828059911"/>
              </p:ext>
            </p:extLst>
          </p:nvPr>
        </p:nvGraphicFramePr>
        <p:xfrm>
          <a:off x="725600" y="1447800"/>
          <a:ext cx="7467600" cy="5387975"/>
        </p:xfrm>
        <a:graphic>
          <a:graphicData uri="http://schemas.openxmlformats.org/presentationml/2006/ole">
            <mc:AlternateContent xmlns:mc="http://schemas.openxmlformats.org/markup-compatibility/2006">
              <mc:Choice xmlns:v="urn:schemas-microsoft-com:vml" Requires="v">
                <p:oleObj spid="_x0000_s3127" r:id="rId3" imgW="8077900" imgH="5383235" progId="Excel.Sheet.8">
                  <p:embed/>
                </p:oleObj>
              </mc:Choice>
              <mc:Fallback>
                <p:oleObj r:id="rId3" imgW="8077900" imgH="5383235"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600" y="1447800"/>
                        <a:ext cx="7467600" cy="538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 Box 6"/>
          <p:cNvSpPr txBox="1">
            <a:spLocks noChangeArrowheads="1"/>
          </p:cNvSpPr>
          <p:nvPr/>
        </p:nvSpPr>
        <p:spPr bwMode="auto">
          <a:xfrm>
            <a:off x="7583600" y="990600"/>
            <a:ext cx="99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b="1" dirty="0"/>
              <a:t>Change from </a:t>
            </a:r>
            <a:r>
              <a:rPr lang="en-US" sz="1200" b="1" dirty="0" smtClean="0"/>
              <a:t>2008, </a:t>
            </a:r>
            <a:r>
              <a:rPr lang="en-US" sz="1200" b="1" dirty="0"/>
              <a:t>% Agree</a:t>
            </a:r>
          </a:p>
        </p:txBody>
      </p:sp>
      <p:sp>
        <p:nvSpPr>
          <p:cNvPr id="7" name="Text Box 7"/>
          <p:cNvSpPr txBox="1">
            <a:spLocks noChangeArrowheads="1"/>
          </p:cNvSpPr>
          <p:nvPr/>
        </p:nvSpPr>
        <p:spPr bwMode="auto">
          <a:xfrm>
            <a:off x="7736000" y="2230438"/>
            <a:ext cx="685800" cy="284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a:t>+2</a:t>
            </a:r>
          </a:p>
        </p:txBody>
      </p:sp>
      <p:sp>
        <p:nvSpPr>
          <p:cNvPr id="8" name="Text Box 8"/>
          <p:cNvSpPr txBox="1">
            <a:spLocks noChangeArrowheads="1"/>
          </p:cNvSpPr>
          <p:nvPr/>
        </p:nvSpPr>
        <p:spPr bwMode="auto">
          <a:xfrm>
            <a:off x="7736000" y="3754438"/>
            <a:ext cx="685800" cy="284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a:t>+10</a:t>
            </a:r>
          </a:p>
        </p:txBody>
      </p:sp>
      <p:sp>
        <p:nvSpPr>
          <p:cNvPr id="9" name="Text Box 10"/>
          <p:cNvSpPr txBox="1">
            <a:spLocks noChangeArrowheads="1"/>
          </p:cNvSpPr>
          <p:nvPr/>
        </p:nvSpPr>
        <p:spPr bwMode="auto">
          <a:xfrm>
            <a:off x="7736000" y="5278438"/>
            <a:ext cx="685800" cy="284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a:t>+9</a:t>
            </a:r>
          </a:p>
        </p:txBody>
      </p:sp>
    </p:spTree>
    <p:extLst>
      <p:ext uri="{BB962C8B-B14F-4D97-AF65-F5344CB8AC3E}">
        <p14:creationId xmlns:p14="http://schemas.microsoft.com/office/powerpoint/2010/main" val="1294966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eaLnBrk="1" hangingPunct="1"/>
            <a:r>
              <a:rPr lang="en-US" cap="none" dirty="0" smtClean="0">
                <a:latin typeface="Arial" charset="0"/>
                <a:ea typeface="ＭＳ Ｐゴシック" charset="-128"/>
              </a:rPr>
              <a:t>ERP IMPLEMENTATION – “CUNYfirst”</a:t>
            </a:r>
            <a:endParaRPr lang="en-US" cap="none" dirty="0">
              <a:latin typeface="Arial" charset="0"/>
              <a:ea typeface="ＭＳ Ｐゴシック" charset="-128"/>
            </a:endParaRPr>
          </a:p>
        </p:txBody>
      </p:sp>
      <p:sp>
        <p:nvSpPr>
          <p:cNvPr id="16387" name="Content Placeholder 2"/>
          <p:cNvSpPr>
            <a:spLocks noGrp="1"/>
          </p:cNvSpPr>
          <p:nvPr>
            <p:ph idx="4294967295"/>
          </p:nvPr>
        </p:nvSpPr>
        <p:spPr>
          <a:xfrm>
            <a:off x="533400" y="1600200"/>
            <a:ext cx="8229600" cy="4281985"/>
          </a:xfrm>
        </p:spPr>
        <p:txBody>
          <a:bodyPr/>
          <a:lstStyle/>
          <a:p>
            <a:pPr eaLnBrk="1" hangingPunct="1"/>
            <a:r>
              <a:rPr lang="en-US" dirty="0" smtClean="0">
                <a:latin typeface="Arial" charset="0"/>
                <a:ea typeface="ＭＳ Ｐゴシック" charset="-128"/>
              </a:rPr>
              <a:t>PeopleSoft (Oracle) 9.0</a:t>
            </a:r>
          </a:p>
          <a:p>
            <a:pPr eaLnBrk="1" hangingPunct="1"/>
            <a:r>
              <a:rPr lang="en-US" dirty="0" smtClean="0">
                <a:latin typeface="Arial" charset="0"/>
                <a:ea typeface="ＭＳ Ｐゴシック" charset="-128"/>
              </a:rPr>
              <a:t>Ongoing </a:t>
            </a:r>
            <a:r>
              <a:rPr lang="en-US" dirty="0">
                <a:latin typeface="Arial" charset="0"/>
                <a:ea typeface="ＭＳ Ｐゴシック" charset="-128"/>
              </a:rPr>
              <a:t>implementation </a:t>
            </a:r>
            <a:r>
              <a:rPr lang="en-US" dirty="0" smtClean="0">
                <a:latin typeface="Arial" charset="0"/>
                <a:ea typeface="ＭＳ Ｐゴシック" charset="-128"/>
              </a:rPr>
              <a:t>and unification of </a:t>
            </a:r>
            <a:r>
              <a:rPr lang="en-US" dirty="0">
                <a:latin typeface="Arial" charset="0"/>
                <a:ea typeface="ＭＳ Ｐゴシック" charset="-128"/>
              </a:rPr>
              <a:t>Finance, Human Capital Management </a:t>
            </a:r>
            <a:r>
              <a:rPr lang="en-US" dirty="0" smtClean="0">
                <a:latin typeface="Arial" charset="0"/>
                <a:ea typeface="ＭＳ Ｐゴシック" charset="-128"/>
              </a:rPr>
              <a:t>(HR) and </a:t>
            </a:r>
            <a:r>
              <a:rPr lang="en-US" dirty="0">
                <a:latin typeface="Arial" charset="0"/>
                <a:ea typeface="ＭＳ Ｐゴシック" charset="-128"/>
              </a:rPr>
              <a:t>Campus Solutions </a:t>
            </a:r>
            <a:r>
              <a:rPr lang="en-US" dirty="0" smtClean="0">
                <a:latin typeface="Arial" charset="0"/>
                <a:ea typeface="ＭＳ Ｐゴシック" charset="-128"/>
              </a:rPr>
              <a:t>(SIS)</a:t>
            </a:r>
          </a:p>
          <a:p>
            <a:pPr eaLnBrk="1" hangingPunct="1"/>
            <a:r>
              <a:rPr lang="en-US" dirty="0" smtClean="0">
                <a:latin typeface="Arial" charset="0"/>
                <a:ea typeface="ＭＳ Ｐゴシック" charset="-128"/>
              </a:rPr>
              <a:t>Replacing 35 year old home grown legacy systems</a:t>
            </a:r>
            <a:endParaRPr lang="en-US" dirty="0">
              <a:latin typeface="Arial" charset="0"/>
              <a:ea typeface="ＭＳ Ｐゴシック" charset="-128"/>
            </a:endParaRPr>
          </a:p>
          <a:p>
            <a:pPr eaLnBrk="1" hangingPunct="1"/>
            <a:r>
              <a:rPr lang="en-US" dirty="0" smtClean="0">
                <a:latin typeface="Arial" charset="0"/>
                <a:ea typeface="ＭＳ Ｐゴシック" charset="-128"/>
              </a:rPr>
              <a:t>Union environment</a:t>
            </a:r>
          </a:p>
          <a:p>
            <a:pPr eaLnBrk="1" hangingPunct="1"/>
            <a:r>
              <a:rPr lang="en-US" dirty="0" smtClean="0">
                <a:latin typeface="Arial" charset="0"/>
                <a:ea typeface="ＭＳ Ｐゴシック" charset="-128"/>
              </a:rPr>
              <a:t>Both city and state oversight</a:t>
            </a:r>
            <a:endParaRPr lang="en-US" dirty="0">
              <a:latin typeface="Arial" charset="0"/>
              <a:ea typeface="ＭＳ Ｐゴシック" charset="-128"/>
            </a:endParaRPr>
          </a:p>
        </p:txBody>
      </p:sp>
    </p:spTree>
    <p:extLst>
      <p:ext uri="{BB962C8B-B14F-4D97-AF65-F5344CB8AC3E}">
        <p14:creationId xmlns:p14="http://schemas.microsoft.com/office/powerpoint/2010/main" val="465681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Object 2"/>
          <p:cNvGraphicFramePr>
            <a:graphicFrameLocks noChangeAspect="1"/>
          </p:cNvGraphicFramePr>
          <p:nvPr/>
        </p:nvGraphicFramePr>
        <p:xfrm>
          <a:off x="3741738" y="1066800"/>
          <a:ext cx="4716462" cy="5867400"/>
        </p:xfrm>
        <a:graphic>
          <a:graphicData uri="http://schemas.openxmlformats.org/presentationml/2006/ole">
            <mc:AlternateContent xmlns:mc="http://schemas.openxmlformats.org/markup-compatibility/2006">
              <mc:Choice xmlns:v="urn:schemas-microsoft-com:vml" Requires="v">
                <p:oleObj spid="_x0000_s4151" r:id="rId3" imgW="4718713" imgH="5864860" progId="Excel.Sheet.8">
                  <p:embed/>
                </p:oleObj>
              </mc:Choice>
              <mc:Fallback>
                <p:oleObj r:id="rId3" imgW="4718713" imgH="5864860"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1738" y="1066800"/>
                        <a:ext cx="4716462" cy="586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 Box 7"/>
          <p:cNvSpPr txBox="1">
            <a:spLocks noChangeArrowheads="1"/>
          </p:cNvSpPr>
          <p:nvPr/>
        </p:nvSpPr>
        <p:spPr bwMode="auto">
          <a:xfrm>
            <a:off x="8153400" y="1905000"/>
            <a:ext cx="53340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b="1"/>
              <a:t>+1</a:t>
            </a:r>
          </a:p>
        </p:txBody>
      </p:sp>
      <p:sp>
        <p:nvSpPr>
          <p:cNvPr id="7" name="Text Box 14"/>
          <p:cNvSpPr txBox="1">
            <a:spLocks noChangeArrowheads="1"/>
          </p:cNvSpPr>
          <p:nvPr/>
        </p:nvSpPr>
        <p:spPr bwMode="auto">
          <a:xfrm>
            <a:off x="990600" y="1752600"/>
            <a:ext cx="31242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5b. In my work group, we try hard to satisfy our customers</a:t>
            </a:r>
            <a:r>
              <a:rPr lang="en-US" sz="1400"/>
              <a:t> </a:t>
            </a:r>
          </a:p>
        </p:txBody>
      </p:sp>
      <p:sp>
        <p:nvSpPr>
          <p:cNvPr id="8" name="Text Box 15"/>
          <p:cNvSpPr txBox="1">
            <a:spLocks noChangeArrowheads="1"/>
          </p:cNvSpPr>
          <p:nvPr/>
        </p:nvSpPr>
        <p:spPr bwMode="auto">
          <a:xfrm>
            <a:off x="533400" y="349250"/>
            <a:ext cx="80772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a:t>Customer Orientation</a:t>
            </a:r>
          </a:p>
          <a:p>
            <a:pPr algn="ctr" eaLnBrk="1" hangingPunct="1"/>
            <a:r>
              <a:rPr lang="en-US" b="1" i="1"/>
              <a:t>Team Tries to Satisfy</a:t>
            </a:r>
          </a:p>
        </p:txBody>
      </p:sp>
      <p:sp>
        <p:nvSpPr>
          <p:cNvPr id="9" name="Text Box 16"/>
          <p:cNvSpPr txBox="1">
            <a:spLocks noChangeArrowheads="1"/>
          </p:cNvSpPr>
          <p:nvPr/>
        </p:nvSpPr>
        <p:spPr bwMode="auto">
          <a:xfrm>
            <a:off x="1066800" y="3352800"/>
            <a:ext cx="2895600"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5a. In my work group, we have a good idea of how to satisfy our customers</a:t>
            </a:r>
            <a:r>
              <a:rPr lang="en-US" sz="1400"/>
              <a:t> </a:t>
            </a:r>
          </a:p>
        </p:txBody>
      </p:sp>
      <p:sp>
        <p:nvSpPr>
          <p:cNvPr id="10" name="Text Box 17"/>
          <p:cNvSpPr txBox="1">
            <a:spLocks noChangeArrowheads="1"/>
          </p:cNvSpPr>
          <p:nvPr/>
        </p:nvSpPr>
        <p:spPr bwMode="auto">
          <a:xfrm>
            <a:off x="1143000" y="5257800"/>
            <a:ext cx="28956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7b. My colleagues and I often work as a team</a:t>
            </a:r>
            <a:r>
              <a:rPr lang="en-US" sz="1400"/>
              <a:t> </a:t>
            </a:r>
          </a:p>
        </p:txBody>
      </p:sp>
      <p:sp>
        <p:nvSpPr>
          <p:cNvPr id="11" name="Text Box 19"/>
          <p:cNvSpPr txBox="1">
            <a:spLocks noChangeArrowheads="1"/>
          </p:cNvSpPr>
          <p:nvPr/>
        </p:nvSpPr>
        <p:spPr bwMode="auto">
          <a:xfrm>
            <a:off x="8153400" y="3602038"/>
            <a:ext cx="533400" cy="284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b="1"/>
              <a:t>0</a:t>
            </a:r>
          </a:p>
        </p:txBody>
      </p:sp>
      <p:sp>
        <p:nvSpPr>
          <p:cNvPr id="12" name="Text Box 20"/>
          <p:cNvSpPr txBox="1">
            <a:spLocks noChangeArrowheads="1"/>
          </p:cNvSpPr>
          <p:nvPr/>
        </p:nvSpPr>
        <p:spPr bwMode="auto">
          <a:xfrm>
            <a:off x="8153400" y="5354638"/>
            <a:ext cx="533400" cy="284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b="1"/>
              <a:t>+5</a:t>
            </a:r>
          </a:p>
        </p:txBody>
      </p:sp>
      <p:sp>
        <p:nvSpPr>
          <p:cNvPr id="13" name="Text Box 21"/>
          <p:cNvSpPr txBox="1">
            <a:spLocks noChangeArrowheads="1"/>
          </p:cNvSpPr>
          <p:nvPr/>
        </p:nvSpPr>
        <p:spPr bwMode="auto">
          <a:xfrm>
            <a:off x="7924800" y="609600"/>
            <a:ext cx="99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b="1" dirty="0"/>
              <a:t>Change from </a:t>
            </a:r>
            <a:r>
              <a:rPr lang="en-US" sz="1200" b="1" dirty="0" smtClean="0"/>
              <a:t>2008, </a:t>
            </a:r>
            <a:r>
              <a:rPr lang="en-US" sz="1200" b="1" dirty="0"/>
              <a:t>% Agree</a:t>
            </a:r>
          </a:p>
        </p:txBody>
      </p:sp>
    </p:spTree>
    <p:extLst>
      <p:ext uri="{BB962C8B-B14F-4D97-AF65-F5344CB8AC3E}">
        <p14:creationId xmlns:p14="http://schemas.microsoft.com/office/powerpoint/2010/main" val="1294966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p:cNvSpPr>
            <a:spLocks noGrp="1"/>
          </p:cNvSpPr>
          <p:nvPr>
            <p:ph idx="4294967295"/>
          </p:nvPr>
        </p:nvSpPr>
        <p:spPr>
          <a:xfrm>
            <a:off x="533400" y="1477368"/>
            <a:ext cx="8229600" cy="4525963"/>
          </a:xfrm>
        </p:spPr>
        <p:txBody>
          <a:bodyPr/>
          <a:lstStyle/>
          <a:p>
            <a:pPr eaLnBrk="1" hangingPunct="1"/>
            <a:r>
              <a:rPr lang="en-US">
                <a:latin typeface="Arial" charset="0"/>
                <a:ea typeface="ＭＳ Ｐゴシック" charset="-128"/>
              </a:rPr>
              <a:t>Subhead here</a:t>
            </a:r>
          </a:p>
          <a:p>
            <a:pPr lvl="1" eaLnBrk="1" hangingPunct="1"/>
            <a:r>
              <a:rPr lang="en-US">
                <a:latin typeface="Arial" charset="0"/>
                <a:ea typeface="ＭＳ Ｐゴシック" charset="-128"/>
              </a:rPr>
              <a:t>Next subhead here</a:t>
            </a:r>
          </a:p>
          <a:p>
            <a:pPr lvl="2" eaLnBrk="1" hangingPunct="1"/>
            <a:r>
              <a:rPr lang="en-US">
                <a:latin typeface="Arial" charset="0"/>
                <a:ea typeface="ＭＳ Ｐゴシック" charset="-128"/>
              </a:rPr>
              <a:t>Next subhead here</a:t>
            </a:r>
          </a:p>
          <a:p>
            <a:pPr lvl="3" eaLnBrk="1" hangingPunct="1"/>
            <a:r>
              <a:rPr lang="en-US">
                <a:latin typeface="Arial" charset="0"/>
                <a:ea typeface="ＭＳ Ｐゴシック" charset="-128"/>
              </a:rPr>
              <a:t>Next subhead here</a:t>
            </a:r>
          </a:p>
          <a:p>
            <a:pPr lvl="4" eaLnBrk="1" hangingPunct="1"/>
            <a:r>
              <a:rPr lang="en-US">
                <a:latin typeface="Arial" charset="0"/>
                <a:ea typeface="ＭＳ Ｐゴシック" charset="-128"/>
              </a:rPr>
              <a:t>Next subhead here</a:t>
            </a:r>
          </a:p>
        </p:txBody>
      </p:sp>
      <p:sp>
        <p:nvSpPr>
          <p:cNvPr id="4" name="Rectangle 3"/>
          <p:cNvSpPr/>
          <p:nvPr/>
        </p:nvSpPr>
        <p:spPr>
          <a:xfrm>
            <a:off x="111125" y="3229968"/>
            <a:ext cx="9144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 Box 2"/>
          <p:cNvSpPr txBox="1">
            <a:spLocks noChangeArrowheads="1"/>
          </p:cNvSpPr>
          <p:nvPr/>
        </p:nvSpPr>
        <p:spPr bwMode="auto">
          <a:xfrm>
            <a:off x="533400" y="1248768"/>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p>
        </p:txBody>
      </p:sp>
      <p:graphicFrame>
        <p:nvGraphicFramePr>
          <p:cNvPr id="6" name="Object 2"/>
          <p:cNvGraphicFramePr>
            <a:graphicFrameLocks noChangeAspect="1"/>
          </p:cNvGraphicFramePr>
          <p:nvPr>
            <p:extLst>
              <p:ext uri="{D42A27DB-BD31-4B8C-83A1-F6EECF244321}">
                <p14:modId xmlns:p14="http://schemas.microsoft.com/office/powerpoint/2010/main" val="3941780018"/>
              </p:ext>
            </p:extLst>
          </p:nvPr>
        </p:nvGraphicFramePr>
        <p:xfrm>
          <a:off x="4114800" y="867768"/>
          <a:ext cx="4716463" cy="5867400"/>
        </p:xfrm>
        <a:graphic>
          <a:graphicData uri="http://schemas.openxmlformats.org/presentationml/2006/ole">
            <mc:AlternateContent xmlns:mc="http://schemas.openxmlformats.org/markup-compatibility/2006">
              <mc:Choice xmlns:v="urn:schemas-microsoft-com:vml" Requires="v">
                <p:oleObj spid="_x0000_s5175" r:id="rId3" imgW="4718713" imgH="5864860" progId="Excel.Sheet.8">
                  <p:embed/>
                </p:oleObj>
              </mc:Choice>
              <mc:Fallback>
                <p:oleObj r:id="rId3" imgW="4718713" imgH="5864860"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867768"/>
                        <a:ext cx="4716463" cy="5867400"/>
                      </a:xfrm>
                      <a:prstGeom prst="rect">
                        <a:avLst/>
                      </a:prstGeom>
                      <a:solidFill>
                        <a:schemeClr val="bg1"/>
                      </a:solidFill>
                      <a:extLst/>
                    </p:spPr>
                  </p:pic>
                </p:oleObj>
              </mc:Fallback>
            </mc:AlternateContent>
          </a:graphicData>
        </a:graphic>
      </p:graphicFrame>
      <p:sp>
        <p:nvSpPr>
          <p:cNvPr id="7" name="Text Box 4"/>
          <p:cNvSpPr txBox="1">
            <a:spLocks noChangeArrowheads="1"/>
          </p:cNvSpPr>
          <p:nvPr/>
        </p:nvSpPr>
        <p:spPr bwMode="auto">
          <a:xfrm>
            <a:off x="533401" y="86432"/>
            <a:ext cx="671356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dirty="0" smtClean="0"/>
              <a:t>Community Survey - Leadership</a:t>
            </a:r>
            <a:endParaRPr lang="en-US" sz="3200" b="1" dirty="0"/>
          </a:p>
          <a:p>
            <a:pPr algn="ctr" eaLnBrk="1" hangingPunct="1"/>
            <a:r>
              <a:rPr lang="en-US" b="1" i="1" dirty="0"/>
              <a:t>Growing Majority are Positive</a:t>
            </a:r>
          </a:p>
        </p:txBody>
      </p:sp>
      <p:sp>
        <p:nvSpPr>
          <p:cNvPr id="8" name="Text Box 7"/>
          <p:cNvSpPr txBox="1">
            <a:spLocks noChangeArrowheads="1"/>
          </p:cNvSpPr>
          <p:nvPr/>
        </p:nvSpPr>
        <p:spPr bwMode="auto">
          <a:xfrm>
            <a:off x="8458200" y="1248768"/>
            <a:ext cx="53340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b="1"/>
              <a:t>n/a</a:t>
            </a:r>
          </a:p>
        </p:txBody>
      </p:sp>
      <p:sp>
        <p:nvSpPr>
          <p:cNvPr id="9" name="Text Box 8"/>
          <p:cNvSpPr txBox="1">
            <a:spLocks noChangeArrowheads="1"/>
          </p:cNvSpPr>
          <p:nvPr/>
        </p:nvSpPr>
        <p:spPr bwMode="auto">
          <a:xfrm>
            <a:off x="8458200" y="1858368"/>
            <a:ext cx="53340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b="1"/>
              <a:t>+9</a:t>
            </a:r>
          </a:p>
        </p:txBody>
      </p:sp>
      <p:sp>
        <p:nvSpPr>
          <p:cNvPr id="10" name="Text Box 9"/>
          <p:cNvSpPr txBox="1">
            <a:spLocks noChangeArrowheads="1"/>
          </p:cNvSpPr>
          <p:nvPr/>
        </p:nvSpPr>
        <p:spPr bwMode="auto">
          <a:xfrm>
            <a:off x="8458200" y="2467968"/>
            <a:ext cx="53340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b="1"/>
              <a:t>+13</a:t>
            </a:r>
          </a:p>
        </p:txBody>
      </p:sp>
      <p:sp>
        <p:nvSpPr>
          <p:cNvPr id="11" name="Text Box 10"/>
          <p:cNvSpPr txBox="1">
            <a:spLocks noChangeArrowheads="1"/>
          </p:cNvSpPr>
          <p:nvPr/>
        </p:nvSpPr>
        <p:spPr bwMode="auto">
          <a:xfrm>
            <a:off x="8458200" y="3153768"/>
            <a:ext cx="53340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b="1"/>
              <a:t>+11</a:t>
            </a:r>
          </a:p>
        </p:txBody>
      </p:sp>
      <p:sp>
        <p:nvSpPr>
          <p:cNvPr id="12" name="Text Box 11"/>
          <p:cNvSpPr txBox="1">
            <a:spLocks noChangeArrowheads="1"/>
          </p:cNvSpPr>
          <p:nvPr/>
        </p:nvSpPr>
        <p:spPr bwMode="auto">
          <a:xfrm>
            <a:off x="8458200" y="4372968"/>
            <a:ext cx="53340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b="1"/>
              <a:t>+10</a:t>
            </a:r>
          </a:p>
        </p:txBody>
      </p:sp>
      <p:sp>
        <p:nvSpPr>
          <p:cNvPr id="13" name="Text Box 12"/>
          <p:cNvSpPr txBox="1">
            <a:spLocks noChangeArrowheads="1"/>
          </p:cNvSpPr>
          <p:nvPr/>
        </p:nvSpPr>
        <p:spPr bwMode="auto">
          <a:xfrm>
            <a:off x="8458200" y="3763368"/>
            <a:ext cx="53340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b="1"/>
              <a:t>+7</a:t>
            </a:r>
          </a:p>
        </p:txBody>
      </p:sp>
      <p:sp>
        <p:nvSpPr>
          <p:cNvPr id="14" name="Text Box 13"/>
          <p:cNvSpPr txBox="1">
            <a:spLocks noChangeArrowheads="1"/>
          </p:cNvSpPr>
          <p:nvPr/>
        </p:nvSpPr>
        <p:spPr bwMode="auto">
          <a:xfrm>
            <a:off x="8458200" y="5058768"/>
            <a:ext cx="533400" cy="284163"/>
          </a:xfrm>
          <a:prstGeom prst="rect">
            <a:avLst/>
          </a:prstGeom>
          <a:solidFill>
            <a:schemeClr val="bg1"/>
          </a:solidFill>
          <a:ln w="9525">
            <a:solidFill>
              <a:schemeClr val="tx1"/>
            </a:solidFill>
            <a:miter lim="800000"/>
            <a:headEnd/>
            <a:tailEnd/>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b="1"/>
              <a:t>+7</a:t>
            </a:r>
          </a:p>
        </p:txBody>
      </p:sp>
      <p:sp>
        <p:nvSpPr>
          <p:cNvPr id="15" name="Text Box 14"/>
          <p:cNvSpPr txBox="1">
            <a:spLocks noChangeArrowheads="1"/>
          </p:cNvSpPr>
          <p:nvPr/>
        </p:nvSpPr>
        <p:spPr bwMode="auto">
          <a:xfrm>
            <a:off x="8458200" y="5668368"/>
            <a:ext cx="533400" cy="284163"/>
          </a:xfrm>
          <a:prstGeom prst="rect">
            <a:avLst/>
          </a:prstGeom>
          <a:solidFill>
            <a:schemeClr val="bg1"/>
          </a:solidFill>
          <a:ln w="9525">
            <a:solidFill>
              <a:schemeClr val="tx1"/>
            </a:solidFill>
            <a:miter lim="800000"/>
            <a:headEnd/>
            <a:tailEnd/>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b="1" dirty="0"/>
              <a:t>+16</a:t>
            </a:r>
          </a:p>
        </p:txBody>
      </p:sp>
      <p:sp>
        <p:nvSpPr>
          <p:cNvPr id="16" name="Text Box 15"/>
          <p:cNvSpPr txBox="1">
            <a:spLocks noChangeArrowheads="1"/>
          </p:cNvSpPr>
          <p:nvPr/>
        </p:nvSpPr>
        <p:spPr bwMode="auto">
          <a:xfrm>
            <a:off x="111125" y="3036293"/>
            <a:ext cx="4419600" cy="517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3a. My Senior Campus Leadership is eager to move forward with CUNY</a:t>
            </a:r>
            <a:r>
              <a:rPr lang="en-US" sz="1400" b="1" i="1"/>
              <a:t>first</a:t>
            </a:r>
            <a:r>
              <a:rPr lang="en-US" sz="1400" b="1"/>
              <a:t>.</a:t>
            </a:r>
          </a:p>
        </p:txBody>
      </p:sp>
      <p:sp>
        <p:nvSpPr>
          <p:cNvPr id="17" name="Text Box 16"/>
          <p:cNvSpPr txBox="1">
            <a:spLocks noChangeArrowheads="1"/>
          </p:cNvSpPr>
          <p:nvPr/>
        </p:nvSpPr>
        <p:spPr bwMode="auto">
          <a:xfrm>
            <a:off x="111125" y="1782168"/>
            <a:ext cx="4343400"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dirty="0"/>
              <a:t>3g. I believe my immediate supervisor/manager will commit the time and energy to make CUNY</a:t>
            </a:r>
            <a:r>
              <a:rPr lang="en-US" sz="1400" b="1" i="1" dirty="0"/>
              <a:t>first </a:t>
            </a:r>
            <a:r>
              <a:rPr lang="en-US" sz="1400" b="1" dirty="0"/>
              <a:t>succeed.</a:t>
            </a:r>
            <a:r>
              <a:rPr lang="en-US" sz="1200" dirty="0"/>
              <a:t> </a:t>
            </a:r>
          </a:p>
        </p:txBody>
      </p:sp>
      <p:sp>
        <p:nvSpPr>
          <p:cNvPr id="18" name="Text Box 17"/>
          <p:cNvSpPr txBox="1">
            <a:spLocks noChangeArrowheads="1"/>
          </p:cNvSpPr>
          <p:nvPr/>
        </p:nvSpPr>
        <p:spPr bwMode="auto">
          <a:xfrm>
            <a:off x="111125" y="1043981"/>
            <a:ext cx="4343400" cy="738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dirty="0"/>
              <a:t>3h. I believe my immediate supervisor/manager has been (or will be) willing to allow me to take part in CUNY</a:t>
            </a:r>
            <a:r>
              <a:rPr lang="en-US" sz="1400" b="1" i="1" dirty="0"/>
              <a:t>first</a:t>
            </a:r>
            <a:r>
              <a:rPr lang="en-US" sz="1400" b="1" dirty="0"/>
              <a:t> planning and training activities.</a:t>
            </a:r>
          </a:p>
        </p:txBody>
      </p:sp>
      <p:sp>
        <p:nvSpPr>
          <p:cNvPr id="19" name="Text Box 18"/>
          <p:cNvSpPr txBox="1">
            <a:spLocks noChangeArrowheads="1"/>
          </p:cNvSpPr>
          <p:nvPr/>
        </p:nvSpPr>
        <p:spPr bwMode="auto">
          <a:xfrm>
            <a:off x="111125" y="2517181"/>
            <a:ext cx="4267200" cy="517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3b. My Senior Campus Leadership is committed to the success of this project.</a:t>
            </a:r>
          </a:p>
        </p:txBody>
      </p:sp>
      <p:sp>
        <p:nvSpPr>
          <p:cNvPr id="20" name="Text Box 19"/>
          <p:cNvSpPr txBox="1">
            <a:spLocks noChangeArrowheads="1"/>
          </p:cNvSpPr>
          <p:nvPr/>
        </p:nvSpPr>
        <p:spPr bwMode="auto">
          <a:xfrm>
            <a:off x="111125" y="4220568"/>
            <a:ext cx="4343400"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dirty="0"/>
              <a:t>3e. My Senior Campus Leadership understands the effects CUNY</a:t>
            </a:r>
            <a:r>
              <a:rPr lang="en-US" sz="1400" b="1" i="1" dirty="0"/>
              <a:t>first</a:t>
            </a:r>
            <a:r>
              <a:rPr lang="en-US" sz="1400" b="1" dirty="0"/>
              <a:t> will have on our organization.</a:t>
            </a:r>
          </a:p>
        </p:txBody>
      </p:sp>
      <p:sp>
        <p:nvSpPr>
          <p:cNvPr id="21" name="Text Box 20"/>
          <p:cNvSpPr txBox="1">
            <a:spLocks noChangeArrowheads="1"/>
          </p:cNvSpPr>
          <p:nvPr/>
        </p:nvSpPr>
        <p:spPr bwMode="auto">
          <a:xfrm>
            <a:off x="138113" y="3687168"/>
            <a:ext cx="43434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3d. I am confident that my Senior Campus Leadership can guide us to success.</a:t>
            </a:r>
          </a:p>
        </p:txBody>
      </p:sp>
      <p:sp>
        <p:nvSpPr>
          <p:cNvPr id="22" name="Text Box 21"/>
          <p:cNvSpPr txBox="1">
            <a:spLocks noChangeArrowheads="1"/>
          </p:cNvSpPr>
          <p:nvPr/>
        </p:nvSpPr>
        <p:spPr bwMode="auto">
          <a:xfrm>
            <a:off x="111125" y="5690593"/>
            <a:ext cx="4191000"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3f. I have attended staff meetings or planning sessions about the CUNY</a:t>
            </a:r>
            <a:r>
              <a:rPr lang="en-US" sz="1400" b="1" i="1"/>
              <a:t>first</a:t>
            </a:r>
            <a:r>
              <a:rPr lang="en-US" sz="1400" b="1"/>
              <a:t> implementation in my work unit.</a:t>
            </a:r>
          </a:p>
        </p:txBody>
      </p:sp>
      <p:sp>
        <p:nvSpPr>
          <p:cNvPr id="23" name="Text Box 22"/>
          <p:cNvSpPr txBox="1">
            <a:spLocks noChangeArrowheads="1"/>
          </p:cNvSpPr>
          <p:nvPr/>
        </p:nvSpPr>
        <p:spPr bwMode="auto">
          <a:xfrm>
            <a:off x="111125" y="4947643"/>
            <a:ext cx="4343400"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3c. My Senior Campus Leadership will remove any campus barriers which could cause project failure.</a:t>
            </a:r>
          </a:p>
        </p:txBody>
      </p:sp>
      <p:sp>
        <p:nvSpPr>
          <p:cNvPr id="24" name="Text Box 23"/>
          <p:cNvSpPr txBox="1">
            <a:spLocks noChangeArrowheads="1"/>
          </p:cNvSpPr>
          <p:nvPr/>
        </p:nvSpPr>
        <p:spPr bwMode="auto">
          <a:xfrm>
            <a:off x="8229600" y="486768"/>
            <a:ext cx="99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b="1" dirty="0"/>
              <a:t>Change from </a:t>
            </a:r>
            <a:r>
              <a:rPr lang="en-US" sz="1200" b="1" dirty="0" smtClean="0"/>
              <a:t>2008, </a:t>
            </a:r>
            <a:r>
              <a:rPr lang="en-US" sz="1200" b="1" dirty="0"/>
              <a:t>% Agree</a:t>
            </a:r>
          </a:p>
        </p:txBody>
      </p:sp>
    </p:spTree>
    <p:extLst>
      <p:ext uri="{BB962C8B-B14F-4D97-AF65-F5344CB8AC3E}">
        <p14:creationId xmlns:p14="http://schemas.microsoft.com/office/powerpoint/2010/main" val="22425302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52400" y="1524000"/>
            <a:ext cx="2819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 Box 2"/>
          <p:cNvSpPr txBox="1">
            <a:spLocks noChangeArrowheads="1"/>
          </p:cNvSpPr>
          <p:nvPr/>
        </p:nvSpPr>
        <p:spPr bwMode="auto">
          <a:xfrm>
            <a:off x="533400" y="13716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p>
        </p:txBody>
      </p:sp>
      <p:graphicFrame>
        <p:nvGraphicFramePr>
          <p:cNvPr id="7" name="Object 2"/>
          <p:cNvGraphicFramePr>
            <a:graphicFrameLocks noChangeAspect="1"/>
          </p:cNvGraphicFramePr>
          <p:nvPr/>
        </p:nvGraphicFramePr>
        <p:xfrm>
          <a:off x="4114800" y="990600"/>
          <a:ext cx="4716463" cy="5867400"/>
        </p:xfrm>
        <a:graphic>
          <a:graphicData uri="http://schemas.openxmlformats.org/presentationml/2006/ole">
            <mc:AlternateContent xmlns:mc="http://schemas.openxmlformats.org/markup-compatibility/2006">
              <mc:Choice xmlns:v="urn:schemas-microsoft-com:vml" Requires="v">
                <p:oleObj spid="_x0000_s6198" r:id="rId3" imgW="4718713" imgH="5864860" progId="Excel.Sheet.8">
                  <p:embed/>
                </p:oleObj>
              </mc:Choice>
              <mc:Fallback>
                <p:oleObj r:id="rId3" imgW="4718713" imgH="5864860"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990600"/>
                        <a:ext cx="4716463" cy="586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 Box 7"/>
          <p:cNvSpPr txBox="1">
            <a:spLocks noChangeArrowheads="1"/>
          </p:cNvSpPr>
          <p:nvPr/>
        </p:nvSpPr>
        <p:spPr bwMode="auto">
          <a:xfrm>
            <a:off x="8458200" y="1524000"/>
            <a:ext cx="53340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b="1"/>
              <a:t>+10</a:t>
            </a:r>
          </a:p>
        </p:txBody>
      </p:sp>
      <p:sp>
        <p:nvSpPr>
          <p:cNvPr id="9" name="Text Box 8"/>
          <p:cNvSpPr txBox="1">
            <a:spLocks noChangeArrowheads="1"/>
          </p:cNvSpPr>
          <p:nvPr/>
        </p:nvSpPr>
        <p:spPr bwMode="auto">
          <a:xfrm>
            <a:off x="8458200" y="2590800"/>
            <a:ext cx="53340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b="1"/>
              <a:t>+4</a:t>
            </a:r>
          </a:p>
        </p:txBody>
      </p:sp>
      <p:sp>
        <p:nvSpPr>
          <p:cNvPr id="10" name="Text Box 10"/>
          <p:cNvSpPr txBox="1">
            <a:spLocks noChangeArrowheads="1"/>
          </p:cNvSpPr>
          <p:nvPr/>
        </p:nvSpPr>
        <p:spPr bwMode="auto">
          <a:xfrm>
            <a:off x="8458200" y="3581400"/>
            <a:ext cx="53340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b="1"/>
              <a:t>+8</a:t>
            </a:r>
          </a:p>
        </p:txBody>
      </p:sp>
      <p:sp>
        <p:nvSpPr>
          <p:cNvPr id="11" name="Text Box 11"/>
          <p:cNvSpPr txBox="1">
            <a:spLocks noChangeArrowheads="1"/>
          </p:cNvSpPr>
          <p:nvPr/>
        </p:nvSpPr>
        <p:spPr bwMode="auto">
          <a:xfrm>
            <a:off x="8458200" y="4572000"/>
            <a:ext cx="53340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b="1"/>
              <a:t>+8</a:t>
            </a:r>
          </a:p>
        </p:txBody>
      </p:sp>
      <p:sp>
        <p:nvSpPr>
          <p:cNvPr id="12" name="Text Box 12"/>
          <p:cNvSpPr txBox="1">
            <a:spLocks noChangeArrowheads="1"/>
          </p:cNvSpPr>
          <p:nvPr/>
        </p:nvSpPr>
        <p:spPr bwMode="auto">
          <a:xfrm>
            <a:off x="8458200" y="5613400"/>
            <a:ext cx="53340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b="1"/>
              <a:t>+18</a:t>
            </a:r>
          </a:p>
        </p:txBody>
      </p:sp>
      <p:sp>
        <p:nvSpPr>
          <p:cNvPr id="13" name="Text Box 15"/>
          <p:cNvSpPr txBox="1">
            <a:spLocks noChangeArrowheads="1"/>
          </p:cNvSpPr>
          <p:nvPr/>
        </p:nvSpPr>
        <p:spPr bwMode="auto">
          <a:xfrm>
            <a:off x="152400" y="4495800"/>
            <a:ext cx="4343400" cy="58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b="1"/>
              <a:t>1b. I have received information from my campus CUNY</a:t>
            </a:r>
            <a:r>
              <a:rPr lang="en-US" sz="1600" b="1" i="1"/>
              <a:t>first</a:t>
            </a:r>
            <a:r>
              <a:rPr lang="en-US" sz="1600" b="1"/>
              <a:t> team for my campus.</a:t>
            </a:r>
          </a:p>
        </p:txBody>
      </p:sp>
      <p:sp>
        <p:nvSpPr>
          <p:cNvPr id="14" name="Text Box 16"/>
          <p:cNvSpPr txBox="1">
            <a:spLocks noChangeArrowheads="1"/>
          </p:cNvSpPr>
          <p:nvPr/>
        </p:nvSpPr>
        <p:spPr bwMode="auto">
          <a:xfrm>
            <a:off x="152400" y="1447800"/>
            <a:ext cx="4267200" cy="58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b="1" dirty="0"/>
              <a:t>1a. I have a good understanding of what CUNY</a:t>
            </a:r>
            <a:r>
              <a:rPr lang="en-US" sz="1600" b="1" i="1" dirty="0"/>
              <a:t>first</a:t>
            </a:r>
            <a:r>
              <a:rPr lang="en-US" sz="1600" b="1" dirty="0"/>
              <a:t> is trying to achieve.</a:t>
            </a:r>
          </a:p>
        </p:txBody>
      </p:sp>
      <p:sp>
        <p:nvSpPr>
          <p:cNvPr id="15" name="Text Box 19"/>
          <p:cNvSpPr txBox="1">
            <a:spLocks noChangeArrowheads="1"/>
          </p:cNvSpPr>
          <p:nvPr/>
        </p:nvSpPr>
        <p:spPr bwMode="auto">
          <a:xfrm>
            <a:off x="152400" y="3429000"/>
            <a:ext cx="4267200" cy="825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b="1"/>
              <a:t>1e. I know whom to contact if I want more information about the CUNY</a:t>
            </a:r>
            <a:r>
              <a:rPr lang="en-US" sz="1600" b="1" i="1"/>
              <a:t>first</a:t>
            </a:r>
            <a:r>
              <a:rPr lang="en-US" sz="1600" b="1"/>
              <a:t> on my campus.</a:t>
            </a:r>
          </a:p>
        </p:txBody>
      </p:sp>
      <p:sp>
        <p:nvSpPr>
          <p:cNvPr id="16" name="Text Box 23"/>
          <p:cNvSpPr txBox="1">
            <a:spLocks noChangeArrowheads="1"/>
          </p:cNvSpPr>
          <p:nvPr/>
        </p:nvSpPr>
        <p:spPr bwMode="auto">
          <a:xfrm>
            <a:off x="533400" y="273050"/>
            <a:ext cx="80772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a:t>Communication</a:t>
            </a:r>
          </a:p>
          <a:p>
            <a:pPr algn="ctr" eaLnBrk="1" hangingPunct="1"/>
            <a:r>
              <a:rPr lang="en-US" b="1" i="1"/>
              <a:t>Improved Understanding of Program</a:t>
            </a:r>
          </a:p>
        </p:txBody>
      </p:sp>
      <p:sp>
        <p:nvSpPr>
          <p:cNvPr id="17" name="Text Box 45"/>
          <p:cNvSpPr txBox="1">
            <a:spLocks noChangeArrowheads="1"/>
          </p:cNvSpPr>
          <p:nvPr/>
        </p:nvSpPr>
        <p:spPr bwMode="auto">
          <a:xfrm>
            <a:off x="152400" y="5410200"/>
            <a:ext cx="4267200" cy="58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b="1"/>
              <a:t>1g. I have looked at the CUNY</a:t>
            </a:r>
            <a:r>
              <a:rPr lang="en-US" sz="1600" b="1" i="1"/>
              <a:t>first</a:t>
            </a:r>
            <a:r>
              <a:rPr lang="en-US" sz="1600" b="1"/>
              <a:t> website (http://first.cuny.edu).</a:t>
            </a:r>
          </a:p>
        </p:txBody>
      </p:sp>
      <p:sp>
        <p:nvSpPr>
          <p:cNvPr id="18" name="Text Box 46"/>
          <p:cNvSpPr txBox="1">
            <a:spLocks noChangeArrowheads="1"/>
          </p:cNvSpPr>
          <p:nvPr/>
        </p:nvSpPr>
        <p:spPr bwMode="auto">
          <a:xfrm>
            <a:off x="152400" y="2408238"/>
            <a:ext cx="4267200" cy="1069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b="1"/>
              <a:t>1f. My information on CUNY</a:t>
            </a:r>
            <a:r>
              <a:rPr lang="en-US" sz="1600" b="1" i="1"/>
              <a:t>first</a:t>
            </a:r>
            <a:r>
              <a:rPr lang="en-US" sz="1600" b="1"/>
              <a:t> comes mostly from management or official sources, not from gossip or the informal “grapevine”.</a:t>
            </a:r>
          </a:p>
        </p:txBody>
      </p:sp>
      <p:sp>
        <p:nvSpPr>
          <p:cNvPr id="19" name="Text Box 47"/>
          <p:cNvSpPr txBox="1">
            <a:spLocks noChangeArrowheads="1"/>
          </p:cNvSpPr>
          <p:nvPr/>
        </p:nvSpPr>
        <p:spPr bwMode="auto">
          <a:xfrm>
            <a:off x="8229600" y="731838"/>
            <a:ext cx="990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b="1"/>
              <a:t>Change from 2007, % Agree</a:t>
            </a:r>
          </a:p>
        </p:txBody>
      </p:sp>
    </p:spTree>
    <p:extLst>
      <p:ext uri="{BB962C8B-B14F-4D97-AF65-F5344CB8AC3E}">
        <p14:creationId xmlns:p14="http://schemas.microsoft.com/office/powerpoint/2010/main" val="1294966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algn="ctr" eaLnBrk="1" hangingPunct="1"/>
            <a:r>
              <a:rPr lang="en-US" cap="none" dirty="0" smtClean="0">
                <a:latin typeface="Arial" charset="0"/>
                <a:ea typeface="ＭＳ Ｐゴシック" charset="-128"/>
              </a:rPr>
              <a:t>Change Readiness Index</a:t>
            </a:r>
            <a:endParaRPr lang="en-US" cap="none" dirty="0">
              <a:latin typeface="Arial" charset="0"/>
              <a:ea typeface="ＭＳ Ｐゴシック" charset="-128"/>
            </a:endParaRPr>
          </a:p>
        </p:txBody>
      </p:sp>
      <p:pic>
        <p:nvPicPr>
          <p:cNvPr id="4" name="Picture 2" descr="http://www.olresources.com/DC%20Foods/Pictures/Human%20Resourc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619250"/>
            <a:ext cx="571500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85904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eaLnBrk="1" hangingPunct="1"/>
            <a:r>
              <a:rPr lang="en-US" cap="none" dirty="0" smtClean="0">
                <a:latin typeface="Arial" charset="0"/>
                <a:ea typeface="ＭＳ Ｐゴシック" charset="-128"/>
              </a:rPr>
              <a:t>CHANGE READINESS INDEX</a:t>
            </a:r>
            <a:endParaRPr lang="en-US" cap="none" dirty="0">
              <a:latin typeface="Arial" charset="0"/>
              <a:ea typeface="ＭＳ Ｐゴシック" charset="-128"/>
            </a:endParaRPr>
          </a:p>
        </p:txBody>
      </p:sp>
      <p:sp>
        <p:nvSpPr>
          <p:cNvPr id="16387" name="Content Placeholder 2"/>
          <p:cNvSpPr>
            <a:spLocks noGrp="1"/>
          </p:cNvSpPr>
          <p:nvPr>
            <p:ph idx="4294967295"/>
          </p:nvPr>
        </p:nvSpPr>
        <p:spPr>
          <a:xfrm>
            <a:off x="533400" y="1282890"/>
            <a:ext cx="8229600" cy="5008728"/>
          </a:xfrm>
        </p:spPr>
        <p:txBody>
          <a:bodyPr/>
          <a:lstStyle/>
          <a:p>
            <a:pPr eaLnBrk="1" hangingPunct="1"/>
            <a:r>
              <a:rPr lang="en-US" dirty="0" smtClean="0">
                <a:latin typeface="Arial" charset="0"/>
                <a:ea typeface="ＭＳ Ｐゴシック" charset="-128"/>
              </a:rPr>
              <a:t>CUNY’s needs </a:t>
            </a:r>
            <a:r>
              <a:rPr lang="en-US" dirty="0">
                <a:latin typeface="Arial" charset="0"/>
                <a:ea typeface="ＭＳ Ｐゴシック" charset="-128"/>
              </a:rPr>
              <a:t>d</a:t>
            </a:r>
            <a:r>
              <a:rPr lang="en-US" dirty="0" smtClean="0">
                <a:latin typeface="Arial" charset="0"/>
                <a:ea typeface="ＭＳ Ｐゴシック" charset="-128"/>
              </a:rPr>
              <a:t>eveloped for a tactical assessment tool</a:t>
            </a:r>
          </a:p>
          <a:p>
            <a:pPr lvl="1" eaLnBrk="1" hangingPunct="1"/>
            <a:r>
              <a:rPr lang="en-US" dirty="0" smtClean="0">
                <a:latin typeface="Arial" charset="0"/>
                <a:ea typeface="ＭＳ Ｐゴシック" charset="-128"/>
              </a:rPr>
              <a:t>Measured critical success areas</a:t>
            </a:r>
          </a:p>
          <a:p>
            <a:pPr lvl="1" eaLnBrk="1" hangingPunct="1"/>
            <a:r>
              <a:rPr lang="en-US" dirty="0" smtClean="0">
                <a:latin typeface="Arial" charset="0"/>
                <a:ea typeface="ＭＳ Ｐゴシック" charset="-128"/>
              </a:rPr>
              <a:t>Developed meta questions and survey questions informed by initial wave (vanguard) experience</a:t>
            </a:r>
          </a:p>
          <a:p>
            <a:pPr lvl="1" eaLnBrk="1" hangingPunct="1"/>
            <a:r>
              <a:rPr lang="en-US" dirty="0" smtClean="0">
                <a:latin typeface="Arial" charset="0"/>
                <a:ea typeface="ＭＳ Ｐゴシック" charset="-128"/>
              </a:rPr>
              <a:t>Measured multiple levels of organization</a:t>
            </a:r>
          </a:p>
          <a:p>
            <a:pPr lvl="1" eaLnBrk="1" hangingPunct="1"/>
            <a:r>
              <a:rPr lang="en-US" dirty="0" smtClean="0">
                <a:latin typeface="Arial" charset="0"/>
                <a:ea typeface="ＭＳ Ｐゴシック" charset="-128"/>
              </a:rPr>
              <a:t>Quantitative, qualitative and </a:t>
            </a:r>
            <a:r>
              <a:rPr lang="en-US" dirty="0">
                <a:latin typeface="Arial" charset="0"/>
                <a:ea typeface="ＭＳ Ｐゴシック" charset="-128"/>
              </a:rPr>
              <a:t>s</a:t>
            </a:r>
            <a:r>
              <a:rPr lang="en-US" dirty="0" smtClean="0">
                <a:latin typeface="Arial" charset="0"/>
                <a:ea typeface="ＭＳ Ｐゴシック" charset="-128"/>
              </a:rPr>
              <a:t>taffing </a:t>
            </a:r>
            <a:r>
              <a:rPr lang="en-US" dirty="0">
                <a:latin typeface="Arial" charset="0"/>
                <a:ea typeface="ＭＳ Ｐゴシック" charset="-128"/>
              </a:rPr>
              <a:t>r</a:t>
            </a:r>
            <a:r>
              <a:rPr lang="en-US" dirty="0" smtClean="0">
                <a:latin typeface="Arial" charset="0"/>
                <a:ea typeface="ＭＳ Ｐゴシック" charset="-128"/>
              </a:rPr>
              <a:t>atios included</a:t>
            </a:r>
            <a:endParaRPr lang="en-US" dirty="0">
              <a:latin typeface="Arial" charset="0"/>
              <a:ea typeface="ＭＳ Ｐゴシック" charset="-128"/>
            </a:endParaRPr>
          </a:p>
          <a:p>
            <a:pPr eaLnBrk="1" hangingPunct="1"/>
            <a:r>
              <a:rPr lang="en-US" dirty="0" smtClean="0">
                <a:latin typeface="Arial" charset="0"/>
                <a:ea typeface="ＭＳ Ｐゴシック" charset="-128"/>
              </a:rPr>
              <a:t>Results shared first with campuses, later with project</a:t>
            </a:r>
          </a:p>
          <a:p>
            <a:pPr eaLnBrk="1" hangingPunct="1"/>
            <a:r>
              <a:rPr lang="en-US" dirty="0" smtClean="0">
                <a:latin typeface="Arial" charset="0"/>
                <a:ea typeface="ＭＳ Ｐゴシック" charset="-128"/>
              </a:rPr>
              <a:t>By making it tactical, mitigations plans easily suggested</a:t>
            </a:r>
          </a:p>
        </p:txBody>
      </p:sp>
    </p:spTree>
    <p:extLst>
      <p:ext uri="{BB962C8B-B14F-4D97-AF65-F5344CB8AC3E}">
        <p14:creationId xmlns:p14="http://schemas.microsoft.com/office/powerpoint/2010/main" val="1294966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eaLnBrk="1" hangingPunct="1"/>
            <a:r>
              <a:rPr lang="en-US" cap="none" dirty="0" smtClean="0">
                <a:latin typeface="Arial" charset="0"/>
                <a:ea typeface="ＭＳ Ｐゴシック" charset="-128"/>
              </a:rPr>
              <a:t>CRI - AREAS</a:t>
            </a:r>
            <a:endParaRPr lang="en-US" cap="none" dirty="0">
              <a:latin typeface="Arial" charset="0"/>
              <a:ea typeface="ＭＳ Ｐゴシック" charset="-128"/>
            </a:endParaRPr>
          </a:p>
        </p:txBody>
      </p:sp>
      <p:sp>
        <p:nvSpPr>
          <p:cNvPr id="16387" name="Content Placeholder 2"/>
          <p:cNvSpPr>
            <a:spLocks noGrp="1"/>
          </p:cNvSpPr>
          <p:nvPr>
            <p:ph idx="4294967295"/>
          </p:nvPr>
        </p:nvSpPr>
        <p:spPr>
          <a:xfrm>
            <a:off x="533400" y="1313597"/>
            <a:ext cx="8229600" cy="4937078"/>
          </a:xfrm>
        </p:spPr>
        <p:txBody>
          <a:bodyPr/>
          <a:lstStyle/>
          <a:p>
            <a:pPr eaLnBrk="1" hangingPunct="1"/>
            <a:r>
              <a:rPr lang="en-US" b="1" dirty="0">
                <a:latin typeface="Arial" charset="0"/>
                <a:ea typeface="ＭＳ Ｐゴシック" charset="-128"/>
              </a:rPr>
              <a:t>Business </a:t>
            </a:r>
            <a:r>
              <a:rPr lang="en-US" b="1" dirty="0" smtClean="0">
                <a:latin typeface="Arial" charset="0"/>
                <a:ea typeface="ＭＳ Ｐゴシック" charset="-128"/>
              </a:rPr>
              <a:t>Ownership </a:t>
            </a:r>
            <a:r>
              <a:rPr lang="en-US" dirty="0" smtClean="0">
                <a:latin typeface="Arial" charset="0"/>
                <a:ea typeface="ＭＳ Ｐゴシック" charset="-128"/>
              </a:rPr>
              <a:t>- Is </a:t>
            </a:r>
            <a:r>
              <a:rPr lang="en-US" dirty="0">
                <a:latin typeface="Arial" charset="0"/>
                <a:ea typeface="ＭＳ Ｐゴシック" charset="-128"/>
              </a:rPr>
              <a:t>everyone prepared to do their part to support CUNYfirst with as little resistance as possible? More importantly is it understood that the success or failure of the implementation is the campus’ responsibility and that they own the outcome?</a:t>
            </a:r>
          </a:p>
          <a:p>
            <a:pPr eaLnBrk="1" hangingPunct="1"/>
            <a:r>
              <a:rPr lang="en-US" b="1" dirty="0" smtClean="0">
                <a:latin typeface="Arial" charset="0"/>
                <a:ea typeface="ＭＳ Ｐゴシック" charset="-128"/>
              </a:rPr>
              <a:t>Coordination</a:t>
            </a:r>
            <a:r>
              <a:rPr lang="en-US" dirty="0" smtClean="0">
                <a:latin typeface="Arial" charset="0"/>
                <a:ea typeface="ＭＳ Ｐゴシック" charset="-128"/>
              </a:rPr>
              <a:t> - Are </a:t>
            </a:r>
            <a:r>
              <a:rPr lang="en-US" dirty="0">
                <a:latin typeface="Arial" charset="0"/>
                <a:ea typeface="ＭＳ Ｐゴシック" charset="-128"/>
              </a:rPr>
              <a:t>cross-functional teams cooperating to redesign processes or are people </a:t>
            </a:r>
            <a:r>
              <a:rPr lang="en-US" dirty="0" err="1">
                <a:latin typeface="Arial" charset="0"/>
                <a:ea typeface="ＭＳ Ｐゴシック" charset="-128"/>
              </a:rPr>
              <a:t>siloed</a:t>
            </a:r>
            <a:r>
              <a:rPr lang="en-US" dirty="0">
                <a:latin typeface="Arial" charset="0"/>
                <a:ea typeface="ＭＳ Ｐゴシック" charset="-128"/>
              </a:rPr>
              <a:t> and turf conscious? Is BARFIT coordinating with one another and leveraging common resources?</a:t>
            </a:r>
            <a:endParaRPr lang="en-US" dirty="0" smtClean="0">
              <a:latin typeface="Arial" charset="0"/>
              <a:ea typeface="ＭＳ Ｐゴシック" charset="-128"/>
            </a:endParaRPr>
          </a:p>
        </p:txBody>
      </p:sp>
    </p:spTree>
    <p:extLst>
      <p:ext uri="{BB962C8B-B14F-4D97-AF65-F5344CB8AC3E}">
        <p14:creationId xmlns:p14="http://schemas.microsoft.com/office/powerpoint/2010/main" val="334927147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457200" y="80744"/>
            <a:ext cx="8382000" cy="1143000"/>
          </a:xfrm>
        </p:spPr>
        <p:txBody>
          <a:bodyPr/>
          <a:lstStyle/>
          <a:p>
            <a:pPr eaLnBrk="1" hangingPunct="1"/>
            <a:r>
              <a:rPr lang="en-US" cap="none" dirty="0" smtClean="0">
                <a:latin typeface="Arial" charset="0"/>
                <a:ea typeface="ＭＳ Ｐゴシック" charset="-128"/>
              </a:rPr>
              <a:t>CRI - AREAS</a:t>
            </a:r>
            <a:endParaRPr lang="en-US" cap="none" dirty="0">
              <a:latin typeface="Arial" charset="0"/>
              <a:ea typeface="ＭＳ Ｐゴシック" charset="-128"/>
            </a:endParaRPr>
          </a:p>
        </p:txBody>
      </p:sp>
      <p:sp>
        <p:nvSpPr>
          <p:cNvPr id="16387" name="Content Placeholder 2"/>
          <p:cNvSpPr>
            <a:spLocks noGrp="1"/>
          </p:cNvSpPr>
          <p:nvPr>
            <p:ph idx="4294967295"/>
          </p:nvPr>
        </p:nvSpPr>
        <p:spPr>
          <a:xfrm>
            <a:off x="533400" y="846162"/>
            <a:ext cx="8229600" cy="5280002"/>
          </a:xfrm>
        </p:spPr>
        <p:txBody>
          <a:bodyPr/>
          <a:lstStyle/>
          <a:p>
            <a:pPr eaLnBrk="1" hangingPunct="1"/>
            <a:r>
              <a:rPr lang="en-US" b="1" dirty="0">
                <a:latin typeface="Arial" charset="0"/>
                <a:ea typeface="ＭＳ Ｐゴシック" charset="-128"/>
              </a:rPr>
              <a:t>IT </a:t>
            </a:r>
            <a:r>
              <a:rPr lang="en-US" b="1" dirty="0" smtClean="0">
                <a:latin typeface="Arial" charset="0"/>
                <a:ea typeface="ＭＳ Ｐゴシック" charset="-128"/>
              </a:rPr>
              <a:t>Ownership </a:t>
            </a:r>
            <a:r>
              <a:rPr lang="en-US" dirty="0" smtClean="0">
                <a:latin typeface="Arial" charset="0"/>
                <a:ea typeface="ＭＳ Ｐゴシック" charset="-128"/>
              </a:rPr>
              <a:t>- Is </a:t>
            </a:r>
            <a:r>
              <a:rPr lang="en-US" dirty="0">
                <a:latin typeface="Arial" charset="0"/>
                <a:ea typeface="ＭＳ Ｐゴシック" charset="-128"/>
              </a:rPr>
              <a:t>the campus owning their part in ensuring that data, reports, and systems are fully integrated and prepared for CUNYfirst? Are end-user support mechanisms in place and has the data landscape been prepared for launch?</a:t>
            </a:r>
          </a:p>
          <a:p>
            <a:pPr eaLnBrk="1" hangingPunct="1"/>
            <a:r>
              <a:rPr lang="en-US" b="1" dirty="0">
                <a:latin typeface="Arial" charset="0"/>
                <a:ea typeface="ＭＳ Ｐゴシック" charset="-128"/>
              </a:rPr>
              <a:t>Knowledge </a:t>
            </a:r>
            <a:r>
              <a:rPr lang="en-US" b="1" dirty="0" smtClean="0">
                <a:latin typeface="Arial" charset="0"/>
                <a:ea typeface="ＭＳ Ｐゴシック" charset="-128"/>
              </a:rPr>
              <a:t>Management </a:t>
            </a:r>
            <a:r>
              <a:rPr lang="en-US" dirty="0" smtClean="0">
                <a:latin typeface="Arial" charset="0"/>
                <a:ea typeface="ＭＳ Ｐゴシック" charset="-128"/>
              </a:rPr>
              <a:t>- Is </a:t>
            </a:r>
            <a:r>
              <a:rPr lang="en-US" dirty="0">
                <a:latin typeface="Arial" charset="0"/>
                <a:ea typeface="ＭＳ Ｐゴシック" charset="-128"/>
              </a:rPr>
              <a:t>the campus preparing their processes, training, and knowledge sharing to support the CUNYfirst launch? Do they know how their organization currently functions, how it will function with the CUNYfirst system, and what the differences will be</a:t>
            </a:r>
            <a:r>
              <a:rPr lang="en-US" dirty="0" smtClean="0">
                <a:latin typeface="Arial" charset="0"/>
                <a:ea typeface="ＭＳ Ｐゴシック" charset="-128"/>
              </a:rPr>
              <a:t>?</a:t>
            </a:r>
            <a:endParaRPr lang="en-US" dirty="0">
              <a:latin typeface="Arial" charset="0"/>
              <a:ea typeface="ＭＳ Ｐゴシック" charset="-128"/>
            </a:endParaRPr>
          </a:p>
        </p:txBody>
      </p:sp>
    </p:spTree>
    <p:extLst>
      <p:ext uri="{BB962C8B-B14F-4D97-AF65-F5344CB8AC3E}">
        <p14:creationId xmlns:p14="http://schemas.microsoft.com/office/powerpoint/2010/main" val="3349271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eaLnBrk="1" hangingPunct="1"/>
            <a:r>
              <a:rPr lang="en-US" cap="none" dirty="0" smtClean="0">
                <a:latin typeface="Arial" charset="0"/>
                <a:ea typeface="ＭＳ Ｐゴシック" charset="-128"/>
              </a:rPr>
              <a:t>CRI - Areas</a:t>
            </a:r>
            <a:endParaRPr lang="en-US" cap="none" dirty="0">
              <a:latin typeface="Arial" charset="0"/>
              <a:ea typeface="ＭＳ Ｐゴシック" charset="-128"/>
            </a:endParaRPr>
          </a:p>
        </p:txBody>
      </p:sp>
      <p:sp>
        <p:nvSpPr>
          <p:cNvPr id="16387" name="Content Placeholder 2"/>
          <p:cNvSpPr>
            <a:spLocks noGrp="1"/>
          </p:cNvSpPr>
          <p:nvPr>
            <p:ph idx="4294967295"/>
          </p:nvPr>
        </p:nvSpPr>
        <p:spPr>
          <a:xfrm>
            <a:off x="533400" y="1600200"/>
            <a:ext cx="8229600" cy="4525963"/>
          </a:xfrm>
        </p:spPr>
        <p:txBody>
          <a:bodyPr/>
          <a:lstStyle/>
          <a:p>
            <a:pPr eaLnBrk="1" hangingPunct="1"/>
            <a:r>
              <a:rPr lang="en-US" b="1" dirty="0" smtClean="0">
                <a:latin typeface="Arial" charset="0"/>
                <a:ea typeface="ＭＳ Ｐゴシック" charset="-128"/>
              </a:rPr>
              <a:t>Leadership</a:t>
            </a:r>
            <a:r>
              <a:rPr lang="en-US" dirty="0" smtClean="0">
                <a:latin typeface="Arial" charset="0"/>
                <a:ea typeface="ＭＳ Ｐゴシック" charset="-128"/>
              </a:rPr>
              <a:t> - Does </a:t>
            </a:r>
            <a:r>
              <a:rPr lang="en-US" dirty="0">
                <a:latin typeface="Arial" charset="0"/>
                <a:ea typeface="ＭＳ Ｐゴシック" charset="-128"/>
              </a:rPr>
              <a:t>the VP level understand the urgency for change and fully support it? Are managers empowered to make decisions? Is behavior in support of the change rewarded?</a:t>
            </a:r>
          </a:p>
        </p:txBody>
      </p:sp>
    </p:spTree>
    <p:extLst>
      <p:ext uri="{BB962C8B-B14F-4D97-AF65-F5344CB8AC3E}">
        <p14:creationId xmlns:p14="http://schemas.microsoft.com/office/powerpoint/2010/main" val="3349271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599" y="1161363"/>
            <a:ext cx="6158857" cy="4993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59307" y="4176215"/>
            <a:ext cx="3394968" cy="120032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86" name="Title 1"/>
          <p:cNvSpPr>
            <a:spLocks noGrp="1"/>
          </p:cNvSpPr>
          <p:nvPr>
            <p:ph type="title"/>
          </p:nvPr>
        </p:nvSpPr>
        <p:spPr bwMode="auto"/>
        <p:txBody>
          <a:bodyPr/>
          <a:lstStyle/>
          <a:p>
            <a:pPr eaLnBrk="1" hangingPunct="1"/>
            <a:r>
              <a:rPr lang="en-US" cap="none" dirty="0" smtClean="0">
                <a:latin typeface="Arial" charset="0"/>
                <a:ea typeface="ＭＳ Ｐゴシック" charset="-128"/>
              </a:rPr>
              <a:t>Change Readiness Index - Dashboard</a:t>
            </a:r>
            <a:endParaRPr lang="en-US" cap="none" dirty="0">
              <a:latin typeface="Arial" charset="0"/>
              <a:ea typeface="ＭＳ Ｐゴシック" charset="-128"/>
            </a:endParaRPr>
          </a:p>
        </p:txBody>
      </p:sp>
      <p:pic>
        <p:nvPicPr>
          <p:cNvPr id="11266" name="Picture 2" descr="C:\Users\jrussell\AppData\Local\Microsoft\Windows\Temporary Internet Files\Content.IE5\L97QVQ3X\MC900433824[1].png"/>
          <p:cNvPicPr>
            <a:picLocks noChangeAspect="1" noChangeArrowheads="1"/>
          </p:cNvPicPr>
          <p:nvPr/>
        </p:nvPicPr>
        <p:blipFill>
          <a:blip r:embed="rId3">
            <a:duotone>
              <a:prstClr val="black"/>
              <a:schemeClr val="accent3">
                <a:tint val="45000"/>
                <a:satMod val="400000"/>
              </a:schemeClr>
            </a:duotone>
            <a:extLst>
              <a:ext uri="{BEBA8EAE-BF5A-486C-A8C5-ECC9F3942E4B}">
                <a14:imgProps xmlns:a14="http://schemas.microsoft.com/office/drawing/2010/main">
                  <a14:imgLayer r:embed="rId4">
                    <a14:imgEffect>
                      <a14:colorTemperature colorTemp="10500"/>
                    </a14:imgEffect>
                    <a14:imgEffect>
                      <a14:saturation sat="55000"/>
                    </a14:imgEffect>
                    <a14:imgEffect>
                      <a14:brightnessContrast bright="98000" contrast="70000"/>
                    </a14:imgEffect>
                  </a14:imgLayer>
                </a14:imgProps>
              </a:ext>
              <a:ext uri="{28A0092B-C50C-407E-A947-70E740481C1C}">
                <a14:useLocalDpi xmlns:a14="http://schemas.microsoft.com/office/drawing/2010/main" val="0"/>
              </a:ext>
            </a:extLst>
          </a:blip>
          <a:srcRect/>
          <a:stretch>
            <a:fillRect/>
          </a:stretch>
        </p:blipFill>
        <p:spPr bwMode="auto">
          <a:xfrm>
            <a:off x="361417" y="4216821"/>
            <a:ext cx="805052" cy="805052"/>
          </a:xfrm>
          <a:prstGeom prst="rect">
            <a:avLst/>
          </a:prstGeom>
          <a:noFill/>
          <a:effectLst>
            <a:outerShdw blurRad="50800" dist="50800" dir="5400000" algn="ctr" rotWithShape="0">
              <a:srgbClr val="000000">
                <a:alpha val="20000"/>
              </a:srgbClr>
            </a:outerShdw>
          </a:effectLst>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59307" y="3452884"/>
            <a:ext cx="3862317" cy="1923660"/>
            <a:chOff x="259307" y="3452884"/>
            <a:chExt cx="3862317" cy="1923660"/>
          </a:xfrm>
        </p:grpSpPr>
        <p:sp>
          <p:nvSpPr>
            <p:cNvPr id="3" name="TextBox 2"/>
            <p:cNvSpPr txBox="1"/>
            <p:nvPr/>
          </p:nvSpPr>
          <p:spPr>
            <a:xfrm>
              <a:off x="259307" y="4176215"/>
              <a:ext cx="3394968" cy="1200329"/>
            </a:xfrm>
            <a:prstGeom prst="rect">
              <a:avLst/>
            </a:prstGeom>
            <a:noFill/>
            <a:ln>
              <a:solidFill>
                <a:srgbClr val="FF0000"/>
              </a:solidFill>
            </a:ln>
          </p:spPr>
          <p:txBody>
            <a:bodyPr wrap="none" rtlCol="0">
              <a:spAutoFit/>
            </a:bodyPr>
            <a:lstStyle/>
            <a:p>
              <a:r>
                <a:rPr lang="en-US" b="1" dirty="0" smtClean="0">
                  <a:solidFill>
                    <a:srgbClr val="FF0000"/>
                  </a:solidFill>
                </a:rPr>
                <a:t>Staff Measurement:</a:t>
              </a:r>
            </a:p>
            <a:p>
              <a:r>
                <a:rPr lang="en-US" b="1" dirty="0" smtClean="0">
                  <a:solidFill>
                    <a:srgbClr val="FF0000"/>
                  </a:solidFill>
                </a:rPr>
                <a:t>BARFIT (Bursar, Admissions,</a:t>
              </a:r>
            </a:p>
            <a:p>
              <a:r>
                <a:rPr lang="en-US" b="1" dirty="0" smtClean="0">
                  <a:solidFill>
                    <a:srgbClr val="FF0000"/>
                  </a:solidFill>
                </a:rPr>
                <a:t>Registrar, Fin Aid and IT) to</a:t>
              </a:r>
            </a:p>
            <a:p>
              <a:r>
                <a:rPr lang="en-US" b="1" dirty="0">
                  <a:solidFill>
                    <a:srgbClr val="FF0000"/>
                  </a:solidFill>
                </a:rPr>
                <a:t>s</a:t>
              </a:r>
              <a:r>
                <a:rPr lang="en-US" b="1" dirty="0" smtClean="0">
                  <a:solidFill>
                    <a:srgbClr val="FF0000"/>
                  </a:solidFill>
                </a:rPr>
                <a:t>tudent ratio Z scores.</a:t>
              </a:r>
              <a:endParaRPr lang="en-US" b="1" dirty="0">
                <a:solidFill>
                  <a:srgbClr val="FF0000"/>
                </a:solidFill>
              </a:endParaRPr>
            </a:p>
          </p:txBody>
        </p:sp>
        <p:sp>
          <p:nvSpPr>
            <p:cNvPr id="4" name="Rounded Rectangle 3"/>
            <p:cNvSpPr/>
            <p:nvPr/>
          </p:nvSpPr>
          <p:spPr>
            <a:xfrm>
              <a:off x="2456597" y="3452884"/>
              <a:ext cx="1665027" cy="450376"/>
            </a:xfrm>
            <a:prstGeom prst="roundRect">
              <a:avLst/>
            </a:prstGeom>
            <a:solidFill>
              <a:srgbClr val="A90021">
                <a:alpha val="25000"/>
              </a:srgbClr>
            </a:solidFill>
            <a:ln>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a:stCxn id="4" idx="1"/>
              <a:endCxn id="3" idx="0"/>
            </p:cNvCxnSpPr>
            <p:nvPr/>
          </p:nvCxnSpPr>
          <p:spPr>
            <a:xfrm flipH="1">
              <a:off x="1956791" y="3678072"/>
              <a:ext cx="499806" cy="498143"/>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03452125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eaLnBrk="1" hangingPunct="1"/>
            <a:r>
              <a:rPr lang="en-US" cap="none" dirty="0" smtClean="0">
                <a:latin typeface="Arial" charset="0"/>
                <a:ea typeface="ＭＳ Ｐゴシック" charset="-128"/>
              </a:rPr>
              <a:t>Less Effective Tools </a:t>
            </a:r>
            <a:r>
              <a:rPr lang="en-US" cap="none" dirty="0">
                <a:latin typeface="Arial" charset="0"/>
                <a:ea typeface="ＭＳ Ｐゴシック" charset="-128"/>
              </a:rPr>
              <a:t>for </a:t>
            </a:r>
            <a:r>
              <a:rPr lang="en-US" cap="none" dirty="0" smtClean="0">
                <a:latin typeface="Arial" charset="0"/>
                <a:ea typeface="ＭＳ Ｐゴシック" charset="-128"/>
              </a:rPr>
              <a:t>Monitoring Change</a:t>
            </a:r>
            <a:endParaRPr lang="en-US" cap="none" dirty="0">
              <a:latin typeface="Arial" charset="0"/>
              <a:ea typeface="ＭＳ Ｐゴシック" charset="-128"/>
            </a:endParaRPr>
          </a:p>
        </p:txBody>
      </p:sp>
      <p:sp>
        <p:nvSpPr>
          <p:cNvPr id="16387" name="Content Placeholder 2"/>
          <p:cNvSpPr>
            <a:spLocks noGrp="1"/>
          </p:cNvSpPr>
          <p:nvPr>
            <p:ph idx="4294967295"/>
          </p:nvPr>
        </p:nvSpPr>
        <p:spPr>
          <a:xfrm>
            <a:off x="1187354" y="1231710"/>
            <a:ext cx="7234451" cy="5032612"/>
          </a:xfrm>
        </p:spPr>
        <p:txBody>
          <a:bodyPr/>
          <a:lstStyle/>
          <a:p>
            <a:pPr eaLnBrk="1" hangingPunct="1"/>
            <a:r>
              <a:rPr lang="en-US" dirty="0" smtClean="0">
                <a:latin typeface="Arial" charset="0"/>
                <a:ea typeface="ＭＳ Ｐゴシック" charset="-128"/>
              </a:rPr>
              <a:t>Organizational </a:t>
            </a:r>
            <a:r>
              <a:rPr lang="en-US" dirty="0">
                <a:latin typeface="Arial" charset="0"/>
                <a:ea typeface="ＭＳ Ｐゴシック" charset="-128"/>
              </a:rPr>
              <a:t>Readiness Checklists (for each individual campus to use</a:t>
            </a:r>
            <a:r>
              <a:rPr lang="en-US" dirty="0" smtClean="0">
                <a:latin typeface="Arial" charset="0"/>
                <a:ea typeface="ＭＳ Ｐゴシック" charset="-128"/>
              </a:rPr>
              <a:t>)</a:t>
            </a:r>
          </a:p>
          <a:p>
            <a:pPr lvl="1" eaLnBrk="1" hangingPunct="1"/>
            <a:r>
              <a:rPr lang="en-US" dirty="0" smtClean="0">
                <a:latin typeface="Arial" charset="0"/>
                <a:ea typeface="ＭＳ Ｐゴシック" charset="-128"/>
              </a:rPr>
              <a:t>Self reported</a:t>
            </a:r>
          </a:p>
          <a:p>
            <a:pPr lvl="1" eaLnBrk="1" hangingPunct="1"/>
            <a:r>
              <a:rPr lang="en-US" dirty="0" smtClean="0">
                <a:latin typeface="Arial" charset="0"/>
                <a:ea typeface="ＭＳ Ｐゴシック" charset="-128"/>
              </a:rPr>
              <a:t>Not all task tied directly to change success</a:t>
            </a:r>
            <a:endParaRPr lang="en-US" dirty="0">
              <a:latin typeface="Arial" charset="0"/>
              <a:ea typeface="ＭＳ Ｐゴシック" charset="-128"/>
            </a:endParaRPr>
          </a:p>
          <a:p>
            <a:pPr eaLnBrk="1" hangingPunct="1"/>
            <a:r>
              <a:rPr lang="en-US" dirty="0" smtClean="0">
                <a:latin typeface="Arial" charset="0"/>
                <a:ea typeface="ＭＳ Ｐゴシック" charset="-128"/>
              </a:rPr>
              <a:t>Project </a:t>
            </a:r>
            <a:r>
              <a:rPr lang="en-US" dirty="0" smtClean="0">
                <a:latin typeface="Arial" charset="0"/>
                <a:ea typeface="ＭＳ Ｐゴシック" charset="-128"/>
              </a:rPr>
              <a:t>plan based o</a:t>
            </a:r>
            <a:r>
              <a:rPr lang="en-US" dirty="0" smtClean="0">
                <a:latin typeface="Arial" charset="0"/>
                <a:ea typeface="ＭＳ Ｐゴシック" charset="-128"/>
              </a:rPr>
              <a:t>rganizational </a:t>
            </a:r>
            <a:r>
              <a:rPr lang="en-US" dirty="0">
                <a:latin typeface="Arial" charset="0"/>
                <a:ea typeface="ＭＳ Ｐゴシック" charset="-128"/>
              </a:rPr>
              <a:t>r</a:t>
            </a:r>
            <a:r>
              <a:rPr lang="en-US" dirty="0" smtClean="0">
                <a:latin typeface="Arial" charset="0"/>
                <a:ea typeface="ＭＳ Ｐゴシック" charset="-128"/>
              </a:rPr>
              <a:t>eadiness </a:t>
            </a:r>
            <a:r>
              <a:rPr lang="en-US" dirty="0">
                <a:latin typeface="Arial" charset="0"/>
                <a:ea typeface="ＭＳ Ｐゴシック" charset="-128"/>
              </a:rPr>
              <a:t>d</a:t>
            </a:r>
            <a:r>
              <a:rPr lang="en-US" dirty="0" smtClean="0">
                <a:latin typeface="Arial" charset="0"/>
                <a:ea typeface="ＭＳ Ｐゴシック" charset="-128"/>
              </a:rPr>
              <a:t>ashboards </a:t>
            </a:r>
            <a:r>
              <a:rPr lang="en-US" dirty="0">
                <a:latin typeface="Arial" charset="0"/>
                <a:ea typeface="ＭＳ Ｐゴシック" charset="-128"/>
              </a:rPr>
              <a:t>(aggregate of campus status</a:t>
            </a:r>
            <a:r>
              <a:rPr lang="en-US" dirty="0" smtClean="0">
                <a:latin typeface="Arial" charset="0"/>
                <a:ea typeface="ＭＳ Ｐゴシック" charset="-128"/>
              </a:rPr>
              <a:t>)</a:t>
            </a:r>
          </a:p>
          <a:p>
            <a:pPr lvl="1" eaLnBrk="1" hangingPunct="1"/>
            <a:r>
              <a:rPr lang="en-US" dirty="0" smtClean="0">
                <a:latin typeface="Arial" charset="0"/>
                <a:ea typeface="ＭＳ Ｐゴシック" charset="-128"/>
              </a:rPr>
              <a:t>Also not always tied to change success</a:t>
            </a:r>
          </a:p>
          <a:p>
            <a:pPr lvl="1" eaLnBrk="1" hangingPunct="1"/>
            <a:r>
              <a:rPr lang="en-US" dirty="0" smtClean="0">
                <a:latin typeface="Arial" charset="0"/>
                <a:ea typeface="ＭＳ Ｐゴシック" charset="-128"/>
              </a:rPr>
              <a:t>Did not allow for nuances between schools</a:t>
            </a:r>
          </a:p>
          <a:p>
            <a:pPr lvl="1" eaLnBrk="1" hangingPunct="1"/>
            <a:r>
              <a:rPr lang="en-US" dirty="0" smtClean="0">
                <a:latin typeface="Arial" charset="0"/>
                <a:ea typeface="ＭＳ Ｐゴシック" charset="-128"/>
              </a:rPr>
              <a:t>Not culturally effective – Higher Ed is seldom PMBOK or PMP oriented</a:t>
            </a:r>
            <a:endParaRPr lang="en-US" dirty="0">
              <a:latin typeface="Arial" charset="0"/>
              <a:ea typeface="ＭＳ Ｐゴシック" charset="-128"/>
            </a:endParaRPr>
          </a:p>
        </p:txBody>
      </p:sp>
    </p:spTree>
    <p:extLst>
      <p:ext uri="{BB962C8B-B14F-4D97-AF65-F5344CB8AC3E}">
        <p14:creationId xmlns:p14="http://schemas.microsoft.com/office/powerpoint/2010/main" val="3956632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eaLnBrk="1" hangingPunct="1"/>
            <a:r>
              <a:rPr lang="en-US" cap="none" dirty="0" smtClean="0">
                <a:latin typeface="Arial" charset="0"/>
                <a:ea typeface="ＭＳ Ｐゴシック" charset="-128"/>
              </a:rPr>
              <a:t>What Makes CUNYfirst Unique</a:t>
            </a:r>
            <a:endParaRPr lang="en-US" cap="none" dirty="0">
              <a:latin typeface="Arial" charset="0"/>
              <a:ea typeface="ＭＳ Ｐゴシック" charset="-128"/>
            </a:endParaRPr>
          </a:p>
        </p:txBody>
      </p:sp>
      <p:sp>
        <p:nvSpPr>
          <p:cNvPr id="16387" name="Content Placeholder 2"/>
          <p:cNvSpPr>
            <a:spLocks noGrp="1"/>
          </p:cNvSpPr>
          <p:nvPr>
            <p:ph idx="4294967295"/>
          </p:nvPr>
        </p:nvSpPr>
        <p:spPr>
          <a:xfrm>
            <a:off x="533400" y="1600200"/>
            <a:ext cx="8229600" cy="3845257"/>
          </a:xfrm>
        </p:spPr>
        <p:txBody>
          <a:bodyPr/>
          <a:lstStyle/>
          <a:p>
            <a:pPr eaLnBrk="1" hangingPunct="1"/>
            <a:r>
              <a:rPr lang="en-US" dirty="0" smtClean="0">
                <a:latin typeface="Arial" charset="0"/>
                <a:ea typeface="ＭＳ Ｐゴシック" charset="-128"/>
              </a:rPr>
              <a:t>Splintered Change Management</a:t>
            </a:r>
          </a:p>
          <a:p>
            <a:pPr lvl="1" eaLnBrk="1" hangingPunct="1"/>
            <a:r>
              <a:rPr lang="en-US" dirty="0" smtClean="0">
                <a:latin typeface="Arial" charset="0"/>
                <a:ea typeface="ＭＳ Ｐゴシック" charset="-128"/>
              </a:rPr>
              <a:t>Large scope made it clear that we needed more resources</a:t>
            </a:r>
          </a:p>
          <a:p>
            <a:pPr lvl="1" eaLnBrk="1" hangingPunct="1"/>
            <a:r>
              <a:rPr lang="en-US" dirty="0" smtClean="0">
                <a:latin typeface="Arial" charset="0"/>
                <a:ea typeface="ＭＳ Ｐゴシック" charset="-128"/>
              </a:rPr>
              <a:t>Existing University models in communications and training did not support massive change effort</a:t>
            </a:r>
          </a:p>
          <a:p>
            <a:pPr lvl="1" eaLnBrk="1" hangingPunct="1"/>
            <a:r>
              <a:rPr lang="en-US" dirty="0" smtClean="0">
                <a:latin typeface="Arial" charset="0"/>
                <a:ea typeface="ＭＳ Ｐゴシック" charset="-128"/>
              </a:rPr>
              <a:t>Wave approach</a:t>
            </a:r>
          </a:p>
          <a:p>
            <a:pPr lvl="2" eaLnBrk="1" hangingPunct="1"/>
            <a:r>
              <a:rPr lang="en-US" dirty="0" smtClean="0">
                <a:latin typeface="Arial" charset="0"/>
                <a:ea typeface="ＭＳ Ｐゴシック" charset="-128"/>
              </a:rPr>
              <a:t>By module</a:t>
            </a:r>
          </a:p>
          <a:p>
            <a:pPr lvl="2" eaLnBrk="1" hangingPunct="1"/>
            <a:r>
              <a:rPr lang="en-US" dirty="0" smtClean="0">
                <a:latin typeface="Arial" charset="0"/>
                <a:ea typeface="ＭＳ Ｐゴシック" charset="-128"/>
              </a:rPr>
              <a:t>Campus Solutions (Student Information) by schools</a:t>
            </a:r>
          </a:p>
          <a:p>
            <a:pPr lvl="2" eaLnBrk="1" hangingPunct="1"/>
            <a:r>
              <a:rPr lang="en-US" dirty="0" smtClean="0">
                <a:latin typeface="Arial" charset="0"/>
                <a:ea typeface="ＭＳ Ｐゴシック" charset="-128"/>
              </a:rPr>
              <a:t>No “big bangs”</a:t>
            </a:r>
            <a:endParaRPr lang="en-US" dirty="0">
              <a:latin typeface="Arial" charset="0"/>
              <a:ea typeface="ＭＳ Ｐゴシック" charset="-128"/>
            </a:endParaRPr>
          </a:p>
        </p:txBody>
      </p:sp>
    </p:spTree>
    <p:extLst>
      <p:ext uri="{BB962C8B-B14F-4D97-AF65-F5344CB8AC3E}">
        <p14:creationId xmlns:p14="http://schemas.microsoft.com/office/powerpoint/2010/main" val="24011166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eaLnBrk="1" hangingPunct="1"/>
            <a:r>
              <a:rPr lang="en-US" cap="none" dirty="0">
                <a:latin typeface="Arial" charset="0"/>
                <a:ea typeface="ＭＳ Ｐゴシック" charset="-128"/>
              </a:rPr>
              <a:t>Organizational Readiness Checklist - Sample</a:t>
            </a:r>
          </a:p>
        </p:txBody>
      </p:sp>
      <p:pic>
        <p:nvPicPr>
          <p:cNvPr id="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5880" y="1321816"/>
            <a:ext cx="7772400"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663218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1029"/>
          <p:cNvSpPr>
            <a:spLocks noChangeArrowheads="1"/>
          </p:cNvSpPr>
          <p:nvPr/>
        </p:nvSpPr>
        <p:spPr bwMode="auto">
          <a:xfrm>
            <a:off x="139700" y="876300"/>
            <a:ext cx="8801100" cy="266700"/>
          </a:xfrm>
          <a:prstGeom prst="rect">
            <a:avLst/>
          </a:prstGeom>
          <a:solidFill>
            <a:schemeClr val="accent1"/>
          </a:solidFill>
          <a:ln w="12700">
            <a:solidFill>
              <a:schemeClr val="tx1"/>
            </a:solidFill>
            <a:miter lim="800000"/>
            <a:headEnd/>
            <a:tailEnd/>
          </a:ln>
        </p:spPr>
        <p:txBody>
          <a:bodyPr wrap="none" lIns="92075" tIns="46038" rIns="92075" bIns="46038" anchor="ctr"/>
          <a:lstStyle/>
          <a:p>
            <a:pPr eaLnBrk="0" hangingPunct="0"/>
            <a:r>
              <a:rPr lang="en-US" sz="1100" b="1"/>
              <a:t>Pillar Project Indicators</a:t>
            </a:r>
          </a:p>
        </p:txBody>
      </p:sp>
      <p:sp>
        <p:nvSpPr>
          <p:cNvPr id="16386" name="Title 1"/>
          <p:cNvSpPr>
            <a:spLocks noGrp="1"/>
          </p:cNvSpPr>
          <p:nvPr>
            <p:ph type="title"/>
          </p:nvPr>
        </p:nvSpPr>
        <p:spPr bwMode="auto">
          <a:xfrm>
            <a:off x="457200" y="218364"/>
            <a:ext cx="8382000" cy="937140"/>
          </a:xfrm>
        </p:spPr>
        <p:txBody>
          <a:bodyPr/>
          <a:lstStyle/>
          <a:p>
            <a:pPr eaLnBrk="1" hangingPunct="1"/>
            <a:r>
              <a:rPr lang="en-US" cap="none" dirty="0">
                <a:latin typeface="Arial" charset="0"/>
                <a:ea typeface="ＭＳ Ｐゴシック" charset="-128"/>
              </a:rPr>
              <a:t>CUNYfirst Project Status Update - Sample</a:t>
            </a:r>
          </a:p>
        </p:txBody>
      </p:sp>
      <p:sp>
        <p:nvSpPr>
          <p:cNvPr id="5" name="Rectangle 4"/>
          <p:cNvSpPr/>
          <p:nvPr/>
        </p:nvSpPr>
        <p:spPr>
          <a:xfrm>
            <a:off x="127000" y="2882900"/>
            <a:ext cx="8797925" cy="3670300"/>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p>
        </p:txBody>
      </p:sp>
      <p:sp>
        <p:nvSpPr>
          <p:cNvPr id="6" name="Rectangle 1027"/>
          <p:cNvSpPr>
            <a:spLocks noChangeArrowheads="1"/>
          </p:cNvSpPr>
          <p:nvPr/>
        </p:nvSpPr>
        <p:spPr bwMode="auto">
          <a:xfrm>
            <a:off x="136525" y="1358900"/>
            <a:ext cx="8801100" cy="317500"/>
          </a:xfrm>
          <a:prstGeom prst="rect">
            <a:avLst/>
          </a:prstGeom>
          <a:solidFill>
            <a:srgbClr val="99CCFF"/>
          </a:solidFill>
          <a:ln w="12700">
            <a:solidFill>
              <a:schemeClr val="tx1"/>
            </a:solidFill>
            <a:miter lim="800000"/>
            <a:headEnd/>
            <a:tailEnd/>
          </a:ln>
        </p:spPr>
        <p:txBody>
          <a:bodyPr wrap="none" lIns="92075" tIns="46038" rIns="92075" bIns="46038" anchor="ctr"/>
          <a:lstStyle/>
          <a:p>
            <a:pPr eaLnBrk="0" hangingPunct="0"/>
            <a:r>
              <a:rPr lang="en-US" sz="1400" b="1"/>
              <a:t>Overall Program Assessment</a:t>
            </a:r>
          </a:p>
        </p:txBody>
      </p:sp>
      <p:sp>
        <p:nvSpPr>
          <p:cNvPr id="8" name="Rectangle 1043"/>
          <p:cNvSpPr>
            <a:spLocks noChangeArrowheads="1"/>
          </p:cNvSpPr>
          <p:nvPr/>
        </p:nvSpPr>
        <p:spPr bwMode="auto">
          <a:xfrm>
            <a:off x="3070225" y="1143000"/>
            <a:ext cx="1409700" cy="228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p>
            <a:pPr algn="ctr" eaLnBrk="0" hangingPunct="0"/>
            <a:r>
              <a:rPr lang="en-US" sz="1000" b="1"/>
              <a:t>Financials</a:t>
            </a:r>
          </a:p>
        </p:txBody>
      </p:sp>
      <p:sp>
        <p:nvSpPr>
          <p:cNvPr id="9" name="Rectangle 1044"/>
          <p:cNvSpPr>
            <a:spLocks noChangeArrowheads="1"/>
          </p:cNvSpPr>
          <p:nvPr/>
        </p:nvSpPr>
        <p:spPr bwMode="auto">
          <a:xfrm>
            <a:off x="1660525" y="1143000"/>
            <a:ext cx="1409700" cy="228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p>
            <a:pPr algn="ctr" eaLnBrk="0" hangingPunct="0"/>
            <a:r>
              <a:rPr lang="en-US" sz="1000" b="1"/>
              <a:t>HCM</a:t>
            </a:r>
          </a:p>
        </p:txBody>
      </p:sp>
      <p:sp>
        <p:nvSpPr>
          <p:cNvPr id="10" name="Rectangle 1045"/>
          <p:cNvSpPr>
            <a:spLocks noChangeArrowheads="1"/>
          </p:cNvSpPr>
          <p:nvPr/>
        </p:nvSpPr>
        <p:spPr bwMode="auto">
          <a:xfrm>
            <a:off x="136525" y="1143000"/>
            <a:ext cx="1524000" cy="228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p>
            <a:pPr algn="ctr" eaLnBrk="0" hangingPunct="0"/>
            <a:r>
              <a:rPr lang="en-US" sz="1000" b="1"/>
              <a:t>Campus Solutions</a:t>
            </a:r>
          </a:p>
        </p:txBody>
      </p:sp>
      <p:sp>
        <p:nvSpPr>
          <p:cNvPr id="11" name="Rectangle 1046"/>
          <p:cNvSpPr>
            <a:spLocks noChangeArrowheads="1"/>
          </p:cNvSpPr>
          <p:nvPr/>
        </p:nvSpPr>
        <p:spPr bwMode="auto">
          <a:xfrm>
            <a:off x="4479925" y="1143000"/>
            <a:ext cx="1447800" cy="228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p>
            <a:pPr algn="ctr" eaLnBrk="0" hangingPunct="0"/>
            <a:r>
              <a:rPr lang="en-US" sz="1000" b="1"/>
              <a:t>Technology</a:t>
            </a:r>
          </a:p>
        </p:txBody>
      </p:sp>
      <p:sp>
        <p:nvSpPr>
          <p:cNvPr id="12" name="Rectangle 1058"/>
          <p:cNvSpPr>
            <a:spLocks noChangeArrowheads="1"/>
          </p:cNvSpPr>
          <p:nvPr/>
        </p:nvSpPr>
        <p:spPr bwMode="auto">
          <a:xfrm>
            <a:off x="5927725" y="1143000"/>
            <a:ext cx="1524000" cy="228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p>
            <a:pPr algn="ctr" eaLnBrk="0" hangingPunct="0"/>
            <a:r>
              <a:rPr lang="en-US" sz="1000" b="1"/>
              <a:t>Hosting</a:t>
            </a:r>
          </a:p>
        </p:txBody>
      </p:sp>
      <p:sp>
        <p:nvSpPr>
          <p:cNvPr id="13" name="Rectangle 16"/>
          <p:cNvSpPr>
            <a:spLocks noChangeArrowheads="1"/>
          </p:cNvSpPr>
          <p:nvPr/>
        </p:nvSpPr>
        <p:spPr bwMode="auto">
          <a:xfrm>
            <a:off x="136525" y="1676400"/>
            <a:ext cx="87979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900" dirty="0">
                <a:solidFill>
                  <a:srgbClr val="7F7F7F"/>
                </a:solidFill>
              </a:rPr>
              <a:t>Overall Program assessment summary</a:t>
            </a:r>
            <a:r>
              <a:rPr lang="en-US" sz="900" i="1" dirty="0">
                <a:solidFill>
                  <a:schemeClr val="tx2"/>
                </a:solidFill>
                <a:latin typeface="Calibri" pitchFamily="34" charset="0"/>
              </a:rPr>
              <a:t>			</a:t>
            </a:r>
          </a:p>
          <a:p>
            <a:endParaRPr lang="en-US" sz="900" i="1" dirty="0">
              <a:solidFill>
                <a:schemeClr val="tx2"/>
              </a:solidFill>
              <a:latin typeface="Calibri" pitchFamily="34" charset="0"/>
            </a:endParaRPr>
          </a:p>
          <a:p>
            <a:endParaRPr lang="en-US" sz="900" i="1" dirty="0">
              <a:solidFill>
                <a:schemeClr val="tx2"/>
              </a:solidFill>
              <a:latin typeface="Calibri" pitchFamily="34" charset="0"/>
            </a:endParaRPr>
          </a:p>
          <a:p>
            <a:endParaRPr lang="en-US" sz="900" i="1" dirty="0">
              <a:solidFill>
                <a:schemeClr val="tx2"/>
              </a:solidFill>
              <a:latin typeface="Calibri" pitchFamily="34" charset="0"/>
            </a:endParaRPr>
          </a:p>
          <a:p>
            <a:endParaRPr lang="en-US" sz="900" i="1" dirty="0">
              <a:solidFill>
                <a:schemeClr val="tx2"/>
              </a:solidFill>
              <a:latin typeface="Calibri" pitchFamily="34" charset="0"/>
            </a:endParaRPr>
          </a:p>
          <a:p>
            <a:pPr algn="r"/>
            <a:r>
              <a:rPr lang="en-US" sz="900" i="1" dirty="0">
                <a:solidFill>
                  <a:schemeClr val="tx2"/>
                </a:solidFill>
                <a:latin typeface="Calibri" pitchFamily="34" charset="0"/>
              </a:rPr>
              <a:t>See pages  xx  for Plan Delayed and 30-Day Deliverable Status Section</a:t>
            </a:r>
            <a:endParaRPr lang="en-US" sz="900" dirty="0">
              <a:solidFill>
                <a:schemeClr val="tx2"/>
              </a:solidFill>
            </a:endParaRPr>
          </a:p>
        </p:txBody>
      </p:sp>
      <p:sp>
        <p:nvSpPr>
          <p:cNvPr id="14" name="Rectangle 1059"/>
          <p:cNvSpPr>
            <a:spLocks noChangeArrowheads="1"/>
          </p:cNvSpPr>
          <p:nvPr/>
        </p:nvSpPr>
        <p:spPr bwMode="auto">
          <a:xfrm>
            <a:off x="123825" y="2628900"/>
            <a:ext cx="8801100" cy="190500"/>
          </a:xfrm>
          <a:prstGeom prst="rect">
            <a:avLst/>
          </a:prstGeom>
          <a:solidFill>
            <a:srgbClr val="99CCFF"/>
          </a:solidFill>
          <a:ln w="12700">
            <a:solidFill>
              <a:schemeClr val="tx1"/>
            </a:solidFill>
            <a:miter lim="800000"/>
            <a:headEnd/>
            <a:tailEnd/>
          </a:ln>
        </p:spPr>
        <p:txBody>
          <a:bodyPr wrap="none" lIns="92075" tIns="46038" rIns="92075" bIns="46038" anchor="ctr"/>
          <a:lstStyle/>
          <a:p>
            <a:pPr eaLnBrk="0" hangingPunct="0"/>
            <a:r>
              <a:rPr lang="en-US" sz="1400" b="1" dirty="0"/>
              <a:t>Pillar Status Overview </a:t>
            </a:r>
            <a:r>
              <a:rPr lang="en-US" sz="1400" dirty="0"/>
              <a:t>(Critical Points Driving Indicators)</a:t>
            </a:r>
          </a:p>
        </p:txBody>
      </p:sp>
      <p:sp>
        <p:nvSpPr>
          <p:cNvPr id="15" name="Rectangle 1058"/>
          <p:cNvSpPr>
            <a:spLocks noChangeArrowheads="1"/>
          </p:cNvSpPr>
          <p:nvPr/>
        </p:nvSpPr>
        <p:spPr bwMode="auto">
          <a:xfrm>
            <a:off x="7451725" y="1143000"/>
            <a:ext cx="1485900" cy="228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p>
            <a:pPr algn="ctr" eaLnBrk="0" hangingPunct="0"/>
            <a:r>
              <a:rPr lang="en-US" sz="1000" b="1"/>
              <a:t>Help Desk</a:t>
            </a:r>
          </a:p>
        </p:txBody>
      </p:sp>
      <p:sp>
        <p:nvSpPr>
          <p:cNvPr id="16" name="Text Box 16"/>
          <p:cNvSpPr txBox="1">
            <a:spLocks noChangeArrowheads="1"/>
          </p:cNvSpPr>
          <p:nvPr/>
        </p:nvSpPr>
        <p:spPr bwMode="auto">
          <a:xfrm>
            <a:off x="254000" y="3849688"/>
            <a:ext cx="4416425" cy="2062162"/>
          </a:xfrm>
          <a:prstGeom prst="rect">
            <a:avLst/>
          </a:prstGeom>
          <a:noFill/>
          <a:ln w="9525">
            <a:noFill/>
            <a:miter lim="800000"/>
            <a:headEnd/>
            <a:tailEnd/>
          </a:ln>
        </p:spPr>
        <p:txBody>
          <a:bodyPr>
            <a:spAutoFit/>
          </a:bodyPr>
          <a:lstStyle/>
          <a:p>
            <a:pPr marL="117475" indent="-117475">
              <a:defRPr/>
            </a:pPr>
            <a:r>
              <a:rPr lang="en-US" sz="800" b="1" u="sng" dirty="0">
                <a:solidFill>
                  <a:srgbClr val="7F7F7F"/>
                </a:solidFill>
                <a:latin typeface="+mn-lt"/>
              </a:rPr>
              <a:t>Human Capital Management (HCM): </a:t>
            </a:r>
          </a:p>
          <a:p>
            <a:pPr marL="117475" indent="-117475">
              <a:defRPr/>
            </a:pPr>
            <a:r>
              <a:rPr lang="en-US" sz="800" b="1" i="1" u="sng" dirty="0">
                <a:solidFill>
                  <a:srgbClr val="7F7F7F"/>
                </a:solidFill>
                <a:latin typeface="+mn-lt"/>
              </a:rPr>
              <a:t>HR</a:t>
            </a:r>
          </a:p>
          <a:p>
            <a:pPr marL="117475" indent="-117475">
              <a:buSzPts val="900"/>
              <a:buFont typeface="Arial" charset="0"/>
              <a:buChar char="•"/>
              <a:defRPr/>
            </a:pPr>
            <a:endParaRPr lang="en-US" sz="800" dirty="0">
              <a:solidFill>
                <a:srgbClr val="7F7F7F"/>
              </a:solidFill>
              <a:latin typeface="+mn-lt"/>
            </a:endParaRPr>
          </a:p>
          <a:p>
            <a:pPr marL="117475" indent="-117475">
              <a:defRPr/>
            </a:pPr>
            <a:r>
              <a:rPr lang="en-US" sz="800" b="1" i="1" u="sng" dirty="0">
                <a:solidFill>
                  <a:srgbClr val="7F7F7F"/>
                </a:solidFill>
                <a:latin typeface="+mn-lt"/>
              </a:rPr>
              <a:t>Base Benefits</a:t>
            </a:r>
          </a:p>
          <a:p>
            <a:pPr marL="117475" indent="-117475">
              <a:defRPr/>
            </a:pPr>
            <a:endParaRPr lang="en-US" sz="800" b="1" i="1" u="sng" dirty="0">
              <a:solidFill>
                <a:srgbClr val="7F7F7F"/>
              </a:solidFill>
              <a:latin typeface="+mn-lt"/>
            </a:endParaRPr>
          </a:p>
          <a:p>
            <a:pPr marL="117475" indent="-117475">
              <a:defRPr/>
            </a:pPr>
            <a:r>
              <a:rPr lang="en-US" sz="800" b="1" i="1" u="sng" dirty="0">
                <a:solidFill>
                  <a:srgbClr val="7F7F7F"/>
                </a:solidFill>
                <a:latin typeface="+mn-lt"/>
              </a:rPr>
              <a:t>Payroll Integration</a:t>
            </a:r>
          </a:p>
          <a:p>
            <a:pPr marL="117475" indent="-117475">
              <a:buSzPts val="800"/>
              <a:buFont typeface="Calibri" pitchFamily="34" charset="0"/>
              <a:buNone/>
              <a:defRPr/>
            </a:pPr>
            <a:endParaRPr lang="en-US" sz="800" dirty="0">
              <a:solidFill>
                <a:srgbClr val="7F7F7F"/>
              </a:solidFill>
              <a:latin typeface="+mn-lt"/>
            </a:endParaRPr>
          </a:p>
          <a:p>
            <a:pPr marL="117475" indent="-117475">
              <a:buSzPts val="800"/>
              <a:buFont typeface="Calibri" pitchFamily="34" charset="0"/>
              <a:buNone/>
              <a:defRPr/>
            </a:pPr>
            <a:endParaRPr lang="en-US" sz="800" dirty="0">
              <a:solidFill>
                <a:srgbClr val="7F7F7F"/>
              </a:solidFill>
              <a:latin typeface="+mn-lt"/>
            </a:endParaRPr>
          </a:p>
          <a:p>
            <a:pPr marL="117475" indent="-117475">
              <a:buSzPts val="800"/>
              <a:buFont typeface="Calibri" pitchFamily="34" charset="0"/>
              <a:buNone/>
              <a:defRPr/>
            </a:pPr>
            <a:endParaRPr lang="en-US" sz="800" dirty="0">
              <a:solidFill>
                <a:srgbClr val="7F7F7F"/>
              </a:solidFill>
              <a:latin typeface="+mn-lt"/>
            </a:endParaRPr>
          </a:p>
          <a:p>
            <a:pPr marL="117475" indent="-117475">
              <a:buSzPts val="800"/>
              <a:buFont typeface="Calibri" pitchFamily="34" charset="0"/>
              <a:buNone/>
              <a:defRPr/>
            </a:pPr>
            <a:endParaRPr lang="en-US" sz="800" dirty="0">
              <a:solidFill>
                <a:srgbClr val="7F7F7F"/>
              </a:solidFill>
              <a:latin typeface="+mn-lt"/>
            </a:endParaRPr>
          </a:p>
          <a:p>
            <a:pPr marL="117475" indent="-117475">
              <a:buSzPts val="800"/>
              <a:buFont typeface="Calibri" pitchFamily="34" charset="0"/>
              <a:buNone/>
              <a:defRPr/>
            </a:pPr>
            <a:endParaRPr lang="en-US" sz="800" dirty="0">
              <a:solidFill>
                <a:srgbClr val="7F7F7F"/>
              </a:solidFill>
              <a:latin typeface="+mn-lt"/>
            </a:endParaRPr>
          </a:p>
          <a:p>
            <a:pPr marL="117475" indent="-117475">
              <a:defRPr/>
            </a:pPr>
            <a:r>
              <a:rPr lang="en-US" sz="800" b="1" u="sng" dirty="0">
                <a:solidFill>
                  <a:schemeClr val="tx2"/>
                </a:solidFill>
                <a:latin typeface="+mn-lt"/>
              </a:rPr>
              <a:t>Financials:</a:t>
            </a:r>
            <a:endParaRPr lang="en-US" sz="800" b="1" i="1" u="sng" dirty="0">
              <a:solidFill>
                <a:schemeClr val="tx2"/>
              </a:solidFill>
              <a:latin typeface="+mn-lt"/>
            </a:endParaRPr>
          </a:p>
          <a:p>
            <a:pPr marL="117475" indent="-117475">
              <a:defRPr/>
            </a:pPr>
            <a:r>
              <a:rPr lang="en-US" sz="800" i="1" u="sng" dirty="0">
                <a:solidFill>
                  <a:schemeClr val="tx2"/>
                </a:solidFill>
                <a:latin typeface="+mn-lt"/>
              </a:rPr>
              <a:t>General Ledger</a:t>
            </a:r>
          </a:p>
          <a:p>
            <a:pPr marL="117475" indent="-117475">
              <a:defRPr/>
            </a:pPr>
            <a:endParaRPr lang="en-US" sz="800" i="1" u="sng" dirty="0">
              <a:solidFill>
                <a:schemeClr val="tx2"/>
              </a:solidFill>
              <a:latin typeface="+mn-lt"/>
            </a:endParaRPr>
          </a:p>
          <a:p>
            <a:pPr marL="117475" indent="-117475">
              <a:buSzPts val="800"/>
              <a:defRPr/>
            </a:pPr>
            <a:r>
              <a:rPr lang="en-US" sz="800" i="1" u="sng" dirty="0">
                <a:solidFill>
                  <a:schemeClr val="tx2"/>
                </a:solidFill>
                <a:latin typeface="+mn-lt"/>
              </a:rPr>
              <a:t>Planning and Budgeting</a:t>
            </a:r>
          </a:p>
          <a:p>
            <a:pPr marL="117475" indent="-117475">
              <a:buSzPts val="800"/>
              <a:defRPr/>
            </a:pPr>
            <a:endParaRPr lang="en-US" sz="800" dirty="0">
              <a:solidFill>
                <a:schemeClr val="tx2"/>
              </a:solidFill>
              <a:latin typeface="+mn-lt"/>
            </a:endParaRPr>
          </a:p>
        </p:txBody>
      </p:sp>
      <p:sp>
        <p:nvSpPr>
          <p:cNvPr id="17" name="Rectangle 16"/>
          <p:cNvSpPr/>
          <p:nvPr/>
        </p:nvSpPr>
        <p:spPr>
          <a:xfrm>
            <a:off x="136525" y="1676400"/>
            <a:ext cx="8797925" cy="914400"/>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 Box 16"/>
          <p:cNvSpPr txBox="1">
            <a:spLocks noChangeArrowheads="1"/>
          </p:cNvSpPr>
          <p:nvPr/>
        </p:nvSpPr>
        <p:spPr bwMode="auto">
          <a:xfrm>
            <a:off x="212725" y="2982913"/>
            <a:ext cx="4419600" cy="369887"/>
          </a:xfrm>
          <a:prstGeom prst="rect">
            <a:avLst/>
          </a:prstGeom>
          <a:noFill/>
          <a:ln w="9525">
            <a:noFill/>
            <a:miter lim="800000"/>
            <a:headEnd/>
            <a:tailEnd/>
          </a:ln>
        </p:spPr>
        <p:txBody>
          <a:bodyPr>
            <a:spAutoFit/>
          </a:bodyPr>
          <a:lstStyle/>
          <a:p>
            <a:pPr>
              <a:defRPr/>
            </a:pPr>
            <a:r>
              <a:rPr lang="en-US" sz="1000" b="1" u="sng" dirty="0">
                <a:solidFill>
                  <a:srgbClr val="7F7F7F"/>
                </a:solidFill>
                <a:latin typeface="+mn-lt"/>
              </a:rPr>
              <a:t>Campus Solutions:</a:t>
            </a:r>
          </a:p>
          <a:p>
            <a:pPr>
              <a:buSzPts val="900"/>
              <a:buFont typeface="Arial" charset="0"/>
              <a:buNone/>
              <a:defRPr/>
            </a:pPr>
            <a:endParaRPr lang="en-US" sz="800" dirty="0">
              <a:solidFill>
                <a:srgbClr val="7F7F7F"/>
              </a:solidFill>
              <a:latin typeface="+mn-lt"/>
            </a:endParaRPr>
          </a:p>
        </p:txBody>
      </p:sp>
      <p:sp>
        <p:nvSpPr>
          <p:cNvPr id="19" name="Text Box 15"/>
          <p:cNvSpPr txBox="1">
            <a:spLocks noChangeArrowheads="1"/>
          </p:cNvSpPr>
          <p:nvPr/>
        </p:nvSpPr>
        <p:spPr bwMode="auto">
          <a:xfrm>
            <a:off x="4556125" y="2971800"/>
            <a:ext cx="4267200" cy="2979738"/>
          </a:xfrm>
          <a:prstGeom prst="rect">
            <a:avLst/>
          </a:prstGeom>
          <a:noFill/>
          <a:ln w="9525">
            <a:noFill/>
            <a:miter lim="800000"/>
            <a:headEnd/>
            <a:tailEnd/>
          </a:ln>
        </p:spPr>
        <p:txBody>
          <a:bodyPr/>
          <a:lstStyle/>
          <a:p>
            <a:pPr marL="117475" indent="-117475">
              <a:defRPr/>
            </a:pPr>
            <a:r>
              <a:rPr lang="en-US" sz="1000" b="1" u="sng" dirty="0">
                <a:solidFill>
                  <a:srgbClr val="7F7F7F"/>
                </a:solidFill>
                <a:latin typeface="+mn-lt"/>
              </a:rPr>
              <a:t>Technology:</a:t>
            </a:r>
          </a:p>
          <a:p>
            <a:pPr marL="117475" indent="-117475">
              <a:defRPr/>
            </a:pPr>
            <a:r>
              <a:rPr lang="en-US" sz="1000" i="1" u="sng" dirty="0">
                <a:solidFill>
                  <a:srgbClr val="7F7F7F"/>
                </a:solidFill>
                <a:latin typeface="+mn-lt"/>
              </a:rPr>
              <a:t>Portal</a:t>
            </a:r>
          </a:p>
          <a:p>
            <a:pPr marL="117475" indent="-117475">
              <a:buSzPts val="800"/>
              <a:buFont typeface="Arial" charset="0"/>
              <a:buChar char="•"/>
              <a:defRPr/>
            </a:pPr>
            <a:endParaRPr lang="en-US" sz="1000" dirty="0">
              <a:solidFill>
                <a:srgbClr val="7F7F7F"/>
              </a:solidFill>
              <a:latin typeface="+mn-lt"/>
            </a:endParaRPr>
          </a:p>
          <a:p>
            <a:pPr marL="117475" indent="-117475">
              <a:defRPr/>
            </a:pPr>
            <a:r>
              <a:rPr lang="en-US" sz="1000" i="1" u="sng" dirty="0">
                <a:solidFill>
                  <a:srgbClr val="7F7F7F"/>
                </a:solidFill>
                <a:latin typeface="+mn-lt"/>
              </a:rPr>
              <a:t>Long-term identity management solution</a:t>
            </a:r>
          </a:p>
          <a:p>
            <a:pPr marL="117475" indent="-117475">
              <a:defRPr/>
            </a:pPr>
            <a:endParaRPr lang="en-US" sz="1000" i="1" u="sng" dirty="0">
              <a:solidFill>
                <a:srgbClr val="7F7F7F"/>
              </a:solidFill>
              <a:latin typeface="+mn-lt"/>
            </a:endParaRPr>
          </a:p>
          <a:p>
            <a:pPr marL="117475" indent="-117475">
              <a:defRPr/>
            </a:pPr>
            <a:r>
              <a:rPr lang="en-US" sz="1000" i="1" u="sng" dirty="0">
                <a:solidFill>
                  <a:srgbClr val="7F7F7F"/>
                </a:solidFill>
                <a:latin typeface="+mn-lt"/>
              </a:rPr>
              <a:t>Conversion</a:t>
            </a:r>
          </a:p>
          <a:p>
            <a:pPr marL="233363" lvl="1" indent="-117475">
              <a:buFont typeface="Arial" charset="0"/>
              <a:buChar char="•"/>
              <a:defRPr/>
            </a:pPr>
            <a:endParaRPr lang="en-US" sz="1000" dirty="0">
              <a:solidFill>
                <a:schemeClr val="tx2"/>
              </a:solidFill>
              <a:latin typeface="+mn-lt"/>
            </a:endParaRPr>
          </a:p>
          <a:p>
            <a:pPr marL="117475" indent="-117475">
              <a:defRPr/>
            </a:pPr>
            <a:r>
              <a:rPr lang="en-US" sz="1000" i="1" u="sng" dirty="0">
                <a:solidFill>
                  <a:srgbClr val="7F7F7F"/>
                </a:solidFill>
                <a:latin typeface="+mn-lt"/>
              </a:rPr>
              <a:t>Development</a:t>
            </a:r>
          </a:p>
          <a:p>
            <a:pPr marL="117475" indent="-117475">
              <a:defRPr/>
            </a:pPr>
            <a:endParaRPr lang="en-US" sz="1000" dirty="0">
              <a:solidFill>
                <a:srgbClr val="7F7F7F"/>
              </a:solidFill>
              <a:latin typeface="+mn-lt"/>
            </a:endParaRPr>
          </a:p>
          <a:p>
            <a:pPr marL="117475" indent="-117475">
              <a:defRPr/>
            </a:pPr>
            <a:r>
              <a:rPr lang="en-US" sz="1000" i="1" u="sng" dirty="0">
                <a:solidFill>
                  <a:srgbClr val="7F7F7F"/>
                </a:solidFill>
                <a:latin typeface="+mn-lt"/>
              </a:rPr>
              <a:t>Integration</a:t>
            </a:r>
          </a:p>
          <a:p>
            <a:pPr marL="117475" indent="-117475">
              <a:defRPr/>
            </a:pPr>
            <a:endParaRPr lang="en-US" sz="1000" dirty="0">
              <a:solidFill>
                <a:srgbClr val="7F7F7F"/>
              </a:solidFill>
              <a:latin typeface="+mn-lt"/>
            </a:endParaRPr>
          </a:p>
          <a:p>
            <a:pPr marL="117475" indent="-117475">
              <a:defRPr/>
            </a:pPr>
            <a:endParaRPr lang="en-US" sz="1000" dirty="0">
              <a:solidFill>
                <a:srgbClr val="7F7F7F"/>
              </a:solidFill>
              <a:latin typeface="+mn-lt"/>
            </a:endParaRPr>
          </a:p>
          <a:p>
            <a:pPr marL="117475" indent="-117475">
              <a:defRPr/>
            </a:pPr>
            <a:endParaRPr lang="en-US" sz="1000" dirty="0">
              <a:solidFill>
                <a:srgbClr val="7F7F7F"/>
              </a:solidFill>
              <a:latin typeface="+mn-lt"/>
            </a:endParaRPr>
          </a:p>
          <a:p>
            <a:pPr marL="117475" indent="-117475">
              <a:defRPr/>
            </a:pPr>
            <a:endParaRPr lang="en-US" sz="1000" dirty="0">
              <a:solidFill>
                <a:srgbClr val="7F7F7F"/>
              </a:solidFill>
              <a:latin typeface="+mn-lt"/>
            </a:endParaRPr>
          </a:p>
          <a:p>
            <a:pPr marL="117475" indent="-117475">
              <a:defRPr/>
            </a:pPr>
            <a:r>
              <a:rPr lang="en-US" sz="1000" b="1" u="sng" dirty="0">
                <a:solidFill>
                  <a:srgbClr val="7F7F7F"/>
                </a:solidFill>
                <a:latin typeface="+mn-lt"/>
              </a:rPr>
              <a:t>Help Desk (Phase 1b):</a:t>
            </a:r>
          </a:p>
          <a:p>
            <a:pPr marL="117475" indent="-117475">
              <a:defRPr/>
            </a:pPr>
            <a:endParaRPr lang="en-US" sz="1000" dirty="0">
              <a:solidFill>
                <a:srgbClr val="7F7F7F"/>
              </a:solidFill>
              <a:latin typeface="+mn-lt"/>
            </a:endParaRPr>
          </a:p>
          <a:p>
            <a:pPr marL="117475" indent="-117475">
              <a:defRPr/>
            </a:pPr>
            <a:endParaRPr lang="en-US" sz="1000" dirty="0">
              <a:solidFill>
                <a:srgbClr val="7F7F7F"/>
              </a:solidFill>
              <a:latin typeface="+mn-lt"/>
            </a:endParaRPr>
          </a:p>
          <a:p>
            <a:pPr marL="117475" indent="-117475">
              <a:defRPr/>
            </a:pPr>
            <a:r>
              <a:rPr lang="en-US" sz="1000" b="1" u="sng" dirty="0">
                <a:solidFill>
                  <a:srgbClr val="7F7F7F"/>
                </a:solidFill>
                <a:latin typeface="+mn-lt"/>
              </a:rPr>
              <a:t>Hosting:</a:t>
            </a:r>
            <a:endParaRPr lang="en-US" sz="1000" dirty="0">
              <a:solidFill>
                <a:schemeClr val="tx2"/>
              </a:solidFill>
              <a:latin typeface="+mn-lt"/>
            </a:endParaRPr>
          </a:p>
        </p:txBody>
      </p:sp>
    </p:spTree>
    <p:extLst>
      <p:ext uri="{BB962C8B-B14F-4D97-AF65-F5344CB8AC3E}">
        <p14:creationId xmlns:p14="http://schemas.microsoft.com/office/powerpoint/2010/main" val="3956632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eaLnBrk="1" hangingPunct="1"/>
            <a:r>
              <a:rPr lang="en-US" cap="none" dirty="0">
                <a:latin typeface="Arial" charset="0"/>
                <a:ea typeface="ＭＳ Ｐゴシック" charset="-128"/>
              </a:rPr>
              <a:t>Lessons </a:t>
            </a:r>
            <a:r>
              <a:rPr lang="en-US" cap="none" dirty="0" smtClean="0">
                <a:latin typeface="Arial" charset="0"/>
                <a:ea typeface="ＭＳ Ｐゴシック" charset="-128"/>
              </a:rPr>
              <a:t>Learned:</a:t>
            </a:r>
            <a:br>
              <a:rPr lang="en-US" cap="none" dirty="0" smtClean="0">
                <a:latin typeface="Arial" charset="0"/>
                <a:ea typeface="ＭＳ Ｐゴシック" charset="-128"/>
              </a:rPr>
            </a:br>
            <a:r>
              <a:rPr lang="en-US" cap="none" dirty="0" smtClean="0">
                <a:latin typeface="Arial" charset="0"/>
                <a:ea typeface="ＭＳ Ｐゴシック" charset="-128"/>
              </a:rPr>
              <a:t>Expectations </a:t>
            </a:r>
            <a:r>
              <a:rPr lang="en-US" cap="none" dirty="0">
                <a:latin typeface="Arial" charset="0"/>
                <a:ea typeface="ＭＳ Ｐゴシック" charset="-128"/>
              </a:rPr>
              <a:t>/ Culture Change</a:t>
            </a:r>
          </a:p>
        </p:txBody>
      </p:sp>
      <p:sp>
        <p:nvSpPr>
          <p:cNvPr id="16387" name="Content Placeholder 2"/>
          <p:cNvSpPr>
            <a:spLocks noGrp="1"/>
          </p:cNvSpPr>
          <p:nvPr>
            <p:ph idx="4294967295"/>
          </p:nvPr>
        </p:nvSpPr>
        <p:spPr>
          <a:xfrm>
            <a:off x="533400" y="1600200"/>
            <a:ext cx="8229600" cy="4525963"/>
          </a:xfrm>
        </p:spPr>
        <p:txBody>
          <a:bodyPr/>
          <a:lstStyle/>
          <a:p>
            <a:pPr eaLnBrk="1" hangingPunct="1"/>
            <a:r>
              <a:rPr lang="en-US" dirty="0">
                <a:latin typeface="Arial" charset="0"/>
                <a:ea typeface="ＭＳ Ｐゴシック" charset="-128"/>
              </a:rPr>
              <a:t>Enhanced communications on what to expect on  Go-Live</a:t>
            </a:r>
          </a:p>
          <a:p>
            <a:pPr eaLnBrk="1" hangingPunct="1"/>
            <a:r>
              <a:rPr lang="en-US" dirty="0" smtClean="0">
                <a:latin typeface="Arial" charset="0"/>
                <a:ea typeface="ＭＳ Ｐゴシック" charset="-128"/>
              </a:rPr>
              <a:t>Enhanced </a:t>
            </a:r>
            <a:r>
              <a:rPr lang="en-US" dirty="0">
                <a:latin typeface="Arial" charset="0"/>
                <a:ea typeface="ＭＳ Ｐゴシック" charset="-128"/>
              </a:rPr>
              <a:t>communications on post Go-Live status</a:t>
            </a:r>
          </a:p>
          <a:p>
            <a:pPr eaLnBrk="1" hangingPunct="1"/>
            <a:r>
              <a:rPr lang="en-US" dirty="0">
                <a:latin typeface="Arial" charset="0"/>
                <a:ea typeface="ＭＳ Ｐゴシック" charset="-128"/>
              </a:rPr>
              <a:t>Communication regarding “No Training – No Access”</a:t>
            </a:r>
          </a:p>
          <a:p>
            <a:pPr eaLnBrk="1" hangingPunct="1"/>
            <a:r>
              <a:rPr lang="en-US" dirty="0">
                <a:latin typeface="Arial" charset="0"/>
                <a:ea typeface="ＭＳ Ｐゴシック" charset="-128"/>
              </a:rPr>
              <a:t>Communication regarding “Hosted vs. Home Environment”</a:t>
            </a:r>
          </a:p>
        </p:txBody>
      </p:sp>
    </p:spTree>
    <p:extLst>
      <p:ext uri="{BB962C8B-B14F-4D97-AF65-F5344CB8AC3E}">
        <p14:creationId xmlns:p14="http://schemas.microsoft.com/office/powerpoint/2010/main" val="3956632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eaLnBrk="1" hangingPunct="1"/>
            <a:r>
              <a:rPr lang="en-US" cap="none" dirty="0">
                <a:latin typeface="Arial" charset="0"/>
                <a:ea typeface="ＭＳ Ｐゴシック" charset="-128"/>
              </a:rPr>
              <a:t>Ongoing Transformational Change Considerations for CUNYfirst</a:t>
            </a:r>
          </a:p>
        </p:txBody>
      </p:sp>
      <p:sp>
        <p:nvSpPr>
          <p:cNvPr id="16387" name="Content Placeholder 2"/>
          <p:cNvSpPr>
            <a:spLocks noGrp="1"/>
          </p:cNvSpPr>
          <p:nvPr>
            <p:ph idx="4294967295"/>
          </p:nvPr>
        </p:nvSpPr>
        <p:spPr>
          <a:xfrm>
            <a:off x="533400" y="1395480"/>
            <a:ext cx="8229600" cy="4525963"/>
          </a:xfrm>
        </p:spPr>
        <p:txBody>
          <a:bodyPr/>
          <a:lstStyle/>
          <a:p>
            <a:pPr marL="0" indent="0" eaLnBrk="1" hangingPunct="1">
              <a:buNone/>
            </a:pPr>
            <a:r>
              <a:rPr lang="en-US" sz="2400" dirty="0">
                <a:latin typeface="Arial" charset="0"/>
                <a:ea typeface="ＭＳ Ｐゴシック" charset="-128"/>
              </a:rPr>
              <a:t>Transformational Change activities are needed to enable CUNY to successfully move from its current structure and processes to the future CUNYfirst-enabled processes and structure by</a:t>
            </a:r>
            <a:r>
              <a:rPr lang="en-US" sz="2400" dirty="0" smtClean="0">
                <a:latin typeface="Arial" charset="0"/>
                <a:ea typeface="ＭＳ Ｐゴシック" charset="-128"/>
              </a:rPr>
              <a:t>:</a:t>
            </a:r>
          </a:p>
          <a:p>
            <a:pPr eaLnBrk="1" hangingPunct="1"/>
            <a:r>
              <a:rPr lang="en-US" sz="2000" dirty="0" smtClean="0">
                <a:latin typeface="Arial" charset="0"/>
                <a:ea typeface="ＭＳ Ｐゴシック" charset="-128"/>
              </a:rPr>
              <a:t>Addressing </a:t>
            </a:r>
            <a:r>
              <a:rPr lang="en-US" sz="2000" dirty="0">
                <a:latin typeface="Arial" charset="0"/>
                <a:ea typeface="ＭＳ Ｐゴシック" charset="-128"/>
              </a:rPr>
              <a:t>project risks, not changing CUNY’s culture</a:t>
            </a:r>
          </a:p>
          <a:p>
            <a:pPr eaLnBrk="1" hangingPunct="1"/>
            <a:r>
              <a:rPr lang="en-US" sz="2000" dirty="0">
                <a:latin typeface="Arial" charset="0"/>
                <a:ea typeface="ＭＳ Ｐゴシック" charset="-128"/>
              </a:rPr>
              <a:t>Identifying ongoing people risks and addressing them early</a:t>
            </a:r>
          </a:p>
          <a:p>
            <a:pPr eaLnBrk="1" hangingPunct="1"/>
            <a:r>
              <a:rPr lang="en-US" sz="2000" dirty="0">
                <a:latin typeface="Arial" charset="0"/>
                <a:ea typeface="ＭＳ Ｐゴシック" charset="-128"/>
              </a:rPr>
              <a:t>Driving CUNY leadership to consensus on key issues</a:t>
            </a:r>
          </a:p>
          <a:p>
            <a:pPr eaLnBrk="1" hangingPunct="1"/>
            <a:r>
              <a:rPr lang="en-US" sz="2000" dirty="0">
                <a:latin typeface="Arial" charset="0"/>
                <a:ea typeface="ＭＳ Ｐゴシック" charset="-128"/>
              </a:rPr>
              <a:t>Emphasizing stakeholder communication events to drive understanding and acceptance </a:t>
            </a:r>
          </a:p>
          <a:p>
            <a:pPr eaLnBrk="1" hangingPunct="1"/>
            <a:r>
              <a:rPr lang="en-US" sz="2000" dirty="0">
                <a:latin typeface="Arial" charset="0"/>
                <a:ea typeface="ＭＳ Ｐゴシック" charset="-128"/>
              </a:rPr>
              <a:t>Assessing organizational acceptance of the CUNYfirst system</a:t>
            </a:r>
          </a:p>
          <a:p>
            <a:pPr eaLnBrk="1" hangingPunct="1"/>
            <a:r>
              <a:rPr lang="en-US" sz="2000" dirty="0">
                <a:latin typeface="Arial" charset="0"/>
                <a:ea typeface="ＭＳ Ｐゴシック" charset="-128"/>
              </a:rPr>
              <a:t>Anticipating and addressing organizational implications</a:t>
            </a:r>
          </a:p>
        </p:txBody>
      </p:sp>
    </p:spTree>
    <p:extLst>
      <p:ext uri="{BB962C8B-B14F-4D97-AF65-F5344CB8AC3E}">
        <p14:creationId xmlns:p14="http://schemas.microsoft.com/office/powerpoint/2010/main" val="395663218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457200" y="162632"/>
            <a:ext cx="8382000" cy="1143000"/>
          </a:xfrm>
        </p:spPr>
        <p:txBody>
          <a:bodyPr/>
          <a:lstStyle/>
          <a:p>
            <a:pPr eaLnBrk="1" hangingPunct="1"/>
            <a:r>
              <a:rPr lang="en-US" cap="none" dirty="0">
                <a:latin typeface="Arial" charset="0"/>
                <a:ea typeface="ＭＳ Ｐゴシック" charset="-128"/>
              </a:rPr>
              <a:t>Upcoming Transformational Change Activities To Address Challenges</a:t>
            </a:r>
          </a:p>
        </p:txBody>
      </p:sp>
      <p:sp>
        <p:nvSpPr>
          <p:cNvPr id="16387" name="Content Placeholder 2"/>
          <p:cNvSpPr>
            <a:spLocks noGrp="1"/>
          </p:cNvSpPr>
          <p:nvPr>
            <p:ph idx="4294967295"/>
          </p:nvPr>
        </p:nvSpPr>
        <p:spPr>
          <a:xfrm>
            <a:off x="533400" y="1201002"/>
            <a:ext cx="8229600" cy="4640239"/>
          </a:xfrm>
        </p:spPr>
        <p:txBody>
          <a:bodyPr/>
          <a:lstStyle/>
          <a:p>
            <a:pPr eaLnBrk="1" hangingPunct="1"/>
            <a:r>
              <a:rPr lang="en-US" sz="2400" dirty="0">
                <a:latin typeface="Arial" charset="0"/>
                <a:ea typeface="ＭＳ Ｐゴシック" charset="-128"/>
              </a:rPr>
              <a:t>Assist CUNYfirst system users in understanding what will change for them and how they will be supported before and after go-live:</a:t>
            </a:r>
          </a:p>
          <a:p>
            <a:pPr lvl="2" eaLnBrk="1" hangingPunct="1"/>
            <a:r>
              <a:rPr lang="en-US" dirty="0">
                <a:latin typeface="Arial" charset="0"/>
                <a:ea typeface="ＭＳ Ｐゴシック" charset="-128"/>
              </a:rPr>
              <a:t>Impact assessment</a:t>
            </a:r>
          </a:p>
          <a:p>
            <a:pPr lvl="2" eaLnBrk="1" hangingPunct="1"/>
            <a:r>
              <a:rPr lang="en-US" dirty="0">
                <a:latin typeface="Arial" charset="0"/>
                <a:ea typeface="ＭＳ Ｐゴシック" charset="-128"/>
              </a:rPr>
              <a:t>Role mapping</a:t>
            </a:r>
          </a:p>
          <a:p>
            <a:pPr lvl="2" eaLnBrk="1" hangingPunct="1"/>
            <a:r>
              <a:rPr lang="en-US" dirty="0">
                <a:latin typeface="Arial" charset="0"/>
                <a:ea typeface="ＭＳ Ｐゴシック" charset="-128"/>
              </a:rPr>
              <a:t>Policy changes</a:t>
            </a:r>
          </a:p>
          <a:p>
            <a:pPr lvl="2" eaLnBrk="1" hangingPunct="1"/>
            <a:r>
              <a:rPr lang="en-US" dirty="0">
                <a:latin typeface="Arial" charset="0"/>
                <a:ea typeface="ＭＳ Ｐゴシック" charset="-128"/>
              </a:rPr>
              <a:t>Training</a:t>
            </a:r>
          </a:p>
          <a:p>
            <a:pPr lvl="2" eaLnBrk="1" hangingPunct="1"/>
            <a:r>
              <a:rPr lang="en-US" dirty="0">
                <a:latin typeface="Arial" charset="0"/>
                <a:ea typeface="ＭＳ Ｐゴシック" charset="-128"/>
              </a:rPr>
              <a:t>Post-implementation support – includes support from help desk, campus super users, campus-specific transition centers, and ongoing communications </a:t>
            </a:r>
          </a:p>
          <a:p>
            <a:pPr eaLnBrk="1" hangingPunct="1"/>
            <a:r>
              <a:rPr lang="en-US" sz="2400" dirty="0" smtClean="0">
                <a:latin typeface="Arial" charset="0"/>
                <a:ea typeface="ＭＳ Ｐゴシック" charset="-128"/>
              </a:rPr>
              <a:t>Work </a:t>
            </a:r>
            <a:r>
              <a:rPr lang="en-US" sz="2400" dirty="0">
                <a:latin typeface="Arial" charset="0"/>
                <a:ea typeface="ＭＳ Ｐゴシック" charset="-128"/>
              </a:rPr>
              <a:t>with CUNY leadership collectively to address ongoing considerations during the ERP implementation</a:t>
            </a:r>
          </a:p>
        </p:txBody>
      </p:sp>
    </p:spTree>
    <p:extLst>
      <p:ext uri="{BB962C8B-B14F-4D97-AF65-F5344CB8AC3E}">
        <p14:creationId xmlns:p14="http://schemas.microsoft.com/office/powerpoint/2010/main" val="341421728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eaLnBrk="1" hangingPunct="1"/>
            <a:r>
              <a:rPr lang="en-US" cap="none" dirty="0">
                <a:latin typeface="Arial" charset="0"/>
                <a:ea typeface="ＭＳ Ｐゴシック" charset="-128"/>
              </a:rPr>
              <a:t>Lessons Learned: </a:t>
            </a:r>
            <a:r>
              <a:rPr lang="en-US" cap="none" dirty="0" smtClean="0">
                <a:latin typeface="Arial" charset="0"/>
                <a:ea typeface="ＭＳ Ｐゴシック" charset="-128"/>
              </a:rPr>
              <a:t>Communications</a:t>
            </a:r>
            <a:endParaRPr lang="en-US" cap="none" dirty="0">
              <a:latin typeface="Arial" charset="0"/>
              <a:ea typeface="ＭＳ Ｐゴシック" charset="-128"/>
            </a:endParaRPr>
          </a:p>
        </p:txBody>
      </p:sp>
      <p:sp>
        <p:nvSpPr>
          <p:cNvPr id="16387" name="Content Placeholder 2"/>
          <p:cNvSpPr>
            <a:spLocks noGrp="1"/>
          </p:cNvSpPr>
          <p:nvPr>
            <p:ph idx="4294967295"/>
          </p:nvPr>
        </p:nvSpPr>
        <p:spPr>
          <a:xfrm>
            <a:off x="533400" y="1600200"/>
            <a:ext cx="8229600" cy="4525963"/>
          </a:xfrm>
        </p:spPr>
        <p:txBody>
          <a:bodyPr/>
          <a:lstStyle/>
          <a:p>
            <a:pPr eaLnBrk="1" hangingPunct="1"/>
            <a:r>
              <a:rPr lang="en-US" dirty="0" smtClean="0">
                <a:latin typeface="Arial" charset="0"/>
                <a:ea typeface="ＭＳ Ｐゴシック" charset="-128"/>
              </a:rPr>
              <a:t>Evaluate internal communication </a:t>
            </a:r>
          </a:p>
          <a:p>
            <a:pPr lvl="1" eaLnBrk="1" hangingPunct="1"/>
            <a:r>
              <a:rPr lang="en-US" dirty="0" smtClean="0">
                <a:latin typeface="Arial" charset="0"/>
                <a:ea typeface="ＭＳ Ｐゴシック" charset="-128"/>
              </a:rPr>
              <a:t>Barriers?</a:t>
            </a:r>
          </a:p>
          <a:p>
            <a:pPr lvl="1" eaLnBrk="1" hangingPunct="1"/>
            <a:r>
              <a:rPr lang="en-US" dirty="0" smtClean="0">
                <a:latin typeface="Arial" charset="0"/>
                <a:ea typeface="ＭＳ Ｐゴシック" charset="-128"/>
              </a:rPr>
              <a:t>Who has clout?</a:t>
            </a:r>
          </a:p>
          <a:p>
            <a:pPr lvl="1" eaLnBrk="1" hangingPunct="1"/>
            <a:r>
              <a:rPr lang="en-US" dirty="0" smtClean="0">
                <a:latin typeface="Arial" charset="0"/>
                <a:ea typeface="ＭＳ Ｐゴシック" charset="-128"/>
              </a:rPr>
              <a:t>Channels?</a:t>
            </a:r>
          </a:p>
          <a:p>
            <a:pPr eaLnBrk="1" hangingPunct="1"/>
            <a:r>
              <a:rPr lang="en-US" dirty="0" smtClean="0">
                <a:latin typeface="Arial" charset="0"/>
                <a:ea typeface="ＭＳ Ｐゴシック" charset="-128"/>
              </a:rPr>
              <a:t>Avoid Spin</a:t>
            </a:r>
          </a:p>
          <a:p>
            <a:pPr eaLnBrk="1" hangingPunct="1"/>
            <a:r>
              <a:rPr lang="en-US" dirty="0" smtClean="0">
                <a:latin typeface="Arial" charset="0"/>
                <a:ea typeface="ＭＳ Ｐゴシック" charset="-128"/>
              </a:rPr>
              <a:t>Engage front line staff</a:t>
            </a:r>
          </a:p>
          <a:p>
            <a:pPr eaLnBrk="1" hangingPunct="1"/>
            <a:r>
              <a:rPr lang="en-US" dirty="0" smtClean="0">
                <a:latin typeface="Arial" charset="0"/>
                <a:ea typeface="ＭＳ Ｐゴシック" charset="-128"/>
              </a:rPr>
              <a:t>Let students tell you how to communicate with students</a:t>
            </a:r>
            <a:endParaRPr lang="en-US" dirty="0">
              <a:latin typeface="Arial" charset="0"/>
              <a:ea typeface="ＭＳ Ｐゴシック" charset="-128"/>
            </a:endParaRPr>
          </a:p>
        </p:txBody>
      </p:sp>
    </p:spTree>
    <p:extLst>
      <p:ext uri="{BB962C8B-B14F-4D97-AF65-F5344CB8AC3E}">
        <p14:creationId xmlns:p14="http://schemas.microsoft.com/office/powerpoint/2010/main" val="15689898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eaLnBrk="1" hangingPunct="1"/>
            <a:r>
              <a:rPr lang="en-US" cap="none" dirty="0">
                <a:latin typeface="Arial" charset="0"/>
                <a:ea typeface="ＭＳ Ｐゴシック" charset="-128"/>
              </a:rPr>
              <a:t>Lessons Learned: </a:t>
            </a:r>
            <a:r>
              <a:rPr lang="en-US" cap="none" dirty="0" smtClean="0">
                <a:latin typeface="Arial" charset="0"/>
                <a:ea typeface="ＭＳ Ｐゴシック" charset="-128"/>
              </a:rPr>
              <a:t>Academic Integration</a:t>
            </a:r>
            <a:endParaRPr lang="en-US" cap="none" dirty="0">
              <a:latin typeface="Arial" charset="0"/>
              <a:ea typeface="ＭＳ Ｐゴシック" charset="-128"/>
            </a:endParaRPr>
          </a:p>
        </p:txBody>
      </p:sp>
      <p:sp>
        <p:nvSpPr>
          <p:cNvPr id="16387" name="Content Placeholder 2"/>
          <p:cNvSpPr>
            <a:spLocks noGrp="1"/>
          </p:cNvSpPr>
          <p:nvPr>
            <p:ph idx="4294967295"/>
          </p:nvPr>
        </p:nvSpPr>
        <p:spPr>
          <a:xfrm>
            <a:off x="533400" y="1600200"/>
            <a:ext cx="8229600" cy="4525963"/>
          </a:xfrm>
        </p:spPr>
        <p:txBody>
          <a:bodyPr/>
          <a:lstStyle/>
          <a:p>
            <a:pPr eaLnBrk="1" hangingPunct="1"/>
            <a:r>
              <a:rPr lang="en-US" dirty="0" smtClean="0">
                <a:latin typeface="Arial" charset="0"/>
                <a:ea typeface="ＭＳ Ｐゴシック" charset="-128"/>
              </a:rPr>
              <a:t>Truly engage the Academic side of the house from the beginning</a:t>
            </a:r>
          </a:p>
          <a:p>
            <a:pPr eaLnBrk="1" hangingPunct="1"/>
            <a:r>
              <a:rPr lang="en-US" dirty="0" smtClean="0">
                <a:latin typeface="Arial" charset="0"/>
                <a:ea typeface="ＭＳ Ｐゴシック" charset="-128"/>
              </a:rPr>
              <a:t>Even if the process is owned administratively, review with the Academic community (and listen)</a:t>
            </a:r>
          </a:p>
          <a:p>
            <a:pPr eaLnBrk="1" hangingPunct="1"/>
            <a:r>
              <a:rPr lang="en-US" dirty="0" smtClean="0">
                <a:latin typeface="Arial" charset="0"/>
                <a:ea typeface="ＭＳ Ｐゴシック" charset="-128"/>
              </a:rPr>
              <a:t>Provide regular timely updates at multiple levels</a:t>
            </a:r>
          </a:p>
          <a:p>
            <a:pPr eaLnBrk="1" hangingPunct="1"/>
            <a:r>
              <a:rPr lang="en-US" dirty="0" smtClean="0">
                <a:latin typeface="Arial" charset="0"/>
                <a:ea typeface="ＭＳ Ｐゴシック" charset="-128"/>
              </a:rPr>
              <a:t>Plan time for any changes that involve governance (course numbers, grade policy, etc.)</a:t>
            </a:r>
          </a:p>
          <a:p>
            <a:pPr eaLnBrk="1" hangingPunct="1"/>
            <a:r>
              <a:rPr lang="en-US" dirty="0" smtClean="0">
                <a:latin typeface="Arial" charset="0"/>
                <a:ea typeface="ＭＳ Ｐゴシック" charset="-128"/>
              </a:rPr>
              <a:t>Make sure the initial elements add value and work well – or you will pay the price</a:t>
            </a:r>
          </a:p>
          <a:p>
            <a:pPr eaLnBrk="1" hangingPunct="1"/>
            <a:endParaRPr lang="en-US" dirty="0">
              <a:latin typeface="Arial" charset="0"/>
              <a:ea typeface="ＭＳ Ｐゴシック" charset="-128"/>
            </a:endParaRPr>
          </a:p>
        </p:txBody>
      </p:sp>
    </p:spTree>
    <p:extLst>
      <p:ext uri="{BB962C8B-B14F-4D97-AF65-F5344CB8AC3E}">
        <p14:creationId xmlns:p14="http://schemas.microsoft.com/office/powerpoint/2010/main" val="15689898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eaLnBrk="1" hangingPunct="1"/>
            <a:r>
              <a:rPr lang="en-US" cap="none" dirty="0">
                <a:latin typeface="Arial" charset="0"/>
                <a:ea typeface="ＭＳ Ｐゴシック" charset="-128"/>
              </a:rPr>
              <a:t>Lessons Learned: </a:t>
            </a:r>
            <a:r>
              <a:rPr lang="en-US" cap="none" dirty="0" smtClean="0">
                <a:latin typeface="Arial" charset="0"/>
                <a:ea typeface="ＭＳ Ｐゴシック" charset="-128"/>
              </a:rPr>
              <a:t>Training</a:t>
            </a:r>
            <a:endParaRPr lang="en-US" cap="none" dirty="0">
              <a:latin typeface="Arial" charset="0"/>
              <a:ea typeface="ＭＳ Ｐゴシック" charset="-128"/>
            </a:endParaRPr>
          </a:p>
        </p:txBody>
      </p:sp>
      <p:sp>
        <p:nvSpPr>
          <p:cNvPr id="16387" name="Content Placeholder 2"/>
          <p:cNvSpPr>
            <a:spLocks noGrp="1"/>
          </p:cNvSpPr>
          <p:nvPr>
            <p:ph idx="4294967295"/>
          </p:nvPr>
        </p:nvSpPr>
        <p:spPr>
          <a:xfrm>
            <a:off x="533400" y="1600200"/>
            <a:ext cx="8229600" cy="4525963"/>
          </a:xfrm>
        </p:spPr>
        <p:txBody>
          <a:bodyPr/>
          <a:lstStyle/>
          <a:p>
            <a:pPr eaLnBrk="1" hangingPunct="1"/>
            <a:r>
              <a:rPr lang="en-US" dirty="0" smtClean="0">
                <a:latin typeface="Arial" charset="0"/>
                <a:ea typeface="ＭＳ Ｐゴシック" charset="-128"/>
              </a:rPr>
              <a:t>Make business decisions earlier so training material is ready</a:t>
            </a:r>
          </a:p>
          <a:p>
            <a:pPr eaLnBrk="1" hangingPunct="1"/>
            <a:r>
              <a:rPr lang="en-US" dirty="0" smtClean="0">
                <a:latin typeface="Arial" charset="0"/>
                <a:ea typeface="ＭＳ Ｐゴシック" charset="-128"/>
              </a:rPr>
              <a:t>Provide refresher training</a:t>
            </a:r>
          </a:p>
          <a:p>
            <a:pPr eaLnBrk="1" hangingPunct="1"/>
            <a:r>
              <a:rPr lang="en-US" dirty="0" smtClean="0">
                <a:latin typeface="Arial" charset="0"/>
                <a:ea typeface="ＭＳ Ｐゴシック" charset="-128"/>
              </a:rPr>
              <a:t>Define training “audience” early in the cycle</a:t>
            </a:r>
          </a:p>
          <a:p>
            <a:pPr eaLnBrk="1" hangingPunct="1"/>
            <a:r>
              <a:rPr lang="en-US" dirty="0" smtClean="0">
                <a:latin typeface="Arial" charset="0"/>
                <a:ea typeface="ＭＳ Ｐゴシック" charset="-128"/>
              </a:rPr>
              <a:t>Reporting tools may require customized training</a:t>
            </a:r>
          </a:p>
          <a:p>
            <a:pPr eaLnBrk="1" hangingPunct="1"/>
            <a:r>
              <a:rPr lang="en-US" dirty="0" smtClean="0">
                <a:latin typeface="Arial" charset="0"/>
                <a:ea typeface="ＭＳ Ｐゴシック" charset="-128"/>
              </a:rPr>
              <a:t>Provide multiple delivery modes</a:t>
            </a:r>
            <a:endParaRPr lang="en-US" dirty="0">
              <a:latin typeface="Arial" charset="0"/>
              <a:ea typeface="ＭＳ Ｐゴシック" charset="-128"/>
            </a:endParaRPr>
          </a:p>
        </p:txBody>
      </p:sp>
    </p:spTree>
    <p:extLst>
      <p:ext uri="{BB962C8B-B14F-4D97-AF65-F5344CB8AC3E}">
        <p14:creationId xmlns:p14="http://schemas.microsoft.com/office/powerpoint/2010/main" val="375769556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eaLnBrk="1" hangingPunct="1"/>
            <a:r>
              <a:rPr lang="en-US" cap="none" dirty="0">
                <a:latin typeface="Arial" charset="0"/>
                <a:ea typeface="ＭＳ Ｐゴシック" charset="-128"/>
              </a:rPr>
              <a:t>Lessons Learned: </a:t>
            </a:r>
            <a:r>
              <a:rPr lang="en-US" cap="none" dirty="0" smtClean="0">
                <a:latin typeface="Arial" charset="0"/>
                <a:ea typeface="ＭＳ Ｐゴシック" charset="-128"/>
              </a:rPr>
              <a:t>Managing Change</a:t>
            </a:r>
            <a:endParaRPr lang="en-US" cap="none" dirty="0">
              <a:latin typeface="Arial" charset="0"/>
              <a:ea typeface="ＭＳ Ｐゴシック" charset="-128"/>
            </a:endParaRPr>
          </a:p>
        </p:txBody>
      </p:sp>
      <p:sp>
        <p:nvSpPr>
          <p:cNvPr id="16387" name="Content Placeholder 2"/>
          <p:cNvSpPr>
            <a:spLocks noGrp="1"/>
          </p:cNvSpPr>
          <p:nvPr>
            <p:ph idx="4294967295"/>
          </p:nvPr>
        </p:nvSpPr>
        <p:spPr>
          <a:xfrm>
            <a:off x="533400" y="1600200"/>
            <a:ext cx="8229600" cy="4525963"/>
          </a:xfrm>
        </p:spPr>
        <p:txBody>
          <a:bodyPr/>
          <a:lstStyle/>
          <a:p>
            <a:pPr eaLnBrk="1" hangingPunct="1"/>
            <a:r>
              <a:rPr lang="en-US" dirty="0">
                <a:latin typeface="Arial" charset="0"/>
                <a:ea typeface="ＭＳ Ｐゴシック" charset="-128"/>
              </a:rPr>
              <a:t>Survey instruments can measure “the pulse” of  a large  organization’s strengths and </a:t>
            </a:r>
            <a:r>
              <a:rPr lang="en-US" dirty="0" smtClean="0">
                <a:latin typeface="Arial" charset="0"/>
                <a:ea typeface="ＭＳ Ｐゴシック" charset="-128"/>
              </a:rPr>
              <a:t>weaknesses</a:t>
            </a:r>
            <a:endParaRPr lang="en-US" dirty="0">
              <a:latin typeface="Arial" charset="0"/>
              <a:ea typeface="ＭＳ Ｐゴシック" charset="-128"/>
            </a:endParaRPr>
          </a:p>
          <a:p>
            <a:pPr eaLnBrk="1" hangingPunct="1"/>
            <a:r>
              <a:rPr lang="en-US" dirty="0">
                <a:latin typeface="Arial" charset="0"/>
                <a:ea typeface="ＭＳ Ｐゴシック" charset="-128"/>
              </a:rPr>
              <a:t>A more focused </a:t>
            </a:r>
            <a:r>
              <a:rPr lang="en-US" dirty="0" smtClean="0">
                <a:latin typeface="Arial" charset="0"/>
                <a:ea typeface="ＭＳ Ｐゴシック" charset="-128"/>
              </a:rPr>
              <a:t>tool, </a:t>
            </a:r>
            <a:r>
              <a:rPr lang="en-US" dirty="0">
                <a:latin typeface="Arial" charset="0"/>
                <a:ea typeface="ＭＳ Ｐゴシック" charset="-128"/>
              </a:rPr>
              <a:t>a change index, can be an effective intervention to foster change in targeted </a:t>
            </a:r>
            <a:r>
              <a:rPr lang="en-US" dirty="0" smtClean="0">
                <a:latin typeface="Arial" charset="0"/>
                <a:ea typeface="ＭＳ Ｐゴシック" charset="-128"/>
              </a:rPr>
              <a:t>populations</a:t>
            </a:r>
            <a:endParaRPr lang="en-US" dirty="0">
              <a:latin typeface="Arial" charset="0"/>
              <a:ea typeface="ＭＳ Ｐゴシック" charset="-128"/>
            </a:endParaRPr>
          </a:p>
          <a:p>
            <a:pPr eaLnBrk="1" hangingPunct="1"/>
            <a:r>
              <a:rPr lang="en-US" dirty="0">
                <a:latin typeface="Arial" charset="0"/>
                <a:ea typeface="ＭＳ Ｐゴシック" charset="-128"/>
              </a:rPr>
              <a:t>Not all measurements yield actionable intervention</a:t>
            </a:r>
          </a:p>
          <a:p>
            <a:pPr marL="0" indent="0" eaLnBrk="1" hangingPunct="1">
              <a:buNone/>
            </a:pPr>
            <a:endParaRPr lang="en-US" sz="1800" dirty="0">
              <a:latin typeface="Arial" charset="0"/>
              <a:ea typeface="ＭＳ Ｐゴシック" charset="-128"/>
            </a:endParaRPr>
          </a:p>
          <a:p>
            <a:pPr marL="0" indent="0" eaLnBrk="1" hangingPunct="1">
              <a:buNone/>
            </a:pPr>
            <a:r>
              <a:rPr lang="en-US" sz="3200" dirty="0">
                <a:latin typeface="Arial" charset="0"/>
                <a:ea typeface="ＭＳ Ｐゴシック" charset="-128"/>
              </a:rPr>
              <a:t>“anyone who has never made a mistake has never tried anything new” (Albert Einstein)</a:t>
            </a:r>
          </a:p>
        </p:txBody>
      </p:sp>
    </p:spTree>
    <p:extLst>
      <p:ext uri="{BB962C8B-B14F-4D97-AF65-F5344CB8AC3E}">
        <p14:creationId xmlns:p14="http://schemas.microsoft.com/office/powerpoint/2010/main" val="337875776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457200" y="203576"/>
            <a:ext cx="8382000" cy="1143000"/>
          </a:xfrm>
        </p:spPr>
        <p:txBody>
          <a:bodyPr/>
          <a:lstStyle/>
          <a:p>
            <a:pPr eaLnBrk="1" hangingPunct="1"/>
            <a:r>
              <a:rPr lang="en-US" cap="none" dirty="0">
                <a:latin typeface="Arial" charset="0"/>
                <a:ea typeface="ＭＳ Ｐゴシック" charset="-128"/>
              </a:rPr>
              <a:t>Final Thoughts</a:t>
            </a:r>
          </a:p>
        </p:txBody>
      </p:sp>
      <p:sp>
        <p:nvSpPr>
          <p:cNvPr id="16387" name="Content Placeholder 2"/>
          <p:cNvSpPr>
            <a:spLocks noGrp="1"/>
          </p:cNvSpPr>
          <p:nvPr>
            <p:ph idx="4294967295"/>
          </p:nvPr>
        </p:nvSpPr>
        <p:spPr>
          <a:xfrm>
            <a:off x="533400" y="996282"/>
            <a:ext cx="8229600" cy="4884217"/>
          </a:xfrm>
        </p:spPr>
        <p:txBody>
          <a:bodyPr/>
          <a:lstStyle/>
          <a:p>
            <a:pPr eaLnBrk="1" hangingPunct="1"/>
            <a:r>
              <a:rPr lang="en-US" sz="2400" dirty="0" smtClean="0">
                <a:latin typeface="Arial" charset="0"/>
                <a:ea typeface="ＭＳ Ｐゴシック" charset="-128"/>
              </a:rPr>
              <a:t>ERP implementations in higher education </a:t>
            </a:r>
            <a:r>
              <a:rPr lang="en-US" sz="2400" i="1" dirty="0" smtClean="0">
                <a:latin typeface="Arial" charset="0"/>
                <a:ea typeface="ＭＳ Ｐゴシック" charset="-128"/>
              </a:rPr>
              <a:t>require</a:t>
            </a:r>
            <a:r>
              <a:rPr lang="en-US" sz="2400" dirty="0" smtClean="0">
                <a:latin typeface="Arial" charset="0"/>
                <a:ea typeface="ＭＳ Ｐゴシック" charset="-128"/>
              </a:rPr>
              <a:t> understanding and engagement of the academic community</a:t>
            </a:r>
            <a:endParaRPr lang="en-US" sz="2400" dirty="0">
              <a:latin typeface="Arial" charset="0"/>
              <a:ea typeface="ＭＳ Ｐゴシック" charset="-128"/>
            </a:endParaRPr>
          </a:p>
          <a:p>
            <a:pPr eaLnBrk="1" hangingPunct="1"/>
            <a:r>
              <a:rPr lang="en-US" sz="2400" dirty="0" smtClean="0">
                <a:latin typeface="Arial" charset="0"/>
                <a:ea typeface="ＭＳ Ｐゴシック" charset="-128"/>
              </a:rPr>
              <a:t>“It’s about improving the student experience” is a key communication and planning mantra to gain support</a:t>
            </a:r>
            <a:endParaRPr lang="en-US" sz="2400" dirty="0">
              <a:latin typeface="Arial" charset="0"/>
              <a:ea typeface="ＭＳ Ｐゴシック" charset="-128"/>
            </a:endParaRPr>
          </a:p>
          <a:p>
            <a:pPr eaLnBrk="1" hangingPunct="1"/>
            <a:r>
              <a:rPr lang="en-US" sz="2400" dirty="0" smtClean="0">
                <a:latin typeface="Arial" charset="0"/>
                <a:ea typeface="ＭＳ Ｐゴシック" charset="-128"/>
              </a:rPr>
              <a:t>To achieve a learning organization, training needs to be continuous</a:t>
            </a:r>
            <a:endParaRPr lang="en-US" sz="2400" dirty="0">
              <a:latin typeface="Arial" charset="0"/>
              <a:ea typeface="ＭＳ Ｐゴシック" charset="-128"/>
            </a:endParaRPr>
          </a:p>
          <a:p>
            <a:pPr eaLnBrk="1" hangingPunct="1"/>
            <a:r>
              <a:rPr lang="en-US" sz="2400" dirty="0" smtClean="0">
                <a:latin typeface="Arial" charset="0"/>
                <a:ea typeface="ＭＳ Ｐゴシック" charset="-128"/>
              </a:rPr>
              <a:t>A vision of academic excellence supported by updated technologies can bring about transformation in higher education</a:t>
            </a:r>
            <a:endParaRPr lang="en-US" sz="2400" dirty="0">
              <a:latin typeface="Arial" charset="0"/>
              <a:ea typeface="ＭＳ Ｐゴシック" charset="-128"/>
            </a:endParaRPr>
          </a:p>
        </p:txBody>
      </p:sp>
    </p:spTree>
    <p:extLst>
      <p:ext uri="{BB962C8B-B14F-4D97-AF65-F5344CB8AC3E}">
        <p14:creationId xmlns:p14="http://schemas.microsoft.com/office/powerpoint/2010/main" val="34142172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algn="ctr" eaLnBrk="1" hangingPunct="1"/>
            <a:r>
              <a:rPr lang="en-US" cap="none" dirty="0" smtClean="0">
                <a:latin typeface="Arial" charset="0"/>
                <a:ea typeface="ＭＳ Ｐゴシック" charset="-128"/>
              </a:rPr>
              <a:t>Creating Liaison Groups</a:t>
            </a:r>
            <a:endParaRPr lang="en-US" cap="none" dirty="0">
              <a:latin typeface="Arial" charset="0"/>
              <a:ea typeface="ＭＳ Ｐゴシック" charset="-128"/>
            </a:endParaRPr>
          </a:p>
        </p:txBody>
      </p:sp>
      <p:pic>
        <p:nvPicPr>
          <p:cNvPr id="4" name="Picture 5" descr="http://www.hunter.cuny.edu/news/assets_facnews/CUNY-Conf-2005_01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8075" y="1905000"/>
            <a:ext cx="50292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2122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266131" y="600501"/>
            <a:ext cx="8382000" cy="1815153"/>
          </a:xfrm>
        </p:spPr>
        <p:txBody>
          <a:bodyPr>
            <a:normAutofit/>
          </a:bodyPr>
          <a:lstStyle/>
          <a:p>
            <a:pPr algn="ctr" eaLnBrk="1" hangingPunct="1"/>
            <a:r>
              <a:rPr lang="en-US" sz="4900" cap="none" dirty="0" smtClean="0">
                <a:latin typeface="Arial" charset="0"/>
                <a:ea typeface="ＭＳ Ｐゴシック" charset="-128"/>
              </a:rPr>
              <a:t>Questions &amp; Answers</a:t>
            </a:r>
            <a:r>
              <a:rPr lang="en-US" cap="none" dirty="0" smtClean="0">
                <a:latin typeface="Arial" charset="0"/>
                <a:ea typeface="ＭＳ Ｐゴシック" charset="-128"/>
              </a:rPr>
              <a:t/>
            </a:r>
            <a:br>
              <a:rPr lang="en-US" cap="none" dirty="0" smtClean="0">
                <a:latin typeface="Arial" charset="0"/>
                <a:ea typeface="ＭＳ Ｐゴシック" charset="-128"/>
              </a:rPr>
            </a:br>
            <a:r>
              <a:rPr lang="en-US" sz="1100" cap="none" dirty="0" smtClean="0">
                <a:latin typeface="Arial" charset="0"/>
                <a:ea typeface="ＭＳ Ｐゴシック" charset="-128"/>
              </a:rPr>
              <a:t/>
            </a:r>
            <a:br>
              <a:rPr lang="en-US" sz="1100" cap="none" dirty="0" smtClean="0">
                <a:latin typeface="Arial" charset="0"/>
                <a:ea typeface="ＭＳ Ｐゴシック" charset="-128"/>
              </a:rPr>
            </a:br>
            <a:r>
              <a:rPr lang="en-US" sz="2800" cap="none" dirty="0" smtClean="0">
                <a:latin typeface="Arial" charset="0"/>
                <a:ea typeface="ＭＳ Ｐゴシック" charset="-128"/>
              </a:rPr>
              <a:t>twitter hash - </a:t>
            </a:r>
            <a:r>
              <a:rPr lang="en-US" sz="2800" dirty="0">
                <a:hlinkClick r:id="rId2"/>
              </a:rPr>
              <a:t>#E11_SESS063</a:t>
            </a:r>
            <a:endParaRPr lang="en-US" sz="2800" cap="none" dirty="0">
              <a:latin typeface="Arial" charset="0"/>
              <a:ea typeface="ＭＳ Ｐゴシック" charset="-128"/>
            </a:endParaRPr>
          </a:p>
        </p:txBody>
      </p:sp>
      <p:sp>
        <p:nvSpPr>
          <p:cNvPr id="3" name="Content Placeholder 2"/>
          <p:cNvSpPr txBox="1">
            <a:spLocks/>
          </p:cNvSpPr>
          <p:nvPr/>
        </p:nvSpPr>
        <p:spPr>
          <a:xfrm>
            <a:off x="266131" y="2321273"/>
            <a:ext cx="4756246" cy="1568341"/>
          </a:xfrm>
          <a:prstGeom prst="rect">
            <a:avLst/>
          </a:prstGeom>
        </p:spPr>
        <p:txBody>
          <a:bodyPr rtlCol="0">
            <a:noAutofit/>
          </a:bodyPr>
          <a:lstStyle>
            <a:lvl1pPr marL="230188" indent="-230188" algn="l" defTabSz="457200" rtl="0" eaLnBrk="0" fontAlgn="base" hangingPunct="0">
              <a:spcBef>
                <a:spcPct val="20000"/>
              </a:spcBef>
              <a:spcAft>
                <a:spcPct val="0"/>
              </a:spcAft>
              <a:buClr>
                <a:srgbClr val="1B7B8B"/>
              </a:buClr>
              <a:buSzPct val="80000"/>
              <a:buFont typeface="Arial" charset="0"/>
              <a:buChar char="•"/>
              <a:defRPr sz="2800" kern="1200">
                <a:solidFill>
                  <a:srgbClr val="4C4C4F"/>
                </a:solidFill>
                <a:latin typeface="Arial"/>
                <a:ea typeface="ＭＳ Ｐゴシック" pitchFamily="48" charset="-128"/>
                <a:cs typeface="Arial"/>
              </a:defRPr>
            </a:lvl1pPr>
            <a:lvl2pPr marL="511175" indent="-222250" algn="l" defTabSz="457200" rtl="0" eaLnBrk="0" fontAlgn="base" hangingPunct="0">
              <a:spcBef>
                <a:spcPct val="20000"/>
              </a:spcBef>
              <a:spcAft>
                <a:spcPct val="0"/>
              </a:spcAft>
              <a:buClr>
                <a:srgbClr val="1B7B8B"/>
              </a:buClr>
              <a:buSzPct val="80000"/>
              <a:buFont typeface="Arial" charset="0"/>
              <a:buChar char="•"/>
              <a:defRPr sz="2400" kern="1200">
                <a:solidFill>
                  <a:srgbClr val="4C4C4F"/>
                </a:solidFill>
                <a:latin typeface="Arial"/>
                <a:ea typeface="ＭＳ Ｐゴシック" pitchFamily="48" charset="-128"/>
                <a:cs typeface="Arial"/>
              </a:defRPr>
            </a:lvl2pPr>
            <a:lvl3pPr marL="857250" indent="-230188" algn="l" defTabSz="457200" rtl="0" eaLnBrk="0" fontAlgn="base" hangingPunct="0">
              <a:spcBef>
                <a:spcPct val="20000"/>
              </a:spcBef>
              <a:spcAft>
                <a:spcPct val="0"/>
              </a:spcAft>
              <a:buClr>
                <a:srgbClr val="1B7B8B"/>
              </a:buClr>
              <a:buSzPct val="80000"/>
              <a:buFont typeface="Arial" charset="0"/>
              <a:buChar char="•"/>
              <a:defRPr sz="2000" kern="1200">
                <a:solidFill>
                  <a:srgbClr val="4C4C4F"/>
                </a:solidFill>
                <a:latin typeface="Arial"/>
                <a:ea typeface="ＭＳ Ｐゴシック" pitchFamily="48" charset="-128"/>
                <a:cs typeface="Arial"/>
              </a:defRPr>
            </a:lvl3pPr>
            <a:lvl4pPr marL="1146175" indent="-173038" algn="l" defTabSz="457200" rtl="0" eaLnBrk="0" fontAlgn="base" hangingPunct="0">
              <a:spcBef>
                <a:spcPct val="20000"/>
              </a:spcBef>
              <a:spcAft>
                <a:spcPct val="0"/>
              </a:spcAft>
              <a:buClr>
                <a:srgbClr val="1B7B8B"/>
              </a:buClr>
              <a:buSzPct val="80000"/>
              <a:buFont typeface="Arial" charset="0"/>
              <a:buChar char="•"/>
              <a:defRPr kern="1200">
                <a:solidFill>
                  <a:srgbClr val="4C4C4F"/>
                </a:solidFill>
                <a:latin typeface="Arial"/>
                <a:ea typeface="ＭＳ Ｐゴシック" pitchFamily="48" charset="-128"/>
                <a:cs typeface="Arial"/>
              </a:defRPr>
            </a:lvl4pPr>
            <a:lvl5pPr marL="1427163" indent="-173038" algn="l" defTabSz="457200" rtl="0" eaLnBrk="0" fontAlgn="base" hangingPunct="0">
              <a:spcBef>
                <a:spcPct val="20000"/>
              </a:spcBef>
              <a:spcAft>
                <a:spcPct val="0"/>
              </a:spcAft>
              <a:buClr>
                <a:srgbClr val="1B7B8B"/>
              </a:buClr>
              <a:buSzPct val="80000"/>
              <a:buFont typeface="Arial" charset="0"/>
              <a:buChar char="•"/>
              <a:defRPr sz="1600" kern="1200">
                <a:solidFill>
                  <a:srgbClr val="4C4C4F"/>
                </a:solidFill>
                <a:latin typeface="Arial"/>
                <a:ea typeface="ＭＳ Ｐゴシック" pitchFamily="48"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274320" eaLnBrk="1" fontAlgn="auto" hangingPunct="1">
              <a:lnSpc>
                <a:spcPct val="80000"/>
              </a:lnSpc>
              <a:spcBef>
                <a:spcPct val="50000"/>
              </a:spcBef>
              <a:spcAft>
                <a:spcPct val="25000"/>
              </a:spcAft>
              <a:buClr>
                <a:schemeClr val="accent1"/>
              </a:buClr>
              <a:buSzPct val="76000"/>
              <a:buFont typeface="Wingdings 2" pitchFamily="18" charset="2"/>
              <a:buChar char=""/>
              <a:defRPr/>
            </a:pPr>
            <a:r>
              <a:rPr lang="en-US" dirty="0" smtClean="0">
                <a:solidFill>
                  <a:schemeClr val="tx1"/>
                </a:solidFill>
                <a:latin typeface="Arial" charset="0"/>
                <a:ea typeface="+mn-ea"/>
                <a:cs typeface="+mn-cs"/>
              </a:rPr>
              <a:t> Dr</a:t>
            </a:r>
            <a:r>
              <a:rPr lang="en-US" dirty="0">
                <a:solidFill>
                  <a:schemeClr val="tx1"/>
                </a:solidFill>
                <a:latin typeface="Arial" charset="0"/>
                <a:ea typeface="+mn-ea"/>
                <a:cs typeface="+mn-cs"/>
              </a:rPr>
              <a:t>. Linda Shatzer</a:t>
            </a:r>
          </a:p>
          <a:p>
            <a:pPr marL="640080" lvl="1" indent="-274320" eaLnBrk="1" fontAlgn="auto" hangingPunct="1">
              <a:lnSpc>
                <a:spcPct val="60000"/>
              </a:lnSpc>
              <a:spcBef>
                <a:spcPct val="50000"/>
              </a:spcBef>
              <a:spcAft>
                <a:spcPct val="25000"/>
              </a:spcAft>
              <a:defRPr/>
            </a:pPr>
            <a:r>
              <a:rPr lang="en-US" sz="2000" dirty="0">
                <a:solidFill>
                  <a:schemeClr val="tx1"/>
                </a:solidFill>
                <a:latin typeface="Arial" charset="0"/>
              </a:rPr>
              <a:t>Change Management Manager</a:t>
            </a:r>
          </a:p>
          <a:p>
            <a:pPr marL="640080" lvl="1" indent="-274320" eaLnBrk="1" fontAlgn="auto" hangingPunct="1">
              <a:lnSpc>
                <a:spcPct val="60000"/>
              </a:lnSpc>
              <a:spcBef>
                <a:spcPct val="50000"/>
              </a:spcBef>
              <a:spcAft>
                <a:spcPct val="25000"/>
              </a:spcAft>
              <a:defRPr/>
            </a:pPr>
            <a:r>
              <a:rPr lang="en-US" sz="2000" dirty="0">
                <a:solidFill>
                  <a:schemeClr val="tx1"/>
                </a:solidFill>
                <a:latin typeface="Arial" charset="0"/>
              </a:rPr>
              <a:t>E-mail: linda.shatzer@cuny.edu</a:t>
            </a:r>
            <a:br>
              <a:rPr lang="en-US" sz="2000" dirty="0">
                <a:solidFill>
                  <a:schemeClr val="tx1"/>
                </a:solidFill>
                <a:latin typeface="Arial" charset="0"/>
              </a:rPr>
            </a:br>
            <a:r>
              <a:rPr lang="en-US" sz="2000" dirty="0">
                <a:solidFill>
                  <a:schemeClr val="tx1"/>
                </a:solidFill>
                <a:latin typeface="Arial" charset="0"/>
              </a:rPr>
              <a:t>           </a:t>
            </a:r>
          </a:p>
        </p:txBody>
      </p:sp>
      <p:sp>
        <p:nvSpPr>
          <p:cNvPr id="4" name="Content Placeholder 2"/>
          <p:cNvSpPr txBox="1">
            <a:spLocks/>
          </p:cNvSpPr>
          <p:nvPr/>
        </p:nvSpPr>
        <p:spPr bwMode="auto">
          <a:xfrm>
            <a:off x="4572000" y="2321272"/>
            <a:ext cx="4495800" cy="1295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273050" algn="l" rtl="0" eaLnBrk="0" fontAlgn="base" hangingPunct="0">
              <a:spcBef>
                <a:spcPct val="20000"/>
              </a:spcBef>
              <a:spcAft>
                <a:spcPct val="0"/>
              </a:spcAft>
              <a:buClr>
                <a:schemeClr val="accent1"/>
              </a:buClr>
              <a:buSzPct val="76000"/>
              <a:buFont typeface="Wingdings 2" pitchFamily="18" charset="2"/>
              <a:buChar char=""/>
              <a:defRPr sz="2400" kern="1200">
                <a:solidFill>
                  <a:schemeClr val="tx2"/>
                </a:solidFill>
                <a:latin typeface="+mn-lt"/>
                <a:ea typeface="+mn-ea"/>
                <a:cs typeface="+mn-cs"/>
              </a:defRPr>
            </a:lvl1pPr>
            <a:lvl2pPr marL="639763" indent="-273050" algn="l" rtl="0" eaLnBrk="0" fontAlgn="base" hangingPunct="0">
              <a:spcBef>
                <a:spcPct val="20000"/>
              </a:spcBef>
              <a:spcAft>
                <a:spcPct val="0"/>
              </a:spcAft>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rtl="0" eaLnBrk="0" fontAlgn="base" hangingPunct="0">
              <a:spcBef>
                <a:spcPct val="20000"/>
              </a:spcBef>
              <a:spcAft>
                <a:spcPct val="0"/>
              </a:spcAft>
              <a:buClr>
                <a:schemeClr val="accent1"/>
              </a:buClr>
              <a:buSzPct val="76000"/>
              <a:buFont typeface="Wingdings 2" pitchFamily="18" charset="2"/>
              <a:buChar char=""/>
              <a:defRPr sz="2000" kern="1200">
                <a:solidFill>
                  <a:schemeClr val="tx2"/>
                </a:solidFill>
                <a:latin typeface="+mn-lt"/>
                <a:ea typeface="+mn-ea"/>
                <a:cs typeface="+mn-cs"/>
              </a:defRPr>
            </a:lvl3pPr>
            <a:lvl4pPr marL="1123950" indent="-228600" algn="l" rtl="0" eaLnBrk="0" fontAlgn="base" hangingPunct="0">
              <a:spcBef>
                <a:spcPct val="20000"/>
              </a:spcBef>
              <a:spcAft>
                <a:spcPct val="0"/>
              </a:spcAft>
              <a:buClr>
                <a:schemeClr val="accent1"/>
              </a:buClr>
              <a:buSzPct val="76000"/>
              <a:buFont typeface="Wingdings 2" pitchFamily="18" charset="2"/>
              <a:buChar char=""/>
              <a:defRPr kern="1200">
                <a:solidFill>
                  <a:schemeClr val="tx2"/>
                </a:solidFill>
                <a:latin typeface="+mn-lt"/>
                <a:ea typeface="+mn-ea"/>
                <a:cs typeface="+mn-cs"/>
              </a:defRPr>
            </a:lvl4pPr>
            <a:lvl5pPr marL="1325563" indent="-228600" algn="l" rtl="0" eaLnBrk="0" fontAlgn="base" hangingPunct="0">
              <a:spcBef>
                <a:spcPct val="20000"/>
              </a:spcBef>
              <a:spcAft>
                <a:spcPct val="0"/>
              </a:spcAft>
              <a:buClr>
                <a:schemeClr val="accent1"/>
              </a:buClr>
              <a:buSzPct val="76000"/>
              <a:buFont typeface="Wingdings 2" pitchFamily="18" charset="2"/>
              <a:buChar char=""/>
              <a:defRPr sz="1600" kern="120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indent="-274320" eaLnBrk="1" fontAlgn="auto" hangingPunct="1">
              <a:lnSpc>
                <a:spcPct val="80000"/>
              </a:lnSpc>
              <a:spcBef>
                <a:spcPct val="50000"/>
              </a:spcBef>
              <a:spcAft>
                <a:spcPct val="25000"/>
              </a:spcAft>
              <a:defRPr/>
            </a:pPr>
            <a:r>
              <a:rPr lang="en-US" sz="2800" dirty="0" smtClean="0">
                <a:solidFill>
                  <a:schemeClr val="tx1"/>
                </a:solidFill>
                <a:latin typeface="Arial" charset="0"/>
              </a:rPr>
              <a:t> Jim Russell</a:t>
            </a:r>
          </a:p>
          <a:p>
            <a:pPr marL="640080" lvl="1" indent="-274320" eaLnBrk="1" fontAlgn="auto" hangingPunct="1">
              <a:lnSpc>
                <a:spcPct val="60000"/>
              </a:lnSpc>
              <a:spcBef>
                <a:spcPct val="50000"/>
              </a:spcBef>
              <a:spcAft>
                <a:spcPct val="25000"/>
              </a:spcAft>
              <a:buClr>
                <a:srgbClr val="1B7B8B"/>
              </a:buClr>
              <a:buSzPct val="80000"/>
              <a:buFont typeface="Arial" charset="0"/>
              <a:buChar char="•"/>
              <a:defRPr/>
            </a:pPr>
            <a:r>
              <a:rPr lang="en-US" sz="2000" dirty="0">
                <a:solidFill>
                  <a:schemeClr val="tx1"/>
                </a:solidFill>
                <a:latin typeface="Arial" charset="0"/>
                <a:ea typeface="ＭＳ Ｐゴシック" pitchFamily="48" charset="-128"/>
                <a:cs typeface="Arial"/>
              </a:rPr>
              <a:t>Academic Integration Manager</a:t>
            </a:r>
          </a:p>
          <a:p>
            <a:pPr marL="640080" lvl="1" indent="-274320" eaLnBrk="1" fontAlgn="auto" hangingPunct="1">
              <a:lnSpc>
                <a:spcPct val="60000"/>
              </a:lnSpc>
              <a:spcBef>
                <a:spcPct val="50000"/>
              </a:spcBef>
              <a:spcAft>
                <a:spcPct val="25000"/>
              </a:spcAft>
              <a:buClr>
                <a:srgbClr val="1B7B8B"/>
              </a:buClr>
              <a:buSzPct val="80000"/>
              <a:buFont typeface="Arial" charset="0"/>
              <a:buChar char="•"/>
              <a:defRPr/>
            </a:pPr>
            <a:r>
              <a:rPr lang="en-US" sz="2000" dirty="0">
                <a:solidFill>
                  <a:schemeClr val="tx1"/>
                </a:solidFill>
                <a:latin typeface="Arial" charset="0"/>
                <a:ea typeface="ＭＳ Ｐゴシック" pitchFamily="48" charset="-128"/>
                <a:cs typeface="Arial"/>
              </a:rPr>
              <a:t>E-mail: </a:t>
            </a:r>
            <a:r>
              <a:rPr lang="en-US" sz="2000" dirty="0" smtClean="0">
                <a:solidFill>
                  <a:schemeClr val="tx1"/>
                </a:solidFill>
                <a:latin typeface="Arial" charset="0"/>
                <a:ea typeface="ＭＳ Ｐゴシック" pitchFamily="48" charset="-128"/>
                <a:cs typeface="Arial"/>
              </a:rPr>
              <a:t>jim.russell@cuny.edu</a:t>
            </a:r>
            <a:endParaRPr lang="en-US" sz="2000" dirty="0">
              <a:solidFill>
                <a:schemeClr val="tx1"/>
              </a:solidFill>
              <a:latin typeface="Arial" charset="0"/>
              <a:ea typeface="ＭＳ Ｐゴシック" pitchFamily="48" charset="-128"/>
              <a:cs typeface="Arial"/>
            </a:endParaRPr>
          </a:p>
        </p:txBody>
      </p:sp>
      <p:sp>
        <p:nvSpPr>
          <p:cNvPr id="5" name="Content Placeholder 2"/>
          <p:cNvSpPr txBox="1">
            <a:spLocks/>
          </p:cNvSpPr>
          <p:nvPr/>
        </p:nvSpPr>
        <p:spPr bwMode="auto">
          <a:xfrm>
            <a:off x="4572000" y="3889614"/>
            <a:ext cx="4334302" cy="135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273050" algn="l" rtl="0" eaLnBrk="0" fontAlgn="base" hangingPunct="0">
              <a:spcBef>
                <a:spcPct val="20000"/>
              </a:spcBef>
              <a:spcAft>
                <a:spcPct val="0"/>
              </a:spcAft>
              <a:buClr>
                <a:schemeClr val="accent1"/>
              </a:buClr>
              <a:buSzPct val="76000"/>
              <a:buFont typeface="Wingdings 2" pitchFamily="18" charset="2"/>
              <a:buChar char=""/>
              <a:defRPr sz="2400" kern="1200">
                <a:solidFill>
                  <a:schemeClr val="tx2"/>
                </a:solidFill>
                <a:latin typeface="+mn-lt"/>
                <a:ea typeface="+mn-ea"/>
                <a:cs typeface="+mn-cs"/>
              </a:defRPr>
            </a:lvl1pPr>
            <a:lvl2pPr marL="639763" indent="-273050" algn="l" rtl="0" eaLnBrk="0" fontAlgn="base" hangingPunct="0">
              <a:spcBef>
                <a:spcPct val="20000"/>
              </a:spcBef>
              <a:spcAft>
                <a:spcPct val="0"/>
              </a:spcAft>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rtl="0" eaLnBrk="0" fontAlgn="base" hangingPunct="0">
              <a:spcBef>
                <a:spcPct val="20000"/>
              </a:spcBef>
              <a:spcAft>
                <a:spcPct val="0"/>
              </a:spcAft>
              <a:buClr>
                <a:schemeClr val="accent1"/>
              </a:buClr>
              <a:buSzPct val="76000"/>
              <a:buFont typeface="Wingdings 2" pitchFamily="18" charset="2"/>
              <a:buChar char=""/>
              <a:defRPr sz="2000" kern="1200">
                <a:solidFill>
                  <a:schemeClr val="tx2"/>
                </a:solidFill>
                <a:latin typeface="+mn-lt"/>
                <a:ea typeface="+mn-ea"/>
                <a:cs typeface="+mn-cs"/>
              </a:defRPr>
            </a:lvl3pPr>
            <a:lvl4pPr marL="1123950" indent="-228600" algn="l" rtl="0" eaLnBrk="0" fontAlgn="base" hangingPunct="0">
              <a:spcBef>
                <a:spcPct val="20000"/>
              </a:spcBef>
              <a:spcAft>
                <a:spcPct val="0"/>
              </a:spcAft>
              <a:buClr>
                <a:schemeClr val="accent1"/>
              </a:buClr>
              <a:buSzPct val="76000"/>
              <a:buFont typeface="Wingdings 2" pitchFamily="18" charset="2"/>
              <a:buChar char=""/>
              <a:defRPr kern="1200">
                <a:solidFill>
                  <a:schemeClr val="tx2"/>
                </a:solidFill>
                <a:latin typeface="+mn-lt"/>
                <a:ea typeface="+mn-ea"/>
                <a:cs typeface="+mn-cs"/>
              </a:defRPr>
            </a:lvl4pPr>
            <a:lvl5pPr marL="1325563" indent="-228600" algn="l" rtl="0" eaLnBrk="0" fontAlgn="base" hangingPunct="0">
              <a:spcBef>
                <a:spcPct val="20000"/>
              </a:spcBef>
              <a:spcAft>
                <a:spcPct val="0"/>
              </a:spcAft>
              <a:buClr>
                <a:schemeClr val="accent1"/>
              </a:buClr>
              <a:buSzPct val="76000"/>
              <a:buFont typeface="Wingdings 2" pitchFamily="18" charset="2"/>
              <a:buChar char=""/>
              <a:defRPr sz="1600" kern="120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359093" indent="-274320" eaLnBrk="1" fontAlgn="auto" hangingPunct="1">
              <a:lnSpc>
                <a:spcPct val="80000"/>
              </a:lnSpc>
              <a:spcBef>
                <a:spcPct val="50000"/>
              </a:spcBef>
              <a:spcAft>
                <a:spcPct val="25000"/>
              </a:spcAft>
              <a:defRPr/>
            </a:pPr>
            <a:r>
              <a:rPr lang="en-US" sz="2800" dirty="0" smtClean="0">
                <a:solidFill>
                  <a:schemeClr val="tx1"/>
                </a:solidFill>
                <a:latin typeface="Arial" charset="0"/>
              </a:rPr>
              <a:t> John </a:t>
            </a:r>
            <a:r>
              <a:rPr lang="en-US" sz="2800" dirty="0">
                <a:solidFill>
                  <a:schemeClr val="tx1"/>
                </a:solidFill>
                <a:latin typeface="Arial" charset="0"/>
              </a:rPr>
              <a:t>Ray</a:t>
            </a:r>
          </a:p>
          <a:p>
            <a:pPr marL="640080" lvl="1" indent="-274320" eaLnBrk="1" fontAlgn="auto" hangingPunct="1">
              <a:lnSpc>
                <a:spcPct val="60000"/>
              </a:lnSpc>
              <a:spcBef>
                <a:spcPct val="50000"/>
              </a:spcBef>
              <a:spcAft>
                <a:spcPct val="25000"/>
              </a:spcAft>
              <a:buClr>
                <a:srgbClr val="1B7B8B"/>
              </a:buClr>
              <a:buSzPct val="80000"/>
              <a:buFont typeface="Arial" charset="0"/>
              <a:buChar char="•"/>
              <a:defRPr/>
            </a:pPr>
            <a:r>
              <a:rPr lang="en-US" sz="2000" dirty="0">
                <a:solidFill>
                  <a:schemeClr val="tx1"/>
                </a:solidFill>
                <a:latin typeface="Arial" charset="0"/>
                <a:ea typeface="ＭＳ Ｐゴシック" pitchFamily="48" charset="-128"/>
                <a:cs typeface="Arial"/>
              </a:rPr>
              <a:t>Communications Manager</a:t>
            </a:r>
          </a:p>
          <a:p>
            <a:pPr marL="640080" lvl="1" indent="-274320" eaLnBrk="1" fontAlgn="auto" hangingPunct="1">
              <a:lnSpc>
                <a:spcPct val="60000"/>
              </a:lnSpc>
              <a:spcBef>
                <a:spcPct val="50000"/>
              </a:spcBef>
              <a:spcAft>
                <a:spcPct val="25000"/>
              </a:spcAft>
              <a:buClr>
                <a:srgbClr val="1B7B8B"/>
              </a:buClr>
              <a:buSzPct val="80000"/>
              <a:buFont typeface="Arial" charset="0"/>
              <a:buChar char="•"/>
              <a:defRPr/>
            </a:pPr>
            <a:r>
              <a:rPr lang="en-US" sz="2000" dirty="0">
                <a:solidFill>
                  <a:schemeClr val="tx1"/>
                </a:solidFill>
                <a:latin typeface="Arial" charset="0"/>
                <a:ea typeface="ＭＳ Ｐゴシック" pitchFamily="48" charset="-128"/>
                <a:cs typeface="Arial"/>
              </a:rPr>
              <a:t>E-mail: </a:t>
            </a:r>
            <a:r>
              <a:rPr lang="en-US" sz="2000" dirty="0" smtClean="0">
                <a:solidFill>
                  <a:schemeClr val="tx1"/>
                </a:solidFill>
                <a:latin typeface="Arial" charset="0"/>
                <a:ea typeface="ＭＳ Ｐゴシック" pitchFamily="48" charset="-128"/>
                <a:cs typeface="Arial"/>
              </a:rPr>
              <a:t>john.ray@cuny.edu</a:t>
            </a:r>
            <a:endParaRPr lang="en-US" sz="2000" dirty="0">
              <a:solidFill>
                <a:schemeClr val="tx1"/>
              </a:solidFill>
              <a:latin typeface="Arial" charset="0"/>
              <a:ea typeface="ＭＳ Ｐゴシック" pitchFamily="48" charset="-128"/>
              <a:cs typeface="Arial"/>
            </a:endParaRPr>
          </a:p>
        </p:txBody>
      </p:sp>
      <p:sp>
        <p:nvSpPr>
          <p:cNvPr id="6" name="Content Placeholder 2"/>
          <p:cNvSpPr txBox="1">
            <a:spLocks/>
          </p:cNvSpPr>
          <p:nvPr/>
        </p:nvSpPr>
        <p:spPr>
          <a:xfrm>
            <a:off x="266129" y="3889614"/>
            <a:ext cx="6721525" cy="1501252"/>
          </a:xfrm>
          <a:prstGeom prst="rect">
            <a:avLst/>
          </a:prstGeom>
        </p:spPr>
        <p:txBody>
          <a:bodyPr rtlCol="0">
            <a:noAutofit/>
          </a:bodyPr>
          <a:lstStyle>
            <a:lvl1pPr marL="230188" indent="-230188" algn="l" defTabSz="457200" rtl="0" eaLnBrk="0" fontAlgn="base" hangingPunct="0">
              <a:spcBef>
                <a:spcPct val="20000"/>
              </a:spcBef>
              <a:spcAft>
                <a:spcPct val="0"/>
              </a:spcAft>
              <a:buClr>
                <a:srgbClr val="1B7B8B"/>
              </a:buClr>
              <a:buSzPct val="80000"/>
              <a:buFont typeface="Arial" charset="0"/>
              <a:buChar char="•"/>
              <a:defRPr sz="2800" kern="1200">
                <a:solidFill>
                  <a:srgbClr val="4C4C4F"/>
                </a:solidFill>
                <a:latin typeface="Arial"/>
                <a:ea typeface="ＭＳ Ｐゴシック" pitchFamily="48" charset="-128"/>
                <a:cs typeface="Arial"/>
              </a:defRPr>
            </a:lvl1pPr>
            <a:lvl2pPr marL="511175" indent="-222250" algn="l" defTabSz="457200" rtl="0" eaLnBrk="0" fontAlgn="base" hangingPunct="0">
              <a:spcBef>
                <a:spcPct val="20000"/>
              </a:spcBef>
              <a:spcAft>
                <a:spcPct val="0"/>
              </a:spcAft>
              <a:buClr>
                <a:srgbClr val="1B7B8B"/>
              </a:buClr>
              <a:buSzPct val="80000"/>
              <a:buFont typeface="Arial" charset="0"/>
              <a:buChar char="•"/>
              <a:defRPr sz="2400" kern="1200">
                <a:solidFill>
                  <a:srgbClr val="4C4C4F"/>
                </a:solidFill>
                <a:latin typeface="Arial"/>
                <a:ea typeface="ＭＳ Ｐゴシック" pitchFamily="48" charset="-128"/>
                <a:cs typeface="Arial"/>
              </a:defRPr>
            </a:lvl2pPr>
            <a:lvl3pPr marL="857250" indent="-230188" algn="l" defTabSz="457200" rtl="0" eaLnBrk="0" fontAlgn="base" hangingPunct="0">
              <a:spcBef>
                <a:spcPct val="20000"/>
              </a:spcBef>
              <a:spcAft>
                <a:spcPct val="0"/>
              </a:spcAft>
              <a:buClr>
                <a:srgbClr val="1B7B8B"/>
              </a:buClr>
              <a:buSzPct val="80000"/>
              <a:buFont typeface="Arial" charset="0"/>
              <a:buChar char="•"/>
              <a:defRPr sz="2000" kern="1200">
                <a:solidFill>
                  <a:srgbClr val="4C4C4F"/>
                </a:solidFill>
                <a:latin typeface="Arial"/>
                <a:ea typeface="ＭＳ Ｐゴシック" pitchFamily="48" charset="-128"/>
                <a:cs typeface="Arial"/>
              </a:defRPr>
            </a:lvl3pPr>
            <a:lvl4pPr marL="1146175" indent="-173038" algn="l" defTabSz="457200" rtl="0" eaLnBrk="0" fontAlgn="base" hangingPunct="0">
              <a:spcBef>
                <a:spcPct val="20000"/>
              </a:spcBef>
              <a:spcAft>
                <a:spcPct val="0"/>
              </a:spcAft>
              <a:buClr>
                <a:srgbClr val="1B7B8B"/>
              </a:buClr>
              <a:buSzPct val="80000"/>
              <a:buFont typeface="Arial" charset="0"/>
              <a:buChar char="•"/>
              <a:defRPr kern="1200">
                <a:solidFill>
                  <a:srgbClr val="4C4C4F"/>
                </a:solidFill>
                <a:latin typeface="Arial"/>
                <a:ea typeface="ＭＳ Ｐゴシック" pitchFamily="48" charset="-128"/>
                <a:cs typeface="Arial"/>
              </a:defRPr>
            </a:lvl4pPr>
            <a:lvl5pPr marL="1427163" indent="-173038" algn="l" defTabSz="457200" rtl="0" eaLnBrk="0" fontAlgn="base" hangingPunct="0">
              <a:spcBef>
                <a:spcPct val="20000"/>
              </a:spcBef>
              <a:spcAft>
                <a:spcPct val="0"/>
              </a:spcAft>
              <a:buClr>
                <a:srgbClr val="1B7B8B"/>
              </a:buClr>
              <a:buSzPct val="80000"/>
              <a:buFont typeface="Arial" charset="0"/>
              <a:buChar char="•"/>
              <a:defRPr sz="1600" kern="1200">
                <a:solidFill>
                  <a:srgbClr val="4C4C4F"/>
                </a:solidFill>
                <a:latin typeface="Arial"/>
                <a:ea typeface="ＭＳ Ｐゴシック" pitchFamily="48"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274320" eaLnBrk="1" fontAlgn="auto" hangingPunct="1">
              <a:lnSpc>
                <a:spcPct val="80000"/>
              </a:lnSpc>
              <a:spcBef>
                <a:spcPct val="50000"/>
              </a:spcBef>
              <a:spcAft>
                <a:spcPct val="25000"/>
              </a:spcAft>
              <a:buClr>
                <a:schemeClr val="accent1"/>
              </a:buClr>
              <a:buSzPct val="76000"/>
              <a:buFont typeface="Wingdings 2" pitchFamily="18" charset="2"/>
              <a:buChar char=""/>
              <a:defRPr/>
            </a:pPr>
            <a:r>
              <a:rPr lang="en-US" dirty="0" smtClean="0">
                <a:solidFill>
                  <a:schemeClr val="tx1"/>
                </a:solidFill>
                <a:latin typeface="Arial" charset="0"/>
                <a:ea typeface="+mn-ea"/>
                <a:cs typeface="+mn-cs"/>
              </a:rPr>
              <a:t> Adante </a:t>
            </a:r>
            <a:r>
              <a:rPr lang="en-US" dirty="0">
                <a:solidFill>
                  <a:schemeClr val="tx1"/>
                </a:solidFill>
                <a:latin typeface="Arial" charset="0"/>
                <a:ea typeface="+mn-ea"/>
                <a:cs typeface="+mn-cs"/>
              </a:rPr>
              <a:t>Harvey</a:t>
            </a:r>
          </a:p>
          <a:p>
            <a:pPr marL="640080" lvl="1" indent="-274320" eaLnBrk="1" fontAlgn="auto" hangingPunct="1">
              <a:lnSpc>
                <a:spcPct val="60000"/>
              </a:lnSpc>
              <a:spcBef>
                <a:spcPct val="50000"/>
              </a:spcBef>
              <a:spcAft>
                <a:spcPct val="25000"/>
              </a:spcAft>
              <a:defRPr/>
            </a:pPr>
            <a:r>
              <a:rPr lang="en-US" sz="2000" dirty="0">
                <a:solidFill>
                  <a:schemeClr val="tx1"/>
                </a:solidFill>
                <a:latin typeface="Arial" charset="0"/>
              </a:rPr>
              <a:t>Training Manager</a:t>
            </a:r>
          </a:p>
          <a:p>
            <a:pPr marL="640080" lvl="1" indent="-274320" eaLnBrk="1" fontAlgn="auto" hangingPunct="1">
              <a:lnSpc>
                <a:spcPct val="60000"/>
              </a:lnSpc>
              <a:spcBef>
                <a:spcPct val="50000"/>
              </a:spcBef>
              <a:spcAft>
                <a:spcPct val="25000"/>
              </a:spcAft>
              <a:defRPr/>
            </a:pPr>
            <a:r>
              <a:rPr lang="en-US" sz="2000" dirty="0">
                <a:solidFill>
                  <a:schemeClr val="tx1"/>
                </a:solidFill>
                <a:latin typeface="Arial" charset="0"/>
              </a:rPr>
              <a:t>E-mail: </a:t>
            </a:r>
            <a:r>
              <a:rPr lang="en-US" sz="2000" dirty="0" smtClean="0">
                <a:solidFill>
                  <a:schemeClr val="tx1"/>
                </a:solidFill>
                <a:latin typeface="Arial" charset="0"/>
              </a:rPr>
              <a:t>adante.harvey@cuny.edu</a:t>
            </a:r>
            <a:endParaRPr lang="en-US" sz="2000" dirty="0">
              <a:solidFill>
                <a:schemeClr val="tx1"/>
              </a:solidFill>
              <a:latin typeface="Arial" charset="0"/>
            </a:endParaRPr>
          </a:p>
        </p:txBody>
      </p:sp>
    </p:spTree>
    <p:extLst>
      <p:ext uri="{BB962C8B-B14F-4D97-AF65-F5344CB8AC3E}">
        <p14:creationId xmlns:p14="http://schemas.microsoft.com/office/powerpoint/2010/main" val="341421728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p:nvPr>
        </p:nvSpPr>
        <p:spPr bwMode="auto">
          <a:xfrm>
            <a:off x="234950" y="815975"/>
            <a:ext cx="8339138" cy="1470025"/>
          </a:xfrm>
        </p:spPr>
        <p:txBody>
          <a:bodyPr/>
          <a:lstStyle/>
          <a:p>
            <a:pPr eaLnBrk="1" hangingPunct="1"/>
            <a:r>
              <a:rPr lang="en-US" cap="none">
                <a:latin typeface="Arial" charset="0"/>
                <a:ea typeface="ＭＳ Ｐゴシック" charset="-128"/>
              </a:rPr>
              <a:t>THANK YOU</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Organizing for change</a:t>
            </a:r>
            <a:endParaRPr lang="en-US" dirty="0"/>
          </a:p>
        </p:txBody>
      </p:sp>
      <p:sp>
        <p:nvSpPr>
          <p:cNvPr id="3" name="Content Placeholder 2"/>
          <p:cNvSpPr txBox="1">
            <a:spLocks/>
          </p:cNvSpPr>
          <p:nvPr/>
        </p:nvSpPr>
        <p:spPr bwMode="auto">
          <a:xfrm>
            <a:off x="533400" y="1600201"/>
            <a:ext cx="8229600" cy="46368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defTabSz="457200" rtl="0" eaLnBrk="0" fontAlgn="base" hangingPunct="0">
              <a:spcBef>
                <a:spcPct val="20000"/>
              </a:spcBef>
              <a:spcAft>
                <a:spcPct val="0"/>
              </a:spcAft>
              <a:buClr>
                <a:srgbClr val="1B7B8B"/>
              </a:buClr>
              <a:buSzPct val="80000"/>
              <a:buFont typeface="Arial" charset="0"/>
              <a:buChar char="•"/>
              <a:defRPr sz="2800" kern="1200">
                <a:solidFill>
                  <a:srgbClr val="4C4C4F"/>
                </a:solidFill>
                <a:latin typeface="Arial"/>
                <a:ea typeface="ＭＳ Ｐゴシック" pitchFamily="48" charset="-128"/>
                <a:cs typeface="Arial"/>
              </a:defRPr>
            </a:lvl1pPr>
            <a:lvl2pPr marL="511175" indent="-222250" algn="l" defTabSz="457200" rtl="0" eaLnBrk="0" fontAlgn="base" hangingPunct="0">
              <a:spcBef>
                <a:spcPct val="20000"/>
              </a:spcBef>
              <a:spcAft>
                <a:spcPct val="0"/>
              </a:spcAft>
              <a:buClr>
                <a:srgbClr val="1B7B8B"/>
              </a:buClr>
              <a:buSzPct val="80000"/>
              <a:buFont typeface="Arial" charset="0"/>
              <a:buChar char="•"/>
              <a:defRPr sz="2400" kern="1200">
                <a:solidFill>
                  <a:srgbClr val="4C4C4F"/>
                </a:solidFill>
                <a:latin typeface="Arial"/>
                <a:ea typeface="ＭＳ Ｐゴシック" pitchFamily="48" charset="-128"/>
                <a:cs typeface="Arial"/>
              </a:defRPr>
            </a:lvl2pPr>
            <a:lvl3pPr marL="857250" indent="-230188" algn="l" defTabSz="457200" rtl="0" eaLnBrk="0" fontAlgn="base" hangingPunct="0">
              <a:spcBef>
                <a:spcPct val="20000"/>
              </a:spcBef>
              <a:spcAft>
                <a:spcPct val="0"/>
              </a:spcAft>
              <a:buClr>
                <a:srgbClr val="1B7B8B"/>
              </a:buClr>
              <a:buSzPct val="80000"/>
              <a:buFont typeface="Arial" charset="0"/>
              <a:buChar char="•"/>
              <a:defRPr sz="2000" kern="1200">
                <a:solidFill>
                  <a:srgbClr val="4C4C4F"/>
                </a:solidFill>
                <a:latin typeface="Arial"/>
                <a:ea typeface="ＭＳ Ｐゴシック" pitchFamily="48" charset="-128"/>
                <a:cs typeface="Arial"/>
              </a:defRPr>
            </a:lvl3pPr>
            <a:lvl4pPr marL="1146175" indent="-173038" algn="l" defTabSz="457200" rtl="0" eaLnBrk="0" fontAlgn="base" hangingPunct="0">
              <a:spcBef>
                <a:spcPct val="20000"/>
              </a:spcBef>
              <a:spcAft>
                <a:spcPct val="0"/>
              </a:spcAft>
              <a:buClr>
                <a:srgbClr val="1B7B8B"/>
              </a:buClr>
              <a:buSzPct val="80000"/>
              <a:buFont typeface="Arial" charset="0"/>
              <a:buChar char="•"/>
              <a:defRPr kern="1200">
                <a:solidFill>
                  <a:srgbClr val="4C4C4F"/>
                </a:solidFill>
                <a:latin typeface="Arial"/>
                <a:ea typeface="ＭＳ Ｐゴシック" pitchFamily="48" charset="-128"/>
                <a:cs typeface="Arial"/>
              </a:defRPr>
            </a:lvl4pPr>
            <a:lvl5pPr marL="1427163" indent="-173038" algn="l" defTabSz="457200" rtl="0" eaLnBrk="0" fontAlgn="base" hangingPunct="0">
              <a:spcBef>
                <a:spcPct val="20000"/>
              </a:spcBef>
              <a:spcAft>
                <a:spcPct val="0"/>
              </a:spcAft>
              <a:buClr>
                <a:srgbClr val="1B7B8B"/>
              </a:buClr>
              <a:buSzPct val="80000"/>
              <a:buFont typeface="Arial" charset="0"/>
              <a:buChar char="•"/>
              <a:defRPr sz="1600" kern="1200">
                <a:solidFill>
                  <a:srgbClr val="4C4C4F"/>
                </a:solidFill>
                <a:latin typeface="Arial"/>
                <a:ea typeface="ＭＳ Ｐゴシック" pitchFamily="48"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r>
              <a:rPr lang="en-US" dirty="0" smtClean="0">
                <a:latin typeface="Arial" charset="0"/>
                <a:ea typeface="ＭＳ Ｐゴシック" charset="-128"/>
              </a:rPr>
              <a:t>CUNY was a “loose federation of </a:t>
            </a:r>
            <a:r>
              <a:rPr lang="en-US" dirty="0" smtClean="0">
                <a:latin typeface="Arial" charset="0"/>
                <a:ea typeface="ＭＳ Ｐゴシック" charset="-128"/>
              </a:rPr>
              <a:t>colleges”</a:t>
            </a:r>
            <a:endParaRPr lang="en-US" dirty="0" smtClean="0">
              <a:latin typeface="Arial" charset="0"/>
              <a:ea typeface="ＭＳ Ｐゴシック" charset="-128"/>
            </a:endParaRPr>
          </a:p>
          <a:p>
            <a:pPr lvl="1" eaLnBrk="1" hangingPunct="1"/>
            <a:r>
              <a:rPr lang="en-US" dirty="0" smtClean="0">
                <a:latin typeface="Arial" charset="0"/>
                <a:ea typeface="ＭＳ Ｐゴシック" charset="-128"/>
              </a:rPr>
              <a:t>While leadership could be </a:t>
            </a:r>
            <a:r>
              <a:rPr lang="en-US" dirty="0" smtClean="0">
                <a:latin typeface="Arial" charset="0"/>
                <a:ea typeface="ＭＳ Ｐゴシック" charset="-128"/>
              </a:rPr>
              <a:t>assessed, </a:t>
            </a:r>
            <a:r>
              <a:rPr lang="en-US" dirty="0" smtClean="0">
                <a:latin typeface="Arial" charset="0"/>
                <a:ea typeface="ＭＳ Ｐゴシック" charset="-128"/>
              </a:rPr>
              <a:t>“</a:t>
            </a:r>
            <a:r>
              <a:rPr lang="en-US" dirty="0" err="1" smtClean="0">
                <a:latin typeface="Arial" charset="0"/>
                <a:ea typeface="ＭＳ Ｐゴシック" charset="-128"/>
              </a:rPr>
              <a:t>followship</a:t>
            </a:r>
            <a:r>
              <a:rPr lang="en-US" dirty="0" smtClean="0">
                <a:latin typeface="Arial" charset="0"/>
                <a:ea typeface="ＭＳ Ｐゴシック" charset="-128"/>
              </a:rPr>
              <a:t>” had a mixed history</a:t>
            </a:r>
          </a:p>
          <a:p>
            <a:pPr lvl="1" eaLnBrk="1" hangingPunct="1"/>
            <a:r>
              <a:rPr lang="en-US" dirty="0" smtClean="0">
                <a:latin typeface="Arial" charset="0"/>
                <a:ea typeface="ＭＳ Ｐゴシック" charset="-128"/>
              </a:rPr>
              <a:t>Diversity of mission led to diversity of </a:t>
            </a:r>
            <a:r>
              <a:rPr lang="en-US" dirty="0" smtClean="0">
                <a:latin typeface="Arial" charset="0"/>
                <a:ea typeface="ＭＳ Ｐゴシック" charset="-128"/>
              </a:rPr>
              <a:t>procedures</a:t>
            </a:r>
          </a:p>
          <a:p>
            <a:pPr lvl="1" eaLnBrk="1" hangingPunct="1"/>
            <a:r>
              <a:rPr lang="en-US" dirty="0" smtClean="0">
                <a:latin typeface="Arial" charset="0"/>
                <a:ea typeface="ＭＳ Ｐゴシック" charset="-128"/>
              </a:rPr>
              <a:t>Some colleges believe that their processes are integral to their unique identities</a:t>
            </a:r>
            <a:endParaRPr lang="en-US" dirty="0" smtClean="0">
              <a:latin typeface="Arial" charset="0"/>
              <a:ea typeface="ＭＳ Ｐゴシック" charset="-128"/>
            </a:endParaRPr>
          </a:p>
          <a:p>
            <a:pPr eaLnBrk="1" hangingPunct="1"/>
            <a:r>
              <a:rPr lang="en-US" dirty="0" smtClean="0">
                <a:latin typeface="Arial" charset="0"/>
                <a:ea typeface="ＭＳ Ｐゴシック" charset="-128"/>
              </a:rPr>
              <a:t>Each college </a:t>
            </a:r>
            <a:r>
              <a:rPr lang="en-US" dirty="0" smtClean="0">
                <a:latin typeface="Arial" charset="0"/>
                <a:ea typeface="ＭＳ Ｐゴシック" charset="-128"/>
              </a:rPr>
              <a:t>needs </a:t>
            </a:r>
            <a:r>
              <a:rPr lang="en-US" dirty="0" smtClean="0">
                <a:latin typeface="Arial" charset="0"/>
                <a:ea typeface="ＭＳ Ｐゴシック" charset="-128"/>
              </a:rPr>
              <a:t>to be guided toward “ownership” through </a:t>
            </a:r>
            <a:r>
              <a:rPr lang="en-US" dirty="0" smtClean="0">
                <a:latin typeface="Arial" charset="0"/>
                <a:ea typeface="ＭＳ Ｐゴシック" charset="-128"/>
              </a:rPr>
              <a:t>engagement</a:t>
            </a:r>
          </a:p>
          <a:p>
            <a:pPr eaLnBrk="1" hangingPunct="1"/>
            <a:r>
              <a:rPr lang="en-US" dirty="0" smtClean="0">
                <a:latin typeface="Arial" charset="0"/>
                <a:ea typeface="ＭＳ Ｐゴシック" charset="-128"/>
              </a:rPr>
              <a:t>CUNY adopted a model of liaisons to bring key community members into the project</a:t>
            </a:r>
            <a:endParaRPr lang="en-US" dirty="0" smtClean="0">
              <a:latin typeface="Arial" charset="0"/>
              <a:ea typeface="ＭＳ Ｐゴシック" charset="-128"/>
            </a:endParaRPr>
          </a:p>
          <a:p>
            <a:pPr eaLnBrk="1" hangingPunct="1"/>
            <a:endParaRPr lang="en-US" dirty="0">
              <a:latin typeface="Arial" charset="0"/>
              <a:ea typeface="ＭＳ Ｐゴシック" charset="-128"/>
            </a:endParaRPr>
          </a:p>
        </p:txBody>
      </p:sp>
    </p:spTree>
    <p:extLst>
      <p:ext uri="{BB962C8B-B14F-4D97-AF65-F5344CB8AC3E}">
        <p14:creationId xmlns:p14="http://schemas.microsoft.com/office/powerpoint/2010/main" val="477681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2502</TotalTime>
  <Words>4007</Words>
  <Application>Microsoft Office PowerPoint</Application>
  <PresentationFormat>On-screen Show (4:3)</PresentationFormat>
  <Paragraphs>614</Paragraphs>
  <Slides>81</Slides>
  <Notes>11</Notes>
  <HiddenSlides>39</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81</vt:i4>
      </vt:variant>
    </vt:vector>
  </HeadingPairs>
  <TitlesOfParts>
    <vt:vector size="84" baseType="lpstr">
      <vt:lpstr>Office Theme</vt:lpstr>
      <vt:lpstr>Visio</vt:lpstr>
      <vt:lpstr>Microsoft Excel 97-2003 Worksheet</vt:lpstr>
      <vt:lpstr>Taking Change Management To A Higher(Ed) Level</vt:lpstr>
      <vt:lpstr>AGENDA</vt:lpstr>
      <vt:lpstr>OVERVIEW</vt:lpstr>
      <vt:lpstr>WHAT IS CUNY?</vt:lpstr>
      <vt:lpstr>WHAT IS CUNY</vt:lpstr>
      <vt:lpstr>ERP IMPLEMENTATION – “CUNYfirst”</vt:lpstr>
      <vt:lpstr>What Makes CUNYfirst Unique</vt:lpstr>
      <vt:lpstr>Creating Liaison Groups</vt:lpstr>
      <vt:lpstr>Organizing for change</vt:lpstr>
      <vt:lpstr>Campus Team Coordination for Organizational Readiness Execution</vt:lpstr>
      <vt:lpstr>Campus Team Roles and Responsibilities</vt:lpstr>
      <vt:lpstr>Campus Team Roles and Responsibilities</vt:lpstr>
      <vt:lpstr>Campus Team Roles and Responsibilities</vt:lpstr>
      <vt:lpstr>COMMUNICATIONS</vt:lpstr>
      <vt:lpstr>Communications in Higher Ed</vt:lpstr>
      <vt:lpstr>Communications Assessment in Higher Ed</vt:lpstr>
      <vt:lpstr>Communications in Higher Ed</vt:lpstr>
      <vt:lpstr>Communications in Higher Ed</vt:lpstr>
      <vt:lpstr>Student Marketing Teams</vt:lpstr>
      <vt:lpstr>Student Marketing Teams</vt:lpstr>
      <vt:lpstr>Academic Integration</vt:lpstr>
      <vt:lpstr>Faculty Communities</vt:lpstr>
      <vt:lpstr>Academic Leadership Communities</vt:lpstr>
      <vt:lpstr>Academic Integration Experiences @CUNYfirst</vt:lpstr>
      <vt:lpstr>Faculty Chair Liaison Lessons @CUNYfirst</vt:lpstr>
      <vt:lpstr>Training</vt:lpstr>
      <vt:lpstr>Purpose</vt:lpstr>
      <vt:lpstr>Goals</vt:lpstr>
      <vt:lpstr>Planning</vt:lpstr>
      <vt:lpstr>Planning: Needs Assessment</vt:lpstr>
      <vt:lpstr>Planning (T – 6 Months)</vt:lpstr>
      <vt:lpstr>Planning (T – 6 Months)</vt:lpstr>
      <vt:lpstr>Planning (T – 6 Months)</vt:lpstr>
      <vt:lpstr>Planning (T – 4 months)</vt:lpstr>
      <vt:lpstr>Planning (T – 4 months)</vt:lpstr>
      <vt:lpstr>Planning (T – 4 months)</vt:lpstr>
      <vt:lpstr>Content and Management</vt:lpstr>
      <vt:lpstr>Content and Management</vt:lpstr>
      <vt:lpstr>ELM</vt:lpstr>
      <vt:lpstr>ELM</vt:lpstr>
      <vt:lpstr>Content Development Tool</vt:lpstr>
      <vt:lpstr>UPK</vt:lpstr>
      <vt:lpstr>UPK</vt:lpstr>
      <vt:lpstr>Learning Preparation</vt:lpstr>
      <vt:lpstr>Train the trainer</vt:lpstr>
      <vt:lpstr>Support and Help </vt:lpstr>
      <vt:lpstr>Help Desk Support</vt:lpstr>
      <vt:lpstr>Help Desk Support</vt:lpstr>
      <vt:lpstr>Help Desk Support</vt:lpstr>
      <vt:lpstr>Delivery</vt:lpstr>
      <vt:lpstr>Delivery Strategy</vt:lpstr>
      <vt:lpstr>On-Going Support</vt:lpstr>
      <vt:lpstr>Learning is FIRST</vt:lpstr>
      <vt:lpstr>Measuring Change Readiness</vt:lpstr>
      <vt:lpstr>Tools for Measuring Change</vt:lpstr>
      <vt:lpstr>Tools for Measuring Change (cont.)</vt:lpstr>
      <vt:lpstr>Community Survey</vt:lpstr>
      <vt:lpstr>Community Survey Results</vt:lpstr>
      <vt:lpstr>PowerPoint Presentation</vt:lpstr>
      <vt:lpstr>PowerPoint Presentation</vt:lpstr>
      <vt:lpstr>PowerPoint Presentation</vt:lpstr>
      <vt:lpstr>PowerPoint Presentation</vt:lpstr>
      <vt:lpstr>Change Readiness Index</vt:lpstr>
      <vt:lpstr>CHANGE READINESS INDEX</vt:lpstr>
      <vt:lpstr>CRI - AREAS</vt:lpstr>
      <vt:lpstr>CRI - AREAS</vt:lpstr>
      <vt:lpstr>CRI - Areas</vt:lpstr>
      <vt:lpstr>Change Readiness Index - Dashboard</vt:lpstr>
      <vt:lpstr>Less Effective Tools for Monitoring Change</vt:lpstr>
      <vt:lpstr>Organizational Readiness Checklist - Sample</vt:lpstr>
      <vt:lpstr>CUNYfirst Project Status Update - Sample</vt:lpstr>
      <vt:lpstr>Lessons Learned: Expectations / Culture Change</vt:lpstr>
      <vt:lpstr>Ongoing Transformational Change Considerations for CUNYfirst</vt:lpstr>
      <vt:lpstr>Upcoming Transformational Change Activities To Address Challenges</vt:lpstr>
      <vt:lpstr>Lessons Learned: Communications</vt:lpstr>
      <vt:lpstr>Lessons Learned: Academic Integration</vt:lpstr>
      <vt:lpstr>Lessons Learned: Training</vt:lpstr>
      <vt:lpstr>Lessons Learned: Managing Change</vt:lpstr>
      <vt:lpstr>Final Thoughts</vt:lpstr>
      <vt:lpstr>Questions &amp; Answers  twitter hash - #E11_SESS063</vt:lpstr>
      <vt:lpstr>THANK YOU</vt:lpstr>
    </vt:vector>
  </TitlesOfParts>
  <Company>brain bolts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eric boelts</dc:creator>
  <cp:lastModifiedBy>cunycis</cp:lastModifiedBy>
  <cp:revision>80</cp:revision>
  <cp:lastPrinted>2011-10-17T19:05:56Z</cp:lastPrinted>
  <dcterms:created xsi:type="dcterms:W3CDTF">2011-09-02T16:26:56Z</dcterms:created>
  <dcterms:modified xsi:type="dcterms:W3CDTF">2011-10-17T19:22:44Z</dcterms:modified>
</cp:coreProperties>
</file>