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8" r:id="rId3"/>
    <p:sldId id="268" r:id="rId4"/>
    <p:sldId id="257" r:id="rId5"/>
    <p:sldId id="267" r:id="rId6"/>
    <p:sldId id="259" r:id="rId7"/>
    <p:sldId id="262" r:id="rId8"/>
    <p:sldId id="263" r:id="rId9"/>
    <p:sldId id="260" r:id="rId10"/>
    <p:sldId id="261" r:id="rId11"/>
    <p:sldId id="264" r:id="rId12"/>
    <p:sldId id="265" r:id="rId13"/>
    <p:sldId id="266" r:id="rId14"/>
    <p:sldId id="269" r:id="rId15"/>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20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3C8C2C4E-0FE6-442D-BD57-591A932360BF}" type="datetimeFigureOut">
              <a:rPr lang="en-US" smtClean="0"/>
              <a:t>10/20/11</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59BA7380-5A68-4555-9EC3-1B915D2BC354}" type="slidenum">
              <a:rPr lang="en-US" smtClean="0"/>
              <a:t>‹#›</a:t>
            </a:fld>
            <a:endParaRPr lang="en-US"/>
          </a:p>
        </p:txBody>
      </p:sp>
    </p:spTree>
    <p:extLst>
      <p:ext uri="{BB962C8B-B14F-4D97-AF65-F5344CB8AC3E}">
        <p14:creationId xmlns:p14="http://schemas.microsoft.com/office/powerpoint/2010/main" val="3193402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D4C3C989-F2C2-4D23-AC8C-723ECFB3A42D}" type="datetimeFigureOut">
              <a:rPr lang="en-US" smtClean="0"/>
              <a:t>10/20/11</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2FE532D2-1E66-4F64-B165-E32371ADD5D3}" type="slidenum">
              <a:rPr lang="en-US" smtClean="0"/>
              <a:t>‹#›</a:t>
            </a:fld>
            <a:endParaRPr lang="en-US"/>
          </a:p>
        </p:txBody>
      </p:sp>
    </p:spTree>
    <p:extLst>
      <p:ext uri="{BB962C8B-B14F-4D97-AF65-F5344CB8AC3E}">
        <p14:creationId xmlns:p14="http://schemas.microsoft.com/office/powerpoint/2010/main" val="2110538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C06078-7DDE-4DC4-94EB-33F9BE9916BA}" type="datetime1">
              <a:rPr lang="en-US" smtClean="0"/>
              <a:t>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95434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6681A-F4DA-4C13-8FCE-BAC22B0BA0DC}" type="datetime1">
              <a:rPr lang="en-US" smtClean="0"/>
              <a:t>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26288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899CE-4740-476E-A092-60519BBDA2B3}" type="datetime1">
              <a:rPr lang="en-US" smtClean="0"/>
              <a:t>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48262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B9042-C3D6-48D8-905F-463152A78D93}" type="datetime1">
              <a:rPr lang="en-US" smtClean="0"/>
              <a:t>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18187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6B0917-20A2-49F5-99BF-3253384C6A4D}" type="datetime1">
              <a:rPr lang="en-US" smtClean="0"/>
              <a:t>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1886691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0DF89-E282-4429-8A79-3F613F80A80E}" type="datetime1">
              <a:rPr lang="en-US" smtClean="0"/>
              <a:t>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541961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4E5E2E-2453-47B6-B204-309659D666F3}" type="datetime1">
              <a:rPr lang="en-US" smtClean="0"/>
              <a:t>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20173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EB72C0-3A43-4DFC-9EC9-3CB333C14F2E}" type="datetime1">
              <a:rPr lang="en-US" smtClean="0"/>
              <a:t>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06178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74BE2-4756-4774-8B53-6FD59458BDF6}" type="datetime1">
              <a:rPr lang="en-US" smtClean="0"/>
              <a:t>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2943522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D6994-E9CE-4703-B1A2-212DCB5AA294}" type="datetime1">
              <a:rPr lang="en-US" smtClean="0"/>
              <a:t>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403182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ECBC7-6838-4133-A83C-330F94C31F48}" type="datetime1">
              <a:rPr lang="en-US" smtClean="0"/>
              <a:t>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380DB-94A1-1248-A8A1-9DE20FD1B445}" type="slidenum">
              <a:rPr lang="en-US" smtClean="0"/>
              <a:t>‹#›</a:t>
            </a:fld>
            <a:endParaRPr lang="en-US"/>
          </a:p>
        </p:txBody>
      </p:sp>
    </p:spTree>
    <p:extLst>
      <p:ext uri="{BB962C8B-B14F-4D97-AF65-F5344CB8AC3E}">
        <p14:creationId xmlns:p14="http://schemas.microsoft.com/office/powerpoint/2010/main" val="35481146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F4F7E-F84B-4886-850D-A3A2948BC87A}" type="datetime1">
              <a:rPr lang="en-US" smtClean="0"/>
              <a:t>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380DB-94A1-1248-A8A1-9DE20FD1B445}" type="slidenum">
              <a:rPr lang="en-US" smtClean="0"/>
              <a:t>‹#›</a:t>
            </a:fld>
            <a:endParaRPr lang="en-US"/>
          </a:p>
        </p:txBody>
      </p:sp>
    </p:spTree>
    <p:extLst>
      <p:ext uri="{BB962C8B-B14F-4D97-AF65-F5344CB8AC3E}">
        <p14:creationId xmlns:p14="http://schemas.microsoft.com/office/powerpoint/2010/main" val="3650758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966981"/>
            <a:ext cx="6866793" cy="707886"/>
          </a:xfrm>
          <a:prstGeom prst="rect">
            <a:avLst/>
          </a:prstGeom>
          <a:noFill/>
        </p:spPr>
        <p:txBody>
          <a:bodyPr wrap="square" rtlCol="0">
            <a:spAutoFit/>
          </a:bodyPr>
          <a:lstStyle/>
          <a:p>
            <a:r>
              <a:rPr lang="en-US" sz="4000" b="1" dirty="0" smtClean="0">
                <a:latin typeface="Albertus Medium" pitchFamily="34" charset="0"/>
              </a:rPr>
              <a:t>EDUCAUSE 2011</a:t>
            </a:r>
            <a:endParaRPr lang="en-US" sz="4000" b="1" dirty="0">
              <a:latin typeface="Albertus Medium" pitchFamily="34" charset="0"/>
            </a:endParaRPr>
          </a:p>
        </p:txBody>
      </p:sp>
      <p:sp>
        <p:nvSpPr>
          <p:cNvPr id="5" name="TextBox 4"/>
          <p:cNvSpPr txBox="1"/>
          <p:nvPr/>
        </p:nvSpPr>
        <p:spPr>
          <a:xfrm>
            <a:off x="1059472" y="1906609"/>
            <a:ext cx="7214952" cy="1384995"/>
          </a:xfrm>
          <a:prstGeom prst="rect">
            <a:avLst/>
          </a:prstGeom>
          <a:noFill/>
        </p:spPr>
        <p:txBody>
          <a:bodyPr wrap="square" rtlCol="0">
            <a:spAutoFit/>
          </a:bodyPr>
          <a:lstStyle/>
          <a:p>
            <a:r>
              <a:rPr lang="en-US" sz="2800" dirty="0" smtClean="0">
                <a:latin typeface="Albertus Medium" pitchFamily="34" charset="0"/>
              </a:rPr>
              <a:t>Three Paths, One Goal: Three Institutions’ Journey with Providing and Supporting Mobile Technology</a:t>
            </a:r>
            <a:endParaRPr lang="en-US" sz="2800" dirty="0">
              <a:latin typeface="Albertus Medium" pitchFamily="34" charset="0"/>
            </a:endParaRPr>
          </a:p>
        </p:txBody>
      </p:sp>
      <p:sp>
        <p:nvSpPr>
          <p:cNvPr id="6" name="TextBox 5"/>
          <p:cNvSpPr txBox="1"/>
          <p:nvPr/>
        </p:nvSpPr>
        <p:spPr>
          <a:xfrm>
            <a:off x="1059472" y="3721003"/>
            <a:ext cx="6866793" cy="1107996"/>
          </a:xfrm>
          <a:prstGeom prst="rect">
            <a:avLst/>
          </a:prstGeom>
          <a:noFill/>
        </p:spPr>
        <p:txBody>
          <a:bodyPr wrap="square" rtlCol="0">
            <a:spAutoFit/>
          </a:bodyPr>
          <a:lstStyle/>
          <a:p>
            <a:r>
              <a:rPr lang="en-US" sz="2400" dirty="0" smtClean="0">
                <a:latin typeface="Albertus Medium" pitchFamily="34" charset="0"/>
              </a:rPr>
              <a:t>Emporia State University</a:t>
            </a:r>
          </a:p>
          <a:p>
            <a:r>
              <a:rPr lang="en-US" sz="2400" i="1" dirty="0">
                <a:latin typeface="Albertus Medium" pitchFamily="34" charset="0"/>
              </a:rPr>
              <a:t>T</a:t>
            </a:r>
            <a:r>
              <a:rPr lang="en-US" sz="2400" i="1" dirty="0" smtClean="0">
                <a:latin typeface="Albertus Medium" pitchFamily="34" charset="0"/>
              </a:rPr>
              <a:t>he Faculty &amp; Staff Support Perspective</a:t>
            </a:r>
          </a:p>
          <a:p>
            <a:r>
              <a:rPr lang="en-US" dirty="0" smtClean="0">
                <a:latin typeface="Albertus Medium" pitchFamily="34" charset="0"/>
              </a:rPr>
              <a:t>Cory Falldine (Director, User Support Services)</a:t>
            </a:r>
            <a:endParaRPr lang="en-US" dirty="0">
              <a:latin typeface="Albertus Medium" pitchFamily="34" charset="0"/>
            </a:endParaRPr>
          </a:p>
        </p:txBody>
      </p:sp>
      <p:sp>
        <p:nvSpPr>
          <p:cNvPr id="4" name="Slide Number Placeholder 3"/>
          <p:cNvSpPr>
            <a:spLocks noGrp="1"/>
          </p:cNvSpPr>
          <p:nvPr>
            <p:ph type="sldNum" sz="quarter" idx="12"/>
          </p:nvPr>
        </p:nvSpPr>
        <p:spPr/>
        <p:txBody>
          <a:bodyPr/>
          <a:lstStyle/>
          <a:p>
            <a:fld id="{3D7380DB-94A1-1248-A8A1-9DE20FD1B445}" type="slidenum">
              <a:rPr lang="en-US" smtClean="0"/>
              <a:t>1</a:t>
            </a:fld>
            <a:endParaRPr lang="en-US"/>
          </a:p>
        </p:txBody>
      </p:sp>
    </p:spTree>
    <p:extLst>
      <p:ext uri="{BB962C8B-B14F-4D97-AF65-F5344CB8AC3E}">
        <p14:creationId xmlns:p14="http://schemas.microsoft.com/office/powerpoint/2010/main" val="248698358"/>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7528716" cy="707886"/>
          </a:xfrm>
          <a:prstGeom prst="rect">
            <a:avLst/>
          </a:prstGeom>
          <a:noFill/>
        </p:spPr>
        <p:txBody>
          <a:bodyPr wrap="square" rtlCol="0">
            <a:spAutoFit/>
          </a:bodyPr>
          <a:lstStyle/>
          <a:p>
            <a:r>
              <a:rPr lang="en-US" sz="4000" b="1" dirty="0" smtClean="0">
                <a:latin typeface="Albertus Medium" pitchFamily="34" charset="0"/>
              </a:rPr>
              <a:t>Apple OS Device Guidelines</a:t>
            </a:r>
          </a:p>
        </p:txBody>
      </p:sp>
      <p:sp>
        <p:nvSpPr>
          <p:cNvPr id="4" name="TextBox 3"/>
          <p:cNvSpPr txBox="1"/>
          <p:nvPr/>
        </p:nvSpPr>
        <p:spPr>
          <a:xfrm>
            <a:off x="957110" y="1755876"/>
            <a:ext cx="7631078" cy="2985433"/>
          </a:xfrm>
          <a:prstGeom prst="rect">
            <a:avLst/>
          </a:prstGeom>
          <a:noFill/>
        </p:spPr>
        <p:txBody>
          <a:bodyPr wrap="square" rtlCol="0">
            <a:spAutoFit/>
          </a:bodyPr>
          <a:lstStyle/>
          <a:p>
            <a:pPr marL="514350" indent="-514350">
              <a:buFont typeface="+mj-lt"/>
              <a:buAutoNum type="arabicPeriod"/>
            </a:pPr>
            <a:r>
              <a:rPr lang="en-US" sz="2800" dirty="0" smtClean="0">
                <a:latin typeface="Albertus Medium" pitchFamily="34" charset="0"/>
              </a:rPr>
              <a:t>Choosing Your Device</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Mobile Contracts</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Setting up an iTunes Account</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Downloading/Purchasing Apps </a:t>
            </a:r>
            <a:r>
              <a:rPr lang="en-US" sz="1400" dirty="0" smtClean="0">
                <a:latin typeface="Albertus Medium" pitchFamily="34" charset="0"/>
              </a:rPr>
              <a:t>(VPP or Unreimbursed)</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Configuring Device </a:t>
            </a:r>
            <a:r>
              <a:rPr lang="en-US" sz="1400" dirty="0" smtClean="0">
                <a:latin typeface="Albertus Medium" pitchFamily="34" charset="0"/>
              </a:rPr>
              <a:t>(including Lab, Classroom, and Checkout Use)</a:t>
            </a:r>
          </a:p>
          <a:p>
            <a:pPr marL="514350" indent="-514350">
              <a:buFont typeface="+mj-lt"/>
              <a:buAutoNum type="arabicPeriod"/>
            </a:pPr>
            <a:endParaRPr lang="en-US" sz="400" dirty="0" smtClean="0">
              <a:latin typeface="Albertus Medium" pitchFamily="34" charset="0"/>
            </a:endParaRPr>
          </a:p>
          <a:p>
            <a:pPr marL="514350" indent="-514350">
              <a:buFont typeface="+mj-lt"/>
              <a:buAutoNum type="arabicPeriod"/>
            </a:pPr>
            <a:r>
              <a:rPr lang="en-US" sz="2800" dirty="0" smtClean="0">
                <a:latin typeface="Albertus Medium" pitchFamily="34" charset="0"/>
              </a:rPr>
              <a:t>Syncing/Backing Up Device</a:t>
            </a:r>
          </a:p>
        </p:txBody>
      </p:sp>
      <p:sp>
        <p:nvSpPr>
          <p:cNvPr id="5" name="Slide Number Placeholder 4"/>
          <p:cNvSpPr>
            <a:spLocks noGrp="1"/>
          </p:cNvSpPr>
          <p:nvPr>
            <p:ph type="sldNum" sz="quarter" idx="12"/>
          </p:nvPr>
        </p:nvSpPr>
        <p:spPr/>
        <p:txBody>
          <a:bodyPr/>
          <a:lstStyle/>
          <a:p>
            <a:fld id="{3D7380DB-94A1-1248-A8A1-9DE20FD1B445}" type="slidenum">
              <a:rPr lang="en-US" smtClean="0"/>
              <a:t>10</a:t>
            </a:fld>
            <a:endParaRPr lang="en-US"/>
          </a:p>
        </p:txBody>
      </p:sp>
    </p:spTree>
    <p:extLst>
      <p:ext uri="{BB962C8B-B14F-4D97-AF65-F5344CB8AC3E}">
        <p14:creationId xmlns:p14="http://schemas.microsoft.com/office/powerpoint/2010/main" val="1751177181"/>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Support</a:t>
            </a:r>
          </a:p>
        </p:txBody>
      </p:sp>
      <p:sp>
        <p:nvSpPr>
          <p:cNvPr id="4" name="TextBox 3"/>
          <p:cNvSpPr txBox="1"/>
          <p:nvPr/>
        </p:nvSpPr>
        <p:spPr>
          <a:xfrm>
            <a:off x="957110" y="1755876"/>
            <a:ext cx="7631078" cy="2185214"/>
          </a:xfrm>
          <a:prstGeom prst="rect">
            <a:avLst/>
          </a:prstGeom>
          <a:noFill/>
        </p:spPr>
        <p:txBody>
          <a:bodyPr wrap="square" rtlCol="0">
            <a:spAutoFit/>
          </a:bodyPr>
          <a:lstStyle/>
          <a:p>
            <a:r>
              <a:rPr lang="en-US" sz="2800" dirty="0" smtClean="0">
                <a:latin typeface="Albertus Medium" pitchFamily="34" charset="0"/>
              </a:rPr>
              <a:t>1. Mobile Device Support Guidelines</a:t>
            </a:r>
            <a:endParaRPr lang="en-US" i="1" dirty="0" smtClean="0">
              <a:latin typeface="Albertus Medium" pitchFamily="34" charset="0"/>
            </a:endParaRPr>
          </a:p>
          <a:p>
            <a:endParaRPr lang="en-US" sz="800" dirty="0" smtClean="0">
              <a:latin typeface="Albertus Medium" pitchFamily="34" charset="0"/>
            </a:endParaRPr>
          </a:p>
          <a:p>
            <a:r>
              <a:rPr lang="en-US" sz="2800" dirty="0" smtClean="0">
                <a:latin typeface="Albertus Medium" pitchFamily="34" charset="0"/>
              </a:rPr>
              <a:t>2. Mobile Device Support Website(s)</a:t>
            </a:r>
          </a:p>
          <a:p>
            <a:endParaRPr lang="en-US" sz="800" dirty="0" smtClean="0">
              <a:latin typeface="Albertus Medium" pitchFamily="34" charset="0"/>
            </a:endParaRPr>
          </a:p>
          <a:p>
            <a:r>
              <a:rPr lang="en-US" sz="2800" dirty="0" smtClean="0">
                <a:latin typeface="Albertus Medium" pitchFamily="34" charset="0"/>
              </a:rPr>
              <a:t>3. Mobile Device Support Training</a:t>
            </a:r>
          </a:p>
          <a:p>
            <a:endParaRPr lang="en-US" sz="800" dirty="0" smtClean="0">
              <a:latin typeface="Albertus Medium" pitchFamily="34" charset="0"/>
            </a:endParaRPr>
          </a:p>
          <a:p>
            <a:r>
              <a:rPr lang="en-US" sz="2800" dirty="0" smtClean="0">
                <a:latin typeface="Albertus Medium" pitchFamily="34" charset="0"/>
              </a:rPr>
              <a:t>4. Mobile Device Configuration &amp; Support</a:t>
            </a:r>
          </a:p>
        </p:txBody>
      </p:sp>
      <p:sp>
        <p:nvSpPr>
          <p:cNvPr id="5" name="Slide Number Placeholder 4"/>
          <p:cNvSpPr>
            <a:spLocks noGrp="1"/>
          </p:cNvSpPr>
          <p:nvPr>
            <p:ph type="sldNum" sz="quarter" idx="12"/>
          </p:nvPr>
        </p:nvSpPr>
        <p:spPr/>
        <p:txBody>
          <a:bodyPr/>
          <a:lstStyle/>
          <a:p>
            <a:fld id="{3D7380DB-94A1-1248-A8A1-9DE20FD1B445}" type="slidenum">
              <a:rPr lang="en-US" smtClean="0"/>
              <a:t>11</a:t>
            </a:fld>
            <a:endParaRPr lang="en-US"/>
          </a:p>
        </p:txBody>
      </p:sp>
    </p:spTree>
    <p:extLst>
      <p:ext uri="{BB962C8B-B14F-4D97-AF65-F5344CB8AC3E}">
        <p14:creationId xmlns:p14="http://schemas.microsoft.com/office/powerpoint/2010/main" val="520788150"/>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Support</a:t>
            </a:r>
          </a:p>
        </p:txBody>
      </p:sp>
      <p:sp>
        <p:nvSpPr>
          <p:cNvPr id="4" name="TextBox 3"/>
          <p:cNvSpPr txBox="1"/>
          <p:nvPr/>
        </p:nvSpPr>
        <p:spPr>
          <a:xfrm>
            <a:off x="1147594" y="4586706"/>
            <a:ext cx="7631078" cy="492443"/>
          </a:xfrm>
          <a:prstGeom prst="rect">
            <a:avLst/>
          </a:prstGeom>
          <a:noFill/>
        </p:spPr>
        <p:txBody>
          <a:bodyPr wrap="square" rtlCol="0">
            <a:spAutoFit/>
          </a:bodyPr>
          <a:lstStyle/>
          <a:p>
            <a:r>
              <a:rPr lang="en-US" i="1" dirty="0" smtClean="0">
                <a:latin typeface="Albertus Medium" pitchFamily="34" charset="0"/>
              </a:rPr>
              <a:t>Example of Mobile Device Support page for Apple Devices</a:t>
            </a:r>
          </a:p>
          <a:p>
            <a:endParaRPr lang="en-US" sz="800" dirty="0" smtClean="0">
              <a:latin typeface="Albertus Medium"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594" y="1320080"/>
            <a:ext cx="6149133" cy="325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3D7380DB-94A1-1248-A8A1-9DE20FD1B445}" type="slidenum">
              <a:rPr lang="en-US" smtClean="0"/>
              <a:t>12</a:t>
            </a:fld>
            <a:endParaRPr lang="en-US"/>
          </a:p>
        </p:txBody>
      </p:sp>
    </p:spTree>
    <p:extLst>
      <p:ext uri="{BB962C8B-B14F-4D97-AF65-F5344CB8AC3E}">
        <p14:creationId xmlns:p14="http://schemas.microsoft.com/office/powerpoint/2010/main" val="2608828791"/>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Moving Forward</a:t>
            </a:r>
          </a:p>
        </p:txBody>
      </p:sp>
      <p:sp>
        <p:nvSpPr>
          <p:cNvPr id="5" name="Slide Number Placeholder 4"/>
          <p:cNvSpPr>
            <a:spLocks noGrp="1"/>
          </p:cNvSpPr>
          <p:nvPr>
            <p:ph type="sldNum" sz="quarter" idx="12"/>
          </p:nvPr>
        </p:nvSpPr>
        <p:spPr/>
        <p:txBody>
          <a:bodyPr/>
          <a:lstStyle/>
          <a:p>
            <a:fld id="{3D7380DB-94A1-1248-A8A1-9DE20FD1B445}" type="slidenum">
              <a:rPr lang="en-US" smtClean="0"/>
              <a:t>13</a:t>
            </a:fld>
            <a:endParaRPr lang="en-US"/>
          </a:p>
        </p:txBody>
      </p:sp>
      <p:sp>
        <p:nvSpPr>
          <p:cNvPr id="6" name="Rectangle 5"/>
          <p:cNvSpPr/>
          <p:nvPr/>
        </p:nvSpPr>
        <p:spPr>
          <a:xfrm>
            <a:off x="1059471" y="1563680"/>
            <a:ext cx="7627329" cy="3046988"/>
          </a:xfrm>
          <a:prstGeom prst="rect">
            <a:avLst/>
          </a:prstGeom>
        </p:spPr>
        <p:txBody>
          <a:bodyPr wrap="square">
            <a:spAutoFit/>
          </a:bodyPr>
          <a:lstStyle/>
          <a:p>
            <a:pPr marL="342900" indent="-342900">
              <a:buAutoNum type="arabicPeriod"/>
            </a:pPr>
            <a:r>
              <a:rPr lang="en-US" sz="2800" dirty="0" smtClean="0">
                <a:latin typeface="Albertus Medium" pitchFamily="34" charset="0"/>
              </a:rPr>
              <a:t>Assist the ‘other sides of the IT house’</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Continue to leverage framework for new mobile devices</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Engage Colleges &amp; Departments </a:t>
            </a:r>
          </a:p>
          <a:p>
            <a:pPr marL="342900" indent="-342900">
              <a:buAutoNum type="arabicPeriod"/>
            </a:pPr>
            <a:endParaRPr lang="en-US" sz="800" dirty="0" smtClean="0">
              <a:latin typeface="Albertus Medium" pitchFamily="34" charset="0"/>
            </a:endParaRPr>
          </a:p>
          <a:p>
            <a:pPr marL="342900" indent="-342900">
              <a:buAutoNum type="arabicPeriod"/>
            </a:pPr>
            <a:r>
              <a:rPr lang="en-US" sz="2800" dirty="0" smtClean="0">
                <a:latin typeface="Albertus Medium" pitchFamily="34" charset="0"/>
              </a:rPr>
              <a:t>Continued evaluation of potential MDM solution(s)</a:t>
            </a:r>
            <a:endParaRPr lang="en-US" sz="2800" dirty="0">
              <a:latin typeface="Albertus Medium" pitchFamily="34" charset="0"/>
            </a:endParaRPr>
          </a:p>
        </p:txBody>
      </p:sp>
    </p:spTree>
    <p:extLst>
      <p:ext uri="{BB962C8B-B14F-4D97-AF65-F5344CB8AC3E}">
        <p14:creationId xmlns:p14="http://schemas.microsoft.com/office/powerpoint/2010/main" val="3278096215"/>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Questions?</a:t>
            </a:r>
            <a:endParaRPr lang="en-US" sz="4000" b="1"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14</a:t>
            </a:fld>
            <a:endParaRPr lang="en-US"/>
          </a:p>
        </p:txBody>
      </p:sp>
      <p:sp>
        <p:nvSpPr>
          <p:cNvPr id="6" name="Rectangle 5"/>
          <p:cNvSpPr/>
          <p:nvPr/>
        </p:nvSpPr>
        <p:spPr>
          <a:xfrm>
            <a:off x="1059471" y="1563680"/>
            <a:ext cx="7627329" cy="3539430"/>
          </a:xfrm>
          <a:prstGeom prst="rect">
            <a:avLst/>
          </a:prstGeom>
        </p:spPr>
        <p:txBody>
          <a:bodyPr wrap="square">
            <a:spAutoFit/>
          </a:bodyPr>
          <a:lstStyle/>
          <a:p>
            <a:r>
              <a:rPr lang="en-US" sz="2800" dirty="0" smtClean="0">
                <a:latin typeface="Calibri Italic" charset="0"/>
                <a:ea typeface="ＭＳ Ｐゴシック" charset="0"/>
                <a:cs typeface="Calibri Italic" charset="0"/>
                <a:sym typeface="Calibri Italic" charset="0"/>
              </a:rPr>
              <a:t>Cory Falldine</a:t>
            </a:r>
          </a:p>
          <a:p>
            <a:r>
              <a:rPr lang="en-US" sz="2000" dirty="0" smtClean="0">
                <a:latin typeface="Calibri Italic" charset="0"/>
                <a:ea typeface="ＭＳ Ｐゴシック" charset="0"/>
                <a:cs typeface="Calibri Italic" charset="0"/>
                <a:sym typeface="Calibri Italic" charset="0"/>
              </a:rPr>
              <a:t>Emporia State University, Emporia, KS</a:t>
            </a:r>
          </a:p>
          <a:p>
            <a:endParaRPr lang="en-US" sz="2800" dirty="0" smtClean="0">
              <a:latin typeface="Calibri Italic" charset="0"/>
              <a:ea typeface="ＭＳ Ｐゴシック" charset="0"/>
              <a:cs typeface="Calibri Italic" charset="0"/>
              <a:sym typeface="Calibri Italic" charset="0"/>
            </a:endParaRPr>
          </a:p>
          <a:p>
            <a:r>
              <a:rPr lang="en-US" sz="2800" dirty="0" smtClean="0">
                <a:latin typeface="Calibri Italic" charset="0"/>
                <a:ea typeface="ＭＳ Ｐゴシック" charset="0"/>
                <a:cs typeface="Calibri Italic" charset="0"/>
                <a:sym typeface="Calibri Italic" charset="0"/>
              </a:rPr>
              <a:t>Don </a:t>
            </a:r>
            <a:r>
              <a:rPr lang="en-US" sz="2800" dirty="0" err="1" smtClean="0">
                <a:latin typeface="Calibri Italic" charset="0"/>
                <a:ea typeface="ＭＳ Ｐゴシック" charset="0"/>
                <a:cs typeface="Calibri Italic" charset="0"/>
                <a:sym typeface="Calibri Italic" charset="0"/>
              </a:rPr>
              <a:t>Silvius</a:t>
            </a:r>
            <a:endParaRPr lang="en-US" sz="2800" dirty="0">
              <a:latin typeface="Calibri Italic" charset="0"/>
              <a:ea typeface="ＭＳ Ｐゴシック" charset="0"/>
              <a:cs typeface="Calibri Italic" charset="0"/>
              <a:sym typeface="Calibri Italic" charset="0"/>
            </a:endParaRPr>
          </a:p>
          <a:p>
            <a:r>
              <a:rPr lang="en-US" sz="2000" dirty="0" smtClean="0">
                <a:latin typeface="Calibri Italic" charset="0"/>
                <a:ea typeface="ＭＳ Ｐゴシック" charset="0"/>
                <a:cs typeface="Calibri Italic" charset="0"/>
                <a:sym typeface="Calibri Italic" charset="0"/>
              </a:rPr>
              <a:t>Shenandoah </a:t>
            </a:r>
            <a:r>
              <a:rPr lang="en-US" sz="2000" dirty="0">
                <a:latin typeface="Calibri Italic" charset="0"/>
                <a:ea typeface="ＭＳ Ｐゴシック" charset="0"/>
                <a:cs typeface="Calibri Italic" charset="0"/>
                <a:sym typeface="Calibri Italic" charset="0"/>
              </a:rPr>
              <a:t>University, Winchester, </a:t>
            </a:r>
            <a:r>
              <a:rPr lang="en-US" sz="2000" dirty="0" smtClean="0">
                <a:latin typeface="Calibri Italic" charset="0"/>
                <a:ea typeface="ＭＳ Ｐゴシック" charset="0"/>
                <a:cs typeface="Calibri Italic" charset="0"/>
                <a:sym typeface="Calibri Italic" charset="0"/>
              </a:rPr>
              <a:t>VA</a:t>
            </a:r>
          </a:p>
          <a:p>
            <a:endParaRPr lang="en-US" sz="2000" dirty="0">
              <a:latin typeface="Calibri Italic" charset="0"/>
              <a:ea typeface="ＭＳ Ｐゴシック" charset="0"/>
              <a:cs typeface="Calibri Italic" charset="0"/>
              <a:sym typeface="Calibri Italic" charset="0"/>
            </a:endParaRPr>
          </a:p>
          <a:p>
            <a:r>
              <a:rPr lang="en-US" sz="2800" dirty="0" smtClean="0">
                <a:latin typeface="Calibri Italic" charset="0"/>
                <a:ea typeface="ＭＳ Ｐゴシック" charset="0"/>
                <a:cs typeface="Calibri Italic" charset="0"/>
                <a:sym typeface="Calibri Italic" charset="0"/>
              </a:rPr>
              <a:t>Mike Davis</a:t>
            </a:r>
          </a:p>
          <a:p>
            <a:r>
              <a:rPr lang="en-US" sz="2000" dirty="0" smtClean="0">
                <a:latin typeface="Calibri Italic" charset="0"/>
                <a:ea typeface="ＭＳ Ｐゴシック" charset="0"/>
                <a:cs typeface="Calibri Italic" charset="0"/>
                <a:sym typeface="Calibri Italic" charset="0"/>
              </a:rPr>
              <a:t>Bentley University, Waltham, MA</a:t>
            </a:r>
            <a:endParaRPr lang="en-US" sz="2000" dirty="0">
              <a:latin typeface="Calibri Italic" charset="0"/>
              <a:ea typeface="ＭＳ Ｐゴシック" charset="0"/>
              <a:cs typeface="Calibri Italic" charset="0"/>
              <a:sym typeface="Calibri Italic" charset="0"/>
            </a:endParaRPr>
          </a:p>
          <a:p>
            <a:endParaRPr lang="en-US" sz="400" dirty="0">
              <a:latin typeface="Calibri Italic" charset="0"/>
              <a:ea typeface="ＭＳ Ｐゴシック" charset="0"/>
              <a:cs typeface="Calibri Italic" charset="0"/>
              <a:sym typeface="Calibri Italic" charset="0"/>
            </a:endParaRPr>
          </a:p>
          <a:p>
            <a:endParaRPr lang="en-US" sz="2800" dirty="0">
              <a:latin typeface="Calibri Italic" charset="0"/>
              <a:ea typeface="ＭＳ Ｐゴシック" charset="0"/>
              <a:cs typeface="Calibri Italic" charset="0"/>
              <a:sym typeface="Calibri Italic" charset="0"/>
            </a:endParaRPr>
          </a:p>
        </p:txBody>
      </p:sp>
    </p:spTree>
    <p:extLst>
      <p:ext uri="{BB962C8B-B14F-4D97-AF65-F5344CB8AC3E}">
        <p14:creationId xmlns:p14="http://schemas.microsoft.com/office/powerpoint/2010/main" val="763607190"/>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98808" y="392680"/>
            <a:ext cx="8609414" cy="2677656"/>
          </a:xfrm>
          <a:prstGeom prst="rect">
            <a:avLst/>
          </a:prstGeom>
          <a:noFill/>
        </p:spPr>
        <p:txBody>
          <a:bodyPr wrap="square" rtlCol="0">
            <a:spAutoFit/>
          </a:bodyPr>
          <a:lstStyle/>
          <a:p>
            <a:r>
              <a:rPr lang="en-US" sz="2400" dirty="0"/>
              <a:t>Copyright </a:t>
            </a:r>
            <a:r>
              <a:rPr lang="en-US" sz="2400" dirty="0" smtClean="0"/>
              <a:t>Christopher Falldine 2011. </a:t>
            </a:r>
            <a:r>
              <a:rPr lang="en-US" sz="2400" dirty="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2400" dirty="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2</a:t>
            </a:fld>
            <a:endParaRPr lang="en-US"/>
          </a:p>
        </p:txBody>
      </p:sp>
    </p:spTree>
    <p:extLst>
      <p:ext uri="{BB962C8B-B14F-4D97-AF65-F5344CB8AC3E}">
        <p14:creationId xmlns:p14="http://schemas.microsoft.com/office/powerpoint/2010/main" val="1784250668"/>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Background &amp; Overview</a:t>
            </a:r>
            <a:endParaRPr lang="en-US" sz="4000" b="1" dirty="0">
              <a:latin typeface="Albertus Medium" pitchFamily="34" charset="0"/>
            </a:endParaRPr>
          </a:p>
        </p:txBody>
      </p:sp>
      <p:sp>
        <p:nvSpPr>
          <p:cNvPr id="4" name="TextBox 3"/>
          <p:cNvSpPr txBox="1"/>
          <p:nvPr/>
        </p:nvSpPr>
        <p:spPr>
          <a:xfrm>
            <a:off x="957110" y="1755876"/>
            <a:ext cx="7290419" cy="2492990"/>
          </a:xfrm>
          <a:prstGeom prst="rect">
            <a:avLst/>
          </a:prstGeom>
          <a:noFill/>
        </p:spPr>
        <p:txBody>
          <a:bodyPr wrap="square" rtlCol="0">
            <a:spAutoFit/>
          </a:bodyPr>
          <a:lstStyle/>
          <a:p>
            <a:pPr marL="285750" indent="-285750">
              <a:buFont typeface="Arial" pitchFamily="34" charset="0"/>
              <a:buChar char="•"/>
            </a:pPr>
            <a:r>
              <a:rPr lang="en-US" sz="3200" dirty="0" smtClean="0">
                <a:latin typeface="Albertus Medium" pitchFamily="34" charset="0"/>
              </a:rPr>
              <a:t>Around 6,000 Students</a:t>
            </a:r>
          </a:p>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1,000 Employees </a:t>
            </a:r>
            <a:r>
              <a:rPr lang="en-US" sz="2000" dirty="0" smtClean="0">
                <a:latin typeface="Albertus Medium" pitchFamily="34" charset="0"/>
              </a:rPr>
              <a:t>(FTE &amp; PTE)</a:t>
            </a:r>
            <a:endParaRPr lang="en-US" sz="1400" dirty="0" smtClean="0">
              <a:latin typeface="Albertus Medium" pitchFamily="34" charset="0"/>
            </a:endParaRPr>
          </a:p>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Mostly Centralized IT</a:t>
            </a:r>
          </a:p>
          <a:p>
            <a:endParaRPr lang="en-US" sz="3200" dirty="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3</a:t>
            </a:fld>
            <a:endParaRPr lang="en-US"/>
          </a:p>
        </p:txBody>
      </p:sp>
    </p:spTree>
    <p:extLst>
      <p:ext uri="{BB962C8B-B14F-4D97-AF65-F5344CB8AC3E}">
        <p14:creationId xmlns:p14="http://schemas.microsoft.com/office/powerpoint/2010/main" val="1246213223"/>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1" y="0"/>
            <a:ext cx="9144000" cy="6858000"/>
          </a:xfrm>
          <a:prstGeom prst="rect">
            <a:avLst/>
          </a:prstGeom>
        </p:spPr>
      </p:pic>
      <p:sp>
        <p:nvSpPr>
          <p:cNvPr id="3" name="TextBox 2"/>
          <p:cNvSpPr txBox="1"/>
          <p:nvPr/>
        </p:nvSpPr>
        <p:spPr>
          <a:xfrm>
            <a:off x="1059472" y="518746"/>
            <a:ext cx="6866793" cy="1077218"/>
          </a:xfrm>
          <a:prstGeom prst="rect">
            <a:avLst/>
          </a:prstGeom>
          <a:noFill/>
        </p:spPr>
        <p:txBody>
          <a:bodyPr wrap="square" rtlCol="0">
            <a:spAutoFit/>
          </a:bodyPr>
          <a:lstStyle/>
          <a:p>
            <a:r>
              <a:rPr lang="en-US" sz="4000" b="1" dirty="0" smtClean="0">
                <a:latin typeface="Albertus Medium" pitchFamily="34" charset="0"/>
              </a:rPr>
              <a:t>Centralized IT</a:t>
            </a:r>
          </a:p>
          <a:p>
            <a:r>
              <a:rPr lang="en-US" sz="2400" b="1" i="1" dirty="0" smtClean="0">
                <a:latin typeface="Albertus Medium" pitchFamily="34" charset="0"/>
              </a:rPr>
              <a:t>(…but with Decentralized IT Asset Mgmt.)</a:t>
            </a:r>
            <a:endParaRPr lang="en-US" sz="2400" b="1" i="1" dirty="0">
              <a:latin typeface="Albertus Medium" pitchFamily="34" charset="0"/>
            </a:endParaRPr>
          </a:p>
        </p:txBody>
      </p:sp>
      <p:sp>
        <p:nvSpPr>
          <p:cNvPr id="4" name="TextBox 3"/>
          <p:cNvSpPr txBox="1"/>
          <p:nvPr/>
        </p:nvSpPr>
        <p:spPr>
          <a:xfrm>
            <a:off x="957110" y="1875949"/>
            <a:ext cx="7290419" cy="3447098"/>
          </a:xfrm>
          <a:prstGeom prst="rect">
            <a:avLst/>
          </a:prstGeom>
          <a:noFill/>
        </p:spPr>
        <p:txBody>
          <a:bodyPr wrap="square" rtlCol="0">
            <a:spAutoFit/>
          </a:bodyPr>
          <a:lstStyle/>
          <a:p>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IT </a:t>
            </a:r>
            <a:r>
              <a:rPr lang="en-US" sz="3200" dirty="0">
                <a:latin typeface="Albertus Medium" pitchFamily="34" charset="0"/>
              </a:rPr>
              <a:t>i</a:t>
            </a:r>
            <a:r>
              <a:rPr lang="en-US" sz="3200" dirty="0" smtClean="0">
                <a:latin typeface="Albertus Medium" pitchFamily="34" charset="0"/>
              </a:rPr>
              <a:t>ncluded in Acquisition Oversight</a:t>
            </a:r>
          </a:p>
          <a:p>
            <a:pPr marL="285750" indent="-285750">
              <a:buFont typeface="Arial" pitchFamily="34" charset="0"/>
              <a:buChar char="•"/>
            </a:pPr>
            <a:endParaRPr lang="en-US" sz="1400" dirty="0" smtClean="0">
              <a:latin typeface="Albertus Medium" pitchFamily="34" charset="0"/>
            </a:endParaRPr>
          </a:p>
          <a:p>
            <a:pPr marL="285750" indent="-285750">
              <a:buFont typeface="Arial" pitchFamily="34" charset="0"/>
              <a:buChar char="•"/>
            </a:pPr>
            <a:r>
              <a:rPr lang="en-US" sz="3200" dirty="0" smtClean="0">
                <a:latin typeface="Albertus Medium" pitchFamily="34" charset="0"/>
              </a:rPr>
              <a:t>Manage through Guidelines, Device Configuration, and Training</a:t>
            </a:r>
          </a:p>
          <a:p>
            <a:pPr marL="285750" indent="-285750">
              <a:buFont typeface="Arial" pitchFamily="34" charset="0"/>
              <a:buChar char="•"/>
            </a:pPr>
            <a:endParaRPr lang="en-US" sz="1400" dirty="0">
              <a:latin typeface="Albertus Medium" pitchFamily="34" charset="0"/>
            </a:endParaRPr>
          </a:p>
          <a:p>
            <a:pPr marL="285750" indent="-285750">
              <a:buFont typeface="Arial" pitchFamily="34" charset="0"/>
              <a:buChar char="•"/>
            </a:pPr>
            <a:r>
              <a:rPr lang="en-US" sz="3200" dirty="0" smtClean="0">
                <a:latin typeface="Albertus Medium" pitchFamily="34" charset="0"/>
              </a:rPr>
              <a:t>Primarily </a:t>
            </a:r>
            <a:r>
              <a:rPr lang="en-US" sz="3200" dirty="0">
                <a:latin typeface="Albertus Medium" pitchFamily="34" charset="0"/>
              </a:rPr>
              <a:t>a PC </a:t>
            </a:r>
            <a:r>
              <a:rPr lang="en-US" sz="3200" dirty="0" smtClean="0">
                <a:latin typeface="Albertus Medium" pitchFamily="34" charset="0"/>
              </a:rPr>
              <a:t>Campus </a:t>
            </a:r>
            <a:r>
              <a:rPr lang="en-US" sz="2000" i="1" dirty="0" smtClean="0">
                <a:latin typeface="Albertus Medium" pitchFamily="34" charset="0"/>
              </a:rPr>
              <a:t>(90/10)</a:t>
            </a:r>
          </a:p>
          <a:p>
            <a:pPr marL="742950" lvl="1" indent="-285750">
              <a:buFont typeface="Arial" pitchFamily="34" charset="0"/>
              <a:buChar char="•"/>
            </a:pPr>
            <a:r>
              <a:rPr lang="en-US" sz="2000" i="1" dirty="0" smtClean="0">
                <a:latin typeface="Albertus Medium" pitchFamily="34" charset="0"/>
              </a:rPr>
              <a:t>Before </a:t>
            </a:r>
            <a:r>
              <a:rPr lang="en-US" sz="2000" i="1" dirty="0" err="1" smtClean="0">
                <a:latin typeface="Albertus Medium" pitchFamily="34" charset="0"/>
              </a:rPr>
              <a:t>iPads</a:t>
            </a:r>
            <a:r>
              <a:rPr lang="en-US" sz="2000" i="1" dirty="0" smtClean="0">
                <a:latin typeface="Albertus Medium" pitchFamily="34" charset="0"/>
              </a:rPr>
              <a:t>, mobile devices consisted of Blackberries</a:t>
            </a:r>
            <a:endParaRPr lang="en-US" sz="2000" i="1" dirty="0">
              <a:latin typeface="Albertus Medium" pitchFamily="34" charset="0"/>
            </a:endParaRPr>
          </a:p>
          <a:p>
            <a:endParaRPr lang="en-US" sz="1400" dirty="0" smtClean="0">
              <a:latin typeface="Albertus Medium" pitchFamily="34" charset="0"/>
            </a:endParaRP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4</a:t>
            </a:fld>
            <a:endParaRPr lang="en-US"/>
          </a:p>
        </p:txBody>
      </p:sp>
    </p:spTree>
    <p:extLst>
      <p:ext uri="{BB962C8B-B14F-4D97-AF65-F5344CB8AC3E}">
        <p14:creationId xmlns:p14="http://schemas.microsoft.com/office/powerpoint/2010/main" val="886959481"/>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91037"/>
            <a:ext cx="6866793" cy="707886"/>
          </a:xfrm>
          <a:prstGeom prst="rect">
            <a:avLst/>
          </a:prstGeom>
          <a:noFill/>
        </p:spPr>
        <p:txBody>
          <a:bodyPr wrap="square" rtlCol="0">
            <a:spAutoFit/>
          </a:bodyPr>
          <a:lstStyle/>
          <a:p>
            <a:r>
              <a:rPr lang="en-US" sz="4000" b="1" dirty="0" smtClean="0">
                <a:latin typeface="Albertus Medium" pitchFamily="34" charset="0"/>
              </a:rPr>
              <a:t>Existing Support Strategy</a:t>
            </a:r>
          </a:p>
        </p:txBody>
      </p:sp>
      <p:sp>
        <p:nvSpPr>
          <p:cNvPr id="4" name="TextBox 3"/>
          <p:cNvSpPr txBox="1"/>
          <p:nvPr/>
        </p:nvSpPr>
        <p:spPr>
          <a:xfrm>
            <a:off x="957110" y="1683833"/>
            <a:ext cx="7631078" cy="2585323"/>
          </a:xfrm>
          <a:prstGeom prst="rect">
            <a:avLst/>
          </a:prstGeom>
          <a:noFill/>
        </p:spPr>
        <p:txBody>
          <a:bodyPr wrap="square" rtlCol="0">
            <a:spAutoFit/>
          </a:bodyPr>
          <a:lstStyle/>
          <a:p>
            <a:pPr marL="285750" indent="-285750">
              <a:buFont typeface="Arial" pitchFamily="34" charset="0"/>
              <a:buChar char="•"/>
            </a:pPr>
            <a:r>
              <a:rPr lang="en-US" sz="3000" dirty="0" smtClean="0">
                <a:latin typeface="Albertus Medium" pitchFamily="34" charset="0"/>
              </a:rPr>
              <a:t>University-Owned vs. Personally-Owned</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Full Support (and acquisition requirements) for University-Owned</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Limited Support for Personally-Owned</a:t>
            </a: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5</a:t>
            </a:fld>
            <a:endParaRPr lang="en-US"/>
          </a:p>
        </p:txBody>
      </p:sp>
    </p:spTree>
    <p:extLst>
      <p:ext uri="{BB962C8B-B14F-4D97-AF65-F5344CB8AC3E}">
        <p14:creationId xmlns:p14="http://schemas.microsoft.com/office/powerpoint/2010/main" val="780588816"/>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91037"/>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957110" y="1683833"/>
            <a:ext cx="7631078" cy="3508653"/>
          </a:xfrm>
          <a:prstGeom prst="rect">
            <a:avLst/>
          </a:prstGeom>
          <a:noFill/>
        </p:spPr>
        <p:txBody>
          <a:bodyPr wrap="square" rtlCol="0">
            <a:spAutoFit/>
          </a:bodyPr>
          <a:lstStyle/>
          <a:p>
            <a:pPr marL="285750" indent="-285750">
              <a:buFont typeface="Arial" pitchFamily="34" charset="0"/>
              <a:buChar char="•"/>
            </a:pPr>
            <a:r>
              <a:rPr lang="en-US" sz="3000" dirty="0" smtClean="0">
                <a:latin typeface="Albertus Medium" pitchFamily="34" charset="0"/>
              </a:rPr>
              <a:t>Mobile Access </a:t>
            </a:r>
            <a:r>
              <a:rPr lang="en-US" sz="3000" dirty="0" smtClean="0">
                <a:latin typeface="Albertus Medium" pitchFamily="34" charset="0"/>
              </a:rPr>
              <a:t>to Primary </a:t>
            </a:r>
            <a:r>
              <a:rPr lang="en-US" sz="3000" dirty="0" smtClean="0">
                <a:latin typeface="Albertus Medium" pitchFamily="34" charset="0"/>
              </a:rPr>
              <a:t>Systems/ Services</a:t>
            </a:r>
          </a:p>
          <a:p>
            <a:pPr marL="285750" indent="-285750">
              <a:buFont typeface="Arial" pitchFamily="34" charset="0"/>
              <a:buChar char="•"/>
            </a:pPr>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Building Support Structure Around Most Popular Mobile OS</a:t>
            </a:r>
          </a:p>
          <a:p>
            <a:endParaRPr lang="en-US" sz="1400" dirty="0" smtClean="0">
              <a:latin typeface="Albertus Medium" pitchFamily="34" charset="0"/>
            </a:endParaRPr>
          </a:p>
          <a:p>
            <a:pPr marL="285750" indent="-285750">
              <a:buFont typeface="Arial" pitchFamily="34" charset="0"/>
              <a:buChar char="•"/>
            </a:pPr>
            <a:r>
              <a:rPr lang="en-US" sz="3000" dirty="0" smtClean="0">
                <a:latin typeface="Albertus Medium" pitchFamily="34" charset="0"/>
              </a:rPr>
              <a:t>Mobile Device Guidelines Framework to Fit New Devices (Template)</a:t>
            </a:r>
          </a:p>
          <a:p>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6</a:t>
            </a:fld>
            <a:endParaRPr lang="en-US"/>
          </a:p>
        </p:txBody>
      </p:sp>
    </p:spTree>
    <p:extLst>
      <p:ext uri="{BB962C8B-B14F-4D97-AF65-F5344CB8AC3E}">
        <p14:creationId xmlns:p14="http://schemas.microsoft.com/office/powerpoint/2010/main" val="1529822367"/>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1" y="487857"/>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1059470" y="1580386"/>
            <a:ext cx="7528717" cy="1569660"/>
          </a:xfrm>
          <a:prstGeom prst="rect">
            <a:avLst/>
          </a:prstGeom>
          <a:noFill/>
        </p:spPr>
        <p:txBody>
          <a:bodyPr wrap="square" rtlCol="0">
            <a:spAutoFit/>
          </a:bodyPr>
          <a:lstStyle/>
          <a:p>
            <a:r>
              <a:rPr lang="en-US" sz="3200" dirty="0" smtClean="0">
                <a:latin typeface="Albertus Medium" pitchFamily="34" charset="0"/>
              </a:rPr>
              <a:t>Starting from Scratch: </a:t>
            </a:r>
          </a:p>
          <a:p>
            <a:pPr marL="285750" indent="-285750">
              <a:buFont typeface="Arial" pitchFamily="34" charset="0"/>
              <a:buChar char="•"/>
            </a:pPr>
            <a:endParaRPr lang="en-US" sz="400" dirty="0">
              <a:latin typeface="Albertus Medium" pitchFamily="34" charset="0"/>
            </a:endParaRPr>
          </a:p>
          <a:p>
            <a:pPr marL="285750" indent="-285750">
              <a:buFont typeface="Arial" pitchFamily="34" charset="0"/>
              <a:buChar char="•"/>
            </a:pPr>
            <a:r>
              <a:rPr lang="en-US" sz="2000" dirty="0" smtClean="0">
                <a:latin typeface="Albertus Medium" pitchFamily="34" charset="0"/>
              </a:rPr>
              <a:t>First thing’s first, we’ve got to get it written down.</a:t>
            </a:r>
          </a:p>
          <a:p>
            <a:pPr marL="285750" indent="-285750">
              <a:buFont typeface="Arial" pitchFamily="34" charset="0"/>
              <a:buChar char="•"/>
            </a:pPr>
            <a:r>
              <a:rPr lang="en-US" sz="2000" dirty="0" smtClean="0">
                <a:latin typeface="Albertus Medium" pitchFamily="34" charset="0"/>
              </a:rPr>
              <a:t>Which services need to be available from a mobile device?</a:t>
            </a:r>
          </a:p>
          <a:p>
            <a:pPr marL="285750" indent="-285750">
              <a:buFont typeface="Arial" pitchFamily="34" charset="0"/>
              <a:buChar char="•"/>
            </a:pPr>
            <a:r>
              <a:rPr lang="en-US" sz="2000" dirty="0" smtClean="0">
                <a:latin typeface="Albertus Medium" pitchFamily="34" charset="0"/>
              </a:rPr>
              <a:t>What services can we make available </a:t>
            </a:r>
            <a:r>
              <a:rPr lang="en-US" sz="2000" i="1" dirty="0" smtClean="0">
                <a:latin typeface="Albertus Medium" pitchFamily="34" charset="0"/>
              </a:rPr>
              <a:t>right now</a:t>
            </a:r>
            <a:r>
              <a:rPr lang="en-US" sz="2000" i="1" dirty="0">
                <a:latin typeface="Albertus Medium" pitchFamily="34" charset="0"/>
              </a:rPr>
              <a:t>?</a:t>
            </a:r>
            <a:endParaRPr lang="en-US" sz="2000" dirty="0" smtClean="0">
              <a:latin typeface="Albertus Medium"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072" y="3191359"/>
            <a:ext cx="7139709" cy="2042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3D7380DB-94A1-1248-A8A1-9DE20FD1B445}" type="slidenum">
              <a:rPr lang="en-US" smtClean="0"/>
              <a:t>7</a:t>
            </a:fld>
            <a:endParaRPr lang="en-US"/>
          </a:p>
        </p:txBody>
      </p:sp>
    </p:spTree>
    <p:extLst>
      <p:ext uri="{BB962C8B-B14F-4D97-AF65-F5344CB8AC3E}">
        <p14:creationId xmlns:p14="http://schemas.microsoft.com/office/powerpoint/2010/main" val="4235461279"/>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497092"/>
            <a:ext cx="6866793" cy="707886"/>
          </a:xfrm>
          <a:prstGeom prst="rect">
            <a:avLst/>
          </a:prstGeom>
          <a:noFill/>
        </p:spPr>
        <p:txBody>
          <a:bodyPr wrap="square" rtlCol="0">
            <a:spAutoFit/>
          </a:bodyPr>
          <a:lstStyle/>
          <a:p>
            <a:r>
              <a:rPr lang="en-US" sz="4000" b="1" dirty="0" smtClean="0">
                <a:latin typeface="Albertus Medium" pitchFamily="34" charset="0"/>
              </a:rPr>
              <a:t>Mobile Support Strategy</a:t>
            </a:r>
          </a:p>
        </p:txBody>
      </p:sp>
      <p:sp>
        <p:nvSpPr>
          <p:cNvPr id="4" name="TextBox 3"/>
          <p:cNvSpPr txBox="1"/>
          <p:nvPr/>
        </p:nvSpPr>
        <p:spPr>
          <a:xfrm>
            <a:off x="1059472" y="1599824"/>
            <a:ext cx="7528716" cy="954107"/>
          </a:xfrm>
          <a:prstGeom prst="rect">
            <a:avLst/>
          </a:prstGeom>
          <a:noFill/>
        </p:spPr>
        <p:txBody>
          <a:bodyPr wrap="square" rtlCol="0">
            <a:spAutoFit/>
          </a:bodyPr>
          <a:lstStyle/>
          <a:p>
            <a:r>
              <a:rPr lang="en-US" sz="3200" dirty="0" smtClean="0">
                <a:latin typeface="Albertus Medium" pitchFamily="34" charset="0"/>
              </a:rPr>
              <a:t>Starting from Scratch: </a:t>
            </a:r>
          </a:p>
          <a:p>
            <a:pPr marL="285750" indent="-285750">
              <a:buFont typeface="Arial" pitchFamily="34" charset="0"/>
              <a:buChar char="•"/>
            </a:pPr>
            <a:endParaRPr lang="en-US" sz="400" dirty="0">
              <a:latin typeface="Albertus Medium" pitchFamily="34" charset="0"/>
            </a:endParaRPr>
          </a:p>
          <a:p>
            <a:pPr marL="285750" indent="-285750">
              <a:buFont typeface="Arial" pitchFamily="34" charset="0"/>
              <a:buChar char="•"/>
            </a:pPr>
            <a:r>
              <a:rPr lang="en-US" sz="2000" dirty="0" smtClean="0">
                <a:latin typeface="Albertus Medium" pitchFamily="34" charset="0"/>
              </a:rPr>
              <a:t>Which OS’s can be supported for each service </a:t>
            </a:r>
            <a:r>
              <a:rPr lang="en-US" sz="2000" i="1" dirty="0" smtClean="0">
                <a:latin typeface="Albertus Medium" pitchFamily="34" charset="0"/>
              </a:rPr>
              <a:t>right now?</a:t>
            </a:r>
            <a:endParaRPr lang="en-US" sz="2000" dirty="0" smtClean="0">
              <a:latin typeface="Albertus Medium"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472" y="2642487"/>
            <a:ext cx="6486638" cy="2053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059472" y="4698113"/>
            <a:ext cx="5220640" cy="369332"/>
          </a:xfrm>
          <a:prstGeom prst="rect">
            <a:avLst/>
          </a:prstGeom>
          <a:noFill/>
        </p:spPr>
        <p:txBody>
          <a:bodyPr wrap="square" rtlCol="0">
            <a:spAutoFit/>
          </a:bodyPr>
          <a:lstStyle/>
          <a:p>
            <a:pPr marL="285750" indent="-285750">
              <a:buFont typeface="Arial" pitchFamily="34" charset="0"/>
              <a:buChar char="•"/>
            </a:pPr>
            <a:endParaRPr lang="en-US" sz="400" dirty="0">
              <a:latin typeface="Albertus Medium" pitchFamily="34" charset="0"/>
            </a:endParaRPr>
          </a:p>
          <a:p>
            <a:r>
              <a:rPr lang="en-US" sz="1400" i="1" dirty="0" smtClean="0">
                <a:latin typeface="Albertus Medium" pitchFamily="34" charset="0"/>
              </a:rPr>
              <a:t>Example above for ESU Wireless Network service</a:t>
            </a:r>
          </a:p>
        </p:txBody>
      </p:sp>
      <p:sp>
        <p:nvSpPr>
          <p:cNvPr id="5" name="Slide Number Placeholder 4"/>
          <p:cNvSpPr>
            <a:spLocks noGrp="1"/>
          </p:cNvSpPr>
          <p:nvPr>
            <p:ph type="sldNum" sz="quarter" idx="12"/>
          </p:nvPr>
        </p:nvSpPr>
        <p:spPr/>
        <p:txBody>
          <a:bodyPr/>
          <a:lstStyle/>
          <a:p>
            <a:fld id="{3D7380DB-94A1-1248-A8A1-9DE20FD1B445}" type="slidenum">
              <a:rPr lang="en-US" smtClean="0"/>
              <a:t>8</a:t>
            </a:fld>
            <a:endParaRPr lang="en-US"/>
          </a:p>
        </p:txBody>
      </p:sp>
    </p:spTree>
    <p:extLst>
      <p:ext uri="{BB962C8B-B14F-4D97-AF65-F5344CB8AC3E}">
        <p14:creationId xmlns:p14="http://schemas.microsoft.com/office/powerpoint/2010/main" val="3789364228"/>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powered PPT Template v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059472" y="518746"/>
            <a:ext cx="6866793" cy="707886"/>
          </a:xfrm>
          <a:prstGeom prst="rect">
            <a:avLst/>
          </a:prstGeom>
          <a:noFill/>
        </p:spPr>
        <p:txBody>
          <a:bodyPr wrap="square" rtlCol="0">
            <a:spAutoFit/>
          </a:bodyPr>
          <a:lstStyle/>
          <a:p>
            <a:r>
              <a:rPr lang="en-US" sz="4000" b="1" dirty="0" smtClean="0">
                <a:latin typeface="Albertus Medium" pitchFamily="34" charset="0"/>
              </a:rPr>
              <a:t>Mobile Device Guidelines</a:t>
            </a:r>
          </a:p>
        </p:txBody>
      </p:sp>
      <p:sp>
        <p:nvSpPr>
          <p:cNvPr id="4" name="TextBox 3"/>
          <p:cNvSpPr txBox="1"/>
          <p:nvPr/>
        </p:nvSpPr>
        <p:spPr>
          <a:xfrm>
            <a:off x="957110" y="1755876"/>
            <a:ext cx="7631078" cy="3970318"/>
          </a:xfrm>
          <a:prstGeom prst="rect">
            <a:avLst/>
          </a:prstGeom>
          <a:noFill/>
        </p:spPr>
        <p:txBody>
          <a:bodyPr wrap="square" rtlCol="0">
            <a:spAutoFit/>
          </a:bodyPr>
          <a:lstStyle/>
          <a:p>
            <a:pPr marL="285750" indent="-285750">
              <a:buFont typeface="Arial" pitchFamily="34" charset="0"/>
              <a:buChar char="•"/>
            </a:pPr>
            <a:r>
              <a:rPr lang="en-US" sz="3200" dirty="0" smtClean="0">
                <a:latin typeface="Albertus Medium" pitchFamily="34" charset="0"/>
              </a:rPr>
              <a:t>Overview Includes –</a:t>
            </a:r>
          </a:p>
          <a:p>
            <a:endParaRPr lang="en-US" sz="800" dirty="0" smtClean="0">
              <a:latin typeface="Albertus Medium" pitchFamily="34" charset="0"/>
            </a:endParaRPr>
          </a:p>
          <a:p>
            <a:pPr marL="914400" lvl="1" indent="-457200">
              <a:buFont typeface="+mj-lt"/>
              <a:buAutoNum type="arabicPeriod"/>
            </a:pPr>
            <a:r>
              <a:rPr lang="en-US" sz="2400" dirty="0" smtClean="0">
                <a:latin typeface="Albertus Medium" pitchFamily="34" charset="0"/>
              </a:rPr>
              <a:t>What Constitutes a Mobile Device</a:t>
            </a:r>
          </a:p>
          <a:p>
            <a:pPr marL="914400" lvl="1" indent="-457200">
              <a:buFont typeface="+mj-lt"/>
              <a:buAutoNum type="arabicPeriod"/>
            </a:pPr>
            <a:r>
              <a:rPr lang="en-US" sz="2400" dirty="0" smtClean="0">
                <a:latin typeface="Albertus Medium" pitchFamily="34" charset="0"/>
              </a:rPr>
              <a:t>Contracts (3G, etc.)</a:t>
            </a:r>
          </a:p>
          <a:p>
            <a:pPr marL="914400" lvl="1" indent="-457200">
              <a:buFont typeface="+mj-lt"/>
              <a:buAutoNum type="arabicPeriod"/>
            </a:pPr>
            <a:r>
              <a:rPr lang="en-US" sz="2400" dirty="0" smtClean="0">
                <a:latin typeface="Albertus Medium" pitchFamily="34" charset="0"/>
              </a:rPr>
              <a:t>Security &amp; Encryption (incl. Lost/Stolen Devices)</a:t>
            </a:r>
          </a:p>
          <a:p>
            <a:pPr marL="914400" lvl="1" indent="-457200">
              <a:buFont typeface="+mj-lt"/>
              <a:buAutoNum type="arabicPeriod"/>
            </a:pPr>
            <a:r>
              <a:rPr lang="en-US" sz="2400" dirty="0" smtClean="0">
                <a:latin typeface="Albertus Medium" pitchFamily="34" charset="0"/>
              </a:rPr>
              <a:t>Purchasing the Device</a:t>
            </a:r>
          </a:p>
          <a:p>
            <a:pPr marL="914400" lvl="1" indent="-457200">
              <a:buFont typeface="+mj-lt"/>
              <a:buAutoNum type="arabicPeriod"/>
            </a:pPr>
            <a:r>
              <a:rPr lang="en-US" sz="2400" dirty="0" smtClean="0">
                <a:latin typeface="Albertus Medium" pitchFamily="34" charset="0"/>
              </a:rPr>
              <a:t>Configuring the Device</a:t>
            </a:r>
          </a:p>
          <a:p>
            <a:pPr marL="914400" lvl="1" indent="-457200">
              <a:buFont typeface="+mj-lt"/>
              <a:buAutoNum type="arabicPeriod"/>
            </a:pPr>
            <a:r>
              <a:rPr lang="en-US" sz="2400" dirty="0" smtClean="0">
                <a:latin typeface="Albertus Medium" pitchFamily="34" charset="0"/>
              </a:rPr>
              <a:t>Personal v. Business Use</a:t>
            </a:r>
          </a:p>
          <a:p>
            <a:pPr marL="914400" lvl="1" indent="-457200">
              <a:buFont typeface="+mj-lt"/>
              <a:buAutoNum type="arabicPeriod"/>
            </a:pPr>
            <a:r>
              <a:rPr lang="en-US" sz="2400" dirty="0" smtClean="0">
                <a:latin typeface="Albertus Medium" pitchFamily="34" charset="0"/>
              </a:rPr>
              <a:t>Classroom &amp; Checkout Use</a:t>
            </a:r>
          </a:p>
          <a:p>
            <a:pPr marL="914400" lvl="1" indent="-457200">
              <a:buFont typeface="+mj-lt"/>
              <a:buAutoNum type="arabicPeriod"/>
            </a:pPr>
            <a:endParaRPr lang="en-US" sz="2400" dirty="0" smtClean="0">
              <a:latin typeface="Albertus Medium" pitchFamily="34" charset="0"/>
            </a:endParaRPr>
          </a:p>
          <a:p>
            <a:pPr marL="742950" lvl="1" indent="-285750">
              <a:buFont typeface="Arial" pitchFamily="34" charset="0"/>
              <a:buChar char="•"/>
            </a:pPr>
            <a:endParaRPr lang="en-US" sz="1400" dirty="0" smtClean="0">
              <a:latin typeface="Albertus Medium" pitchFamily="34" charset="0"/>
            </a:endParaRPr>
          </a:p>
        </p:txBody>
      </p:sp>
      <p:sp>
        <p:nvSpPr>
          <p:cNvPr id="5" name="Slide Number Placeholder 4"/>
          <p:cNvSpPr>
            <a:spLocks noGrp="1"/>
          </p:cNvSpPr>
          <p:nvPr>
            <p:ph type="sldNum" sz="quarter" idx="12"/>
          </p:nvPr>
        </p:nvSpPr>
        <p:spPr/>
        <p:txBody>
          <a:bodyPr/>
          <a:lstStyle/>
          <a:p>
            <a:fld id="{3D7380DB-94A1-1248-A8A1-9DE20FD1B445}" type="slidenum">
              <a:rPr lang="en-US" smtClean="0"/>
              <a:t>9</a:t>
            </a:fld>
            <a:endParaRPr lang="en-US"/>
          </a:p>
        </p:txBody>
      </p:sp>
    </p:spTree>
    <p:extLst>
      <p:ext uri="{BB962C8B-B14F-4D97-AF65-F5344CB8AC3E}">
        <p14:creationId xmlns:p14="http://schemas.microsoft.com/office/powerpoint/2010/main" val="2643618775"/>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Empowered Template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Empowered Template v2.potx</Template>
  <TotalTime>4415</TotalTime>
  <Words>486</Words>
  <Application>Microsoft Macintosh PowerPoint</Application>
  <PresentationFormat>On-screen Show (4:3)</PresentationFormat>
  <Paragraphs>108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Empowered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Emporia State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Paths, One Goal: Three Institutions' Journet with Providing &amp; Supporting Mobile Technology</dc:title>
  <dc:subject>EDUCAUSE 2011</dc:subject>
  <dc:creator>Christopher Falldine</dc:creator>
  <cp:keywords/>
  <dc:description/>
  <cp:lastModifiedBy>ESU ESU</cp:lastModifiedBy>
  <cp:revision>50</cp:revision>
  <cp:lastPrinted>2011-10-03T15:31:55Z</cp:lastPrinted>
  <dcterms:created xsi:type="dcterms:W3CDTF">2011-03-31T16:05:45Z</dcterms:created>
  <dcterms:modified xsi:type="dcterms:W3CDTF">2011-10-20T11:27:57Z</dcterms:modified>
  <cp:category/>
</cp:coreProperties>
</file>