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59" r:id="rId5"/>
    <p:sldId id="260" r:id="rId6"/>
    <p:sldId id="262" r:id="rId7"/>
    <p:sldId id="263" r:id="rId8"/>
    <p:sldId id="268" r:id="rId9"/>
    <p:sldId id="271" r:id="rId10"/>
    <p:sldId id="273" r:id="rId11"/>
    <p:sldId id="272" r:id="rId12"/>
    <p:sldId id="274" r:id="rId13"/>
    <p:sldId id="269" r:id="rId14"/>
    <p:sldId id="278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51" autoAdjust="0"/>
  </p:normalViewPr>
  <p:slideViewPr>
    <p:cSldViewPr>
      <p:cViewPr>
        <p:scale>
          <a:sx n="60" d="100"/>
          <a:sy n="60" d="100"/>
        </p:scale>
        <p:origin x="-710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62" y="178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43FC-F361-4246-84BC-E7A1A1B64838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AF85A-5D59-4A8E-B109-F6F64FDB7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0B43-0AFC-490F-B6AE-CBD481618B2F}" type="datetimeFigureOut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0205-B575-4743-B9DF-4872D427D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0205-B575-4743-B9DF-4872D427DE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04DB-79E9-4A43-B2F4-9A7EEFE37CF4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B886-5224-48A4-A1C4-722C0415BCC7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31CA-4CEC-400C-B4E9-746DB5BB4D5C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43AF-AD04-4047-9CB4-E788222A643F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FD7-F0A4-4395-ADF7-F1EE0E8B2EA0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357B-99D0-435E-B67B-5DF9636FFE50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0F01-303A-479D-8108-C0F386B62B06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16D-A86C-47B6-9623-99CA73FB58E9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30A0-B9CE-4642-A2D1-14B488AC68B8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F63-4BA5-4C1B-B319-369C6A27D699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9FC-85AF-4057-B764-AA82A9C38519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UN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E096-506D-4F2B-8407-ACA9DEF1C1D0}" type="datetime1">
              <a:rPr lang="en-US" smtClean="0"/>
              <a:pPr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69FA-3B11-4153-A6D5-92ECC26F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Updating the Value Proposition: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Services to Define Your IT Organization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3434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Askren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CIO, University of Nebraska – Lincoln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Kimberly Harper – Director of Portfolio Management, </a:t>
            </a:r>
            <a:br>
              <a:rPr lang="en-US" sz="2400" dirty="0" smtClean="0"/>
            </a:br>
            <a:r>
              <a:rPr lang="en-US" sz="2400" dirty="0" smtClean="0"/>
              <a:t>University of Nebraska – Central Administration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Communication with Customers</a:t>
            </a: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3000" b="1" i="1" dirty="0" smtClean="0"/>
          </a:p>
          <a:p>
            <a:pPr>
              <a:buNone/>
            </a:pPr>
            <a:endParaRPr lang="en-US" sz="1800" b="1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iswebs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1"/>
          <a:stretch>
            <a:fillRect/>
          </a:stretch>
        </p:blipFill>
        <p:spPr>
          <a:xfrm>
            <a:off x="1295400" y="1521863"/>
            <a:ext cx="6477000" cy="5107537"/>
          </a:xfrm>
          <a:prstGeom prst="rect">
            <a:avLst/>
          </a:prstGeom>
          <a:effectLst>
            <a:outerShdw blurRad="152400" dist="152400" dir="2700000" sx="101000" sy="101000" algn="tl" rotWithShape="0">
              <a:prstClr val="black">
                <a:alpha val="3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752600"/>
            <a:ext cx="4572000" cy="3048000"/>
            <a:chOff x="4038600" y="1600200"/>
            <a:chExt cx="4572000" cy="3048000"/>
          </a:xfrm>
        </p:grpSpPr>
        <p:pic>
          <p:nvPicPr>
            <p:cNvPr id="15387" name="Picture 27" descr="C:\Documents and Settings\kharper\Local Settings\Temporary Internet Files\Content.IE5\06RFIKWI\MP900442414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600200"/>
              <a:ext cx="4572000" cy="3048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334000" y="3886200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Efficiency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10200" y="1219200"/>
            <a:ext cx="3200400" cy="4486543"/>
            <a:chOff x="381000" y="1524000"/>
            <a:chExt cx="3200400" cy="4486543"/>
          </a:xfrm>
        </p:grpSpPr>
        <p:pic>
          <p:nvPicPr>
            <p:cNvPr id="15374" name="Picture 14" descr="C:\Documents and Settings\kharper\Local Settings\Temporary Internet Files\Content.IE5\YLJE2RZQ\MP900302908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524000"/>
              <a:ext cx="3200400" cy="448654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81000" y="1524000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Collaboration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5398" y="1752600"/>
            <a:ext cx="4923802" cy="3447288"/>
            <a:chOff x="105398" y="1752600"/>
            <a:chExt cx="4923802" cy="3447288"/>
          </a:xfrm>
        </p:grpSpPr>
        <p:pic>
          <p:nvPicPr>
            <p:cNvPr id="1051" name="Picture 27" descr="C:\Documents and Settings\kharper\Local Settings\Temporary Internet Files\Content.IE5\RUNX3UGB\MP900390081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98" y="1828800"/>
              <a:ext cx="4725824" cy="3371088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1524000" y="1752600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Strategic Planning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400" y="1143000"/>
            <a:ext cx="3581400" cy="4913832"/>
            <a:chOff x="5105400" y="1143000"/>
            <a:chExt cx="3581400" cy="4913832"/>
          </a:xfrm>
        </p:grpSpPr>
        <p:pic>
          <p:nvPicPr>
            <p:cNvPr id="1078" name="Picture 54" descr="C:\Documents and Settings\kharper\Local Settings\Temporary Internet Files\Content.IE5\05XUYOMU\MP900321197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143000"/>
              <a:ext cx="3505200" cy="4913832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6248400" y="1143000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Decision </a:t>
              </a:r>
              <a:br>
                <a:rPr lang="en-US" sz="3200" b="1" dirty="0" smtClean="0"/>
              </a:br>
              <a:r>
                <a:rPr lang="en-US" sz="3200" b="1" dirty="0" smtClean="0"/>
                <a:t>Making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Going Forward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9363"/>
          </a:xfrm>
        </p:spPr>
        <p:txBody>
          <a:bodyPr>
            <a:noAutofit/>
          </a:bodyPr>
          <a:lstStyle/>
          <a:p>
            <a:pPr marL="573088">
              <a:buNone/>
            </a:pPr>
            <a:endParaRPr lang="en-US" sz="1000" dirty="0" smtClean="0"/>
          </a:p>
          <a:p>
            <a:pPr marL="573088"/>
            <a:r>
              <a:rPr lang="en-US" sz="2800" dirty="0" smtClean="0"/>
              <a:t>Commodity services costs</a:t>
            </a:r>
          </a:p>
          <a:p>
            <a:pPr marL="573088">
              <a:buNone/>
            </a:pPr>
            <a:endParaRPr lang="en-US" sz="1000" dirty="0" smtClean="0"/>
          </a:p>
          <a:p>
            <a:pPr marL="5145088"/>
            <a:r>
              <a:rPr lang="en-US" sz="2800" dirty="0" smtClean="0"/>
              <a:t>Change Agent</a:t>
            </a:r>
          </a:p>
          <a:p>
            <a:pPr marL="5145088">
              <a:buNone/>
            </a:pPr>
            <a:endParaRPr lang="en-US" sz="1000" dirty="0" smtClean="0"/>
          </a:p>
          <a:p>
            <a:pPr marL="5145088"/>
            <a:r>
              <a:rPr lang="en-US" sz="2800" dirty="0" smtClean="0"/>
              <a:t>Explain value</a:t>
            </a:r>
          </a:p>
          <a:p>
            <a:pPr marL="5145088">
              <a:buNone/>
            </a:pPr>
            <a:endParaRPr lang="en-US" sz="1000" dirty="0" smtClean="0"/>
          </a:p>
          <a:p>
            <a:pPr marL="5145088"/>
            <a:r>
              <a:rPr lang="en-US" sz="2800" dirty="0" smtClean="0"/>
              <a:t>Align resources</a:t>
            </a:r>
          </a:p>
          <a:p>
            <a:pPr marL="5145088">
              <a:buNone/>
            </a:pPr>
            <a:endParaRPr lang="en-US" sz="1000" dirty="0" smtClean="0"/>
          </a:p>
          <a:p>
            <a:pPr marL="5145088"/>
            <a:r>
              <a:rPr lang="en-US" sz="2800" dirty="0" smtClean="0"/>
              <a:t>Customer feedback </a:t>
            </a:r>
          </a:p>
          <a:p>
            <a:pPr marL="573088">
              <a:buNone/>
            </a:pPr>
            <a:endParaRPr lang="en-US" sz="1000" dirty="0" smtClean="0"/>
          </a:p>
          <a:p>
            <a:pPr marL="573088"/>
            <a:r>
              <a:rPr lang="en-US" sz="2800" dirty="0" smtClean="0"/>
              <a:t>Service catalogs &amp; request processes</a:t>
            </a:r>
          </a:p>
        </p:txBody>
      </p:sp>
      <p:pic>
        <p:nvPicPr>
          <p:cNvPr id="11275" name="Picture 11" descr="http://www.gettingmorewithles.com/wp-content/uploads/2010/11/Leadership-Build1.jpg"/>
          <p:cNvPicPr>
            <a:picLocks noChangeAspect="1" noChangeArrowheads="1"/>
          </p:cNvPicPr>
          <p:nvPr/>
        </p:nvPicPr>
        <p:blipFill>
          <a:blip r:embed="rId3" cstate="print"/>
          <a:srcRect t="8276" b="6207"/>
          <a:stretch>
            <a:fillRect/>
          </a:stretch>
        </p:blipFill>
        <p:spPr bwMode="auto">
          <a:xfrm>
            <a:off x="500831" y="1905001"/>
            <a:ext cx="4452169" cy="26670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Updated Value Equation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1219200"/>
            <a:ext cx="80168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5181600" cy="525779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900" b="1" dirty="0" smtClean="0"/>
              <a:t>Mark </a:t>
            </a:r>
            <a:r>
              <a:rPr lang="en-US" sz="3900" b="1" dirty="0" err="1" smtClean="0"/>
              <a:t>Askren</a:t>
            </a:r>
            <a:endParaRPr lang="en-US" sz="3900" b="1" dirty="0" smtClean="0"/>
          </a:p>
          <a:p>
            <a:pPr algn="ctr">
              <a:buNone/>
            </a:pPr>
            <a:r>
              <a:rPr lang="en-US" dirty="0" smtClean="0"/>
              <a:t>maskren2@unl.edu</a:t>
            </a:r>
          </a:p>
          <a:p>
            <a:pPr algn="ctr">
              <a:buNone/>
            </a:pPr>
            <a:endParaRPr lang="en-US" sz="1100" dirty="0" smtClean="0"/>
          </a:p>
          <a:p>
            <a:pPr algn="ctr">
              <a:buNone/>
            </a:pPr>
            <a:r>
              <a:rPr lang="en-US" sz="3900" b="1" dirty="0" smtClean="0"/>
              <a:t>Kimberly Harper</a:t>
            </a:r>
          </a:p>
          <a:p>
            <a:pPr algn="ctr">
              <a:buNone/>
            </a:pPr>
            <a:r>
              <a:rPr lang="en-US" dirty="0" smtClean="0"/>
              <a:t>kkharper@nebraska.edu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892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553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Higher Ed IT in Crisis?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55725"/>
            <a:ext cx="79406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2895600" y="1066800"/>
            <a:ext cx="5791200" cy="2319754"/>
            <a:chOff x="2895600" y="1066800"/>
            <a:chExt cx="5791200" cy="2319754"/>
          </a:xfrm>
        </p:grpSpPr>
        <p:grpSp>
          <p:nvGrpSpPr>
            <p:cNvPr id="64" name="Group 63"/>
            <p:cNvGrpSpPr/>
            <p:nvPr/>
          </p:nvGrpSpPr>
          <p:grpSpPr>
            <a:xfrm>
              <a:off x="2895600" y="1066800"/>
              <a:ext cx="5625353" cy="2286001"/>
              <a:chOff x="2756647" y="1219200"/>
              <a:chExt cx="5625353" cy="2286001"/>
            </a:xfrm>
          </p:grpSpPr>
          <p:pic>
            <p:nvPicPr>
              <p:cNvPr id="1060" name="Picture 36" descr="C:\Documents and Settings\kharper\Local Settings\Temporary Internet Files\Content.IE5\1ENU8PQT\MP900422591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5280" r="11799"/>
              <a:stretch>
                <a:fillRect/>
              </a:stretch>
            </p:blipFill>
            <p:spPr bwMode="auto">
              <a:xfrm>
                <a:off x="2756647" y="1219201"/>
                <a:ext cx="1815353" cy="2286000"/>
              </a:xfrm>
              <a:prstGeom prst="rect">
                <a:avLst/>
              </a:prstGeom>
              <a:noFill/>
            </p:spPr>
          </p:pic>
          <p:pic>
            <p:nvPicPr>
              <p:cNvPr id="1069" name="Picture 45" descr="C:\Documents and Settings\kharper\Local Settings\Temporary Internet Files\Content.IE5\CKN9KLFB\MP900387779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583" r="31250"/>
              <a:stretch>
                <a:fillRect/>
              </a:stretch>
            </p:blipFill>
            <p:spPr bwMode="auto">
              <a:xfrm>
                <a:off x="4572000" y="1219200"/>
                <a:ext cx="1735864" cy="2286000"/>
              </a:xfrm>
              <a:prstGeom prst="rect">
                <a:avLst/>
              </a:prstGeom>
              <a:noFill/>
            </p:spPr>
          </p:pic>
          <p:pic>
            <p:nvPicPr>
              <p:cNvPr id="1076" name="Picture 52" descr="C:\Documents and Settings\kharper\Local Settings\Temporary Internet Files\Content.IE5\RUNX3UGB\MC900439613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05615" y="1219200"/>
                <a:ext cx="2076385" cy="2286000"/>
              </a:xfrm>
              <a:prstGeom prst="rect">
                <a:avLst/>
              </a:prstGeom>
              <a:noFill/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3657600" y="3048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fornian FB" pitchFamily="18" charset="0"/>
                </a:rPr>
                <a:t>education</a:t>
              </a:r>
              <a:endParaRPr lang="en-US" sz="1600" dirty="0"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37200" y="3048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fornian FB" pitchFamily="18" charset="0"/>
                </a:rPr>
                <a:t>research</a:t>
              </a:r>
              <a:endParaRPr lang="en-US" sz="1600" dirty="0">
                <a:latin typeface="Californian FB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20000" y="3048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fornian FB" pitchFamily="18" charset="0"/>
                </a:rPr>
                <a:t>outreach</a:t>
              </a:r>
              <a:endParaRPr lang="en-US" sz="1600" dirty="0">
                <a:latin typeface="Californian FB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553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Change or Fade Away…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115" name="Picture 19" descr="C:\Documents and Settings\kharper\Local Settings\Temporary Internet Files\Content.IE5\05XUYOMU\MP900448669[1].jpg"/>
          <p:cNvPicPr>
            <a:picLocks noChangeAspect="1" noChangeArrowheads="1"/>
          </p:cNvPicPr>
          <p:nvPr/>
        </p:nvPicPr>
        <p:blipFill>
          <a:blip r:embed="rId6" cstate="print"/>
          <a:srcRect b="5964"/>
          <a:stretch>
            <a:fillRect/>
          </a:stretch>
        </p:blipFill>
        <p:spPr bwMode="auto">
          <a:xfrm>
            <a:off x="304801" y="1066799"/>
            <a:ext cx="2588455" cy="3657600"/>
          </a:xfrm>
          <a:prstGeom prst="rect">
            <a:avLst/>
          </a:prstGeom>
          <a:noFill/>
        </p:spPr>
      </p:pic>
      <p:grpSp>
        <p:nvGrpSpPr>
          <p:cNvPr id="79" name="Group 78"/>
          <p:cNvGrpSpPr/>
          <p:nvPr/>
        </p:nvGrpSpPr>
        <p:grpSpPr>
          <a:xfrm>
            <a:off x="304800" y="1066800"/>
            <a:ext cx="3733800" cy="3657600"/>
            <a:chOff x="304800" y="1066800"/>
            <a:chExt cx="3733800" cy="3657600"/>
          </a:xfrm>
        </p:grpSpPr>
        <p:grpSp>
          <p:nvGrpSpPr>
            <p:cNvPr id="67" name="Group 66"/>
            <p:cNvGrpSpPr/>
            <p:nvPr/>
          </p:nvGrpSpPr>
          <p:grpSpPr>
            <a:xfrm>
              <a:off x="304800" y="1066800"/>
              <a:ext cx="3733800" cy="3657600"/>
              <a:chOff x="228600" y="1371600"/>
              <a:chExt cx="3733800" cy="3657600"/>
            </a:xfrm>
          </p:grpSpPr>
          <p:pic>
            <p:nvPicPr>
              <p:cNvPr id="5" name="Picture 31" descr="C:\Documents and Settings\kharper\Local Settings\Temporary Internet Files\Content.IE5\I1OMC1YP\MP900387060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8600" y="1371600"/>
                <a:ext cx="2609087" cy="3657600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57200" y="1371600"/>
                <a:ext cx="3505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Short-term…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304800" y="438584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fornian FB" pitchFamily="18" charset="0"/>
                </a:rPr>
                <a:t>budget cuts</a:t>
              </a:r>
              <a:endParaRPr lang="en-US" sz="1600" dirty="0">
                <a:solidFill>
                  <a:schemeClr val="bg1"/>
                </a:solidFill>
                <a:latin typeface="Californian FB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4800" y="1066800"/>
            <a:ext cx="8534400" cy="5410200"/>
            <a:chOff x="304800" y="1066800"/>
            <a:chExt cx="8534400" cy="5410200"/>
          </a:xfrm>
        </p:grpSpPr>
        <p:pic>
          <p:nvPicPr>
            <p:cNvPr id="1026" name="Picture 2" descr="C:\Documents and Settings\kharper\Local Settings\Temporary Internet Files\Content.IE5\0M3D246Z\MP900387769[1].jpg"/>
            <p:cNvPicPr>
              <a:picLocks noChangeAspect="1" noChangeArrowheads="1"/>
            </p:cNvPicPr>
            <p:nvPr/>
          </p:nvPicPr>
          <p:blipFill>
            <a:blip r:embed="rId8" cstate="print"/>
            <a:srcRect b="31582"/>
            <a:stretch>
              <a:fillRect/>
            </a:stretch>
          </p:blipFill>
          <p:spPr bwMode="auto">
            <a:xfrm>
              <a:off x="304800" y="1066800"/>
              <a:ext cx="5640776" cy="5410200"/>
            </a:xfrm>
            <a:prstGeom prst="rect">
              <a:avLst/>
            </a:prstGeom>
            <a:noFill/>
          </p:spPr>
        </p:pic>
        <p:sp>
          <p:nvSpPr>
            <p:cNvPr id="69" name="Rectangle 68"/>
            <p:cNvSpPr/>
            <p:nvPr/>
          </p:nvSpPr>
          <p:spPr>
            <a:xfrm>
              <a:off x="5943600" y="1066800"/>
              <a:ext cx="2895600" cy="5410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96000" y="129540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Long-term…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810000" y="4648200"/>
            <a:ext cx="4572000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SERVICES ORIENTED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553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Choosing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572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Understanding</a:t>
            </a:r>
          </a:p>
          <a:p>
            <a:pPr>
              <a:buNone/>
            </a:pPr>
            <a:r>
              <a:rPr lang="en-US" sz="3500" b="1" dirty="0" smtClean="0"/>
              <a:t>Alignment</a:t>
            </a:r>
          </a:p>
          <a:p>
            <a:pPr>
              <a:buNone/>
            </a:pPr>
            <a:r>
              <a:rPr lang="en-US" sz="3500" b="1" dirty="0" smtClean="0"/>
              <a:t>Efficiency</a:t>
            </a:r>
          </a:p>
          <a:p>
            <a:pPr>
              <a:buNone/>
            </a:pPr>
            <a:r>
              <a:rPr lang="en-US" sz="3500" b="1" dirty="0" smtClean="0"/>
              <a:t>Collaborative</a:t>
            </a:r>
          </a:p>
          <a:p>
            <a:pPr>
              <a:buNone/>
            </a:pPr>
            <a:r>
              <a:rPr lang="en-US" sz="3500" b="1" dirty="0" smtClean="0"/>
              <a:t>Strategic planning </a:t>
            </a:r>
          </a:p>
          <a:p>
            <a:pPr>
              <a:buNone/>
            </a:pPr>
            <a:r>
              <a:rPr lang="en-US" sz="3500" b="1" dirty="0" smtClean="0"/>
              <a:t>Decision-making</a:t>
            </a:r>
          </a:p>
          <a:p>
            <a:pPr>
              <a:buNone/>
            </a:pPr>
            <a:r>
              <a:rPr lang="en-US" sz="3500" b="1" dirty="0" smtClean="0"/>
              <a:t>Relevant</a:t>
            </a:r>
          </a:p>
          <a:p>
            <a:pPr>
              <a:buNone/>
            </a:pPr>
            <a:r>
              <a:rPr lang="en-US" sz="3500" b="1" dirty="0" smtClean="0"/>
              <a:t>Improvement</a:t>
            </a:r>
            <a:endParaRPr lang="en-US" sz="35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86" name="Picture 14" descr="C:\Documents and Settings\kharper\Local Settings\Temporary Internet Files\Content.IE5\1ENU8PQT\MP9003877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47878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5705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400" y="2590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Access &amp; Security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4267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Enterprise Information Systems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1828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 &amp; Software Support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1752600" y="1828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E-Mail, Communication &amp; Collaboration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1828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Management &amp; Analytics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2590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Internet &amp; Network Connectivity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1752600" y="2590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IT Governance &amp; Service Management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1752600" y="3352800"/>
            <a:ext cx="12954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Training &amp; Community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1752600" y="4267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Printing, Forms &amp; Output Management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0400" y="4267200"/>
            <a:ext cx="12954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Web Development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143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CSN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143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UNL</a:t>
            </a:r>
            <a:endParaRPr lang="en-US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00" y="2590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Access &amp; Security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6172200" y="51054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Technology Innovation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00" y="1828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Hardware, Hosting &amp; Storage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6172200" y="1828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E-Mail, Communication &amp; Collaboration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4724400" y="1828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Management &amp; Analytics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724400" y="2590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Internet, Phone &amp; Network Communications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6172200" y="2590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IT Governance &amp; Service Management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172200" y="3352800"/>
            <a:ext cx="12954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 Training &amp; Community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4724400" y="4267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Classroom, Lab &amp; Instructional Resources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72200" y="4267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Consulting &amp; Project Management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00" y="51054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Technology Sales &amp; Repairs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620000" y="4267200"/>
            <a:ext cx="1295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Development, Integration &amp;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52600" y="5105400"/>
            <a:ext cx="1295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Infrastructure Hosting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2" name="Picture 22" descr="C:\DOCUME~1\kharper\LOCALS~1\Temp\SNAGHTML52723a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536922" cy="59436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Approach: Services Inventory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 cstate="print">
            <a:lum bright="-5000"/>
          </a:blip>
          <a:srcRect/>
          <a:stretch>
            <a:fillRect/>
          </a:stretch>
        </p:blipFill>
        <p:spPr bwMode="auto">
          <a:xfrm>
            <a:off x="304801" y="2209800"/>
            <a:ext cx="4057515" cy="231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Different Perspective</a:t>
            </a:r>
            <a:br>
              <a:rPr lang="en-US" b="1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400" dirty="0" smtClean="0"/>
              <a:t>Cross-functional contributions</a:t>
            </a:r>
            <a:br>
              <a:rPr lang="en-US" sz="2400" dirty="0" smtClean="0"/>
            </a:br>
            <a:r>
              <a:rPr lang="en-US" sz="2400" dirty="0" smtClean="0"/>
              <a:t>vs. “Silo” thinking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209800"/>
            <a:ext cx="1752600" cy="23622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Key 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33" name="Picture 9" descr="C:\Documents and Settings\kharper\Local Settings\Temporary Internet Files\Content.IE5\1ENU8PQT\MP900302935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3962400"/>
            <a:ext cx="1752600" cy="2456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000" b="1" dirty="0" smtClean="0"/>
              <a:t>Services-orientation is a </a:t>
            </a:r>
            <a:br>
              <a:rPr lang="en-US" sz="3000" b="1" dirty="0" smtClean="0"/>
            </a:b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effective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/>
              <a:t>value definition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/>
          </a:p>
          <a:p>
            <a:pPr marL="228600" indent="-228600">
              <a:spcBef>
                <a:spcPts val="0"/>
              </a:spcBef>
            </a:pPr>
            <a:r>
              <a:rPr lang="en-US" sz="3000" b="1" dirty="0" smtClean="0"/>
              <a:t>Service inventorying &amp; </a:t>
            </a:r>
            <a:br>
              <a:rPr lang="en-US" sz="3000" b="1" dirty="0" smtClean="0"/>
            </a:br>
            <a:r>
              <a:rPr lang="en-US" sz="3000" b="1" dirty="0" smtClean="0"/>
              <a:t>management is a </a:t>
            </a:r>
            <a:br>
              <a:rPr lang="en-US" sz="3000" b="1" dirty="0" smtClean="0"/>
            </a:b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commitment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 smtClean="0"/>
              <a:t>	And then there are the….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0" y="5105400"/>
            <a:ext cx="3886200" cy="8617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CHALLENGES</a:t>
            </a:r>
            <a:endParaRPr lang="en-US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191000" y="1981200"/>
            <a:ext cx="449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decisions have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wide-spread implications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7010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Positive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59363"/>
          </a:xfrm>
        </p:spPr>
        <p:txBody>
          <a:bodyPr>
            <a:normAutofit/>
          </a:bodyPr>
          <a:lstStyle/>
          <a:p>
            <a:pPr marL="4914900">
              <a:spcAft>
                <a:spcPts val="600"/>
              </a:spcAft>
              <a:buNone/>
            </a:pPr>
            <a:r>
              <a:rPr lang="en-US" b="1" dirty="0" smtClean="0"/>
              <a:t>Communication with </a:t>
            </a:r>
            <a:br>
              <a:rPr lang="en-US" b="1" dirty="0" smtClean="0"/>
            </a:br>
            <a:r>
              <a:rPr lang="en-US" b="1" dirty="0" smtClean="0"/>
              <a:t>Leadership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21" y="919894"/>
            <a:ext cx="4537879" cy="584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38600"/>
            <a:ext cx="5616575" cy="244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69FA-3B11-4153-A6D5-92ECC26FE0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270</Words>
  <Application>Microsoft Office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Updating the Value Proposition:</vt:lpstr>
      <vt:lpstr>Higher Ed IT in Crisis?</vt:lpstr>
      <vt:lpstr>Change or Fade Away…</vt:lpstr>
      <vt:lpstr>Choosing Change</vt:lpstr>
      <vt:lpstr>An Approach: Services Inventory</vt:lpstr>
      <vt:lpstr>An Approach: Services Inventory</vt:lpstr>
      <vt:lpstr>An Approach: Services Inventory</vt:lpstr>
      <vt:lpstr>The Key Lessons Learned</vt:lpstr>
      <vt:lpstr>Positive Outcomes</vt:lpstr>
      <vt:lpstr>Positive Outcomes</vt:lpstr>
      <vt:lpstr>Positive Outcomes</vt:lpstr>
      <vt:lpstr>Positive Outcomes</vt:lpstr>
      <vt:lpstr>Going Forward</vt:lpstr>
      <vt:lpstr>The Updated Value Equation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Value Proposition:</dc:title>
  <dc:creator>Kimberly K. G. Harper</dc:creator>
  <cp:lastModifiedBy>Kimberly K. G. Harper</cp:lastModifiedBy>
  <cp:revision>46</cp:revision>
  <dcterms:created xsi:type="dcterms:W3CDTF">2011-01-07T21:39:37Z</dcterms:created>
  <dcterms:modified xsi:type="dcterms:W3CDTF">2011-10-14T15:00:39Z</dcterms:modified>
</cp:coreProperties>
</file>