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90" r:id="rId1"/>
  </p:sldMasterIdLst>
  <p:notesMasterIdLst>
    <p:notesMasterId r:id="rId80"/>
  </p:notesMasterIdLst>
  <p:handoutMasterIdLst>
    <p:handoutMasterId r:id="rId81"/>
  </p:handoutMasterIdLst>
  <p:sldIdLst>
    <p:sldId id="256" r:id="rId2"/>
    <p:sldId id="271" r:id="rId3"/>
    <p:sldId id="270" r:id="rId4"/>
    <p:sldId id="274" r:id="rId5"/>
    <p:sldId id="272" r:id="rId6"/>
    <p:sldId id="273" r:id="rId7"/>
    <p:sldId id="275" r:id="rId8"/>
    <p:sldId id="277" r:id="rId9"/>
    <p:sldId id="278" r:id="rId10"/>
    <p:sldId id="279" r:id="rId11"/>
    <p:sldId id="280" r:id="rId12"/>
    <p:sldId id="365" r:id="rId13"/>
    <p:sldId id="366" r:id="rId14"/>
    <p:sldId id="282" r:id="rId15"/>
    <p:sldId id="283" r:id="rId16"/>
    <p:sldId id="371" r:id="rId17"/>
    <p:sldId id="289" r:id="rId18"/>
    <p:sldId id="290" r:id="rId19"/>
    <p:sldId id="291" r:id="rId20"/>
    <p:sldId id="296" r:id="rId21"/>
    <p:sldId id="294" r:id="rId22"/>
    <p:sldId id="369" r:id="rId23"/>
    <p:sldId id="295" r:id="rId24"/>
    <p:sldId id="355" r:id="rId25"/>
    <p:sldId id="299" r:id="rId26"/>
    <p:sldId id="297" r:id="rId27"/>
    <p:sldId id="293" r:id="rId28"/>
    <p:sldId id="292" r:id="rId29"/>
    <p:sldId id="300" r:id="rId30"/>
    <p:sldId id="301" r:id="rId31"/>
    <p:sldId id="302" r:id="rId32"/>
    <p:sldId id="303" r:id="rId33"/>
    <p:sldId id="305" r:id="rId34"/>
    <p:sldId id="306" r:id="rId35"/>
    <p:sldId id="378" r:id="rId36"/>
    <p:sldId id="319" r:id="rId37"/>
    <p:sldId id="320" r:id="rId38"/>
    <p:sldId id="321" r:id="rId39"/>
    <p:sldId id="318" r:id="rId40"/>
    <p:sldId id="368" r:id="rId41"/>
    <p:sldId id="379" r:id="rId42"/>
    <p:sldId id="380" r:id="rId43"/>
    <p:sldId id="322" r:id="rId44"/>
    <p:sldId id="323" r:id="rId45"/>
    <p:sldId id="356" r:id="rId46"/>
    <p:sldId id="357" r:id="rId47"/>
    <p:sldId id="360" r:id="rId48"/>
    <p:sldId id="359" r:id="rId49"/>
    <p:sldId id="361" r:id="rId50"/>
    <p:sldId id="362" r:id="rId51"/>
    <p:sldId id="372" r:id="rId52"/>
    <p:sldId id="381" r:id="rId53"/>
    <p:sldId id="382" r:id="rId54"/>
    <p:sldId id="335" r:id="rId55"/>
    <p:sldId id="336" r:id="rId56"/>
    <p:sldId id="338" r:id="rId57"/>
    <p:sldId id="339" r:id="rId58"/>
    <p:sldId id="373" r:id="rId59"/>
    <p:sldId id="374" r:id="rId60"/>
    <p:sldId id="376" r:id="rId61"/>
    <p:sldId id="377" r:id="rId62"/>
    <p:sldId id="340" r:id="rId63"/>
    <p:sldId id="383" r:id="rId64"/>
    <p:sldId id="384" r:id="rId65"/>
    <p:sldId id="328" r:id="rId66"/>
    <p:sldId id="329" r:id="rId67"/>
    <p:sldId id="330" r:id="rId68"/>
    <p:sldId id="363" r:id="rId69"/>
    <p:sldId id="331" r:id="rId70"/>
    <p:sldId id="333" r:id="rId71"/>
    <p:sldId id="385" r:id="rId72"/>
    <p:sldId id="386" r:id="rId73"/>
    <p:sldId id="349" r:id="rId74"/>
    <p:sldId id="350" r:id="rId75"/>
    <p:sldId id="351" r:id="rId76"/>
    <p:sldId id="352" r:id="rId77"/>
    <p:sldId id="353" r:id="rId78"/>
    <p:sldId id="269"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FFCC66"/>
    <a:srgbClr val="480048"/>
    <a:srgbClr val="D36F0B"/>
    <a:srgbClr val="E6742E"/>
    <a:srgbClr val="CFC4B8"/>
    <a:srgbClr val="E0D6B5"/>
    <a:srgbClr val="78382E"/>
    <a:srgbClr val="BA9E66"/>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2" autoAdjust="0"/>
    <p:restoredTop sz="94679" autoAdjust="0"/>
  </p:normalViewPr>
  <p:slideViewPr>
    <p:cSldViewPr snapToGrid="0">
      <p:cViewPr varScale="1">
        <p:scale>
          <a:sx n="108" d="100"/>
          <a:sy n="108" d="100"/>
        </p:scale>
        <p:origin x="-1776" y="-112"/>
      </p:cViewPr>
      <p:guideLst>
        <p:guide orient="horz" pos="463"/>
        <p:guide pos="722"/>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6" d="100"/>
          <a:sy n="96" d="100"/>
        </p:scale>
        <p:origin x="-264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perspective val="30"/>
    </c:view3D>
    <c:floor>
      <c:thickness val="0"/>
      <c:spPr>
        <a:solidFill>
          <a:srgbClr val="C0C0C0"/>
        </a:solidFill>
        <a:ln>
          <a:solidFill>
            <a:schemeClr val="accent2">
              <a:lumMod val="90000"/>
              <a:lumOff val="10000"/>
            </a:schemeClr>
          </a:solidFill>
        </a:ln>
      </c:spPr>
    </c:floor>
    <c:sideWall>
      <c:thickness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sideWall>
    <c:backWall>
      <c:thickness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backWall>
    <c:plotArea>
      <c:layout/>
      <c:bar3DChart>
        <c:barDir val="col"/>
        <c:grouping val="clustered"/>
        <c:varyColors val="0"/>
        <c:ser>
          <c:idx val="0"/>
          <c:order val="0"/>
          <c:tx>
            <c:strRef>
              <c:f>Sheet1!$B$2</c:f>
              <c:strCache>
                <c:ptCount val="1"/>
                <c:pt idx="0">
                  <c:v>Incidents</c:v>
                </c:pt>
              </c:strCache>
            </c:strRef>
          </c:tx>
          <c:spPr>
            <a:solidFill>
              <a:schemeClr val="accent2"/>
            </a:solidFill>
          </c:spPr>
          <c:invertIfNegative val="0"/>
          <c:cat>
            <c:numRef>
              <c:f>Sheet1!$A$3:$A$6</c:f>
              <c:numCache>
                <c:formatCode>General</c:formatCode>
                <c:ptCount val="4"/>
                <c:pt idx="0">
                  <c:v>2006.0</c:v>
                </c:pt>
                <c:pt idx="1">
                  <c:v>2007.0</c:v>
                </c:pt>
                <c:pt idx="2">
                  <c:v>2008.0</c:v>
                </c:pt>
                <c:pt idx="3">
                  <c:v>2009.0</c:v>
                </c:pt>
              </c:numCache>
            </c:numRef>
          </c:cat>
          <c:val>
            <c:numRef>
              <c:f>Sheet1!$B$3:$B$6</c:f>
              <c:numCache>
                <c:formatCode>General</c:formatCode>
                <c:ptCount val="4"/>
                <c:pt idx="0">
                  <c:v>83.0</c:v>
                </c:pt>
                <c:pt idx="1">
                  <c:v>139.0</c:v>
                </c:pt>
                <c:pt idx="2">
                  <c:v>173.0</c:v>
                </c:pt>
                <c:pt idx="3">
                  <c:v>86.0</c:v>
                </c:pt>
              </c:numCache>
            </c:numRef>
          </c:val>
        </c:ser>
        <c:ser>
          <c:idx val="1"/>
          <c:order val="1"/>
          <c:tx>
            <c:strRef>
              <c:f>Sheet1!$C$2</c:f>
              <c:strCache>
                <c:ptCount val="1"/>
                <c:pt idx="0">
                  <c:v>Institutions</c:v>
                </c:pt>
              </c:strCache>
            </c:strRef>
          </c:tx>
          <c:spPr>
            <a:solidFill>
              <a:schemeClr val="accent3"/>
            </a:solidFill>
          </c:spPr>
          <c:invertIfNegative val="0"/>
          <c:cat>
            <c:numRef>
              <c:f>Sheet1!$A$3:$A$6</c:f>
              <c:numCache>
                <c:formatCode>General</c:formatCode>
                <c:ptCount val="4"/>
                <c:pt idx="0">
                  <c:v>2006.0</c:v>
                </c:pt>
                <c:pt idx="1">
                  <c:v>2007.0</c:v>
                </c:pt>
                <c:pt idx="2">
                  <c:v>2008.0</c:v>
                </c:pt>
                <c:pt idx="3">
                  <c:v>2009.0</c:v>
                </c:pt>
              </c:numCache>
            </c:numRef>
          </c:cat>
          <c:val>
            <c:numRef>
              <c:f>Sheet1!$C$3:$C$6</c:f>
              <c:numCache>
                <c:formatCode>General</c:formatCode>
                <c:ptCount val="4"/>
                <c:pt idx="0">
                  <c:v>65.0</c:v>
                </c:pt>
                <c:pt idx="1">
                  <c:v>112.0</c:v>
                </c:pt>
                <c:pt idx="2">
                  <c:v>178.0</c:v>
                </c:pt>
                <c:pt idx="3">
                  <c:v>102.0</c:v>
                </c:pt>
              </c:numCache>
            </c:numRef>
          </c:val>
        </c:ser>
        <c:dLbls>
          <c:showLegendKey val="0"/>
          <c:showVal val="0"/>
          <c:showCatName val="0"/>
          <c:showSerName val="0"/>
          <c:showPercent val="0"/>
          <c:showBubbleSize val="0"/>
        </c:dLbls>
        <c:gapWidth val="150"/>
        <c:shape val="box"/>
        <c:axId val="2112423160"/>
        <c:axId val="2112426296"/>
        <c:axId val="0"/>
      </c:bar3DChart>
      <c:catAx>
        <c:axId val="2112423160"/>
        <c:scaling>
          <c:orientation val="minMax"/>
        </c:scaling>
        <c:delete val="0"/>
        <c:axPos val="b"/>
        <c:numFmt formatCode="General" sourceLinked="1"/>
        <c:majorTickMark val="out"/>
        <c:minorTickMark val="none"/>
        <c:tickLblPos val="nextTo"/>
        <c:txPr>
          <a:bodyPr/>
          <a:lstStyle/>
          <a:p>
            <a:pPr>
              <a:defRPr sz="1400">
                <a:solidFill>
                  <a:schemeClr val="accent2">
                    <a:lumMod val="90000"/>
                    <a:lumOff val="10000"/>
                  </a:schemeClr>
                </a:solidFill>
              </a:defRPr>
            </a:pPr>
            <a:endParaRPr lang="en-US"/>
          </a:p>
        </c:txPr>
        <c:crossAx val="2112426296"/>
        <c:crosses val="autoZero"/>
        <c:auto val="1"/>
        <c:lblAlgn val="ctr"/>
        <c:lblOffset val="100"/>
        <c:noMultiLvlLbl val="0"/>
      </c:catAx>
      <c:valAx>
        <c:axId val="2112426296"/>
        <c:scaling>
          <c:orientation val="minMax"/>
        </c:scaling>
        <c:delete val="0"/>
        <c:axPos val="l"/>
        <c:majorGridlines>
          <c:spPr>
            <a:ln>
              <a:solidFill>
                <a:schemeClr val="accent2">
                  <a:lumMod val="90000"/>
                  <a:lumOff val="10000"/>
                </a:schemeClr>
              </a:solidFill>
            </a:ln>
          </c:spPr>
        </c:majorGridlines>
        <c:numFmt formatCode="General" sourceLinked="1"/>
        <c:majorTickMark val="out"/>
        <c:minorTickMark val="none"/>
        <c:tickLblPos val="nextTo"/>
        <c:txPr>
          <a:bodyPr/>
          <a:lstStyle/>
          <a:p>
            <a:pPr>
              <a:defRPr sz="1400">
                <a:solidFill>
                  <a:schemeClr val="accent2">
                    <a:lumMod val="90000"/>
                    <a:lumOff val="10000"/>
                  </a:schemeClr>
                </a:solidFill>
              </a:defRPr>
            </a:pPr>
            <a:endParaRPr lang="en-US"/>
          </a:p>
        </c:txPr>
        <c:crossAx val="2112423160"/>
        <c:crosses val="autoZero"/>
        <c:crossBetween val="between"/>
      </c:valAx>
      <c:spPr>
        <a:ln>
          <a:noFill/>
        </a:ln>
      </c:spPr>
    </c:plotArea>
    <c:legend>
      <c:legendPos val="r"/>
      <c:layout/>
      <c:overlay val="0"/>
      <c:txPr>
        <a:bodyPr/>
        <a:lstStyle/>
        <a:p>
          <a:pPr>
            <a:defRPr sz="1400">
              <a:solidFill>
                <a:schemeClr val="accent2">
                  <a:lumMod val="90000"/>
                  <a:lumOff val="10000"/>
                </a:schemeClr>
              </a:solidFill>
            </a:defRPr>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3142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3142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3142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64F915-4044-41D4-AD53-7F182359BD27}" type="slidenum">
              <a:rPr lang="en-US"/>
              <a:pPr>
                <a:defRPr/>
              </a:pPr>
              <a:t>‹#›</a:t>
            </a:fld>
            <a:endParaRPr lang="en-US" dirty="0"/>
          </a:p>
        </p:txBody>
      </p:sp>
    </p:spTree>
    <p:extLst>
      <p:ext uri="{BB962C8B-B14F-4D97-AF65-F5344CB8AC3E}">
        <p14:creationId xmlns:p14="http://schemas.microsoft.com/office/powerpoint/2010/main" val="18826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3D4C6A-1563-49F1-83FA-29CE2D02926A}" type="slidenum">
              <a:rPr lang="en-US"/>
              <a:pPr>
                <a:defRPr/>
              </a:pPr>
              <a:t>‹#›</a:t>
            </a:fld>
            <a:endParaRPr lang="en-US" dirty="0"/>
          </a:p>
        </p:txBody>
      </p:sp>
    </p:spTree>
    <p:extLst>
      <p:ext uri="{BB962C8B-B14F-4D97-AF65-F5344CB8AC3E}">
        <p14:creationId xmlns:p14="http://schemas.microsoft.com/office/powerpoint/2010/main" val="3511885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295150-4FD7-4802-B0EB-D52217513A72}" type="datetime1">
              <a:rPr lang="en-US" smtClean="0"/>
              <a:pPr/>
              <a:t>10/24/11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10/24/11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7571FF-D602-4BB6-9683-7A1E909D4296}" type="datetime1">
              <a:rPr lang="en-US" smtClean="0"/>
              <a:pPr/>
              <a:t>10/24/11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10/24/11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42B6C6-10FF-4510-A888-F0B9C6A788B0}" type="datetime1">
              <a:rPr lang="en-US" smtClean="0"/>
              <a:pPr/>
              <a:t>10/24/11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847B31-A4E1-4FCE-8661-5EC33A675437}" type="datetime1">
              <a:rPr lang="en-US" smtClean="0"/>
              <a:pPr/>
              <a:t>10/24/11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Session ID 3842</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B541CDBF-327C-41DC-811F-C336C76B1382}"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B34F3-05F7-41C1-B84E-68CE2E00C83C}" type="datetime1">
              <a:rPr lang="en-US" smtClean="0"/>
              <a:pPr/>
              <a:t>10/24/11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7F82-2B2E-4837-B3AB-C94C672FBECB}" type="datetime1">
              <a:rPr lang="en-US" smtClean="0"/>
              <a:pPr/>
              <a:t>10/24/11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E57738-F4B0-48EA-9B71-E0F723F8BF6C}" type="datetime1">
              <a:rPr lang="en-US" smtClean="0"/>
              <a:pPr/>
              <a:t>10/24/11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10/24/11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1909345-DEE0-4B07-8E32-441AC9DA095E}" type="datetime1">
              <a:rPr lang="en-US" smtClean="0"/>
              <a:pPr/>
              <a:t>10/24/11</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6DD0FD-55B0-48C4-8AF2-8A69533EDFC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Lst>
  <p:hf hdr="0" ft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35.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gif"/><Relationship Id="rId3" Type="http://schemas.openxmlformats.org/officeDocument/2006/relationships/image" Target="../media/image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image" Target="../media/image13.gif"/></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42.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 Id="rId3" Type="http://schemas.openxmlformats.org/officeDocument/2006/relationships/image" Target="../media/image25.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53.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wmf"/><Relationship Id="rId3" Type="http://schemas.openxmlformats.org/officeDocument/2006/relationships/image" Target="../media/image3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jpeg"/></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64.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71.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72.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1" Type="http://schemas.openxmlformats.org/officeDocument/2006/relationships/slideLayout" Target="../slideLayouts/slideLayout7.xml"/><Relationship Id="rId2" Type="http://schemas.openxmlformats.org/officeDocument/2006/relationships/image" Target="../media/image8.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wmf"/><Relationship Id="rId3"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8204434" cy="1927225"/>
          </a:xfrm>
        </p:spPr>
        <p:txBody>
          <a:bodyPr>
            <a:noAutofit/>
          </a:bodyPr>
          <a:lstStyle/>
          <a:p>
            <a:r>
              <a:rPr lang="en-US" sz="4400" dirty="0" smtClean="0"/>
              <a:t>Data Security: </a:t>
            </a:r>
            <a:br>
              <a:rPr lang="en-US" sz="4400" dirty="0" smtClean="0"/>
            </a:br>
            <a:r>
              <a:rPr lang="en-US" sz="4400" dirty="0" smtClean="0"/>
              <a:t>It’s All About the Desktop</a:t>
            </a:r>
            <a:endParaRPr lang="en-US" sz="4400" dirty="0"/>
          </a:p>
        </p:txBody>
      </p:sp>
      <p:sp>
        <p:nvSpPr>
          <p:cNvPr id="4" name="Subtitle 3"/>
          <p:cNvSpPr>
            <a:spLocks noGrp="1"/>
          </p:cNvSpPr>
          <p:nvPr>
            <p:ph type="subTitle" idx="1"/>
          </p:nvPr>
        </p:nvSpPr>
        <p:spPr/>
        <p:txBody>
          <a:bodyPr>
            <a:normAutofit lnSpcReduction="10000"/>
          </a:bodyPr>
          <a:lstStyle/>
          <a:p>
            <a:r>
              <a:rPr lang="en-US" dirty="0" smtClean="0"/>
              <a:t>EDUCAUSE 2011</a:t>
            </a:r>
          </a:p>
          <a:p>
            <a:endParaRPr lang="en-US" dirty="0" smtClean="0"/>
          </a:p>
          <a:p>
            <a:r>
              <a:rPr lang="en-US" dirty="0" smtClean="0"/>
              <a:t>Philadelphia, PA</a:t>
            </a:r>
          </a:p>
          <a:p>
            <a:r>
              <a:rPr lang="en-US" dirty="0" smtClean="0"/>
              <a:t>October 20, 2011</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breaches at educational </a:t>
            </a:r>
            <a:r>
              <a:rPr lang="en-US" dirty="0"/>
              <a:t>i</a:t>
            </a:r>
            <a:r>
              <a:rPr lang="en-US" dirty="0" smtClean="0"/>
              <a:t>nstitutions</a:t>
            </a:r>
            <a:endParaRPr lang="en-US" dirty="0"/>
          </a:p>
        </p:txBody>
      </p:sp>
      <p:graphicFrame>
        <p:nvGraphicFramePr>
          <p:cNvPr id="5" name="Chart 4"/>
          <p:cNvGraphicFramePr/>
          <p:nvPr>
            <p:extLst>
              <p:ext uri="{D42A27DB-BD31-4B8C-83A1-F6EECF244321}">
                <p14:modId xmlns:p14="http://schemas.microsoft.com/office/powerpoint/2010/main" val="2662739282"/>
              </p:ext>
            </p:extLst>
          </p:nvPr>
        </p:nvGraphicFramePr>
        <p:xfrm>
          <a:off x="612712" y="1143000"/>
          <a:ext cx="7997888" cy="47987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200400" y="6172200"/>
            <a:ext cx="2743200" cy="553998"/>
          </a:xfrm>
          <a:prstGeom prst="rect">
            <a:avLst/>
          </a:prstGeom>
          <a:noFill/>
        </p:spPr>
        <p:txBody>
          <a:bodyPr wrap="square" rtlCol="0">
            <a:spAutoFit/>
          </a:bodyPr>
          <a:lstStyle/>
          <a:p>
            <a:pPr algn="ctr"/>
            <a:r>
              <a:rPr lang="en-US" sz="1200" dirty="0">
                <a:solidFill>
                  <a:schemeClr val="accent2">
                    <a:lumMod val="90000"/>
                    <a:lumOff val="10000"/>
                  </a:schemeClr>
                </a:solidFill>
              </a:rPr>
              <a:t>http://www.adamdodge.com/esi/</a:t>
            </a:r>
          </a:p>
          <a:p>
            <a:pPr algn="ctr"/>
            <a:endParaRPr lang="en-US" dirty="0"/>
          </a:p>
        </p:txBody>
      </p:sp>
    </p:spTree>
    <p:extLst>
      <p:ext uri="{BB962C8B-B14F-4D97-AF65-F5344CB8AC3E}">
        <p14:creationId xmlns:p14="http://schemas.microsoft.com/office/powerpoint/2010/main" val="12784832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breaches at educational </a:t>
            </a:r>
            <a:r>
              <a:rPr lang="en-US" dirty="0"/>
              <a:t>i</a:t>
            </a:r>
            <a:r>
              <a:rPr lang="en-US" dirty="0" smtClean="0"/>
              <a:t>nstitutions</a:t>
            </a:r>
            <a:endParaRPr lang="en-US" dirty="0"/>
          </a:p>
        </p:txBody>
      </p:sp>
      <p:pic>
        <p:nvPicPr>
          <p:cNvPr id="6" name="Picture 5"/>
          <p:cNvPicPr>
            <a:picLocks noChangeAspect="1"/>
          </p:cNvPicPr>
          <p:nvPr/>
        </p:nvPicPr>
        <p:blipFill>
          <a:blip r:embed="rId2">
            <a:alphaModFix/>
          </a:blip>
          <a:stretch>
            <a:fillRect/>
          </a:stretch>
        </p:blipFill>
        <p:spPr>
          <a:xfrm>
            <a:off x="381000" y="1371600"/>
            <a:ext cx="7877607" cy="4346575"/>
          </a:xfrm>
          <a:prstGeom prst="rect">
            <a:avLst/>
          </a:prstGeom>
          <a:ln>
            <a:noFill/>
          </a:ln>
          <a:effectLst>
            <a:outerShdw blurRad="50800" dist="38100" dir="2700000" algn="tl" rotWithShape="0">
              <a:srgbClr val="000000">
                <a:alpha val="43000"/>
              </a:srgbClr>
            </a:outerShdw>
          </a:effectLst>
        </p:spPr>
      </p:pic>
      <p:sp>
        <p:nvSpPr>
          <p:cNvPr id="7" name="TextBox 6"/>
          <p:cNvSpPr txBox="1"/>
          <p:nvPr/>
        </p:nvSpPr>
        <p:spPr>
          <a:xfrm>
            <a:off x="3200400" y="6151602"/>
            <a:ext cx="2743200" cy="553998"/>
          </a:xfrm>
          <a:prstGeom prst="rect">
            <a:avLst/>
          </a:prstGeom>
          <a:noFill/>
        </p:spPr>
        <p:txBody>
          <a:bodyPr wrap="square" rtlCol="0">
            <a:spAutoFit/>
          </a:bodyPr>
          <a:lstStyle/>
          <a:p>
            <a:pPr algn="ctr"/>
            <a:r>
              <a:rPr lang="en-US" sz="1200" dirty="0">
                <a:solidFill>
                  <a:schemeClr val="accent2">
                    <a:lumMod val="90000"/>
                    <a:lumOff val="10000"/>
                  </a:schemeClr>
                </a:solidFill>
              </a:rPr>
              <a:t>http://www.adamdodge.com/esi/</a:t>
            </a:r>
          </a:p>
          <a:p>
            <a:pPr algn="ctr"/>
            <a:endParaRPr lang="en-US" dirty="0"/>
          </a:p>
        </p:txBody>
      </p:sp>
      <p:sp>
        <p:nvSpPr>
          <p:cNvPr id="5" name="TextBox 4"/>
          <p:cNvSpPr txBox="1"/>
          <p:nvPr/>
        </p:nvSpPr>
        <p:spPr>
          <a:xfrm>
            <a:off x="2234376" y="5089195"/>
            <a:ext cx="830731" cy="261610"/>
          </a:xfrm>
          <a:prstGeom prst="rect">
            <a:avLst/>
          </a:prstGeom>
          <a:solidFill>
            <a:schemeClr val="bg1"/>
          </a:solidFill>
        </p:spPr>
        <p:txBody>
          <a:bodyPr wrap="square" rtlCol="0">
            <a:spAutoFit/>
          </a:bodyPr>
          <a:lstStyle/>
          <a:p>
            <a:r>
              <a:rPr lang="en-US" sz="1100" i="1" dirty="0" smtClean="0">
                <a:solidFill>
                  <a:schemeClr val="tx2"/>
                </a:solidFill>
              </a:rPr>
              <a:t>[Financial]</a:t>
            </a:r>
            <a:endParaRPr lang="en-US" sz="1100" i="1" dirty="0">
              <a:solidFill>
                <a:schemeClr val="tx2"/>
              </a:solidFill>
            </a:endParaRPr>
          </a:p>
        </p:txBody>
      </p:sp>
    </p:spTree>
    <p:extLst>
      <p:ext uri="{BB962C8B-B14F-4D97-AF65-F5344CB8AC3E}">
        <p14:creationId xmlns:p14="http://schemas.microsoft.com/office/powerpoint/2010/main" val="32971639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335205" y="5957012"/>
            <a:ext cx="2743200" cy="276999"/>
          </a:xfrm>
          <a:prstGeom prst="rect">
            <a:avLst/>
          </a:prstGeom>
          <a:noFill/>
        </p:spPr>
        <p:txBody>
          <a:bodyPr wrap="square" rtlCol="0">
            <a:spAutoFit/>
          </a:bodyPr>
          <a:lstStyle/>
          <a:p>
            <a:pPr algn="ctr"/>
            <a:r>
              <a:rPr lang="en-US" sz="1200" dirty="0">
                <a:solidFill>
                  <a:schemeClr val="accent2">
                    <a:lumMod val="90000"/>
                    <a:lumOff val="10000"/>
                  </a:schemeClr>
                </a:solidFill>
              </a:rPr>
              <a:t>http:/</a:t>
            </a:r>
            <a:r>
              <a:rPr lang="en-US" sz="1200" dirty="0" smtClean="0">
                <a:solidFill>
                  <a:schemeClr val="accent2">
                    <a:lumMod val="90000"/>
                    <a:lumOff val="10000"/>
                  </a:schemeClr>
                </a:solidFill>
              </a:rPr>
              <a:t>/datalossdb.org/</a:t>
            </a:r>
            <a:endParaRPr lang="en-US" sz="1200" dirty="0">
              <a:solidFill>
                <a:schemeClr val="accent2">
                  <a:lumMod val="90000"/>
                  <a:lumOff val="10000"/>
                </a:schemeClr>
              </a:solidFill>
            </a:endParaRPr>
          </a:p>
        </p:txBody>
      </p:sp>
      <p:pic>
        <p:nvPicPr>
          <p:cNvPr id="2" name="Picture 1"/>
          <p:cNvPicPr>
            <a:picLocks noChangeAspect="1"/>
          </p:cNvPicPr>
          <p:nvPr/>
        </p:nvPicPr>
        <p:blipFill>
          <a:blip r:embed="rId2"/>
          <a:stretch>
            <a:fillRect/>
          </a:stretch>
        </p:blipFill>
        <p:spPr>
          <a:xfrm>
            <a:off x="98497" y="413740"/>
            <a:ext cx="6578799" cy="6403184"/>
          </a:xfrm>
          <a:prstGeom prst="rect">
            <a:avLst/>
          </a:prstGeom>
          <a:ln>
            <a:solidFill>
              <a:schemeClr val="tx1"/>
            </a:solidFill>
          </a:ln>
        </p:spPr>
      </p:pic>
    </p:spTree>
    <p:extLst>
      <p:ext uri="{BB962C8B-B14F-4D97-AF65-F5344CB8AC3E}">
        <p14:creationId xmlns:p14="http://schemas.microsoft.com/office/powerpoint/2010/main" val="38055419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3000"/>
          </a:blip>
          <a:stretch>
            <a:fillRect/>
          </a:stretch>
        </p:blipFill>
        <p:spPr>
          <a:xfrm>
            <a:off x="98497" y="413740"/>
            <a:ext cx="6578799" cy="6403184"/>
          </a:xfrm>
          <a:prstGeom prst="rect">
            <a:avLst/>
          </a:prstGeom>
          <a:ln>
            <a:solidFill>
              <a:schemeClr val="bg1">
                <a:lumMod val="65000"/>
              </a:schemeClr>
            </a:solidFill>
          </a:ln>
        </p:spPr>
      </p:pic>
      <p:pic>
        <p:nvPicPr>
          <p:cNvPr id="2" name="Picture 1"/>
          <p:cNvPicPr>
            <a:picLocks noChangeAspect="1"/>
          </p:cNvPicPr>
          <p:nvPr/>
        </p:nvPicPr>
        <p:blipFill>
          <a:blip r:embed="rId3"/>
          <a:stretch>
            <a:fillRect/>
          </a:stretch>
        </p:blipFill>
        <p:spPr>
          <a:xfrm>
            <a:off x="917084" y="583721"/>
            <a:ext cx="5846806" cy="610380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53193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2286000"/>
            <a:ext cx="7493000" cy="1897369"/>
          </a:xfrm>
          <a:prstGeom prst="rect">
            <a:avLst/>
          </a:prstGeom>
          <a:ln>
            <a:solidFill>
              <a:schemeClr val="tx2"/>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87591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2000"/>
          </a:blip>
          <a:stretch>
            <a:fillRect/>
          </a:stretch>
        </p:blipFill>
        <p:spPr>
          <a:xfrm>
            <a:off x="762000" y="2286000"/>
            <a:ext cx="7493000" cy="1897369"/>
          </a:xfrm>
          <a:prstGeom prst="rect">
            <a:avLst/>
          </a:prstGeom>
          <a:ln>
            <a:solidFill>
              <a:schemeClr val="tx2">
                <a:lumMod val="50000"/>
                <a:lumOff val="50000"/>
              </a:schemeClr>
            </a:solidFill>
          </a:ln>
          <a:effectLst>
            <a:outerShdw blurRad="50800" dist="38100" dir="2700000" algn="tl" rotWithShape="0">
              <a:srgbClr val="000000">
                <a:alpha val="43000"/>
              </a:srgbClr>
            </a:outerShdw>
          </a:effectLst>
        </p:spPr>
      </p:pic>
      <p:sp>
        <p:nvSpPr>
          <p:cNvPr id="2" name="TextBox 1"/>
          <p:cNvSpPr txBox="1"/>
          <p:nvPr/>
        </p:nvSpPr>
        <p:spPr>
          <a:xfrm rot="20579200">
            <a:off x="730250" y="2368550"/>
            <a:ext cx="7753350" cy="1938992"/>
          </a:xfrm>
          <a:prstGeom prst="rect">
            <a:avLst/>
          </a:prstGeom>
          <a:solidFill>
            <a:schemeClr val="bg1"/>
          </a:solidFill>
          <a:ln w="28575" cmpd="sng">
            <a:solidFill>
              <a:schemeClr val="tx2"/>
            </a:solidFill>
          </a:ln>
          <a:effectLst>
            <a:outerShdw blurRad="50800" dist="38100" dir="2700000" algn="tl" rotWithShape="0">
              <a:srgbClr val="000000">
                <a:alpha val="43000"/>
              </a:srgbClr>
            </a:outerShdw>
          </a:effectLst>
        </p:spPr>
        <p:txBody>
          <a:bodyPr wrap="square" rtlCol="0">
            <a:spAutoFit/>
          </a:bodyPr>
          <a:lstStyle/>
          <a:p>
            <a:r>
              <a:rPr lang="en-US" sz="2400" dirty="0" smtClean="0"/>
              <a:t>The computer was inside a briefcase in the locked automobile of a Tulane employee who was travelling outside New Orleans…</a:t>
            </a:r>
          </a:p>
          <a:p>
            <a:r>
              <a:rPr lang="en-US" sz="2400" dirty="0" smtClean="0"/>
              <a:t>The employee had been processing tax records during the holiday break…</a:t>
            </a:r>
            <a:endParaRPr lang="en-US" sz="2400" dirty="0"/>
          </a:p>
        </p:txBody>
      </p:sp>
    </p:spTree>
    <p:extLst>
      <p:ext uri="{BB962C8B-B14F-4D97-AF65-F5344CB8AC3E}">
        <p14:creationId xmlns:p14="http://schemas.microsoft.com/office/powerpoint/2010/main" val="38706119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experiences</a:t>
            </a:r>
            <a:endParaRPr lang="en-US" dirty="0"/>
          </a:p>
        </p:txBody>
      </p:sp>
    </p:spTree>
    <p:extLst>
      <p:ext uri="{BB962C8B-B14F-4D97-AF65-F5344CB8AC3E}">
        <p14:creationId xmlns:p14="http://schemas.microsoft.com/office/powerpoint/2010/main" val="36770770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Tree>
    <p:extLst>
      <p:ext uri="{BB962C8B-B14F-4D97-AF65-F5344CB8AC3E}">
        <p14:creationId xmlns:p14="http://schemas.microsoft.com/office/powerpoint/2010/main" val="20499946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normAutofit/>
          </a:bodyPr>
          <a:lstStyle/>
          <a:p>
            <a:r>
              <a:rPr lang="en-US" dirty="0" smtClean="0"/>
              <a:t>PII</a:t>
            </a:r>
          </a:p>
          <a:p>
            <a:pPr lvl="1"/>
            <a:r>
              <a:rPr lang="en-US" dirty="0" smtClean="0">
                <a:solidFill>
                  <a:srgbClr val="0000FF"/>
                </a:solidFill>
              </a:rPr>
              <a:t>P</a:t>
            </a:r>
            <a:r>
              <a:rPr lang="en-US" dirty="0" smtClean="0"/>
              <a:t>ersonally </a:t>
            </a:r>
            <a:r>
              <a:rPr lang="en-US" dirty="0" smtClean="0">
                <a:solidFill>
                  <a:srgbClr val="0000FF"/>
                </a:solidFill>
              </a:rPr>
              <a:t>I</a:t>
            </a:r>
            <a:r>
              <a:rPr lang="en-US" dirty="0" smtClean="0"/>
              <a:t>dentifiable </a:t>
            </a:r>
            <a:r>
              <a:rPr lang="en-US" dirty="0" smtClean="0">
                <a:solidFill>
                  <a:srgbClr val="0000FF"/>
                </a:solidFill>
              </a:rPr>
              <a:t>I</a:t>
            </a:r>
            <a:r>
              <a:rPr lang="en-US" dirty="0" smtClean="0"/>
              <a:t>nformation</a:t>
            </a:r>
          </a:p>
          <a:p>
            <a:pPr lvl="1"/>
            <a:r>
              <a:rPr lang="en-US" dirty="0" smtClean="0"/>
              <a:t>Defined by law (more in a minute)</a:t>
            </a:r>
          </a:p>
          <a:p>
            <a:r>
              <a:rPr lang="en-US" dirty="0" smtClean="0"/>
              <a:t>CI</a:t>
            </a:r>
          </a:p>
          <a:p>
            <a:pPr lvl="1"/>
            <a:r>
              <a:rPr lang="en-US" dirty="0" smtClean="0">
                <a:solidFill>
                  <a:srgbClr val="0000FF"/>
                </a:solidFill>
              </a:rPr>
              <a:t>C</a:t>
            </a:r>
            <a:r>
              <a:rPr lang="en-US" dirty="0" smtClean="0"/>
              <a:t>onfidential </a:t>
            </a:r>
            <a:r>
              <a:rPr lang="en-US" dirty="0" smtClean="0">
                <a:solidFill>
                  <a:srgbClr val="0000FF"/>
                </a:solidFill>
              </a:rPr>
              <a:t>I</a:t>
            </a:r>
            <a:r>
              <a:rPr lang="en-US" dirty="0" smtClean="0"/>
              <a:t>nformation</a:t>
            </a:r>
          </a:p>
          <a:p>
            <a:pPr lvl="1"/>
            <a:r>
              <a:rPr lang="en-US" dirty="0" smtClean="0"/>
              <a:t>Defined by local custom / practice</a:t>
            </a:r>
            <a:endParaRPr lang="en-US" dirty="0"/>
          </a:p>
          <a:p>
            <a:r>
              <a:rPr lang="en-US" dirty="0" smtClean="0"/>
              <a:t>Data Custodian</a:t>
            </a:r>
          </a:p>
          <a:p>
            <a:pPr lvl="1"/>
            <a:r>
              <a:rPr lang="en-US" dirty="0"/>
              <a:t>The specific person </a:t>
            </a:r>
            <a:r>
              <a:rPr lang="en-US" i="1" u="sng" dirty="0"/>
              <a:t>responsible</a:t>
            </a:r>
            <a:r>
              <a:rPr lang="en-US" dirty="0">
                <a:solidFill>
                  <a:srgbClr val="0000FF"/>
                </a:solidFill>
              </a:rPr>
              <a:t> </a:t>
            </a:r>
            <a:r>
              <a:rPr lang="en-US" dirty="0"/>
              <a:t>for collecting, maintaining and safeguarding specific pieces of PII or CI </a:t>
            </a:r>
          </a:p>
          <a:p>
            <a:pPr lvl="1"/>
            <a:r>
              <a:rPr lang="en-US" dirty="0"/>
              <a:t>Specific duties</a:t>
            </a:r>
          </a:p>
          <a:p>
            <a:pPr lvl="2"/>
            <a:r>
              <a:rPr lang="en-US" dirty="0"/>
              <a:t>Who</a:t>
            </a:r>
          </a:p>
          <a:p>
            <a:pPr lvl="2"/>
            <a:r>
              <a:rPr lang="en-US" dirty="0"/>
              <a:t>Why	</a:t>
            </a:r>
          </a:p>
          <a:p>
            <a:pPr lvl="2"/>
            <a:r>
              <a:rPr lang="en-US" dirty="0"/>
              <a:t>What</a:t>
            </a:r>
          </a:p>
        </p:txBody>
      </p:sp>
    </p:spTree>
    <p:extLst>
      <p:ext uri="{BB962C8B-B14F-4D97-AF65-F5344CB8AC3E}">
        <p14:creationId xmlns:p14="http://schemas.microsoft.com/office/powerpoint/2010/main" val="349206450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3746" y="665933"/>
            <a:ext cx="8073572" cy="4431983"/>
          </a:xfrm>
          <a:prstGeom prst="rect">
            <a:avLst/>
          </a:prstGeom>
          <a:noFill/>
        </p:spPr>
        <p:txBody>
          <a:bodyPr wrap="square" rtlCol="0">
            <a:spAutoFit/>
          </a:bodyPr>
          <a:lstStyle/>
          <a:p>
            <a:r>
              <a:rPr lang="en-US" sz="2400" b="1" dirty="0" smtClean="0">
                <a:solidFill>
                  <a:schemeClr val="accent2">
                    <a:lumMod val="90000"/>
                    <a:lumOff val="10000"/>
                  </a:schemeClr>
                </a:solidFill>
              </a:rPr>
              <a:t>United States Government Accountability Office :</a:t>
            </a:r>
          </a:p>
          <a:p>
            <a:endParaRPr lang="en-US" dirty="0" smtClean="0">
              <a:solidFill>
                <a:schemeClr val="accent2">
                  <a:lumMod val="90000"/>
                  <a:lumOff val="10000"/>
                </a:schemeClr>
              </a:solidFill>
            </a:endParaRPr>
          </a:p>
          <a:p>
            <a:r>
              <a:rPr lang="en-US" sz="2400" dirty="0" smtClean="0">
                <a:solidFill>
                  <a:schemeClr val="tx2"/>
                </a:solidFill>
              </a:rPr>
              <a:t>PII is</a:t>
            </a:r>
            <a:r>
              <a:rPr lang="en-US" sz="2400" dirty="0" smtClean="0">
                <a:solidFill>
                  <a:schemeClr val="accent2">
                    <a:lumMod val="90000"/>
                    <a:lumOff val="10000"/>
                  </a:schemeClr>
                </a:solidFill>
              </a:rPr>
              <a:t>: “</a:t>
            </a:r>
            <a:r>
              <a:rPr lang="en-US" sz="2400" i="1" dirty="0" smtClean="0">
                <a:solidFill>
                  <a:schemeClr val="accent2">
                    <a:lumMod val="90000"/>
                    <a:lumOff val="10000"/>
                  </a:schemeClr>
                </a:solidFill>
              </a:rPr>
              <a:t>…information that can be used to locate or identify an individual, such as names, aliases, Social Security numbers, biometric records, and other personal information that is linked or linkable to an individual. Loss of such information may lead to identity theft (the wrongful obtaining and using of another person’s identifying information in some way that involves fraud or deception, typically for economic gain) or other fraudulent use of the information, resulting in substantial harm, embarrassment, and inconvenience to individuals.”</a:t>
            </a:r>
            <a:endParaRPr lang="en-US" dirty="0">
              <a:solidFill>
                <a:schemeClr val="accent2">
                  <a:lumMod val="90000"/>
                  <a:lumOff val="10000"/>
                </a:schemeClr>
              </a:solidFill>
            </a:endParaRPr>
          </a:p>
        </p:txBody>
      </p:sp>
      <p:sp>
        <p:nvSpPr>
          <p:cNvPr id="8" name="TextBox 7"/>
          <p:cNvSpPr txBox="1"/>
          <p:nvPr/>
        </p:nvSpPr>
        <p:spPr>
          <a:xfrm>
            <a:off x="839123" y="5733166"/>
            <a:ext cx="6794500" cy="276999"/>
          </a:xfrm>
          <a:prstGeom prst="rect">
            <a:avLst/>
          </a:prstGeom>
          <a:noFill/>
        </p:spPr>
        <p:txBody>
          <a:bodyPr wrap="square" rtlCol="0">
            <a:spAutoFit/>
          </a:bodyPr>
          <a:lstStyle/>
          <a:p>
            <a:pPr algn="ctr"/>
            <a:r>
              <a:rPr lang="en-US" sz="1200" dirty="0" smtClean="0">
                <a:solidFill>
                  <a:srgbClr val="005083"/>
                </a:solidFill>
              </a:rPr>
              <a:t>http://www.gao.gov/new.items/d08343.pdf</a:t>
            </a:r>
            <a:endParaRPr lang="en-US" sz="1200" dirty="0">
              <a:solidFill>
                <a:srgbClr val="005083"/>
              </a:solidFill>
            </a:endParaRPr>
          </a:p>
        </p:txBody>
      </p:sp>
      <p:sp>
        <p:nvSpPr>
          <p:cNvPr id="9" name="Rectangle 8"/>
          <p:cNvSpPr/>
          <p:nvPr/>
        </p:nvSpPr>
        <p:spPr>
          <a:xfrm>
            <a:off x="3043638" y="2774884"/>
            <a:ext cx="3409014" cy="471714"/>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4116475" y="3867312"/>
            <a:ext cx="3167957" cy="471714"/>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28959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1"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47800" y="2057400"/>
            <a:ext cx="6019800" cy="369332"/>
          </a:xfrm>
          <a:prstGeom prst="rect">
            <a:avLst/>
          </a:prstGeom>
          <a:noFill/>
        </p:spPr>
        <p:txBody>
          <a:bodyPr wrap="square" rtlCol="0">
            <a:spAutoFit/>
          </a:bodyPr>
          <a:lstStyle/>
          <a:p>
            <a:pPr algn="ctr"/>
            <a:endParaRPr lang="en-US" dirty="0"/>
          </a:p>
        </p:txBody>
      </p:sp>
      <p:sp>
        <p:nvSpPr>
          <p:cNvPr id="8" name="TextBox 7"/>
          <p:cNvSpPr txBox="1"/>
          <p:nvPr/>
        </p:nvSpPr>
        <p:spPr>
          <a:xfrm>
            <a:off x="736004" y="1676400"/>
            <a:ext cx="7671992" cy="3046988"/>
          </a:xfrm>
          <a:prstGeom prst="rect">
            <a:avLst/>
          </a:prstGeom>
          <a:noFill/>
        </p:spPr>
        <p:txBody>
          <a:bodyPr wrap="none" rtlCol="0">
            <a:spAutoFit/>
          </a:bodyPr>
          <a:lstStyle/>
          <a:p>
            <a:pPr algn="ctr"/>
            <a:r>
              <a:rPr lang="en-US" sz="2400" b="1" dirty="0" smtClean="0">
                <a:solidFill>
                  <a:schemeClr val="tx2"/>
                </a:solidFill>
              </a:rPr>
              <a:t>Bret Ingerman</a:t>
            </a:r>
          </a:p>
          <a:p>
            <a:pPr algn="ctr"/>
            <a:endParaRPr lang="en-US" sz="2400" b="1" dirty="0" smtClean="0">
              <a:solidFill>
                <a:schemeClr val="tx2"/>
              </a:solidFill>
            </a:endParaRPr>
          </a:p>
          <a:p>
            <a:pPr algn="ctr"/>
            <a:r>
              <a:rPr lang="en-US" sz="2400" dirty="0" smtClean="0">
                <a:solidFill>
                  <a:schemeClr val="tx2"/>
                </a:solidFill>
              </a:rPr>
              <a:t>Vice President for Computing and Information Services</a:t>
            </a:r>
          </a:p>
          <a:p>
            <a:pPr algn="ctr"/>
            <a:r>
              <a:rPr lang="en-US" sz="2400" dirty="0" smtClean="0">
                <a:solidFill>
                  <a:schemeClr val="tx2"/>
                </a:solidFill>
              </a:rPr>
              <a:t>Vassar College</a:t>
            </a:r>
          </a:p>
          <a:p>
            <a:pPr algn="ctr"/>
            <a:r>
              <a:rPr lang="en-US" sz="2400" dirty="0" smtClean="0">
                <a:solidFill>
                  <a:schemeClr val="tx2"/>
                </a:solidFill>
              </a:rPr>
              <a:t>Poughkeepsie, NY</a:t>
            </a:r>
          </a:p>
          <a:p>
            <a:pPr algn="ctr"/>
            <a:endParaRPr lang="en-US" sz="2400" dirty="0" smtClean="0">
              <a:solidFill>
                <a:schemeClr val="tx2"/>
              </a:solidFill>
            </a:endParaRPr>
          </a:p>
          <a:p>
            <a:pPr algn="ctr"/>
            <a:endParaRPr lang="en-US" sz="2400" b="1" dirty="0">
              <a:solidFill>
                <a:schemeClr val="tx2"/>
              </a:solidFill>
            </a:endParaRPr>
          </a:p>
          <a:p>
            <a:pPr algn="ctr"/>
            <a:r>
              <a:rPr lang="en-US" sz="2400" b="1" dirty="0" smtClean="0">
                <a:solidFill>
                  <a:schemeClr val="tx2"/>
                </a:solidFill>
              </a:rPr>
              <a:t>ingerman@vassar.edu</a:t>
            </a:r>
            <a:endParaRPr lang="en-US" sz="2400" b="1" dirty="0">
              <a:solidFill>
                <a:schemeClr val="tx2"/>
              </a:solidFill>
            </a:endParaRPr>
          </a:p>
        </p:txBody>
      </p:sp>
    </p:spTree>
    <p:extLst>
      <p:ext uri="{BB962C8B-B14F-4D97-AF65-F5344CB8AC3E}">
        <p14:creationId xmlns:p14="http://schemas.microsoft.com/office/powerpoint/2010/main" val="30216799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LEGAL CONSIDERATIONS</a:t>
            </a:r>
            <a:endParaRPr lang="en-US" dirty="0"/>
          </a:p>
        </p:txBody>
      </p:sp>
    </p:spTree>
    <p:extLst>
      <p:ext uri="{BB962C8B-B14F-4D97-AF65-F5344CB8AC3E}">
        <p14:creationId xmlns:p14="http://schemas.microsoft.com/office/powerpoint/2010/main" val="4395773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 laws</a:t>
            </a:r>
            <a:endParaRPr lang="en-US" dirty="0"/>
          </a:p>
        </p:txBody>
      </p:sp>
      <p:sp>
        <p:nvSpPr>
          <p:cNvPr id="3" name="Content Placeholder 2"/>
          <p:cNvSpPr>
            <a:spLocks noGrp="1"/>
          </p:cNvSpPr>
          <p:nvPr>
            <p:ph idx="1"/>
          </p:nvPr>
        </p:nvSpPr>
        <p:spPr/>
        <p:txBody>
          <a:bodyPr/>
          <a:lstStyle/>
          <a:p>
            <a:r>
              <a:rPr lang="en-US" dirty="0" smtClean="0"/>
              <a:t>Define PII and…</a:t>
            </a:r>
          </a:p>
          <a:p>
            <a:pPr lvl="1"/>
            <a:r>
              <a:rPr lang="en-US" dirty="0" smtClean="0"/>
              <a:t>your responsibilities to safeguard PII</a:t>
            </a:r>
          </a:p>
          <a:p>
            <a:pPr lvl="1"/>
            <a:r>
              <a:rPr lang="en-US" dirty="0" smtClean="0"/>
              <a:t>your requirements after a breach</a:t>
            </a:r>
          </a:p>
          <a:p>
            <a:r>
              <a:rPr lang="en-US" dirty="0" smtClean="0"/>
              <a:t>Need to understand existing breach laws</a:t>
            </a:r>
          </a:p>
          <a:p>
            <a:pPr lvl="1"/>
            <a:r>
              <a:rPr lang="en-US" dirty="0" smtClean="0"/>
              <a:t>Federal</a:t>
            </a:r>
          </a:p>
          <a:p>
            <a:pPr lvl="1"/>
            <a:r>
              <a:rPr lang="en-US" dirty="0" smtClean="0"/>
              <a:t>State</a:t>
            </a:r>
          </a:p>
        </p:txBody>
      </p:sp>
    </p:spTree>
    <p:extLst>
      <p:ext uri="{BB962C8B-B14F-4D97-AF65-F5344CB8AC3E}">
        <p14:creationId xmlns:p14="http://schemas.microsoft.com/office/powerpoint/2010/main" val="22711611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 laws</a:t>
            </a:r>
            <a:endParaRPr lang="en-US" dirty="0"/>
          </a:p>
        </p:txBody>
      </p:sp>
      <p:sp>
        <p:nvSpPr>
          <p:cNvPr id="3" name="Content Placeholder 2"/>
          <p:cNvSpPr>
            <a:spLocks noGrp="1"/>
          </p:cNvSpPr>
          <p:nvPr>
            <p:ph idx="1"/>
          </p:nvPr>
        </p:nvSpPr>
        <p:spPr>
          <a:xfrm>
            <a:off x="609599" y="1586388"/>
            <a:ext cx="8035471" cy="4610108"/>
          </a:xfrm>
        </p:spPr>
        <p:txBody>
          <a:bodyPr/>
          <a:lstStyle/>
          <a:p>
            <a:r>
              <a:rPr lang="en-US" dirty="0" smtClean="0"/>
              <a:t>Federal data breach law</a:t>
            </a:r>
            <a:endParaRPr lang="en-US" dirty="0"/>
          </a:p>
        </p:txBody>
      </p:sp>
      <p:sp>
        <p:nvSpPr>
          <p:cNvPr id="6" name="TextBox 5"/>
          <p:cNvSpPr txBox="1"/>
          <p:nvPr/>
        </p:nvSpPr>
        <p:spPr>
          <a:xfrm>
            <a:off x="1460500" y="2666636"/>
            <a:ext cx="5959929" cy="830997"/>
          </a:xfrm>
          <a:prstGeom prst="rect">
            <a:avLst/>
          </a:prstGeom>
          <a:noFill/>
        </p:spPr>
        <p:txBody>
          <a:bodyPr wrap="square" rtlCol="0">
            <a:spAutoFit/>
          </a:bodyPr>
          <a:lstStyle/>
          <a:p>
            <a:pPr algn="ctr"/>
            <a:r>
              <a:rPr lang="en-US" sz="4800" i="1" dirty="0" smtClean="0">
                <a:solidFill>
                  <a:schemeClr val="accent2">
                    <a:lumMod val="90000"/>
                    <a:lumOff val="10000"/>
                  </a:schemeClr>
                </a:solidFill>
              </a:rPr>
              <a:t>There is none!</a:t>
            </a:r>
            <a:endParaRPr lang="en-US" sz="4800" i="1" dirty="0">
              <a:solidFill>
                <a:schemeClr val="accent2">
                  <a:lumMod val="90000"/>
                  <a:lumOff val="10000"/>
                </a:schemeClr>
              </a:solidFill>
            </a:endParaRPr>
          </a:p>
        </p:txBody>
      </p:sp>
    </p:spTree>
    <p:extLst>
      <p:ext uri="{BB962C8B-B14F-4D97-AF65-F5344CB8AC3E}">
        <p14:creationId xmlns:p14="http://schemas.microsoft.com/office/powerpoint/2010/main" val="25786652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 laws</a:t>
            </a:r>
            <a:endParaRPr lang="en-US" dirty="0"/>
          </a:p>
        </p:txBody>
      </p:sp>
      <p:sp>
        <p:nvSpPr>
          <p:cNvPr id="3" name="Content Placeholder 2"/>
          <p:cNvSpPr>
            <a:spLocks noGrp="1"/>
          </p:cNvSpPr>
          <p:nvPr>
            <p:ph idx="1"/>
          </p:nvPr>
        </p:nvSpPr>
        <p:spPr/>
        <p:txBody>
          <a:bodyPr>
            <a:normAutofit/>
          </a:bodyPr>
          <a:lstStyle/>
          <a:p>
            <a:r>
              <a:rPr lang="en-US" dirty="0" smtClean="0"/>
              <a:t>State data breach law</a:t>
            </a:r>
          </a:p>
          <a:p>
            <a:pPr lvl="1"/>
            <a:r>
              <a:rPr lang="en-US" dirty="0" smtClean="0"/>
              <a:t>Forty</a:t>
            </a:r>
            <a:r>
              <a:rPr lang="en-US" dirty="0"/>
              <a:t>-six states, the District of Columbia, Puerto </a:t>
            </a:r>
            <a:r>
              <a:rPr lang="en-US" dirty="0" smtClean="0"/>
              <a:t>Rico</a:t>
            </a:r>
            <a:br>
              <a:rPr lang="en-US" dirty="0" smtClean="0"/>
            </a:br>
            <a:r>
              <a:rPr lang="en-US" dirty="0" smtClean="0"/>
              <a:t>and </a:t>
            </a:r>
            <a:r>
              <a:rPr lang="en-US" dirty="0"/>
              <a:t>the Virgin Islands</a:t>
            </a:r>
          </a:p>
          <a:p>
            <a:pPr lvl="2"/>
            <a:r>
              <a:rPr lang="en-US" dirty="0"/>
              <a:t>Alabama, Kentucky, New Mexico, and South Dakota have no such laws (as of </a:t>
            </a:r>
            <a:r>
              <a:rPr lang="en-US" dirty="0" smtClean="0"/>
              <a:t>10/</a:t>
            </a:r>
            <a:r>
              <a:rPr lang="en-US" dirty="0"/>
              <a:t>12/2010</a:t>
            </a:r>
            <a:r>
              <a:rPr lang="en-US" dirty="0" smtClean="0"/>
              <a:t>)</a:t>
            </a:r>
          </a:p>
          <a:p>
            <a:pPr lvl="3"/>
            <a:r>
              <a:rPr lang="en-US" sz="1200" dirty="0" smtClean="0"/>
              <a:t>National Conference of State Legislatures : http://www.ncsl.org/default.aspx?tabid=13489</a:t>
            </a:r>
          </a:p>
          <a:p>
            <a:pPr lvl="1"/>
            <a:r>
              <a:rPr lang="en-US" dirty="0" smtClean="0"/>
              <a:t>Differ </a:t>
            </a:r>
            <a:r>
              <a:rPr lang="en-US" dirty="0"/>
              <a:t>on </a:t>
            </a:r>
          </a:p>
          <a:p>
            <a:pPr lvl="2"/>
            <a:r>
              <a:rPr lang="en-US" dirty="0"/>
              <a:t>Definition of PII</a:t>
            </a:r>
          </a:p>
          <a:p>
            <a:pPr lvl="2"/>
            <a:r>
              <a:rPr lang="en-US" dirty="0"/>
              <a:t>Encryption</a:t>
            </a:r>
          </a:p>
          <a:p>
            <a:pPr lvl="2"/>
            <a:r>
              <a:rPr lang="en-US" dirty="0"/>
              <a:t>Safe haven</a:t>
            </a:r>
          </a:p>
          <a:p>
            <a:pPr lvl="2"/>
            <a:r>
              <a:rPr lang="en-US" dirty="0"/>
              <a:t>Deletion</a:t>
            </a:r>
          </a:p>
          <a:p>
            <a:pPr lvl="2"/>
            <a:r>
              <a:rPr lang="en-US" dirty="0"/>
              <a:t>Threshold for notification for breach</a:t>
            </a:r>
          </a:p>
          <a:p>
            <a:pPr lvl="1"/>
            <a:r>
              <a:rPr lang="en-US" dirty="0" smtClean="0"/>
              <a:t>Each applies to their </a:t>
            </a:r>
            <a:r>
              <a:rPr lang="en-US" i="1" u="sng" dirty="0" smtClean="0">
                <a:solidFill>
                  <a:srgbClr val="0000FF"/>
                </a:solidFill>
              </a:rPr>
              <a:t>residents</a:t>
            </a:r>
          </a:p>
          <a:p>
            <a:endParaRPr lang="en-US" dirty="0"/>
          </a:p>
        </p:txBody>
      </p:sp>
    </p:spTree>
    <p:extLst>
      <p:ext uri="{BB962C8B-B14F-4D97-AF65-F5344CB8AC3E}">
        <p14:creationId xmlns:p14="http://schemas.microsoft.com/office/powerpoint/2010/main" val="39483004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Breach laws</a:t>
            </a:r>
            <a:endParaRPr lang="en-US" dirty="0"/>
          </a:p>
        </p:txBody>
      </p:sp>
      <p:sp>
        <p:nvSpPr>
          <p:cNvPr id="3" name="Content Placeholder 2"/>
          <p:cNvSpPr>
            <a:spLocks noGrp="1"/>
          </p:cNvSpPr>
          <p:nvPr>
            <p:ph idx="1"/>
          </p:nvPr>
        </p:nvSpPr>
        <p:spPr/>
        <p:txBody>
          <a:bodyPr/>
          <a:lstStyle/>
          <a:p>
            <a:r>
              <a:rPr lang="en-US" dirty="0"/>
              <a:t>A real nightmare</a:t>
            </a:r>
          </a:p>
          <a:p>
            <a:pPr lvl="1"/>
            <a:r>
              <a:rPr lang="en-US" dirty="0" smtClean="0"/>
              <a:t>For the Class of 2011 at Vassar…</a:t>
            </a:r>
            <a:endParaRPr lang="en-US" dirty="0"/>
          </a:p>
        </p:txBody>
      </p:sp>
      <p:sp>
        <p:nvSpPr>
          <p:cNvPr id="6" name="TextBox 5"/>
          <p:cNvSpPr txBox="1"/>
          <p:nvPr/>
        </p:nvSpPr>
        <p:spPr>
          <a:xfrm>
            <a:off x="0" y="2897700"/>
            <a:ext cx="9144000" cy="830997"/>
          </a:xfrm>
          <a:prstGeom prst="rect">
            <a:avLst/>
          </a:prstGeom>
          <a:noFill/>
        </p:spPr>
        <p:txBody>
          <a:bodyPr wrap="square" rtlCol="0">
            <a:spAutoFit/>
          </a:bodyPr>
          <a:lstStyle/>
          <a:p>
            <a:pPr algn="ctr"/>
            <a:r>
              <a:rPr lang="en-US" sz="4800" i="1" dirty="0" smtClean="0">
                <a:solidFill>
                  <a:schemeClr val="accent2">
                    <a:lumMod val="90000"/>
                    <a:lumOff val="10000"/>
                  </a:schemeClr>
                </a:solidFill>
              </a:rPr>
              <a:t>40 </a:t>
            </a:r>
            <a:r>
              <a:rPr lang="en-US" sz="4400" i="1" dirty="0" smtClean="0">
                <a:solidFill>
                  <a:schemeClr val="accent2">
                    <a:lumMod val="90000"/>
                    <a:lumOff val="10000"/>
                  </a:schemeClr>
                </a:solidFill>
              </a:rPr>
              <a:t>different state laws could apply</a:t>
            </a:r>
            <a:endParaRPr lang="en-US" sz="4400" i="1" dirty="0">
              <a:solidFill>
                <a:schemeClr val="accent2">
                  <a:lumMod val="90000"/>
                  <a:lumOff val="10000"/>
                </a:schemeClr>
              </a:solidFill>
            </a:endParaRPr>
          </a:p>
        </p:txBody>
      </p:sp>
    </p:spTree>
    <p:extLst>
      <p:ext uri="{BB962C8B-B14F-4D97-AF65-F5344CB8AC3E}">
        <p14:creationId xmlns:p14="http://schemas.microsoft.com/office/powerpoint/2010/main" val="29085421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York State Breach Law</a:t>
            </a:r>
            <a:endParaRPr lang="en-US" dirty="0"/>
          </a:p>
        </p:txBody>
      </p:sp>
      <p:sp>
        <p:nvSpPr>
          <p:cNvPr id="5" name="TextBox 4"/>
          <p:cNvSpPr txBox="1"/>
          <p:nvPr/>
        </p:nvSpPr>
        <p:spPr>
          <a:xfrm>
            <a:off x="526142" y="1651000"/>
            <a:ext cx="7701643" cy="3108544"/>
          </a:xfrm>
          <a:prstGeom prst="rect">
            <a:avLst/>
          </a:prstGeom>
          <a:noFill/>
        </p:spPr>
        <p:txBody>
          <a:bodyPr wrap="square" rtlCol="0">
            <a:spAutoFit/>
          </a:bodyPr>
          <a:lstStyle/>
          <a:p>
            <a:pPr>
              <a:tabLst>
                <a:tab pos="800100" algn="l"/>
                <a:tab pos="968375" algn="l"/>
              </a:tabLst>
            </a:pPr>
            <a:r>
              <a:rPr lang="en-US" sz="2000" dirty="0" smtClean="0">
                <a:solidFill>
                  <a:srgbClr val="003659"/>
                </a:solidFill>
              </a:rPr>
              <a:t>An </a:t>
            </a:r>
            <a:r>
              <a:rPr lang="en-US" sz="2000" dirty="0">
                <a:solidFill>
                  <a:srgbClr val="003659"/>
                </a:solidFill>
              </a:rPr>
              <a:t>individual’s unencrypted personal </a:t>
            </a:r>
            <a:r>
              <a:rPr lang="en-US" sz="2000" dirty="0" smtClean="0">
                <a:solidFill>
                  <a:srgbClr val="003659"/>
                </a:solidFill>
              </a:rPr>
              <a:t>information</a:t>
            </a:r>
            <a:r>
              <a:rPr lang="en-US" sz="2000" baseline="30000" dirty="0" smtClean="0">
                <a:solidFill>
                  <a:srgbClr val="003659"/>
                </a:solidFill>
              </a:rPr>
              <a:t>*</a:t>
            </a:r>
            <a:r>
              <a:rPr lang="en-US" sz="2000" dirty="0" smtClean="0">
                <a:solidFill>
                  <a:srgbClr val="003659"/>
                </a:solidFill>
              </a:rPr>
              <a:t> </a:t>
            </a:r>
            <a:r>
              <a:rPr lang="en-US" sz="2000" dirty="0">
                <a:solidFill>
                  <a:srgbClr val="003659"/>
                </a:solidFill>
              </a:rPr>
              <a:t>+ 1 or more of the following:</a:t>
            </a:r>
          </a:p>
          <a:p>
            <a:pPr>
              <a:tabLst>
                <a:tab pos="800100" algn="l"/>
                <a:tab pos="968375" algn="l"/>
              </a:tabLst>
            </a:pPr>
            <a:endParaRPr lang="en-US" sz="2000" dirty="0" smtClean="0">
              <a:solidFill>
                <a:srgbClr val="003659"/>
              </a:solidFill>
            </a:endParaRPr>
          </a:p>
          <a:p>
            <a:pPr>
              <a:tabLst>
                <a:tab pos="968375" algn="l"/>
                <a:tab pos="1204913" algn="l"/>
              </a:tabLst>
            </a:pPr>
            <a:r>
              <a:rPr lang="en-US" sz="2000" dirty="0" smtClean="0">
                <a:solidFill>
                  <a:srgbClr val="003659"/>
                </a:solidFill>
              </a:rPr>
              <a:t>	-	Social </a:t>
            </a:r>
            <a:r>
              <a:rPr lang="en-US" sz="2000" dirty="0">
                <a:solidFill>
                  <a:srgbClr val="003659"/>
                </a:solidFill>
              </a:rPr>
              <a:t>security #</a:t>
            </a:r>
          </a:p>
          <a:p>
            <a:pPr>
              <a:tabLst>
                <a:tab pos="968375" algn="l"/>
                <a:tab pos="1204913" algn="l"/>
              </a:tabLst>
            </a:pPr>
            <a:r>
              <a:rPr lang="en-US" sz="2000" dirty="0" smtClean="0">
                <a:solidFill>
                  <a:srgbClr val="003659"/>
                </a:solidFill>
              </a:rPr>
              <a:t>	-	Driver’s </a:t>
            </a:r>
            <a:r>
              <a:rPr lang="en-US" sz="2000" dirty="0">
                <a:solidFill>
                  <a:srgbClr val="003659"/>
                </a:solidFill>
              </a:rPr>
              <a:t>license number or non-driver ID</a:t>
            </a:r>
          </a:p>
          <a:p>
            <a:pPr marL="1204913" indent="-1204913">
              <a:tabLst>
                <a:tab pos="968375" algn="l"/>
                <a:tab pos="1204913" algn="l"/>
              </a:tabLst>
            </a:pPr>
            <a:r>
              <a:rPr lang="en-US" sz="2000" dirty="0" smtClean="0">
                <a:solidFill>
                  <a:srgbClr val="003659"/>
                </a:solidFill>
              </a:rPr>
              <a:t>	-	Account </a:t>
            </a:r>
            <a:r>
              <a:rPr lang="en-US" sz="2000" dirty="0">
                <a:solidFill>
                  <a:srgbClr val="003659"/>
                </a:solidFill>
              </a:rPr>
              <a:t>number, credit or debit card # + security code, access </a:t>
            </a:r>
            <a:r>
              <a:rPr lang="en-US" sz="2000" dirty="0" smtClean="0">
                <a:solidFill>
                  <a:srgbClr val="003659"/>
                </a:solidFill>
              </a:rPr>
              <a:t>code </a:t>
            </a:r>
            <a:r>
              <a:rPr lang="en-US" sz="2000" dirty="0">
                <a:solidFill>
                  <a:srgbClr val="003659"/>
                </a:solidFill>
              </a:rPr>
              <a:t>or </a:t>
            </a:r>
            <a:r>
              <a:rPr lang="en-US" sz="2000" dirty="0" smtClean="0">
                <a:solidFill>
                  <a:srgbClr val="003659"/>
                </a:solidFill>
              </a:rPr>
              <a:t>password </a:t>
            </a:r>
            <a:r>
              <a:rPr lang="en-US" sz="2000" dirty="0">
                <a:solidFill>
                  <a:srgbClr val="003659"/>
                </a:solidFill>
              </a:rPr>
              <a:t>which permits access to an individual’s financial account </a:t>
            </a:r>
            <a:endParaRPr lang="en-US" sz="2000" dirty="0" smtClean="0">
              <a:solidFill>
                <a:srgbClr val="003659"/>
              </a:solidFill>
            </a:endParaRPr>
          </a:p>
          <a:p>
            <a:pPr marL="1204913" indent="-1204913">
              <a:tabLst>
                <a:tab pos="968375" algn="l"/>
                <a:tab pos="1204913" algn="l"/>
              </a:tabLst>
            </a:pPr>
            <a:endParaRPr lang="en-US" dirty="0">
              <a:solidFill>
                <a:srgbClr val="003659"/>
              </a:solidFill>
            </a:endParaRPr>
          </a:p>
          <a:p>
            <a:pPr>
              <a:tabLst>
                <a:tab pos="968375" algn="l"/>
                <a:tab pos="1204913" algn="l"/>
              </a:tabLst>
            </a:pPr>
            <a:endParaRPr lang="en-US" dirty="0">
              <a:solidFill>
                <a:srgbClr val="003659"/>
              </a:solidFill>
            </a:endParaRPr>
          </a:p>
        </p:txBody>
      </p:sp>
      <p:sp>
        <p:nvSpPr>
          <p:cNvPr id="6" name="TextBox 5"/>
          <p:cNvSpPr txBox="1"/>
          <p:nvPr/>
        </p:nvSpPr>
        <p:spPr>
          <a:xfrm>
            <a:off x="516735" y="4661369"/>
            <a:ext cx="7701643" cy="523220"/>
          </a:xfrm>
          <a:prstGeom prst="rect">
            <a:avLst/>
          </a:prstGeom>
          <a:noFill/>
        </p:spPr>
        <p:txBody>
          <a:bodyPr wrap="square" rtlCol="0">
            <a:spAutoFit/>
          </a:bodyPr>
          <a:lstStyle/>
          <a:p>
            <a:pPr>
              <a:tabLst>
                <a:tab pos="800100" algn="l"/>
                <a:tab pos="968375" algn="l"/>
              </a:tabLst>
            </a:pPr>
            <a:r>
              <a:rPr lang="en-US" sz="1400" dirty="0" smtClean="0">
                <a:solidFill>
                  <a:srgbClr val="003659"/>
                </a:solidFill>
              </a:rPr>
              <a:t>* any </a:t>
            </a:r>
            <a:r>
              <a:rPr lang="en-US" sz="1400" dirty="0">
                <a:solidFill>
                  <a:srgbClr val="003659"/>
                </a:solidFill>
              </a:rPr>
              <a:t>information concerning a natural person which, because of name, number, personal mark, or other identifier, can be used to identify such natural </a:t>
            </a:r>
            <a:r>
              <a:rPr lang="en-US" sz="1400" dirty="0" smtClean="0">
                <a:solidFill>
                  <a:srgbClr val="003659"/>
                </a:solidFill>
              </a:rPr>
              <a:t>person</a:t>
            </a:r>
            <a:endParaRPr lang="en-US" sz="1400" dirty="0">
              <a:solidFill>
                <a:srgbClr val="003659"/>
              </a:solidFill>
            </a:endParaRPr>
          </a:p>
        </p:txBody>
      </p:sp>
      <p:sp>
        <p:nvSpPr>
          <p:cNvPr id="7" name="TextBox 6"/>
          <p:cNvSpPr txBox="1"/>
          <p:nvPr/>
        </p:nvSpPr>
        <p:spPr>
          <a:xfrm>
            <a:off x="526142" y="5667962"/>
            <a:ext cx="7701643" cy="246221"/>
          </a:xfrm>
          <a:prstGeom prst="rect">
            <a:avLst/>
          </a:prstGeom>
          <a:noFill/>
        </p:spPr>
        <p:txBody>
          <a:bodyPr wrap="square" rtlCol="0">
            <a:spAutoFit/>
          </a:bodyPr>
          <a:lstStyle/>
          <a:p>
            <a:pPr algn="ctr">
              <a:tabLst>
                <a:tab pos="800100" algn="l"/>
                <a:tab pos="968375" algn="l"/>
              </a:tabLst>
            </a:pPr>
            <a:r>
              <a:rPr lang="en-US" sz="1000" dirty="0">
                <a:solidFill>
                  <a:srgbClr val="003659"/>
                </a:solidFill>
              </a:rPr>
              <a:t>http://www.cscic.state.ny.us/lib/laws/</a:t>
            </a:r>
            <a:r>
              <a:rPr lang="en-US" sz="1000" dirty="0" smtClean="0">
                <a:solidFill>
                  <a:srgbClr val="003659"/>
                </a:solidFill>
              </a:rPr>
              <a:t>faq.cfm</a:t>
            </a:r>
            <a:endParaRPr lang="en-US" sz="1000" dirty="0">
              <a:solidFill>
                <a:srgbClr val="003659"/>
              </a:solidFill>
            </a:endParaRPr>
          </a:p>
        </p:txBody>
      </p:sp>
    </p:spTree>
    <p:extLst>
      <p:ext uri="{BB962C8B-B14F-4D97-AF65-F5344CB8AC3E}">
        <p14:creationId xmlns:p14="http://schemas.microsoft.com/office/powerpoint/2010/main" val="16007294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POLICY DEVELOPMENT</a:t>
            </a:r>
            <a:endParaRPr lang="en-US" dirty="0"/>
          </a:p>
        </p:txBody>
      </p:sp>
    </p:spTree>
    <p:extLst>
      <p:ext uri="{BB962C8B-B14F-4D97-AF65-F5344CB8AC3E}">
        <p14:creationId xmlns:p14="http://schemas.microsoft.com/office/powerpoint/2010/main" val="30023774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development</a:t>
            </a:r>
            <a:endParaRPr lang="en-US" dirty="0"/>
          </a:p>
        </p:txBody>
      </p:sp>
      <p:sp>
        <p:nvSpPr>
          <p:cNvPr id="3" name="Content Placeholder 2"/>
          <p:cNvSpPr>
            <a:spLocks noGrp="1"/>
          </p:cNvSpPr>
          <p:nvPr>
            <p:ph idx="1"/>
          </p:nvPr>
        </p:nvSpPr>
        <p:spPr/>
        <p:txBody>
          <a:bodyPr>
            <a:normAutofit/>
          </a:bodyPr>
          <a:lstStyle/>
          <a:p>
            <a:r>
              <a:rPr lang="en-US" dirty="0" smtClean="0"/>
              <a:t>Define what you consider PII</a:t>
            </a:r>
          </a:p>
          <a:p>
            <a:pPr lvl="1"/>
            <a:r>
              <a:rPr lang="en-US" dirty="0" smtClean="0"/>
              <a:t>Federal guidelines</a:t>
            </a:r>
          </a:p>
          <a:p>
            <a:pPr lvl="1"/>
            <a:r>
              <a:rPr lang="en-US" dirty="0" smtClean="0"/>
              <a:t>State guidelines</a:t>
            </a:r>
          </a:p>
          <a:p>
            <a:r>
              <a:rPr lang="en-US" dirty="0" smtClean="0"/>
              <a:t>Vassar’s definition</a:t>
            </a:r>
          </a:p>
          <a:p>
            <a:pPr lvl="1"/>
            <a:r>
              <a:rPr lang="en-US" dirty="0"/>
              <a:t>From NYS definition</a:t>
            </a:r>
          </a:p>
          <a:p>
            <a:pPr lvl="2"/>
            <a:r>
              <a:rPr lang="en-US" dirty="0"/>
              <a:t>Social Security Number</a:t>
            </a:r>
          </a:p>
          <a:p>
            <a:pPr lvl="2"/>
            <a:r>
              <a:rPr lang="en-US" dirty="0"/>
              <a:t>Drivers License Number or other non-driver ID</a:t>
            </a:r>
          </a:p>
          <a:p>
            <a:pPr lvl="2"/>
            <a:r>
              <a:rPr lang="en-US" dirty="0"/>
              <a:t>Account number, credit or debit card number + security code, access code or password which permits access to an individual’s financial account</a:t>
            </a:r>
          </a:p>
          <a:p>
            <a:pPr lvl="1"/>
            <a:r>
              <a:rPr lang="en-US" dirty="0"/>
              <a:t>From other states</a:t>
            </a:r>
          </a:p>
          <a:p>
            <a:pPr lvl="2"/>
            <a:r>
              <a:rPr lang="en-US" dirty="0"/>
              <a:t>Date of birth</a:t>
            </a:r>
          </a:p>
          <a:p>
            <a:pPr lvl="2"/>
            <a:r>
              <a:rPr lang="en-US" dirty="0"/>
              <a:t>Mother’s maiden name</a:t>
            </a:r>
          </a:p>
          <a:p>
            <a:endParaRPr lang="en-US" dirty="0" smtClean="0"/>
          </a:p>
          <a:p>
            <a:pPr lvl="2"/>
            <a:endParaRPr lang="en-US" dirty="0" smtClean="0"/>
          </a:p>
          <a:p>
            <a:pPr lvl="1"/>
            <a:endParaRPr lang="en-US" dirty="0" smtClean="0"/>
          </a:p>
        </p:txBody>
      </p:sp>
    </p:spTree>
    <p:extLst>
      <p:ext uri="{BB962C8B-B14F-4D97-AF65-F5344CB8AC3E}">
        <p14:creationId xmlns:p14="http://schemas.microsoft.com/office/powerpoint/2010/main" val="19825736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d</a:t>
            </a:r>
            <a:r>
              <a:rPr lang="en-US" dirty="0" smtClean="0"/>
              <a:t>evelopment</a:t>
            </a:r>
            <a:endParaRPr lang="en-US" dirty="0"/>
          </a:p>
        </p:txBody>
      </p:sp>
      <p:sp>
        <p:nvSpPr>
          <p:cNvPr id="3" name="Content Placeholder 2"/>
          <p:cNvSpPr>
            <a:spLocks noGrp="1"/>
          </p:cNvSpPr>
          <p:nvPr>
            <p:ph idx="1"/>
          </p:nvPr>
        </p:nvSpPr>
        <p:spPr/>
        <p:txBody>
          <a:bodyPr>
            <a:normAutofit/>
          </a:bodyPr>
          <a:lstStyle/>
          <a:p>
            <a:r>
              <a:rPr lang="en-US" dirty="0" smtClean="0"/>
              <a:t>Define what you consider CI</a:t>
            </a:r>
            <a:endParaRPr lang="en-US" dirty="0"/>
          </a:p>
          <a:p>
            <a:pPr lvl="1"/>
            <a:r>
              <a:rPr lang="en-US" dirty="0"/>
              <a:t>Institutionally specific</a:t>
            </a:r>
          </a:p>
          <a:p>
            <a:r>
              <a:rPr lang="en-US" dirty="0" smtClean="0"/>
              <a:t>Vassar’s definition</a:t>
            </a:r>
            <a:endParaRPr lang="en-US" dirty="0"/>
          </a:p>
          <a:p>
            <a:pPr lvl="1"/>
            <a:r>
              <a:rPr lang="en-US" i="1" dirty="0" smtClean="0"/>
              <a:t>“…information </a:t>
            </a:r>
            <a:r>
              <a:rPr lang="en-US" i="1" dirty="0"/>
              <a:t>that, while not defined as PII, nevertheless should not be shared with others without a specific academic or businesses reason to do so</a:t>
            </a:r>
            <a:r>
              <a:rPr lang="en-US" i="1" dirty="0" smtClean="0"/>
              <a:t>.”  </a:t>
            </a:r>
            <a:endParaRPr lang="en-US" i="1" dirty="0"/>
          </a:p>
          <a:p>
            <a:pPr lvl="1"/>
            <a:r>
              <a:rPr lang="en-US" dirty="0"/>
              <a:t>Examples</a:t>
            </a:r>
          </a:p>
          <a:p>
            <a:pPr lvl="2"/>
            <a:r>
              <a:rPr lang="en-US" dirty="0"/>
              <a:t>gift and donor information</a:t>
            </a:r>
          </a:p>
          <a:p>
            <a:pPr lvl="2"/>
            <a:r>
              <a:rPr lang="en-US" dirty="0"/>
              <a:t>salaries</a:t>
            </a:r>
          </a:p>
          <a:p>
            <a:pPr lvl="2"/>
            <a:r>
              <a:rPr lang="en-US" dirty="0"/>
              <a:t>performance appraisals</a:t>
            </a:r>
          </a:p>
          <a:p>
            <a:pPr lvl="2"/>
            <a:r>
              <a:rPr lang="en-US" dirty="0"/>
              <a:t>tenure/promotion review </a:t>
            </a:r>
            <a:r>
              <a:rPr lang="en-US" dirty="0" smtClean="0"/>
              <a:t>materials</a:t>
            </a:r>
          </a:p>
          <a:p>
            <a:r>
              <a:rPr lang="en-US" dirty="0" smtClean="0"/>
              <a:t>Protect at same level as PII?</a:t>
            </a:r>
            <a:endParaRPr lang="en-US" dirty="0"/>
          </a:p>
          <a:p>
            <a:pPr lvl="1"/>
            <a:endParaRPr lang="en-US" dirty="0"/>
          </a:p>
          <a:p>
            <a:pPr lvl="1"/>
            <a:endParaRPr lang="en-US" dirty="0"/>
          </a:p>
        </p:txBody>
      </p:sp>
    </p:spTree>
    <p:extLst>
      <p:ext uri="{BB962C8B-B14F-4D97-AF65-F5344CB8AC3E}">
        <p14:creationId xmlns:p14="http://schemas.microsoft.com/office/powerpoint/2010/main" val="33876890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d</a:t>
            </a:r>
            <a:r>
              <a:rPr lang="en-US" dirty="0" smtClean="0"/>
              <a:t>evelopment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Develop a policy to manage and safeguard PII / CI</a:t>
            </a:r>
          </a:p>
          <a:p>
            <a:r>
              <a:rPr lang="en-US" dirty="0" smtClean="0"/>
              <a:t>Engage senior administrators</a:t>
            </a:r>
          </a:p>
          <a:p>
            <a:pPr lvl="1"/>
            <a:r>
              <a:rPr lang="en-US" dirty="0" smtClean="0"/>
              <a:t>Explain to them the risks of a breach</a:t>
            </a:r>
          </a:p>
          <a:p>
            <a:pPr lvl="1"/>
            <a:r>
              <a:rPr lang="en-US" dirty="0" smtClean="0"/>
              <a:t>Remind them about the newspaper headlines</a:t>
            </a:r>
          </a:p>
          <a:p>
            <a:r>
              <a:rPr lang="en-US" dirty="0" smtClean="0"/>
              <a:t>Board of Trustees</a:t>
            </a:r>
          </a:p>
          <a:p>
            <a:pPr lvl="1"/>
            <a:r>
              <a:rPr lang="en-US" dirty="0" smtClean="0"/>
              <a:t>Technology Committee		Audit Committee</a:t>
            </a:r>
          </a:p>
          <a:p>
            <a:r>
              <a:rPr lang="en-US" dirty="0" smtClean="0"/>
              <a:t>Create a Data Custodian </a:t>
            </a:r>
            <a:r>
              <a:rPr lang="en-US" dirty="0"/>
              <a:t>Group</a:t>
            </a:r>
          </a:p>
          <a:p>
            <a:pPr lvl="1"/>
            <a:r>
              <a:rPr lang="en-US" dirty="0"/>
              <a:t>HR				</a:t>
            </a:r>
            <a:r>
              <a:rPr lang="en-US" dirty="0" smtClean="0"/>
              <a:t>	Dean </a:t>
            </a:r>
            <a:r>
              <a:rPr lang="en-US" dirty="0"/>
              <a:t>of </a:t>
            </a:r>
            <a:r>
              <a:rPr lang="en-US" dirty="0" smtClean="0"/>
              <a:t>Faculty</a:t>
            </a:r>
          </a:p>
          <a:p>
            <a:pPr lvl="1"/>
            <a:r>
              <a:rPr lang="en-US" dirty="0" smtClean="0"/>
              <a:t>Registrar				Alum. Affairs &amp; Development</a:t>
            </a:r>
          </a:p>
          <a:p>
            <a:pPr lvl="1"/>
            <a:r>
              <a:rPr lang="en-US" dirty="0" smtClean="0"/>
              <a:t>Admissions</a:t>
            </a:r>
            <a:r>
              <a:rPr lang="en-US" dirty="0"/>
              <a:t>			</a:t>
            </a:r>
            <a:r>
              <a:rPr lang="en-US" dirty="0" smtClean="0"/>
              <a:t>	Financial </a:t>
            </a:r>
            <a:r>
              <a:rPr lang="en-US" dirty="0"/>
              <a:t>Aid</a:t>
            </a:r>
          </a:p>
          <a:p>
            <a:pPr lvl="1"/>
            <a:r>
              <a:rPr lang="en-US" dirty="0"/>
              <a:t>Health Services			Security and Safety</a:t>
            </a:r>
          </a:p>
          <a:p>
            <a:pPr lvl="1"/>
            <a:r>
              <a:rPr lang="en-US" dirty="0" smtClean="0"/>
              <a:t>Nursery School</a:t>
            </a:r>
            <a:r>
              <a:rPr lang="en-US" dirty="0"/>
              <a:t>			Faculty Housing</a:t>
            </a:r>
          </a:p>
          <a:p>
            <a:pPr lvl="1"/>
            <a:r>
              <a:rPr lang="en-US" dirty="0"/>
              <a:t>Controller			</a:t>
            </a:r>
            <a:r>
              <a:rPr lang="en-US" dirty="0" smtClean="0"/>
              <a:t>	CIS</a:t>
            </a:r>
          </a:p>
          <a:p>
            <a:r>
              <a:rPr lang="en-US" dirty="0" smtClean="0"/>
              <a:t>This is a team effort</a:t>
            </a:r>
            <a:endParaRPr lang="en-US" dirty="0"/>
          </a:p>
          <a:p>
            <a:endParaRPr lang="en-US" dirty="0" smtClean="0"/>
          </a:p>
        </p:txBody>
      </p:sp>
    </p:spTree>
    <p:extLst>
      <p:ext uri="{BB962C8B-B14F-4D97-AF65-F5344CB8AC3E}">
        <p14:creationId xmlns:p14="http://schemas.microsoft.com/office/powerpoint/2010/main" val="5521729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A little about Vassar</a:t>
            </a:r>
          </a:p>
          <a:p>
            <a:r>
              <a:rPr lang="en-US" dirty="0" smtClean="0"/>
              <a:t>Why are we talking about this?</a:t>
            </a:r>
          </a:p>
          <a:p>
            <a:r>
              <a:rPr lang="en-US" dirty="0" smtClean="0"/>
              <a:t>Our experiences</a:t>
            </a:r>
          </a:p>
          <a:p>
            <a:r>
              <a:rPr lang="en-US" dirty="0" smtClean="0"/>
              <a:t>Definitions</a:t>
            </a:r>
          </a:p>
          <a:p>
            <a:r>
              <a:rPr lang="en-US" dirty="0" smtClean="0"/>
              <a:t>Legal considerations</a:t>
            </a:r>
          </a:p>
          <a:p>
            <a:r>
              <a:rPr lang="en-US" dirty="0" smtClean="0"/>
              <a:t>Policy development</a:t>
            </a:r>
          </a:p>
          <a:p>
            <a:r>
              <a:rPr lang="en-US" dirty="0" smtClean="0"/>
              <a:t>Technologies</a:t>
            </a:r>
          </a:p>
          <a:p>
            <a:r>
              <a:rPr lang="en-US" dirty="0" smtClean="0"/>
              <a:t>Questions / Comments</a:t>
            </a:r>
          </a:p>
        </p:txBody>
      </p:sp>
    </p:spTree>
    <p:extLst>
      <p:ext uri="{BB962C8B-B14F-4D97-AF65-F5344CB8AC3E}">
        <p14:creationId xmlns:p14="http://schemas.microsoft.com/office/powerpoint/2010/main" val="39941123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49" y="508000"/>
            <a:ext cx="1828078" cy="474663"/>
          </a:xfrm>
        </p:spPr>
        <p:txBody>
          <a:bodyPr>
            <a:noAutofit/>
          </a:bodyPr>
          <a:lstStyle/>
          <a:p>
            <a:r>
              <a:rPr lang="en-US" b="1" dirty="0" smtClean="0"/>
              <a:t>Over</a:t>
            </a:r>
            <a:endParaRPr lang="en-US" b="1" dirty="0"/>
          </a:p>
        </p:txBody>
      </p:sp>
      <p:sp>
        <p:nvSpPr>
          <p:cNvPr id="3" name="Content Placeholder 2"/>
          <p:cNvSpPr>
            <a:spLocks noGrp="1"/>
          </p:cNvSpPr>
          <p:nvPr>
            <p:ph idx="1"/>
          </p:nvPr>
        </p:nvSpPr>
        <p:spPr>
          <a:xfrm>
            <a:off x="286459" y="1631245"/>
            <a:ext cx="8736990" cy="3185348"/>
          </a:xfrm>
        </p:spPr>
        <p:txBody>
          <a:bodyPr>
            <a:normAutofit/>
          </a:bodyPr>
          <a:lstStyle/>
          <a:p>
            <a:pPr>
              <a:buSzPts val="2200"/>
              <a:buFont typeface="Wingdings 2"/>
              <a:buChar char=""/>
              <a:tabLst>
                <a:tab pos="4344988" algn="l"/>
              </a:tabLst>
            </a:pPr>
            <a:r>
              <a:rPr lang="en-US" sz="2400" b="0" kern="1200" dirty="0">
                <a:solidFill>
                  <a:srgbClr val="000000"/>
                </a:solidFill>
                <a:latin typeface="Perpetua"/>
              </a:rPr>
              <a:t>If you’re not the data custodian	</a:t>
            </a:r>
            <a:r>
              <a:rPr lang="en-US" sz="2400" kern="1200" dirty="0">
                <a:solidFill>
                  <a:srgbClr val="0000FF"/>
                </a:solidFill>
                <a:latin typeface="Perpetua"/>
              </a:rPr>
              <a:t>don’t collect it</a:t>
            </a:r>
          </a:p>
          <a:p>
            <a:pPr>
              <a:buSzPts val="2200"/>
              <a:buFont typeface="Wingdings 2"/>
              <a:buChar char=""/>
              <a:tabLst>
                <a:tab pos="4344988" algn="l"/>
              </a:tabLst>
            </a:pPr>
            <a:r>
              <a:rPr lang="en-US" sz="2400" b="0" kern="1200" dirty="0" smtClean="0">
                <a:solidFill>
                  <a:srgbClr val="000000"/>
                </a:solidFill>
                <a:latin typeface="Perpetua"/>
              </a:rPr>
              <a:t>If you need it	</a:t>
            </a:r>
            <a:r>
              <a:rPr lang="en-US" sz="2400" kern="1200" dirty="0" smtClean="0">
                <a:solidFill>
                  <a:srgbClr val="0000FF"/>
                </a:solidFill>
                <a:latin typeface="Perpetua"/>
              </a:rPr>
              <a:t>ask for it</a:t>
            </a:r>
          </a:p>
          <a:p>
            <a:pPr>
              <a:buSzPts val="2200"/>
              <a:buFont typeface="Wingdings 2"/>
              <a:buChar char=""/>
              <a:tabLst>
                <a:tab pos="4344988" algn="l"/>
              </a:tabLst>
            </a:pPr>
            <a:r>
              <a:rPr lang="en-US" sz="2400" b="0" kern="1200" dirty="0" smtClean="0">
                <a:solidFill>
                  <a:srgbClr val="000000"/>
                </a:solidFill>
                <a:latin typeface="Perpetua"/>
              </a:rPr>
              <a:t>If </a:t>
            </a:r>
            <a:r>
              <a:rPr lang="en-US" sz="2400" b="0" kern="1200" dirty="0">
                <a:solidFill>
                  <a:srgbClr val="000000"/>
                </a:solidFill>
                <a:latin typeface="Perpetua"/>
              </a:rPr>
              <a:t>you don’t need it	</a:t>
            </a:r>
            <a:r>
              <a:rPr lang="en-US" sz="2400" kern="1200" dirty="0" smtClean="0">
                <a:solidFill>
                  <a:srgbClr val="0000FF"/>
                </a:solidFill>
                <a:latin typeface="Perpetua"/>
              </a:rPr>
              <a:t>you </a:t>
            </a:r>
            <a:r>
              <a:rPr lang="en-US" sz="2400" kern="1200" dirty="0">
                <a:solidFill>
                  <a:srgbClr val="0000FF"/>
                </a:solidFill>
                <a:latin typeface="Perpetua"/>
              </a:rPr>
              <a:t>shouldn’t </a:t>
            </a:r>
            <a:r>
              <a:rPr lang="en-US" sz="2400" kern="1200" dirty="0" smtClean="0">
                <a:solidFill>
                  <a:srgbClr val="0000FF"/>
                </a:solidFill>
                <a:latin typeface="Perpetua"/>
              </a:rPr>
              <a:t>have </a:t>
            </a:r>
            <a:r>
              <a:rPr lang="en-US" sz="2400" kern="1200" dirty="0">
                <a:solidFill>
                  <a:srgbClr val="0000FF"/>
                </a:solidFill>
                <a:latin typeface="Perpetua"/>
              </a:rPr>
              <a:t>it</a:t>
            </a:r>
          </a:p>
          <a:p>
            <a:pPr>
              <a:buSzPts val="2200"/>
              <a:buFont typeface="Wingdings 2"/>
              <a:buChar char=""/>
              <a:tabLst>
                <a:tab pos="4344988" algn="l"/>
              </a:tabLst>
            </a:pPr>
            <a:r>
              <a:rPr lang="en-US" sz="2400" b="0" kern="1200" dirty="0" smtClean="0">
                <a:solidFill>
                  <a:srgbClr val="000000"/>
                </a:solidFill>
                <a:latin typeface="Perpetua"/>
              </a:rPr>
              <a:t>If </a:t>
            </a:r>
            <a:r>
              <a:rPr lang="en-US" sz="2400" b="0" kern="1200" dirty="0">
                <a:solidFill>
                  <a:srgbClr val="000000"/>
                </a:solidFill>
                <a:latin typeface="Perpetua"/>
              </a:rPr>
              <a:t>you do use it	</a:t>
            </a:r>
            <a:r>
              <a:rPr lang="en-US" sz="2400" kern="1200" dirty="0" smtClean="0">
                <a:solidFill>
                  <a:srgbClr val="0000FF"/>
                </a:solidFill>
                <a:latin typeface="Perpetua"/>
              </a:rPr>
              <a:t>don’t </a:t>
            </a:r>
            <a:r>
              <a:rPr lang="en-US" sz="2400" kern="1200" dirty="0">
                <a:solidFill>
                  <a:srgbClr val="0000FF"/>
                </a:solidFill>
                <a:latin typeface="Perpetua"/>
              </a:rPr>
              <a:t>store </a:t>
            </a:r>
            <a:r>
              <a:rPr lang="en-US" sz="2400" kern="1200" dirty="0" smtClean="0">
                <a:solidFill>
                  <a:srgbClr val="0000FF"/>
                </a:solidFill>
                <a:latin typeface="Perpetua"/>
              </a:rPr>
              <a:t>it (ask again)</a:t>
            </a:r>
            <a:endParaRPr lang="en-US" sz="2400" kern="1200" dirty="0">
              <a:solidFill>
                <a:srgbClr val="0000FF"/>
              </a:solidFill>
              <a:latin typeface="Perpetua"/>
            </a:endParaRPr>
          </a:p>
          <a:p>
            <a:pPr>
              <a:buSzPts val="2200"/>
              <a:buFont typeface="Wingdings 2"/>
              <a:buChar char=""/>
              <a:tabLst>
                <a:tab pos="4344988" algn="l"/>
              </a:tabLst>
            </a:pPr>
            <a:r>
              <a:rPr lang="en-US" sz="2400" b="0" kern="1200" dirty="0">
                <a:solidFill>
                  <a:srgbClr val="000000"/>
                </a:solidFill>
                <a:latin typeface="Perpetua"/>
              </a:rPr>
              <a:t>If you must store it	</a:t>
            </a:r>
            <a:r>
              <a:rPr lang="en-US" sz="2400" kern="1200" dirty="0" smtClean="0">
                <a:solidFill>
                  <a:srgbClr val="0000FF"/>
                </a:solidFill>
                <a:latin typeface="Perpetua"/>
              </a:rPr>
              <a:t>encrypt it / password protect it</a:t>
            </a:r>
            <a:endParaRPr lang="en-US" sz="2400" kern="1200" dirty="0">
              <a:solidFill>
                <a:srgbClr val="0000FF"/>
              </a:solidFill>
              <a:latin typeface="Perpetua"/>
            </a:endParaRPr>
          </a:p>
          <a:p>
            <a:pPr>
              <a:buSzPts val="2200"/>
              <a:buFont typeface="Wingdings 2"/>
              <a:buChar char=""/>
              <a:tabLst>
                <a:tab pos="4344988" algn="l"/>
              </a:tabLst>
            </a:pPr>
            <a:r>
              <a:rPr lang="en-US" sz="2400" b="0" kern="1200" dirty="0">
                <a:solidFill>
                  <a:srgbClr val="000000"/>
                </a:solidFill>
                <a:latin typeface="Perpetua"/>
              </a:rPr>
              <a:t>If you do have it	</a:t>
            </a:r>
            <a:r>
              <a:rPr lang="en-US" sz="2400" kern="1200" dirty="0" smtClean="0">
                <a:solidFill>
                  <a:srgbClr val="0000FF"/>
                </a:solidFill>
                <a:latin typeface="Perpetua"/>
              </a:rPr>
              <a:t>don’t </a:t>
            </a:r>
            <a:r>
              <a:rPr lang="en-US" sz="2400" kern="1200" dirty="0">
                <a:solidFill>
                  <a:srgbClr val="0000FF"/>
                </a:solidFill>
                <a:latin typeface="Perpetua"/>
              </a:rPr>
              <a:t>share it</a:t>
            </a:r>
          </a:p>
          <a:p>
            <a:pPr>
              <a:buSzPts val="2200"/>
              <a:buFont typeface="Wingdings 2"/>
              <a:buChar char=""/>
              <a:tabLst>
                <a:tab pos="4344988" algn="l"/>
              </a:tabLst>
            </a:pPr>
            <a:r>
              <a:rPr lang="en-US" sz="2400" b="0" kern="1200" dirty="0">
                <a:solidFill>
                  <a:srgbClr val="000000"/>
                </a:solidFill>
                <a:latin typeface="Perpetua"/>
              </a:rPr>
              <a:t>When you’re done with it	</a:t>
            </a:r>
            <a:r>
              <a:rPr lang="en-US" sz="2400" kern="1200" dirty="0" smtClean="0">
                <a:solidFill>
                  <a:srgbClr val="0000FF"/>
                </a:solidFill>
                <a:latin typeface="Perpetua"/>
              </a:rPr>
              <a:t>securely </a:t>
            </a:r>
            <a:r>
              <a:rPr lang="en-US" sz="2400" kern="1200" dirty="0">
                <a:solidFill>
                  <a:srgbClr val="0000FF"/>
                </a:solidFill>
                <a:latin typeface="Perpetua"/>
              </a:rPr>
              <a:t>delete </a:t>
            </a:r>
            <a:r>
              <a:rPr lang="en-US" sz="2400" kern="1200" dirty="0" smtClean="0">
                <a:solidFill>
                  <a:srgbClr val="0000FF"/>
                </a:solidFill>
                <a:latin typeface="Perpetua"/>
              </a:rPr>
              <a:t>it</a:t>
            </a:r>
            <a:endParaRPr lang="en-US" sz="2400" kern="1200" dirty="0">
              <a:solidFill>
                <a:srgbClr val="0000FF"/>
              </a:solidFill>
              <a:latin typeface="Perpetua"/>
            </a:endParaRPr>
          </a:p>
        </p:txBody>
      </p:sp>
      <p:sp>
        <p:nvSpPr>
          <p:cNvPr id="7" name="Title 1"/>
          <p:cNvSpPr txBox="1">
            <a:spLocks/>
          </p:cNvSpPr>
          <p:nvPr/>
        </p:nvSpPr>
        <p:spPr bwMode="auto">
          <a:xfrm>
            <a:off x="1529297" y="518014"/>
            <a:ext cx="6357403" cy="474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20000"/>
              </a:spcBef>
              <a:spcAft>
                <a:spcPct val="0"/>
              </a:spcAft>
              <a:defRPr sz="2400" b="1">
                <a:solidFill>
                  <a:srgbClr val="4C4C4C"/>
                </a:solidFill>
                <a:latin typeface="+mj-lt"/>
                <a:ea typeface="+mj-ea"/>
                <a:cs typeface="+mj-cs"/>
              </a:defRPr>
            </a:lvl1pPr>
            <a:lvl2pPr algn="l" rtl="0" eaLnBrk="0" fontAlgn="base" hangingPunct="0">
              <a:spcBef>
                <a:spcPct val="20000"/>
              </a:spcBef>
              <a:spcAft>
                <a:spcPct val="0"/>
              </a:spcAft>
              <a:defRPr sz="2400" b="1">
                <a:solidFill>
                  <a:srgbClr val="4C4C4C"/>
                </a:solidFill>
                <a:latin typeface="Arial" charset="0"/>
              </a:defRPr>
            </a:lvl2pPr>
            <a:lvl3pPr algn="l" rtl="0" eaLnBrk="0" fontAlgn="base" hangingPunct="0">
              <a:spcBef>
                <a:spcPct val="20000"/>
              </a:spcBef>
              <a:spcAft>
                <a:spcPct val="0"/>
              </a:spcAft>
              <a:defRPr sz="2400" b="1">
                <a:solidFill>
                  <a:srgbClr val="4C4C4C"/>
                </a:solidFill>
                <a:latin typeface="Arial" charset="0"/>
              </a:defRPr>
            </a:lvl3pPr>
            <a:lvl4pPr algn="l" rtl="0" eaLnBrk="0" fontAlgn="base" hangingPunct="0">
              <a:spcBef>
                <a:spcPct val="20000"/>
              </a:spcBef>
              <a:spcAft>
                <a:spcPct val="0"/>
              </a:spcAft>
              <a:defRPr sz="2400" b="1">
                <a:solidFill>
                  <a:srgbClr val="4C4C4C"/>
                </a:solidFill>
                <a:latin typeface="Arial" charset="0"/>
              </a:defRPr>
            </a:lvl4pPr>
            <a:lvl5pPr algn="l" rtl="0" eaLnBrk="0" fontAlgn="base" hangingPunct="0">
              <a:spcBef>
                <a:spcPct val="20000"/>
              </a:spcBef>
              <a:spcAft>
                <a:spcPct val="0"/>
              </a:spcAft>
              <a:defRPr sz="2400" b="1">
                <a:solidFill>
                  <a:srgbClr val="4C4C4C"/>
                </a:solidFill>
                <a:latin typeface="Arial" charset="0"/>
              </a:defRPr>
            </a:lvl5pPr>
            <a:lvl6pPr marL="457200" algn="l" rtl="0" fontAlgn="base">
              <a:spcBef>
                <a:spcPct val="20000"/>
              </a:spcBef>
              <a:spcAft>
                <a:spcPct val="0"/>
              </a:spcAft>
              <a:defRPr sz="2400" b="1">
                <a:solidFill>
                  <a:srgbClr val="4C4C4C"/>
                </a:solidFill>
                <a:latin typeface="Arial" charset="0"/>
              </a:defRPr>
            </a:lvl6pPr>
            <a:lvl7pPr marL="914400" algn="l" rtl="0" fontAlgn="base">
              <a:spcBef>
                <a:spcPct val="20000"/>
              </a:spcBef>
              <a:spcAft>
                <a:spcPct val="0"/>
              </a:spcAft>
              <a:defRPr sz="2400" b="1">
                <a:solidFill>
                  <a:srgbClr val="4C4C4C"/>
                </a:solidFill>
                <a:latin typeface="Arial" charset="0"/>
              </a:defRPr>
            </a:lvl7pPr>
            <a:lvl8pPr marL="1371600" algn="l" rtl="0" fontAlgn="base">
              <a:spcBef>
                <a:spcPct val="20000"/>
              </a:spcBef>
              <a:spcAft>
                <a:spcPct val="0"/>
              </a:spcAft>
              <a:defRPr sz="2400" b="1">
                <a:solidFill>
                  <a:srgbClr val="4C4C4C"/>
                </a:solidFill>
                <a:latin typeface="Arial" charset="0"/>
              </a:defRPr>
            </a:lvl8pPr>
            <a:lvl9pPr marL="1828800" algn="l" rtl="0" fontAlgn="base">
              <a:spcBef>
                <a:spcPct val="20000"/>
              </a:spcBef>
              <a:spcAft>
                <a:spcPct val="0"/>
              </a:spcAft>
              <a:defRPr sz="2400" b="1">
                <a:solidFill>
                  <a:srgbClr val="4C4C4C"/>
                </a:solidFill>
                <a:latin typeface="Arial" charset="0"/>
              </a:defRPr>
            </a:lvl9pPr>
          </a:lstStyle>
          <a:p>
            <a:r>
              <a:rPr lang="en-US" sz="4000" dirty="0"/>
              <a:t>Simplified PII / CI </a:t>
            </a:r>
            <a:r>
              <a:rPr lang="en-US" sz="4000" dirty="0" smtClean="0"/>
              <a:t>policy</a:t>
            </a:r>
            <a:endParaRPr lang="en-US" sz="4000" dirty="0"/>
          </a:p>
        </p:txBody>
      </p:sp>
    </p:spTree>
    <p:extLst>
      <p:ext uri="{BB962C8B-B14F-4D97-AF65-F5344CB8AC3E}">
        <p14:creationId xmlns:p14="http://schemas.microsoft.com/office/powerpoint/2010/main" val="29701670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development</a:t>
            </a:r>
            <a:endParaRPr lang="en-US" dirty="0"/>
          </a:p>
        </p:txBody>
      </p:sp>
      <p:sp>
        <p:nvSpPr>
          <p:cNvPr id="3" name="Content Placeholder 2"/>
          <p:cNvSpPr>
            <a:spLocks noGrp="1"/>
          </p:cNvSpPr>
          <p:nvPr>
            <p:ph idx="1"/>
          </p:nvPr>
        </p:nvSpPr>
        <p:spPr/>
        <p:txBody>
          <a:bodyPr>
            <a:normAutofit/>
          </a:bodyPr>
          <a:lstStyle/>
          <a:p>
            <a:r>
              <a:rPr lang="en-US" dirty="0" smtClean="0"/>
              <a:t>Surveyed custodians</a:t>
            </a:r>
          </a:p>
          <a:p>
            <a:pPr lvl="1"/>
            <a:r>
              <a:rPr lang="en-US" dirty="0" smtClean="0"/>
              <a:t>PII / CI that they collect &amp; store</a:t>
            </a:r>
          </a:p>
          <a:p>
            <a:pPr lvl="1"/>
            <a:r>
              <a:rPr lang="en-US" dirty="0" smtClean="0"/>
              <a:t>Why they collect / store it</a:t>
            </a:r>
          </a:p>
          <a:p>
            <a:pPr lvl="1"/>
            <a:r>
              <a:rPr lang="en-US" dirty="0" smtClean="0"/>
              <a:t>How they collect / store it</a:t>
            </a:r>
          </a:p>
          <a:p>
            <a:r>
              <a:rPr lang="en-US" dirty="0" smtClean="0"/>
              <a:t>Analyzing custodian data</a:t>
            </a:r>
          </a:p>
          <a:p>
            <a:r>
              <a:rPr lang="en-US" dirty="0" smtClean="0"/>
              <a:t>Vassar policy in draft form</a:t>
            </a:r>
          </a:p>
          <a:p>
            <a:pPr lvl="1"/>
            <a:r>
              <a:rPr lang="en-US" dirty="0" smtClean="0"/>
              <a:t>Crafted with data custodians</a:t>
            </a:r>
          </a:p>
          <a:p>
            <a:pPr lvl="1"/>
            <a:r>
              <a:rPr lang="en-US" dirty="0" smtClean="0"/>
              <a:t>Shared with Senior Officers</a:t>
            </a:r>
          </a:p>
          <a:p>
            <a:pPr lvl="1"/>
            <a:r>
              <a:rPr lang="en-US" dirty="0" smtClean="0"/>
              <a:t>Discussed with Board of Trustees Technology Committee</a:t>
            </a:r>
          </a:p>
          <a:p>
            <a:pPr lvl="1"/>
            <a:r>
              <a:rPr lang="en-US" dirty="0" smtClean="0"/>
              <a:t>To be vetted by Counsel</a:t>
            </a:r>
          </a:p>
          <a:p>
            <a:r>
              <a:rPr lang="en-US" dirty="0" smtClean="0"/>
              <a:t>Finalize policy (2011-12)</a:t>
            </a:r>
          </a:p>
        </p:txBody>
      </p:sp>
    </p:spTree>
    <p:extLst>
      <p:ext uri="{BB962C8B-B14F-4D97-AF65-F5344CB8AC3E}">
        <p14:creationId xmlns:p14="http://schemas.microsoft.com/office/powerpoint/2010/main" val="24666127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development</a:t>
            </a:r>
            <a:endParaRPr lang="en-US" dirty="0"/>
          </a:p>
        </p:txBody>
      </p:sp>
      <p:sp>
        <p:nvSpPr>
          <p:cNvPr id="3" name="Content Placeholder 2"/>
          <p:cNvSpPr>
            <a:spLocks noGrp="1"/>
          </p:cNvSpPr>
          <p:nvPr>
            <p:ph idx="1"/>
          </p:nvPr>
        </p:nvSpPr>
        <p:spPr/>
        <p:txBody>
          <a:bodyPr>
            <a:normAutofit/>
          </a:bodyPr>
          <a:lstStyle/>
          <a:p>
            <a:r>
              <a:rPr lang="en-US" dirty="0" smtClean="0"/>
              <a:t>Survey campus offices</a:t>
            </a:r>
          </a:p>
          <a:p>
            <a:pPr lvl="1"/>
            <a:r>
              <a:rPr lang="en-US" dirty="0" smtClean="0"/>
              <a:t>Determine what they store and why</a:t>
            </a:r>
          </a:p>
          <a:p>
            <a:pPr lvl="1"/>
            <a:r>
              <a:rPr lang="en-US" dirty="0" smtClean="0"/>
              <a:t>Determine what they need and why</a:t>
            </a:r>
          </a:p>
          <a:p>
            <a:r>
              <a:rPr lang="en-US" dirty="0" smtClean="0"/>
              <a:t>Eliminate non-authoritative collection of PII / CI, and…</a:t>
            </a:r>
          </a:p>
          <a:p>
            <a:r>
              <a:rPr lang="en-US" dirty="0" smtClean="0"/>
              <a:t>Limit number of offices that store PII / CI</a:t>
            </a:r>
          </a:p>
          <a:p>
            <a:pPr lvl="1"/>
            <a:r>
              <a:rPr lang="en-US" dirty="0" smtClean="0"/>
              <a:t>Dramatic culture shock</a:t>
            </a:r>
          </a:p>
          <a:p>
            <a:r>
              <a:rPr lang="en-US" dirty="0" smtClean="0"/>
              <a:t>Protect </a:t>
            </a:r>
            <a:r>
              <a:rPr lang="en-US" dirty="0"/>
              <a:t>what is stored</a:t>
            </a:r>
          </a:p>
          <a:p>
            <a:pPr lvl="1"/>
            <a:r>
              <a:rPr lang="en-US" dirty="0"/>
              <a:t>Password</a:t>
            </a:r>
          </a:p>
          <a:p>
            <a:pPr lvl="1"/>
            <a:r>
              <a:rPr lang="en-US" dirty="0"/>
              <a:t>Encryption</a:t>
            </a:r>
          </a:p>
          <a:p>
            <a:r>
              <a:rPr lang="en-US" dirty="0" smtClean="0"/>
              <a:t>Two additional PII policies</a:t>
            </a:r>
          </a:p>
          <a:p>
            <a:pPr lvl="1"/>
            <a:r>
              <a:rPr lang="en-US" dirty="0" smtClean="0"/>
              <a:t>FTC “Red Flag” rules</a:t>
            </a:r>
          </a:p>
          <a:p>
            <a:pPr lvl="1"/>
            <a:r>
              <a:rPr lang="en-US" dirty="0" smtClean="0"/>
              <a:t>PCI DSS</a:t>
            </a:r>
          </a:p>
          <a:p>
            <a:pPr lvl="1"/>
            <a:endParaRPr lang="en-US" dirty="0" smtClean="0"/>
          </a:p>
        </p:txBody>
      </p:sp>
    </p:spTree>
    <p:extLst>
      <p:ext uri="{BB962C8B-B14F-4D97-AF65-F5344CB8AC3E}">
        <p14:creationId xmlns:p14="http://schemas.microsoft.com/office/powerpoint/2010/main" val="35541368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TECHNOLOGIES</a:t>
            </a:r>
            <a:endParaRPr lang="en-US" dirty="0"/>
          </a:p>
        </p:txBody>
      </p:sp>
    </p:spTree>
    <p:extLst>
      <p:ext uri="{BB962C8B-B14F-4D97-AF65-F5344CB8AC3E}">
        <p14:creationId xmlns:p14="http://schemas.microsoft.com/office/powerpoint/2010/main" val="5669840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33110411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alphaModFix amt="15000"/>
            </a:blip>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alphaModFix amt="15000"/>
            </a:blip>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alphaModFix amt="15000"/>
          </a:blip>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alphaModFix amt="15000"/>
          </a:blip>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alphaModFix amt="15000"/>
          </a:blip>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25867186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administrator access</a:t>
            </a:r>
            <a:endParaRPr lang="en-US" dirty="0"/>
          </a:p>
        </p:txBody>
      </p:sp>
      <p:sp>
        <p:nvSpPr>
          <p:cNvPr id="3" name="Content Placeholder 2"/>
          <p:cNvSpPr>
            <a:spLocks noGrp="1"/>
          </p:cNvSpPr>
          <p:nvPr>
            <p:ph idx="1"/>
          </p:nvPr>
        </p:nvSpPr>
        <p:spPr/>
        <p:txBody>
          <a:bodyPr>
            <a:normAutofit/>
          </a:bodyPr>
          <a:lstStyle/>
          <a:p>
            <a:r>
              <a:rPr lang="en-US" dirty="0"/>
              <a:t>CIS needs to troubleshoot, repair, install, etc.</a:t>
            </a:r>
          </a:p>
          <a:p>
            <a:r>
              <a:rPr lang="en-US" dirty="0"/>
              <a:t>1,800 desktop computers</a:t>
            </a:r>
          </a:p>
          <a:p>
            <a:r>
              <a:rPr lang="en-US" dirty="0"/>
              <a:t>Administrator account</a:t>
            </a:r>
          </a:p>
          <a:p>
            <a:pPr lvl="1"/>
            <a:r>
              <a:rPr lang="en-US" dirty="0"/>
              <a:t>Need password that is strong</a:t>
            </a:r>
          </a:p>
          <a:p>
            <a:pPr lvl="1"/>
            <a:r>
              <a:rPr lang="en-US" dirty="0"/>
              <a:t>Need password that can be remembered by CIS staff</a:t>
            </a:r>
          </a:p>
          <a:p>
            <a:r>
              <a:rPr lang="en-US" dirty="0"/>
              <a:t>Same password</a:t>
            </a:r>
          </a:p>
          <a:p>
            <a:pPr lvl="1"/>
            <a:r>
              <a:rPr lang="en-US" dirty="0"/>
              <a:t>Lose the password </a:t>
            </a:r>
            <a:r>
              <a:rPr lang="en-US" dirty="0" smtClean="0">
                <a:sym typeface="Wingdings"/>
              </a:rPr>
              <a:t></a:t>
            </a:r>
            <a:r>
              <a:rPr lang="en-US" dirty="0" smtClean="0"/>
              <a:t> </a:t>
            </a:r>
            <a:r>
              <a:rPr lang="en-US" dirty="0"/>
              <a:t>compromise up to 1,800 computers</a:t>
            </a:r>
          </a:p>
          <a:p>
            <a:r>
              <a:rPr lang="en-US" dirty="0"/>
              <a:t>Different passwords</a:t>
            </a:r>
          </a:p>
          <a:p>
            <a:pPr lvl="1"/>
            <a:r>
              <a:rPr lang="en-US" dirty="0"/>
              <a:t>1,800??</a:t>
            </a:r>
          </a:p>
          <a:p>
            <a:r>
              <a:rPr lang="en-US" dirty="0"/>
              <a:t>2-factor authentication</a:t>
            </a:r>
          </a:p>
        </p:txBody>
      </p:sp>
    </p:spTree>
    <p:extLst>
      <p:ext uri="{BB962C8B-B14F-4D97-AF65-F5344CB8AC3E}">
        <p14:creationId xmlns:p14="http://schemas.microsoft.com/office/powerpoint/2010/main" val="255288160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SecuriKey</a:t>
            </a:r>
            <a:endParaRPr lang="en-US" dirty="0"/>
          </a:p>
        </p:txBody>
      </p:sp>
      <p:pic>
        <p:nvPicPr>
          <p:cNvPr id="5" name="Picture 4" descr="116573-2208p123-9b.gif"/>
          <p:cNvPicPr>
            <a:picLocks noChangeAspect="1"/>
          </p:cNvPicPr>
          <p:nvPr/>
        </p:nvPicPr>
        <p:blipFill>
          <a:blip r:embed="rId2"/>
          <a:stretch>
            <a:fillRect/>
          </a:stretch>
        </p:blipFill>
        <p:spPr>
          <a:xfrm>
            <a:off x="1869040" y="1638792"/>
            <a:ext cx="2202320" cy="4051300"/>
          </a:xfrm>
          <a:prstGeom prst="rect">
            <a:avLst/>
          </a:prstGeom>
          <a:ln>
            <a:solidFill>
              <a:srgbClr val="000000"/>
            </a:solidFill>
          </a:ln>
          <a:effectLst>
            <a:outerShdw blurRad="50800" dist="38100" dir="2700000" algn="tl" rotWithShape="0">
              <a:prstClr val="black">
                <a:alpha val="40000"/>
              </a:prstClr>
            </a:outerShdw>
          </a:effectLst>
        </p:spPr>
      </p:pic>
      <p:pic>
        <p:nvPicPr>
          <p:cNvPr id="6" name="Picture 5" descr="securikey1.jpg"/>
          <p:cNvPicPr>
            <a:picLocks noChangeAspect="1"/>
          </p:cNvPicPr>
          <p:nvPr/>
        </p:nvPicPr>
        <p:blipFill>
          <a:blip r:embed="rId3"/>
          <a:stretch>
            <a:fillRect/>
          </a:stretch>
        </p:blipFill>
        <p:spPr>
          <a:xfrm>
            <a:off x="5684624" y="3339990"/>
            <a:ext cx="1594799" cy="1460500"/>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4098202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SecuriKey</a:t>
            </a:r>
            <a:endParaRPr lang="en-US" dirty="0"/>
          </a:p>
        </p:txBody>
      </p:sp>
      <p:pic>
        <p:nvPicPr>
          <p:cNvPr id="5" name="Picture 4" descr="116573-2208p123-9b.gif"/>
          <p:cNvPicPr>
            <a:picLocks noChangeAspect="1"/>
          </p:cNvPicPr>
          <p:nvPr/>
        </p:nvPicPr>
        <p:blipFill>
          <a:blip r:embed="rId2"/>
          <a:stretch>
            <a:fillRect/>
          </a:stretch>
        </p:blipFill>
        <p:spPr>
          <a:xfrm flipV="1">
            <a:off x="4176389" y="4353604"/>
            <a:ext cx="1102747" cy="2028569"/>
          </a:xfrm>
          <a:prstGeom prst="rect">
            <a:avLst/>
          </a:prstGeom>
          <a:ln w="9525" cmpd="sng">
            <a:solidFill>
              <a:srgbClr val="000000"/>
            </a:solidFill>
          </a:ln>
          <a:effectLst>
            <a:outerShdw blurRad="50800" dist="38100" dir="2700000" algn="tl" rotWithShape="0">
              <a:prstClr val="black">
                <a:alpha val="40000"/>
              </a:prstClr>
            </a:outerShdw>
          </a:effectLst>
        </p:spPr>
      </p:pic>
      <p:pic>
        <p:nvPicPr>
          <p:cNvPr id="6" name="Picture 5" descr="osx_logon.jpg"/>
          <p:cNvPicPr>
            <a:picLocks noChangeAspect="1"/>
          </p:cNvPicPr>
          <p:nvPr/>
        </p:nvPicPr>
        <p:blipFill>
          <a:blip r:embed="rId3"/>
          <a:stretch>
            <a:fillRect/>
          </a:stretch>
        </p:blipFill>
        <p:spPr>
          <a:xfrm>
            <a:off x="545766" y="1727721"/>
            <a:ext cx="3835531" cy="2400300"/>
          </a:xfrm>
          <a:prstGeom prst="rect">
            <a:avLst/>
          </a:prstGeom>
          <a:ln w="9525" cmpd="sng">
            <a:solidFill>
              <a:srgbClr val="000000"/>
            </a:solidFill>
          </a:ln>
          <a:effectLst>
            <a:outerShdw blurRad="50800" dist="38100" dir="2700000" algn="tl" rotWithShape="0">
              <a:prstClr val="black">
                <a:alpha val="40000"/>
              </a:prstClr>
            </a:outerShdw>
          </a:effectLst>
        </p:spPr>
      </p:pic>
      <p:pic>
        <p:nvPicPr>
          <p:cNvPr id="7" name="Picture 6" descr="Log-On_Screen_thumb[5].jpg"/>
          <p:cNvPicPr>
            <a:picLocks noChangeAspect="1"/>
          </p:cNvPicPr>
          <p:nvPr/>
        </p:nvPicPr>
        <p:blipFill>
          <a:blip r:embed="rId4"/>
          <a:stretch>
            <a:fillRect/>
          </a:stretch>
        </p:blipFill>
        <p:spPr>
          <a:xfrm>
            <a:off x="5114601" y="1767409"/>
            <a:ext cx="3160713" cy="2403656"/>
          </a:xfrm>
          <a:prstGeom prst="rect">
            <a:avLst/>
          </a:prstGeom>
          <a:ln w="9525" cmpd="sng">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24791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Redeploying computers</a:t>
            </a:r>
            <a:endParaRPr lang="en-US" dirty="0"/>
          </a:p>
        </p:txBody>
      </p:sp>
      <p:grpSp>
        <p:nvGrpSpPr>
          <p:cNvPr id="16" name="Group 15"/>
          <p:cNvGrpSpPr/>
          <p:nvPr/>
        </p:nvGrpSpPr>
        <p:grpSpPr>
          <a:xfrm>
            <a:off x="489873" y="3195717"/>
            <a:ext cx="1601267" cy="1403452"/>
            <a:chOff x="309083" y="1362461"/>
            <a:chExt cx="2292803" cy="2009558"/>
          </a:xfrm>
        </p:grpSpPr>
        <p:pic>
          <p:nvPicPr>
            <p:cNvPr id="5" name="Picture 4"/>
            <p:cNvPicPr>
              <a:picLocks noChangeAspect="1"/>
            </p:cNvPicPr>
            <p:nvPr/>
          </p:nvPicPr>
          <p:blipFill>
            <a:blip r:embed="rId2"/>
            <a:stretch>
              <a:fillRect/>
            </a:stretch>
          </p:blipFill>
          <p:spPr>
            <a:xfrm>
              <a:off x="759921" y="1362461"/>
              <a:ext cx="1452293" cy="1452293"/>
            </a:xfrm>
            <a:prstGeom prst="rect">
              <a:avLst/>
            </a:prstGeom>
          </p:spPr>
        </p:pic>
        <p:sp>
          <p:nvSpPr>
            <p:cNvPr id="8" name="TextBox 7"/>
            <p:cNvSpPr txBox="1"/>
            <p:nvPr/>
          </p:nvSpPr>
          <p:spPr>
            <a:xfrm>
              <a:off x="309083" y="2843184"/>
              <a:ext cx="2292803" cy="528835"/>
            </a:xfrm>
            <a:prstGeom prst="rect">
              <a:avLst/>
            </a:prstGeom>
            <a:noFill/>
          </p:spPr>
          <p:txBody>
            <a:bodyPr wrap="square" rtlCol="0">
              <a:spAutoFit/>
            </a:bodyPr>
            <a:lstStyle/>
            <a:p>
              <a:pPr algn="ctr"/>
              <a:r>
                <a:rPr lang="en-US" dirty="0" smtClean="0">
                  <a:solidFill>
                    <a:schemeClr val="accent2">
                      <a:lumMod val="90000"/>
                      <a:lumOff val="10000"/>
                    </a:schemeClr>
                  </a:solidFill>
                </a:rPr>
                <a:t>Disk Utility</a:t>
              </a:r>
              <a:endParaRPr lang="en-US" dirty="0">
                <a:solidFill>
                  <a:schemeClr val="accent2">
                    <a:lumMod val="90000"/>
                    <a:lumOff val="10000"/>
                  </a:schemeClr>
                </a:solidFill>
              </a:endParaRPr>
            </a:p>
          </p:txBody>
        </p:sp>
      </p:grpSp>
      <p:grpSp>
        <p:nvGrpSpPr>
          <p:cNvPr id="15" name="Group 14"/>
          <p:cNvGrpSpPr/>
          <p:nvPr/>
        </p:nvGrpSpPr>
        <p:grpSpPr>
          <a:xfrm>
            <a:off x="251669" y="1466725"/>
            <a:ext cx="1944498" cy="1418376"/>
            <a:chOff x="2251321" y="1587500"/>
            <a:chExt cx="2784265" cy="2030928"/>
          </a:xfrm>
        </p:grpSpPr>
        <p:pic>
          <p:nvPicPr>
            <p:cNvPr id="7" name="Picture 6"/>
            <p:cNvPicPr>
              <a:picLocks noChangeAspect="1"/>
            </p:cNvPicPr>
            <p:nvPr/>
          </p:nvPicPr>
          <p:blipFill>
            <a:blip r:embed="rId3"/>
            <a:stretch>
              <a:fillRect/>
            </a:stretch>
          </p:blipFill>
          <p:spPr>
            <a:xfrm>
              <a:off x="2950469" y="1587500"/>
              <a:ext cx="1328860" cy="1416799"/>
            </a:xfrm>
            <a:prstGeom prst="rect">
              <a:avLst/>
            </a:prstGeom>
          </p:spPr>
        </p:pic>
        <p:sp>
          <p:nvSpPr>
            <p:cNvPr id="9" name="TextBox 8"/>
            <p:cNvSpPr txBox="1"/>
            <p:nvPr/>
          </p:nvSpPr>
          <p:spPr>
            <a:xfrm>
              <a:off x="2251321" y="3089593"/>
              <a:ext cx="2784265" cy="528835"/>
            </a:xfrm>
            <a:prstGeom prst="rect">
              <a:avLst/>
            </a:prstGeom>
            <a:noFill/>
          </p:spPr>
          <p:txBody>
            <a:bodyPr wrap="square" rtlCol="0">
              <a:spAutoFit/>
            </a:bodyPr>
            <a:lstStyle/>
            <a:p>
              <a:pPr algn="ctr"/>
              <a:r>
                <a:rPr lang="en-US" dirty="0" smtClean="0">
                  <a:solidFill>
                    <a:schemeClr val="accent2">
                      <a:lumMod val="90000"/>
                      <a:lumOff val="10000"/>
                    </a:schemeClr>
                  </a:solidFill>
                </a:rPr>
                <a:t>DeployStudio</a:t>
              </a:r>
              <a:endParaRPr lang="en-US" dirty="0">
                <a:solidFill>
                  <a:schemeClr val="accent2">
                    <a:lumMod val="90000"/>
                    <a:lumOff val="10000"/>
                  </a:schemeClr>
                </a:solidFill>
              </a:endParaRPr>
            </a:p>
          </p:txBody>
        </p:sp>
      </p:grpSp>
      <p:grpSp>
        <p:nvGrpSpPr>
          <p:cNvPr id="13" name="Group 12"/>
          <p:cNvGrpSpPr/>
          <p:nvPr/>
        </p:nvGrpSpPr>
        <p:grpSpPr>
          <a:xfrm>
            <a:off x="3272385" y="2102351"/>
            <a:ext cx="2313559" cy="572268"/>
            <a:chOff x="4715242" y="1995829"/>
            <a:chExt cx="4699000" cy="1162316"/>
          </a:xfrm>
          <a:effectLst/>
        </p:grpSpPr>
        <p:pic>
          <p:nvPicPr>
            <p:cNvPr id="12" name="Picture 11"/>
            <p:cNvPicPr>
              <a:picLocks noChangeAspect="1"/>
            </p:cNvPicPr>
            <p:nvPr/>
          </p:nvPicPr>
          <p:blipFill>
            <a:blip r:embed="rId4"/>
            <a:stretch>
              <a:fillRect/>
            </a:stretch>
          </p:blipFill>
          <p:spPr>
            <a:xfrm>
              <a:off x="4715242" y="1995829"/>
              <a:ext cx="4699000" cy="825500"/>
            </a:xfrm>
            <a:prstGeom prst="rect">
              <a:avLst/>
            </a:prstGeom>
          </p:spPr>
        </p:pic>
        <p:pic>
          <p:nvPicPr>
            <p:cNvPr id="11" name="Picture 10"/>
            <p:cNvPicPr>
              <a:picLocks noChangeAspect="1"/>
            </p:cNvPicPr>
            <p:nvPr/>
          </p:nvPicPr>
          <p:blipFill>
            <a:blip r:embed="rId5"/>
            <a:stretch>
              <a:fillRect/>
            </a:stretch>
          </p:blipFill>
          <p:spPr>
            <a:xfrm>
              <a:off x="4721464" y="2827945"/>
              <a:ext cx="3454400" cy="330200"/>
            </a:xfrm>
            <a:prstGeom prst="rect">
              <a:avLst/>
            </a:prstGeom>
          </p:spPr>
        </p:pic>
      </p:grpSp>
      <p:sp>
        <p:nvSpPr>
          <p:cNvPr id="6" name="Rectangle 5"/>
          <p:cNvSpPr/>
          <p:nvPr/>
        </p:nvSpPr>
        <p:spPr>
          <a:xfrm>
            <a:off x="3803596" y="3473390"/>
            <a:ext cx="4496882" cy="923330"/>
          </a:xfrm>
          <a:prstGeom prst="rect">
            <a:avLst/>
          </a:prstGeom>
          <a:noFill/>
        </p:spPr>
        <p:txBody>
          <a:bodyPr wrap="non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7-Pass </a:t>
            </a:r>
            <a:r>
              <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rase</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p:cNvSpPr txBox="1"/>
          <p:nvPr/>
        </p:nvSpPr>
        <p:spPr>
          <a:xfrm>
            <a:off x="3456601" y="4478109"/>
            <a:ext cx="5175353" cy="1200329"/>
          </a:xfrm>
          <a:prstGeom prst="rect">
            <a:avLst/>
          </a:prstGeom>
          <a:noFill/>
        </p:spPr>
        <p:txBody>
          <a:bodyPr wrap="square" rtlCol="0">
            <a:spAutoFit/>
          </a:bodyPr>
          <a:lstStyle/>
          <a:p>
            <a:pPr algn="ctr"/>
            <a:r>
              <a:rPr lang="en-US" dirty="0" smtClean="0">
                <a:solidFill>
                  <a:schemeClr val="tx2"/>
                </a:solidFill>
              </a:rPr>
              <a:t>DoD 5220.22-M</a:t>
            </a:r>
          </a:p>
          <a:p>
            <a:pPr algn="ctr"/>
            <a:endParaRPr lang="en-US" dirty="0" smtClean="0">
              <a:solidFill>
                <a:schemeClr val="tx2"/>
              </a:solidFill>
            </a:endParaRPr>
          </a:p>
          <a:p>
            <a:pPr algn="ctr"/>
            <a:r>
              <a:rPr lang="en-US" dirty="0" smtClean="0">
                <a:solidFill>
                  <a:schemeClr val="tx2"/>
                </a:solidFill>
              </a:rPr>
              <a:t>NATIONAL </a:t>
            </a:r>
            <a:r>
              <a:rPr lang="en-US" dirty="0">
                <a:solidFill>
                  <a:schemeClr val="tx2"/>
                </a:solidFill>
              </a:rPr>
              <a:t>INDUSTRIAL SECURITY PROGRAM OPERATING MANUAL</a:t>
            </a:r>
          </a:p>
        </p:txBody>
      </p:sp>
    </p:spTree>
    <p:extLst>
      <p:ext uri="{BB962C8B-B14F-4D97-AF65-F5344CB8AC3E}">
        <p14:creationId xmlns:p14="http://schemas.microsoft.com/office/powerpoint/2010/main" val="5966202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VASSAR</a:t>
            </a:r>
            <a:endParaRPr lang="en-US" dirty="0"/>
          </a:p>
        </p:txBody>
      </p:sp>
    </p:spTree>
    <p:extLst>
      <p:ext uri="{BB962C8B-B14F-4D97-AF65-F5344CB8AC3E}">
        <p14:creationId xmlns:p14="http://schemas.microsoft.com/office/powerpoint/2010/main" val="279354079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Redeploying computers</a:t>
            </a:r>
            <a:endParaRPr lang="en-US" dirty="0"/>
          </a:p>
        </p:txBody>
      </p:sp>
      <p:pic>
        <p:nvPicPr>
          <p:cNvPr id="14" name="Picture 13"/>
          <p:cNvPicPr>
            <a:picLocks noChangeAspect="1"/>
          </p:cNvPicPr>
          <p:nvPr/>
        </p:nvPicPr>
        <p:blipFill>
          <a:blip r:embed="rId2"/>
          <a:stretch>
            <a:fillRect/>
          </a:stretch>
        </p:blipFill>
        <p:spPr>
          <a:xfrm>
            <a:off x="2849729" y="1893495"/>
            <a:ext cx="2573405" cy="2779277"/>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63693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11710200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alphaModFix amt="16000"/>
            </a:blip>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alphaModFix amt="16000"/>
            </a:blip>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alphaModFix amt="16000"/>
          </a:blip>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alphaModFix amt="16000"/>
          </a:blip>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alphaModFix/>
          </a:blip>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alphaModFix amt="16000"/>
          </a:blip>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17268577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PII</a:t>
            </a:r>
            <a:endParaRPr lang="en-US" dirty="0"/>
          </a:p>
        </p:txBody>
      </p:sp>
      <p:pic>
        <p:nvPicPr>
          <p:cNvPr id="6" name="Picture 5"/>
          <p:cNvPicPr>
            <a:picLocks noChangeAspect="1"/>
          </p:cNvPicPr>
          <p:nvPr/>
        </p:nvPicPr>
        <p:blipFill>
          <a:blip r:embed="rId2"/>
          <a:stretch>
            <a:fillRect/>
          </a:stretch>
        </p:blipFill>
        <p:spPr>
          <a:xfrm>
            <a:off x="2667000" y="2188775"/>
            <a:ext cx="3810000" cy="2006600"/>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339752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IdentityFinder</a:t>
            </a:r>
            <a:endParaRPr lang="en-US" dirty="0"/>
          </a:p>
        </p:txBody>
      </p:sp>
      <p:sp>
        <p:nvSpPr>
          <p:cNvPr id="3" name="Content Placeholder 2"/>
          <p:cNvSpPr>
            <a:spLocks noGrp="1"/>
          </p:cNvSpPr>
          <p:nvPr>
            <p:ph idx="1"/>
          </p:nvPr>
        </p:nvSpPr>
        <p:spPr/>
        <p:txBody>
          <a:bodyPr>
            <a:normAutofit/>
          </a:bodyPr>
          <a:lstStyle/>
          <a:p>
            <a:r>
              <a:rPr lang="en-US" dirty="0" smtClean="0"/>
              <a:t>Cross-platform</a:t>
            </a:r>
          </a:p>
          <a:p>
            <a:r>
              <a:rPr lang="en-US" dirty="0" smtClean="0"/>
              <a:t>Searches </a:t>
            </a:r>
            <a:r>
              <a:rPr lang="en-US" dirty="0"/>
              <a:t>local drives for</a:t>
            </a:r>
          </a:p>
          <a:p>
            <a:pPr lvl="1"/>
            <a:r>
              <a:rPr lang="en-US" dirty="0"/>
              <a:t>Social Security Numbers</a:t>
            </a:r>
          </a:p>
          <a:p>
            <a:pPr lvl="1"/>
            <a:r>
              <a:rPr lang="en-US" dirty="0"/>
              <a:t>Credit/Debit cards</a:t>
            </a:r>
          </a:p>
          <a:p>
            <a:pPr lvl="1"/>
            <a:r>
              <a:rPr lang="en-US" dirty="0"/>
              <a:t>Passwords/PINs</a:t>
            </a:r>
          </a:p>
          <a:p>
            <a:pPr lvl="1"/>
            <a:r>
              <a:rPr lang="en-US" dirty="0"/>
              <a:t>Bank account numbers</a:t>
            </a:r>
          </a:p>
          <a:p>
            <a:pPr lvl="1"/>
            <a:r>
              <a:rPr lang="en-US" dirty="0"/>
              <a:t>Driver Licenses</a:t>
            </a:r>
          </a:p>
          <a:p>
            <a:pPr lvl="1"/>
            <a:r>
              <a:rPr lang="en-US" dirty="0"/>
              <a:t>Dates of Birth</a:t>
            </a:r>
          </a:p>
          <a:p>
            <a:pPr lvl="1"/>
            <a:r>
              <a:rPr lang="en-US" dirty="0"/>
              <a:t>Passport Numbers</a:t>
            </a:r>
          </a:p>
          <a:p>
            <a:pPr lvl="1"/>
            <a:r>
              <a:rPr lang="en-US" dirty="0"/>
              <a:t>Mother’s Maiden Names</a:t>
            </a:r>
          </a:p>
          <a:p>
            <a:pPr lvl="1"/>
            <a:r>
              <a:rPr lang="en-US" dirty="0"/>
              <a:t>…and much </a:t>
            </a:r>
            <a:r>
              <a:rPr lang="en-US" dirty="0" smtClean="0"/>
              <a:t>more</a:t>
            </a:r>
          </a:p>
        </p:txBody>
      </p:sp>
    </p:spTree>
    <p:extLst>
      <p:ext uri="{BB962C8B-B14F-4D97-AF65-F5344CB8AC3E}">
        <p14:creationId xmlns:p14="http://schemas.microsoft.com/office/powerpoint/2010/main" val="6481420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259" y="6356350"/>
            <a:ext cx="2133600" cy="365125"/>
          </a:xfrm>
          <a:prstGeom prst="rect">
            <a:avLst/>
          </a:prstGeom>
        </p:spPr>
        <p:txBody>
          <a:bodyPr/>
          <a:lstStyle/>
          <a:p>
            <a:pPr>
              <a:defRPr/>
            </a:pPr>
            <a:r>
              <a:rPr lang="en-US" dirty="0" smtClean="0"/>
              <a:t>Session ID 3842</a:t>
            </a:r>
            <a:endParaRPr lang="en-US" dirty="0"/>
          </a:p>
        </p:txBody>
      </p:sp>
      <p:sp>
        <p:nvSpPr>
          <p:cNvPr id="3" name="Slide Number Placeholder 2"/>
          <p:cNvSpPr>
            <a:spLocks noGrp="1"/>
          </p:cNvSpPr>
          <p:nvPr>
            <p:ph type="sldNum" sz="quarter" idx="12"/>
          </p:nvPr>
        </p:nvSpPr>
        <p:spPr>
          <a:xfrm>
            <a:off x="6817659" y="6356350"/>
            <a:ext cx="2133600" cy="365125"/>
          </a:xfrm>
          <a:prstGeom prst="rect">
            <a:avLst/>
          </a:prstGeom>
        </p:spPr>
        <p:txBody>
          <a:bodyPr/>
          <a:lstStyle/>
          <a:p>
            <a:pPr>
              <a:defRPr/>
            </a:pPr>
            <a:fld id="{35892F48-2990-484C-A0CA-A434E7E95E6A}" type="slidenum">
              <a:rPr lang="en-US" smtClean="0"/>
              <a:pPr>
                <a:defRPr/>
              </a:pPr>
              <a:t>45</a:t>
            </a:fld>
            <a:endParaRPr lang="en-US" dirty="0"/>
          </a:p>
        </p:txBody>
      </p:sp>
      <p:sp>
        <p:nvSpPr>
          <p:cNvPr id="5" name="Rectangle 4"/>
          <p:cNvSpPr/>
          <p:nvPr/>
        </p:nvSpPr>
        <p:spPr>
          <a:xfrm>
            <a:off x="0" y="0"/>
            <a:ext cx="9144000" cy="6858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pic>
        <p:nvPicPr>
          <p:cNvPr id="6" name="Picture 5" descr="Identity FinderScreenSnapz0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44721"/>
          </a:xfrm>
          <a:prstGeom prst="rect">
            <a:avLst/>
          </a:prstGeom>
        </p:spPr>
      </p:pic>
    </p:spTree>
    <p:extLst>
      <p:ext uri="{BB962C8B-B14F-4D97-AF65-F5344CB8AC3E}">
        <p14:creationId xmlns:p14="http://schemas.microsoft.com/office/powerpoint/2010/main" val="19066965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259" y="6356350"/>
            <a:ext cx="2133600" cy="365125"/>
          </a:xfrm>
          <a:prstGeom prst="rect">
            <a:avLst/>
          </a:prstGeom>
        </p:spPr>
        <p:txBody>
          <a:bodyPr/>
          <a:lstStyle/>
          <a:p>
            <a:pPr>
              <a:defRPr/>
            </a:pPr>
            <a:r>
              <a:rPr lang="en-US" dirty="0" smtClean="0"/>
              <a:t>Session ID 3842</a:t>
            </a:r>
            <a:endParaRPr lang="en-US" dirty="0"/>
          </a:p>
        </p:txBody>
      </p:sp>
      <p:sp>
        <p:nvSpPr>
          <p:cNvPr id="3" name="Slide Number Placeholder 2"/>
          <p:cNvSpPr>
            <a:spLocks noGrp="1"/>
          </p:cNvSpPr>
          <p:nvPr>
            <p:ph type="sldNum" sz="quarter" idx="12"/>
          </p:nvPr>
        </p:nvSpPr>
        <p:spPr>
          <a:xfrm>
            <a:off x="6817659" y="6356350"/>
            <a:ext cx="2133600" cy="365125"/>
          </a:xfrm>
          <a:prstGeom prst="rect">
            <a:avLst/>
          </a:prstGeom>
        </p:spPr>
        <p:txBody>
          <a:bodyPr/>
          <a:lstStyle/>
          <a:p>
            <a:pPr>
              <a:defRPr/>
            </a:pPr>
            <a:fld id="{35892F48-2990-484C-A0CA-A434E7E95E6A}" type="slidenum">
              <a:rPr lang="en-US" smtClean="0"/>
              <a:pPr>
                <a:defRPr/>
              </a:pPr>
              <a:t>46</a:t>
            </a:fld>
            <a:endParaRPr lang="en-US" dirty="0"/>
          </a:p>
        </p:txBody>
      </p:sp>
      <p:sp>
        <p:nvSpPr>
          <p:cNvPr id="5" name="Rectangle 4"/>
          <p:cNvSpPr/>
          <p:nvPr/>
        </p:nvSpPr>
        <p:spPr>
          <a:xfrm>
            <a:off x="0" y="0"/>
            <a:ext cx="9144000" cy="6858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pic>
        <p:nvPicPr>
          <p:cNvPr id="4" name="Picture 3" descr="Identity FinderScreenSnapz0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44721"/>
          </a:xfrm>
          <a:prstGeom prst="rect">
            <a:avLst/>
          </a:prstGeom>
        </p:spPr>
      </p:pic>
      <p:pic>
        <p:nvPicPr>
          <p:cNvPr id="7" name="Picture 6" descr="Identity FinderScreenSnapz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0" y="1511300"/>
            <a:ext cx="8788400" cy="3835400"/>
          </a:xfrm>
          <a:prstGeom prst="rect">
            <a:avLst/>
          </a:prstGeom>
          <a:ln>
            <a:solidFill>
              <a:schemeClr val="tx2"/>
            </a:solidFill>
          </a:ln>
        </p:spPr>
      </p:pic>
    </p:spTree>
    <p:extLst>
      <p:ext uri="{BB962C8B-B14F-4D97-AF65-F5344CB8AC3E}">
        <p14:creationId xmlns:p14="http://schemas.microsoft.com/office/powerpoint/2010/main" val="4286412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259" y="6356350"/>
            <a:ext cx="2133600" cy="365125"/>
          </a:xfrm>
          <a:prstGeom prst="rect">
            <a:avLst/>
          </a:prstGeom>
        </p:spPr>
        <p:txBody>
          <a:bodyPr/>
          <a:lstStyle/>
          <a:p>
            <a:pPr>
              <a:defRPr/>
            </a:pPr>
            <a:r>
              <a:rPr lang="en-US" dirty="0" smtClean="0"/>
              <a:t>Session ID 3842</a:t>
            </a:r>
            <a:endParaRPr lang="en-US" dirty="0"/>
          </a:p>
        </p:txBody>
      </p:sp>
      <p:sp>
        <p:nvSpPr>
          <p:cNvPr id="3" name="Slide Number Placeholder 2"/>
          <p:cNvSpPr>
            <a:spLocks noGrp="1"/>
          </p:cNvSpPr>
          <p:nvPr>
            <p:ph type="sldNum" sz="quarter" idx="12"/>
          </p:nvPr>
        </p:nvSpPr>
        <p:spPr>
          <a:xfrm>
            <a:off x="6817659" y="6356350"/>
            <a:ext cx="2133600" cy="365125"/>
          </a:xfrm>
          <a:prstGeom prst="rect">
            <a:avLst/>
          </a:prstGeom>
        </p:spPr>
        <p:txBody>
          <a:bodyPr/>
          <a:lstStyle/>
          <a:p>
            <a:pPr>
              <a:defRPr/>
            </a:pPr>
            <a:fld id="{35892F48-2990-484C-A0CA-A434E7E95E6A}" type="slidenum">
              <a:rPr lang="en-US" smtClean="0"/>
              <a:pPr>
                <a:defRPr/>
              </a:pPr>
              <a:t>47</a:t>
            </a:fld>
            <a:endParaRPr lang="en-US" dirty="0"/>
          </a:p>
        </p:txBody>
      </p:sp>
      <p:sp>
        <p:nvSpPr>
          <p:cNvPr id="5" name="Rectangle 4"/>
          <p:cNvSpPr/>
          <p:nvPr/>
        </p:nvSpPr>
        <p:spPr>
          <a:xfrm>
            <a:off x="0" y="0"/>
            <a:ext cx="9144000" cy="6858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pic>
        <p:nvPicPr>
          <p:cNvPr id="6" name="Picture 5" descr="Identity FinderScreenSnapz0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44721"/>
          </a:xfrm>
          <a:prstGeom prst="rect">
            <a:avLst/>
          </a:prstGeom>
        </p:spPr>
      </p:pic>
    </p:spTree>
    <p:extLst>
      <p:ext uri="{BB962C8B-B14F-4D97-AF65-F5344CB8AC3E}">
        <p14:creationId xmlns:p14="http://schemas.microsoft.com/office/powerpoint/2010/main" val="27793705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259" y="6356350"/>
            <a:ext cx="2133600" cy="365125"/>
          </a:xfrm>
          <a:prstGeom prst="rect">
            <a:avLst/>
          </a:prstGeom>
        </p:spPr>
        <p:txBody>
          <a:bodyPr/>
          <a:lstStyle/>
          <a:p>
            <a:pPr>
              <a:defRPr/>
            </a:pPr>
            <a:r>
              <a:rPr lang="en-US" dirty="0" smtClean="0"/>
              <a:t>Session ID 3842</a:t>
            </a:r>
            <a:endParaRPr lang="en-US" dirty="0"/>
          </a:p>
        </p:txBody>
      </p:sp>
      <p:sp>
        <p:nvSpPr>
          <p:cNvPr id="3" name="Slide Number Placeholder 2"/>
          <p:cNvSpPr>
            <a:spLocks noGrp="1"/>
          </p:cNvSpPr>
          <p:nvPr>
            <p:ph type="sldNum" sz="quarter" idx="12"/>
          </p:nvPr>
        </p:nvSpPr>
        <p:spPr>
          <a:xfrm>
            <a:off x="6817659" y="6356350"/>
            <a:ext cx="2133600" cy="365125"/>
          </a:xfrm>
          <a:prstGeom prst="rect">
            <a:avLst/>
          </a:prstGeom>
        </p:spPr>
        <p:txBody>
          <a:bodyPr/>
          <a:lstStyle/>
          <a:p>
            <a:pPr>
              <a:defRPr/>
            </a:pPr>
            <a:fld id="{35892F48-2990-484C-A0CA-A434E7E95E6A}" type="slidenum">
              <a:rPr lang="en-US" smtClean="0"/>
              <a:pPr>
                <a:defRPr/>
              </a:pPr>
              <a:t>48</a:t>
            </a:fld>
            <a:endParaRPr lang="en-US" dirty="0"/>
          </a:p>
        </p:txBody>
      </p:sp>
      <p:sp>
        <p:nvSpPr>
          <p:cNvPr id="5" name="Rectangle 4"/>
          <p:cNvSpPr/>
          <p:nvPr/>
        </p:nvSpPr>
        <p:spPr>
          <a:xfrm>
            <a:off x="0" y="0"/>
            <a:ext cx="9144000" cy="6858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pic>
        <p:nvPicPr>
          <p:cNvPr id="4" name="Picture 3" descr="Identity FinderScreenSnapz0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44721"/>
          </a:xfrm>
          <a:prstGeom prst="rect">
            <a:avLst/>
          </a:prstGeom>
        </p:spPr>
      </p:pic>
    </p:spTree>
    <p:extLst>
      <p:ext uri="{BB962C8B-B14F-4D97-AF65-F5344CB8AC3E}">
        <p14:creationId xmlns:p14="http://schemas.microsoft.com/office/powerpoint/2010/main" val="473164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259" y="6356350"/>
            <a:ext cx="2133600" cy="365125"/>
          </a:xfrm>
          <a:prstGeom prst="rect">
            <a:avLst/>
          </a:prstGeom>
        </p:spPr>
        <p:txBody>
          <a:bodyPr/>
          <a:lstStyle/>
          <a:p>
            <a:pPr>
              <a:defRPr/>
            </a:pPr>
            <a:r>
              <a:rPr lang="en-US" dirty="0" smtClean="0"/>
              <a:t>Session ID 3842</a:t>
            </a:r>
            <a:endParaRPr lang="en-US" dirty="0"/>
          </a:p>
        </p:txBody>
      </p:sp>
      <p:sp>
        <p:nvSpPr>
          <p:cNvPr id="3" name="Slide Number Placeholder 2"/>
          <p:cNvSpPr>
            <a:spLocks noGrp="1"/>
          </p:cNvSpPr>
          <p:nvPr>
            <p:ph type="sldNum" sz="quarter" idx="12"/>
          </p:nvPr>
        </p:nvSpPr>
        <p:spPr>
          <a:xfrm>
            <a:off x="6817659" y="6356350"/>
            <a:ext cx="2133600" cy="365125"/>
          </a:xfrm>
          <a:prstGeom prst="rect">
            <a:avLst/>
          </a:prstGeom>
        </p:spPr>
        <p:txBody>
          <a:bodyPr/>
          <a:lstStyle/>
          <a:p>
            <a:pPr>
              <a:defRPr/>
            </a:pPr>
            <a:fld id="{35892F48-2990-484C-A0CA-A434E7E95E6A}" type="slidenum">
              <a:rPr lang="en-US" smtClean="0"/>
              <a:pPr>
                <a:defRPr/>
              </a:pPr>
              <a:t>49</a:t>
            </a:fld>
            <a:endParaRPr lang="en-US" dirty="0"/>
          </a:p>
        </p:txBody>
      </p:sp>
      <p:sp>
        <p:nvSpPr>
          <p:cNvPr id="5" name="Rectangle 4"/>
          <p:cNvSpPr/>
          <p:nvPr/>
        </p:nvSpPr>
        <p:spPr>
          <a:xfrm>
            <a:off x="0" y="0"/>
            <a:ext cx="9144000" cy="6858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pic>
        <p:nvPicPr>
          <p:cNvPr id="6" name="Picture 5" descr="Identity FinderScreenSnapz0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46669"/>
          </a:xfrm>
          <a:prstGeom prst="rect">
            <a:avLst/>
          </a:prstGeom>
        </p:spPr>
      </p:pic>
    </p:spTree>
    <p:extLst>
      <p:ext uri="{BB962C8B-B14F-4D97-AF65-F5344CB8AC3E}">
        <p14:creationId xmlns:p14="http://schemas.microsoft.com/office/powerpoint/2010/main" val="9261719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Vassar College</a:t>
            </a:r>
            <a:endParaRPr lang="en-US" dirty="0"/>
          </a:p>
        </p:txBody>
      </p:sp>
      <p:sp>
        <p:nvSpPr>
          <p:cNvPr id="3" name="Content Placeholder 2"/>
          <p:cNvSpPr>
            <a:spLocks noGrp="1"/>
          </p:cNvSpPr>
          <p:nvPr>
            <p:ph idx="1"/>
          </p:nvPr>
        </p:nvSpPr>
        <p:spPr/>
        <p:txBody>
          <a:bodyPr>
            <a:normAutofit/>
          </a:bodyPr>
          <a:lstStyle/>
          <a:p>
            <a:r>
              <a:rPr lang="en-US" dirty="0" smtClean="0"/>
              <a:t>Founded in 1861</a:t>
            </a:r>
          </a:p>
          <a:p>
            <a:pPr lvl="1"/>
            <a:r>
              <a:rPr lang="en-US" dirty="0"/>
              <a:t>S</a:t>
            </a:r>
            <a:r>
              <a:rPr lang="en-US" dirty="0" smtClean="0"/>
              <a:t>esquicentennial year</a:t>
            </a:r>
          </a:p>
          <a:p>
            <a:r>
              <a:rPr lang="en-US" dirty="0" smtClean="0"/>
              <a:t>Highly selective, residential, coeducational liberal arts college</a:t>
            </a:r>
          </a:p>
          <a:p>
            <a:pPr lvl="1"/>
            <a:r>
              <a:rPr lang="en-US" dirty="0" smtClean="0"/>
              <a:t>Poughkeepsie, New York</a:t>
            </a:r>
          </a:p>
          <a:p>
            <a:pPr lvl="1"/>
            <a:r>
              <a:rPr lang="en-US" dirty="0" smtClean="0"/>
              <a:t>Hudson Valley</a:t>
            </a:r>
          </a:p>
          <a:p>
            <a:r>
              <a:rPr lang="en-US" dirty="0" smtClean="0"/>
              <a:t>2,450 students</a:t>
            </a:r>
          </a:p>
          <a:p>
            <a:r>
              <a:rPr lang="en-US" dirty="0" smtClean="0"/>
              <a:t>947 employees</a:t>
            </a:r>
          </a:p>
          <a:p>
            <a:pPr lvl="1"/>
            <a:r>
              <a:rPr lang="en-US" dirty="0" smtClean="0"/>
              <a:t>290 faculty</a:t>
            </a:r>
          </a:p>
          <a:p>
            <a:r>
              <a:rPr lang="en-US" dirty="0" smtClean="0"/>
              <a:t>1,000 acres</a:t>
            </a:r>
          </a:p>
          <a:p>
            <a:r>
              <a:rPr lang="en-US" dirty="0" smtClean="0"/>
              <a:t>100+ buildings</a:t>
            </a:r>
            <a:endParaRPr lang="en-US" dirty="0"/>
          </a:p>
        </p:txBody>
      </p:sp>
    </p:spTree>
    <p:extLst>
      <p:ext uri="{BB962C8B-B14F-4D97-AF65-F5344CB8AC3E}">
        <p14:creationId xmlns:p14="http://schemas.microsoft.com/office/powerpoint/2010/main" val="22682839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259" y="6356350"/>
            <a:ext cx="2133600" cy="365125"/>
          </a:xfrm>
          <a:prstGeom prst="rect">
            <a:avLst/>
          </a:prstGeom>
        </p:spPr>
        <p:txBody>
          <a:bodyPr/>
          <a:lstStyle/>
          <a:p>
            <a:pPr>
              <a:defRPr/>
            </a:pPr>
            <a:r>
              <a:rPr lang="en-US" dirty="0" smtClean="0"/>
              <a:t>Session ID 3842</a:t>
            </a:r>
            <a:endParaRPr lang="en-US" dirty="0"/>
          </a:p>
        </p:txBody>
      </p:sp>
      <p:sp>
        <p:nvSpPr>
          <p:cNvPr id="3" name="Slide Number Placeholder 2"/>
          <p:cNvSpPr>
            <a:spLocks noGrp="1"/>
          </p:cNvSpPr>
          <p:nvPr>
            <p:ph type="sldNum" sz="quarter" idx="12"/>
          </p:nvPr>
        </p:nvSpPr>
        <p:spPr>
          <a:xfrm>
            <a:off x="6817659" y="6356350"/>
            <a:ext cx="2133600" cy="365125"/>
          </a:xfrm>
          <a:prstGeom prst="rect">
            <a:avLst/>
          </a:prstGeom>
        </p:spPr>
        <p:txBody>
          <a:bodyPr/>
          <a:lstStyle/>
          <a:p>
            <a:pPr>
              <a:defRPr/>
            </a:pPr>
            <a:fld id="{35892F48-2990-484C-A0CA-A434E7E95E6A}" type="slidenum">
              <a:rPr lang="en-US" smtClean="0"/>
              <a:pPr>
                <a:defRPr/>
              </a:pPr>
              <a:t>50</a:t>
            </a:fld>
            <a:endParaRPr lang="en-US" dirty="0"/>
          </a:p>
        </p:txBody>
      </p:sp>
      <p:sp>
        <p:nvSpPr>
          <p:cNvPr id="5" name="Rectangle 4"/>
          <p:cNvSpPr/>
          <p:nvPr/>
        </p:nvSpPr>
        <p:spPr>
          <a:xfrm>
            <a:off x="0" y="0"/>
            <a:ext cx="9144000" cy="68580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noFill/>
            </a:endParaRPr>
          </a:p>
        </p:txBody>
      </p:sp>
      <p:pic>
        <p:nvPicPr>
          <p:cNvPr id="4" name="Picture 3" descr="Identity FinderScreenSnapz00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00"/>
            <a:ext cx="9144000" cy="6746669"/>
          </a:xfrm>
          <a:prstGeom prst="rect">
            <a:avLst/>
          </a:prstGeom>
        </p:spPr>
      </p:pic>
    </p:spTree>
    <p:extLst>
      <p:ext uri="{BB962C8B-B14F-4D97-AF65-F5344CB8AC3E}">
        <p14:creationId xmlns:p14="http://schemas.microsoft.com/office/powerpoint/2010/main" val="32791072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IdentityFinder</a:t>
            </a:r>
            <a:endParaRPr lang="en-US" dirty="0"/>
          </a:p>
        </p:txBody>
      </p:sp>
      <p:sp>
        <p:nvSpPr>
          <p:cNvPr id="3" name="Content Placeholder 2"/>
          <p:cNvSpPr>
            <a:spLocks noGrp="1"/>
          </p:cNvSpPr>
          <p:nvPr>
            <p:ph idx="1"/>
          </p:nvPr>
        </p:nvSpPr>
        <p:spPr/>
        <p:txBody>
          <a:bodyPr/>
          <a:lstStyle/>
          <a:p>
            <a:r>
              <a:rPr lang="en-US" dirty="0" smtClean="0"/>
              <a:t>Test deployment: over 300 computers</a:t>
            </a:r>
          </a:p>
          <a:p>
            <a:r>
              <a:rPr lang="en-US" dirty="0" smtClean="0"/>
              <a:t>Already removed…</a:t>
            </a:r>
          </a:p>
          <a:p>
            <a:pPr lvl="1"/>
            <a:r>
              <a:rPr lang="en-US" dirty="0" smtClean="0"/>
              <a:t>11,647	SSN</a:t>
            </a:r>
          </a:p>
          <a:p>
            <a:pPr lvl="1"/>
            <a:r>
              <a:rPr lang="en-US" dirty="0" smtClean="0"/>
              <a:t>2,176	Bank account numbers</a:t>
            </a:r>
          </a:p>
          <a:p>
            <a:pPr lvl="1"/>
            <a:r>
              <a:rPr lang="en-US" dirty="0" smtClean="0"/>
              <a:t>235 	Passwords</a:t>
            </a:r>
          </a:p>
          <a:p>
            <a:pPr lvl="1"/>
            <a:r>
              <a:rPr lang="en-US" dirty="0" smtClean="0"/>
              <a:t>114 	Credit card numbers</a:t>
            </a:r>
          </a:p>
          <a:p>
            <a:r>
              <a:rPr lang="en-US" dirty="0" smtClean="0"/>
              <a:t>Campus-wide availability in November</a:t>
            </a:r>
          </a:p>
          <a:p>
            <a:r>
              <a:rPr lang="en-US" dirty="0" smtClean="0"/>
              <a:t>Enterprise Console</a:t>
            </a:r>
          </a:p>
          <a:p>
            <a:pPr lvl="1"/>
            <a:r>
              <a:rPr lang="en-US" dirty="0" smtClean="0"/>
              <a:t>Reports </a:t>
            </a:r>
            <a:r>
              <a:rPr lang="en-US" b="1" i="1" u="sng" dirty="0" smtClean="0"/>
              <a:t>that</a:t>
            </a:r>
            <a:r>
              <a:rPr lang="en-US" dirty="0" smtClean="0"/>
              <a:t> PII was found, not </a:t>
            </a:r>
            <a:r>
              <a:rPr lang="en-US" b="1" i="1" u="sng" dirty="0" smtClean="0"/>
              <a:t>what</a:t>
            </a:r>
            <a:r>
              <a:rPr lang="en-US" dirty="0" smtClean="0"/>
              <a:t> was found</a:t>
            </a:r>
          </a:p>
          <a:p>
            <a:pPr lvl="1"/>
            <a:r>
              <a:rPr lang="en-US" dirty="0" smtClean="0"/>
              <a:t>Help clients eradicate PII</a:t>
            </a:r>
          </a:p>
          <a:p>
            <a:pPr lvl="1"/>
            <a:r>
              <a:rPr lang="en-US" dirty="0" smtClean="0"/>
              <a:t>“Teachable moment”</a:t>
            </a:r>
            <a:endParaRPr lang="en-US" dirty="0"/>
          </a:p>
        </p:txBody>
      </p:sp>
    </p:spTree>
    <p:extLst>
      <p:ext uri="{BB962C8B-B14F-4D97-AF65-F5344CB8AC3E}">
        <p14:creationId xmlns:p14="http://schemas.microsoft.com/office/powerpoint/2010/main" val="409611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11710200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alphaModFix amt="16000"/>
            </a:blip>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alphaModFix amt="16000"/>
            </a:blip>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alphaModFix/>
          </a:blip>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alphaModFix amt="16000"/>
          </a:blip>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alphaModFix amt="16000"/>
          </a:blip>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alphaModFix amt="16000"/>
          </a:blip>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17268577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1840055" y="1023257"/>
            <a:ext cx="5463890" cy="4811486"/>
          </a:xfrm>
          <a:prstGeom prst="rect">
            <a:avLst/>
          </a:prstGeom>
        </p:spPr>
      </p:pic>
      <p:sp>
        <p:nvSpPr>
          <p:cNvPr id="21" name="TextBox 20"/>
          <p:cNvSpPr txBox="1"/>
          <p:nvPr/>
        </p:nvSpPr>
        <p:spPr>
          <a:xfrm rot="20348347">
            <a:off x="2957385" y="1976488"/>
            <a:ext cx="1479942" cy="132343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smtClean="0">
                <a:ln>
                  <a:noFill/>
                </a:ln>
                <a:solidFill>
                  <a:sysClr val="window" lastClr="FFFFFF"/>
                </a:solidFill>
                <a:effectLst/>
                <a:uLnTx/>
                <a:uFillTx/>
              </a:rPr>
              <a:t>PII</a:t>
            </a:r>
            <a:endParaRPr kumimoji="0" lang="en-US" sz="8000" b="0" i="0" u="none" strike="noStrike" kern="0" cap="none" spc="0" normalizeH="0" baseline="0" noProof="0" dirty="0">
              <a:ln>
                <a:noFill/>
              </a:ln>
              <a:solidFill>
                <a:sysClr val="window" lastClr="FFFFFF"/>
              </a:solidFill>
              <a:effectLst/>
              <a:uLnTx/>
              <a:uFillTx/>
            </a:endParaRPr>
          </a:p>
        </p:txBody>
      </p:sp>
      <p:pic>
        <p:nvPicPr>
          <p:cNvPr id="22" name="Picture 21"/>
          <p:cNvPicPr>
            <a:picLocks noChangeAspect="1"/>
          </p:cNvPicPr>
          <p:nvPr/>
        </p:nvPicPr>
        <p:blipFill>
          <a:blip r:embed="rId3"/>
          <a:stretch>
            <a:fillRect/>
          </a:stretch>
        </p:blipFill>
        <p:spPr>
          <a:xfrm rot="20274132">
            <a:off x="3357383" y="2475705"/>
            <a:ext cx="1260470" cy="1260470"/>
          </a:xfrm>
          <a:prstGeom prst="rect">
            <a:avLst/>
          </a:prstGeom>
        </p:spPr>
      </p:pic>
    </p:spTree>
    <p:extLst>
      <p:ext uri="{BB962C8B-B14F-4D97-AF65-F5344CB8AC3E}">
        <p14:creationId xmlns:p14="http://schemas.microsoft.com/office/powerpoint/2010/main" val="19010203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style.rotation</p:attrName>
                                        </p:attrNameLst>
                                      </p:cBhvr>
                                      <p:tavLst>
                                        <p:tav tm="0">
                                          <p:val>
                                            <p:fltVal val="720"/>
                                          </p:val>
                                        </p:tav>
                                        <p:tav tm="100000">
                                          <p:val>
                                            <p:fltVal val="0"/>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Encryption</a:t>
            </a:r>
            <a:endParaRPr lang="en-US" dirty="0"/>
          </a:p>
        </p:txBody>
      </p:sp>
      <p:pic>
        <p:nvPicPr>
          <p:cNvPr id="8" name="Picture 7"/>
          <p:cNvPicPr>
            <a:picLocks noChangeAspect="1"/>
          </p:cNvPicPr>
          <p:nvPr/>
        </p:nvPicPr>
        <p:blipFill rotWithShape="1">
          <a:blip r:embed="rId2"/>
          <a:srcRect t="29359" b="29918"/>
          <a:stretch/>
        </p:blipFill>
        <p:spPr>
          <a:xfrm>
            <a:off x="3085144" y="2189252"/>
            <a:ext cx="2872257" cy="1169686"/>
          </a:xfrm>
          <a:prstGeom prst="rect">
            <a:avLst/>
          </a:prstGeom>
          <a:ln>
            <a:solidFill>
              <a:srgbClr val="000000"/>
            </a:solidFill>
          </a:ln>
          <a:effectLst>
            <a:outerShdw blurRad="50800" dist="38100" dir="2700000" algn="tl" rotWithShape="0">
              <a:prstClr val="black">
                <a:alpha val="40000"/>
              </a:prstClr>
            </a:outerShdw>
          </a:effectLst>
        </p:spPr>
      </p:pic>
      <p:sp>
        <p:nvSpPr>
          <p:cNvPr id="5" name="TextBox 4"/>
          <p:cNvSpPr txBox="1"/>
          <p:nvPr/>
        </p:nvSpPr>
        <p:spPr>
          <a:xfrm>
            <a:off x="1909724" y="3628319"/>
            <a:ext cx="5223097" cy="646331"/>
          </a:xfrm>
          <a:prstGeom prst="rect">
            <a:avLst/>
          </a:prstGeom>
          <a:noFill/>
        </p:spPr>
        <p:txBody>
          <a:bodyPr wrap="square" rtlCol="0">
            <a:spAutoFit/>
          </a:bodyPr>
          <a:lstStyle/>
          <a:p>
            <a:pPr algn="ctr"/>
            <a:r>
              <a:rPr lang="en-US" sz="3600" dirty="0" smtClean="0">
                <a:solidFill>
                  <a:schemeClr val="tx2"/>
                </a:solidFill>
              </a:rPr>
              <a:t>Whole Disk Encryption</a:t>
            </a:r>
          </a:p>
        </p:txBody>
      </p:sp>
    </p:spTree>
    <p:extLst>
      <p:ext uri="{BB962C8B-B14F-4D97-AF65-F5344CB8AC3E}">
        <p14:creationId xmlns:p14="http://schemas.microsoft.com/office/powerpoint/2010/main" val="717396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x_logon.jpg"/>
          <p:cNvPicPr>
            <a:picLocks noChangeAspect="1"/>
          </p:cNvPicPr>
          <p:nvPr/>
        </p:nvPicPr>
        <p:blipFill>
          <a:blip r:embed="rId2"/>
          <a:stretch>
            <a:fillRect/>
          </a:stretch>
        </p:blipFill>
        <p:spPr>
          <a:xfrm>
            <a:off x="255876" y="1574800"/>
            <a:ext cx="3835531" cy="2400300"/>
          </a:xfrm>
          <a:prstGeom prst="rect">
            <a:avLst/>
          </a:prstGeom>
          <a:ln w="12700" cmpd="sng">
            <a:solidFill>
              <a:schemeClr val="tx1"/>
            </a:solidFill>
          </a:ln>
          <a:effectLst>
            <a:outerShdw blurRad="50800" dist="38100" dir="2700000">
              <a:srgbClr val="000000">
                <a:alpha val="43000"/>
              </a:srgbClr>
            </a:outerShdw>
          </a:effectLst>
        </p:spPr>
      </p:pic>
      <p:pic>
        <p:nvPicPr>
          <p:cNvPr id="5" name="Picture 4" descr="Log-On_Screen_thumb[5].jpg"/>
          <p:cNvPicPr>
            <a:picLocks noChangeAspect="1"/>
          </p:cNvPicPr>
          <p:nvPr/>
        </p:nvPicPr>
        <p:blipFill>
          <a:blip r:embed="rId3"/>
          <a:stretch>
            <a:fillRect/>
          </a:stretch>
        </p:blipFill>
        <p:spPr>
          <a:xfrm>
            <a:off x="5146963" y="1614488"/>
            <a:ext cx="3160713" cy="2403656"/>
          </a:xfrm>
          <a:prstGeom prst="rect">
            <a:avLst/>
          </a:prstGeom>
          <a:ln w="12700" cmpd="sng">
            <a:solidFill>
              <a:schemeClr val="tx1"/>
            </a:solidFill>
          </a:ln>
          <a:effectLst>
            <a:outerShdw blurRad="50800" dist="38100" dir="2700000">
              <a:srgbClr val="000000">
                <a:alpha val="43000"/>
              </a:srgbClr>
            </a:outerShdw>
          </a:effectLst>
        </p:spPr>
      </p:pic>
    </p:spTree>
    <p:extLst>
      <p:ext uri="{BB962C8B-B14F-4D97-AF65-F5344CB8AC3E}">
        <p14:creationId xmlns:p14="http://schemas.microsoft.com/office/powerpoint/2010/main" val="20032573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sx_logon.jpg"/>
          <p:cNvPicPr>
            <a:picLocks noChangeAspect="1"/>
          </p:cNvPicPr>
          <p:nvPr/>
        </p:nvPicPr>
        <p:blipFill>
          <a:blip r:embed="rId2">
            <a:alphaModFix amt="20000"/>
          </a:blip>
          <a:stretch>
            <a:fillRect/>
          </a:stretch>
        </p:blipFill>
        <p:spPr>
          <a:xfrm>
            <a:off x="255875" y="1574800"/>
            <a:ext cx="3835531" cy="2400300"/>
          </a:xfrm>
          <a:prstGeom prst="rect">
            <a:avLst/>
          </a:prstGeom>
          <a:ln w="12700" cmpd="sng">
            <a:solidFill>
              <a:schemeClr val="tx1">
                <a:alpha val="9000"/>
              </a:schemeClr>
            </a:solidFill>
          </a:ln>
          <a:effectLst>
            <a:outerShdw blurRad="50800" dist="38100" dir="2700000">
              <a:srgbClr val="000000">
                <a:alpha val="43000"/>
              </a:srgbClr>
            </a:outerShdw>
          </a:effectLst>
        </p:spPr>
      </p:pic>
      <p:pic>
        <p:nvPicPr>
          <p:cNvPr id="5" name="Picture 4" descr="Log-On_Screen_thumb[5].jpg"/>
          <p:cNvPicPr>
            <a:picLocks noChangeAspect="1"/>
          </p:cNvPicPr>
          <p:nvPr/>
        </p:nvPicPr>
        <p:blipFill>
          <a:blip r:embed="rId3">
            <a:alphaModFix amt="20000"/>
          </a:blip>
          <a:stretch>
            <a:fillRect/>
          </a:stretch>
        </p:blipFill>
        <p:spPr>
          <a:xfrm>
            <a:off x="5146962" y="1614488"/>
            <a:ext cx="3160713" cy="2403656"/>
          </a:xfrm>
          <a:prstGeom prst="rect">
            <a:avLst/>
          </a:prstGeom>
          <a:ln w="12700" cmpd="sng">
            <a:solidFill>
              <a:schemeClr val="tx1">
                <a:alpha val="9000"/>
              </a:schemeClr>
            </a:solidFill>
          </a:ln>
          <a:effectLst>
            <a:outerShdw blurRad="50800" dist="38100" dir="2700000">
              <a:srgbClr val="000000">
                <a:alpha val="43000"/>
              </a:srgbClr>
            </a:outerShdw>
          </a:effectLst>
        </p:spPr>
      </p:pic>
      <p:pic>
        <p:nvPicPr>
          <p:cNvPr id="6" name="Picture 5" descr="2.jpg"/>
          <p:cNvPicPr>
            <a:picLocks noChangeAspect="1"/>
          </p:cNvPicPr>
          <p:nvPr/>
        </p:nvPicPr>
        <p:blipFill>
          <a:blip r:embed="rId4"/>
          <a:stretch>
            <a:fillRect/>
          </a:stretch>
        </p:blipFill>
        <p:spPr>
          <a:xfrm>
            <a:off x="2560132" y="2731894"/>
            <a:ext cx="3900487" cy="2283212"/>
          </a:xfrm>
          <a:prstGeom prst="rect">
            <a:avLst/>
          </a:prstGeom>
        </p:spPr>
      </p:pic>
    </p:spTree>
    <p:extLst>
      <p:ext uri="{BB962C8B-B14F-4D97-AF65-F5344CB8AC3E}">
        <p14:creationId xmlns:p14="http://schemas.microsoft.com/office/powerpoint/2010/main" val="33666981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Problems</a:t>
            </a:r>
            <a:endParaRPr lang="en-US" dirty="0"/>
          </a:p>
        </p:txBody>
      </p:sp>
      <p:pic>
        <p:nvPicPr>
          <p:cNvPr id="8" name="Picture 7"/>
          <p:cNvPicPr>
            <a:picLocks noChangeAspect="1"/>
          </p:cNvPicPr>
          <p:nvPr/>
        </p:nvPicPr>
        <p:blipFill rotWithShape="1">
          <a:blip r:embed="rId2"/>
          <a:srcRect t="29359" b="29918"/>
          <a:stretch/>
        </p:blipFill>
        <p:spPr>
          <a:xfrm>
            <a:off x="2966612" y="2451720"/>
            <a:ext cx="1148189" cy="467584"/>
          </a:xfrm>
          <a:prstGeom prst="rect">
            <a:avLst/>
          </a:prstGeom>
          <a:ln>
            <a:solidFill>
              <a:srgbClr val="000000"/>
            </a:solidFill>
          </a:ln>
          <a:effectLst>
            <a:outerShdw blurRad="50800" dist="38100" dir="2700000" algn="tl" rotWithShape="0">
              <a:prstClr val="black">
                <a:alpha val="40000"/>
              </a:prstClr>
            </a:outerShdw>
          </a:effectLst>
        </p:spPr>
      </p:pic>
      <p:grpSp>
        <p:nvGrpSpPr>
          <p:cNvPr id="10" name="Group 9"/>
          <p:cNvGrpSpPr/>
          <p:nvPr/>
        </p:nvGrpSpPr>
        <p:grpSpPr>
          <a:xfrm>
            <a:off x="2967563" y="3822703"/>
            <a:ext cx="1833033" cy="720407"/>
            <a:chOff x="1570568" y="2976036"/>
            <a:chExt cx="1833033" cy="720407"/>
          </a:xfrm>
        </p:grpSpPr>
        <p:pic>
          <p:nvPicPr>
            <p:cNvPr id="2" name="Picture 1"/>
            <p:cNvPicPr>
              <a:picLocks noChangeAspect="1"/>
            </p:cNvPicPr>
            <p:nvPr/>
          </p:nvPicPr>
          <p:blipFill rotWithShape="1">
            <a:blip r:embed="rId3"/>
            <a:srcRect r="55726"/>
            <a:stretch/>
          </p:blipFill>
          <p:spPr>
            <a:xfrm>
              <a:off x="1570568" y="2976036"/>
              <a:ext cx="1833033" cy="469900"/>
            </a:xfrm>
            <a:prstGeom prst="rect">
              <a:avLst/>
            </a:prstGeom>
          </p:spPr>
        </p:pic>
        <p:pic>
          <p:nvPicPr>
            <p:cNvPr id="6" name="Picture 5"/>
            <p:cNvPicPr>
              <a:picLocks noChangeAspect="1"/>
            </p:cNvPicPr>
            <p:nvPr/>
          </p:nvPicPr>
          <p:blipFill rotWithShape="1">
            <a:blip r:embed="rId2"/>
            <a:srcRect t="29359" b="29918"/>
            <a:stretch/>
          </p:blipFill>
          <p:spPr>
            <a:xfrm>
              <a:off x="2255411" y="3425391"/>
              <a:ext cx="665589" cy="271052"/>
            </a:xfrm>
            <a:prstGeom prst="rect">
              <a:avLst/>
            </a:prstGeom>
            <a:ln>
              <a:solidFill>
                <a:srgbClr val="000000"/>
              </a:solidFill>
            </a:ln>
            <a:effectLst>
              <a:outerShdw blurRad="50800" dist="38100" dir="2700000" algn="tl" rotWithShape="0">
                <a:prstClr val="black">
                  <a:alpha val="40000"/>
                </a:prstClr>
              </a:outerShdw>
            </a:effectLst>
          </p:spPr>
        </p:pic>
      </p:grpSp>
      <p:pic>
        <p:nvPicPr>
          <p:cNvPr id="7" name="Picture 6"/>
          <p:cNvPicPr>
            <a:picLocks noChangeAspect="1"/>
          </p:cNvPicPr>
          <p:nvPr/>
        </p:nvPicPr>
        <p:blipFill rotWithShape="1">
          <a:blip r:embed="rId4"/>
          <a:srcRect r="51351"/>
          <a:stretch/>
        </p:blipFill>
        <p:spPr>
          <a:xfrm>
            <a:off x="5329769" y="1972733"/>
            <a:ext cx="732366" cy="1130300"/>
          </a:xfrm>
          <a:prstGeom prst="rect">
            <a:avLst/>
          </a:prstGeom>
        </p:spPr>
      </p:pic>
      <p:pic>
        <p:nvPicPr>
          <p:cNvPr id="9" name="Picture 8"/>
          <p:cNvPicPr>
            <a:picLocks noChangeAspect="1"/>
          </p:cNvPicPr>
          <p:nvPr/>
        </p:nvPicPr>
        <p:blipFill rotWithShape="1">
          <a:blip r:embed="rId4"/>
          <a:srcRect l="49211" t="15730"/>
          <a:stretch/>
        </p:blipFill>
        <p:spPr>
          <a:xfrm>
            <a:off x="5410203" y="3843870"/>
            <a:ext cx="764588" cy="952500"/>
          </a:xfrm>
          <a:prstGeom prst="rect">
            <a:avLst/>
          </a:prstGeom>
        </p:spPr>
      </p:pic>
    </p:spTree>
    <p:extLst>
      <p:ext uri="{BB962C8B-B14F-4D97-AF65-F5344CB8AC3E}">
        <p14:creationId xmlns:p14="http://schemas.microsoft.com/office/powerpoint/2010/main" val="4710063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Problems</a:t>
            </a:r>
            <a:endParaRPr lang="en-US" b="1" dirty="0"/>
          </a:p>
        </p:txBody>
      </p:sp>
      <p:sp>
        <p:nvSpPr>
          <p:cNvPr id="3" name="Content Placeholder 2"/>
          <p:cNvSpPr>
            <a:spLocks noGrp="1"/>
          </p:cNvSpPr>
          <p:nvPr>
            <p:ph idx="1"/>
          </p:nvPr>
        </p:nvSpPr>
        <p:spPr>
          <a:xfrm>
            <a:off x="457199" y="1600200"/>
            <a:ext cx="8424333" cy="4876800"/>
          </a:xfrm>
        </p:spPr>
        <p:txBody>
          <a:bodyPr/>
          <a:lstStyle/>
          <a:p>
            <a:r>
              <a:rPr lang="en-US" dirty="0" smtClean="0"/>
              <a:t>Pre-boot</a:t>
            </a:r>
          </a:p>
          <a:p>
            <a:pPr lvl="1"/>
            <a:r>
              <a:rPr lang="en-US" dirty="0" smtClean="0"/>
              <a:t>Does not work when in “sleep”</a:t>
            </a:r>
          </a:p>
          <a:p>
            <a:pPr lvl="1"/>
            <a:r>
              <a:rPr lang="en-US" dirty="0" smtClean="0"/>
              <a:t>Software failure = unable to boot</a:t>
            </a:r>
          </a:p>
          <a:p>
            <a:r>
              <a:rPr lang="en-US" dirty="0" smtClean="0"/>
              <a:t>Lag behind OS updates</a:t>
            </a:r>
          </a:p>
          <a:p>
            <a:pPr lvl="1"/>
            <a:r>
              <a:rPr lang="en-US" dirty="0" smtClean="0"/>
              <a:t>Auto update</a:t>
            </a:r>
          </a:p>
          <a:p>
            <a:pPr lvl="1"/>
            <a:r>
              <a:rPr lang="en-US" dirty="0" smtClean="0"/>
              <a:t>OS X Lion (10.7) shipped:		July 20, 2011</a:t>
            </a:r>
          </a:p>
          <a:p>
            <a:pPr lvl="1"/>
            <a:r>
              <a:rPr lang="en-US" dirty="0" smtClean="0"/>
              <a:t>Support </a:t>
            </a:r>
            <a:r>
              <a:rPr lang="en-US" dirty="0"/>
              <a:t>for OS X Lion (10.7</a:t>
            </a:r>
            <a:r>
              <a:rPr lang="en-US" dirty="0" smtClean="0"/>
              <a:t>):	September </a:t>
            </a:r>
            <a:r>
              <a:rPr lang="en-US" dirty="0"/>
              <a:t>23, </a:t>
            </a:r>
            <a:r>
              <a:rPr lang="en-US" dirty="0" smtClean="0"/>
              <a:t>2011</a:t>
            </a:r>
          </a:p>
          <a:p>
            <a:r>
              <a:rPr lang="en-US" dirty="0" smtClean="0"/>
              <a:t>Windows &amp; Mac OS (x2) problems</a:t>
            </a:r>
          </a:p>
          <a:p>
            <a:pPr lvl="1"/>
            <a:r>
              <a:rPr lang="en-US" dirty="0" smtClean="0"/>
              <a:t>Needed to be visited by technician</a:t>
            </a:r>
          </a:p>
        </p:txBody>
      </p:sp>
    </p:spTree>
    <p:extLst>
      <p:ext uri="{BB962C8B-B14F-4D97-AF65-F5344CB8AC3E}">
        <p14:creationId xmlns:p14="http://schemas.microsoft.com/office/powerpoint/2010/main" val="13254174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475133" cy="990600"/>
          </a:xfrm>
        </p:spPr>
        <p:txBody>
          <a:bodyPr>
            <a:normAutofit fontScale="90000"/>
          </a:bodyPr>
          <a:lstStyle/>
          <a:p>
            <a:r>
              <a:rPr lang="en-US" dirty="0" smtClean="0"/>
              <a:t>Computing and Information Services (CIS)</a:t>
            </a:r>
            <a:endParaRPr lang="en-US" dirty="0"/>
          </a:p>
        </p:txBody>
      </p:sp>
      <p:sp>
        <p:nvSpPr>
          <p:cNvPr id="3" name="Content Placeholder 2"/>
          <p:cNvSpPr>
            <a:spLocks noGrp="1"/>
          </p:cNvSpPr>
          <p:nvPr>
            <p:ph idx="1"/>
          </p:nvPr>
        </p:nvSpPr>
        <p:spPr/>
        <p:txBody>
          <a:bodyPr>
            <a:normAutofit/>
          </a:bodyPr>
          <a:lstStyle/>
          <a:p>
            <a:r>
              <a:rPr lang="en-US" dirty="0" smtClean="0"/>
              <a:t>All technology:</a:t>
            </a:r>
          </a:p>
          <a:p>
            <a:pPr lvl="1"/>
            <a:r>
              <a:rPr lang="en-US" dirty="0" smtClean="0"/>
              <a:t>Academic Computing Services</a:t>
            </a:r>
          </a:p>
          <a:p>
            <a:pPr lvl="1"/>
            <a:r>
              <a:rPr lang="en-US" dirty="0" smtClean="0"/>
              <a:t>Administrative Information Services</a:t>
            </a:r>
          </a:p>
          <a:p>
            <a:pPr lvl="1"/>
            <a:r>
              <a:rPr lang="en-US" dirty="0" smtClean="0"/>
              <a:t>Networks, Systems and Telecommunications</a:t>
            </a:r>
          </a:p>
          <a:p>
            <a:pPr lvl="1"/>
            <a:r>
              <a:rPr lang="en-US" dirty="0" smtClean="0"/>
              <a:t>User Services</a:t>
            </a:r>
          </a:p>
          <a:p>
            <a:pPr lvl="2"/>
            <a:r>
              <a:rPr lang="en-US" dirty="0" smtClean="0"/>
              <a:t>Media Resources</a:t>
            </a:r>
          </a:p>
          <a:p>
            <a:pPr lvl="2"/>
            <a:r>
              <a:rPr lang="en-US" dirty="0" smtClean="0"/>
              <a:t>Card Office (ID card, door access, dining, video security, off-campus merchants)</a:t>
            </a:r>
          </a:p>
          <a:p>
            <a:pPr lvl="2"/>
            <a:r>
              <a:rPr lang="en-US" dirty="0" smtClean="0"/>
              <a:t>Computer Store</a:t>
            </a:r>
          </a:p>
          <a:p>
            <a:r>
              <a:rPr lang="en-US" dirty="0" smtClean="0"/>
              <a:t>44 staff</a:t>
            </a:r>
          </a:p>
          <a:p>
            <a:pPr lvl="1"/>
            <a:r>
              <a:rPr lang="en-US" dirty="0" smtClean="0"/>
              <a:t>No formal information security position</a:t>
            </a:r>
            <a:endParaRPr lang="en-US" dirty="0"/>
          </a:p>
        </p:txBody>
      </p:sp>
    </p:spTree>
    <p:extLst>
      <p:ext uri="{BB962C8B-B14F-4D97-AF65-F5344CB8AC3E}">
        <p14:creationId xmlns:p14="http://schemas.microsoft.com/office/powerpoint/2010/main" val="36458521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Solution (we believe)</a:t>
            </a:r>
            <a:endParaRPr lang="en-US" dirty="0"/>
          </a:p>
        </p:txBody>
      </p:sp>
      <p:pic>
        <p:nvPicPr>
          <p:cNvPr id="5" name="Picture 4"/>
          <p:cNvPicPr>
            <a:picLocks noChangeAspect="1"/>
          </p:cNvPicPr>
          <p:nvPr/>
        </p:nvPicPr>
        <p:blipFill>
          <a:blip r:embed="rId2"/>
          <a:stretch>
            <a:fillRect/>
          </a:stretch>
        </p:blipFill>
        <p:spPr>
          <a:xfrm>
            <a:off x="1198011" y="2184400"/>
            <a:ext cx="1115474" cy="1100667"/>
          </a:xfrm>
          <a:prstGeom prst="rect">
            <a:avLst/>
          </a:prstGeom>
        </p:spPr>
      </p:pic>
      <p:pic>
        <p:nvPicPr>
          <p:cNvPr id="6" name="Picture 5"/>
          <p:cNvPicPr>
            <a:picLocks noChangeAspect="1"/>
          </p:cNvPicPr>
          <p:nvPr/>
        </p:nvPicPr>
        <p:blipFill>
          <a:blip r:embed="rId3"/>
          <a:stretch>
            <a:fillRect/>
          </a:stretch>
        </p:blipFill>
        <p:spPr>
          <a:xfrm>
            <a:off x="2336778" y="2451099"/>
            <a:ext cx="5908090" cy="563033"/>
          </a:xfrm>
          <a:prstGeom prst="rect">
            <a:avLst/>
          </a:prstGeom>
        </p:spPr>
      </p:pic>
      <p:pic>
        <p:nvPicPr>
          <p:cNvPr id="7" name="Picture 6"/>
          <p:cNvPicPr>
            <a:picLocks noChangeAspect="1"/>
          </p:cNvPicPr>
          <p:nvPr/>
        </p:nvPicPr>
        <p:blipFill>
          <a:blip r:embed="rId4"/>
          <a:stretch>
            <a:fillRect/>
          </a:stretch>
        </p:blipFill>
        <p:spPr>
          <a:xfrm>
            <a:off x="3869267" y="3797300"/>
            <a:ext cx="2032000" cy="660400"/>
          </a:xfrm>
          <a:prstGeom prst="rect">
            <a:avLst/>
          </a:prstGeom>
        </p:spPr>
      </p:pic>
    </p:spTree>
    <p:extLst>
      <p:ext uri="{BB962C8B-B14F-4D97-AF65-F5344CB8AC3E}">
        <p14:creationId xmlns:p14="http://schemas.microsoft.com/office/powerpoint/2010/main" val="258735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Data Protection</a:t>
            </a:r>
            <a:endParaRPr lang="en-US" dirty="0"/>
          </a:p>
        </p:txBody>
      </p:sp>
      <p:sp>
        <p:nvSpPr>
          <p:cNvPr id="3" name="Content Placeholder 2"/>
          <p:cNvSpPr>
            <a:spLocks noGrp="1"/>
          </p:cNvSpPr>
          <p:nvPr>
            <p:ph idx="1"/>
          </p:nvPr>
        </p:nvSpPr>
        <p:spPr/>
        <p:txBody>
          <a:bodyPr/>
          <a:lstStyle/>
          <a:p>
            <a:r>
              <a:rPr lang="en-US" dirty="0" smtClean="0"/>
              <a:t>Cross-platform</a:t>
            </a:r>
          </a:p>
          <a:p>
            <a:r>
              <a:rPr lang="en-US" dirty="0" smtClean="0"/>
              <a:t>Pre-boot if desired</a:t>
            </a:r>
          </a:p>
          <a:p>
            <a:r>
              <a:rPr lang="en-US" dirty="0" smtClean="0"/>
              <a:t>Post-boot</a:t>
            </a:r>
          </a:p>
          <a:p>
            <a:pPr lvl="1"/>
            <a:r>
              <a:rPr lang="en-US" dirty="0" smtClean="0"/>
              <a:t>Works when in “sleep”</a:t>
            </a:r>
          </a:p>
          <a:p>
            <a:pPr lvl="1"/>
            <a:r>
              <a:rPr lang="en-US" dirty="0" smtClean="0"/>
              <a:t>Not affected by OS updates</a:t>
            </a:r>
          </a:p>
          <a:p>
            <a:r>
              <a:rPr lang="en-US" dirty="0" smtClean="0"/>
              <a:t>Mobile devices</a:t>
            </a:r>
          </a:p>
          <a:p>
            <a:r>
              <a:rPr lang="en-US" dirty="0" smtClean="0"/>
              <a:t>Cloud</a:t>
            </a:r>
          </a:p>
          <a:p>
            <a:pPr lvl="1"/>
            <a:r>
              <a:rPr lang="en-US" dirty="0" err="1" smtClean="0"/>
              <a:t>Dropbox</a:t>
            </a:r>
            <a:endParaRPr lang="en-US" dirty="0" smtClean="0"/>
          </a:p>
          <a:p>
            <a:r>
              <a:rPr lang="en-US" dirty="0" smtClean="0"/>
              <a:t>Enterprise Console</a:t>
            </a:r>
          </a:p>
          <a:p>
            <a:pPr lvl="1"/>
            <a:r>
              <a:rPr lang="en-US" dirty="0" smtClean="0"/>
              <a:t>This is </a:t>
            </a:r>
            <a:r>
              <a:rPr lang="en-US" b="1" i="1" u="sng" dirty="0" smtClean="0"/>
              <a:t>critical!</a:t>
            </a:r>
            <a:endParaRPr lang="en-US" dirty="0"/>
          </a:p>
        </p:txBody>
      </p:sp>
    </p:spTree>
    <p:extLst>
      <p:ext uri="{BB962C8B-B14F-4D97-AF65-F5344CB8AC3E}">
        <p14:creationId xmlns:p14="http://schemas.microsoft.com/office/powerpoint/2010/main" val="385368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State Breach Law</a:t>
            </a:r>
            <a:endParaRPr lang="en-US" dirty="0"/>
          </a:p>
        </p:txBody>
      </p:sp>
      <p:sp>
        <p:nvSpPr>
          <p:cNvPr id="5" name="TextBox 4"/>
          <p:cNvSpPr txBox="1"/>
          <p:nvPr/>
        </p:nvSpPr>
        <p:spPr>
          <a:xfrm>
            <a:off x="526142" y="1651000"/>
            <a:ext cx="7701643" cy="3108544"/>
          </a:xfrm>
          <a:prstGeom prst="rect">
            <a:avLst/>
          </a:prstGeom>
          <a:noFill/>
        </p:spPr>
        <p:txBody>
          <a:bodyPr wrap="square" rtlCol="0">
            <a:spAutoFit/>
          </a:bodyPr>
          <a:lstStyle/>
          <a:p>
            <a:pPr>
              <a:tabLst>
                <a:tab pos="800100" algn="l"/>
                <a:tab pos="968375" algn="l"/>
              </a:tabLst>
            </a:pPr>
            <a:r>
              <a:rPr lang="en-US" sz="2000" dirty="0" smtClean="0">
                <a:solidFill>
                  <a:srgbClr val="003659"/>
                </a:solidFill>
              </a:rPr>
              <a:t>An </a:t>
            </a:r>
            <a:r>
              <a:rPr lang="en-US" sz="2000" dirty="0">
                <a:solidFill>
                  <a:srgbClr val="003659"/>
                </a:solidFill>
              </a:rPr>
              <a:t>individual’s unencrypted personal </a:t>
            </a:r>
            <a:r>
              <a:rPr lang="en-US" sz="2000" dirty="0" smtClean="0">
                <a:solidFill>
                  <a:srgbClr val="003659"/>
                </a:solidFill>
              </a:rPr>
              <a:t>information</a:t>
            </a:r>
            <a:r>
              <a:rPr lang="en-US" sz="2000" baseline="30000" dirty="0" smtClean="0">
                <a:solidFill>
                  <a:srgbClr val="003659"/>
                </a:solidFill>
              </a:rPr>
              <a:t>*</a:t>
            </a:r>
            <a:r>
              <a:rPr lang="en-US" sz="2000" dirty="0" smtClean="0">
                <a:solidFill>
                  <a:srgbClr val="003659"/>
                </a:solidFill>
              </a:rPr>
              <a:t> </a:t>
            </a:r>
            <a:r>
              <a:rPr lang="en-US" sz="2000" dirty="0">
                <a:solidFill>
                  <a:srgbClr val="003659"/>
                </a:solidFill>
              </a:rPr>
              <a:t>+ 1 or more of the following:</a:t>
            </a:r>
          </a:p>
          <a:p>
            <a:pPr>
              <a:tabLst>
                <a:tab pos="800100" algn="l"/>
                <a:tab pos="968375" algn="l"/>
              </a:tabLst>
            </a:pPr>
            <a:endParaRPr lang="en-US" sz="2000" dirty="0" smtClean="0">
              <a:solidFill>
                <a:srgbClr val="003659"/>
              </a:solidFill>
            </a:endParaRPr>
          </a:p>
          <a:p>
            <a:pPr>
              <a:tabLst>
                <a:tab pos="968375" algn="l"/>
                <a:tab pos="1204913" algn="l"/>
              </a:tabLst>
            </a:pPr>
            <a:r>
              <a:rPr lang="en-US" sz="2000" dirty="0" smtClean="0">
                <a:solidFill>
                  <a:srgbClr val="003659"/>
                </a:solidFill>
              </a:rPr>
              <a:t>	-	Social </a:t>
            </a:r>
            <a:r>
              <a:rPr lang="en-US" sz="2000" dirty="0">
                <a:solidFill>
                  <a:srgbClr val="003659"/>
                </a:solidFill>
              </a:rPr>
              <a:t>security #</a:t>
            </a:r>
          </a:p>
          <a:p>
            <a:pPr>
              <a:tabLst>
                <a:tab pos="968375" algn="l"/>
                <a:tab pos="1204913" algn="l"/>
              </a:tabLst>
            </a:pPr>
            <a:r>
              <a:rPr lang="en-US" sz="2000" dirty="0" smtClean="0">
                <a:solidFill>
                  <a:srgbClr val="003659"/>
                </a:solidFill>
              </a:rPr>
              <a:t>	-	Driver’s </a:t>
            </a:r>
            <a:r>
              <a:rPr lang="en-US" sz="2000" dirty="0">
                <a:solidFill>
                  <a:srgbClr val="003659"/>
                </a:solidFill>
              </a:rPr>
              <a:t>license number or non-driver ID</a:t>
            </a:r>
          </a:p>
          <a:p>
            <a:pPr marL="1204913" indent="-1204913">
              <a:tabLst>
                <a:tab pos="968375" algn="l"/>
                <a:tab pos="1204913" algn="l"/>
              </a:tabLst>
            </a:pPr>
            <a:r>
              <a:rPr lang="en-US" sz="2000" dirty="0" smtClean="0">
                <a:solidFill>
                  <a:srgbClr val="003659"/>
                </a:solidFill>
              </a:rPr>
              <a:t>	-	Account </a:t>
            </a:r>
            <a:r>
              <a:rPr lang="en-US" sz="2000" dirty="0">
                <a:solidFill>
                  <a:srgbClr val="003659"/>
                </a:solidFill>
              </a:rPr>
              <a:t>number, credit or debit card # + security code, access </a:t>
            </a:r>
            <a:r>
              <a:rPr lang="en-US" sz="2000" dirty="0" smtClean="0">
                <a:solidFill>
                  <a:srgbClr val="003659"/>
                </a:solidFill>
              </a:rPr>
              <a:t>code </a:t>
            </a:r>
            <a:r>
              <a:rPr lang="en-US" sz="2000" dirty="0">
                <a:solidFill>
                  <a:srgbClr val="003659"/>
                </a:solidFill>
              </a:rPr>
              <a:t>or </a:t>
            </a:r>
            <a:r>
              <a:rPr lang="en-US" sz="2000" dirty="0" smtClean="0">
                <a:solidFill>
                  <a:srgbClr val="003659"/>
                </a:solidFill>
              </a:rPr>
              <a:t>password </a:t>
            </a:r>
            <a:r>
              <a:rPr lang="en-US" sz="2000" dirty="0">
                <a:solidFill>
                  <a:srgbClr val="003659"/>
                </a:solidFill>
              </a:rPr>
              <a:t>which permits access to an individual’s financial account </a:t>
            </a:r>
            <a:endParaRPr lang="en-US" sz="2000" dirty="0" smtClean="0">
              <a:solidFill>
                <a:srgbClr val="003659"/>
              </a:solidFill>
            </a:endParaRPr>
          </a:p>
          <a:p>
            <a:pPr marL="1204913" indent="-1204913">
              <a:tabLst>
                <a:tab pos="968375" algn="l"/>
                <a:tab pos="1204913" algn="l"/>
              </a:tabLst>
            </a:pPr>
            <a:endParaRPr lang="en-US" dirty="0">
              <a:solidFill>
                <a:srgbClr val="003659"/>
              </a:solidFill>
            </a:endParaRPr>
          </a:p>
          <a:p>
            <a:pPr>
              <a:tabLst>
                <a:tab pos="968375" algn="l"/>
                <a:tab pos="1204913" algn="l"/>
              </a:tabLst>
            </a:pPr>
            <a:endParaRPr lang="en-US" dirty="0">
              <a:solidFill>
                <a:srgbClr val="003659"/>
              </a:solidFill>
            </a:endParaRPr>
          </a:p>
        </p:txBody>
      </p:sp>
      <p:sp>
        <p:nvSpPr>
          <p:cNvPr id="6" name="TextBox 5"/>
          <p:cNvSpPr txBox="1"/>
          <p:nvPr/>
        </p:nvSpPr>
        <p:spPr>
          <a:xfrm>
            <a:off x="516735" y="4661369"/>
            <a:ext cx="7701643" cy="523220"/>
          </a:xfrm>
          <a:prstGeom prst="rect">
            <a:avLst/>
          </a:prstGeom>
          <a:noFill/>
        </p:spPr>
        <p:txBody>
          <a:bodyPr wrap="square" rtlCol="0">
            <a:spAutoFit/>
          </a:bodyPr>
          <a:lstStyle/>
          <a:p>
            <a:pPr>
              <a:tabLst>
                <a:tab pos="800100" algn="l"/>
                <a:tab pos="968375" algn="l"/>
              </a:tabLst>
            </a:pPr>
            <a:r>
              <a:rPr lang="en-US" sz="1400" dirty="0" smtClean="0">
                <a:solidFill>
                  <a:srgbClr val="003659"/>
                </a:solidFill>
              </a:rPr>
              <a:t>* any </a:t>
            </a:r>
            <a:r>
              <a:rPr lang="en-US" sz="1400" dirty="0">
                <a:solidFill>
                  <a:srgbClr val="003659"/>
                </a:solidFill>
              </a:rPr>
              <a:t>information concerning a natural person which, because of name, number, personal mark, or other identifier, can be used to identify such natural </a:t>
            </a:r>
            <a:r>
              <a:rPr lang="en-US" sz="1400" dirty="0" smtClean="0">
                <a:solidFill>
                  <a:srgbClr val="003659"/>
                </a:solidFill>
              </a:rPr>
              <a:t>person</a:t>
            </a:r>
            <a:endParaRPr lang="en-US" sz="1400" dirty="0">
              <a:solidFill>
                <a:srgbClr val="003659"/>
              </a:solidFill>
            </a:endParaRPr>
          </a:p>
        </p:txBody>
      </p:sp>
      <p:sp>
        <p:nvSpPr>
          <p:cNvPr id="7" name="TextBox 6"/>
          <p:cNvSpPr txBox="1"/>
          <p:nvPr/>
        </p:nvSpPr>
        <p:spPr>
          <a:xfrm>
            <a:off x="526142" y="5667962"/>
            <a:ext cx="7701643" cy="246221"/>
          </a:xfrm>
          <a:prstGeom prst="rect">
            <a:avLst/>
          </a:prstGeom>
          <a:noFill/>
        </p:spPr>
        <p:txBody>
          <a:bodyPr wrap="square" rtlCol="0">
            <a:spAutoFit/>
          </a:bodyPr>
          <a:lstStyle/>
          <a:p>
            <a:pPr algn="ctr">
              <a:tabLst>
                <a:tab pos="800100" algn="l"/>
                <a:tab pos="968375" algn="l"/>
              </a:tabLst>
            </a:pPr>
            <a:r>
              <a:rPr lang="en-US" sz="1000" dirty="0">
                <a:solidFill>
                  <a:srgbClr val="003659"/>
                </a:solidFill>
              </a:rPr>
              <a:t>http://www.cscic.state.ny.us/lib/laws/</a:t>
            </a:r>
            <a:r>
              <a:rPr lang="en-US" sz="1000" dirty="0" smtClean="0">
                <a:solidFill>
                  <a:srgbClr val="003659"/>
                </a:solidFill>
              </a:rPr>
              <a:t>faq.cfm</a:t>
            </a:r>
            <a:endParaRPr lang="en-US" sz="1000" dirty="0">
              <a:solidFill>
                <a:srgbClr val="003659"/>
              </a:solidFill>
            </a:endParaRPr>
          </a:p>
        </p:txBody>
      </p:sp>
      <p:sp>
        <p:nvSpPr>
          <p:cNvPr id="8" name="Rectangle 7"/>
          <p:cNvSpPr/>
          <p:nvPr/>
        </p:nvSpPr>
        <p:spPr>
          <a:xfrm>
            <a:off x="2256955" y="1647087"/>
            <a:ext cx="1496374" cy="471714"/>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FF"/>
              </a:solidFill>
            </a:endParaRPr>
          </a:p>
        </p:txBody>
      </p:sp>
    </p:spTree>
    <p:extLst>
      <p:ext uri="{BB962C8B-B14F-4D97-AF65-F5344CB8AC3E}">
        <p14:creationId xmlns:p14="http://schemas.microsoft.com/office/powerpoint/2010/main" val="8250435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11710200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alphaModFix amt="16000"/>
            </a:blip>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alphaModFix amt="16000"/>
            </a:blip>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alphaModFix amt="16000"/>
          </a:blip>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alphaModFix/>
          </a:blip>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alphaModFix amt="16000"/>
          </a:blip>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alphaModFix amt="16000"/>
          </a:blip>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17268577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mobile storage</a:t>
            </a:r>
            <a:endParaRPr lang="en-US" dirty="0"/>
          </a:p>
        </p:txBody>
      </p:sp>
      <p:pic>
        <p:nvPicPr>
          <p:cNvPr id="10" name="Picture 9"/>
          <p:cNvPicPr>
            <a:picLocks noChangeAspect="1"/>
          </p:cNvPicPr>
          <p:nvPr/>
        </p:nvPicPr>
        <p:blipFill rotWithShape="1">
          <a:blip r:embed="rId2"/>
          <a:srcRect t="21534" b="22773"/>
          <a:stretch/>
        </p:blipFill>
        <p:spPr>
          <a:xfrm>
            <a:off x="2574194" y="2085003"/>
            <a:ext cx="3828823" cy="2132389"/>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401708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IronKey</a:t>
            </a:r>
            <a:endParaRPr lang="en-US" dirty="0"/>
          </a:p>
        </p:txBody>
      </p:sp>
      <p:sp>
        <p:nvSpPr>
          <p:cNvPr id="3" name="Content Placeholder 2"/>
          <p:cNvSpPr>
            <a:spLocks noGrp="1"/>
          </p:cNvSpPr>
          <p:nvPr>
            <p:ph idx="1"/>
          </p:nvPr>
        </p:nvSpPr>
        <p:spPr/>
        <p:txBody>
          <a:bodyPr/>
          <a:lstStyle/>
          <a:p>
            <a:r>
              <a:rPr lang="en-US" dirty="0"/>
              <a:t>Department of Defense specs for Flash Media</a:t>
            </a:r>
          </a:p>
          <a:p>
            <a:pPr lvl="1"/>
            <a:r>
              <a:rPr lang="en-US" dirty="0"/>
              <a:t>Encrypted</a:t>
            </a:r>
          </a:p>
          <a:p>
            <a:pPr lvl="1"/>
            <a:r>
              <a:rPr lang="en-US" dirty="0"/>
              <a:t>Password counter</a:t>
            </a:r>
          </a:p>
          <a:p>
            <a:pPr lvl="1"/>
            <a:r>
              <a:rPr lang="en-US" dirty="0"/>
              <a:t>Built-in control software</a:t>
            </a:r>
          </a:p>
          <a:p>
            <a:pPr lvl="1"/>
            <a:r>
              <a:rPr lang="en-US" dirty="0"/>
              <a:t>Remote management</a:t>
            </a:r>
          </a:p>
          <a:p>
            <a:pPr lvl="1"/>
            <a:r>
              <a:rPr lang="en-US" dirty="0"/>
              <a:t>Malware defense</a:t>
            </a:r>
          </a:p>
          <a:p>
            <a:pPr lvl="1"/>
            <a:r>
              <a:rPr lang="en-US" dirty="0"/>
              <a:t>Tamper resistant</a:t>
            </a:r>
          </a:p>
          <a:p>
            <a:pPr lvl="1"/>
            <a:r>
              <a:rPr lang="en-US" dirty="0"/>
              <a:t>Water proof</a:t>
            </a:r>
          </a:p>
          <a:p>
            <a:endParaRPr lang="en-US" dirty="0"/>
          </a:p>
          <a:p>
            <a:endParaRPr lang="en-US" dirty="0"/>
          </a:p>
        </p:txBody>
      </p:sp>
    </p:spTree>
    <p:extLst>
      <p:ext uri="{BB962C8B-B14F-4D97-AF65-F5344CB8AC3E}">
        <p14:creationId xmlns:p14="http://schemas.microsoft.com/office/powerpoint/2010/main" val="5976627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IronKey</a:t>
            </a:r>
            <a:endParaRPr lang="en-US" dirty="0"/>
          </a:p>
        </p:txBody>
      </p:sp>
      <p:sp>
        <p:nvSpPr>
          <p:cNvPr id="3" name="Content Placeholder 2"/>
          <p:cNvSpPr>
            <a:spLocks noGrp="1"/>
          </p:cNvSpPr>
          <p:nvPr>
            <p:ph idx="1"/>
          </p:nvPr>
        </p:nvSpPr>
        <p:spPr/>
        <p:txBody>
          <a:bodyPr>
            <a:normAutofit/>
          </a:bodyPr>
          <a:lstStyle/>
          <a:p>
            <a:r>
              <a:rPr lang="en-US" dirty="0"/>
              <a:t>Based on “best practices” </a:t>
            </a:r>
          </a:p>
          <a:p>
            <a:pPr lvl="1"/>
            <a:r>
              <a:rPr lang="en-US" dirty="0"/>
              <a:t>Union College and Hamilton College</a:t>
            </a:r>
          </a:p>
          <a:p>
            <a:r>
              <a:rPr lang="en-US" dirty="0"/>
              <a:t>Initial deployment</a:t>
            </a:r>
          </a:p>
          <a:p>
            <a:pPr lvl="1"/>
            <a:r>
              <a:rPr lang="en-US" dirty="0"/>
              <a:t>Crisis Response Planning Group</a:t>
            </a:r>
          </a:p>
          <a:p>
            <a:pPr lvl="1"/>
            <a:r>
              <a:rPr lang="en-US" dirty="0"/>
              <a:t>Senior Officers</a:t>
            </a:r>
          </a:p>
          <a:p>
            <a:r>
              <a:rPr lang="en-US" dirty="0"/>
              <a:t>Contains</a:t>
            </a:r>
          </a:p>
          <a:p>
            <a:pPr lvl="1"/>
            <a:r>
              <a:rPr lang="en-US" dirty="0"/>
              <a:t>Employee contact information</a:t>
            </a:r>
          </a:p>
          <a:p>
            <a:pPr lvl="1"/>
            <a:r>
              <a:rPr lang="en-US" dirty="0"/>
              <a:t>Student contact information</a:t>
            </a:r>
          </a:p>
          <a:p>
            <a:pPr lvl="1"/>
            <a:r>
              <a:rPr lang="en-US" dirty="0"/>
              <a:t>Student course schedules</a:t>
            </a:r>
          </a:p>
          <a:p>
            <a:pPr lvl="1"/>
            <a:r>
              <a:rPr lang="en-US" dirty="0"/>
              <a:t>Teaching schedules by building, day of week, time of day</a:t>
            </a:r>
          </a:p>
          <a:p>
            <a:pPr lvl="1"/>
            <a:r>
              <a:rPr lang="en-US" dirty="0"/>
              <a:t>Maps of each </a:t>
            </a:r>
            <a:r>
              <a:rPr lang="en-US" dirty="0" smtClean="0"/>
              <a:t>building</a:t>
            </a:r>
          </a:p>
          <a:p>
            <a:pPr lvl="1"/>
            <a:r>
              <a:rPr lang="en-US" dirty="0" smtClean="0"/>
              <a:t>Room </a:t>
            </a:r>
            <a:r>
              <a:rPr lang="en-US" dirty="0"/>
              <a:t>for additional data (such as MSDS, aerial maps, etc.</a:t>
            </a:r>
            <a:r>
              <a:rPr lang="en-US" dirty="0" smtClean="0"/>
              <a:t>)</a:t>
            </a:r>
            <a:endParaRPr lang="en-US" dirty="0"/>
          </a:p>
        </p:txBody>
      </p:sp>
    </p:spTree>
    <p:extLst>
      <p:ext uri="{BB962C8B-B14F-4D97-AF65-F5344CB8AC3E}">
        <p14:creationId xmlns:p14="http://schemas.microsoft.com/office/powerpoint/2010/main" val="26510932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ronKeyScreenSnapz002d.pdf"/>
          <p:cNvPicPr>
            <a:picLocks noChangeAspect="1"/>
          </p:cNvPicPr>
          <p:nvPr/>
        </p:nvPicPr>
        <p:blipFill>
          <a:blip r:embed="rId2"/>
          <a:stretch>
            <a:fillRect/>
          </a:stretch>
        </p:blipFill>
        <p:spPr>
          <a:xfrm>
            <a:off x="1162939" y="752109"/>
            <a:ext cx="7109177" cy="5452027"/>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34551926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fariScreenSnapz011.pdf"/>
          <p:cNvPicPr>
            <a:picLocks noChangeAspect="1"/>
          </p:cNvPicPr>
          <p:nvPr/>
        </p:nvPicPr>
        <p:blipFill>
          <a:blip r:embed="rId2"/>
          <a:srcRect b="18234"/>
          <a:stretch>
            <a:fillRect/>
          </a:stretch>
        </p:blipFill>
        <p:spPr>
          <a:xfrm>
            <a:off x="1146175" y="735013"/>
            <a:ext cx="7415497" cy="5875916"/>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41835650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Tree>
    <p:extLst>
      <p:ext uri="{BB962C8B-B14F-4D97-AF65-F5344CB8AC3E}">
        <p14:creationId xmlns:p14="http://schemas.microsoft.com/office/powerpoint/2010/main" val="37233760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fariScreenSnapz007.pdf"/>
          <p:cNvPicPr>
            <a:picLocks noChangeAspect="1"/>
          </p:cNvPicPr>
          <p:nvPr/>
        </p:nvPicPr>
        <p:blipFill>
          <a:blip r:embed="rId2"/>
          <a:srcRect b="7437"/>
          <a:stretch>
            <a:fillRect/>
          </a:stretch>
        </p:blipFill>
        <p:spPr>
          <a:xfrm>
            <a:off x="1146175" y="484580"/>
            <a:ext cx="6900672" cy="6189977"/>
          </a:xfrm>
          <a:prstGeom prst="rect">
            <a:avLst/>
          </a:prstGeom>
        </p:spPr>
      </p:pic>
    </p:spTree>
    <p:extLst>
      <p:ext uri="{BB962C8B-B14F-4D97-AF65-F5344CB8AC3E}">
        <p14:creationId xmlns:p14="http://schemas.microsoft.com/office/powerpoint/2010/main" val="29015644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11710200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94228" y="2195816"/>
            <a:ext cx="1879652" cy="1884993"/>
            <a:chOff x="4514886" y="1623908"/>
            <a:chExt cx="3289300" cy="2908300"/>
          </a:xfrm>
        </p:grpSpPr>
        <p:pic>
          <p:nvPicPr>
            <p:cNvPr id="16" name="Picture 15"/>
            <p:cNvPicPr>
              <a:picLocks noChangeAspect="1"/>
            </p:cNvPicPr>
            <p:nvPr/>
          </p:nvPicPr>
          <p:blipFill>
            <a:blip r:embed="rId2">
              <a:alphaModFix/>
            </a:blip>
            <a:stretch>
              <a:fillRect/>
            </a:stretch>
          </p:blipFill>
          <p:spPr>
            <a:xfrm>
              <a:off x="4514886" y="1623908"/>
              <a:ext cx="3289300" cy="2908300"/>
            </a:xfrm>
            <a:prstGeom prst="rect">
              <a:avLst/>
            </a:prstGeom>
          </p:spPr>
        </p:pic>
        <p:pic>
          <p:nvPicPr>
            <p:cNvPr id="17" name="Picture 16"/>
            <p:cNvPicPr>
              <a:picLocks noChangeAspect="1"/>
            </p:cNvPicPr>
            <p:nvPr/>
          </p:nvPicPr>
          <p:blipFill>
            <a:blip r:embed="rId2">
              <a:alphaModFix/>
            </a:blip>
            <a:stretch>
              <a:fillRect/>
            </a:stretch>
          </p:blipFill>
          <p:spPr>
            <a:xfrm>
              <a:off x="5828693" y="2236123"/>
              <a:ext cx="1472285" cy="1301750"/>
            </a:xfrm>
            <a:prstGeom prst="rect">
              <a:avLst/>
            </a:prstGeom>
          </p:spPr>
        </p:pic>
      </p:grpSp>
      <p:pic>
        <p:nvPicPr>
          <p:cNvPr id="18" name="Picture 17"/>
          <p:cNvPicPr>
            <a:picLocks noChangeAspect="1"/>
          </p:cNvPicPr>
          <p:nvPr/>
        </p:nvPicPr>
        <p:blipFill>
          <a:blip r:embed="rId3">
            <a:alphaModFix amt="16000"/>
          </a:blip>
          <a:stretch>
            <a:fillRect/>
          </a:stretch>
        </p:blipFill>
        <p:spPr>
          <a:xfrm>
            <a:off x="6458151" y="758183"/>
            <a:ext cx="975818" cy="1465610"/>
          </a:xfrm>
          <a:prstGeom prst="rect">
            <a:avLst/>
          </a:prstGeom>
        </p:spPr>
      </p:pic>
      <p:pic>
        <p:nvPicPr>
          <p:cNvPr id="19" name="Picture 18"/>
          <p:cNvPicPr>
            <a:picLocks noChangeAspect="1"/>
          </p:cNvPicPr>
          <p:nvPr/>
        </p:nvPicPr>
        <p:blipFill>
          <a:blip r:embed="rId4">
            <a:alphaModFix amt="16000"/>
          </a:blip>
          <a:stretch>
            <a:fillRect/>
          </a:stretch>
        </p:blipFill>
        <p:spPr>
          <a:xfrm>
            <a:off x="7494191" y="3497118"/>
            <a:ext cx="1195939" cy="2125017"/>
          </a:xfrm>
          <a:prstGeom prst="rect">
            <a:avLst/>
          </a:prstGeom>
        </p:spPr>
      </p:pic>
      <p:pic>
        <p:nvPicPr>
          <p:cNvPr id="20" name="Picture 19"/>
          <p:cNvPicPr>
            <a:picLocks noChangeAspect="1"/>
          </p:cNvPicPr>
          <p:nvPr/>
        </p:nvPicPr>
        <p:blipFill>
          <a:blip r:embed="rId5">
            <a:alphaModFix amt="16000"/>
          </a:blip>
          <a:stretch>
            <a:fillRect/>
          </a:stretch>
        </p:blipFill>
        <p:spPr>
          <a:xfrm>
            <a:off x="1767994" y="4502802"/>
            <a:ext cx="1674346" cy="1776857"/>
          </a:xfrm>
          <a:prstGeom prst="rect">
            <a:avLst/>
          </a:prstGeom>
        </p:spPr>
      </p:pic>
      <p:pic>
        <p:nvPicPr>
          <p:cNvPr id="26" name="Picture 25"/>
          <p:cNvPicPr>
            <a:picLocks noChangeAspect="1"/>
          </p:cNvPicPr>
          <p:nvPr/>
        </p:nvPicPr>
        <p:blipFill>
          <a:blip r:embed="rId6">
            <a:alphaModFix amt="16000"/>
          </a:blip>
          <a:stretch>
            <a:fillRect/>
          </a:stretch>
        </p:blipFill>
        <p:spPr>
          <a:xfrm>
            <a:off x="892817" y="833682"/>
            <a:ext cx="2230880" cy="1782837"/>
          </a:xfrm>
          <a:prstGeom prst="rect">
            <a:avLst/>
          </a:prstGeom>
        </p:spPr>
      </p:pic>
    </p:spTree>
    <p:extLst>
      <p:ext uri="{BB962C8B-B14F-4D97-AF65-F5344CB8AC3E}">
        <p14:creationId xmlns:p14="http://schemas.microsoft.com/office/powerpoint/2010/main" val="17268577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backup</a:t>
            </a:r>
            <a:endParaRPr lang="en-US" dirty="0"/>
          </a:p>
        </p:txBody>
      </p:sp>
      <p:pic>
        <p:nvPicPr>
          <p:cNvPr id="5" name="Picture 4" descr="IronMountainDigital.jpg"/>
          <p:cNvPicPr>
            <a:picLocks noChangeAspect="1"/>
          </p:cNvPicPr>
          <p:nvPr/>
        </p:nvPicPr>
        <p:blipFill>
          <a:blip r:embed="rId2"/>
          <a:stretch>
            <a:fillRect/>
          </a:stretch>
        </p:blipFill>
        <p:spPr>
          <a:xfrm>
            <a:off x="2038350" y="2905125"/>
            <a:ext cx="5067300" cy="1047750"/>
          </a:xfrm>
          <a:prstGeom prst="rect">
            <a:avLst/>
          </a:prstGeom>
          <a:ln>
            <a:solidFill>
              <a:srgbClr val="000000"/>
            </a:solidFill>
          </a:ln>
          <a:effectLst>
            <a:outerShdw blurRad="50800" dist="38100" dir="2700000" algn="tl" rotWithShape="0">
              <a:prstClr val="black">
                <a:alpha val="40000"/>
              </a:prstClr>
            </a:outerShdw>
          </a:effectLst>
        </p:spPr>
      </p:pic>
      <p:sp>
        <p:nvSpPr>
          <p:cNvPr id="6" name="TextBox 5"/>
          <p:cNvSpPr txBox="1"/>
          <p:nvPr/>
        </p:nvSpPr>
        <p:spPr>
          <a:xfrm>
            <a:off x="3942892" y="2246139"/>
            <a:ext cx="1829275" cy="2308324"/>
          </a:xfrm>
          <a:prstGeom prst="rect">
            <a:avLst/>
          </a:prstGeom>
          <a:noFill/>
        </p:spPr>
        <p:txBody>
          <a:bodyPr wrap="square" rtlCol="0">
            <a:spAutoFit/>
          </a:bodyPr>
          <a:lstStyle/>
          <a:p>
            <a:r>
              <a:rPr lang="en-US" sz="14400" dirty="0" smtClean="0">
                <a:solidFill>
                  <a:srgbClr val="FF0000"/>
                </a:solidFill>
              </a:rPr>
              <a:t>X</a:t>
            </a:r>
            <a:endParaRPr lang="en-US" sz="14400" dirty="0">
              <a:solidFill>
                <a:srgbClr val="FF0000"/>
              </a:solidFill>
            </a:endParaRPr>
          </a:p>
        </p:txBody>
      </p:sp>
    </p:spTree>
    <p:extLst>
      <p:ext uri="{BB962C8B-B14F-4D97-AF65-F5344CB8AC3E}">
        <p14:creationId xmlns:p14="http://schemas.microsoft.com/office/powerpoint/2010/main" val="37133360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backup</a:t>
            </a:r>
            <a:endParaRPr lang="en-US" dirty="0"/>
          </a:p>
        </p:txBody>
      </p:sp>
      <p:pic>
        <p:nvPicPr>
          <p:cNvPr id="3" name="Picture 2"/>
          <p:cNvPicPr>
            <a:picLocks noChangeAspect="1"/>
          </p:cNvPicPr>
          <p:nvPr/>
        </p:nvPicPr>
        <p:blipFill>
          <a:blip r:embed="rId2"/>
          <a:stretch>
            <a:fillRect/>
          </a:stretch>
        </p:blipFill>
        <p:spPr>
          <a:xfrm>
            <a:off x="3454400" y="2997200"/>
            <a:ext cx="2235200" cy="863600"/>
          </a:xfrm>
          <a:prstGeom prst="rect">
            <a:avLst/>
          </a:prstGeom>
        </p:spPr>
      </p:pic>
    </p:spTree>
    <p:extLst>
      <p:ext uri="{BB962C8B-B14F-4D97-AF65-F5344CB8AC3E}">
        <p14:creationId xmlns:p14="http://schemas.microsoft.com/office/powerpoint/2010/main" val="286904290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CrashPlan</a:t>
            </a:r>
            <a:r>
              <a:rPr lang="en-US" dirty="0" smtClean="0"/>
              <a:t> Pro-e</a:t>
            </a:r>
            <a:endParaRPr lang="en-US" dirty="0"/>
          </a:p>
        </p:txBody>
      </p:sp>
      <p:sp>
        <p:nvSpPr>
          <p:cNvPr id="3" name="Content Placeholder 2"/>
          <p:cNvSpPr>
            <a:spLocks noGrp="1"/>
          </p:cNvSpPr>
          <p:nvPr>
            <p:ph idx="1"/>
          </p:nvPr>
        </p:nvSpPr>
        <p:spPr/>
        <p:txBody>
          <a:bodyPr>
            <a:normAutofit/>
          </a:bodyPr>
          <a:lstStyle/>
          <a:p>
            <a:r>
              <a:rPr lang="en-US" dirty="0" smtClean="0"/>
              <a:t>Cross-platform</a:t>
            </a:r>
          </a:p>
          <a:p>
            <a:r>
              <a:rPr lang="en-US" dirty="0" smtClean="0"/>
              <a:t>Encrypted</a:t>
            </a:r>
          </a:p>
          <a:p>
            <a:r>
              <a:rPr lang="en-US" dirty="0" smtClean="0"/>
              <a:t>Cloud and on-premises</a:t>
            </a:r>
          </a:p>
          <a:p>
            <a:pPr lvl="1"/>
            <a:r>
              <a:rPr lang="en-US" dirty="0" smtClean="0"/>
              <a:t>Multiple backup sets</a:t>
            </a:r>
          </a:p>
          <a:p>
            <a:r>
              <a:rPr lang="en-US" dirty="0" smtClean="0"/>
              <a:t>Scheduled and real-time</a:t>
            </a:r>
          </a:p>
          <a:p>
            <a:r>
              <a:rPr lang="en-US" dirty="0" smtClean="0"/>
              <a:t>Enterprise console</a:t>
            </a:r>
          </a:p>
          <a:p>
            <a:r>
              <a:rPr lang="en-US" dirty="0" smtClean="0"/>
              <a:t>Local or web restore</a:t>
            </a:r>
          </a:p>
          <a:p>
            <a:r>
              <a:rPr lang="en-US" dirty="0" smtClean="0"/>
              <a:t>It works</a:t>
            </a:r>
          </a:p>
          <a:p>
            <a:pPr lvl="1"/>
            <a:r>
              <a:rPr lang="en-US" dirty="0" smtClean="0"/>
              <a:t>251 users</a:t>
            </a:r>
          </a:p>
          <a:p>
            <a:pPr lvl="1"/>
            <a:r>
              <a:rPr lang="en-US" dirty="0" smtClean="0"/>
              <a:t>259 computers</a:t>
            </a:r>
          </a:p>
          <a:p>
            <a:pPr lvl="1"/>
            <a:r>
              <a:rPr lang="en-US" dirty="0" smtClean="0"/>
              <a:t>32 TB array on premises, monitored (8 TB used)</a:t>
            </a:r>
          </a:p>
          <a:p>
            <a:endParaRPr lang="en-US" dirty="0"/>
          </a:p>
        </p:txBody>
      </p:sp>
    </p:spTree>
    <p:extLst>
      <p:ext uri="{BB962C8B-B14F-4D97-AF65-F5344CB8AC3E}">
        <p14:creationId xmlns:p14="http://schemas.microsoft.com/office/powerpoint/2010/main" val="28165167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56593" y="1460500"/>
            <a:ext cx="3630814" cy="3935413"/>
          </a:xfrm>
          <a:prstGeom prst="rect">
            <a:avLst/>
          </a:prstGeom>
        </p:spPr>
      </p:pic>
    </p:spTree>
    <p:extLst>
      <p:ext uri="{BB962C8B-B14F-4D97-AF65-F5344CB8AC3E}">
        <p14:creationId xmlns:p14="http://schemas.microsoft.com/office/powerpoint/2010/main" val="90532731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COMMENTS?</a:t>
            </a:r>
            <a:endParaRPr lang="en-US" dirty="0"/>
          </a:p>
        </p:txBody>
      </p:sp>
    </p:spTree>
    <p:extLst>
      <p:ext uri="{BB962C8B-B14F-4D97-AF65-F5344CB8AC3E}">
        <p14:creationId xmlns:p14="http://schemas.microsoft.com/office/powerpoint/2010/main" val="2768136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381000" y="2141538"/>
            <a:ext cx="8229600" cy="474662"/>
          </a:xfrm>
          <a:prstGeom prst="rect">
            <a:avLst/>
          </a:prstGeom>
          <a:noFill/>
          <a:ln w="9525">
            <a:noFill/>
            <a:miter lim="800000"/>
            <a:headEnd/>
            <a:tailEnd/>
          </a:ln>
        </p:spPr>
        <p:txBody>
          <a:bodyPr anchor="ctr"/>
          <a:lstStyle/>
          <a:p>
            <a:pPr algn="ctr">
              <a:spcBef>
                <a:spcPct val="20000"/>
              </a:spcBef>
              <a:defRPr/>
            </a:pPr>
            <a:r>
              <a:rPr lang="en-US" sz="3200" b="1" kern="0" dirty="0">
                <a:solidFill>
                  <a:srgbClr val="4C4C4C"/>
                </a:solidFill>
                <a:latin typeface="+mj-lt"/>
                <a:ea typeface="+mj-ea"/>
                <a:cs typeface="+mj-cs"/>
              </a:rPr>
              <a:t>Thank You!</a:t>
            </a:r>
          </a:p>
        </p:txBody>
      </p:sp>
      <p:sp>
        <p:nvSpPr>
          <p:cNvPr id="12" name="Rectangle 3"/>
          <p:cNvSpPr txBox="1">
            <a:spLocks noChangeAspect="1" noChangeArrowheads="1"/>
          </p:cNvSpPr>
          <p:nvPr/>
        </p:nvSpPr>
        <p:spPr bwMode="auto">
          <a:xfrm>
            <a:off x="533400" y="2997200"/>
            <a:ext cx="8077200" cy="2554288"/>
          </a:xfrm>
          <a:prstGeom prst="rect">
            <a:avLst/>
          </a:prstGeom>
          <a:noFill/>
          <a:ln w="9525">
            <a:noFill/>
            <a:miter lim="800000"/>
            <a:headEnd/>
            <a:tailEnd/>
          </a:ln>
        </p:spPr>
        <p:txBody>
          <a:bodyPr/>
          <a:lstStyle/>
          <a:p>
            <a:pPr algn="ctr">
              <a:spcBef>
                <a:spcPct val="20000"/>
              </a:spcBef>
              <a:defRPr/>
            </a:pPr>
            <a:r>
              <a:rPr lang="en-US" sz="2400" b="1" kern="0" dirty="0" smtClean="0">
                <a:solidFill>
                  <a:srgbClr val="005083"/>
                </a:solidFill>
                <a:latin typeface="+mn-lt"/>
              </a:rPr>
              <a:t>Bret Ingerman</a:t>
            </a:r>
            <a:endParaRPr lang="en-US" sz="2400" b="1" kern="0" dirty="0">
              <a:solidFill>
                <a:srgbClr val="005083"/>
              </a:solidFill>
              <a:latin typeface="+mn-lt"/>
            </a:endParaRPr>
          </a:p>
          <a:p>
            <a:pPr algn="ctr">
              <a:spcBef>
                <a:spcPct val="20000"/>
              </a:spcBef>
              <a:defRPr/>
            </a:pPr>
            <a:r>
              <a:rPr lang="en-US" sz="2400" b="1" kern="0" dirty="0" smtClean="0">
                <a:solidFill>
                  <a:srgbClr val="005083"/>
                </a:solidFill>
                <a:latin typeface="+mn-lt"/>
              </a:rPr>
              <a:t>ingerman@vassar.edu</a:t>
            </a:r>
            <a:endParaRPr lang="en-US" sz="2400" b="1" kern="0" dirty="0">
              <a:solidFill>
                <a:srgbClr val="005083"/>
              </a:solidFill>
              <a:latin typeface="+mn-lt"/>
            </a:endParaRPr>
          </a:p>
          <a:p>
            <a:pPr algn="ctr">
              <a:spcBef>
                <a:spcPct val="20000"/>
              </a:spcBef>
              <a:defRPr/>
            </a:pPr>
            <a:endParaRPr lang="en-US" sz="2400" b="1" kern="0" dirty="0">
              <a:solidFill>
                <a:srgbClr val="005083"/>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1044033" y="531046"/>
            <a:ext cx="1485773" cy="3205606"/>
          </a:xfrm>
          <a:prstGeom prst="rect">
            <a:avLst/>
          </a:prstGeom>
        </p:spPr>
      </p:pic>
      <p:pic>
        <p:nvPicPr>
          <p:cNvPr id="21" name="Picture 20"/>
          <p:cNvPicPr>
            <a:picLocks noChangeAspect="1"/>
          </p:cNvPicPr>
          <p:nvPr/>
        </p:nvPicPr>
        <p:blipFill>
          <a:blip r:embed="rId3"/>
          <a:stretch>
            <a:fillRect/>
          </a:stretch>
        </p:blipFill>
        <p:spPr>
          <a:xfrm>
            <a:off x="5745049" y="2243389"/>
            <a:ext cx="2578100" cy="3149600"/>
          </a:xfrm>
          <a:prstGeom prst="rect">
            <a:avLst/>
          </a:prstGeom>
        </p:spPr>
      </p:pic>
      <p:sp>
        <p:nvSpPr>
          <p:cNvPr id="22" name="Rectangle 21"/>
          <p:cNvSpPr/>
          <p:nvPr/>
        </p:nvSpPr>
        <p:spPr>
          <a:xfrm>
            <a:off x="2211298" y="775301"/>
            <a:ext cx="3801041" cy="769441"/>
          </a:xfrm>
          <a:prstGeom prst="rect">
            <a:avLst/>
          </a:prstGeom>
          <a:noFill/>
        </p:spPr>
        <p:txBody>
          <a:bodyPr wrap="none" lIns="91440" tIns="45720" rIns="91440" bIns="45720">
            <a:spAutoFit/>
          </a:bodyPr>
          <a:lstStyle/>
          <a:p>
            <a:pPr algn="ctr"/>
            <a:r>
              <a:rPr lang="en-US" sz="4400" b="1" dirty="0" smtClean="0">
                <a:ln w="1905"/>
                <a:solidFill>
                  <a:srgbClr val="E6742E"/>
                </a:solidFill>
                <a:effectLst>
                  <a:innerShdw blurRad="69850" dist="43180" dir="5400000">
                    <a:srgbClr val="000000">
                      <a:alpha val="65000"/>
                    </a:srgbClr>
                  </a:innerShdw>
                </a:effectLst>
              </a:rPr>
              <a:t>Data Security</a:t>
            </a:r>
            <a:endParaRPr lang="en-US" sz="4400" b="1" dirty="0">
              <a:ln w="1905"/>
              <a:solidFill>
                <a:srgbClr val="E6742E"/>
              </a:solidFill>
              <a:effectLst>
                <a:innerShdw blurRad="69850" dist="43180" dir="5400000">
                  <a:srgbClr val="000000">
                    <a:alpha val="65000"/>
                  </a:srgbClr>
                </a:innerShdw>
              </a:effectLst>
            </a:endParaRPr>
          </a:p>
        </p:txBody>
      </p:sp>
      <p:sp>
        <p:nvSpPr>
          <p:cNvPr id="25" name="Rectangle 24"/>
          <p:cNvSpPr/>
          <p:nvPr/>
        </p:nvSpPr>
        <p:spPr>
          <a:xfrm>
            <a:off x="5015579" y="5365036"/>
            <a:ext cx="3477635" cy="769441"/>
          </a:xfrm>
          <a:prstGeom prst="rect">
            <a:avLst/>
          </a:prstGeom>
          <a:noFill/>
        </p:spPr>
        <p:txBody>
          <a:bodyPr wrap="none" lIns="91440" tIns="45720" rIns="91440" bIns="45720">
            <a:spAutoFit/>
          </a:bodyPr>
          <a:lstStyle/>
          <a:p>
            <a:pPr algn="ctr"/>
            <a:r>
              <a:rPr lang="en-US" sz="4400" b="1" dirty="0" smtClean="0">
                <a:ln w="1905"/>
                <a:solidFill>
                  <a:srgbClr val="E6742E"/>
                </a:solidFill>
                <a:effectLst>
                  <a:innerShdw blurRad="69850" dist="43180" dir="5400000">
                    <a:srgbClr val="000000">
                      <a:alpha val="65000"/>
                    </a:srgbClr>
                  </a:innerShdw>
                </a:effectLst>
              </a:rPr>
              <a:t>Data Breach</a:t>
            </a:r>
            <a:endParaRPr lang="en-US" sz="4400" b="1" dirty="0">
              <a:ln w="1905"/>
              <a:solidFill>
                <a:srgbClr val="E6742E"/>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868711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Government Accountability Office</a:t>
            </a:r>
            <a:endParaRPr lang="en-US" dirty="0"/>
          </a:p>
        </p:txBody>
      </p:sp>
      <p:sp>
        <p:nvSpPr>
          <p:cNvPr id="5" name="TextBox 4"/>
          <p:cNvSpPr txBox="1"/>
          <p:nvPr/>
        </p:nvSpPr>
        <p:spPr>
          <a:xfrm>
            <a:off x="638435" y="1629020"/>
            <a:ext cx="7569796" cy="3693319"/>
          </a:xfrm>
          <a:prstGeom prst="rect">
            <a:avLst/>
          </a:prstGeom>
          <a:noFill/>
        </p:spPr>
        <p:txBody>
          <a:bodyPr wrap="square" rtlCol="0">
            <a:spAutoFit/>
          </a:bodyPr>
          <a:lstStyle/>
          <a:p>
            <a:r>
              <a:rPr lang="en-US" sz="2400" dirty="0" smtClean="0">
                <a:solidFill>
                  <a:schemeClr val="accent2">
                    <a:lumMod val="90000"/>
                    <a:lumOff val="10000"/>
                  </a:schemeClr>
                </a:solidFill>
              </a:rPr>
              <a:t>Although </a:t>
            </a:r>
            <a:r>
              <a:rPr lang="en-US" sz="2400" dirty="0">
                <a:solidFill>
                  <a:schemeClr val="accent2">
                    <a:lumMod val="90000"/>
                    <a:lumOff val="10000"/>
                  </a:schemeClr>
                </a:solidFill>
              </a:rPr>
              <a:t>there is no commonly agreed-upon definition, the term </a:t>
            </a:r>
            <a:r>
              <a:rPr lang="en-US" sz="2400" dirty="0">
                <a:solidFill>
                  <a:srgbClr val="0000FF"/>
                </a:solidFill>
              </a:rPr>
              <a:t>“data breach” </a:t>
            </a:r>
            <a:r>
              <a:rPr lang="en-US" sz="2400" dirty="0">
                <a:solidFill>
                  <a:schemeClr val="accent2">
                    <a:lumMod val="90000"/>
                    <a:lumOff val="10000"/>
                  </a:schemeClr>
                </a:solidFill>
              </a:rPr>
              <a:t>generally refers to an organization’s </a:t>
            </a:r>
            <a:r>
              <a:rPr lang="en-US" sz="2400" dirty="0">
                <a:solidFill>
                  <a:srgbClr val="0000FF"/>
                </a:solidFill>
              </a:rPr>
              <a:t>unauthorized</a:t>
            </a:r>
            <a:r>
              <a:rPr lang="en-US" sz="2400" dirty="0">
                <a:solidFill>
                  <a:srgbClr val="3366FF"/>
                </a:solidFill>
              </a:rPr>
              <a:t> </a:t>
            </a:r>
            <a:r>
              <a:rPr lang="en-US" sz="2400" dirty="0">
                <a:solidFill>
                  <a:schemeClr val="accent2">
                    <a:lumMod val="90000"/>
                    <a:lumOff val="10000"/>
                  </a:schemeClr>
                </a:solidFill>
              </a:rPr>
              <a:t>or </a:t>
            </a:r>
            <a:r>
              <a:rPr lang="en-US" sz="2400" dirty="0">
                <a:solidFill>
                  <a:srgbClr val="0000FF"/>
                </a:solidFill>
              </a:rPr>
              <a:t>unintentional exposure</a:t>
            </a:r>
            <a:r>
              <a:rPr lang="en-US" sz="2400" dirty="0">
                <a:solidFill>
                  <a:schemeClr val="accent2">
                    <a:lumMod val="90000"/>
                    <a:lumOff val="10000"/>
                  </a:schemeClr>
                </a:solidFill>
              </a:rPr>
              <a:t>, disclosure, or loss of </a:t>
            </a:r>
            <a:r>
              <a:rPr lang="en-US" sz="2400" dirty="0">
                <a:solidFill>
                  <a:srgbClr val="0000FF"/>
                </a:solidFill>
              </a:rPr>
              <a:t>sensitive personal information</a:t>
            </a:r>
            <a:r>
              <a:rPr lang="en-US" sz="2400" dirty="0">
                <a:solidFill>
                  <a:schemeClr val="accent2">
                    <a:lumMod val="90000"/>
                    <a:lumOff val="10000"/>
                  </a:schemeClr>
                </a:solidFill>
              </a:rPr>
              <a:t>, which can include </a:t>
            </a:r>
            <a:r>
              <a:rPr lang="en-US" sz="2400" dirty="0">
                <a:solidFill>
                  <a:srgbClr val="0000FF"/>
                </a:solidFill>
              </a:rPr>
              <a:t>personally identifiable information </a:t>
            </a:r>
            <a:r>
              <a:rPr lang="en-US" sz="2400" dirty="0">
                <a:solidFill>
                  <a:schemeClr val="accent2">
                    <a:lumMod val="90000"/>
                    <a:lumOff val="10000"/>
                  </a:schemeClr>
                </a:solidFill>
              </a:rPr>
              <a:t>such as Social Security numbers (SSN) or financial information such as credit card numbers.</a:t>
            </a:r>
          </a:p>
          <a:p>
            <a:endParaRPr lang="en-US" sz="2400" dirty="0">
              <a:solidFill>
                <a:schemeClr val="accent2">
                  <a:lumMod val="90000"/>
                  <a:lumOff val="10000"/>
                </a:schemeClr>
              </a:solidFill>
            </a:endParaRPr>
          </a:p>
          <a:p>
            <a:endParaRPr lang="en-US" sz="2400" dirty="0">
              <a:solidFill>
                <a:schemeClr val="accent2">
                  <a:lumMod val="90000"/>
                  <a:lumOff val="10000"/>
                </a:schemeClr>
              </a:solidFill>
            </a:endParaRPr>
          </a:p>
          <a:p>
            <a:pPr algn="r"/>
            <a:r>
              <a:rPr lang="en-US" dirty="0">
                <a:solidFill>
                  <a:schemeClr val="accent2">
                    <a:lumMod val="90000"/>
                    <a:lumOff val="10000"/>
                  </a:schemeClr>
                </a:solidFill>
              </a:rPr>
              <a:t>– http://www.gao.gov/new.items/d07737.pdf</a:t>
            </a:r>
          </a:p>
        </p:txBody>
      </p:sp>
    </p:spTree>
    <p:extLst>
      <p:ext uri="{BB962C8B-B14F-4D97-AF65-F5344CB8AC3E}">
        <p14:creationId xmlns:p14="http://schemas.microsoft.com/office/powerpoint/2010/main" val="24486623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2046</TotalTime>
  <Words>1311</Words>
  <Application>Microsoft Macintosh PowerPoint</Application>
  <PresentationFormat>On-screen Show (4:3)</PresentationFormat>
  <Paragraphs>324</Paragraphs>
  <Slides>78</Slides>
  <Notes>0</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Clarity</vt:lpstr>
      <vt:lpstr>Data Security:  It’s All About the Desktop</vt:lpstr>
      <vt:lpstr>PowerPoint Presentation</vt:lpstr>
      <vt:lpstr>Agenda</vt:lpstr>
      <vt:lpstr>A LITTLE ABOUT VASSAR</vt:lpstr>
      <vt:lpstr>Vassar College</vt:lpstr>
      <vt:lpstr>Computing and Information Services (CIS)</vt:lpstr>
      <vt:lpstr>WHY?</vt:lpstr>
      <vt:lpstr>PowerPoint Presentation</vt:lpstr>
      <vt:lpstr>Government Accountability Office</vt:lpstr>
      <vt:lpstr>Data breaches at educational institutions</vt:lpstr>
      <vt:lpstr>Data breaches at educational institutions</vt:lpstr>
      <vt:lpstr>PowerPoint Presentation</vt:lpstr>
      <vt:lpstr>PowerPoint Presentation</vt:lpstr>
      <vt:lpstr>PowerPoint Presentation</vt:lpstr>
      <vt:lpstr>PowerPoint Presentation</vt:lpstr>
      <vt:lpstr>Our experiences</vt:lpstr>
      <vt:lpstr>DEFINITIONS</vt:lpstr>
      <vt:lpstr>Definitions</vt:lpstr>
      <vt:lpstr>PowerPoint Presentation</vt:lpstr>
      <vt:lpstr>LEGAL CONSIDERATIONS</vt:lpstr>
      <vt:lpstr>Breach laws</vt:lpstr>
      <vt:lpstr>Breach laws</vt:lpstr>
      <vt:lpstr>Breach laws</vt:lpstr>
      <vt:lpstr>Breach laws</vt:lpstr>
      <vt:lpstr>New York State Breach Law</vt:lpstr>
      <vt:lpstr>POLICY DEVELOPMENT</vt:lpstr>
      <vt:lpstr>Policy development</vt:lpstr>
      <vt:lpstr>Policy development</vt:lpstr>
      <vt:lpstr>Policy development</vt:lpstr>
      <vt:lpstr>Over</vt:lpstr>
      <vt:lpstr>Policy development</vt:lpstr>
      <vt:lpstr>Policy development</vt:lpstr>
      <vt:lpstr>TECHNOLOGIES</vt:lpstr>
      <vt:lpstr>PowerPoint Presentation</vt:lpstr>
      <vt:lpstr>PowerPoint Presentation</vt:lpstr>
      <vt:lpstr>Secure administrator access</vt:lpstr>
      <vt:lpstr>SecuriKey</vt:lpstr>
      <vt:lpstr>SecuriKey</vt:lpstr>
      <vt:lpstr>Redeploying computers</vt:lpstr>
      <vt:lpstr>Redeploying computers</vt:lpstr>
      <vt:lpstr>PowerPoint Presentation</vt:lpstr>
      <vt:lpstr>PowerPoint Presentation</vt:lpstr>
      <vt:lpstr>Identifying PII</vt:lpstr>
      <vt:lpstr>IdentityFinder</vt:lpstr>
      <vt:lpstr>PowerPoint Presentation</vt:lpstr>
      <vt:lpstr>PowerPoint Presentation</vt:lpstr>
      <vt:lpstr>PowerPoint Presentation</vt:lpstr>
      <vt:lpstr>PowerPoint Presentation</vt:lpstr>
      <vt:lpstr>PowerPoint Presentation</vt:lpstr>
      <vt:lpstr>PowerPoint Presentation</vt:lpstr>
      <vt:lpstr>IdentityFinder</vt:lpstr>
      <vt:lpstr>PowerPoint Presentation</vt:lpstr>
      <vt:lpstr>PowerPoint Presentation</vt:lpstr>
      <vt:lpstr>PowerPoint Presentation</vt:lpstr>
      <vt:lpstr>Encryption</vt:lpstr>
      <vt:lpstr>PowerPoint Presentation</vt:lpstr>
      <vt:lpstr>PowerPoint Presentation</vt:lpstr>
      <vt:lpstr>Problems</vt:lpstr>
      <vt:lpstr>Problems</vt:lpstr>
      <vt:lpstr>New Solution (we believe)</vt:lpstr>
      <vt:lpstr>Dell Data Protection</vt:lpstr>
      <vt:lpstr>New York State Breach Law</vt:lpstr>
      <vt:lpstr>PowerPoint Presentation</vt:lpstr>
      <vt:lpstr>PowerPoint Presentation</vt:lpstr>
      <vt:lpstr>Secure mobile storage</vt:lpstr>
      <vt:lpstr>IronKey</vt:lpstr>
      <vt:lpstr>IronKey</vt:lpstr>
      <vt:lpstr>PowerPoint Presentation</vt:lpstr>
      <vt:lpstr>PowerPoint Presentation</vt:lpstr>
      <vt:lpstr>PowerPoint Presentation</vt:lpstr>
      <vt:lpstr>PowerPoint Presentation</vt:lpstr>
      <vt:lpstr>PowerPoint Presentation</vt:lpstr>
      <vt:lpstr>Cloud backup</vt:lpstr>
      <vt:lpstr>Cloud backup</vt:lpstr>
      <vt:lpstr>CrashPlan Pro-e</vt:lpstr>
      <vt:lpstr>PowerPoint Presentation</vt:lpstr>
      <vt:lpstr>QUESTIONS? COMMENTS?</vt:lpstr>
      <vt:lpstr>PowerPoint Presentation</vt:lpstr>
    </vt:vector>
  </TitlesOfParts>
  <Company>SCT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 2011 Template 07</dc:title>
  <dc:creator>SunGard Higher Education</dc:creator>
  <cp:lastModifiedBy>Bret</cp:lastModifiedBy>
  <cp:revision>244</cp:revision>
  <cp:lastPrinted>2011-01-15T20:35:00Z</cp:lastPrinted>
  <dcterms:created xsi:type="dcterms:W3CDTF">2006-07-05T16:01:45Z</dcterms:created>
  <dcterms:modified xsi:type="dcterms:W3CDTF">2011-10-24T22:34:29Z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-1858810025</vt:i4>
  </property>
  <property fmtid="{D5CDD505-2E9C-101B-9397-08002B2CF9AE}" pid="3" name="_NewReviewCycle">
    <vt:lpwstr/>
  </property>
  <property fmtid="{D5CDD505-2E9C-101B-9397-08002B2CF9AE}" pid="4" name="_EmailSubject">
    <vt:lpwstr>PowerPoint Template - Why does the template say Copyright 2010 instead of 2011?</vt:lpwstr>
  </property>
  <property fmtid="{D5CDD505-2E9C-101B-9397-08002B2CF9AE}" pid="5" name="_AuthorEmail">
    <vt:lpwstr>Debbie.Reagan@sungardhe.com</vt:lpwstr>
  </property>
  <property fmtid="{D5CDD505-2E9C-101B-9397-08002B2CF9AE}" pid="6" name="_AuthorEmailDisplayName">
    <vt:lpwstr>Reagan, Debbie</vt:lpwstr>
  </property>
  <property fmtid="{D5CDD505-2E9C-101B-9397-08002B2CF9AE}" pid="7" name="_PreviousAdHocReviewCycleID">
    <vt:i4>-1858810025</vt:i4>
  </property>
</Properties>
</file>