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34"/>
  </p:notesMasterIdLst>
  <p:handoutMasterIdLst>
    <p:handoutMasterId r:id="rId35"/>
  </p:handoutMasterIdLst>
  <p:sldIdLst>
    <p:sldId id="296" r:id="rId2"/>
    <p:sldId id="830" r:id="rId3"/>
    <p:sldId id="831" r:id="rId4"/>
    <p:sldId id="886" r:id="rId5"/>
    <p:sldId id="888" r:id="rId6"/>
    <p:sldId id="885" r:id="rId7"/>
    <p:sldId id="891" r:id="rId8"/>
    <p:sldId id="887" r:id="rId9"/>
    <p:sldId id="897" r:id="rId10"/>
    <p:sldId id="893" r:id="rId11"/>
    <p:sldId id="911" r:id="rId12"/>
    <p:sldId id="912" r:id="rId13"/>
    <p:sldId id="894" r:id="rId14"/>
    <p:sldId id="913" r:id="rId15"/>
    <p:sldId id="892" r:id="rId16"/>
    <p:sldId id="895" r:id="rId17"/>
    <p:sldId id="898" r:id="rId18"/>
    <p:sldId id="902" r:id="rId19"/>
    <p:sldId id="903" r:id="rId20"/>
    <p:sldId id="916" r:id="rId21"/>
    <p:sldId id="904" r:id="rId22"/>
    <p:sldId id="905" r:id="rId23"/>
    <p:sldId id="906" r:id="rId24"/>
    <p:sldId id="907" r:id="rId25"/>
    <p:sldId id="917" r:id="rId26"/>
    <p:sldId id="918" r:id="rId27"/>
    <p:sldId id="915" r:id="rId28"/>
    <p:sldId id="920" r:id="rId29"/>
    <p:sldId id="909" r:id="rId30"/>
    <p:sldId id="910" r:id="rId31"/>
    <p:sldId id="921" r:id="rId32"/>
    <p:sldId id="922" r:id="rId33"/>
  </p:sldIdLst>
  <p:sldSz cx="9144000" cy="6858000" type="screen4x3"/>
  <p:notesSz cx="6794500" cy="99314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303030"/>
    <a:srgbClr val="505052"/>
    <a:srgbClr val="FF5050"/>
    <a:srgbClr val="008000"/>
    <a:srgbClr val="292929"/>
    <a:srgbClr val="4D4D4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03" autoAdjust="0"/>
    <p:restoredTop sz="98029" autoAdjust="0"/>
  </p:normalViewPr>
  <p:slideViewPr>
    <p:cSldViewPr>
      <p:cViewPr>
        <p:scale>
          <a:sx n="80" d="100"/>
          <a:sy n="80" d="100"/>
        </p:scale>
        <p:origin x="-85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070"/>
    </p:cViewPr>
  </p:sorterViewPr>
  <p:notesViewPr>
    <p:cSldViewPr>
      <p:cViewPr varScale="1">
        <p:scale>
          <a:sx n="47" d="100"/>
          <a:sy n="47" d="100"/>
        </p:scale>
        <p:origin x="-1962" y="-90"/>
      </p:cViewPr>
      <p:guideLst>
        <p:guide orient="horz" pos="3128"/>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44813"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68611" name="Rectangle 3"/>
          <p:cNvSpPr>
            <a:spLocks noGrp="1" noChangeArrowheads="1"/>
          </p:cNvSpPr>
          <p:nvPr>
            <p:ph type="dt" sz="quarter" idx="1"/>
          </p:nvPr>
        </p:nvSpPr>
        <p:spPr bwMode="auto">
          <a:xfrm>
            <a:off x="3848100" y="0"/>
            <a:ext cx="2944813"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68612" name="Rectangle 4"/>
          <p:cNvSpPr>
            <a:spLocks noGrp="1" noChangeArrowheads="1"/>
          </p:cNvSpPr>
          <p:nvPr>
            <p:ph type="ftr" sz="quarter" idx="2"/>
          </p:nvPr>
        </p:nvSpPr>
        <p:spPr bwMode="auto">
          <a:xfrm>
            <a:off x="0" y="9432925"/>
            <a:ext cx="2944813"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68613" name="Rectangle 5"/>
          <p:cNvSpPr>
            <a:spLocks noGrp="1" noChangeArrowheads="1"/>
          </p:cNvSpPr>
          <p:nvPr>
            <p:ph type="sldNum" sz="quarter" idx="3"/>
          </p:nvPr>
        </p:nvSpPr>
        <p:spPr bwMode="auto">
          <a:xfrm>
            <a:off x="3848100" y="9432925"/>
            <a:ext cx="2944813"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DEBC33A6-E635-49A5-B364-0189B2B54380}"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4813"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4099" name="Rectangle 3"/>
          <p:cNvSpPr>
            <a:spLocks noGrp="1" noChangeArrowheads="1"/>
          </p:cNvSpPr>
          <p:nvPr>
            <p:ph type="dt" idx="1"/>
          </p:nvPr>
        </p:nvSpPr>
        <p:spPr bwMode="auto">
          <a:xfrm>
            <a:off x="3848100" y="0"/>
            <a:ext cx="2944813"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34820"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79450" y="4718050"/>
            <a:ext cx="5435600" cy="44688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0" y="9432925"/>
            <a:ext cx="2944813"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4103" name="Rectangle 7"/>
          <p:cNvSpPr>
            <a:spLocks noGrp="1" noChangeArrowheads="1"/>
          </p:cNvSpPr>
          <p:nvPr>
            <p:ph type="sldNum" sz="quarter" idx="5"/>
          </p:nvPr>
        </p:nvSpPr>
        <p:spPr bwMode="auto">
          <a:xfrm>
            <a:off x="3848100" y="9432925"/>
            <a:ext cx="2944813" cy="496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044AFB73-0D01-4447-911C-DF466211BDE8}"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miter lim="800000"/>
            <a:headEnd/>
            <a:tailEnd/>
          </a:ln>
        </p:spPr>
        <p:txBody>
          <a:bodyPr/>
          <a:lstStyle/>
          <a:p>
            <a:fld id="{E41F86B5-E2CD-441D-8548-02C70DAA8433}" type="slidenum">
              <a:rPr lang="en-GB" smtClean="0"/>
              <a:pPr/>
              <a:t>1</a:t>
            </a:fld>
            <a:endParaRPr lang="en-GB"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18</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miter lim="800000"/>
            <a:headEnd/>
            <a:tailEnd/>
          </a:ln>
        </p:spPr>
        <p:txBody>
          <a:bodyPr/>
          <a:lstStyle/>
          <a:p>
            <a:fld id="{5DF97060-8FEF-4884-97C8-FEB7DBE4AEBF}" type="slidenum">
              <a:rPr lang="en-GB" smtClean="0"/>
              <a:pPr/>
              <a:t>2</a:t>
            </a:fld>
            <a:endParaRPr lang="en-GB"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20</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21</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22</a:t>
            </a:fld>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23</a:t>
            </a:fld>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24</a:t>
            </a:fld>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25</a:t>
            </a:fld>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26</a:t>
            </a:fld>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27</a:t>
            </a:fld>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28</a:t>
            </a:fld>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29</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miter lim="800000"/>
            <a:headEnd/>
            <a:tailEnd/>
          </a:ln>
        </p:spPr>
        <p:txBody>
          <a:bodyPr/>
          <a:lstStyle/>
          <a:p>
            <a:fld id="{0915527F-7999-44B3-9F1C-9C12EA7CECFA}" type="slidenum">
              <a:rPr lang="en-GB" smtClean="0"/>
              <a:pPr/>
              <a:t>3</a:t>
            </a:fld>
            <a:endParaRPr lang="en-GB"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30</a:t>
            </a:fld>
            <a:endParaRPr lang="en-GB"/>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31</a:t>
            </a:fld>
            <a:endParaRPr lang="en-GB"/>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32</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44AFB73-0D01-4447-911C-DF466211BDE8}" type="slidenum">
              <a:rPr lang="en-GB" smtClean="0"/>
              <a:pPr>
                <a:defRPr/>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2"/>
          <p:cNvSpPr>
            <a:spLocks noChangeArrowheads="1"/>
          </p:cNvSpPr>
          <p:nvPr userDrawn="1"/>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pic>
        <p:nvPicPr>
          <p:cNvPr id="5" name="Picture 2"/>
          <p:cNvPicPr>
            <a:picLocks noChangeAspect="1" noChangeArrowheads="1"/>
          </p:cNvPicPr>
          <p:nvPr userDrawn="1"/>
        </p:nvPicPr>
        <p:blipFill>
          <a:blip r:embed="rId2" cstate="print"/>
          <a:srcRect/>
          <a:stretch>
            <a:fillRect/>
          </a:stretch>
        </p:blipFill>
        <p:spPr bwMode="auto">
          <a:xfrm>
            <a:off x="0" y="0"/>
            <a:ext cx="2600325" cy="733425"/>
          </a:xfrm>
          <a:prstGeom prst="rect">
            <a:avLst/>
          </a:prstGeom>
          <a:noFill/>
          <a:ln w="9525">
            <a:noFill/>
            <a:miter lim="800000"/>
            <a:headEnd/>
            <a:tailEnd/>
          </a:ln>
          <a:effectLst/>
        </p:spPr>
      </p:pic>
      <p:sp>
        <p:nvSpPr>
          <p:cNvPr id="676867" name="Rectangle 3"/>
          <p:cNvSpPr>
            <a:spLocks noGrp="1" noChangeArrowheads="1"/>
          </p:cNvSpPr>
          <p:nvPr>
            <p:ph type="ctrTitle"/>
          </p:nvPr>
        </p:nvSpPr>
        <p:spPr>
          <a:xfrm>
            <a:off x="973138" y="1700213"/>
            <a:ext cx="7197725" cy="1439862"/>
          </a:xfrm>
        </p:spPr>
        <p:txBody>
          <a:bodyPr/>
          <a:lstStyle>
            <a:lvl1pPr algn="l">
              <a:defRPr sz="3200"/>
            </a:lvl1pPr>
          </a:lstStyle>
          <a:p>
            <a:pPr lvl="0"/>
            <a:r>
              <a:rPr lang="en-GB" noProof="0" smtClean="0"/>
              <a:t>Click to edit Master title style</a:t>
            </a:r>
          </a:p>
        </p:txBody>
      </p:sp>
      <p:sp>
        <p:nvSpPr>
          <p:cNvPr id="676868" name="Rectangle 4"/>
          <p:cNvSpPr>
            <a:spLocks noGrp="1" noChangeArrowheads="1"/>
          </p:cNvSpPr>
          <p:nvPr>
            <p:ph type="subTitle" idx="1"/>
          </p:nvPr>
        </p:nvSpPr>
        <p:spPr>
          <a:xfrm>
            <a:off x="973138" y="3429000"/>
            <a:ext cx="7197725" cy="623888"/>
          </a:xfrm>
        </p:spPr>
        <p:txBody>
          <a:bodyPr/>
          <a:lstStyle>
            <a:lvl1pPr marL="0" indent="0">
              <a:buFont typeface="Wingdings" pitchFamily="2" charset="2"/>
              <a:buNone/>
              <a:defRPr sz="1800" i="1"/>
            </a:lvl1pPr>
          </a:lstStyle>
          <a:p>
            <a:pPr lvl="0"/>
            <a:r>
              <a:rPr lang="en-GB" noProof="0" smtClean="0"/>
              <a:t>Click to edit Master subtitle style</a:t>
            </a:r>
          </a:p>
        </p:txBody>
      </p:sp>
      <p:sp>
        <p:nvSpPr>
          <p:cNvPr id="6" name="Rectangle 5"/>
          <p:cNvSpPr>
            <a:spLocks noGrp="1" noChangeArrowheads="1"/>
          </p:cNvSpPr>
          <p:nvPr>
            <p:ph type="ftr" sz="quarter" idx="10"/>
          </p:nvPr>
        </p:nvSpPr>
        <p:spPr>
          <a:xfrm>
            <a:off x="468313" y="6381750"/>
            <a:ext cx="1943100" cy="339725"/>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87272" anchor="t"/>
          <a:lstStyle>
            <a:lvl1pPr algn="ctr">
              <a:defRPr/>
            </a:lvl1pPr>
          </a:lstStyle>
          <a:p>
            <a:pPr>
              <a:defRPr/>
            </a:pP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ABB16648-DAEA-4541-B510-7C33BD147D0E}"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2100" y="333375"/>
            <a:ext cx="2057400" cy="59039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68313" y="333375"/>
            <a:ext cx="6021387" cy="59039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596D461E-6411-4148-BC7C-353D6A18571F}"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B41ACCEB-5F14-4BD1-A700-F6416806E1F9}"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3FBD1989-011A-4E65-B023-81E556B18C6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700213"/>
            <a:ext cx="4038600" cy="4537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700213"/>
            <a:ext cx="4040187" cy="4537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BF4E2FB3-3A2D-488E-B3E6-D0DAE472B707}"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p>
        </p:txBody>
      </p:sp>
      <p:sp>
        <p:nvSpPr>
          <p:cNvPr id="8" name="Rectangle 6"/>
          <p:cNvSpPr>
            <a:spLocks noGrp="1" noChangeArrowheads="1"/>
          </p:cNvSpPr>
          <p:nvPr>
            <p:ph type="ftr" sz="quarter" idx="11"/>
          </p:nvPr>
        </p:nvSpPr>
        <p:spPr>
          <a:ln/>
        </p:spPr>
        <p:txBody>
          <a:bodyPr/>
          <a:lstStyle>
            <a:lvl1pPr>
              <a:defRPr/>
            </a:lvl1pPr>
          </a:lstStyle>
          <a:p>
            <a:pPr>
              <a:defRPr/>
            </a:pPr>
            <a:endParaRPr lang="en-GB"/>
          </a:p>
        </p:txBody>
      </p:sp>
      <p:sp>
        <p:nvSpPr>
          <p:cNvPr id="9" name="Rectangle 7"/>
          <p:cNvSpPr>
            <a:spLocks noGrp="1" noChangeArrowheads="1"/>
          </p:cNvSpPr>
          <p:nvPr>
            <p:ph type="sldNum" sz="quarter" idx="12"/>
          </p:nvPr>
        </p:nvSpPr>
        <p:spPr>
          <a:ln/>
        </p:spPr>
        <p:txBody>
          <a:bodyPr/>
          <a:lstStyle>
            <a:lvl1pPr>
              <a:defRPr/>
            </a:lvl1pPr>
          </a:lstStyle>
          <a:p>
            <a:pPr>
              <a:defRPr/>
            </a:pPr>
            <a:fld id="{39DC14FF-C52B-4597-8A96-6D75EB8FF857}"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p>
        </p:txBody>
      </p:sp>
      <p:sp>
        <p:nvSpPr>
          <p:cNvPr id="4" name="Rectangle 6"/>
          <p:cNvSpPr>
            <a:spLocks noGrp="1" noChangeArrowheads="1"/>
          </p:cNvSpPr>
          <p:nvPr>
            <p:ph type="ftr" sz="quarter" idx="11"/>
          </p:nvPr>
        </p:nvSpPr>
        <p:spPr>
          <a:ln/>
        </p:spPr>
        <p:txBody>
          <a:bodyPr/>
          <a:lstStyle>
            <a:lvl1pPr>
              <a:defRPr/>
            </a:lvl1pPr>
          </a:lstStyle>
          <a:p>
            <a:pPr>
              <a:defRPr/>
            </a:pPr>
            <a:endParaRPr lang="en-GB"/>
          </a:p>
        </p:txBody>
      </p:sp>
      <p:sp>
        <p:nvSpPr>
          <p:cNvPr id="5" name="Rectangle 7"/>
          <p:cNvSpPr>
            <a:spLocks noGrp="1" noChangeArrowheads="1"/>
          </p:cNvSpPr>
          <p:nvPr>
            <p:ph type="sldNum" sz="quarter" idx="12"/>
          </p:nvPr>
        </p:nvSpPr>
        <p:spPr>
          <a:ln/>
        </p:spPr>
        <p:txBody>
          <a:bodyPr/>
          <a:lstStyle>
            <a:lvl1pPr>
              <a:defRPr/>
            </a:lvl1pPr>
          </a:lstStyle>
          <a:p>
            <a:pPr>
              <a:defRPr/>
            </a:pPr>
            <a:fld id="{D9A23CE5-D88A-4C1E-A29B-B9020693399B}"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p>
        </p:txBody>
      </p:sp>
      <p:sp>
        <p:nvSpPr>
          <p:cNvPr id="3" name="Rectangle 6"/>
          <p:cNvSpPr>
            <a:spLocks noGrp="1" noChangeArrowheads="1"/>
          </p:cNvSpPr>
          <p:nvPr>
            <p:ph type="ftr" sz="quarter" idx="11"/>
          </p:nvPr>
        </p:nvSpPr>
        <p:spPr>
          <a:ln/>
        </p:spPr>
        <p:txBody>
          <a:bodyPr/>
          <a:lstStyle>
            <a:lvl1pPr>
              <a:defRPr/>
            </a:lvl1pPr>
          </a:lstStyle>
          <a:p>
            <a:pPr>
              <a:defRPr/>
            </a:pPr>
            <a:endParaRPr lang="en-GB"/>
          </a:p>
        </p:txBody>
      </p:sp>
      <p:sp>
        <p:nvSpPr>
          <p:cNvPr id="4" name="Rectangle 7"/>
          <p:cNvSpPr>
            <a:spLocks noGrp="1" noChangeArrowheads="1"/>
          </p:cNvSpPr>
          <p:nvPr>
            <p:ph type="sldNum" sz="quarter" idx="12"/>
          </p:nvPr>
        </p:nvSpPr>
        <p:spPr>
          <a:ln/>
        </p:spPr>
        <p:txBody>
          <a:bodyPr/>
          <a:lstStyle>
            <a:lvl1pPr>
              <a:defRPr/>
            </a:lvl1pPr>
          </a:lstStyle>
          <a:p>
            <a:pPr>
              <a:defRPr/>
            </a:pPr>
            <a:fld id="{261DCD41-0760-4F2B-899B-F4E7DFA85CD9}"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8781E3FB-A5CF-4886-9145-DB64794E9E81}"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D476EFB1-47EE-46D2-98B2-C0F7047F2F5A}"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2268538" y="333375"/>
            <a:ext cx="6407150" cy="863600"/>
          </a:xfrm>
          <a:prstGeom prst="rect">
            <a:avLst/>
          </a:prstGeom>
          <a:noFill/>
          <a:ln w="9525">
            <a:noFill/>
            <a:miter lim="800000"/>
            <a:headEnd/>
            <a:tailEnd/>
          </a:ln>
          <a:effectLst/>
        </p:spPr>
        <p:txBody>
          <a:bodyPr vert="horz" wrap="square" lIns="87272" tIns="43637" rIns="87272" bIns="43637" numCol="1" anchor="t" anchorCtr="0" compatLnSpc="1">
            <a:prstTxWarp prst="textNoShape">
              <a:avLst/>
            </a:prstTxWarp>
          </a:bodyPr>
          <a:lstStyle/>
          <a:p>
            <a:pPr lvl="0"/>
            <a:r>
              <a:rPr lang="en-GB" smtClean="0"/>
              <a:t>Click to edit Master title style</a:t>
            </a:r>
          </a:p>
        </p:txBody>
      </p:sp>
      <p:sp>
        <p:nvSpPr>
          <p:cNvPr id="1027" name="Rectangle 4"/>
          <p:cNvSpPr>
            <a:spLocks noGrp="1" noChangeArrowheads="1"/>
          </p:cNvSpPr>
          <p:nvPr>
            <p:ph type="body" idx="1"/>
          </p:nvPr>
        </p:nvSpPr>
        <p:spPr bwMode="auto">
          <a:xfrm>
            <a:off x="468313" y="1700213"/>
            <a:ext cx="8231187" cy="4537075"/>
          </a:xfrm>
          <a:prstGeom prst="rect">
            <a:avLst/>
          </a:prstGeom>
          <a:noFill/>
          <a:ln w="9525">
            <a:noFill/>
            <a:miter lim="800000"/>
            <a:headEnd/>
            <a:tailEnd/>
          </a:ln>
          <a:effectLst/>
        </p:spPr>
        <p:txBody>
          <a:bodyPr vert="horz" wrap="square" lIns="87272" tIns="43637" rIns="87272" bIns="43637"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p:txBody>
      </p:sp>
      <p:sp>
        <p:nvSpPr>
          <p:cNvPr id="675845" name="Rectangle 5"/>
          <p:cNvSpPr>
            <a:spLocks noGrp="1" noChangeArrowheads="1"/>
          </p:cNvSpPr>
          <p:nvPr>
            <p:ph type="dt" sz="half" idx="2"/>
          </p:nvPr>
        </p:nvSpPr>
        <p:spPr bwMode="auto">
          <a:xfrm>
            <a:off x="5580063" y="6524625"/>
            <a:ext cx="1655762" cy="196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43637" rIns="87272" bIns="43637" numCol="1" anchor="b" anchorCtr="0" compatLnSpc="1">
            <a:prstTxWarp prst="textNoShape">
              <a:avLst/>
            </a:prstTxWarp>
          </a:bodyPr>
          <a:lstStyle>
            <a:lvl1pPr algn="ctr" defTabSz="873125">
              <a:defRPr sz="700">
                <a:solidFill>
                  <a:srgbClr val="959597"/>
                </a:solidFill>
                <a:latin typeface="+mn-lt"/>
              </a:defRPr>
            </a:lvl1pPr>
          </a:lstStyle>
          <a:p>
            <a:pPr>
              <a:defRPr/>
            </a:pPr>
            <a:endParaRPr lang="en-GB"/>
          </a:p>
        </p:txBody>
      </p:sp>
      <p:sp>
        <p:nvSpPr>
          <p:cNvPr id="675846" name="Rectangle 6"/>
          <p:cNvSpPr>
            <a:spLocks noGrp="1" noChangeArrowheads="1"/>
          </p:cNvSpPr>
          <p:nvPr>
            <p:ph type="ftr" sz="quarter" idx="3"/>
          </p:nvPr>
        </p:nvSpPr>
        <p:spPr bwMode="auto">
          <a:xfrm>
            <a:off x="395288" y="6524625"/>
            <a:ext cx="1944687" cy="2174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43637" rIns="87272" bIns="43637" numCol="1" anchor="b" anchorCtr="0" compatLnSpc="1">
            <a:prstTxWarp prst="textNoShape">
              <a:avLst/>
            </a:prstTxWarp>
          </a:bodyPr>
          <a:lstStyle>
            <a:lvl1pPr defTabSz="873125">
              <a:defRPr sz="800">
                <a:solidFill>
                  <a:srgbClr val="959597"/>
                </a:solidFill>
                <a:latin typeface="+mn-lt"/>
              </a:defRPr>
            </a:lvl1pPr>
          </a:lstStyle>
          <a:p>
            <a:pPr>
              <a:defRPr/>
            </a:pPr>
            <a:endParaRPr lang="en-GB"/>
          </a:p>
        </p:txBody>
      </p:sp>
      <p:sp>
        <p:nvSpPr>
          <p:cNvPr id="675847" name="Rectangle 7"/>
          <p:cNvSpPr>
            <a:spLocks noGrp="1" noChangeArrowheads="1"/>
          </p:cNvSpPr>
          <p:nvPr>
            <p:ph type="sldNum" sz="quarter" idx="4"/>
          </p:nvPr>
        </p:nvSpPr>
        <p:spPr bwMode="auto">
          <a:xfrm>
            <a:off x="7451725" y="6524625"/>
            <a:ext cx="1270000" cy="196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87272" tIns="43637" rIns="0" bIns="43637" numCol="1" anchor="b" anchorCtr="0" compatLnSpc="1">
            <a:prstTxWarp prst="textNoShape">
              <a:avLst/>
            </a:prstTxWarp>
          </a:bodyPr>
          <a:lstStyle>
            <a:lvl1pPr algn="r" defTabSz="873125">
              <a:defRPr sz="1200" b="1">
                <a:solidFill>
                  <a:srgbClr val="959597"/>
                </a:solidFill>
                <a:latin typeface="+mn-lt"/>
              </a:defRPr>
            </a:lvl1pPr>
          </a:lstStyle>
          <a:p>
            <a:pPr>
              <a:defRPr/>
            </a:pPr>
            <a:fld id="{4EDF39C0-1F76-4EF2-B20C-DEFFCFC81EE7}" type="slidenum">
              <a:rPr lang="en-GB"/>
              <a:pPr>
                <a:defRPr/>
              </a:pPr>
              <a:t>‹#›</a:t>
            </a:fld>
            <a:endParaRPr lang="en-GB"/>
          </a:p>
        </p:txBody>
      </p:sp>
      <p:sp>
        <p:nvSpPr>
          <p:cNvPr id="1031" name="Rectangle 8"/>
          <p:cNvSpPr>
            <a:spLocks noChangeArrowheads="1"/>
          </p:cNvSpPr>
          <p:nvPr/>
        </p:nvSpPr>
        <p:spPr bwMode="auto">
          <a:xfrm flipV="1">
            <a:off x="2268538" y="1557338"/>
            <a:ext cx="6411912" cy="76200"/>
          </a:xfrm>
          <a:prstGeom prst="rect">
            <a:avLst/>
          </a:prstGeom>
          <a:gradFill rotWithShape="0">
            <a:gsLst>
              <a:gs pos="0">
                <a:schemeClr val="bg1"/>
              </a:gs>
              <a:gs pos="100000">
                <a:srgbClr val="6D009D"/>
              </a:gs>
            </a:gsLst>
            <a:lin ang="0" scaled="1"/>
          </a:gradFill>
          <a:ln w="9525">
            <a:noFill/>
            <a:miter lim="800000"/>
            <a:headEnd/>
            <a:tailEnd/>
          </a:ln>
          <a:effectLst/>
        </p:spPr>
        <p:txBody>
          <a:bodyPr wrap="none" anchor="ctr"/>
          <a:lstStyle/>
          <a:p>
            <a:endParaRPr lang="en-US"/>
          </a:p>
        </p:txBody>
      </p:sp>
      <p:sp>
        <p:nvSpPr>
          <p:cNvPr id="1032" name="Rectangle 9"/>
          <p:cNvSpPr>
            <a:spLocks noChangeArrowheads="1"/>
          </p:cNvSpPr>
          <p:nvPr/>
        </p:nvSpPr>
        <p:spPr bwMode="auto">
          <a:xfrm flipV="1">
            <a:off x="428625" y="6337300"/>
            <a:ext cx="8262938" cy="79375"/>
          </a:xfrm>
          <a:prstGeom prst="rect">
            <a:avLst/>
          </a:prstGeom>
          <a:gradFill rotWithShape="0">
            <a:gsLst>
              <a:gs pos="0">
                <a:srgbClr val="6D009D"/>
              </a:gs>
              <a:gs pos="100000">
                <a:schemeClr val="bg1"/>
              </a:gs>
            </a:gsLst>
            <a:lin ang="0" scaled="1"/>
          </a:gradFill>
          <a:ln w="9525">
            <a:noFill/>
            <a:miter lim="800000"/>
            <a:headEnd/>
            <a:tailEnd/>
          </a:ln>
          <a:effectLst/>
        </p:spPr>
        <p:txBody>
          <a:bodyPr wrap="none" anchor="ctr"/>
          <a:lstStyle/>
          <a:p>
            <a:endParaRPr lang="en-US"/>
          </a:p>
        </p:txBody>
      </p:sp>
      <p:pic>
        <p:nvPicPr>
          <p:cNvPr id="1034" name="Picture 15"/>
          <p:cNvPicPr>
            <a:picLocks noChangeAspect="1" noChangeArrowheads="1"/>
          </p:cNvPicPr>
          <p:nvPr userDrawn="1"/>
        </p:nvPicPr>
        <p:blipFill>
          <a:blip r:embed="rId13" cstate="print"/>
          <a:srcRect/>
          <a:stretch>
            <a:fillRect/>
          </a:stretch>
        </p:blipFill>
        <p:spPr bwMode="auto">
          <a:xfrm>
            <a:off x="0" y="0"/>
            <a:ext cx="2600325" cy="733425"/>
          </a:xfrm>
          <a:prstGeom prst="rect">
            <a:avLst/>
          </a:prstGeom>
          <a:noFill/>
          <a:ln w="9525">
            <a:noFill/>
            <a:miter lim="800000"/>
            <a:headEnd/>
            <a:tailEnd/>
          </a:ln>
          <a:effectLst/>
        </p:spPr>
      </p:pic>
      <p:pic>
        <p:nvPicPr>
          <p:cNvPr id="11" name="Picture 2"/>
          <p:cNvPicPr>
            <a:picLocks noChangeAspect="1" noChangeArrowheads="1"/>
          </p:cNvPicPr>
          <p:nvPr userDrawn="1"/>
        </p:nvPicPr>
        <p:blipFill>
          <a:blip r:embed="rId14" cstate="print"/>
          <a:srcRect/>
          <a:stretch>
            <a:fillRect/>
          </a:stretch>
        </p:blipFill>
        <p:spPr bwMode="auto">
          <a:xfrm>
            <a:off x="0" y="6093296"/>
            <a:ext cx="1463515" cy="57112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9"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iming>
    <p:tnLst>
      <p:par>
        <p:cTn id="1" dur="indefinite" restart="never" nodeType="tmRoot"/>
      </p:par>
    </p:tnLst>
  </p:timing>
  <p:hf hdr="0" ftr="0" dt="0"/>
  <p:txStyles>
    <p:titleStyle>
      <a:lvl1pPr algn="r" defTabSz="873125" rtl="0" eaLnBrk="0" fontAlgn="base" hangingPunct="0">
        <a:spcBef>
          <a:spcPct val="0"/>
        </a:spcBef>
        <a:spcAft>
          <a:spcPct val="0"/>
        </a:spcAft>
        <a:defRPr sz="2800">
          <a:solidFill>
            <a:srgbClr val="303030"/>
          </a:solidFill>
          <a:latin typeface="+mj-lt"/>
          <a:ea typeface="+mj-ea"/>
          <a:cs typeface="+mj-cs"/>
        </a:defRPr>
      </a:lvl1pPr>
      <a:lvl2pPr algn="r" defTabSz="873125" rtl="0" eaLnBrk="0" fontAlgn="base" hangingPunct="0">
        <a:spcBef>
          <a:spcPct val="0"/>
        </a:spcBef>
        <a:spcAft>
          <a:spcPct val="0"/>
        </a:spcAft>
        <a:defRPr sz="2800">
          <a:solidFill>
            <a:srgbClr val="303030"/>
          </a:solidFill>
          <a:latin typeface="TheSans B7 Bold" pitchFamily="50" charset="0"/>
        </a:defRPr>
      </a:lvl2pPr>
      <a:lvl3pPr algn="r" defTabSz="873125" rtl="0" eaLnBrk="0" fontAlgn="base" hangingPunct="0">
        <a:spcBef>
          <a:spcPct val="0"/>
        </a:spcBef>
        <a:spcAft>
          <a:spcPct val="0"/>
        </a:spcAft>
        <a:defRPr sz="2800">
          <a:solidFill>
            <a:srgbClr val="303030"/>
          </a:solidFill>
          <a:latin typeface="TheSans B7 Bold" pitchFamily="50" charset="0"/>
        </a:defRPr>
      </a:lvl3pPr>
      <a:lvl4pPr algn="r" defTabSz="873125" rtl="0" eaLnBrk="0" fontAlgn="base" hangingPunct="0">
        <a:spcBef>
          <a:spcPct val="0"/>
        </a:spcBef>
        <a:spcAft>
          <a:spcPct val="0"/>
        </a:spcAft>
        <a:defRPr sz="2800">
          <a:solidFill>
            <a:srgbClr val="303030"/>
          </a:solidFill>
          <a:latin typeface="TheSans B7 Bold" pitchFamily="50" charset="0"/>
        </a:defRPr>
      </a:lvl4pPr>
      <a:lvl5pPr algn="r" defTabSz="873125" rtl="0" eaLnBrk="0" fontAlgn="base" hangingPunct="0">
        <a:spcBef>
          <a:spcPct val="0"/>
        </a:spcBef>
        <a:spcAft>
          <a:spcPct val="0"/>
        </a:spcAft>
        <a:defRPr sz="2800">
          <a:solidFill>
            <a:srgbClr val="303030"/>
          </a:solidFill>
          <a:latin typeface="TheSans B7 Bold" pitchFamily="50" charset="0"/>
        </a:defRPr>
      </a:lvl5pPr>
      <a:lvl6pPr marL="457200" algn="r" defTabSz="873125" rtl="0" fontAlgn="base">
        <a:spcBef>
          <a:spcPct val="0"/>
        </a:spcBef>
        <a:spcAft>
          <a:spcPct val="0"/>
        </a:spcAft>
        <a:defRPr sz="2800">
          <a:solidFill>
            <a:srgbClr val="303030"/>
          </a:solidFill>
          <a:latin typeface="TheSans B7 Bold" pitchFamily="50" charset="0"/>
        </a:defRPr>
      </a:lvl6pPr>
      <a:lvl7pPr marL="914400" algn="r" defTabSz="873125" rtl="0" fontAlgn="base">
        <a:spcBef>
          <a:spcPct val="0"/>
        </a:spcBef>
        <a:spcAft>
          <a:spcPct val="0"/>
        </a:spcAft>
        <a:defRPr sz="2800">
          <a:solidFill>
            <a:srgbClr val="303030"/>
          </a:solidFill>
          <a:latin typeface="TheSans B7 Bold" pitchFamily="50" charset="0"/>
        </a:defRPr>
      </a:lvl7pPr>
      <a:lvl8pPr marL="1371600" algn="r" defTabSz="873125" rtl="0" fontAlgn="base">
        <a:spcBef>
          <a:spcPct val="0"/>
        </a:spcBef>
        <a:spcAft>
          <a:spcPct val="0"/>
        </a:spcAft>
        <a:defRPr sz="2800">
          <a:solidFill>
            <a:srgbClr val="303030"/>
          </a:solidFill>
          <a:latin typeface="TheSans B7 Bold" pitchFamily="50" charset="0"/>
        </a:defRPr>
      </a:lvl8pPr>
      <a:lvl9pPr marL="1828800" algn="r" defTabSz="873125" rtl="0" fontAlgn="base">
        <a:spcBef>
          <a:spcPct val="0"/>
        </a:spcBef>
        <a:spcAft>
          <a:spcPct val="0"/>
        </a:spcAft>
        <a:defRPr sz="2800">
          <a:solidFill>
            <a:srgbClr val="303030"/>
          </a:solidFill>
          <a:latin typeface="TheSans B7 Bold" pitchFamily="50" charset="0"/>
        </a:defRPr>
      </a:lvl9pPr>
    </p:titleStyle>
    <p:bodyStyle>
      <a:lvl1pPr marL="327025" indent="-327025" algn="l" defTabSz="873125" rtl="0" eaLnBrk="0" fontAlgn="base" hangingPunct="0">
        <a:lnSpc>
          <a:spcPct val="120000"/>
        </a:lnSpc>
        <a:spcBef>
          <a:spcPct val="0"/>
        </a:spcBef>
        <a:spcAft>
          <a:spcPct val="0"/>
        </a:spcAft>
        <a:buClr>
          <a:srgbClr val="6D009D"/>
        </a:buClr>
        <a:buSzPct val="150000"/>
        <a:buFont typeface="Wingdings" pitchFamily="2" charset="2"/>
        <a:buChar char="§"/>
        <a:defRPr sz="2000">
          <a:solidFill>
            <a:srgbClr val="505052"/>
          </a:solidFill>
          <a:latin typeface="+mn-lt"/>
          <a:ea typeface="+mn-ea"/>
          <a:cs typeface="+mn-cs"/>
        </a:defRPr>
      </a:lvl1pPr>
      <a:lvl2pPr marL="709613" indent="-273050" algn="l" defTabSz="873125" rtl="0" eaLnBrk="0" fontAlgn="base" hangingPunct="0">
        <a:lnSpc>
          <a:spcPct val="120000"/>
        </a:lnSpc>
        <a:spcBef>
          <a:spcPct val="0"/>
        </a:spcBef>
        <a:spcAft>
          <a:spcPct val="0"/>
        </a:spcAft>
        <a:buClr>
          <a:srgbClr val="6D009D"/>
        </a:buClr>
        <a:buSzPct val="120000"/>
        <a:buFont typeface="Wingdings" pitchFamily="2" charset="2"/>
        <a:buChar char="§"/>
        <a:defRPr>
          <a:solidFill>
            <a:srgbClr val="505052"/>
          </a:solidFill>
          <a:latin typeface="+mn-lt"/>
        </a:defRPr>
      </a:lvl2pPr>
      <a:lvl3pPr marL="1090613" indent="-217488" algn="l" defTabSz="873125" rtl="0" eaLnBrk="0" fontAlgn="base" hangingPunct="0">
        <a:lnSpc>
          <a:spcPct val="120000"/>
        </a:lnSpc>
        <a:spcBef>
          <a:spcPct val="0"/>
        </a:spcBef>
        <a:spcAft>
          <a:spcPct val="0"/>
        </a:spcAft>
        <a:buClr>
          <a:srgbClr val="6D009D"/>
        </a:buClr>
        <a:buFont typeface="Wingdings" pitchFamily="2" charset="2"/>
        <a:buChar char="§"/>
        <a:defRPr sz="1600">
          <a:solidFill>
            <a:srgbClr val="505052"/>
          </a:solidFill>
          <a:latin typeface="+mn-lt"/>
        </a:defRPr>
      </a:lvl3pPr>
      <a:lvl4pPr marL="1527175" indent="-217488" algn="l" defTabSz="873125" rtl="0" eaLnBrk="0" fontAlgn="base" hangingPunct="0">
        <a:lnSpc>
          <a:spcPct val="120000"/>
        </a:lnSpc>
        <a:spcBef>
          <a:spcPct val="20000"/>
        </a:spcBef>
        <a:spcAft>
          <a:spcPct val="20000"/>
        </a:spcAft>
        <a:buClr>
          <a:srgbClr val="6D009D"/>
        </a:buClr>
        <a:buFont typeface="Wingdings" pitchFamily="2" charset="2"/>
        <a:buChar char="§"/>
        <a:defRPr sz="1600">
          <a:solidFill>
            <a:schemeClr val="tx1"/>
          </a:solidFill>
          <a:latin typeface="Verdana" pitchFamily="34" charset="0"/>
        </a:defRPr>
      </a:lvl4pPr>
      <a:lvl5pPr marL="1963738" indent="-219075" algn="l" defTabSz="873125" rtl="0" eaLnBrk="0" fontAlgn="base" hangingPunct="0">
        <a:lnSpc>
          <a:spcPct val="120000"/>
        </a:lnSpc>
        <a:spcBef>
          <a:spcPct val="20000"/>
        </a:spcBef>
        <a:spcAft>
          <a:spcPct val="20000"/>
        </a:spcAft>
        <a:buClr>
          <a:srgbClr val="6D009D"/>
        </a:buClr>
        <a:buFont typeface="Wingdings" pitchFamily="2" charset="2"/>
        <a:buChar char="§"/>
        <a:defRPr sz="1600">
          <a:solidFill>
            <a:schemeClr val="tx1"/>
          </a:solidFill>
          <a:latin typeface="Verdana" pitchFamily="34" charset="0"/>
        </a:defRPr>
      </a:lvl5pPr>
      <a:lvl6pPr marL="2420938" indent="-219075" algn="l" defTabSz="873125" rtl="0" fontAlgn="base">
        <a:lnSpc>
          <a:spcPct val="120000"/>
        </a:lnSpc>
        <a:spcBef>
          <a:spcPct val="20000"/>
        </a:spcBef>
        <a:spcAft>
          <a:spcPct val="20000"/>
        </a:spcAft>
        <a:buClr>
          <a:srgbClr val="6D009D"/>
        </a:buClr>
        <a:buFont typeface="Wingdings" pitchFamily="2" charset="2"/>
        <a:buChar char="§"/>
        <a:defRPr sz="1600">
          <a:solidFill>
            <a:schemeClr val="tx1"/>
          </a:solidFill>
          <a:latin typeface="Verdana" pitchFamily="34" charset="0"/>
        </a:defRPr>
      </a:lvl6pPr>
      <a:lvl7pPr marL="2878138" indent="-219075" algn="l" defTabSz="873125" rtl="0" fontAlgn="base">
        <a:lnSpc>
          <a:spcPct val="120000"/>
        </a:lnSpc>
        <a:spcBef>
          <a:spcPct val="20000"/>
        </a:spcBef>
        <a:spcAft>
          <a:spcPct val="20000"/>
        </a:spcAft>
        <a:buClr>
          <a:srgbClr val="6D009D"/>
        </a:buClr>
        <a:buFont typeface="Wingdings" pitchFamily="2" charset="2"/>
        <a:buChar char="§"/>
        <a:defRPr sz="1600">
          <a:solidFill>
            <a:schemeClr val="tx1"/>
          </a:solidFill>
          <a:latin typeface="Verdana" pitchFamily="34" charset="0"/>
        </a:defRPr>
      </a:lvl7pPr>
      <a:lvl8pPr marL="3335338" indent="-219075" algn="l" defTabSz="873125" rtl="0" fontAlgn="base">
        <a:lnSpc>
          <a:spcPct val="120000"/>
        </a:lnSpc>
        <a:spcBef>
          <a:spcPct val="20000"/>
        </a:spcBef>
        <a:spcAft>
          <a:spcPct val="20000"/>
        </a:spcAft>
        <a:buClr>
          <a:srgbClr val="6D009D"/>
        </a:buClr>
        <a:buFont typeface="Wingdings" pitchFamily="2" charset="2"/>
        <a:buChar char="§"/>
        <a:defRPr sz="1600">
          <a:solidFill>
            <a:schemeClr val="tx1"/>
          </a:solidFill>
          <a:latin typeface="Verdana" pitchFamily="34" charset="0"/>
        </a:defRPr>
      </a:lvl8pPr>
      <a:lvl9pPr marL="3792538" indent="-219075" algn="l" defTabSz="873125" rtl="0" fontAlgn="base">
        <a:lnSpc>
          <a:spcPct val="120000"/>
        </a:lnSpc>
        <a:spcBef>
          <a:spcPct val="20000"/>
        </a:spcBef>
        <a:spcAft>
          <a:spcPct val="20000"/>
        </a:spcAft>
        <a:buClr>
          <a:srgbClr val="6D009D"/>
        </a:buClr>
        <a:buFont typeface="Wingdings" pitchFamily="2" charset="2"/>
        <a:buChar char="§"/>
        <a:defRPr sz="1600">
          <a:solidFill>
            <a:schemeClr val="tx1"/>
          </a:solidFill>
          <a:latin typeface="Verdan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jisc.ac.uk/media/documents/programmes/flexibleservicedelivery/Feast%20Final%20Report%20May2011.pdf"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tiny.cc/fw69b"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981075"/>
            <a:ext cx="9144000" cy="1439863"/>
          </a:xfrm>
        </p:spPr>
        <p:txBody>
          <a:bodyPr/>
          <a:lstStyle/>
          <a:p>
            <a:pPr eaLnBrk="1" hangingPunct="1"/>
            <a:r>
              <a:rPr lang="en-GB" sz="2800" b="1" dirty="0" smtClean="0"/>
              <a:t/>
            </a:r>
            <a:br>
              <a:rPr lang="en-GB" sz="2800" b="1" dirty="0" smtClean="0"/>
            </a:br>
            <a:endParaRPr lang="en-GB" sz="2800" b="1" dirty="0" smtClean="0"/>
          </a:p>
        </p:txBody>
      </p:sp>
      <p:sp>
        <p:nvSpPr>
          <p:cNvPr id="3075" name="Rectangle 3"/>
          <p:cNvSpPr>
            <a:spLocks noGrp="1" noChangeArrowheads="1"/>
          </p:cNvSpPr>
          <p:nvPr>
            <p:ph type="subTitle" idx="1"/>
          </p:nvPr>
        </p:nvSpPr>
        <p:spPr>
          <a:xfrm rot="10800000" flipV="1">
            <a:off x="0" y="1773238"/>
            <a:ext cx="4481513" cy="503237"/>
          </a:xfrm>
        </p:spPr>
        <p:txBody>
          <a:bodyPr/>
          <a:lstStyle/>
          <a:p>
            <a:pPr eaLnBrk="1" hangingPunct="1"/>
            <a:endParaRPr lang="en-GB" b="1" dirty="0" smtClean="0"/>
          </a:p>
          <a:p>
            <a:pPr eaLnBrk="1" hangingPunct="1"/>
            <a:r>
              <a:rPr lang="en-GB" sz="1400" dirty="0" smtClean="0"/>
              <a:t>Mark Clark, Gill Ferrell, Paul Hopkins </a:t>
            </a:r>
          </a:p>
        </p:txBody>
      </p:sp>
      <p:sp>
        <p:nvSpPr>
          <p:cNvPr id="6" name="Rectangle 5"/>
          <p:cNvSpPr/>
          <p:nvPr/>
        </p:nvSpPr>
        <p:spPr>
          <a:xfrm>
            <a:off x="0" y="836712"/>
            <a:ext cx="8496944" cy="1354217"/>
          </a:xfrm>
          <a:prstGeom prst="rect">
            <a:avLst/>
          </a:prstGeom>
        </p:spPr>
        <p:txBody>
          <a:bodyPr wrap="square">
            <a:spAutoFit/>
          </a:bodyPr>
          <a:lstStyle/>
          <a:p>
            <a:r>
              <a:rPr lang="en-GB" sz="3200" b="1" dirty="0" smtClean="0"/>
              <a:t>Study of early adopters of shared services and cloud computing - ‘FEAST’</a:t>
            </a:r>
            <a:r>
              <a:rPr lang="en-GB" sz="1600" b="1" dirty="0" smtClean="0"/>
              <a:t/>
            </a:r>
            <a:br>
              <a:rPr lang="en-GB" sz="1600" b="1" dirty="0" smtClean="0"/>
            </a:br>
            <a:endParaRPr lang="en-GB" dirty="0"/>
          </a:p>
        </p:txBody>
      </p:sp>
      <p:grpSp>
        <p:nvGrpSpPr>
          <p:cNvPr id="10" name="Group 9"/>
          <p:cNvGrpSpPr/>
          <p:nvPr/>
        </p:nvGrpSpPr>
        <p:grpSpPr>
          <a:xfrm>
            <a:off x="395536" y="2636912"/>
            <a:ext cx="8496944" cy="3600400"/>
            <a:chOff x="395536" y="2636912"/>
            <a:chExt cx="8496944" cy="3600400"/>
          </a:xfrm>
        </p:grpSpPr>
        <p:pic>
          <p:nvPicPr>
            <p:cNvPr id="7" name="Picture 2" descr="2011 EDUCAUSE Annual Conference"/>
            <p:cNvPicPr>
              <a:picLocks noChangeAspect="1" noChangeArrowheads="1"/>
            </p:cNvPicPr>
            <p:nvPr/>
          </p:nvPicPr>
          <p:blipFill>
            <a:blip r:embed="rId3" cstate="print"/>
            <a:srcRect/>
            <a:stretch>
              <a:fillRect/>
            </a:stretch>
          </p:blipFill>
          <p:spPr bwMode="auto">
            <a:xfrm>
              <a:off x="395536" y="2636912"/>
              <a:ext cx="8496944" cy="3600400"/>
            </a:xfrm>
            <a:prstGeom prst="rect">
              <a:avLst/>
            </a:prstGeom>
            <a:noFill/>
          </p:spPr>
        </p:pic>
        <p:sp>
          <p:nvSpPr>
            <p:cNvPr id="9" name="TextBox 8"/>
            <p:cNvSpPr txBox="1"/>
            <p:nvPr/>
          </p:nvSpPr>
          <p:spPr>
            <a:xfrm>
              <a:off x="4788024" y="3356992"/>
              <a:ext cx="3672408" cy="1823576"/>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endParaRPr lang="en-US" sz="1050" dirty="0" smtClean="0"/>
            </a:p>
            <a:p>
              <a:r>
                <a:rPr lang="en-US" sz="1050" dirty="0" smtClean="0"/>
                <a:t>Copyright  - Paul Hopkins 2011.</a:t>
              </a:r>
            </a:p>
            <a:p>
              <a:r>
                <a:rPr lang="en-US" sz="1050" dirty="0" smtClean="0"/>
                <a:t> This work is the intellectual property of the author. Permission is granted for this material to be shared for non-commercial, educational purposes, provided that this copyright statement appears on the reproduced materials and notice is given that the copying is by permission of the author. To disseminate otherwise or to republish requires written permission from the author.</a:t>
              </a:r>
              <a:endParaRPr lang="en-GB" sz="1050" dirty="0" smtClean="0"/>
            </a:p>
            <a:p>
              <a:endParaRPr lang="en-GB" dirty="0"/>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GB" b="1" smtClean="0"/>
              <a:t>Shared Services</a:t>
            </a:r>
            <a:endParaRPr lang="en-GB" smtClean="0"/>
          </a:p>
        </p:txBody>
      </p:sp>
      <p:sp>
        <p:nvSpPr>
          <p:cNvPr id="14339" name="Content Placeholder 2"/>
          <p:cNvSpPr>
            <a:spLocks noGrp="1"/>
          </p:cNvSpPr>
          <p:nvPr>
            <p:ph idx="1"/>
          </p:nvPr>
        </p:nvSpPr>
        <p:spPr/>
        <p:txBody>
          <a:bodyPr/>
          <a:lstStyle/>
          <a:p>
            <a:pPr eaLnBrk="1" hangingPunct="1"/>
            <a:r>
              <a:rPr lang="en-GB" dirty="0" smtClean="0"/>
              <a:t>Experience in the sector as a customer or partner of shared services within the UK is not high; </a:t>
            </a:r>
          </a:p>
          <a:p>
            <a:pPr eaLnBrk="1" hangingPunct="1"/>
            <a:r>
              <a:rPr lang="en-GB" dirty="0" smtClean="0"/>
              <a:t>Few institutions have experience of being a </a:t>
            </a:r>
            <a:r>
              <a:rPr lang="en-GB" b="1" dirty="0" smtClean="0">
                <a:solidFill>
                  <a:srgbClr val="FF0000"/>
                </a:solidFill>
              </a:rPr>
              <a:t>service provider </a:t>
            </a:r>
            <a:r>
              <a:rPr lang="en-GB" dirty="0" smtClean="0"/>
              <a:t>to others and internal staff or governance may not readily adapt to the necessary cultures and requirements of being a service provider where accountabilities are significantly different. </a:t>
            </a:r>
          </a:p>
          <a:p>
            <a:pPr eaLnBrk="1" hangingPunct="1"/>
            <a:r>
              <a:rPr lang="en-GB" b="1" dirty="0" smtClean="0">
                <a:solidFill>
                  <a:srgbClr val="FF0000"/>
                </a:solidFill>
              </a:rPr>
              <a:t>Adopting external services </a:t>
            </a:r>
            <a:r>
              <a:rPr lang="en-GB" dirty="0" smtClean="0"/>
              <a:t>from a provider similarly requires a different culture with in-house staff needing to acquire skills in contract negotiation and management and also skills to liaise between the provider and end-users. </a:t>
            </a:r>
          </a:p>
          <a:p>
            <a:pPr eaLnBrk="1" hangingPunct="1"/>
            <a:r>
              <a:rPr lang="en-GB" dirty="0" smtClean="0"/>
              <a:t>At the heart of shared services is the need for a clear and pragmatic </a:t>
            </a:r>
            <a:r>
              <a:rPr lang="en-GB" dirty="0" smtClean="0">
                <a:solidFill>
                  <a:srgbClr val="FF0000"/>
                </a:solidFill>
              </a:rPr>
              <a:t>governance model</a:t>
            </a:r>
            <a:r>
              <a:rPr lang="en-GB" dirty="0" smtClean="0"/>
              <a:t>. </a:t>
            </a:r>
            <a:endParaRPr lang="en-GB" sz="2400"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9B11149F-3F54-4D65-AF14-2FCACDBB04DB}" type="slidenum">
              <a:rPr lang="en-GB" smtClean="0"/>
              <a:pPr>
                <a:defRPr/>
              </a:pPr>
              <a:t>10</a:t>
            </a:fld>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GB" dirty="0" smtClean="0"/>
              <a:t> Shared Services - Be Pragmatic!</a:t>
            </a:r>
          </a:p>
        </p:txBody>
      </p:sp>
      <p:sp>
        <p:nvSpPr>
          <p:cNvPr id="15363" name="Content Placeholder 2"/>
          <p:cNvSpPr>
            <a:spLocks noGrp="1"/>
          </p:cNvSpPr>
          <p:nvPr>
            <p:ph idx="1"/>
          </p:nvPr>
        </p:nvSpPr>
        <p:spPr>
          <a:xfrm>
            <a:off x="467544" y="1556792"/>
            <a:ext cx="8231187" cy="4537075"/>
          </a:xfrm>
        </p:spPr>
        <p:txBody>
          <a:bodyPr/>
          <a:lstStyle/>
          <a:p>
            <a:pPr eaLnBrk="1" hangingPunct="1">
              <a:buNone/>
            </a:pPr>
            <a:r>
              <a:rPr lang="en-GB" sz="2200" dirty="0" smtClean="0"/>
              <a:t>Institutions should be absolutely clear about what services should be provided internally because they give a significant competitive advantage</a:t>
            </a:r>
          </a:p>
          <a:p>
            <a:pPr eaLnBrk="1" hangingPunct="1">
              <a:buNone/>
            </a:pPr>
            <a:endParaRPr lang="en-GB" dirty="0" smtClean="0"/>
          </a:p>
          <a:p>
            <a:pPr lvl="1" eaLnBrk="1" hangingPunct="1"/>
            <a:r>
              <a:rPr lang="en-GB" dirty="0" smtClean="0"/>
              <a:t>services not on this list should be considered on merit and potential as candidates for sharing or outsourcing; </a:t>
            </a:r>
          </a:p>
          <a:p>
            <a:pPr lvl="1" eaLnBrk="1" hangingPunct="1">
              <a:buNone/>
            </a:pPr>
            <a:endParaRPr lang="en-GB" dirty="0" smtClean="0"/>
          </a:p>
          <a:p>
            <a:pPr lvl="1" eaLnBrk="1" hangingPunct="1"/>
            <a:r>
              <a:rPr lang="en-GB" dirty="0" smtClean="0"/>
              <a:t>institutions cannot just wait to become customers; </a:t>
            </a:r>
          </a:p>
          <a:p>
            <a:pPr lvl="1" eaLnBrk="1" hangingPunct="1">
              <a:buNone/>
            </a:pPr>
            <a:endParaRPr lang="en-GB" dirty="0" smtClean="0"/>
          </a:p>
          <a:p>
            <a:pPr lvl="1" eaLnBrk="1" hangingPunct="1"/>
            <a:r>
              <a:rPr lang="en-GB" dirty="0" smtClean="0"/>
              <a:t>shared services require active engagement by the partners and be determined by the governance established for the shared service; </a:t>
            </a:r>
          </a:p>
          <a:p>
            <a:pPr lvl="1" eaLnBrk="1" hangingPunct="1">
              <a:buNone/>
            </a:pPr>
            <a:endParaRPr lang="en-GB" dirty="0" smtClean="0"/>
          </a:p>
          <a:p>
            <a:pPr eaLnBrk="1" hangingPunct="1">
              <a:buNone/>
            </a:pPr>
            <a:r>
              <a:rPr lang="en-GB" sz="2200" dirty="0" smtClean="0"/>
              <a:t>… hence, a pro-active approach is required.</a:t>
            </a:r>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8E7C90B5-65CA-44D1-95BE-951285427FC5}" type="slidenum">
              <a:rPr lang="en-GB" smtClean="0"/>
              <a:pPr>
                <a:defRPr/>
              </a:pPr>
              <a:t>11</a:t>
            </a:fld>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GB" dirty="0" smtClean="0"/>
              <a:t> Shared Services - Be realistic!</a:t>
            </a:r>
          </a:p>
        </p:txBody>
      </p:sp>
      <p:sp>
        <p:nvSpPr>
          <p:cNvPr id="16387" name="Content Placeholder 2"/>
          <p:cNvSpPr>
            <a:spLocks noGrp="1"/>
          </p:cNvSpPr>
          <p:nvPr>
            <p:ph idx="1"/>
          </p:nvPr>
        </p:nvSpPr>
        <p:spPr/>
        <p:txBody>
          <a:bodyPr/>
          <a:lstStyle/>
          <a:p>
            <a:pPr eaLnBrk="1" hangingPunct="1">
              <a:buNone/>
            </a:pPr>
            <a:r>
              <a:rPr lang="en-GB" dirty="0" smtClean="0"/>
              <a:t>A rich shared service environment must embrace a more commercial approach requiring </a:t>
            </a:r>
            <a:r>
              <a:rPr lang="en-GB" dirty="0" smtClean="0"/>
              <a:t>re-purposed </a:t>
            </a:r>
            <a:r>
              <a:rPr lang="en-GB" dirty="0" smtClean="0">
                <a:solidFill>
                  <a:srgbClr val="FF0000"/>
                </a:solidFill>
              </a:rPr>
              <a:t>governance models </a:t>
            </a:r>
            <a:r>
              <a:rPr lang="en-GB" dirty="0" smtClean="0"/>
              <a:t>supported by business plans demonstrating </a:t>
            </a:r>
            <a:r>
              <a:rPr lang="en-GB" dirty="0" smtClean="0">
                <a:solidFill>
                  <a:srgbClr val="FF0000"/>
                </a:solidFill>
              </a:rPr>
              <a:t>sustainability</a:t>
            </a:r>
            <a:r>
              <a:rPr lang="en-GB" dirty="0" smtClean="0"/>
              <a:t>.</a:t>
            </a:r>
          </a:p>
          <a:p>
            <a:pPr lvl="1" eaLnBrk="1" hangingPunct="1"/>
            <a:r>
              <a:rPr lang="en-GB" dirty="0" smtClean="0"/>
              <a:t>top-slicing is desirable as a mechanism to develop pilot services</a:t>
            </a:r>
          </a:p>
          <a:p>
            <a:pPr lvl="1" eaLnBrk="1" hangingPunct="1"/>
            <a:r>
              <a:rPr lang="en-GB" dirty="0" smtClean="0"/>
              <a:t>however sustainability and governance must be centric to any proposal </a:t>
            </a:r>
          </a:p>
          <a:p>
            <a:pPr lvl="1" eaLnBrk="1" hangingPunct="1">
              <a:buNone/>
            </a:pPr>
            <a:endParaRPr lang="en-GB" sz="2400" dirty="0" smtClean="0"/>
          </a:p>
          <a:p>
            <a:pPr eaLnBrk="1" hangingPunct="1">
              <a:buNone/>
            </a:pPr>
            <a:r>
              <a:rPr lang="en-GB" dirty="0" smtClean="0"/>
              <a:t>The report discusses models of shared services including </a:t>
            </a:r>
          </a:p>
          <a:p>
            <a:pPr lvl="1" eaLnBrk="1" hangingPunct="1"/>
            <a:r>
              <a:rPr lang="en-GB" dirty="0" smtClean="0">
                <a:solidFill>
                  <a:srgbClr val="FF0000"/>
                </a:solidFill>
              </a:rPr>
              <a:t>top-down v bottom-up</a:t>
            </a:r>
            <a:r>
              <a:rPr lang="en-GB" dirty="0" smtClean="0"/>
              <a:t>; </a:t>
            </a:r>
          </a:p>
          <a:p>
            <a:pPr lvl="1" eaLnBrk="1" hangingPunct="1"/>
            <a:r>
              <a:rPr lang="en-GB" dirty="0" smtClean="0"/>
              <a:t>groupings including </a:t>
            </a:r>
            <a:r>
              <a:rPr lang="en-GB" dirty="0" smtClean="0">
                <a:solidFill>
                  <a:srgbClr val="FF0000"/>
                </a:solidFill>
              </a:rPr>
              <a:t>geography</a:t>
            </a:r>
            <a:r>
              <a:rPr lang="en-GB" dirty="0" smtClean="0"/>
              <a:t> (both HE and ‘smart-city’) or </a:t>
            </a:r>
          </a:p>
          <a:p>
            <a:pPr lvl="1" eaLnBrk="1" hangingPunct="1"/>
            <a:r>
              <a:rPr lang="en-GB" dirty="0" smtClean="0">
                <a:solidFill>
                  <a:srgbClr val="FF0000"/>
                </a:solidFill>
              </a:rPr>
              <a:t>peer</a:t>
            </a:r>
            <a:r>
              <a:rPr lang="en-GB" dirty="0" smtClean="0"/>
              <a:t> groupings (‘birds of a feather’), or </a:t>
            </a:r>
          </a:p>
          <a:p>
            <a:pPr lvl="1" eaLnBrk="1" hangingPunct="1"/>
            <a:r>
              <a:rPr lang="en-GB" dirty="0" smtClean="0"/>
              <a:t>‘</a:t>
            </a:r>
            <a:r>
              <a:rPr lang="en-GB" dirty="0" smtClean="0">
                <a:solidFill>
                  <a:srgbClr val="FF0000"/>
                </a:solidFill>
              </a:rPr>
              <a:t>None of the above</a:t>
            </a:r>
            <a:r>
              <a:rPr lang="en-GB" dirty="0" smtClean="0"/>
              <a:t>’ </a:t>
            </a:r>
            <a:r>
              <a:rPr lang="en-GB" dirty="0" smtClean="0"/>
              <a:t> (e.g. payroll, student email..)</a:t>
            </a:r>
            <a:endParaRPr lang="en-GB"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06DFD593-66E7-420A-90C7-1AA2C9D9DE35}" type="slidenum">
              <a:rPr lang="en-GB" smtClean="0"/>
              <a:pPr>
                <a:defRPr/>
              </a:pPr>
              <a:t>12</a:t>
            </a:fld>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GB" b="1" smtClean="0"/>
              <a:t>The Cloud</a:t>
            </a:r>
            <a:endParaRPr lang="en-GB" smtClean="0"/>
          </a:p>
        </p:txBody>
      </p:sp>
      <p:sp>
        <p:nvSpPr>
          <p:cNvPr id="17411" name="Content Placeholder 2"/>
          <p:cNvSpPr>
            <a:spLocks noGrp="1"/>
          </p:cNvSpPr>
          <p:nvPr>
            <p:ph idx="1"/>
          </p:nvPr>
        </p:nvSpPr>
        <p:spPr/>
        <p:txBody>
          <a:bodyPr/>
          <a:lstStyle/>
          <a:p>
            <a:pPr eaLnBrk="1" hangingPunct="1"/>
            <a:r>
              <a:rPr lang="en-GB" dirty="0" smtClean="0"/>
              <a:t>The cloud is sadly hyped so that it is “all things to all men”. However, there is clear evidence that the basic direction of the paradigm is going to produce </a:t>
            </a:r>
            <a:r>
              <a:rPr lang="en-GB" dirty="0" smtClean="0">
                <a:solidFill>
                  <a:srgbClr val="FF0000"/>
                </a:solidFill>
              </a:rPr>
              <a:t>transformation rather than just change</a:t>
            </a:r>
            <a:r>
              <a:rPr lang="en-GB" dirty="0" smtClean="0"/>
              <a:t>.</a:t>
            </a:r>
          </a:p>
          <a:p>
            <a:pPr lvl="1" eaLnBrk="1" hangingPunct="1">
              <a:buNone/>
            </a:pPr>
            <a:r>
              <a:rPr lang="en-GB" dirty="0" smtClean="0"/>
              <a:t> </a:t>
            </a:r>
            <a:endParaRPr lang="en-GB" sz="2400" dirty="0" smtClean="0"/>
          </a:p>
          <a:p>
            <a:pPr eaLnBrk="1" hangingPunct="1"/>
            <a:r>
              <a:rPr lang="en-GB" dirty="0" smtClean="0"/>
              <a:t>The cloud is now pervasive for student email etc…</a:t>
            </a:r>
          </a:p>
          <a:p>
            <a:pPr lvl="1" eaLnBrk="1" hangingPunct="1"/>
            <a:r>
              <a:rPr lang="en-GB" dirty="0" smtClean="0"/>
              <a:t>The ROI is high but few standards (except service suppliers de facto) exist in the cloud so beware that lock-in can readily be created </a:t>
            </a:r>
          </a:p>
          <a:p>
            <a:pPr lvl="1" eaLnBrk="1" hangingPunct="1">
              <a:buNone/>
            </a:pPr>
            <a:endParaRPr lang="en-GB" dirty="0" smtClean="0"/>
          </a:p>
          <a:p>
            <a:pPr eaLnBrk="1" hangingPunct="1"/>
            <a:r>
              <a:rPr lang="en-GB" dirty="0" smtClean="0"/>
              <a:t>The Cloud is generally not for beginners</a:t>
            </a:r>
          </a:p>
          <a:p>
            <a:pPr lvl="1" eaLnBrk="1" hangingPunct="1"/>
            <a:r>
              <a:rPr lang="en-GB" dirty="0" smtClean="0"/>
              <a:t>considerable experience with virtualisation is required before entry</a:t>
            </a:r>
          </a:p>
          <a:p>
            <a:pPr lvl="1" eaLnBrk="1" hangingPunct="1"/>
            <a:r>
              <a:rPr lang="en-GB" dirty="0" smtClean="0"/>
              <a:t>security in the cloud for certain services is a key issue particularly where personal data may be located off-site. </a:t>
            </a:r>
            <a:endParaRPr lang="en-GB" sz="2200"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459E4959-E504-4ACD-9904-70BE978AE600}" type="slidenum">
              <a:rPr lang="en-GB" smtClean="0"/>
              <a:pPr>
                <a:defRPr/>
              </a:pPr>
              <a:t>13</a:t>
            </a:fld>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GB" dirty="0" smtClean="0"/>
              <a:t>Cloud 2</a:t>
            </a:r>
          </a:p>
        </p:txBody>
      </p:sp>
      <p:sp>
        <p:nvSpPr>
          <p:cNvPr id="18435" name="Content Placeholder 2"/>
          <p:cNvSpPr>
            <a:spLocks noGrp="1"/>
          </p:cNvSpPr>
          <p:nvPr>
            <p:ph idx="1"/>
          </p:nvPr>
        </p:nvSpPr>
        <p:spPr>
          <a:xfrm>
            <a:off x="467544" y="1556792"/>
            <a:ext cx="8424167" cy="4537075"/>
          </a:xfrm>
        </p:spPr>
        <p:txBody>
          <a:bodyPr/>
          <a:lstStyle/>
          <a:p>
            <a:pPr eaLnBrk="1" hangingPunct="1"/>
            <a:r>
              <a:rPr lang="en-GB" dirty="0" smtClean="0"/>
              <a:t>Commercial suppliers are not charities, they need to be profitable</a:t>
            </a:r>
          </a:p>
          <a:p>
            <a:pPr eaLnBrk="1" hangingPunct="1">
              <a:buNone/>
            </a:pPr>
            <a:endParaRPr lang="en-GB" dirty="0" smtClean="0"/>
          </a:p>
          <a:p>
            <a:pPr eaLnBrk="1" hangingPunct="1"/>
            <a:r>
              <a:rPr lang="en-GB" dirty="0" smtClean="0"/>
              <a:t>They offer a </a:t>
            </a:r>
            <a:r>
              <a:rPr lang="en-GB" dirty="0" smtClean="0">
                <a:solidFill>
                  <a:srgbClr val="FF0000"/>
                </a:solidFill>
              </a:rPr>
              <a:t>layered approach </a:t>
            </a:r>
            <a:r>
              <a:rPr lang="en-GB" dirty="0" smtClean="0"/>
              <a:t>with access to Infrastructure (IaaS), applications (SaaS) and even business processes PaaS). </a:t>
            </a:r>
          </a:p>
          <a:p>
            <a:pPr marL="381000" lvl="2" indent="0" eaLnBrk="1" hangingPunct="1">
              <a:lnSpc>
                <a:spcPct val="100000"/>
              </a:lnSpc>
              <a:buNone/>
            </a:pPr>
            <a:r>
              <a:rPr lang="en-GB" sz="2000" dirty="0" smtClean="0"/>
              <a:t>The skills for utilisation of each layer are different and impact upon different user communities and skill sets within the institution.  </a:t>
            </a:r>
          </a:p>
          <a:p>
            <a:pPr marL="381000" lvl="2" indent="0" eaLnBrk="1" hangingPunct="1">
              <a:lnSpc>
                <a:spcPct val="100000"/>
              </a:lnSpc>
              <a:buNone/>
            </a:pPr>
            <a:endParaRPr lang="en-GB" sz="2400" dirty="0" smtClean="0"/>
          </a:p>
          <a:p>
            <a:pPr eaLnBrk="1" hangingPunct="1"/>
            <a:r>
              <a:rPr lang="en-GB" dirty="0" smtClean="0"/>
              <a:t>Cloud computing is an enabler for the efficient use of resources</a:t>
            </a:r>
          </a:p>
          <a:p>
            <a:pPr lvl="1" eaLnBrk="1" hangingPunct="1"/>
            <a:r>
              <a:rPr lang="en-GB" dirty="0" smtClean="0"/>
              <a:t>However, Cloud computing is not about technology, it's about process and the business model. </a:t>
            </a:r>
          </a:p>
          <a:p>
            <a:pPr lvl="1" eaLnBrk="1" hangingPunct="1">
              <a:lnSpc>
                <a:spcPct val="100000"/>
              </a:lnSpc>
            </a:pPr>
            <a:r>
              <a:rPr lang="en-GB" dirty="0" smtClean="0"/>
              <a:t>Adoption of the Cloud requires a degree of </a:t>
            </a:r>
            <a:r>
              <a:rPr lang="en-GB" dirty="0" smtClean="0">
                <a:solidFill>
                  <a:srgbClr val="FF0000"/>
                </a:solidFill>
              </a:rPr>
              <a:t>maturity</a:t>
            </a:r>
            <a:r>
              <a:rPr lang="en-GB" dirty="0" smtClean="0"/>
              <a:t> by both the institution and its IT staff; it is not an-all-or-nothing paradigm; it is possible to enter gradually and appropriately.</a:t>
            </a:r>
            <a:endParaRPr lang="en-GB" sz="2200" dirty="0" smtClean="0"/>
          </a:p>
          <a:p>
            <a:pPr eaLnBrk="1" hangingPunct="1">
              <a:buNone/>
            </a:pPr>
            <a:endParaRPr lang="en-GB" sz="2400"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5868B80C-8341-4824-AFA1-5B6C4FEA718C}" type="slidenum">
              <a:rPr lang="en-GB" smtClean="0"/>
              <a:pPr>
                <a:defRPr/>
              </a:pPr>
              <a:t>14</a:t>
            </a:fld>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GB" dirty="0" smtClean="0">
                <a:solidFill>
                  <a:srgbClr val="FF0000"/>
                </a:solidFill>
              </a:rPr>
              <a:t>$$$ -</a:t>
            </a:r>
            <a:r>
              <a:rPr lang="en-GB" dirty="0" smtClean="0"/>
              <a:t>The </a:t>
            </a:r>
            <a:r>
              <a:rPr lang="en-GB" dirty="0" smtClean="0"/>
              <a:t>big </a:t>
            </a:r>
            <a:r>
              <a:rPr lang="en-GB" dirty="0" smtClean="0"/>
              <a:t>opportunity </a:t>
            </a:r>
            <a:r>
              <a:rPr lang="en-GB" dirty="0" smtClean="0">
                <a:solidFill>
                  <a:srgbClr val="FF0000"/>
                </a:solidFill>
              </a:rPr>
              <a:t>- $$$</a:t>
            </a:r>
            <a:endParaRPr lang="en-GB" dirty="0" smtClean="0">
              <a:solidFill>
                <a:srgbClr val="FF0000"/>
              </a:solidFill>
            </a:endParaRPr>
          </a:p>
        </p:txBody>
      </p:sp>
      <p:sp>
        <p:nvSpPr>
          <p:cNvPr id="19459" name="Content Placeholder 2"/>
          <p:cNvSpPr>
            <a:spLocks noGrp="1"/>
          </p:cNvSpPr>
          <p:nvPr>
            <p:ph idx="1"/>
          </p:nvPr>
        </p:nvSpPr>
        <p:spPr>
          <a:xfrm>
            <a:off x="467544" y="1484784"/>
            <a:ext cx="8231187" cy="4537075"/>
          </a:xfrm>
        </p:spPr>
        <p:txBody>
          <a:bodyPr/>
          <a:lstStyle/>
          <a:p>
            <a:pPr eaLnBrk="1" hangingPunct="1"/>
            <a:r>
              <a:rPr lang="en-GB" dirty="0" smtClean="0"/>
              <a:t>The back-office administrative systems, services, procedures, and all related areas possibly including supporting staff. </a:t>
            </a:r>
          </a:p>
          <a:p>
            <a:pPr eaLnBrk="1" hangingPunct="1">
              <a:buNone/>
            </a:pPr>
            <a:endParaRPr lang="en-GB" dirty="0" smtClean="0"/>
          </a:p>
          <a:p>
            <a:pPr eaLnBrk="1" hangingPunct="1">
              <a:lnSpc>
                <a:spcPct val="100000"/>
              </a:lnSpc>
            </a:pPr>
            <a:r>
              <a:rPr lang="en-GB" dirty="0" smtClean="0"/>
              <a:t>To date it has not been in the interests of suppliers to break this model because much money is derived from tailoring, customising and all the consequent on-going annual support and lock-ins.</a:t>
            </a:r>
            <a:endParaRPr lang="en-GB" sz="2400" dirty="0" smtClean="0"/>
          </a:p>
          <a:p>
            <a:pPr eaLnBrk="1" hangingPunct="1"/>
            <a:endParaRPr lang="en-GB" dirty="0" smtClean="0"/>
          </a:p>
          <a:p>
            <a:pPr eaLnBrk="1" hangingPunct="1"/>
            <a:r>
              <a:rPr lang="en-GB" dirty="0" smtClean="0"/>
              <a:t>The emerging ‘private’ HE providers will challenge particularly with regard to back-office efficiency and hence cost-per-student.</a:t>
            </a:r>
          </a:p>
          <a:p>
            <a:pPr eaLnBrk="1" hangingPunct="1"/>
            <a:endParaRPr lang="en-GB" dirty="0" smtClean="0"/>
          </a:p>
          <a:p>
            <a:pPr eaLnBrk="1" hangingPunct="1"/>
            <a:r>
              <a:rPr lang="en-GB" dirty="0" smtClean="0"/>
              <a:t>Some countries and US states </a:t>
            </a:r>
            <a:r>
              <a:rPr lang="en-GB" dirty="0" smtClean="0"/>
              <a:t>have already established national</a:t>
            </a:r>
            <a:r>
              <a:rPr lang="en-GB" dirty="0" smtClean="0"/>
              <a:t> or </a:t>
            </a:r>
            <a:r>
              <a:rPr lang="en-GB" dirty="0" smtClean="0"/>
              <a:t>regional </a:t>
            </a:r>
            <a:r>
              <a:rPr lang="en-GB" dirty="0" smtClean="0"/>
              <a:t>services to deliver </a:t>
            </a:r>
            <a:r>
              <a:rPr lang="en-GB" dirty="0" smtClean="0"/>
              <a:t>some core functionalities…</a:t>
            </a:r>
            <a:endParaRPr lang="en-GB" dirty="0" smtClean="0"/>
          </a:p>
          <a:p>
            <a:pPr eaLnBrk="1" hangingPunct="1">
              <a:buNone/>
            </a:pPr>
            <a:endParaRPr lang="en-GB"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4101D13C-3164-40E6-B303-89291A840F9A}" type="slidenum">
              <a:rPr lang="en-GB" smtClean="0"/>
              <a:pPr>
                <a:defRPr/>
              </a:pPr>
              <a:t>15</a:t>
            </a:fld>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GB" b="1" dirty="0" smtClean="0"/>
              <a:t>Moving away from </a:t>
            </a:r>
            <a:r>
              <a:rPr lang="en-GB" b="1" dirty="0" smtClean="0"/>
              <a:t>the </a:t>
            </a:r>
            <a:r>
              <a:rPr lang="en-GB" b="1" dirty="0" smtClean="0"/>
              <a:t>Silo model</a:t>
            </a:r>
            <a:endParaRPr lang="en-GB" dirty="0" smtClean="0"/>
          </a:p>
        </p:txBody>
      </p:sp>
      <p:sp>
        <p:nvSpPr>
          <p:cNvPr id="20483" name="Content Placeholder 2"/>
          <p:cNvSpPr>
            <a:spLocks noGrp="1"/>
          </p:cNvSpPr>
          <p:nvPr>
            <p:ph idx="1"/>
          </p:nvPr>
        </p:nvSpPr>
        <p:spPr/>
        <p:txBody>
          <a:bodyPr/>
          <a:lstStyle/>
          <a:p>
            <a:pPr eaLnBrk="1" hangingPunct="1">
              <a:buNone/>
            </a:pPr>
            <a:r>
              <a:rPr lang="en-GB" dirty="0" smtClean="0"/>
              <a:t>Within many universities, administrative systems are often operated in silos… and processes operated by independent divisions of staff.</a:t>
            </a:r>
          </a:p>
          <a:p>
            <a:pPr eaLnBrk="1" hangingPunct="1">
              <a:buNone/>
            </a:pPr>
            <a:r>
              <a:rPr lang="en-GB" dirty="0" smtClean="0"/>
              <a:t> </a:t>
            </a:r>
            <a:endParaRPr lang="en-GB" sz="2200" dirty="0" smtClean="0"/>
          </a:p>
          <a:p>
            <a:pPr eaLnBrk="1" hangingPunct="1">
              <a:buNone/>
            </a:pPr>
            <a:r>
              <a:rPr lang="en-GB" dirty="0" smtClean="0"/>
              <a:t>Often the IT systems are the only common connecting element, operated by a common centralised IT staff with prerequisite expertise. </a:t>
            </a:r>
          </a:p>
          <a:p>
            <a:pPr eaLnBrk="1" hangingPunct="1">
              <a:buNone/>
            </a:pPr>
            <a:endParaRPr lang="en-GB" dirty="0" smtClean="0"/>
          </a:p>
          <a:p>
            <a:pPr eaLnBrk="1" hangingPunct="1">
              <a:buNone/>
            </a:pPr>
            <a:r>
              <a:rPr lang="en-GB" dirty="0" smtClean="0"/>
              <a:t>The silos must be joined up by a CIO-like role with responsibility to ensure that the Enterprise Architecture is aligned to the business requirements and designed to support agility.</a:t>
            </a:r>
            <a:endParaRPr lang="en-GB" sz="2400"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E9ADF487-4B89-4E74-AA1F-FD9C10ED2F21}" type="slidenum">
              <a:rPr lang="en-GB" smtClean="0"/>
              <a:pPr>
                <a:defRPr/>
              </a:pPr>
              <a:t>16</a:t>
            </a:fld>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GB" b="1" u="sng" smtClean="0"/>
              <a:t>Horizon events</a:t>
            </a:r>
            <a:endParaRPr lang="en-GB" smtClean="0"/>
          </a:p>
        </p:txBody>
      </p:sp>
      <p:sp>
        <p:nvSpPr>
          <p:cNvPr id="21507" name="Content Placeholder 2"/>
          <p:cNvSpPr>
            <a:spLocks noGrp="1"/>
          </p:cNvSpPr>
          <p:nvPr>
            <p:ph idx="1"/>
          </p:nvPr>
        </p:nvSpPr>
        <p:spPr>
          <a:xfrm>
            <a:off x="467544" y="1556792"/>
            <a:ext cx="8231187" cy="4537075"/>
          </a:xfrm>
        </p:spPr>
        <p:txBody>
          <a:bodyPr/>
          <a:lstStyle/>
          <a:p>
            <a:pPr eaLnBrk="1" hangingPunct="1">
              <a:buNone/>
            </a:pPr>
            <a:r>
              <a:rPr lang="en-GB" dirty="0" smtClean="0"/>
              <a:t>When looking at the future horizon…</a:t>
            </a:r>
          </a:p>
          <a:p>
            <a:pPr eaLnBrk="1" hangingPunct="1">
              <a:buNone/>
            </a:pPr>
            <a:endParaRPr lang="en-GB" dirty="0" smtClean="0"/>
          </a:p>
          <a:p>
            <a:pPr eaLnBrk="1" hangingPunct="1"/>
            <a:r>
              <a:rPr lang="en-GB" dirty="0" smtClean="0"/>
              <a:t>Technological change is exponential in pace and occasionally disruptive events can appear unexpectedly.</a:t>
            </a:r>
          </a:p>
          <a:p>
            <a:pPr eaLnBrk="1" hangingPunct="1">
              <a:buNone/>
            </a:pPr>
            <a:endParaRPr lang="en-GB" sz="2400" dirty="0" smtClean="0"/>
          </a:p>
          <a:p>
            <a:pPr eaLnBrk="1" hangingPunct="1"/>
            <a:r>
              <a:rPr lang="en-GB" dirty="0" smtClean="0"/>
              <a:t>Political outcomes can transform the horizon – e.g. the emergence of private providers, students becoming the paying customer etc</a:t>
            </a:r>
          </a:p>
          <a:p>
            <a:pPr eaLnBrk="1" hangingPunct="1">
              <a:buNone/>
            </a:pPr>
            <a:endParaRPr lang="en-GB" sz="2400" dirty="0" smtClean="0"/>
          </a:p>
          <a:p>
            <a:pPr eaLnBrk="1" hangingPunct="1"/>
            <a:r>
              <a:rPr lang="en-GB" dirty="0" smtClean="0"/>
              <a:t>Changes in users expectations from technologies and service providers will need to be mirrored in our own delivery models. (efficient data handling, easy access to resources, collaborative tools to join all parts of institutional process etc)</a:t>
            </a:r>
            <a:endParaRPr lang="en-GB" sz="2400"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9CAEFFAA-4F4A-41BC-895B-67C7F0D6D291}" type="slidenum">
              <a:rPr lang="en-GB" smtClean="0"/>
              <a:pPr>
                <a:defRPr/>
              </a:pPr>
              <a:t>17</a:t>
            </a:fld>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187624" y="548680"/>
            <a:ext cx="7488064" cy="863600"/>
          </a:xfrm>
        </p:spPr>
        <p:txBody>
          <a:bodyPr/>
          <a:lstStyle/>
          <a:p>
            <a:pPr eaLnBrk="1" hangingPunct="1"/>
            <a:r>
              <a:rPr lang="en-GB" b="1" dirty="0" err="1" smtClean="0"/>
              <a:t>Dis</a:t>
            </a:r>
            <a:r>
              <a:rPr lang="en-GB" b="1" dirty="0" smtClean="0"/>
              <a:t>/Economies of scale in shared services</a:t>
            </a:r>
            <a:endParaRPr lang="en-GB" dirty="0" smtClean="0"/>
          </a:p>
        </p:txBody>
      </p:sp>
      <p:sp>
        <p:nvSpPr>
          <p:cNvPr id="23555" name="Content Placeholder 2"/>
          <p:cNvSpPr>
            <a:spLocks noGrp="1"/>
          </p:cNvSpPr>
          <p:nvPr>
            <p:ph idx="1"/>
          </p:nvPr>
        </p:nvSpPr>
        <p:spPr/>
        <p:txBody>
          <a:bodyPr/>
          <a:lstStyle/>
          <a:p>
            <a:pPr eaLnBrk="1" hangingPunct="1"/>
            <a:r>
              <a:rPr lang="en-GB" dirty="0" smtClean="0"/>
              <a:t>Economies and diseconomies of scale are fairly intuitively understood</a:t>
            </a:r>
            <a:r>
              <a:rPr lang="en-GB" sz="2400" dirty="0" smtClean="0"/>
              <a:t> </a:t>
            </a:r>
            <a:r>
              <a:rPr lang="en-GB" dirty="0" smtClean="0"/>
              <a:t>however, right-sizing can be a significant issue. </a:t>
            </a:r>
          </a:p>
          <a:p>
            <a:pPr lvl="1" eaLnBrk="1" hangingPunct="1">
              <a:buNone/>
            </a:pPr>
            <a:endParaRPr lang="en-GB" sz="2200" dirty="0" smtClean="0"/>
          </a:p>
          <a:p>
            <a:pPr eaLnBrk="1" hangingPunct="1"/>
            <a:r>
              <a:rPr lang="en-GB" dirty="0" smtClean="0"/>
              <a:t>Issues to watch for within shared </a:t>
            </a:r>
            <a:r>
              <a:rPr lang="en-GB" dirty="0" smtClean="0"/>
              <a:t>services </a:t>
            </a:r>
            <a:r>
              <a:rPr lang="en-GB" sz="1600" dirty="0" smtClean="0">
                <a:solidFill>
                  <a:srgbClr val="FF0000"/>
                </a:solidFill>
              </a:rPr>
              <a:t>(e.g. shared Help desk)</a:t>
            </a:r>
            <a:endParaRPr lang="en-GB" sz="1600" dirty="0" smtClean="0">
              <a:solidFill>
                <a:srgbClr val="FF0000"/>
              </a:solidFill>
            </a:endParaRPr>
          </a:p>
          <a:p>
            <a:pPr lvl="1" eaLnBrk="1" hangingPunct="1"/>
            <a:r>
              <a:rPr lang="en-GB" dirty="0" smtClean="0"/>
              <a:t>Services growth can compromise the quality basis of establishment</a:t>
            </a:r>
            <a:endParaRPr lang="en-GB" sz="2200" dirty="0" smtClean="0"/>
          </a:p>
          <a:p>
            <a:pPr lvl="1" eaLnBrk="1" hangingPunct="1"/>
            <a:r>
              <a:rPr lang="en-GB" dirty="0" smtClean="0"/>
              <a:t>Governance must facilitate new and departing customers</a:t>
            </a:r>
            <a:endParaRPr lang="en-GB" sz="2200" dirty="0" smtClean="0"/>
          </a:p>
          <a:p>
            <a:pPr lvl="1" eaLnBrk="1" hangingPunct="1"/>
            <a:r>
              <a:rPr lang="en-GB" dirty="0" smtClean="0"/>
              <a:t>Over-diversification is a protective measure against future downturns which can lead to loss of focus</a:t>
            </a:r>
            <a:endParaRPr lang="en-GB" sz="2200" dirty="0" smtClean="0"/>
          </a:p>
          <a:p>
            <a:pPr lvl="1" eaLnBrk="1" hangingPunct="1"/>
            <a:r>
              <a:rPr lang="en-GB" dirty="0" smtClean="0"/>
              <a:t>Over-promising is a serious downfall. </a:t>
            </a:r>
            <a:endParaRPr lang="en-GB" sz="2200" dirty="0" smtClean="0"/>
          </a:p>
          <a:p>
            <a:pPr lvl="1" eaLnBrk="1" hangingPunct="1"/>
            <a:r>
              <a:rPr lang="en-GB" dirty="0" smtClean="0"/>
              <a:t>Key is sustainability with anticipated failures.</a:t>
            </a:r>
            <a:endParaRPr lang="en-GB" sz="2200"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3482DB58-B263-4178-89D6-3A3402383024}" type="slidenum">
              <a:rPr lang="en-GB" smtClean="0"/>
              <a:pPr>
                <a:defRPr/>
              </a:pPr>
              <a:t>18</a:t>
            </a:fld>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GB" b="1" dirty="0" smtClean="0"/>
              <a:t>Systems Architectures-1</a:t>
            </a:r>
            <a:endParaRPr lang="en-GB" dirty="0" smtClean="0"/>
          </a:p>
        </p:txBody>
      </p:sp>
      <p:sp>
        <p:nvSpPr>
          <p:cNvPr id="24579" name="Content Placeholder 2"/>
          <p:cNvSpPr>
            <a:spLocks noGrp="1"/>
          </p:cNvSpPr>
          <p:nvPr>
            <p:ph idx="1"/>
          </p:nvPr>
        </p:nvSpPr>
        <p:spPr>
          <a:xfrm>
            <a:off x="251520" y="1556792"/>
            <a:ext cx="8640960" cy="4537075"/>
          </a:xfrm>
        </p:spPr>
        <p:txBody>
          <a:bodyPr/>
          <a:lstStyle/>
          <a:p>
            <a:pPr eaLnBrk="1" hangingPunct="1"/>
            <a:r>
              <a:rPr lang="en-GB" dirty="0" smtClean="0"/>
              <a:t>Institutions spend significant percentages of their budget servicing non-core activities including the administrative support for that core.</a:t>
            </a:r>
          </a:p>
          <a:p>
            <a:pPr eaLnBrk="1" hangingPunct="1">
              <a:buNone/>
            </a:pPr>
            <a:r>
              <a:rPr lang="en-GB" dirty="0" smtClean="0"/>
              <a:t> </a:t>
            </a:r>
            <a:endParaRPr lang="en-GB" sz="2400" dirty="0" smtClean="0"/>
          </a:p>
          <a:p>
            <a:pPr eaLnBrk="1" hangingPunct="1"/>
            <a:r>
              <a:rPr lang="en-GB" dirty="0" smtClean="0"/>
              <a:t>Little competitive advantage is achieved from many of the non-core activities but if these are executed poorly then it will be very evident to the end-user.</a:t>
            </a:r>
          </a:p>
          <a:p>
            <a:pPr eaLnBrk="1" hangingPunct="1">
              <a:buNone/>
            </a:pPr>
            <a:endParaRPr lang="en-GB" sz="2400" dirty="0" smtClean="0"/>
          </a:p>
          <a:p>
            <a:pPr eaLnBrk="1" hangingPunct="1"/>
            <a:r>
              <a:rPr lang="en-GB" dirty="0" smtClean="0"/>
              <a:t>Best of breed and point-to-point integrations are expensive to support and systems often have replicated functionalities to be managed. </a:t>
            </a:r>
          </a:p>
          <a:p>
            <a:pPr eaLnBrk="1" hangingPunct="1">
              <a:buNone/>
            </a:pPr>
            <a:endParaRPr lang="en-GB" dirty="0" smtClean="0"/>
          </a:p>
          <a:p>
            <a:pPr eaLnBrk="1" hangingPunct="1"/>
            <a:r>
              <a:rPr lang="en-GB" dirty="0" smtClean="0"/>
              <a:t>Disproportionate costs can result from supporting little used functionality.</a:t>
            </a:r>
            <a:r>
              <a:rPr lang="en-GB" sz="2400" dirty="0" smtClean="0"/>
              <a:t> </a:t>
            </a:r>
            <a:r>
              <a:rPr lang="en-GB" dirty="0" smtClean="0"/>
              <a:t> </a:t>
            </a:r>
            <a:endParaRPr lang="en-GB" sz="2400"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A34EB000-C620-4CA8-B9A4-046A5954C5D2}" type="slidenum">
              <a:rPr lang="en-GB" smtClean="0"/>
              <a:pPr>
                <a:defRPr/>
              </a:pPr>
              <a:t>19</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F773DDB0-5242-451D-8205-EBC873A542A1}" type="slidenum">
              <a:rPr lang="en-GB"/>
              <a:pPr>
                <a:defRPr/>
              </a:pPr>
              <a:t>2</a:t>
            </a:fld>
            <a:endParaRPr lang="en-GB"/>
          </a:p>
        </p:txBody>
      </p:sp>
      <p:sp>
        <p:nvSpPr>
          <p:cNvPr id="4098" name="Rectangle 2"/>
          <p:cNvSpPr>
            <a:spLocks noGrp="1" noChangeArrowheads="1"/>
          </p:cNvSpPr>
          <p:nvPr>
            <p:ph type="title" idx="4294967295"/>
          </p:nvPr>
        </p:nvSpPr>
        <p:spPr>
          <a:xfrm>
            <a:off x="2736850" y="333375"/>
            <a:ext cx="6407150" cy="863600"/>
          </a:xfrm>
        </p:spPr>
        <p:txBody>
          <a:bodyPr/>
          <a:lstStyle/>
          <a:p>
            <a:pPr eaLnBrk="1" hangingPunct="1"/>
            <a:r>
              <a:rPr lang="en-GB" smtClean="0"/>
              <a:t>Overview &amp; Synopsis</a:t>
            </a:r>
          </a:p>
        </p:txBody>
      </p:sp>
      <p:sp>
        <p:nvSpPr>
          <p:cNvPr id="4099" name="Rectangle 3"/>
          <p:cNvSpPr>
            <a:spLocks noGrp="1" noChangeArrowheads="1"/>
          </p:cNvSpPr>
          <p:nvPr>
            <p:ph idx="4294967295"/>
          </p:nvPr>
        </p:nvSpPr>
        <p:spPr>
          <a:xfrm>
            <a:off x="0" y="1628775"/>
            <a:ext cx="8231188" cy="4537075"/>
          </a:xfrm>
        </p:spPr>
        <p:txBody>
          <a:bodyPr/>
          <a:lstStyle/>
          <a:p>
            <a:pPr eaLnBrk="1" hangingPunct="1">
              <a:defRPr/>
            </a:pPr>
            <a:r>
              <a:rPr lang="en-GB" dirty="0" smtClean="0"/>
              <a:t>HE Associates:</a:t>
            </a:r>
          </a:p>
          <a:p>
            <a:pPr lvl="1" eaLnBrk="1" hangingPunct="1">
              <a:defRPr/>
            </a:pPr>
            <a:r>
              <a:rPr lang="en-GB" dirty="0" smtClean="0"/>
              <a:t>A collection of former senior University officers doing things that interest them on a commercial basis</a:t>
            </a:r>
          </a:p>
          <a:p>
            <a:pPr eaLnBrk="1" hangingPunct="1">
              <a:defRPr/>
            </a:pPr>
            <a:r>
              <a:rPr lang="en-GB" dirty="0" smtClean="0"/>
              <a:t>The FEAST study was funded by JISC (2010/11)</a:t>
            </a:r>
          </a:p>
          <a:p>
            <a:pPr lvl="1" eaLnBrk="1" hangingPunct="1">
              <a:defRPr/>
            </a:pPr>
            <a:r>
              <a:rPr lang="en-GB" dirty="0" smtClean="0"/>
              <a:t>Relevant to all HE/FE internationally</a:t>
            </a:r>
          </a:p>
          <a:p>
            <a:pPr lvl="1" eaLnBrk="1" hangingPunct="1">
              <a:defRPr/>
            </a:pPr>
            <a:r>
              <a:rPr lang="en-GB" dirty="0" smtClean="0"/>
              <a:t>Considers the justification for institutions to be more agile</a:t>
            </a:r>
          </a:p>
          <a:p>
            <a:pPr lvl="1" eaLnBrk="1" hangingPunct="1">
              <a:defRPr/>
            </a:pPr>
            <a:r>
              <a:rPr lang="en-GB" dirty="0" smtClean="0"/>
              <a:t>Proposes rapid adoption of Shared Services, Cloud Computing and new technologies as routes towards agility</a:t>
            </a:r>
          </a:p>
          <a:p>
            <a:pPr lvl="1" eaLnBrk="1" hangingPunct="1">
              <a:defRPr/>
            </a:pPr>
            <a:r>
              <a:rPr lang="en-GB" dirty="0" smtClean="0"/>
              <a:t>Google “JISC FSD FEAST” for more information on the project</a:t>
            </a:r>
          </a:p>
          <a:p>
            <a:pPr eaLnBrk="1" hangingPunct="1">
              <a:defRPr/>
            </a:pPr>
            <a:r>
              <a:rPr lang="en-GB" dirty="0" smtClean="0"/>
              <a:t>I cannot do justice to a 300+ page resource in the time available</a:t>
            </a:r>
          </a:p>
          <a:p>
            <a:pPr lvl="1" eaLnBrk="1" hangingPunct="1">
              <a:defRPr/>
            </a:pPr>
            <a:r>
              <a:rPr lang="en-GB" u="sng" dirty="0" smtClean="0">
                <a:hlinkClick r:id="rId3"/>
              </a:rPr>
              <a:t>http://www.jisc.ac.uk/media/documents/programmes/flexibleservicedelivery/Feast%20Final%20Report%20May2011.pdf</a:t>
            </a:r>
            <a:r>
              <a:rPr lang="en-GB" u="sng" dirty="0" smtClean="0"/>
              <a:t> </a:t>
            </a:r>
          </a:p>
          <a:p>
            <a:pPr lvl="1" eaLnBrk="1" hangingPunct="1">
              <a:defRPr/>
            </a:pPr>
            <a:r>
              <a:rPr lang="en-GB" dirty="0" smtClean="0"/>
              <a:t>Or </a:t>
            </a:r>
            <a:r>
              <a:rPr lang="en-GB" dirty="0" smtClean="0">
                <a:hlinkClick r:id="rId4"/>
              </a:rPr>
              <a:t>http://tiny.cc/fw69b</a:t>
            </a:r>
            <a:r>
              <a:rPr lang="en-GB" dirty="0" smtClean="0"/>
              <a:t> </a:t>
            </a:r>
          </a:p>
          <a:p>
            <a:pPr lvl="1" eaLnBrk="1" hangingPunct="1">
              <a:defRPr/>
            </a:pPr>
            <a:endParaRPr lang="en-GB"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GB" b="1" dirty="0" smtClean="0"/>
              <a:t>Systems Architectures-2</a:t>
            </a:r>
            <a:endParaRPr lang="en-GB" dirty="0" smtClean="0"/>
          </a:p>
        </p:txBody>
      </p:sp>
      <p:sp>
        <p:nvSpPr>
          <p:cNvPr id="24579" name="Content Placeholder 2"/>
          <p:cNvSpPr>
            <a:spLocks noGrp="1"/>
          </p:cNvSpPr>
          <p:nvPr>
            <p:ph idx="1"/>
          </p:nvPr>
        </p:nvSpPr>
        <p:spPr>
          <a:xfrm>
            <a:off x="467544" y="1556792"/>
            <a:ext cx="8231187" cy="4537075"/>
          </a:xfrm>
        </p:spPr>
        <p:txBody>
          <a:bodyPr/>
          <a:lstStyle/>
          <a:p>
            <a:pPr eaLnBrk="1" hangingPunct="1"/>
            <a:r>
              <a:rPr lang="en-GB" dirty="0" smtClean="0"/>
              <a:t>Would vanilla systems represent better value with institutions adopting the processes best required by their application suites?</a:t>
            </a:r>
          </a:p>
          <a:p>
            <a:pPr eaLnBrk="1" hangingPunct="1">
              <a:buNone/>
            </a:pPr>
            <a:endParaRPr lang="en-GB" sz="2400" dirty="0" smtClean="0"/>
          </a:p>
          <a:p>
            <a:pPr eaLnBrk="1" hangingPunct="1"/>
            <a:r>
              <a:rPr lang="en-GB" dirty="0" smtClean="0"/>
              <a:t>Just how feasible are ‘out of the box’ systems?</a:t>
            </a:r>
          </a:p>
          <a:p>
            <a:pPr eaLnBrk="1" hangingPunct="1">
              <a:buNone/>
            </a:pPr>
            <a:endParaRPr lang="en-GB" sz="2400" dirty="0" smtClean="0"/>
          </a:p>
          <a:p>
            <a:pPr eaLnBrk="1" hangingPunct="1"/>
            <a:r>
              <a:rPr lang="en-GB" dirty="0" smtClean="0"/>
              <a:t>Administrative systems as a service can demonstrated to work in Ireland (An Chéim) and in many other US states and countries</a:t>
            </a:r>
          </a:p>
          <a:p>
            <a:pPr eaLnBrk="1" hangingPunct="1">
              <a:buNone/>
            </a:pPr>
            <a:endParaRPr lang="en-GB" sz="2400" dirty="0" smtClean="0"/>
          </a:p>
          <a:p>
            <a:pPr eaLnBrk="1" hangingPunct="1"/>
            <a:r>
              <a:rPr lang="en-GB" dirty="0" smtClean="0"/>
              <a:t>Suppliers are resisting extensive cloud-based SOA services whilst the current market approach is so lucrative. However, the sector could take measures to instigate action towards this approach.</a:t>
            </a:r>
            <a:endParaRPr lang="en-GB" sz="2400"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A34EB000-C620-4CA8-B9A4-046A5954C5D2}" type="slidenum">
              <a:rPr lang="en-GB" smtClean="0"/>
              <a:pPr>
                <a:defRPr/>
              </a:pPr>
              <a:t>20</a:t>
            </a:fld>
            <a:endParaRPr lang="en-GB"/>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GB" b="1" smtClean="0"/>
              <a:t>Adopting Agile Technologies</a:t>
            </a:r>
            <a:endParaRPr lang="en-GB" smtClean="0"/>
          </a:p>
        </p:txBody>
      </p:sp>
      <p:sp>
        <p:nvSpPr>
          <p:cNvPr id="25603" name="Content Placeholder 2"/>
          <p:cNvSpPr>
            <a:spLocks noGrp="1"/>
          </p:cNvSpPr>
          <p:nvPr>
            <p:ph idx="1"/>
          </p:nvPr>
        </p:nvSpPr>
        <p:spPr/>
        <p:txBody>
          <a:bodyPr/>
          <a:lstStyle/>
          <a:p>
            <a:pPr eaLnBrk="1" hangingPunct="1"/>
            <a:r>
              <a:rPr lang="en-GB" dirty="0" smtClean="0"/>
              <a:t>IT staff should be supported and encouraged to embrace more agile approaches to technology and services provision</a:t>
            </a:r>
            <a:endParaRPr lang="en-GB" sz="2400" dirty="0" smtClean="0"/>
          </a:p>
          <a:p>
            <a:pPr eaLnBrk="1" hangingPunct="1"/>
            <a:r>
              <a:rPr lang="en-GB" dirty="0" smtClean="0"/>
              <a:t>Virtualisation </a:t>
            </a:r>
            <a:r>
              <a:rPr lang="en-GB" dirty="0" smtClean="0"/>
              <a:t>experience wherever </a:t>
            </a:r>
            <a:r>
              <a:rPr lang="en-GB" dirty="0" smtClean="0"/>
              <a:t>possible is crucial</a:t>
            </a:r>
            <a:endParaRPr lang="en-GB" sz="2400" dirty="0" smtClean="0"/>
          </a:p>
          <a:p>
            <a:pPr eaLnBrk="1" hangingPunct="1"/>
            <a:r>
              <a:rPr lang="en-GB" dirty="0" smtClean="0"/>
              <a:t>Note conflict between </a:t>
            </a:r>
            <a:r>
              <a:rPr lang="en-GB" i="1" dirty="0" smtClean="0"/>
              <a:t>“enthusiasm </a:t>
            </a:r>
            <a:r>
              <a:rPr lang="en-GB" i="1" dirty="0" smtClean="0"/>
              <a:t>to embrace the </a:t>
            </a:r>
            <a:r>
              <a:rPr lang="en-GB" i="1" dirty="0" smtClean="0"/>
              <a:t>new</a:t>
            </a:r>
            <a:r>
              <a:rPr lang="en-GB" dirty="0" smtClean="0"/>
              <a:t>” </a:t>
            </a:r>
            <a:r>
              <a:rPr lang="en-GB" dirty="0" smtClean="0"/>
              <a:t>but </a:t>
            </a:r>
            <a:r>
              <a:rPr lang="en-GB" i="1" dirty="0" smtClean="0"/>
              <a:t>“reluctance </a:t>
            </a:r>
            <a:r>
              <a:rPr lang="en-GB" i="1" dirty="0" smtClean="0"/>
              <a:t>to radically change systems which have had previous high levels of intellectual </a:t>
            </a:r>
            <a:r>
              <a:rPr lang="en-GB" i="1" dirty="0" smtClean="0"/>
              <a:t>capital”</a:t>
            </a:r>
            <a:endParaRPr lang="en-GB" sz="2400" i="1" dirty="0" smtClean="0"/>
          </a:p>
          <a:p>
            <a:pPr eaLnBrk="1" hangingPunct="1"/>
            <a:r>
              <a:rPr lang="en-GB" dirty="0" smtClean="0"/>
              <a:t>Business requirements must drive the investment and staff should traverse the (business) gap between systems and services delivery. </a:t>
            </a:r>
            <a:endParaRPr lang="en-GB" sz="2400" dirty="0" smtClean="0"/>
          </a:p>
          <a:p>
            <a:pPr eaLnBrk="1" hangingPunct="1"/>
            <a:r>
              <a:rPr lang="en-GB" dirty="0" smtClean="0"/>
              <a:t>Technical staff must fully understand the business dimension and end-user perspective and business managers appreciate what technology could deliver for them and the cost of so choosing. </a:t>
            </a:r>
            <a:endParaRPr lang="en-GB" sz="2400"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E0571DC3-6B3A-427B-BB05-728CC28A21B4}" type="slidenum">
              <a:rPr lang="en-GB" smtClean="0"/>
              <a:pPr>
                <a:defRPr/>
              </a:pPr>
              <a:t>21</a:t>
            </a:fld>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GB" b="1" smtClean="0"/>
              <a:t>Cloud Services</a:t>
            </a:r>
            <a:endParaRPr lang="en-GB" smtClean="0"/>
          </a:p>
        </p:txBody>
      </p:sp>
      <p:sp>
        <p:nvSpPr>
          <p:cNvPr id="26627" name="Content Placeholder 2"/>
          <p:cNvSpPr>
            <a:spLocks noGrp="1"/>
          </p:cNvSpPr>
          <p:nvPr>
            <p:ph idx="1"/>
          </p:nvPr>
        </p:nvSpPr>
        <p:spPr>
          <a:xfrm>
            <a:off x="467544" y="1484784"/>
            <a:ext cx="8231187" cy="4537075"/>
          </a:xfrm>
        </p:spPr>
        <p:txBody>
          <a:bodyPr/>
          <a:lstStyle/>
          <a:p>
            <a:pPr eaLnBrk="1" hangingPunct="1"/>
            <a:r>
              <a:rPr lang="en-GB" dirty="0" smtClean="0"/>
              <a:t>Cloud computing is much more than a technology – it is about processes, people and institutional strategies</a:t>
            </a:r>
          </a:p>
          <a:p>
            <a:pPr eaLnBrk="1" hangingPunct="1">
              <a:buNone/>
            </a:pPr>
            <a:endParaRPr lang="en-GB" sz="2400" dirty="0" smtClean="0"/>
          </a:p>
          <a:p>
            <a:pPr eaLnBrk="1" hangingPunct="1"/>
            <a:r>
              <a:rPr lang="en-GB" dirty="0" smtClean="0"/>
              <a:t>However, the hype at this time is considerably larger than the reality. Institutions should assess their own competencies and maturity with regard to the emerging cloud paradigm.</a:t>
            </a:r>
          </a:p>
          <a:p>
            <a:pPr eaLnBrk="1" hangingPunct="1">
              <a:buNone/>
            </a:pPr>
            <a:endParaRPr lang="en-GB" sz="2400" dirty="0" smtClean="0"/>
          </a:p>
          <a:p>
            <a:pPr eaLnBrk="1" hangingPunct="1"/>
            <a:r>
              <a:rPr lang="en-GB" dirty="0" smtClean="0"/>
              <a:t>Institutions should build skills in cloud-related technologies perhaps by instigating a private cloud and then experimenting with augmenting their capabilities through a hybrid cloud approach.</a:t>
            </a:r>
            <a:endParaRPr lang="en-GB" sz="2400" dirty="0" smtClean="0"/>
          </a:p>
          <a:p>
            <a:pPr eaLnBrk="1" hangingPunct="1">
              <a:buNone/>
            </a:pPr>
            <a:endParaRPr lang="en-GB" sz="2400"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C5615293-5CAC-4781-806E-1F33FBD61CCA}" type="slidenum">
              <a:rPr lang="en-GB" smtClean="0"/>
              <a:pPr>
                <a:defRPr/>
              </a:pPr>
              <a:t>22</a:t>
            </a:fld>
            <a:endParaRPr lang="en-GB"/>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GB" b="1" dirty="0" smtClean="0"/>
              <a:t>EA, BPM, SOA etc.</a:t>
            </a:r>
            <a:endParaRPr lang="en-GB" dirty="0" smtClean="0"/>
          </a:p>
        </p:txBody>
      </p:sp>
      <p:sp>
        <p:nvSpPr>
          <p:cNvPr id="27651" name="Content Placeholder 2"/>
          <p:cNvSpPr>
            <a:spLocks noGrp="1"/>
          </p:cNvSpPr>
          <p:nvPr>
            <p:ph idx="1"/>
          </p:nvPr>
        </p:nvSpPr>
        <p:spPr/>
        <p:txBody>
          <a:bodyPr/>
          <a:lstStyle/>
          <a:p>
            <a:pPr eaLnBrk="1" hangingPunct="1"/>
            <a:r>
              <a:rPr lang="en-GB" dirty="0" smtClean="0"/>
              <a:t>A full understanding of the costings surrounding all business process activities is highly desirable</a:t>
            </a:r>
          </a:p>
          <a:p>
            <a:pPr eaLnBrk="1" hangingPunct="1">
              <a:buNone/>
            </a:pPr>
            <a:endParaRPr lang="en-GB" dirty="0" smtClean="0"/>
          </a:p>
          <a:p>
            <a:pPr eaLnBrk="1" hangingPunct="1"/>
            <a:r>
              <a:rPr lang="en-GB" dirty="0" smtClean="0"/>
              <a:t>The 80-20 rule should be carefully considered</a:t>
            </a:r>
          </a:p>
          <a:p>
            <a:pPr lvl="1" eaLnBrk="1" hangingPunct="1"/>
            <a:r>
              <a:rPr lang="en-GB" dirty="0" smtClean="0"/>
              <a:t>it is very easy to spend disproportionate effort supporting activities and processes that are rarely executed.</a:t>
            </a:r>
          </a:p>
          <a:p>
            <a:pPr lvl="1" eaLnBrk="1" hangingPunct="1">
              <a:buNone/>
            </a:pPr>
            <a:endParaRPr lang="en-GB" sz="2200" dirty="0" smtClean="0"/>
          </a:p>
          <a:p>
            <a:pPr eaLnBrk="1" hangingPunct="1"/>
            <a:r>
              <a:rPr lang="en-GB" dirty="0" smtClean="0"/>
              <a:t>The new paradigms require staff to learn new skills </a:t>
            </a:r>
          </a:p>
          <a:p>
            <a:pPr lvl="1" eaLnBrk="1" hangingPunct="1"/>
            <a:r>
              <a:rPr lang="en-GB" dirty="0" smtClean="0"/>
              <a:t>Time must be provided for this and suitable projects without critical constraints should be utilised to develop these new skills.</a:t>
            </a:r>
            <a:endParaRPr lang="en-GB" sz="2200"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E7E6B7BB-38FF-4B14-AAB9-82F077013BC9}" type="slidenum">
              <a:rPr lang="en-GB" smtClean="0"/>
              <a:pPr>
                <a:defRPr/>
              </a:pPr>
              <a:t>23</a:t>
            </a:fld>
            <a:endParaRPr lang="en-GB"/>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GB" b="1" dirty="0" smtClean="0"/>
              <a:t>Staffing</a:t>
            </a:r>
            <a:endParaRPr lang="en-GB" dirty="0" smtClean="0"/>
          </a:p>
        </p:txBody>
      </p:sp>
      <p:sp>
        <p:nvSpPr>
          <p:cNvPr id="28675" name="Content Placeholder 2"/>
          <p:cNvSpPr>
            <a:spLocks noGrp="1"/>
          </p:cNvSpPr>
          <p:nvPr>
            <p:ph idx="1"/>
          </p:nvPr>
        </p:nvSpPr>
        <p:spPr>
          <a:xfrm>
            <a:off x="468313" y="1700213"/>
            <a:ext cx="8231187" cy="4177059"/>
          </a:xfrm>
        </p:spPr>
        <p:txBody>
          <a:bodyPr/>
          <a:lstStyle/>
          <a:p>
            <a:pPr eaLnBrk="1" hangingPunct="1"/>
            <a:r>
              <a:rPr lang="en-GB" dirty="0" smtClean="0"/>
              <a:t>There is widespread expectation that the headcount associated with IT support will be reduced as a consequence of emerging technologies and the commoditisation of services.</a:t>
            </a:r>
          </a:p>
          <a:p>
            <a:pPr eaLnBrk="1" hangingPunct="1"/>
            <a:endParaRPr lang="en-GB" dirty="0" smtClean="0"/>
          </a:p>
          <a:p>
            <a:pPr eaLnBrk="1" hangingPunct="1">
              <a:buNone/>
            </a:pPr>
            <a:r>
              <a:rPr lang="en-GB" dirty="0" smtClean="0"/>
              <a:t> But….</a:t>
            </a:r>
          </a:p>
          <a:p>
            <a:pPr eaLnBrk="1" hangingPunct="1">
              <a:buNone/>
            </a:pPr>
            <a:endParaRPr lang="en-GB" dirty="0" smtClean="0"/>
          </a:p>
          <a:p>
            <a:pPr eaLnBrk="1" hangingPunct="1"/>
            <a:r>
              <a:rPr lang="en-GB" dirty="0" smtClean="0"/>
              <a:t>In an increasingly shared and service-oriented environment, the institutional skills to support tendering, contracts development and services supply management will need to be developed.</a:t>
            </a:r>
            <a:endParaRPr lang="en-GB" sz="2600"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1F0DFDEF-3675-40AA-91E4-7A6717A2C535}" type="slidenum">
              <a:rPr lang="en-GB" smtClean="0"/>
              <a:pPr>
                <a:defRPr/>
              </a:pPr>
              <a:t>24</a:t>
            </a:fld>
            <a:endParaRPr lang="en-GB"/>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GB" b="1" dirty="0" smtClean="0"/>
              <a:t>Commercial Services-1</a:t>
            </a:r>
            <a:endParaRPr lang="en-GB" dirty="0" smtClean="0"/>
          </a:p>
        </p:txBody>
      </p:sp>
      <p:sp>
        <p:nvSpPr>
          <p:cNvPr id="29699" name="Content Placeholder 2"/>
          <p:cNvSpPr>
            <a:spLocks noGrp="1"/>
          </p:cNvSpPr>
          <p:nvPr>
            <p:ph idx="1"/>
          </p:nvPr>
        </p:nvSpPr>
        <p:spPr>
          <a:xfrm>
            <a:off x="467544" y="1628800"/>
            <a:ext cx="8231187" cy="4537075"/>
          </a:xfrm>
        </p:spPr>
        <p:txBody>
          <a:bodyPr/>
          <a:lstStyle/>
          <a:p>
            <a:pPr eaLnBrk="1" hangingPunct="1"/>
            <a:r>
              <a:rPr lang="en-GB" dirty="0" smtClean="0"/>
              <a:t>Legal support is very expensive. Institutions should seek best practice from early adopters with regard to contractual arrangements regarding service contracts</a:t>
            </a:r>
          </a:p>
          <a:p>
            <a:pPr lvl="1" eaLnBrk="1" hangingPunct="1">
              <a:buNone/>
            </a:pPr>
            <a:endParaRPr lang="en-GB" dirty="0" smtClean="0"/>
          </a:p>
          <a:p>
            <a:pPr eaLnBrk="1" hangingPunct="1"/>
            <a:r>
              <a:rPr lang="en-GB" dirty="0" smtClean="0"/>
              <a:t>Need a model for early adopters to benefit financially from sharing their experiences within the sector</a:t>
            </a:r>
          </a:p>
          <a:p>
            <a:pPr eaLnBrk="1" hangingPunct="1">
              <a:buNone/>
            </a:pPr>
            <a:r>
              <a:rPr lang="en-GB" dirty="0" smtClean="0"/>
              <a:t> </a:t>
            </a:r>
          </a:p>
          <a:p>
            <a:pPr eaLnBrk="1" hangingPunct="1"/>
            <a:r>
              <a:rPr lang="en-GB" dirty="0" smtClean="0"/>
              <a:t>Pilot-funding of activities should be undertaken so that the sector lessons can be made freely available in the community</a:t>
            </a:r>
          </a:p>
          <a:p>
            <a:pPr eaLnBrk="1" hangingPunct="1">
              <a:buNone/>
            </a:pPr>
            <a:endParaRPr lang="en-GB" dirty="0" smtClean="0"/>
          </a:p>
          <a:p>
            <a:pPr eaLnBrk="1" hangingPunct="1"/>
            <a:r>
              <a:rPr lang="en-GB" dirty="0" smtClean="0"/>
              <a:t>Institutions should be cautious of potential lock-ins to vendor technologies</a:t>
            </a:r>
            <a:endParaRPr lang="en-GB" sz="2600" dirty="0" smtClean="0"/>
          </a:p>
          <a:p>
            <a:pPr eaLnBrk="1" hangingPunct="1">
              <a:buNone/>
            </a:pPr>
            <a:r>
              <a:rPr lang="en-GB" dirty="0" smtClean="0"/>
              <a:t> </a:t>
            </a:r>
            <a:endParaRPr lang="en-GB" sz="2400"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2DC0B03B-D5AE-4362-A7A5-215E6C83D1E3}" type="slidenum">
              <a:rPr lang="en-GB" smtClean="0"/>
              <a:pPr>
                <a:defRPr/>
              </a:pPr>
              <a:t>25</a:t>
            </a:fld>
            <a:endParaRPr lang="en-GB"/>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GB" b="1" dirty="0" smtClean="0"/>
              <a:t>Commercial Services-2</a:t>
            </a:r>
            <a:endParaRPr lang="en-GB" dirty="0" smtClean="0"/>
          </a:p>
        </p:txBody>
      </p:sp>
      <p:sp>
        <p:nvSpPr>
          <p:cNvPr id="29699" name="Content Placeholder 2"/>
          <p:cNvSpPr>
            <a:spLocks noGrp="1"/>
          </p:cNvSpPr>
          <p:nvPr>
            <p:ph idx="1"/>
          </p:nvPr>
        </p:nvSpPr>
        <p:spPr>
          <a:xfrm>
            <a:off x="467544" y="1556792"/>
            <a:ext cx="8231187" cy="4537075"/>
          </a:xfrm>
        </p:spPr>
        <p:txBody>
          <a:bodyPr/>
          <a:lstStyle/>
          <a:p>
            <a:pPr eaLnBrk="1" hangingPunct="1"/>
            <a:r>
              <a:rPr lang="en-GB" dirty="0" smtClean="0"/>
              <a:t>Services procured from external providers (commercial or shared services) must be delivered against a contractual commitment and service level agreement. </a:t>
            </a:r>
          </a:p>
          <a:p>
            <a:pPr eaLnBrk="1" hangingPunct="1">
              <a:buNone/>
            </a:pPr>
            <a:endParaRPr lang="en-GB" dirty="0" smtClean="0"/>
          </a:p>
          <a:p>
            <a:pPr eaLnBrk="1" hangingPunct="1"/>
            <a:r>
              <a:rPr lang="en-GB" dirty="0" smtClean="0"/>
              <a:t>IT services staff do not have extensive experience of IT services procurement of the type envisaged to support institutional outsourcing of administrative systems, services, or processes</a:t>
            </a:r>
          </a:p>
          <a:p>
            <a:pPr eaLnBrk="1" hangingPunct="1">
              <a:buNone/>
            </a:pPr>
            <a:r>
              <a:rPr lang="en-GB" dirty="0" smtClean="0"/>
              <a:t> </a:t>
            </a:r>
            <a:endParaRPr lang="en-GB" sz="2400" dirty="0" smtClean="0"/>
          </a:p>
          <a:p>
            <a:pPr eaLnBrk="1" hangingPunct="1"/>
            <a:r>
              <a:rPr lang="en-GB" dirty="0" smtClean="0"/>
              <a:t>The sector has many examples of poor service contracts</a:t>
            </a:r>
          </a:p>
          <a:p>
            <a:pPr eaLnBrk="1" hangingPunct="1">
              <a:buNone/>
            </a:pPr>
            <a:endParaRPr lang="en-GB" dirty="0" smtClean="0"/>
          </a:p>
          <a:p>
            <a:pPr eaLnBrk="1" hangingPunct="1"/>
            <a:r>
              <a:rPr lang="en-GB" dirty="0" smtClean="0"/>
              <a:t>Services procurement must recognise the impacts potentially arising from new technologies or changing end-user demands</a:t>
            </a:r>
          </a:p>
          <a:p>
            <a:pPr eaLnBrk="1" hangingPunct="1"/>
            <a:endParaRPr lang="en-GB" dirty="0" smtClean="0"/>
          </a:p>
          <a:p>
            <a:pPr eaLnBrk="1" hangingPunct="1"/>
            <a:endParaRPr lang="en-GB" sz="2400"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2DC0B03B-D5AE-4362-A7A5-215E6C83D1E3}" type="slidenum">
              <a:rPr lang="en-GB" smtClean="0"/>
              <a:pPr>
                <a:defRPr/>
              </a:pPr>
              <a:t>26</a:t>
            </a:fld>
            <a:endParaRPr lang="en-GB"/>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GB" b="1" u="sng" dirty="0" smtClean="0"/>
              <a:t>Building Sector Shared Services-1</a:t>
            </a:r>
            <a:endParaRPr lang="en-GB" dirty="0" smtClean="0"/>
          </a:p>
        </p:txBody>
      </p:sp>
      <p:sp>
        <p:nvSpPr>
          <p:cNvPr id="31747" name="Content Placeholder 2"/>
          <p:cNvSpPr>
            <a:spLocks noGrp="1"/>
          </p:cNvSpPr>
          <p:nvPr>
            <p:ph idx="1"/>
          </p:nvPr>
        </p:nvSpPr>
        <p:spPr>
          <a:xfrm>
            <a:off x="467544" y="1556792"/>
            <a:ext cx="8231187" cy="4537075"/>
          </a:xfrm>
        </p:spPr>
        <p:txBody>
          <a:bodyPr/>
          <a:lstStyle/>
          <a:p>
            <a:pPr eaLnBrk="1" hangingPunct="1"/>
            <a:r>
              <a:rPr lang="en-GB" dirty="0" smtClean="0"/>
              <a:t>JANET as a service was initiated as a </a:t>
            </a:r>
            <a:r>
              <a:rPr lang="en-GB" dirty="0" smtClean="0">
                <a:solidFill>
                  <a:srgbClr val="FF0000"/>
                </a:solidFill>
              </a:rPr>
              <a:t>bottom-up</a:t>
            </a:r>
            <a:r>
              <a:rPr lang="en-GB" dirty="0" smtClean="0"/>
              <a:t> service between a few research-intensive HEIs but then transformed to be a </a:t>
            </a:r>
            <a:r>
              <a:rPr lang="en-GB" dirty="0" smtClean="0">
                <a:solidFill>
                  <a:srgbClr val="FF0000"/>
                </a:solidFill>
              </a:rPr>
              <a:t>top-down</a:t>
            </a:r>
            <a:r>
              <a:rPr lang="en-GB" dirty="0" smtClean="0"/>
              <a:t> sector-wide service. </a:t>
            </a:r>
          </a:p>
          <a:p>
            <a:pPr eaLnBrk="1" hangingPunct="1">
              <a:buNone/>
            </a:pPr>
            <a:endParaRPr lang="en-GB" sz="2400" dirty="0" smtClean="0"/>
          </a:p>
          <a:p>
            <a:pPr eaLnBrk="1" hangingPunct="1"/>
            <a:r>
              <a:rPr lang="en-GB" dirty="0" smtClean="0"/>
              <a:t>Sector-initiated bottom-up services find migration towards top-down and commercially focussed services extremely difficult.</a:t>
            </a:r>
          </a:p>
          <a:p>
            <a:pPr eaLnBrk="1" hangingPunct="1">
              <a:buNone/>
            </a:pPr>
            <a:r>
              <a:rPr lang="en-GB" dirty="0" smtClean="0"/>
              <a:t> </a:t>
            </a:r>
          </a:p>
          <a:p>
            <a:pPr eaLnBrk="1" hangingPunct="1"/>
            <a:r>
              <a:rPr lang="en-GB" dirty="0" smtClean="0"/>
              <a:t>Instigating top-down services within the sector can have the same difficulties unless the scale is small and the scope is well-defined.</a:t>
            </a:r>
          </a:p>
          <a:p>
            <a:pPr eaLnBrk="1" hangingPunct="1">
              <a:buNone/>
            </a:pPr>
            <a:r>
              <a:rPr lang="en-GB" dirty="0" smtClean="0"/>
              <a:t> </a:t>
            </a:r>
            <a:endParaRPr lang="en-GB" sz="2400" dirty="0" smtClean="0"/>
          </a:p>
          <a:p>
            <a:pPr eaLnBrk="1" hangingPunct="1"/>
            <a:r>
              <a:rPr lang="en-GB" dirty="0" smtClean="0"/>
              <a:t>Institutions generally do not encourage IT/IS services staff in these entrepreneurial activities </a:t>
            </a:r>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EE90738F-D94B-4F53-B0CE-BEE040539DF5}" type="slidenum">
              <a:rPr lang="en-GB" smtClean="0"/>
              <a:pPr>
                <a:defRPr/>
              </a:pPr>
              <a:t>27</a:t>
            </a:fld>
            <a:endParaRPr lang="en-GB"/>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GB" b="1" u="sng" dirty="0" smtClean="0"/>
              <a:t>Building Sector Shared Services-2</a:t>
            </a:r>
            <a:endParaRPr lang="en-GB" dirty="0" smtClean="0"/>
          </a:p>
        </p:txBody>
      </p:sp>
      <p:sp>
        <p:nvSpPr>
          <p:cNvPr id="31747" name="Content Placeholder 2"/>
          <p:cNvSpPr>
            <a:spLocks noGrp="1"/>
          </p:cNvSpPr>
          <p:nvPr>
            <p:ph idx="1"/>
          </p:nvPr>
        </p:nvSpPr>
        <p:spPr/>
        <p:txBody>
          <a:bodyPr/>
          <a:lstStyle/>
          <a:p>
            <a:pPr eaLnBrk="1" hangingPunct="1"/>
            <a:r>
              <a:rPr lang="en-GB" dirty="0" smtClean="0"/>
              <a:t>If shared services are to be instigated within the sector, they will need a supporting agency/body that can examine the proposal on the same basis that might be applied to a start-up or spin-off company. </a:t>
            </a:r>
            <a:endParaRPr lang="en-GB" sz="2400" dirty="0" smtClean="0"/>
          </a:p>
          <a:p>
            <a:pPr eaLnBrk="1" hangingPunct="1">
              <a:buNone/>
            </a:pPr>
            <a:r>
              <a:rPr lang="en-GB" dirty="0" smtClean="0"/>
              <a:t> </a:t>
            </a:r>
            <a:endParaRPr lang="en-GB" sz="2400" dirty="0" smtClean="0"/>
          </a:p>
          <a:p>
            <a:pPr eaLnBrk="1" hangingPunct="1"/>
            <a:r>
              <a:rPr lang="en-GB" dirty="0" smtClean="0"/>
              <a:t>A supporting body should be encouraged to develop a model for and enable closer partnerships between the sector and commercial service providers to facilitate the requested development of sector-specific or tailored shared services</a:t>
            </a:r>
            <a:r>
              <a:rPr lang="en-GB" dirty="0" smtClean="0"/>
              <a:t>.</a:t>
            </a:r>
          </a:p>
          <a:p>
            <a:pPr eaLnBrk="1" hangingPunct="1"/>
            <a:endParaRPr lang="en-GB" sz="2400" dirty="0" smtClean="0"/>
          </a:p>
          <a:p>
            <a:pPr algn="ctr" eaLnBrk="1" hangingPunct="1">
              <a:buNone/>
            </a:pPr>
            <a:r>
              <a:rPr lang="en-GB" sz="2800" dirty="0" smtClean="0">
                <a:solidFill>
                  <a:srgbClr val="FF0000"/>
                </a:solidFill>
              </a:rPr>
              <a:t>“Honest Brokers”?</a:t>
            </a:r>
            <a:endParaRPr lang="en-GB" sz="2800" dirty="0" smtClean="0">
              <a:solidFill>
                <a:srgbClr val="FF0000"/>
              </a:solidFill>
            </a:endParaRPr>
          </a:p>
          <a:p>
            <a:pPr eaLnBrk="1" hangingPunct="1">
              <a:buNone/>
            </a:pPr>
            <a:endParaRPr lang="en-GB"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EE90738F-D94B-4F53-B0CE-BEE040539DF5}" type="slidenum">
              <a:rPr lang="en-GB" smtClean="0"/>
              <a:pPr>
                <a:defRPr/>
              </a:pPr>
              <a:t>28</a:t>
            </a:fld>
            <a:endParaRPr lang="en-GB"/>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835696" y="548680"/>
            <a:ext cx="7056016" cy="863600"/>
          </a:xfrm>
        </p:spPr>
        <p:txBody>
          <a:bodyPr/>
          <a:lstStyle/>
          <a:p>
            <a:pPr eaLnBrk="1" hangingPunct="1"/>
            <a:r>
              <a:rPr lang="en-GB" b="1" dirty="0" smtClean="0"/>
              <a:t>SOA – connecting anything to anything</a:t>
            </a:r>
            <a:endParaRPr lang="en-GB" dirty="0" smtClean="0"/>
          </a:p>
        </p:txBody>
      </p:sp>
      <p:sp>
        <p:nvSpPr>
          <p:cNvPr id="32771" name="Content Placeholder 2"/>
          <p:cNvSpPr>
            <a:spLocks noGrp="1"/>
          </p:cNvSpPr>
          <p:nvPr>
            <p:ph idx="1"/>
          </p:nvPr>
        </p:nvSpPr>
        <p:spPr/>
        <p:txBody>
          <a:bodyPr/>
          <a:lstStyle/>
          <a:p>
            <a:pPr eaLnBrk="1" hangingPunct="1"/>
            <a:r>
              <a:rPr lang="en-GB" dirty="0" smtClean="0"/>
              <a:t>The sector is gaining experience with SOA - through pilots nationally and local implementations; confidence has significantly increased that the paradigm has rich offerings to the sector’s requirements to connect applications</a:t>
            </a:r>
            <a:endParaRPr lang="en-GB" sz="2400" dirty="0" smtClean="0"/>
          </a:p>
          <a:p>
            <a:pPr eaLnBrk="1" hangingPunct="1">
              <a:buNone/>
            </a:pPr>
            <a:endParaRPr lang="en-GB" sz="2400" dirty="0" smtClean="0"/>
          </a:p>
          <a:p>
            <a:pPr eaLnBrk="1" hangingPunct="1"/>
            <a:r>
              <a:rPr lang="en-GB" dirty="0" smtClean="0"/>
              <a:t>SOA is gaining maturity and standards are developing to deliver inter-connectivity. Suppliers are beginning to see its potential within the sector and could be encouraged through some well-directed sector activities and initiatives.</a:t>
            </a:r>
            <a:endParaRPr lang="en-GB" sz="2400" dirty="0" smtClean="0"/>
          </a:p>
          <a:p>
            <a:pPr eaLnBrk="1" hangingPunct="1">
              <a:buNone/>
            </a:pPr>
            <a:endParaRPr lang="en-GB" sz="2400"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DE43840A-10E9-4DBC-BEDB-65CCA9879B51}" type="slidenum">
              <a:rPr lang="en-GB" smtClean="0"/>
              <a:pPr>
                <a:defRPr/>
              </a:pPr>
              <a:t>29</a:t>
            </a:fld>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smtClean="0"/>
              <a:t>Environment </a:t>
            </a:r>
            <a:endParaRPr lang="en-US" smtClean="0"/>
          </a:p>
        </p:txBody>
      </p:sp>
      <p:sp>
        <p:nvSpPr>
          <p:cNvPr id="5123" name="Rectangle 3"/>
          <p:cNvSpPr>
            <a:spLocks noGrp="1" noChangeArrowheads="1"/>
          </p:cNvSpPr>
          <p:nvPr>
            <p:ph idx="1"/>
          </p:nvPr>
        </p:nvSpPr>
        <p:spPr>
          <a:xfrm>
            <a:off x="467544" y="1628800"/>
            <a:ext cx="8231187" cy="4537075"/>
          </a:xfrm>
        </p:spPr>
        <p:txBody>
          <a:bodyPr/>
          <a:lstStyle/>
          <a:p>
            <a:pPr eaLnBrk="1" hangingPunct="1"/>
            <a:r>
              <a:rPr lang="en-GB" dirty="0" smtClean="0"/>
              <a:t>HE is just too expensive for most economies </a:t>
            </a:r>
          </a:p>
          <a:p>
            <a:pPr lvl="1" eaLnBrk="1" hangingPunct="1">
              <a:buNone/>
            </a:pPr>
            <a:r>
              <a:rPr lang="en-GB" dirty="0" smtClean="0"/>
              <a:t>-	Especially as an increasing % of the population attend universities</a:t>
            </a:r>
          </a:p>
          <a:p>
            <a:pPr lvl="1" eaLnBrk="1" hangingPunct="1">
              <a:buNone/>
            </a:pPr>
            <a:endParaRPr lang="en-GB" dirty="0" smtClean="0"/>
          </a:p>
          <a:p>
            <a:pPr eaLnBrk="1" hangingPunct="1"/>
            <a:r>
              <a:rPr lang="en-GB" dirty="0" smtClean="0"/>
              <a:t>In the end the customer pays! (student loans/taxation….)</a:t>
            </a:r>
          </a:p>
          <a:p>
            <a:pPr eaLnBrk="1" hangingPunct="1">
              <a:buNone/>
            </a:pPr>
            <a:endParaRPr lang="en-GB" dirty="0" smtClean="0"/>
          </a:p>
          <a:p>
            <a:pPr eaLnBrk="1" hangingPunct="1"/>
            <a:r>
              <a:rPr lang="en-GB" dirty="0" smtClean="0"/>
              <a:t>Desire to </a:t>
            </a:r>
            <a:r>
              <a:rPr lang="en-GB" dirty="0" smtClean="0"/>
              <a:t>t</a:t>
            </a:r>
            <a:r>
              <a:rPr lang="en-GB" dirty="0" smtClean="0"/>
              <a:t>ransfer money </a:t>
            </a:r>
            <a:r>
              <a:rPr lang="en-GB" dirty="0" smtClean="0"/>
              <a:t>from back-office (admin) to front-office (T&amp;L, research) </a:t>
            </a:r>
            <a:r>
              <a:rPr lang="en-GB" dirty="0" smtClean="0"/>
              <a:t>services</a:t>
            </a:r>
            <a:endParaRPr lang="en-GB" dirty="0" smtClean="0"/>
          </a:p>
          <a:p>
            <a:pPr eaLnBrk="1" hangingPunct="1"/>
            <a:r>
              <a:rPr lang="en-GB" dirty="0" smtClean="0"/>
              <a:t>Why compete on services that add little competitive advantage?</a:t>
            </a:r>
          </a:p>
          <a:p>
            <a:pPr eaLnBrk="1" hangingPunct="1">
              <a:buNone/>
            </a:pPr>
            <a:endParaRPr lang="en-GB" dirty="0" smtClean="0"/>
          </a:p>
          <a:p>
            <a:pPr eaLnBrk="1" hangingPunct="1"/>
            <a:r>
              <a:rPr lang="en-GB" dirty="0" smtClean="0"/>
              <a:t>Institutions need to become much more agile</a:t>
            </a:r>
            <a:endParaRPr lang="en-GB" dirty="0" smtClean="0"/>
          </a:p>
          <a:p>
            <a:pPr eaLnBrk="1" hangingPunct="1">
              <a:buNone/>
            </a:pPr>
            <a:endParaRPr lang="en-GB" dirty="0" smtClean="0"/>
          </a:p>
          <a:p>
            <a:pPr eaLnBrk="1" hangingPunct="1"/>
            <a:r>
              <a:rPr lang="en-GB" dirty="0" smtClean="0"/>
              <a:t>Not forgetting a new type of competitor (the ‘with-profits’ universities)</a:t>
            </a:r>
          </a:p>
          <a:p>
            <a:pPr eaLnBrk="1" hangingPunct="1">
              <a:buNone/>
            </a:pPr>
            <a:endParaRPr lang="en-GB" dirty="0" smtClean="0"/>
          </a:p>
        </p:txBody>
      </p:sp>
      <p:sp>
        <p:nvSpPr>
          <p:cNvPr id="5" name="Slide Number Placeholder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033B26D6-D789-44A2-A98E-7956F4502391}" type="slidenum">
              <a:rPr lang="en-GB"/>
              <a:pPr>
                <a:defRPr/>
              </a:pPr>
              <a:t>3</a:t>
            </a:fld>
            <a:endParaRPr lang="en-GB"/>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GB" b="1" dirty="0" smtClean="0"/>
              <a:t>Conclusions-1</a:t>
            </a:r>
            <a:endParaRPr lang="en-GB" dirty="0" smtClean="0"/>
          </a:p>
        </p:txBody>
      </p:sp>
      <p:sp>
        <p:nvSpPr>
          <p:cNvPr id="33795" name="Content Placeholder 2"/>
          <p:cNvSpPr>
            <a:spLocks noGrp="1"/>
          </p:cNvSpPr>
          <p:nvPr>
            <p:ph idx="1"/>
          </p:nvPr>
        </p:nvSpPr>
        <p:spPr>
          <a:xfrm>
            <a:off x="467544" y="1700808"/>
            <a:ext cx="8231187" cy="4537075"/>
          </a:xfrm>
        </p:spPr>
        <p:txBody>
          <a:bodyPr/>
          <a:lstStyle/>
          <a:p>
            <a:pPr eaLnBrk="1" hangingPunct="1"/>
            <a:r>
              <a:rPr lang="en-GB" dirty="0" smtClean="0"/>
              <a:t>The </a:t>
            </a:r>
            <a:r>
              <a:rPr lang="en-GB" dirty="0" smtClean="0"/>
              <a:t>JISC FSD </a:t>
            </a:r>
            <a:r>
              <a:rPr lang="en-GB" dirty="0" smtClean="0"/>
              <a:t>program recognises the urgency of adopting </a:t>
            </a:r>
            <a:r>
              <a:rPr lang="en-GB" dirty="0" smtClean="0">
                <a:solidFill>
                  <a:srgbClr val="FF0000"/>
                </a:solidFill>
              </a:rPr>
              <a:t>agility</a:t>
            </a:r>
            <a:r>
              <a:rPr lang="en-GB" dirty="0" smtClean="0"/>
              <a:t> which will service the rapid change environment.</a:t>
            </a:r>
            <a:endParaRPr lang="en-GB" sz="2400" dirty="0" smtClean="0"/>
          </a:p>
          <a:p>
            <a:pPr eaLnBrk="1" hangingPunct="1">
              <a:buNone/>
            </a:pPr>
            <a:endParaRPr lang="en-GB" sz="2400" dirty="0" smtClean="0"/>
          </a:p>
          <a:p>
            <a:pPr eaLnBrk="1" hangingPunct="1"/>
            <a:r>
              <a:rPr lang="en-GB" dirty="0" smtClean="0"/>
              <a:t>The FEAST project has selected many case studies with particular relevance to the sector at this time</a:t>
            </a:r>
          </a:p>
          <a:p>
            <a:pPr eaLnBrk="1" hangingPunct="1">
              <a:buNone/>
            </a:pPr>
            <a:endParaRPr lang="en-GB" sz="2400" dirty="0" smtClean="0"/>
          </a:p>
          <a:p>
            <a:pPr eaLnBrk="1" hangingPunct="1"/>
            <a:r>
              <a:rPr lang="en-GB" dirty="0" smtClean="0"/>
              <a:t>The pace of change is being driven by an accelerating provision of technologies and end-user expectations. New paradigms are rapidly gaining maturity and institutions should prepare for adoption of many.</a:t>
            </a:r>
            <a:endParaRPr lang="en-GB" sz="2400" dirty="0" smtClean="0"/>
          </a:p>
          <a:p>
            <a:pPr eaLnBrk="1" hangingPunct="1">
              <a:buNone/>
            </a:pPr>
            <a:r>
              <a:rPr lang="en-GB" dirty="0" smtClean="0"/>
              <a:t> </a:t>
            </a:r>
            <a:endParaRPr lang="en-GB" sz="2400" dirty="0" smtClean="0"/>
          </a:p>
          <a:p>
            <a:pPr lvl="1" eaLnBrk="1" hangingPunct="1">
              <a:buFont typeface="Wingdings" pitchFamily="2" charset="2"/>
              <a:buNone/>
            </a:pPr>
            <a:endParaRPr lang="en-GB" sz="2400" dirty="0" smtClean="0"/>
          </a:p>
          <a:p>
            <a:pPr lvl="1" eaLnBrk="1" hangingPunct="1">
              <a:buFont typeface="Wingdings" pitchFamily="2" charset="2"/>
              <a:buNone/>
            </a:pPr>
            <a:endParaRPr lang="en-GB" sz="2400" dirty="0" smtClean="0"/>
          </a:p>
          <a:p>
            <a:pPr lvl="1" eaLnBrk="1" hangingPunct="1">
              <a:buFont typeface="Wingdings" pitchFamily="2" charset="2"/>
              <a:buNone/>
            </a:pPr>
            <a:endParaRPr lang="en-GB"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FC89883A-EEB1-4DB7-AC5F-A0A605D9B392}" type="slidenum">
              <a:rPr lang="en-GB" smtClean="0"/>
              <a:pPr>
                <a:defRPr/>
              </a:pPr>
              <a:t>30</a:t>
            </a:fld>
            <a:endParaRPr lang="en-GB"/>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GB" b="1" dirty="0" smtClean="0"/>
              <a:t>Conclusions-2</a:t>
            </a:r>
            <a:endParaRPr lang="en-GB" dirty="0" smtClean="0"/>
          </a:p>
        </p:txBody>
      </p:sp>
      <p:sp>
        <p:nvSpPr>
          <p:cNvPr id="33795" name="Content Placeholder 2"/>
          <p:cNvSpPr>
            <a:spLocks noGrp="1"/>
          </p:cNvSpPr>
          <p:nvPr>
            <p:ph idx="1"/>
          </p:nvPr>
        </p:nvSpPr>
        <p:spPr>
          <a:xfrm>
            <a:off x="539552" y="1556792"/>
            <a:ext cx="8231187" cy="4824536"/>
          </a:xfrm>
        </p:spPr>
        <p:txBody>
          <a:bodyPr/>
          <a:lstStyle/>
          <a:p>
            <a:pPr eaLnBrk="1" hangingPunct="1"/>
            <a:r>
              <a:rPr lang="en-GB" dirty="0" smtClean="0"/>
              <a:t>Shared services offer savings and operational improvements across a breadth of service types; the obstacles are generally not technical!</a:t>
            </a:r>
          </a:p>
          <a:p>
            <a:pPr eaLnBrk="1" hangingPunct="1">
              <a:buNone/>
            </a:pPr>
            <a:r>
              <a:rPr lang="en-GB" dirty="0" smtClean="0"/>
              <a:t> </a:t>
            </a:r>
            <a:endParaRPr lang="en-GB" sz="2400" dirty="0" smtClean="0"/>
          </a:p>
          <a:p>
            <a:pPr eaLnBrk="1" hangingPunct="1"/>
            <a:r>
              <a:rPr lang="en-GB" dirty="0" smtClean="0"/>
              <a:t>The autonomy of UK HE institutions constrains moves towards centrally provided IT services. The failure of  the 1990’s MAC initiative to deliver common systems still casts a shadow in the UK. </a:t>
            </a:r>
          </a:p>
          <a:p>
            <a:pPr eaLnBrk="1" hangingPunct="1">
              <a:buNone/>
            </a:pPr>
            <a:endParaRPr lang="en-GB" dirty="0" smtClean="0"/>
          </a:p>
          <a:p>
            <a:pPr eaLnBrk="1" hangingPunct="1"/>
            <a:r>
              <a:rPr lang="en-GB" dirty="0" smtClean="0"/>
              <a:t>Application suppliers make significant profits from the current model where systems are heavily tailored into existing environments.</a:t>
            </a:r>
          </a:p>
          <a:p>
            <a:pPr eaLnBrk="1" hangingPunct="1">
              <a:buNone/>
            </a:pPr>
            <a:r>
              <a:rPr lang="en-GB" dirty="0" smtClean="0"/>
              <a:t> </a:t>
            </a:r>
          </a:p>
          <a:p>
            <a:pPr eaLnBrk="1" hangingPunct="1"/>
            <a:r>
              <a:rPr lang="en-GB" dirty="0" smtClean="0"/>
              <a:t>However, new paradigms of enterprise architectures and SOA may drive new delivery models – especially if private institutions are                   	adopting this approach.</a:t>
            </a:r>
            <a:endParaRPr lang="en-GB" sz="2400" dirty="0" smtClean="0"/>
          </a:p>
          <a:p>
            <a:pPr eaLnBrk="1" hangingPunct="1">
              <a:buNone/>
            </a:pPr>
            <a:endParaRPr lang="en-GB" sz="2400" dirty="0" smtClean="0"/>
          </a:p>
          <a:p>
            <a:pPr lvl="1" eaLnBrk="1" hangingPunct="1">
              <a:buFont typeface="Wingdings" pitchFamily="2" charset="2"/>
              <a:buNone/>
            </a:pPr>
            <a:endParaRPr lang="en-GB" sz="2400" dirty="0" smtClean="0"/>
          </a:p>
          <a:p>
            <a:pPr lvl="1" eaLnBrk="1" hangingPunct="1">
              <a:buFont typeface="Wingdings" pitchFamily="2" charset="2"/>
              <a:buNone/>
            </a:pPr>
            <a:endParaRPr lang="en-GB"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FC89883A-EEB1-4DB7-AC5F-A0A605D9B392}" type="slidenum">
              <a:rPr lang="en-GB" smtClean="0"/>
              <a:pPr>
                <a:defRPr/>
              </a:pPr>
              <a:t>31</a:t>
            </a:fld>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61DCD41-0760-4F2B-899B-F4E7DFA85CD9}" type="slidenum">
              <a:rPr lang="en-GB" smtClean="0"/>
              <a:pPr>
                <a:defRPr/>
              </a:pPr>
              <a:t>32</a:t>
            </a:fld>
            <a:endParaRPr lang="en-GB"/>
          </a:p>
        </p:txBody>
      </p:sp>
      <p:sp>
        <p:nvSpPr>
          <p:cNvPr id="3" name="TextBox 2"/>
          <p:cNvSpPr txBox="1"/>
          <p:nvPr/>
        </p:nvSpPr>
        <p:spPr>
          <a:xfrm>
            <a:off x="2699792" y="2636912"/>
            <a:ext cx="3805850" cy="1938992"/>
          </a:xfrm>
          <a:prstGeom prst="rect">
            <a:avLst/>
          </a:prstGeom>
          <a:noFill/>
        </p:spPr>
        <p:txBody>
          <a:bodyPr wrap="none" rtlCol="0">
            <a:spAutoFit/>
          </a:bodyPr>
          <a:lstStyle/>
          <a:p>
            <a:pPr algn="ctr"/>
            <a:r>
              <a:rPr lang="en-GB" sz="4000" dirty="0" smtClean="0">
                <a:solidFill>
                  <a:srgbClr val="FF0000"/>
                </a:solidFill>
              </a:rPr>
              <a:t>Thank You!</a:t>
            </a:r>
          </a:p>
          <a:p>
            <a:pPr algn="ctr"/>
            <a:endParaRPr lang="en-GB" sz="4000" dirty="0" smtClean="0">
              <a:solidFill>
                <a:srgbClr val="FF0000"/>
              </a:solidFill>
            </a:endParaRPr>
          </a:p>
          <a:p>
            <a:pPr algn="ctr"/>
            <a:r>
              <a:rPr lang="en-GB" sz="4000" dirty="0" smtClean="0">
                <a:solidFill>
                  <a:srgbClr val="FF0000"/>
                </a:solidFill>
              </a:rPr>
              <a:t>Any Questions?</a:t>
            </a:r>
            <a:endParaRPr lang="en-GB" sz="400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GB" sz="1800" b="1" dirty="0" smtClean="0">
                <a:solidFill>
                  <a:srgbClr val="505052"/>
                </a:solidFill>
                <a:latin typeface="+mn-lt"/>
              </a:rPr>
              <a:t>A Digression: The UK Context</a:t>
            </a:r>
            <a:endParaRPr lang="en-GB" dirty="0" smtClean="0"/>
          </a:p>
        </p:txBody>
      </p:sp>
      <p:sp>
        <p:nvSpPr>
          <p:cNvPr id="6147" name="Content Placeholder 2"/>
          <p:cNvSpPr>
            <a:spLocks noGrp="1"/>
          </p:cNvSpPr>
          <p:nvPr>
            <p:ph idx="1"/>
          </p:nvPr>
        </p:nvSpPr>
        <p:spPr/>
        <p:txBody>
          <a:bodyPr/>
          <a:lstStyle/>
          <a:p>
            <a:pPr eaLnBrk="1" hangingPunct="1"/>
            <a:r>
              <a:rPr lang="en-GB" dirty="0" smtClean="0"/>
              <a:t>UK Government believes that efficiencies in back-office will come through sharing/pooling and potentially from outsourcing:</a:t>
            </a:r>
          </a:p>
          <a:p>
            <a:pPr eaLnBrk="1" hangingPunct="1">
              <a:buNone/>
            </a:pPr>
            <a:endParaRPr lang="en-GB" sz="2200" dirty="0" smtClean="0"/>
          </a:p>
          <a:p>
            <a:pPr lvl="1" eaLnBrk="1" hangingPunct="1">
              <a:buNone/>
            </a:pPr>
            <a:r>
              <a:rPr lang="en-GB" i="1" dirty="0" smtClean="0">
                <a:solidFill>
                  <a:srgbClr val="FF0000"/>
                </a:solidFill>
              </a:rPr>
              <a:t>shared services "can make a sizeable contribution to making UK universities more competitive in the future and allow for the utilisation of savings in support of teaching and research";</a:t>
            </a:r>
          </a:p>
          <a:p>
            <a:pPr lvl="1" eaLnBrk="1" hangingPunct="1">
              <a:buNone/>
            </a:pPr>
            <a:endParaRPr lang="en-GB" sz="2200" dirty="0" smtClean="0"/>
          </a:p>
          <a:p>
            <a:pPr eaLnBrk="1" hangingPunct="1"/>
            <a:r>
              <a:rPr lang="en-GB" dirty="0" smtClean="0"/>
              <a:t>Government reports claim that £2.7bn ($4bn) could potentially be saved annually by the UK HE sector if the provision of certain non-core services was transferred. This is approx </a:t>
            </a:r>
            <a:r>
              <a:rPr lang="en-GB" dirty="0" smtClean="0">
                <a:solidFill>
                  <a:srgbClr val="FF0000"/>
                </a:solidFill>
              </a:rPr>
              <a:t>10%</a:t>
            </a:r>
            <a:r>
              <a:rPr lang="en-GB" dirty="0" smtClean="0"/>
              <a:t> of the sector’s total expenditure.</a:t>
            </a:r>
            <a:endParaRPr lang="en-GB" sz="2400"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E16A1F06-5F9A-4A50-93E5-89DD014FE849}" type="slidenum">
              <a:rPr lang="en-GB"/>
              <a:pPr>
                <a:defRPr/>
              </a:pPr>
              <a:t>4</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GB" sz="1800" b="1" dirty="0" smtClean="0">
                <a:solidFill>
                  <a:srgbClr val="505052"/>
                </a:solidFill>
                <a:latin typeface="+mn-lt"/>
              </a:rPr>
              <a:t>Complacency and exposure</a:t>
            </a:r>
            <a:endParaRPr lang="en-GB" dirty="0" smtClean="0"/>
          </a:p>
        </p:txBody>
      </p:sp>
      <p:sp>
        <p:nvSpPr>
          <p:cNvPr id="7171" name="Content Placeholder 2"/>
          <p:cNvSpPr>
            <a:spLocks noGrp="1"/>
          </p:cNvSpPr>
          <p:nvPr>
            <p:ph idx="1"/>
          </p:nvPr>
        </p:nvSpPr>
        <p:spPr>
          <a:xfrm>
            <a:off x="467544" y="1556792"/>
            <a:ext cx="8231187" cy="4537075"/>
          </a:xfrm>
        </p:spPr>
        <p:txBody>
          <a:bodyPr/>
          <a:lstStyle/>
          <a:p>
            <a:pPr eaLnBrk="1" hangingPunct="1"/>
            <a:r>
              <a:rPr lang="en-GB" dirty="0" smtClean="0"/>
              <a:t>UK HE has an excellent history of sharing in respect of IT/IS activities and others:</a:t>
            </a:r>
            <a:endParaRPr lang="en-GB" sz="2400" dirty="0" smtClean="0"/>
          </a:p>
          <a:p>
            <a:pPr lvl="1" eaLnBrk="1" hangingPunct="1"/>
            <a:r>
              <a:rPr lang="en-GB" dirty="0" smtClean="0"/>
              <a:t>purchasing consortia, staff development activities, student recruitment with UCAS, libraries etc </a:t>
            </a:r>
          </a:p>
          <a:p>
            <a:pPr lvl="1" eaLnBrk="1" hangingPunct="1"/>
            <a:r>
              <a:rPr lang="en-GB" dirty="0" smtClean="0"/>
              <a:t>The JISC information services and infrastructure examples such as the JANET data network are world-leading!</a:t>
            </a:r>
            <a:endParaRPr lang="en-GB" sz="2200" dirty="0" smtClean="0"/>
          </a:p>
          <a:p>
            <a:pPr eaLnBrk="1" hangingPunct="1"/>
            <a:endParaRPr lang="en-GB" dirty="0" smtClean="0"/>
          </a:p>
          <a:p>
            <a:pPr eaLnBrk="1" hangingPunct="1"/>
            <a:r>
              <a:rPr lang="en-GB" dirty="0" smtClean="0"/>
              <a:t>However, the sector historically has been established to compete rather than collaborate! </a:t>
            </a:r>
          </a:p>
          <a:p>
            <a:pPr eaLnBrk="1" hangingPunct="1"/>
            <a:endParaRPr lang="en-GB" dirty="0" smtClean="0"/>
          </a:p>
          <a:p>
            <a:pPr eaLnBrk="1" hangingPunct="1">
              <a:buNone/>
            </a:pPr>
            <a:r>
              <a:rPr lang="en-GB" dirty="0" smtClean="0"/>
              <a:t>So… does sharing make sense particularly now that cost and locality are becoming key factors in student choice of institution?</a:t>
            </a:r>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14250C26-B9C1-481D-B9D2-F1F24B66E19F}" type="slidenum">
              <a:rPr lang="en-GB"/>
              <a:pPr>
                <a:defRPr/>
              </a:pPr>
              <a:t>5</a:t>
            </a:fld>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GB" sz="1800" b="1" dirty="0" smtClean="0">
                <a:solidFill>
                  <a:srgbClr val="505052"/>
                </a:solidFill>
                <a:latin typeface="+mn-lt"/>
              </a:rPr>
              <a:t>The Audience for the FEAST report</a:t>
            </a:r>
            <a:endParaRPr lang="en-GB" dirty="0" smtClean="0"/>
          </a:p>
        </p:txBody>
      </p:sp>
      <p:sp>
        <p:nvSpPr>
          <p:cNvPr id="8195" name="Content Placeholder 2"/>
          <p:cNvSpPr>
            <a:spLocks noGrp="1"/>
          </p:cNvSpPr>
          <p:nvPr>
            <p:ph idx="1"/>
          </p:nvPr>
        </p:nvSpPr>
        <p:spPr/>
        <p:txBody>
          <a:bodyPr/>
          <a:lstStyle/>
          <a:p>
            <a:pPr eaLnBrk="1" hangingPunct="1">
              <a:buNone/>
            </a:pPr>
            <a:endParaRPr lang="en-GB" dirty="0" smtClean="0"/>
          </a:p>
          <a:p>
            <a:pPr eaLnBrk="1" hangingPunct="1"/>
            <a:r>
              <a:rPr lang="en-GB" dirty="0" smtClean="0"/>
              <a:t>The FEAST study is deliberately high level and targeted at senior executives –</a:t>
            </a:r>
            <a:r>
              <a:rPr lang="en-GB" sz="2400" dirty="0" smtClean="0"/>
              <a:t> </a:t>
            </a:r>
            <a:r>
              <a:rPr lang="en-GB" dirty="0" smtClean="0"/>
              <a:t>Governors, Principals, VCs, FDs, CCOs, PVCs etc a</a:t>
            </a:r>
            <a:r>
              <a:rPr lang="en-GB" sz="2000" dirty="0" smtClean="0"/>
              <a:t>nd is intended as a resource to be utilised rather than stand-alone. </a:t>
            </a:r>
          </a:p>
          <a:p>
            <a:pPr lvl="1" eaLnBrk="1" hangingPunct="1">
              <a:buNone/>
            </a:pPr>
            <a:endParaRPr lang="en-GB" sz="2400" dirty="0" smtClean="0"/>
          </a:p>
          <a:p>
            <a:pPr eaLnBrk="1" hangingPunct="1"/>
            <a:r>
              <a:rPr lang="en-GB" dirty="0" smtClean="0"/>
              <a:t>Institutions are generally not ready for (or even aware of) the </a:t>
            </a:r>
            <a:r>
              <a:rPr lang="en-GB" dirty="0" smtClean="0">
                <a:solidFill>
                  <a:srgbClr val="FF0000"/>
                </a:solidFill>
              </a:rPr>
              <a:t>agility</a:t>
            </a:r>
            <a:r>
              <a:rPr lang="en-GB" dirty="0" smtClean="0"/>
              <a:t> required to support new technological and service cultures</a:t>
            </a:r>
          </a:p>
          <a:p>
            <a:pPr lvl="1" eaLnBrk="1" hangingPunct="1">
              <a:buNone/>
            </a:pPr>
            <a:endParaRPr lang="en-GB" dirty="0" smtClean="0"/>
          </a:p>
          <a:p>
            <a:pPr eaLnBrk="1" hangingPunct="1">
              <a:buNone/>
            </a:pPr>
            <a:r>
              <a:rPr lang="en-GB" dirty="0" smtClean="0"/>
              <a:t>So… the report is about so much more than cloud and shared services</a:t>
            </a:r>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36557044-4A4A-431B-AE99-1F255FFE0A4C}" type="slidenum">
              <a:rPr lang="en-GB"/>
              <a:pPr>
                <a:defRPr/>
              </a:pPr>
              <a:t>6</a:t>
            </a:fld>
            <a:endParaRPr lang="en-GB"/>
          </a:p>
        </p:txBody>
      </p:sp>
      <p:sp>
        <p:nvSpPr>
          <p:cNvPr id="5" name="Footer Placeholder 4"/>
          <p:cNvSpPr>
            <a:spLocks noGrp="1"/>
          </p:cNvSpPr>
          <p:nvPr>
            <p:ph type="ftr" sz="quarter" idx="11"/>
          </p:nvPr>
        </p:nvSpPr>
        <p:spPr>
          <a:xfrm>
            <a:off x="1547664" y="6309320"/>
            <a:ext cx="6696744" cy="404664"/>
          </a:xfrm>
        </p:spPr>
        <p:txBody>
          <a:bodyPr/>
          <a:lstStyle/>
          <a:p>
            <a:pPr>
              <a:defRPr/>
            </a:pPr>
            <a:r>
              <a:rPr lang="en-GB" sz="1600" dirty="0" smtClean="0">
                <a:solidFill>
                  <a:srgbClr val="FF0000"/>
                </a:solidFill>
              </a:rPr>
              <a:t>agility</a:t>
            </a:r>
            <a:r>
              <a:rPr lang="en-GB" sz="1400" dirty="0" smtClean="0"/>
              <a:t> is a key term as it expresses the degree of urgency that will be inevitable</a:t>
            </a:r>
            <a:endParaRPr lang="en-GB"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GB" b="1" smtClean="0"/>
              <a:t>The Cost Model</a:t>
            </a:r>
            <a:endParaRPr lang="en-GB" smtClean="0"/>
          </a:p>
        </p:txBody>
      </p:sp>
      <p:sp>
        <p:nvSpPr>
          <p:cNvPr id="9219" name="Content Placeholder 2"/>
          <p:cNvSpPr>
            <a:spLocks noGrp="1"/>
          </p:cNvSpPr>
          <p:nvPr>
            <p:ph idx="1"/>
          </p:nvPr>
        </p:nvSpPr>
        <p:spPr>
          <a:xfrm>
            <a:off x="467544" y="2060848"/>
            <a:ext cx="8231187" cy="4537075"/>
          </a:xfrm>
        </p:spPr>
        <p:txBody>
          <a:bodyPr/>
          <a:lstStyle/>
          <a:p>
            <a:pPr eaLnBrk="1" hangingPunct="1"/>
            <a:r>
              <a:rPr lang="en-GB" dirty="0" smtClean="0"/>
              <a:t>You would expect the Back-office would be disproportionately expensive in small institutions</a:t>
            </a:r>
            <a:endParaRPr lang="en-GB" sz="2400" dirty="0" smtClean="0"/>
          </a:p>
          <a:p>
            <a:pPr lvl="1" eaLnBrk="1" hangingPunct="1"/>
            <a:r>
              <a:rPr lang="en-GB" dirty="0" smtClean="0"/>
              <a:t>So why do many premier institutions spend so much?</a:t>
            </a:r>
          </a:p>
          <a:p>
            <a:pPr lvl="2" eaLnBrk="1" hangingPunct="1"/>
            <a:r>
              <a:rPr lang="en-GB" dirty="0" smtClean="0"/>
              <a:t>And yet deliver little more?</a:t>
            </a:r>
          </a:p>
          <a:p>
            <a:pPr eaLnBrk="1" hangingPunct="1"/>
            <a:endParaRPr lang="en-GB" dirty="0" smtClean="0"/>
          </a:p>
          <a:p>
            <a:pPr eaLnBrk="1" hangingPunct="1"/>
            <a:r>
              <a:rPr lang="en-GB" dirty="0" smtClean="0"/>
              <a:t>Evidence of expenditure v benefit is weak</a:t>
            </a:r>
            <a:endParaRPr lang="en-GB" sz="2400" dirty="0" smtClean="0"/>
          </a:p>
          <a:p>
            <a:pPr eaLnBrk="1" hangingPunct="1"/>
            <a:endParaRPr lang="en-GB" dirty="0" smtClean="0"/>
          </a:p>
          <a:p>
            <a:pPr eaLnBrk="1" hangingPunct="1"/>
            <a:r>
              <a:rPr lang="en-GB" dirty="0" smtClean="0"/>
              <a:t>Expenditure is often based on legacy, not on cost justification!</a:t>
            </a:r>
          </a:p>
          <a:p>
            <a:pPr eaLnBrk="1" hangingPunct="1"/>
            <a:endParaRPr lang="en-GB" dirty="0" smtClean="0"/>
          </a:p>
          <a:p>
            <a:pPr eaLnBrk="1" hangingPunct="1"/>
            <a:r>
              <a:rPr lang="en-GB" dirty="0" smtClean="0"/>
              <a:t>Many institutions do not cost the elements of their back-offices</a:t>
            </a:r>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8C61DD79-5DE8-4204-851E-D99B61F7E8B8}" type="slidenum">
              <a:rPr lang="en-GB" smtClean="0"/>
              <a:pPr>
                <a:defRPr/>
              </a:pPr>
              <a:t>7</a:t>
            </a:fld>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GB" sz="1800" b="1" dirty="0" smtClean="0">
                <a:solidFill>
                  <a:srgbClr val="505052"/>
                </a:solidFill>
                <a:latin typeface="+mn-lt"/>
              </a:rPr>
              <a:t>The FEAST Project</a:t>
            </a:r>
            <a:endParaRPr lang="en-GB" dirty="0" smtClean="0"/>
          </a:p>
        </p:txBody>
      </p:sp>
      <p:sp>
        <p:nvSpPr>
          <p:cNvPr id="10243" name="Content Placeholder 2"/>
          <p:cNvSpPr>
            <a:spLocks noGrp="1"/>
          </p:cNvSpPr>
          <p:nvPr>
            <p:ph idx="1"/>
          </p:nvPr>
        </p:nvSpPr>
        <p:spPr>
          <a:xfrm>
            <a:off x="467544" y="1556792"/>
            <a:ext cx="8231187" cy="4537075"/>
          </a:xfrm>
        </p:spPr>
        <p:txBody>
          <a:bodyPr/>
          <a:lstStyle/>
          <a:p>
            <a:pPr eaLnBrk="1" hangingPunct="1">
              <a:buNone/>
            </a:pPr>
            <a:r>
              <a:rPr lang="en-GB" dirty="0" smtClean="0"/>
              <a:t>The full report is concerned with emerging technologies and paradigms with a particular focus on the innovations required to support flexible service delivery e.g. shared services, enterprise architectures and cloud computing.</a:t>
            </a:r>
          </a:p>
          <a:p>
            <a:pPr lvl="1" eaLnBrk="1" hangingPunct="1">
              <a:buNone/>
            </a:pPr>
            <a:endParaRPr lang="en-GB" sz="2200" dirty="0" smtClean="0"/>
          </a:p>
          <a:p>
            <a:pPr eaLnBrk="1" hangingPunct="1">
              <a:buNone/>
            </a:pPr>
            <a:r>
              <a:rPr lang="en-GB" dirty="0" smtClean="0"/>
              <a:t>The report is written as an overview of technologies with emphasis on examples from the sector and other industries both nationally and globally.</a:t>
            </a:r>
            <a:endParaRPr lang="en-GB" sz="2200" dirty="0" smtClean="0"/>
          </a:p>
          <a:p>
            <a:pPr eaLnBrk="1" hangingPunct="1">
              <a:buNone/>
            </a:pPr>
            <a:endParaRPr lang="en-GB" dirty="0" smtClean="0"/>
          </a:p>
          <a:p>
            <a:pPr eaLnBrk="1" hangingPunct="1">
              <a:buNone/>
            </a:pPr>
            <a:r>
              <a:rPr lang="en-GB" dirty="0" smtClean="0"/>
              <a:t>There are major case studies and vignettes (mini-case examples) to give breadth and depth.</a:t>
            </a:r>
            <a:endParaRPr lang="en-GB" sz="2400"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C184A76F-113A-4C1D-AC4F-8FFE1071BCD2}" type="slidenum">
              <a:rPr lang="en-GB"/>
              <a:pPr>
                <a:defRPr/>
              </a:pPr>
              <a:t>8</a:t>
            </a:fld>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GB" b="1" dirty="0" smtClean="0"/>
              <a:t>FEAST - major case studies</a:t>
            </a:r>
            <a:endParaRPr lang="en-GB" dirty="0" smtClean="0"/>
          </a:p>
        </p:txBody>
      </p:sp>
      <p:sp>
        <p:nvSpPr>
          <p:cNvPr id="11267" name="Content Placeholder 2"/>
          <p:cNvSpPr>
            <a:spLocks noGrp="1"/>
          </p:cNvSpPr>
          <p:nvPr>
            <p:ph idx="1"/>
          </p:nvPr>
        </p:nvSpPr>
        <p:spPr>
          <a:xfrm>
            <a:off x="468313" y="1700213"/>
            <a:ext cx="8352159" cy="4537075"/>
          </a:xfrm>
        </p:spPr>
        <p:txBody>
          <a:bodyPr/>
          <a:lstStyle/>
          <a:p>
            <a:pPr eaLnBrk="1" hangingPunct="1"/>
            <a:r>
              <a:rPr lang="en-GB" b="1" dirty="0" smtClean="0"/>
              <a:t>Case studies list</a:t>
            </a:r>
            <a:r>
              <a:rPr lang="en-GB" dirty="0" smtClean="0"/>
              <a:t> </a:t>
            </a:r>
          </a:p>
          <a:p>
            <a:pPr lvl="1">
              <a:buNone/>
            </a:pPr>
            <a:r>
              <a:rPr lang="en-GB" dirty="0" smtClean="0"/>
              <a:t>University of Canberra 	Process outsourcing of all admin processes</a:t>
            </a:r>
          </a:p>
          <a:p>
            <a:pPr lvl="1">
              <a:buNone/>
            </a:pPr>
            <a:r>
              <a:rPr lang="en-GB" dirty="0" smtClean="0"/>
              <a:t>An </a:t>
            </a:r>
            <a:r>
              <a:rPr lang="en-GB" dirty="0" err="1" smtClean="0"/>
              <a:t>Cheim</a:t>
            </a:r>
            <a:r>
              <a:rPr lang="en-GB" dirty="0" smtClean="0"/>
              <a:t> 			Common application systems across HEIs</a:t>
            </a:r>
          </a:p>
          <a:p>
            <a:pPr lvl="1">
              <a:buNone/>
            </a:pPr>
            <a:r>
              <a:rPr lang="en-GB" dirty="0" smtClean="0"/>
              <a:t>King’s College London	Major outsourcing of IT components</a:t>
            </a:r>
          </a:p>
          <a:p>
            <a:pPr lvl="1">
              <a:buNone/>
            </a:pPr>
            <a:r>
              <a:rPr lang="en-GB" dirty="0" smtClean="0"/>
              <a:t>SOA ESB			Several ESB/SOA projects</a:t>
            </a:r>
          </a:p>
          <a:p>
            <a:pPr lvl="1">
              <a:buNone/>
            </a:pPr>
            <a:r>
              <a:rPr lang="en-GB" dirty="0" smtClean="0"/>
              <a:t>RCUK			Shared Services Centre – Research Councils</a:t>
            </a:r>
          </a:p>
          <a:p>
            <a:pPr lvl="0">
              <a:buNone/>
            </a:pPr>
            <a:endParaRPr lang="en-GB" dirty="0" smtClean="0"/>
          </a:p>
          <a:p>
            <a:pPr lvl="0"/>
            <a:r>
              <a:rPr lang="en-GB" b="1" dirty="0" smtClean="0"/>
              <a:t>Vignettes approach</a:t>
            </a:r>
            <a:endParaRPr lang="en-GB" dirty="0" smtClean="0"/>
          </a:p>
          <a:p>
            <a:pPr lvl="1">
              <a:buNone/>
            </a:pPr>
            <a:r>
              <a:rPr lang="en-GB" dirty="0" smtClean="0"/>
              <a:t>UK HE Vignettes		30 examples from UK HE sector</a:t>
            </a:r>
          </a:p>
          <a:p>
            <a:pPr lvl="1">
              <a:buNone/>
            </a:pPr>
            <a:r>
              <a:rPr lang="en-GB" dirty="0" smtClean="0"/>
              <a:t>Non-UK HE Vignettes	30 examples from HE in other countries</a:t>
            </a:r>
          </a:p>
          <a:p>
            <a:pPr lvl="1">
              <a:buNone/>
            </a:pPr>
            <a:r>
              <a:rPr lang="en-GB" dirty="0" smtClean="0"/>
              <a:t>UK Non-HE Vignettes	15 examples from other UK public sectors</a:t>
            </a:r>
          </a:p>
          <a:p>
            <a:pPr eaLnBrk="1" hangingPunct="1"/>
            <a:endParaRPr lang="en-GB" b="1" dirty="0" smtClean="0"/>
          </a:p>
        </p:txBody>
      </p:sp>
      <p:sp>
        <p:nvSpPr>
          <p:cNvPr id="4" name="Slide Number Placeholder 3"/>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fld id="{69A6BED4-2016-4A04-B9B1-CDA63BACDE51}" type="slidenum">
              <a:rPr lang="en-GB" smtClean="0"/>
              <a:pPr>
                <a:defRPr/>
              </a:pPr>
              <a:t>9</a:t>
            </a:fld>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NewUoMStyle">
  <a:themeElements>
    <a:clrScheme name="1_NewUoMSty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NewUoMStyle">
      <a:majorFont>
        <a:latin typeface="TheSans B7 Bold"/>
        <a:ea typeface=""/>
        <a:cs typeface=""/>
      </a:majorFont>
      <a:minorFont>
        <a:latin typeface="TheSans B5 Plai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NewUoMSty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NewUoMStyl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NewUoMStyl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NewUoMStyl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NewUoMStyl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NewUoMStyl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NewUoMStyl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NewUoMStyl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NewUoMStyl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NewUoMStyl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NewUoMStyl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NewUoMStyl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20967</TotalTime>
  <Words>2368</Words>
  <Application>Microsoft Office PowerPoint</Application>
  <PresentationFormat>On-screen Show (4:3)</PresentationFormat>
  <Paragraphs>314</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1_NewUoMStyle</vt:lpstr>
      <vt:lpstr> </vt:lpstr>
      <vt:lpstr>Overview &amp; Synopsis</vt:lpstr>
      <vt:lpstr>Environment </vt:lpstr>
      <vt:lpstr>A Digression: The UK Context</vt:lpstr>
      <vt:lpstr>Complacency and exposure</vt:lpstr>
      <vt:lpstr>The Audience for the FEAST report</vt:lpstr>
      <vt:lpstr>The Cost Model</vt:lpstr>
      <vt:lpstr>The FEAST Project</vt:lpstr>
      <vt:lpstr>FEAST - major case studies</vt:lpstr>
      <vt:lpstr>Shared Services</vt:lpstr>
      <vt:lpstr> Shared Services - Be Pragmatic!</vt:lpstr>
      <vt:lpstr> Shared Services - Be realistic!</vt:lpstr>
      <vt:lpstr>The Cloud</vt:lpstr>
      <vt:lpstr>Cloud 2</vt:lpstr>
      <vt:lpstr>$$$ -The big opportunity - $$$</vt:lpstr>
      <vt:lpstr>Moving away from the Silo model</vt:lpstr>
      <vt:lpstr>Horizon events</vt:lpstr>
      <vt:lpstr>Dis/Economies of scale in shared services</vt:lpstr>
      <vt:lpstr>Systems Architectures-1</vt:lpstr>
      <vt:lpstr>Systems Architectures-2</vt:lpstr>
      <vt:lpstr>Adopting Agile Technologies</vt:lpstr>
      <vt:lpstr>Cloud Services</vt:lpstr>
      <vt:lpstr>EA, BPM, SOA etc.</vt:lpstr>
      <vt:lpstr>Staffing</vt:lpstr>
      <vt:lpstr>Commercial Services-1</vt:lpstr>
      <vt:lpstr>Commercial Services-2</vt:lpstr>
      <vt:lpstr>Building Sector Shared Services-1</vt:lpstr>
      <vt:lpstr>Building Sector Shared Services-2</vt:lpstr>
      <vt:lpstr>SOA – connecting anything to anything</vt:lpstr>
      <vt:lpstr>Conclusions-1</vt:lpstr>
      <vt:lpstr>Conclusions-2</vt:lpstr>
      <vt:lpstr>Slide 32</vt:lpstr>
    </vt:vector>
  </TitlesOfParts>
  <Company>RMS Services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Graham Dawe</dc:creator>
  <cp:lastModifiedBy>Paul</cp:lastModifiedBy>
  <cp:revision>205</cp:revision>
  <cp:lastPrinted>2003-11-10T09:21:14Z</cp:lastPrinted>
  <dcterms:created xsi:type="dcterms:W3CDTF">2003-02-10T15:42:49Z</dcterms:created>
  <dcterms:modified xsi:type="dcterms:W3CDTF">2011-10-21T12:22:54Z</dcterms:modified>
</cp:coreProperties>
</file>