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4" r:id="rId3"/>
    <p:sldId id="273" r:id="rId4"/>
    <p:sldId id="272" r:id="rId5"/>
    <p:sldId id="277" r:id="rId6"/>
    <p:sldId id="275" r:id="rId7"/>
    <p:sldId id="282" r:id="rId8"/>
    <p:sldId id="283" r:id="rId9"/>
    <p:sldId id="281" r:id="rId10"/>
    <p:sldId id="280" r:id="rId11"/>
    <p:sldId id="279" r:id="rId12"/>
    <p:sldId id="278" r:id="rId13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4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048"/>
    <a:srgbClr val="FFFF99"/>
    <a:srgbClr val="FFFF66"/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9664" autoAdjust="0"/>
  </p:normalViewPr>
  <p:slideViewPr>
    <p:cSldViewPr snapToGrid="0">
      <p:cViewPr varScale="1">
        <p:scale>
          <a:sx n="93" d="100"/>
          <a:sy n="93" d="100"/>
        </p:scale>
        <p:origin x="-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D53CD-E98A-4AF1-B2E7-92E701A57799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37DF-85D6-466E-9AAA-A487BE4CC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8C79F-AB86-4E90-A866-3DA508B357B5}" type="datetimeFigureOut">
              <a:rPr lang="en-US" smtClean="0"/>
              <a:pPr/>
              <a:t>10/18/11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D3913-6EFB-43FA-849B-45D24E24E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3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09134"/>
            <a:ext cx="9144000" cy="5357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790" y="2622204"/>
            <a:ext cx="8554453" cy="1362075"/>
          </a:xfrm>
          <a:prstGeom prst="rect">
            <a:avLst/>
          </a:prstGeom>
        </p:spPr>
        <p:txBody>
          <a:bodyPr anchor="t"/>
          <a:lstStyle>
            <a:lvl1pPr algn="ctr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s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09134"/>
            <a:ext cx="9144000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8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ss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09134"/>
            <a:ext cx="9144000" cy="535781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725488"/>
            <a:ext cx="8345488" cy="58054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-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92" y="2622205"/>
            <a:ext cx="8554453" cy="1362075"/>
          </a:xfrm>
          <a:prstGeom prst="rect">
            <a:avLst/>
          </a:prstGeom>
        </p:spPr>
        <p:txBody>
          <a:bodyPr anchor="t"/>
          <a:lstStyle>
            <a:lvl1pPr algn="ctr">
              <a:defRPr sz="5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14638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09134"/>
            <a:ext cx="9144000" cy="5357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148" y="1172345"/>
            <a:ext cx="8356012" cy="1169052"/>
          </a:xfrm>
        </p:spPr>
        <p:txBody>
          <a:bodyPr/>
          <a:lstStyle/>
          <a:p>
            <a:r>
              <a:rPr lang="en-US" b="1" dirty="0"/>
              <a:t>Demand Aggregation: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Higher Ed IT Chessboard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19137" y="3469018"/>
            <a:ext cx="8028087" cy="1752600"/>
          </a:xfrm>
        </p:spPr>
        <p:txBody>
          <a:bodyPr/>
          <a:lstStyle/>
          <a:p>
            <a:r>
              <a:rPr lang="en-US" sz="3600" b="1" dirty="0" smtClean="0"/>
              <a:t>Brad Wheeler</a:t>
            </a:r>
          </a:p>
          <a:p>
            <a:r>
              <a:rPr lang="en-US" sz="2800" dirty="0" smtClean="0"/>
              <a:t>Vice President for IT, CIO, &amp; Professor</a:t>
            </a:r>
          </a:p>
          <a:p>
            <a:r>
              <a:rPr lang="en-US" sz="2800" dirty="0" smtClean="0"/>
              <a:t>Indiana University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6233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©</a:t>
            </a:r>
            <a:r>
              <a:rPr lang="en-US" sz="1100" i="1" dirty="0"/>
              <a:t> </a:t>
            </a:r>
            <a:r>
              <a:rPr lang="en-US" sz="1100" i="1" dirty="0" smtClean="0"/>
              <a:t>2011 </a:t>
            </a:r>
            <a:r>
              <a:rPr lang="en-US" sz="1100" i="1" dirty="0" smtClean="0"/>
              <a:t>Brad Wheeler</a:t>
            </a:r>
            <a:r>
              <a:rPr lang="en-US" sz="1100" i="1" dirty="0" smtClean="0"/>
              <a:t>, </a:t>
            </a:r>
            <a:r>
              <a:rPr lang="en-US" sz="1100" i="1" dirty="0" smtClean="0"/>
              <a:t>Creative Commons Attribution 3.0</a:t>
            </a:r>
            <a:endParaRPr lang="en-US" sz="1100" i="1" dirty="0"/>
          </a:p>
        </p:txBody>
      </p:sp>
      <p:sp>
        <p:nvSpPr>
          <p:cNvPr id="8" name="Rectangle 7"/>
          <p:cNvSpPr/>
          <p:nvPr/>
        </p:nvSpPr>
        <p:spPr>
          <a:xfrm>
            <a:off x="3777853" y="6531175"/>
            <a:ext cx="53661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http://www.spoki.lv/upload/articles/34/349681/images/_origin_Daudz-bildites-4.jpg</a:t>
            </a:r>
          </a:p>
        </p:txBody>
      </p:sp>
    </p:spTree>
    <p:extLst>
      <p:ext uri="{BB962C8B-B14F-4D97-AF65-F5344CB8AC3E}">
        <p14:creationId xmlns:p14="http://schemas.microsoft.com/office/powerpoint/2010/main" val="32526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5" y="68275"/>
            <a:ext cx="8951182" cy="67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9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6828" y="2226555"/>
            <a:ext cx="8555037" cy="1362075"/>
          </a:xfrm>
          <a:prstGeom prst="rect">
            <a:avLst/>
          </a:prstGeom>
        </p:spPr>
        <p:txBody>
          <a:bodyPr/>
          <a:lstStyle/>
          <a:p>
            <a:r>
              <a:rPr lang="en-US" sz="5400" b="1" dirty="0" smtClean="0"/>
              <a:t>Continuing the Chessboard Dialogue…Options?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6095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09134"/>
            <a:ext cx="9144000" cy="5357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148" y="1172345"/>
            <a:ext cx="8356012" cy="1169052"/>
          </a:xfrm>
        </p:spPr>
        <p:txBody>
          <a:bodyPr/>
          <a:lstStyle/>
          <a:p>
            <a:r>
              <a:rPr lang="en-US" b="1" dirty="0"/>
              <a:t>Demand Aggregation: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Higher Ed IT Chessboard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19137" y="3469018"/>
            <a:ext cx="8028087" cy="1752600"/>
          </a:xfrm>
        </p:spPr>
        <p:txBody>
          <a:bodyPr/>
          <a:lstStyle/>
          <a:p>
            <a:r>
              <a:rPr lang="en-US" sz="3600" b="1" dirty="0" smtClean="0"/>
              <a:t>Brad Wheeler</a:t>
            </a:r>
          </a:p>
          <a:p>
            <a:r>
              <a:rPr lang="en-US" sz="2800" dirty="0" smtClean="0"/>
              <a:t>Vice President for IT, CIO, &amp; Professor</a:t>
            </a:r>
          </a:p>
          <a:p>
            <a:r>
              <a:rPr lang="en-US" sz="2800" dirty="0" smtClean="0"/>
              <a:t>Indiana University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6233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©</a:t>
            </a:r>
            <a:r>
              <a:rPr lang="en-US" sz="1100" i="1" dirty="0"/>
              <a:t> </a:t>
            </a:r>
            <a:r>
              <a:rPr lang="en-US" sz="1100" i="1" dirty="0" smtClean="0"/>
              <a:t>2011 </a:t>
            </a:r>
            <a:r>
              <a:rPr lang="en-US" sz="1100" i="1" dirty="0" smtClean="0"/>
              <a:t>Brad Wheeler</a:t>
            </a:r>
            <a:r>
              <a:rPr lang="en-US" sz="1100" i="1" dirty="0" smtClean="0"/>
              <a:t>, </a:t>
            </a:r>
            <a:r>
              <a:rPr lang="en-US" sz="1100" i="1" dirty="0" smtClean="0"/>
              <a:t>Creative Commons Attribution 3.0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68191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040" y="1738430"/>
            <a:ext cx="85482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“In </a:t>
            </a:r>
            <a:r>
              <a:rPr lang="en-US" sz="2800" dirty="0"/>
              <a:t>recent weeks and months, this list has assessed our buy-side concerns for higher education IT </a:t>
            </a:r>
            <a:r>
              <a:rPr lang="en-US" sz="2800" dirty="0" smtClean="0"/>
              <a:t>regarding:</a:t>
            </a:r>
            <a:r>
              <a:rPr lang="en-US" sz="2800" dirty="0"/>
              <a:t> </a:t>
            </a:r>
          </a:p>
          <a:p>
            <a:endParaRPr lang="en-US" sz="2800" dirty="0"/>
          </a:p>
          <a:p>
            <a:pPr marL="688975" lvl="1" indent="-231775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Costs of Internet bandwidth (wildly varying prices, situations vary)</a:t>
            </a:r>
          </a:p>
          <a:p>
            <a:pPr marL="688975" lvl="1" indent="-231775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Costs of ERP maintenance (ouch)</a:t>
            </a:r>
          </a:p>
          <a:p>
            <a:pPr marL="688975" lvl="1" indent="-231775">
              <a:spcAft>
                <a:spcPts val="1200"/>
              </a:spcAft>
              <a:buFont typeface="Arial"/>
              <a:buChar char="•"/>
            </a:pPr>
            <a:r>
              <a:rPr lang="en-US" sz="2800" dirty="0"/>
              <a:t>Structure of sell-side vendors/products following various actions of the capital </a:t>
            </a:r>
            <a:r>
              <a:rPr lang="en-US" sz="2800" dirty="0" smtClean="0"/>
              <a:t>markets”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20160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5" y="82760"/>
            <a:ext cx="6096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276" y="489977"/>
            <a:ext cx="861101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“We </a:t>
            </a:r>
            <a:r>
              <a:rPr lang="en-US" sz="2800" dirty="0"/>
              <a:t>would all like to buy in (near) perfect markets where lots of buyers and lots of sellers match offers to buy/sell for rapidly improving products with low switching costs to guard against egregious cost escalation.  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But</a:t>
            </a:r>
            <a:r>
              <a:rPr lang="en-US" sz="2800" dirty="0"/>
              <a:t>….that is not our world,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…and </a:t>
            </a:r>
            <a:r>
              <a:rPr lang="en-US" sz="2800" dirty="0"/>
              <a:t>it will be less so as the sell-side aggregates/consolidates and the buy-side (us) remains highly fragmented.  The economic trends regarding pricing (what we call cost) are perfectly predictable, and the last decade provides much empirical evidence of those economics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141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0160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9662" y="1843365"/>
            <a:ext cx="83297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“Thus… it </a:t>
            </a:r>
            <a:r>
              <a:rPr lang="en-US" sz="3200" dirty="0"/>
              <a:t>is time for a productive conversation among the buy-side regarding how our collective behaviors and $$ can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</a:t>
            </a:r>
            <a:r>
              <a:rPr lang="en-US" sz="3200" dirty="0"/>
              <a:t>-balance the economic chessboard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this </a:t>
            </a:r>
            <a:r>
              <a:rPr lang="en-US" sz="3200" dirty="0"/>
              <a:t>decade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5" y="82760"/>
            <a:ext cx="6096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9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32141" y="300402"/>
            <a:ext cx="8766769" cy="6257884"/>
          </a:xfrm>
        </p:spPr>
        <p:txBody>
          <a:bodyPr/>
          <a:lstStyle/>
          <a:p>
            <a:pPr marL="0" indent="0">
              <a:lnSpc>
                <a:spcPct val="60000"/>
              </a:lnSpc>
              <a:buNone/>
            </a:pPr>
            <a:r>
              <a:rPr lang="en-US" sz="3400" b="1" u="sng" dirty="0" smtClean="0"/>
              <a:t>Chessboard Questions</a:t>
            </a:r>
            <a:r>
              <a:rPr lang="en-US" sz="3400" dirty="0" smtClean="0"/>
              <a:t>:</a:t>
            </a:r>
            <a:br>
              <a:rPr lang="en-US" sz="3400" dirty="0" smtClean="0"/>
            </a:b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If we assess the last 20 years of buying, what are the macro lessons?  What do we wish to make different?</a:t>
            </a:r>
            <a:br>
              <a:rPr lang="en-US" sz="3400" dirty="0" smtClean="0"/>
            </a:b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What approaches are available and effective for the buy-side of the chessboard?</a:t>
            </a:r>
            <a:r>
              <a:rPr lang="en-US" sz="3400" dirty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400" dirty="0" smtClean="0"/>
              <a:t>To </a:t>
            </a:r>
            <a:r>
              <a:rPr lang="en-US" sz="3400" dirty="0"/>
              <a:t>what extent is Demand Aggregation a solution to rebalance interests of buy/sell?</a:t>
            </a:r>
            <a:br>
              <a:rPr lang="en-US" sz="3400" dirty="0"/>
            </a:br>
            <a:r>
              <a:rPr lang="en-US" sz="3400" dirty="0" smtClean="0"/>
              <a:t>If so, how?</a:t>
            </a:r>
            <a:endParaRPr lang="en-US" sz="34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2837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88963" y="2622550"/>
            <a:ext cx="8555037" cy="1362075"/>
          </a:xfrm>
          <a:prstGeom prst="rect">
            <a:avLst/>
          </a:prstGeom>
        </p:spPr>
        <p:txBody>
          <a:bodyPr/>
          <a:lstStyle/>
          <a:p>
            <a:r>
              <a:rPr lang="en-US" sz="4800" b="1" dirty="0" smtClean="0"/>
              <a:t>Discussion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0490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1"/>
            <a:ext cx="9144000" cy="69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0792" y="2469805"/>
            <a:ext cx="8554453" cy="1721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Above-Campus Services</a:t>
            </a:r>
            <a:br>
              <a:rPr lang="en-US" dirty="0" smtClean="0"/>
            </a:br>
            <a:r>
              <a:rPr lang="en-US" sz="2700" dirty="0" smtClean="0"/>
              <a:t>Shaping the Promise of Cloud Computing for Higher Education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200" b="0" i="1" dirty="0" smtClean="0"/>
              <a:t>by Brad Wheeler and Shelton Waggener</a:t>
            </a:r>
            <a:endParaRPr lang="en-US" sz="4900" b="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070600"/>
            <a:ext cx="2685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Illustration by Randy </a:t>
            </a:r>
            <a:r>
              <a:rPr lang="en-US" sz="1400" i="1" dirty="0" err="1" smtClean="0"/>
              <a:t>Lyhus</a:t>
            </a:r>
            <a:r>
              <a:rPr lang="en-US" sz="1400" i="1" dirty="0" smtClean="0"/>
              <a:t> ©2009</a:t>
            </a:r>
          </a:p>
          <a:p>
            <a:pPr algn="r"/>
            <a:r>
              <a:rPr lang="en-US" sz="1400" i="1" dirty="0" smtClean="0"/>
              <a:t>EDUCAUSE Review, Nov/Dec 2009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0909"/>
          <a:stretch/>
        </p:blipFill>
        <p:spPr>
          <a:xfrm>
            <a:off x="259449" y="164703"/>
            <a:ext cx="8684837" cy="5515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5689" y="5967040"/>
            <a:ext cx="27949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4 October 2011</a:t>
            </a:r>
            <a:endParaRPr lang="en-US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48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6" y="191164"/>
            <a:ext cx="9016453" cy="5439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5689" y="5967040"/>
            <a:ext cx="27949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4 October 2011</a:t>
            </a:r>
            <a:endParaRPr lang="en-US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154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-BC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Black-BCW.potx</Template>
  <TotalTime>13952</TotalTime>
  <Words>195</Words>
  <Application>Microsoft Macintosh PowerPoint</Application>
  <PresentationFormat>Letter Paper (8.5x11 in)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Black-BCW</vt:lpstr>
      <vt:lpstr>Demand Aggregation:  The Higher Ed IT Chessboard</vt:lpstr>
      <vt:lpstr>PowerPoint Presentation</vt:lpstr>
      <vt:lpstr>PowerPoint Presentation</vt:lpstr>
      <vt:lpstr>PowerPoint Presentation</vt:lpstr>
      <vt:lpstr>PowerPoint Presentation</vt:lpstr>
      <vt:lpstr>Discussion</vt:lpstr>
      <vt:lpstr>Above-Campus Services Shaping the Promise of Cloud Computing for Higher Education  by Brad Wheeler and Shelton Waggener</vt:lpstr>
      <vt:lpstr>PowerPoint Presentation</vt:lpstr>
      <vt:lpstr>PowerPoint Presentation</vt:lpstr>
      <vt:lpstr>PowerPoint Presentation</vt:lpstr>
      <vt:lpstr>Continuing the Chessboard Dialogue…Options?</vt:lpstr>
      <vt:lpstr>Demand Aggregation:  The Higher Ed IT Chessboard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 Trustees VP for IT Briefing</dc:title>
  <dc:creator>Brad Wheeler</dc:creator>
  <cp:lastModifiedBy>Brad Wheeler</cp:lastModifiedBy>
  <cp:revision>340</cp:revision>
  <dcterms:created xsi:type="dcterms:W3CDTF">2008-08-27T18:18:02Z</dcterms:created>
  <dcterms:modified xsi:type="dcterms:W3CDTF">2011-10-19T20:55:49Z</dcterms:modified>
</cp:coreProperties>
</file>