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4" r:id="rId4"/>
    <p:sldId id="265" r:id="rId5"/>
    <p:sldId id="283" r:id="rId6"/>
    <p:sldId id="281" r:id="rId7"/>
    <p:sldId id="282" r:id="rId8"/>
    <p:sldId id="267" r:id="rId9"/>
    <p:sldId id="284" r:id="rId10"/>
    <p:sldId id="269" r:id="rId11"/>
    <p:sldId id="285" r:id="rId12"/>
    <p:sldId id="287" r:id="rId13"/>
    <p:sldId id="288" r:id="rId14"/>
    <p:sldId id="289" r:id="rId15"/>
    <p:sldId id="290" r:id="rId16"/>
    <p:sldId id="274" r:id="rId17"/>
    <p:sldId id="275" r:id="rId18"/>
    <p:sldId id="276" r:id="rId19"/>
    <p:sldId id="277" r:id="rId20"/>
    <p:sldId id="278" r:id="rId21"/>
    <p:sldId id="279" r:id="rId22"/>
    <p:sldId id="261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2792" y="-1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10/27/11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10/27/11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10/27/11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6A6A6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©2011 EDUCAUSE. CC by-</a:t>
            </a:r>
            <a:r>
              <a:rPr lang="en-US" dirty="0" err="1" smtClean="0">
                <a:solidFill>
                  <a:schemeClr val="tx1"/>
                </a:solidFill>
              </a:rPr>
              <a:t>nc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nd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Relationship Id="rId8" Type="http://schemas.openxmlformats.org/officeDocument/2006/relationships/image" Target="../media/image10.png"/><Relationship Id="rId9" Type="http://schemas.openxmlformats.org/officeDocument/2006/relationships/image" Target="../media/image9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FUTURE DIRECTIONS FOR 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EDUCAUSE RESEARCH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165350" y="2008188"/>
            <a:ext cx="6400800" cy="513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Susan </a:t>
            </a:r>
            <a:r>
              <a:rPr lang="en-US" dirty="0" smtClean="0">
                <a:latin typeface="Arial" charset="0"/>
                <a:ea typeface="ＭＳ Ｐゴシック" charset="-128"/>
              </a:rPr>
              <a:t>Grajek, PhD  </a:t>
            </a:r>
            <a:r>
              <a:rPr lang="en-US" dirty="0" smtClean="0">
                <a:latin typeface="Arial" charset="0"/>
                <a:ea typeface="ＭＳ Ｐゴシック" charset="-128"/>
              </a:rPr>
              <a:t>|  October 19, 2011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667496" y="2353727"/>
            <a:ext cx="41065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dirty="0" smtClean="0">
                <a:latin typeface="Arial" charset="0"/>
                <a:ea typeface="ＭＳ Ｐゴシック" charset="-128"/>
              </a:rPr>
              <a:t>EDUCAUSE Vice President of Data, Research, and Analytics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2301" y="1539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 Data ARCHIPELAGO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669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2301" y="4963055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Achieving the right fit </a:t>
            </a:r>
          </a:p>
          <a:p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with our research methodology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12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9326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2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2"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8846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rgbClr val="C0504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6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rgbClr val="C0504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6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2">
                  <a:lumMod val="40000"/>
                  <a:lumOff val="6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298007"/>
            <a:ext cx="2339975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Method is tailored to the issue</a:t>
            </a:r>
            <a:endParaRPr lang="en-US" sz="2000" dirty="0"/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Random, stratified panels</a:t>
            </a:r>
            <a:endParaRPr lang="en-US" sz="2000" dirty="0"/>
          </a:p>
        </p:txBody>
      </p:sp>
      <p:sp>
        <p:nvSpPr>
          <p:cNvPr id="14" name="Rektangel 29"/>
          <p:cNvSpPr/>
          <p:nvPr/>
        </p:nvSpPr>
        <p:spPr bwMode="auto">
          <a:xfrm>
            <a:off x="1838097" y="2297113"/>
            <a:ext cx="19174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Consistent method applied to all issues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Opportunistic sampling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46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dirty="0" smtClean="0"/>
              <a:t>MAKING THE MOST OF YOUR TIME</a:t>
            </a:r>
            <a:endParaRPr lang="en-US" dirty="0"/>
          </a:p>
        </p:txBody>
      </p:sp>
      <p:pic>
        <p:nvPicPr>
          <p:cNvPr id="4" name="Picture 3" descr="Screen shot 2011-10-14 at 1.0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" y="1135842"/>
            <a:ext cx="7524126" cy="71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96"/>
            <a:ext cx="8382000" cy="1143000"/>
          </a:xfrm>
        </p:spPr>
        <p:txBody>
          <a:bodyPr/>
          <a:lstStyle/>
          <a:p>
            <a:r>
              <a:rPr lang="en-US" dirty="0" smtClean="0"/>
              <a:t>MAKING THE MOST OF YOUR TIME</a:t>
            </a:r>
            <a:endParaRPr lang="en-US" dirty="0"/>
          </a:p>
        </p:txBody>
      </p:sp>
      <p:pic>
        <p:nvPicPr>
          <p:cNvPr id="4" name="Picture 3" descr="Screen shot 2011-10-14 at 1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50" y="935054"/>
            <a:ext cx="510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901728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bg2">
                  <a:lumMod val="5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bg2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bg2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96928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bg2">
                  <a:lumMod val="5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bg2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bg2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bg2">
                  <a:lumMod val="9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184525"/>
            <a:ext cx="23399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HBR model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Research hub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Plan-to-publish:  </a:t>
            </a:r>
            <a:br>
              <a:rPr lang="en-US" sz="2000" dirty="0"/>
            </a:br>
            <a:r>
              <a:rPr lang="en-US" sz="2000" dirty="0"/>
              <a:t>4-6 months </a:t>
            </a:r>
          </a:p>
        </p:txBody>
      </p:sp>
      <p:sp>
        <p:nvSpPr>
          <p:cNvPr id="14" name="Rektangel 29"/>
          <p:cNvSpPr/>
          <p:nvPr/>
        </p:nvSpPr>
        <p:spPr bwMode="auto">
          <a:xfrm>
            <a:off x="1979613" y="2337793"/>
            <a:ext cx="19174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Dissertation model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Long report, summary report, case studies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Plan-to-publish: </a:t>
            </a:r>
            <a:br>
              <a:rPr lang="en-US" sz="1400" dirty="0"/>
            </a:br>
            <a:r>
              <a:rPr lang="en-US" sz="1400" dirty="0"/>
              <a:t>1-1 ½ years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203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VOLUME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9326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4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4"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8846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4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4"/>
              </a:solidFill>
              <a:effectLst>
                <a:outerShdw blurRad="19685" dist="12700" dir="5400000" algn="tl" rotWithShape="0">
                  <a:schemeClr val="accent4">
                    <a:lumMod val="60000"/>
                    <a:lumOff val="4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4">
                  <a:lumMod val="20000"/>
                  <a:lumOff val="8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4">
                    <a:lumMod val="7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979663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4">
                    <a:lumMod val="7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487334" y="2775560"/>
            <a:ext cx="26834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Six </a:t>
            </a:r>
            <a:r>
              <a:rPr lang="en-US" sz="2000" dirty="0"/>
              <a:t>original studies (and growing</a:t>
            </a:r>
            <a:r>
              <a:rPr lang="en-US" sz="2000" dirty="0" smtClean="0"/>
              <a:t>)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Core Data “Observation of the Month”</a:t>
            </a:r>
            <a:endParaRPr lang="en-US" sz="2000" dirty="0"/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Member-submitted Research Bulletins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Gartner research</a:t>
            </a:r>
            <a:endParaRPr lang="en-US" sz="2000" dirty="0"/>
          </a:p>
        </p:txBody>
      </p:sp>
      <p:sp>
        <p:nvSpPr>
          <p:cNvPr id="14" name="Rektangel 29"/>
          <p:cNvSpPr/>
          <p:nvPr/>
        </p:nvSpPr>
        <p:spPr bwMode="auto">
          <a:xfrm>
            <a:off x="1800561" y="2392798"/>
            <a:ext cx="2128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original studies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/>
              <a:t>Member-submitted Research Bulletins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Burton studies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225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2301" y="1539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r>
              <a:rPr lang="en-US" dirty="0" smtClean="0"/>
              <a:t>Integrating data and research </a:t>
            </a:r>
            <a:br>
              <a:rPr lang="en-US" dirty="0" smtClean="0"/>
            </a:br>
            <a:r>
              <a:rPr lang="en-US" dirty="0" smtClean="0"/>
              <a:t>and adding analytics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51"/>
          <a:stretch/>
        </p:blipFill>
        <p:spPr>
          <a:xfrm>
            <a:off x="0" y="1363133"/>
            <a:ext cx="9143999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343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3363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</p:grpSp>
      <p:pic>
        <p:nvPicPr>
          <p:cNvPr id="1336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79700" y="541655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8382000" cy="853545"/>
          </a:xfrm>
          <a:noFill/>
          <a:ln/>
        </p:spPr>
        <p:txBody>
          <a:bodyPr/>
          <a:lstStyle/>
          <a:p>
            <a:r>
              <a:rPr lang="en-US" noProof="1" smtClean="0"/>
              <a:t>Data</a:t>
            </a:r>
            <a:endParaRPr noProof="1"/>
          </a:p>
        </p:txBody>
      </p:sp>
      <p:sp>
        <p:nvSpPr>
          <p:cNvPr id="1336329" name="Line 51"/>
          <p:cNvSpPr>
            <a:spLocks noChangeShapeType="1"/>
          </p:cNvSpPr>
          <p:nvPr/>
        </p:nvSpPr>
        <p:spPr bwMode="gray">
          <a:xfrm>
            <a:off x="336550" y="2111375"/>
            <a:ext cx="3279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1" name="Text Box 52"/>
          <p:cNvSpPr txBox="1">
            <a:spLocks noChangeArrowheads="1"/>
          </p:cNvSpPr>
          <p:nvPr/>
        </p:nvSpPr>
        <p:spPr bwMode="gray">
          <a:xfrm>
            <a:off x="231775" y="2168525"/>
            <a:ext cx="2816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Evaluate CDS data</a:t>
            </a:r>
          </a:p>
          <a:p>
            <a:pPr marL="137160" indent="-13716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Integrate with ECAR</a:t>
            </a:r>
          </a:p>
          <a:p>
            <a:pPr marL="137160" indent="-13716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Shorter</a:t>
            </a:r>
          </a:p>
          <a:p>
            <a:pPr marL="137160" indent="-13716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Benchmarks you need to plan and manage IT:  KPIs, maturity indices, costs</a:t>
            </a:r>
          </a:p>
          <a:p>
            <a:pPr marL="137160" indent="-13716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Standard definitions</a:t>
            </a:r>
          </a:p>
          <a:p>
            <a:pPr marL="137160" indent="-137160" algn="l" eaLnBrk="1" hangingPunct="1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Baseline definition that can be extended</a:t>
            </a:r>
          </a:p>
        </p:txBody>
      </p:sp>
      <p:sp>
        <p:nvSpPr>
          <p:cNvPr id="1336339" name="Text Box 19"/>
          <p:cNvSpPr txBox="1">
            <a:spLocks noChangeArrowheads="1"/>
          </p:cNvSpPr>
          <p:nvPr/>
        </p:nvSpPr>
        <p:spPr bwMode="gray">
          <a:xfrm>
            <a:off x="222250" y="1700213"/>
            <a:ext cx="261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Improving our data</a:t>
            </a:r>
            <a:endParaRPr sz="2000" b="1" noProof="1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86163" y="2679700"/>
            <a:ext cx="1978025" cy="2006600"/>
            <a:chOff x="3586163" y="2679700"/>
            <a:chExt cx="1978025" cy="2006600"/>
          </a:xfrm>
        </p:grpSpPr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3586163" y="2679700"/>
              <a:ext cx="1978025" cy="2006600"/>
              <a:chOff x="2259" y="1688"/>
              <a:chExt cx="1246" cy="1264"/>
            </a:xfrm>
          </p:grpSpPr>
          <p:sp>
            <p:nvSpPr>
              <p:cNvPr id="28" name="Oval 5"/>
              <p:cNvSpPr>
                <a:spLocks noChangeArrowheads="1"/>
              </p:cNvSpPr>
              <p:nvPr/>
            </p:nvSpPr>
            <p:spPr bwMode="gray">
              <a:xfrm>
                <a:off x="2259" y="1688"/>
                <a:ext cx="1246" cy="1264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lumMod val="50000"/>
                    <a:alpha val="7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contourClr>
                  <a:schemeClr val="accent3">
                    <a:lumMod val="50000"/>
                  </a:schemeClr>
                </a:contourClr>
              </a:sp3d>
            </p:spPr>
            <p:txBody>
              <a:bodyPr wrap="none" lIns="90000" tIns="90000" rIns="72000" bIns="90000" anchor="ctr"/>
              <a:lstStyle/>
              <a:p>
                <a:endParaRPr noProof="1">
                  <a:cs typeface="Arial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gray">
              <a:xfrm>
                <a:off x="2275" y="2241"/>
                <a:ext cx="1215" cy="698"/>
              </a:xfrm>
              <a:custGeom>
                <a:avLst/>
                <a:gdLst>
                  <a:gd name="T0" fmla="*/ 2147483647 w 412"/>
                  <a:gd name="T1" fmla="*/ 2147483647 h 234"/>
                  <a:gd name="T2" fmla="*/ 27018714 w 412"/>
                  <a:gd name="T3" fmla="*/ 0 h 234"/>
                  <a:gd name="T4" fmla="*/ 0 w 412"/>
                  <a:gd name="T5" fmla="*/ 727246090 h 234"/>
                  <a:gd name="T6" fmla="*/ 2147483647 w 412"/>
                  <a:gd name="T7" fmla="*/ 2147483647 h 234"/>
                  <a:gd name="T8" fmla="*/ 2147483647 w 412"/>
                  <a:gd name="T9" fmla="*/ 727246090 h 234"/>
                  <a:gd name="T10" fmla="*/ 2147483647 w 412"/>
                  <a:gd name="T11" fmla="*/ 0 h 234"/>
                  <a:gd name="T12" fmla="*/ 2147483647 w 412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234"/>
                  <a:gd name="T23" fmla="*/ 412 w 41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234">
                    <a:moveTo>
                      <a:pt x="206" y="179"/>
                    </a:moveTo>
                    <a:cubicBezTo>
                      <a:pt x="101" y="179"/>
                      <a:pt x="15" y="101"/>
                      <a:pt x="1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0" y="141"/>
                      <a:pt x="92" y="234"/>
                      <a:pt x="206" y="234"/>
                    </a:cubicBezTo>
                    <a:cubicBezTo>
                      <a:pt x="320" y="234"/>
                      <a:pt x="412" y="141"/>
                      <a:pt x="412" y="27"/>
                    </a:cubicBezTo>
                    <a:cubicBezTo>
                      <a:pt x="412" y="18"/>
                      <a:pt x="411" y="9"/>
                      <a:pt x="410" y="0"/>
                    </a:cubicBezTo>
                    <a:cubicBezTo>
                      <a:pt x="397" y="101"/>
                      <a:pt x="310" y="179"/>
                      <a:pt x="206" y="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noProof="1">
                  <a:cs typeface="Arial" charset="0"/>
                </a:endParaRPr>
              </a:p>
            </p:txBody>
          </p:sp>
          <p:pic>
            <p:nvPicPr>
              <p:cNvPr id="30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96" y="1715"/>
                <a:ext cx="778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3586163" y="3229273"/>
              <a:ext cx="195421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EA50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sz="2000" b="1" noProof="1" smtClean="0"/>
            </a:p>
            <a:p>
              <a:pPr algn="ctr"/>
              <a:r>
                <a:rPr lang="en-US" sz="2000" b="1" noProof="1" smtClean="0"/>
                <a:t>benchmarking data</a:t>
              </a:r>
              <a:endParaRPr sz="2000" b="1" noProof="1"/>
            </a:p>
          </p:txBody>
        </p:sp>
      </p:grpSp>
    </p:spTree>
    <p:extLst>
      <p:ext uri="{BB962C8B-B14F-4D97-AF65-F5344CB8AC3E}">
        <p14:creationId xmlns:p14="http://schemas.microsoft.com/office/powerpoint/2010/main" val="11320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343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3363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</p:grpSp>
      <p:pic>
        <p:nvPicPr>
          <p:cNvPr id="1336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79700" y="541655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8382000" cy="853545"/>
          </a:xfrm>
          <a:noFill/>
          <a:ln/>
        </p:spPr>
        <p:txBody>
          <a:bodyPr/>
          <a:lstStyle/>
          <a:p>
            <a:r>
              <a:rPr lang="en-US" noProof="1" smtClean="0"/>
              <a:t>Data</a:t>
            </a:r>
            <a:endParaRPr noProof="1"/>
          </a:p>
        </p:txBody>
      </p:sp>
      <p:sp>
        <p:nvSpPr>
          <p:cNvPr id="1336329" name="Line 51"/>
          <p:cNvSpPr>
            <a:spLocks noChangeShapeType="1"/>
          </p:cNvSpPr>
          <p:nvPr/>
        </p:nvSpPr>
        <p:spPr bwMode="gray">
          <a:xfrm>
            <a:off x="336550" y="2111375"/>
            <a:ext cx="3279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0" name="Text Box 46"/>
          <p:cNvSpPr txBox="1">
            <a:spLocks noChangeArrowheads="1"/>
          </p:cNvSpPr>
          <p:nvPr/>
        </p:nvSpPr>
        <p:spPr bwMode="gray">
          <a:xfrm>
            <a:off x="6180666" y="4752975"/>
            <a:ext cx="2963334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Data from ECAR studies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More IPEDS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Additional sources (CUPA-HR, etc)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31" name="Text Box 52"/>
          <p:cNvSpPr txBox="1">
            <a:spLocks noChangeArrowheads="1"/>
          </p:cNvSpPr>
          <p:nvPr/>
        </p:nvSpPr>
        <p:spPr bwMode="gray">
          <a:xfrm>
            <a:off x="231775" y="2168525"/>
            <a:ext cx="2816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noProof="1">
                <a:solidFill>
                  <a:srgbClr val="080808"/>
                </a:solidFill>
                <a:cs typeface="Arial" charset="0"/>
              </a:rPr>
              <a:t>Evaluate CDS data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Integrate with ECAR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Shorter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>
                <a:solidFill>
                  <a:srgbClr val="080808"/>
                </a:solidFill>
                <a:cs typeface="Arial" charset="0"/>
              </a:rPr>
              <a:t>Benchmarks you need to plan and manage IT:  KPIs, maturity indices, costs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>
                <a:solidFill>
                  <a:srgbClr val="080808"/>
                </a:solidFill>
                <a:cs typeface="Arial" charset="0"/>
              </a:rPr>
              <a:t>Standard definitions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>
                <a:solidFill>
                  <a:srgbClr val="080808"/>
                </a:solidFill>
                <a:cs typeface="Arial" charset="0"/>
              </a:rPr>
              <a:t>Baseline definition that can be extended</a:t>
            </a:r>
          </a:p>
        </p:txBody>
      </p:sp>
      <p:sp>
        <p:nvSpPr>
          <p:cNvPr id="1336335" name="Line 45"/>
          <p:cNvSpPr>
            <a:spLocks noChangeShapeType="1"/>
          </p:cNvSpPr>
          <p:nvPr/>
        </p:nvSpPr>
        <p:spPr bwMode="gray">
          <a:xfrm>
            <a:off x="6115050" y="4695825"/>
            <a:ext cx="27209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9" name="Text Box 19"/>
          <p:cNvSpPr txBox="1">
            <a:spLocks noChangeArrowheads="1"/>
          </p:cNvSpPr>
          <p:nvPr/>
        </p:nvSpPr>
        <p:spPr bwMode="gray">
          <a:xfrm>
            <a:off x="222250" y="1700213"/>
            <a:ext cx="261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Improving our data</a:t>
            </a:r>
            <a:endParaRPr sz="2000" b="1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40" name="Text Box 20"/>
          <p:cNvSpPr txBox="1">
            <a:spLocks noChangeArrowheads="1"/>
          </p:cNvSpPr>
          <p:nvPr/>
        </p:nvSpPr>
        <p:spPr bwMode="gray">
          <a:xfrm>
            <a:off x="6115050" y="4275138"/>
            <a:ext cx="2617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noProof="1" smtClean="0">
                <a:cs typeface="Arial" charset="0"/>
              </a:rPr>
              <a:t>Add additional data</a:t>
            </a:r>
            <a:endParaRPr sz="2000" b="1" noProof="1"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6163" y="2679700"/>
            <a:ext cx="1978025" cy="2006600"/>
            <a:chOff x="3586163" y="2679700"/>
            <a:chExt cx="1978025" cy="2006600"/>
          </a:xfrm>
        </p:grpSpPr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3586163" y="2679700"/>
              <a:ext cx="1978025" cy="2006600"/>
              <a:chOff x="2259" y="1688"/>
              <a:chExt cx="1246" cy="1264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gray">
              <a:xfrm>
                <a:off x="2259" y="1688"/>
                <a:ext cx="1246" cy="1264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lumMod val="50000"/>
                    <a:alpha val="7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contourClr>
                  <a:schemeClr val="accent3">
                    <a:lumMod val="50000"/>
                  </a:schemeClr>
                </a:contourClr>
              </a:sp3d>
            </p:spPr>
            <p:txBody>
              <a:bodyPr wrap="none" lIns="90000" tIns="90000" rIns="72000" bIns="90000" anchor="ctr"/>
              <a:lstStyle/>
              <a:p>
                <a:endParaRPr noProof="1">
                  <a:cs typeface="Arial" charset="0"/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gray">
              <a:xfrm>
                <a:off x="2275" y="2241"/>
                <a:ext cx="1215" cy="698"/>
              </a:xfrm>
              <a:custGeom>
                <a:avLst/>
                <a:gdLst>
                  <a:gd name="T0" fmla="*/ 2147483647 w 412"/>
                  <a:gd name="T1" fmla="*/ 2147483647 h 234"/>
                  <a:gd name="T2" fmla="*/ 27018714 w 412"/>
                  <a:gd name="T3" fmla="*/ 0 h 234"/>
                  <a:gd name="T4" fmla="*/ 0 w 412"/>
                  <a:gd name="T5" fmla="*/ 727246090 h 234"/>
                  <a:gd name="T6" fmla="*/ 2147483647 w 412"/>
                  <a:gd name="T7" fmla="*/ 2147483647 h 234"/>
                  <a:gd name="T8" fmla="*/ 2147483647 w 412"/>
                  <a:gd name="T9" fmla="*/ 727246090 h 234"/>
                  <a:gd name="T10" fmla="*/ 2147483647 w 412"/>
                  <a:gd name="T11" fmla="*/ 0 h 234"/>
                  <a:gd name="T12" fmla="*/ 2147483647 w 412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234"/>
                  <a:gd name="T23" fmla="*/ 412 w 41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234">
                    <a:moveTo>
                      <a:pt x="206" y="179"/>
                    </a:moveTo>
                    <a:cubicBezTo>
                      <a:pt x="101" y="179"/>
                      <a:pt x="15" y="101"/>
                      <a:pt x="1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0" y="141"/>
                      <a:pt x="92" y="234"/>
                      <a:pt x="206" y="234"/>
                    </a:cubicBezTo>
                    <a:cubicBezTo>
                      <a:pt x="320" y="234"/>
                      <a:pt x="412" y="141"/>
                      <a:pt x="412" y="27"/>
                    </a:cubicBezTo>
                    <a:cubicBezTo>
                      <a:pt x="412" y="18"/>
                      <a:pt x="411" y="9"/>
                      <a:pt x="410" y="0"/>
                    </a:cubicBezTo>
                    <a:cubicBezTo>
                      <a:pt x="397" y="101"/>
                      <a:pt x="310" y="179"/>
                      <a:pt x="206" y="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noProof="1">
                  <a:cs typeface="Arial" charset="0"/>
                </a:endParaRPr>
              </a:p>
            </p:txBody>
          </p:sp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96" y="1715"/>
                <a:ext cx="778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6351" name="Rectangle 31"/>
            <p:cNvSpPr>
              <a:spLocks noChangeArrowheads="1"/>
            </p:cNvSpPr>
            <p:nvPr/>
          </p:nvSpPr>
          <p:spPr bwMode="gray">
            <a:xfrm>
              <a:off x="3586163" y="3229273"/>
              <a:ext cx="195421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EA50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noProof="1" smtClean="0"/>
                <a:t>research and benchmarking data</a:t>
              </a:r>
              <a:endParaRPr sz="2000" b="1" noProof="1"/>
            </a:p>
          </p:txBody>
        </p:sp>
      </p:grpSp>
    </p:spTree>
    <p:extLst>
      <p:ext uri="{BB962C8B-B14F-4D97-AF65-F5344CB8AC3E}">
        <p14:creationId xmlns:p14="http://schemas.microsoft.com/office/powerpoint/2010/main" val="2207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343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3363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</p:grpSp>
      <p:pic>
        <p:nvPicPr>
          <p:cNvPr id="13363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79700" y="541655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8788"/>
            <a:ext cx="8382000" cy="811212"/>
          </a:xfrm>
          <a:noFill/>
          <a:ln/>
        </p:spPr>
        <p:txBody>
          <a:bodyPr/>
          <a:lstStyle/>
          <a:p>
            <a:r>
              <a:rPr lang="en-US" noProof="1" smtClean="0"/>
              <a:t>Research</a:t>
            </a:r>
            <a:endParaRPr noProof="1"/>
          </a:p>
        </p:txBody>
      </p:sp>
      <p:sp>
        <p:nvSpPr>
          <p:cNvPr id="1336329" name="Line 51"/>
          <p:cNvSpPr>
            <a:spLocks noChangeShapeType="1"/>
          </p:cNvSpPr>
          <p:nvPr/>
        </p:nvSpPr>
        <p:spPr bwMode="gray">
          <a:xfrm>
            <a:off x="336550" y="2111375"/>
            <a:ext cx="3279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0" name="Text Box 46"/>
          <p:cNvSpPr txBox="1">
            <a:spLocks noChangeArrowheads="1"/>
          </p:cNvSpPr>
          <p:nvPr/>
        </p:nvSpPr>
        <p:spPr bwMode="gray">
          <a:xfrm>
            <a:off x="6061075" y="4752975"/>
            <a:ext cx="287337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Mine existing data to 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Answer timely questions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Seed and shorten new research studies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31" name="Text Box 52"/>
          <p:cNvSpPr txBox="1">
            <a:spLocks noChangeArrowheads="1"/>
          </p:cNvSpPr>
          <p:nvPr/>
        </p:nvSpPr>
        <p:spPr bwMode="gray">
          <a:xfrm>
            <a:off x="231775" y="2168525"/>
            <a:ext cx="2816225" cy="33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Integrate research data with CDS data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Data from ECAR studies 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Timely topics data from just-in-time research suggested by new IT Issues panel 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Add the “Top 10” survey questions from this year’s ECAR research to next year’s CDS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32" name="Freeform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494213" y="1927225"/>
            <a:ext cx="1841500" cy="3500438"/>
          </a:xfrm>
          <a:custGeom>
            <a:avLst/>
            <a:gdLst>
              <a:gd name="T0" fmla="*/ 307 w 307"/>
              <a:gd name="T1" fmla="*/ 293 h 585"/>
              <a:gd name="T2" fmla="*/ 14 w 307"/>
              <a:gd name="T3" fmla="*/ 0 h 585"/>
              <a:gd name="T4" fmla="*/ 2 w 307"/>
              <a:gd name="T5" fmla="*/ 1 h 585"/>
              <a:gd name="T6" fmla="*/ 45 w 307"/>
              <a:gd name="T7" fmla="*/ 49 h 585"/>
              <a:gd name="T8" fmla="*/ 5 w 307"/>
              <a:gd name="T9" fmla="*/ 95 h 585"/>
              <a:gd name="T10" fmla="*/ 114 w 307"/>
              <a:gd name="T11" fmla="*/ 121 h 585"/>
              <a:gd name="T12" fmla="*/ 186 w 307"/>
              <a:gd name="T13" fmla="*/ 392 h 585"/>
              <a:gd name="T14" fmla="*/ 42 w 307"/>
              <a:gd name="T15" fmla="*/ 490 h 585"/>
              <a:gd name="T16" fmla="*/ 0 w 307"/>
              <a:gd name="T17" fmla="*/ 537 h 585"/>
              <a:gd name="T18" fmla="*/ 42 w 307"/>
              <a:gd name="T19" fmla="*/ 585 h 585"/>
              <a:gd name="T20" fmla="*/ 307 w 307"/>
              <a:gd name="T21" fmla="*/ 29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85">
                <a:moveTo>
                  <a:pt x="307" y="293"/>
                </a:moveTo>
                <a:cubicBezTo>
                  <a:pt x="307" y="132"/>
                  <a:pt x="176" y="0"/>
                  <a:pt x="14" y="0"/>
                </a:cubicBezTo>
                <a:cubicBezTo>
                  <a:pt x="10" y="0"/>
                  <a:pt x="6" y="1"/>
                  <a:pt x="2" y="1"/>
                </a:cubicBezTo>
                <a:cubicBezTo>
                  <a:pt x="45" y="49"/>
                  <a:pt x="45" y="49"/>
                  <a:pt x="45" y="49"/>
                </a:cubicBezTo>
                <a:cubicBezTo>
                  <a:pt x="5" y="95"/>
                  <a:pt x="5" y="95"/>
                  <a:pt x="5" y="95"/>
                </a:cubicBezTo>
                <a:cubicBezTo>
                  <a:pt x="41" y="93"/>
                  <a:pt x="79" y="102"/>
                  <a:pt x="114" y="121"/>
                </a:cubicBezTo>
                <a:cubicBezTo>
                  <a:pt x="208" y="176"/>
                  <a:pt x="241" y="298"/>
                  <a:pt x="186" y="392"/>
                </a:cubicBezTo>
                <a:cubicBezTo>
                  <a:pt x="154" y="448"/>
                  <a:pt x="100" y="482"/>
                  <a:pt x="42" y="490"/>
                </a:cubicBezTo>
                <a:cubicBezTo>
                  <a:pt x="0" y="537"/>
                  <a:pt x="0" y="537"/>
                  <a:pt x="0" y="537"/>
                </a:cubicBezTo>
                <a:cubicBezTo>
                  <a:pt x="42" y="585"/>
                  <a:pt x="42" y="585"/>
                  <a:pt x="42" y="585"/>
                </a:cubicBezTo>
                <a:cubicBezTo>
                  <a:pt x="191" y="571"/>
                  <a:pt x="307" y="446"/>
                  <a:pt x="307" y="293"/>
                </a:cubicBezTo>
                <a:close/>
              </a:path>
            </a:pathLst>
          </a:custGeom>
          <a:gradFill rotWithShape="1">
            <a:gsLst>
              <a:gs pos="0">
                <a:srgbClr val="0061B2"/>
              </a:gs>
              <a:gs pos="100000">
                <a:srgbClr val="0061B2">
                  <a:gamma/>
                  <a:shade val="66667"/>
                  <a:invGamma/>
                </a:srgbClr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6335" name="Line 45"/>
          <p:cNvSpPr>
            <a:spLocks noChangeShapeType="1"/>
          </p:cNvSpPr>
          <p:nvPr/>
        </p:nvSpPr>
        <p:spPr bwMode="gray">
          <a:xfrm>
            <a:off x="6335713" y="4686300"/>
            <a:ext cx="2500312" cy="9525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8" name="WordArt 18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 rot="16200000">
            <a:off x="4624387" y="3203576"/>
            <a:ext cx="1903413" cy="969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078293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research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36339" name="Text Box 19"/>
          <p:cNvSpPr txBox="1">
            <a:spLocks noChangeArrowheads="1"/>
          </p:cNvSpPr>
          <p:nvPr/>
        </p:nvSpPr>
        <p:spPr bwMode="gray">
          <a:xfrm>
            <a:off x="222249" y="1700213"/>
            <a:ext cx="3740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Research</a:t>
            </a:r>
            <a:r>
              <a:rPr lang="en-US" b="1" noProof="1" smtClean="0">
                <a:solidFill>
                  <a:srgbClr val="080808"/>
                </a:solidFill>
                <a:cs typeface="Arial" charset="0"/>
              </a:rPr>
              <a:t> contributes to data</a:t>
            </a:r>
            <a:endParaRPr b="1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40" name="Text Box 20"/>
          <p:cNvSpPr txBox="1">
            <a:spLocks noChangeArrowheads="1"/>
          </p:cNvSpPr>
          <p:nvPr/>
        </p:nvSpPr>
        <p:spPr bwMode="gray">
          <a:xfrm>
            <a:off x="6481762" y="3969998"/>
            <a:ext cx="2452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noProof="1" smtClean="0">
                <a:cs typeface="Arial" charset="0"/>
              </a:rPr>
              <a:t>Data contributes </a:t>
            </a:r>
            <a:br>
              <a:rPr lang="en-US" sz="2000" b="1" noProof="1" smtClean="0">
                <a:cs typeface="Arial" charset="0"/>
              </a:rPr>
            </a:br>
            <a:r>
              <a:rPr lang="en-US" sz="2000" b="1" noProof="1" smtClean="0">
                <a:cs typeface="Arial" charset="0"/>
              </a:rPr>
              <a:t>to research</a:t>
            </a:r>
            <a:endParaRPr sz="2000" b="1" noProof="1"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86163" y="2679700"/>
            <a:ext cx="1978025" cy="2006600"/>
            <a:chOff x="3586163" y="2679700"/>
            <a:chExt cx="1978025" cy="2006600"/>
          </a:xfrm>
        </p:grpSpPr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3586163" y="2679700"/>
              <a:ext cx="1978025" cy="2006600"/>
              <a:chOff x="2259" y="1688"/>
              <a:chExt cx="1246" cy="1264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gray">
              <a:xfrm>
                <a:off x="2259" y="1688"/>
                <a:ext cx="1246" cy="1264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lumMod val="50000"/>
                    <a:alpha val="7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contourClr>
                  <a:schemeClr val="accent3">
                    <a:lumMod val="50000"/>
                  </a:schemeClr>
                </a:contourClr>
              </a:sp3d>
            </p:spPr>
            <p:txBody>
              <a:bodyPr wrap="none" lIns="90000" tIns="90000" rIns="72000" bIns="90000" anchor="ctr"/>
              <a:lstStyle/>
              <a:p>
                <a:endParaRPr noProof="1">
                  <a:cs typeface="Arial" charset="0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gray">
              <a:xfrm>
                <a:off x="2275" y="2241"/>
                <a:ext cx="1215" cy="698"/>
              </a:xfrm>
              <a:custGeom>
                <a:avLst/>
                <a:gdLst>
                  <a:gd name="T0" fmla="*/ 2147483647 w 412"/>
                  <a:gd name="T1" fmla="*/ 2147483647 h 234"/>
                  <a:gd name="T2" fmla="*/ 27018714 w 412"/>
                  <a:gd name="T3" fmla="*/ 0 h 234"/>
                  <a:gd name="T4" fmla="*/ 0 w 412"/>
                  <a:gd name="T5" fmla="*/ 727246090 h 234"/>
                  <a:gd name="T6" fmla="*/ 2147483647 w 412"/>
                  <a:gd name="T7" fmla="*/ 2147483647 h 234"/>
                  <a:gd name="T8" fmla="*/ 2147483647 w 412"/>
                  <a:gd name="T9" fmla="*/ 727246090 h 234"/>
                  <a:gd name="T10" fmla="*/ 2147483647 w 412"/>
                  <a:gd name="T11" fmla="*/ 0 h 234"/>
                  <a:gd name="T12" fmla="*/ 2147483647 w 412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234"/>
                  <a:gd name="T23" fmla="*/ 412 w 41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234">
                    <a:moveTo>
                      <a:pt x="206" y="179"/>
                    </a:moveTo>
                    <a:cubicBezTo>
                      <a:pt x="101" y="179"/>
                      <a:pt x="15" y="101"/>
                      <a:pt x="1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0" y="141"/>
                      <a:pt x="92" y="234"/>
                      <a:pt x="206" y="234"/>
                    </a:cubicBezTo>
                    <a:cubicBezTo>
                      <a:pt x="320" y="234"/>
                      <a:pt x="412" y="141"/>
                      <a:pt x="412" y="27"/>
                    </a:cubicBezTo>
                    <a:cubicBezTo>
                      <a:pt x="412" y="18"/>
                      <a:pt x="411" y="9"/>
                      <a:pt x="410" y="0"/>
                    </a:cubicBezTo>
                    <a:cubicBezTo>
                      <a:pt x="397" y="101"/>
                      <a:pt x="310" y="179"/>
                      <a:pt x="206" y="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noProof="1">
                  <a:cs typeface="Arial" charset="0"/>
                </a:endParaRPr>
              </a:p>
            </p:txBody>
          </p:sp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96" y="1715"/>
                <a:ext cx="778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Rectangle 31"/>
            <p:cNvSpPr>
              <a:spLocks noChangeArrowheads="1"/>
            </p:cNvSpPr>
            <p:nvPr/>
          </p:nvSpPr>
          <p:spPr bwMode="gray">
            <a:xfrm>
              <a:off x="3586163" y="3229273"/>
              <a:ext cx="195421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EA50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noProof="1" smtClean="0"/>
                <a:t>research and benchmarking data</a:t>
              </a:r>
              <a:endParaRPr sz="2000" b="1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259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need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increasing need for rigorous data</a:t>
            </a:r>
            <a:br>
              <a:rPr lang="en-US" dirty="0" smtClean="0"/>
            </a:br>
            <a:r>
              <a:rPr lang="en-US" dirty="0" smtClean="0"/>
              <a:t>and knowledge:</a:t>
            </a:r>
          </a:p>
          <a:p>
            <a:r>
              <a:rPr lang="en-US" dirty="0" smtClean="0"/>
              <a:t>Maturation of IT management</a:t>
            </a:r>
          </a:p>
          <a:p>
            <a:r>
              <a:rPr lang="en-US" dirty="0" smtClean="0"/>
              <a:t>Accountability demands from leadership</a:t>
            </a:r>
          </a:p>
          <a:p>
            <a:r>
              <a:rPr lang="en-US" dirty="0" smtClean="0"/>
              <a:t>Government regulations</a:t>
            </a:r>
          </a:p>
          <a:p>
            <a:r>
              <a:rPr lang="en-US" dirty="0" smtClean="0"/>
              <a:t>End users are more sophisticated…</a:t>
            </a:r>
            <a:br>
              <a:rPr lang="en-US" dirty="0" smtClean="0"/>
            </a:br>
            <a:r>
              <a:rPr lang="en-US" dirty="0" smtClean="0"/>
              <a:t>about IT and about data</a:t>
            </a:r>
          </a:p>
          <a:p>
            <a:pPr marL="2889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5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343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3363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</p:grpSp>
      <p:pic>
        <p:nvPicPr>
          <p:cNvPr id="13363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79700" y="541655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632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noProof="1" smtClean="0"/>
              <a:t>Analytics:  We will build the capability in coming years</a:t>
            </a:r>
            <a:endParaRPr noProof="1"/>
          </a:p>
        </p:txBody>
      </p:sp>
      <p:sp>
        <p:nvSpPr>
          <p:cNvPr id="1336329" name="Line 51"/>
          <p:cNvSpPr>
            <a:spLocks noChangeShapeType="1"/>
          </p:cNvSpPr>
          <p:nvPr/>
        </p:nvSpPr>
        <p:spPr bwMode="gray">
          <a:xfrm>
            <a:off x="336550" y="2111375"/>
            <a:ext cx="3279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2" name="Freeform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494213" y="1927225"/>
            <a:ext cx="1841500" cy="3500438"/>
          </a:xfrm>
          <a:custGeom>
            <a:avLst/>
            <a:gdLst>
              <a:gd name="T0" fmla="*/ 307 w 307"/>
              <a:gd name="T1" fmla="*/ 293 h 585"/>
              <a:gd name="T2" fmla="*/ 14 w 307"/>
              <a:gd name="T3" fmla="*/ 0 h 585"/>
              <a:gd name="T4" fmla="*/ 2 w 307"/>
              <a:gd name="T5" fmla="*/ 1 h 585"/>
              <a:gd name="T6" fmla="*/ 45 w 307"/>
              <a:gd name="T7" fmla="*/ 49 h 585"/>
              <a:gd name="T8" fmla="*/ 5 w 307"/>
              <a:gd name="T9" fmla="*/ 95 h 585"/>
              <a:gd name="T10" fmla="*/ 114 w 307"/>
              <a:gd name="T11" fmla="*/ 121 h 585"/>
              <a:gd name="T12" fmla="*/ 186 w 307"/>
              <a:gd name="T13" fmla="*/ 392 h 585"/>
              <a:gd name="T14" fmla="*/ 42 w 307"/>
              <a:gd name="T15" fmla="*/ 490 h 585"/>
              <a:gd name="T16" fmla="*/ 0 w 307"/>
              <a:gd name="T17" fmla="*/ 537 h 585"/>
              <a:gd name="T18" fmla="*/ 42 w 307"/>
              <a:gd name="T19" fmla="*/ 585 h 585"/>
              <a:gd name="T20" fmla="*/ 307 w 307"/>
              <a:gd name="T21" fmla="*/ 29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85">
                <a:moveTo>
                  <a:pt x="307" y="293"/>
                </a:moveTo>
                <a:cubicBezTo>
                  <a:pt x="307" y="132"/>
                  <a:pt x="176" y="0"/>
                  <a:pt x="14" y="0"/>
                </a:cubicBezTo>
                <a:cubicBezTo>
                  <a:pt x="10" y="0"/>
                  <a:pt x="6" y="1"/>
                  <a:pt x="2" y="1"/>
                </a:cubicBezTo>
                <a:cubicBezTo>
                  <a:pt x="45" y="49"/>
                  <a:pt x="45" y="49"/>
                  <a:pt x="45" y="49"/>
                </a:cubicBezTo>
                <a:cubicBezTo>
                  <a:pt x="5" y="95"/>
                  <a:pt x="5" y="95"/>
                  <a:pt x="5" y="95"/>
                </a:cubicBezTo>
                <a:cubicBezTo>
                  <a:pt x="41" y="93"/>
                  <a:pt x="79" y="102"/>
                  <a:pt x="114" y="121"/>
                </a:cubicBezTo>
                <a:cubicBezTo>
                  <a:pt x="208" y="176"/>
                  <a:pt x="241" y="298"/>
                  <a:pt x="186" y="392"/>
                </a:cubicBezTo>
                <a:cubicBezTo>
                  <a:pt x="154" y="448"/>
                  <a:pt x="100" y="482"/>
                  <a:pt x="42" y="490"/>
                </a:cubicBezTo>
                <a:cubicBezTo>
                  <a:pt x="0" y="537"/>
                  <a:pt x="0" y="537"/>
                  <a:pt x="0" y="537"/>
                </a:cubicBezTo>
                <a:cubicBezTo>
                  <a:pt x="42" y="585"/>
                  <a:pt x="42" y="585"/>
                  <a:pt x="42" y="585"/>
                </a:cubicBezTo>
                <a:cubicBezTo>
                  <a:pt x="191" y="571"/>
                  <a:pt x="307" y="446"/>
                  <a:pt x="307" y="293"/>
                </a:cubicBezTo>
                <a:close/>
              </a:path>
            </a:pathLst>
          </a:custGeom>
          <a:gradFill rotWithShape="1">
            <a:gsLst>
              <a:gs pos="0">
                <a:srgbClr val="0061B2"/>
              </a:gs>
              <a:gs pos="100000">
                <a:srgbClr val="0061B2">
                  <a:gamma/>
                  <a:shade val="66667"/>
                  <a:invGamma/>
                </a:srgbClr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6333" name="Freeform 1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827338" y="1938338"/>
            <a:ext cx="1836737" cy="3497262"/>
          </a:xfrm>
          <a:custGeom>
            <a:avLst/>
            <a:gdLst>
              <a:gd name="T0" fmla="*/ 302 w 307"/>
              <a:gd name="T1" fmla="*/ 490 h 584"/>
              <a:gd name="T2" fmla="*/ 194 w 307"/>
              <a:gd name="T3" fmla="*/ 463 h 584"/>
              <a:gd name="T4" fmla="*/ 121 w 307"/>
              <a:gd name="T5" fmla="*/ 192 h 584"/>
              <a:gd name="T6" fmla="*/ 265 w 307"/>
              <a:gd name="T7" fmla="*/ 95 h 584"/>
              <a:gd name="T8" fmla="*/ 307 w 307"/>
              <a:gd name="T9" fmla="*/ 47 h 584"/>
              <a:gd name="T10" fmla="*/ 265 w 307"/>
              <a:gd name="T11" fmla="*/ 0 h 584"/>
              <a:gd name="T12" fmla="*/ 0 w 307"/>
              <a:gd name="T13" fmla="*/ 291 h 584"/>
              <a:gd name="T14" fmla="*/ 293 w 307"/>
              <a:gd name="T15" fmla="*/ 584 h 584"/>
              <a:gd name="T16" fmla="*/ 304 w 307"/>
              <a:gd name="T17" fmla="*/ 584 h 584"/>
              <a:gd name="T18" fmla="*/ 261 w 307"/>
              <a:gd name="T19" fmla="*/ 535 h 584"/>
              <a:gd name="T20" fmla="*/ 302 w 307"/>
              <a:gd name="T21" fmla="*/ 49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84">
                <a:moveTo>
                  <a:pt x="302" y="490"/>
                </a:moveTo>
                <a:cubicBezTo>
                  <a:pt x="265" y="491"/>
                  <a:pt x="228" y="483"/>
                  <a:pt x="194" y="463"/>
                </a:cubicBezTo>
                <a:cubicBezTo>
                  <a:pt x="99" y="408"/>
                  <a:pt x="67" y="287"/>
                  <a:pt x="121" y="192"/>
                </a:cubicBezTo>
                <a:cubicBezTo>
                  <a:pt x="153" y="137"/>
                  <a:pt x="207" y="103"/>
                  <a:pt x="265" y="95"/>
                </a:cubicBezTo>
                <a:cubicBezTo>
                  <a:pt x="307" y="47"/>
                  <a:pt x="307" y="47"/>
                  <a:pt x="307" y="47"/>
                </a:cubicBezTo>
                <a:cubicBezTo>
                  <a:pt x="265" y="0"/>
                  <a:pt x="265" y="0"/>
                  <a:pt x="265" y="0"/>
                </a:cubicBezTo>
                <a:cubicBezTo>
                  <a:pt x="116" y="14"/>
                  <a:pt x="0" y="139"/>
                  <a:pt x="0" y="291"/>
                </a:cubicBezTo>
                <a:cubicBezTo>
                  <a:pt x="0" y="453"/>
                  <a:pt x="131" y="584"/>
                  <a:pt x="293" y="584"/>
                </a:cubicBezTo>
                <a:cubicBezTo>
                  <a:pt x="297" y="584"/>
                  <a:pt x="301" y="584"/>
                  <a:pt x="304" y="584"/>
                </a:cubicBezTo>
                <a:cubicBezTo>
                  <a:pt x="261" y="535"/>
                  <a:pt x="261" y="535"/>
                  <a:pt x="261" y="535"/>
                </a:cubicBezTo>
                <a:lnTo>
                  <a:pt x="302" y="490"/>
                </a:lnTo>
                <a:close/>
              </a:path>
            </a:pathLst>
          </a:custGeom>
          <a:gradFill flip="none" rotWithShape="1">
            <a:gsLst>
              <a:gs pos="0">
                <a:srgbClr val="D7B751"/>
              </a:gs>
              <a:gs pos="56000">
                <a:srgbClr val="FCD866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6335" name="Line 45"/>
          <p:cNvSpPr>
            <a:spLocks noChangeShapeType="1"/>
          </p:cNvSpPr>
          <p:nvPr/>
        </p:nvSpPr>
        <p:spPr bwMode="gray">
          <a:xfrm>
            <a:off x="6115050" y="4695825"/>
            <a:ext cx="27209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7" name="WordArt 1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 rot="16200000">
            <a:off x="2911476" y="2771775"/>
            <a:ext cx="2197100" cy="1711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138771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analytics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36338" name="WordArt 18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 rot="16200000">
            <a:off x="4624387" y="3203576"/>
            <a:ext cx="1903413" cy="969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078293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research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36339" name="Text Box 19"/>
          <p:cNvSpPr txBox="1">
            <a:spLocks noChangeArrowheads="1"/>
          </p:cNvSpPr>
          <p:nvPr/>
        </p:nvSpPr>
        <p:spPr bwMode="gray">
          <a:xfrm>
            <a:off x="222249" y="1700213"/>
            <a:ext cx="2932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Analytics mines data</a:t>
            </a:r>
            <a:endParaRPr sz="2000" b="1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40" name="Text Box 20"/>
          <p:cNvSpPr txBox="1">
            <a:spLocks noChangeArrowheads="1"/>
          </p:cNvSpPr>
          <p:nvPr/>
        </p:nvSpPr>
        <p:spPr bwMode="gray">
          <a:xfrm>
            <a:off x="6300788" y="4033933"/>
            <a:ext cx="2617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sz="2000" b="1" noProof="1" smtClean="0">
                <a:cs typeface="Arial" charset="0"/>
              </a:rPr>
              <a:t>Analytics interacts with Research</a:t>
            </a:r>
            <a:endParaRPr sz="2000" b="1" noProof="1">
              <a:cs typeface="Arial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gray">
          <a:xfrm>
            <a:off x="231775" y="2168525"/>
            <a:ext cx="2714625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Analytics explores interrelationships among various data sources and slices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An analytics interface faciliates data queries and explorations, provides dashboards and reporting templates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86163" y="2679700"/>
            <a:ext cx="1978025" cy="2006600"/>
            <a:chOff x="3586163" y="2679700"/>
            <a:chExt cx="1978025" cy="2006600"/>
          </a:xfrm>
        </p:grpSpPr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3586163" y="2679700"/>
              <a:ext cx="1978025" cy="2006600"/>
              <a:chOff x="2259" y="1688"/>
              <a:chExt cx="1246" cy="1264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gray">
              <a:xfrm>
                <a:off x="2259" y="1688"/>
                <a:ext cx="1246" cy="1264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lumMod val="50000"/>
                    <a:alpha val="7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contourClr>
                  <a:schemeClr val="accent3">
                    <a:lumMod val="50000"/>
                  </a:schemeClr>
                </a:contourClr>
              </a:sp3d>
            </p:spPr>
            <p:txBody>
              <a:bodyPr wrap="none" lIns="90000" tIns="90000" rIns="72000" bIns="90000" anchor="ctr"/>
              <a:lstStyle/>
              <a:p>
                <a:endParaRPr noProof="1">
                  <a:cs typeface="Arial" charset="0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gray">
              <a:xfrm>
                <a:off x="2275" y="2241"/>
                <a:ext cx="1215" cy="698"/>
              </a:xfrm>
              <a:custGeom>
                <a:avLst/>
                <a:gdLst>
                  <a:gd name="T0" fmla="*/ 2147483647 w 412"/>
                  <a:gd name="T1" fmla="*/ 2147483647 h 234"/>
                  <a:gd name="T2" fmla="*/ 27018714 w 412"/>
                  <a:gd name="T3" fmla="*/ 0 h 234"/>
                  <a:gd name="T4" fmla="*/ 0 w 412"/>
                  <a:gd name="T5" fmla="*/ 727246090 h 234"/>
                  <a:gd name="T6" fmla="*/ 2147483647 w 412"/>
                  <a:gd name="T7" fmla="*/ 2147483647 h 234"/>
                  <a:gd name="T8" fmla="*/ 2147483647 w 412"/>
                  <a:gd name="T9" fmla="*/ 727246090 h 234"/>
                  <a:gd name="T10" fmla="*/ 2147483647 w 412"/>
                  <a:gd name="T11" fmla="*/ 0 h 234"/>
                  <a:gd name="T12" fmla="*/ 2147483647 w 412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2"/>
                  <a:gd name="T22" fmla="*/ 0 h 234"/>
                  <a:gd name="T23" fmla="*/ 412 w 41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2" h="234">
                    <a:moveTo>
                      <a:pt x="206" y="179"/>
                    </a:moveTo>
                    <a:cubicBezTo>
                      <a:pt x="101" y="179"/>
                      <a:pt x="15" y="101"/>
                      <a:pt x="1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0" y="141"/>
                      <a:pt x="92" y="234"/>
                      <a:pt x="206" y="234"/>
                    </a:cubicBezTo>
                    <a:cubicBezTo>
                      <a:pt x="320" y="234"/>
                      <a:pt x="412" y="141"/>
                      <a:pt x="412" y="27"/>
                    </a:cubicBezTo>
                    <a:cubicBezTo>
                      <a:pt x="412" y="18"/>
                      <a:pt x="411" y="9"/>
                      <a:pt x="410" y="0"/>
                    </a:cubicBezTo>
                    <a:cubicBezTo>
                      <a:pt x="397" y="101"/>
                      <a:pt x="310" y="179"/>
                      <a:pt x="206" y="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accent3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noProof="1">
                  <a:cs typeface="Arial" charset="0"/>
                </a:endParaRPr>
              </a:p>
            </p:txBody>
          </p:sp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96" y="1715"/>
                <a:ext cx="778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Rectangle 31"/>
            <p:cNvSpPr>
              <a:spLocks noChangeArrowheads="1"/>
            </p:cNvSpPr>
            <p:nvPr/>
          </p:nvSpPr>
          <p:spPr bwMode="gray">
            <a:xfrm>
              <a:off x="3616325" y="3229273"/>
              <a:ext cx="192405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EA501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noProof="1" smtClean="0"/>
                <a:t>research and benchmarking data</a:t>
              </a:r>
              <a:endParaRPr sz="2000" b="1" noProof="1"/>
            </a:p>
          </p:txBody>
        </p:sp>
      </p:grpSp>
      <p:sp>
        <p:nvSpPr>
          <p:cNvPr id="38" name="Text Box 46"/>
          <p:cNvSpPr txBox="1">
            <a:spLocks noChangeArrowheads="1"/>
          </p:cNvSpPr>
          <p:nvPr/>
        </p:nvSpPr>
        <p:spPr bwMode="gray">
          <a:xfrm>
            <a:off x="6180666" y="4752975"/>
            <a:ext cx="2963334" cy="9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Research generates data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Analytics is a form of research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343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133634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</p:grpSp>
      <p:grpSp>
        <p:nvGrpSpPr>
          <p:cNvPr id="1336352" name="Group 32"/>
          <p:cNvGrpSpPr>
            <a:grpSpLocks/>
          </p:cNvGrpSpPr>
          <p:nvPr/>
        </p:nvGrpSpPr>
        <p:grpSpPr bwMode="auto">
          <a:xfrm>
            <a:off x="3586163" y="2679700"/>
            <a:ext cx="1978025" cy="2006600"/>
            <a:chOff x="2259" y="1688"/>
            <a:chExt cx="1246" cy="1264"/>
          </a:xfrm>
        </p:grpSpPr>
        <p:sp>
          <p:nvSpPr>
            <p:cNvPr id="1336348" name="Oval 5"/>
            <p:cNvSpPr>
              <a:spLocks noChangeArrowheads="1"/>
            </p:cNvSpPr>
            <p:nvPr/>
          </p:nvSpPr>
          <p:spPr bwMode="gray">
            <a:xfrm>
              <a:off x="2259" y="1688"/>
              <a:ext cx="1246" cy="1264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accent3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accent3">
                  <a:lumMod val="50000"/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accent3">
                  <a:lumMod val="50000"/>
                </a:schemeClr>
              </a:contourClr>
            </a:sp3d>
          </p:spPr>
          <p:txBody>
            <a:bodyPr wrap="none" lIns="90000" tIns="90000" rIns="72000" bIns="90000" anchor="ctr"/>
            <a:lstStyle/>
            <a:p>
              <a:endParaRPr noProof="1">
                <a:cs typeface="Arial" charset="0"/>
              </a:endParaRPr>
            </a:p>
          </p:txBody>
        </p:sp>
        <p:sp>
          <p:nvSpPr>
            <p:cNvPr id="1336349" name="Freeform 6"/>
            <p:cNvSpPr>
              <a:spLocks/>
            </p:cNvSpPr>
            <p:nvPr/>
          </p:nvSpPr>
          <p:spPr bwMode="gray">
            <a:xfrm>
              <a:off x="2275" y="2241"/>
              <a:ext cx="1215" cy="698"/>
            </a:xfrm>
            <a:custGeom>
              <a:avLst/>
              <a:gdLst>
                <a:gd name="T0" fmla="*/ 2147483647 w 412"/>
                <a:gd name="T1" fmla="*/ 2147483647 h 234"/>
                <a:gd name="T2" fmla="*/ 27018714 w 412"/>
                <a:gd name="T3" fmla="*/ 0 h 234"/>
                <a:gd name="T4" fmla="*/ 0 w 412"/>
                <a:gd name="T5" fmla="*/ 727246090 h 234"/>
                <a:gd name="T6" fmla="*/ 2147483647 w 412"/>
                <a:gd name="T7" fmla="*/ 2147483647 h 234"/>
                <a:gd name="T8" fmla="*/ 2147483647 w 412"/>
                <a:gd name="T9" fmla="*/ 727246090 h 234"/>
                <a:gd name="T10" fmla="*/ 2147483647 w 412"/>
                <a:gd name="T11" fmla="*/ 0 h 234"/>
                <a:gd name="T12" fmla="*/ 2147483647 w 412"/>
                <a:gd name="T13" fmla="*/ 214748364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2"/>
                <a:gd name="T22" fmla="*/ 0 h 234"/>
                <a:gd name="T23" fmla="*/ 412 w 41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2" h="234">
                  <a:moveTo>
                    <a:pt x="206" y="179"/>
                  </a:moveTo>
                  <a:cubicBezTo>
                    <a:pt x="101" y="179"/>
                    <a:pt x="15" y="101"/>
                    <a:pt x="1" y="0"/>
                  </a:cubicBezTo>
                  <a:cubicBezTo>
                    <a:pt x="0" y="9"/>
                    <a:pt x="0" y="18"/>
                    <a:pt x="0" y="27"/>
                  </a:cubicBezTo>
                  <a:cubicBezTo>
                    <a:pt x="0" y="141"/>
                    <a:pt x="92" y="234"/>
                    <a:pt x="206" y="234"/>
                  </a:cubicBezTo>
                  <a:cubicBezTo>
                    <a:pt x="320" y="234"/>
                    <a:pt x="412" y="141"/>
                    <a:pt x="412" y="27"/>
                  </a:cubicBezTo>
                  <a:cubicBezTo>
                    <a:pt x="412" y="18"/>
                    <a:pt x="411" y="9"/>
                    <a:pt x="410" y="0"/>
                  </a:cubicBezTo>
                  <a:cubicBezTo>
                    <a:pt x="397" y="101"/>
                    <a:pt x="310" y="179"/>
                    <a:pt x="206" y="17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accent3">
                  <a:alpha val="75000"/>
                </a:schemeClr>
              </a:outerShdw>
            </a:effectLst>
          </p:spPr>
          <p:txBody>
            <a:bodyPr/>
            <a:lstStyle/>
            <a:p>
              <a:endParaRPr noProof="1">
                <a:cs typeface="Arial" charset="0"/>
              </a:endParaRPr>
            </a:p>
          </p:txBody>
        </p:sp>
        <p:pic>
          <p:nvPicPr>
            <p:cNvPr id="133635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96" y="1715"/>
              <a:ext cx="778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63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79700" y="541655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4025" y="272521"/>
            <a:ext cx="8382000" cy="1143000"/>
          </a:xfrm>
          <a:noFill/>
          <a:ln/>
        </p:spPr>
        <p:txBody>
          <a:bodyPr/>
          <a:lstStyle/>
          <a:p>
            <a:r>
              <a:rPr lang="en-US" noProof="1" smtClean="0"/>
              <a:t>Professional development</a:t>
            </a:r>
            <a:endParaRPr noProof="1"/>
          </a:p>
        </p:txBody>
      </p:sp>
      <p:sp>
        <p:nvSpPr>
          <p:cNvPr id="1336329" name="Line 51"/>
          <p:cNvSpPr>
            <a:spLocks noChangeShapeType="1"/>
          </p:cNvSpPr>
          <p:nvPr/>
        </p:nvSpPr>
        <p:spPr bwMode="gray">
          <a:xfrm>
            <a:off x="231776" y="2111375"/>
            <a:ext cx="234315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0" name="Text Box 46"/>
          <p:cNvSpPr txBox="1">
            <a:spLocks noChangeArrowheads="1"/>
          </p:cNvSpPr>
          <p:nvPr/>
        </p:nvSpPr>
        <p:spPr bwMode="gray">
          <a:xfrm>
            <a:off x="6917267" y="3807618"/>
            <a:ext cx="2091266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noProof="1">
                <a:solidFill>
                  <a:srgbClr val="080808"/>
                </a:solidFill>
                <a:cs typeface="Arial" charset="0"/>
              </a:rPr>
              <a:t>Focus on </a:t>
            </a: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comparing your organization with others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How to pick peers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How to make your case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31" name="Text Box 52"/>
          <p:cNvSpPr txBox="1">
            <a:spLocks noChangeArrowheads="1"/>
          </p:cNvSpPr>
          <p:nvPr/>
        </p:nvSpPr>
        <p:spPr bwMode="gray">
          <a:xfrm>
            <a:off x="231776" y="2168525"/>
            <a:ext cx="1715558" cy="302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Focus on your data and your organization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How to start a metrics program</a:t>
            </a:r>
          </a:p>
          <a:p>
            <a:pPr marL="137160" indent="-137160">
              <a:spcBef>
                <a:spcPct val="20000"/>
              </a:spcBef>
              <a:buFont typeface="Arial"/>
              <a:buChar char="•"/>
            </a:pPr>
            <a:r>
              <a:rPr lang="en-US" noProof="1" smtClean="0">
                <a:solidFill>
                  <a:srgbClr val="080808"/>
                </a:solidFill>
                <a:cs typeface="Arial" charset="0"/>
              </a:rPr>
              <a:t>How to manage with metrics </a:t>
            </a:r>
            <a:endParaRPr lang="en-US" noProof="1">
              <a:solidFill>
                <a:srgbClr val="080808"/>
              </a:solidFill>
              <a:cs typeface="Arial" charset="0"/>
            </a:endParaRPr>
          </a:p>
          <a:p>
            <a:pPr algn="l" eaLnBrk="1" hangingPunct="1">
              <a:spcBef>
                <a:spcPct val="20000"/>
              </a:spcBef>
            </a:pPr>
            <a:endParaRPr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32" name="Freeform 12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494213" y="1927225"/>
            <a:ext cx="1841500" cy="3500438"/>
          </a:xfrm>
          <a:custGeom>
            <a:avLst/>
            <a:gdLst>
              <a:gd name="T0" fmla="*/ 307 w 307"/>
              <a:gd name="T1" fmla="*/ 293 h 585"/>
              <a:gd name="T2" fmla="*/ 14 w 307"/>
              <a:gd name="T3" fmla="*/ 0 h 585"/>
              <a:gd name="T4" fmla="*/ 2 w 307"/>
              <a:gd name="T5" fmla="*/ 1 h 585"/>
              <a:gd name="T6" fmla="*/ 45 w 307"/>
              <a:gd name="T7" fmla="*/ 49 h 585"/>
              <a:gd name="T8" fmla="*/ 5 w 307"/>
              <a:gd name="T9" fmla="*/ 95 h 585"/>
              <a:gd name="T10" fmla="*/ 114 w 307"/>
              <a:gd name="T11" fmla="*/ 121 h 585"/>
              <a:gd name="T12" fmla="*/ 186 w 307"/>
              <a:gd name="T13" fmla="*/ 392 h 585"/>
              <a:gd name="T14" fmla="*/ 42 w 307"/>
              <a:gd name="T15" fmla="*/ 490 h 585"/>
              <a:gd name="T16" fmla="*/ 0 w 307"/>
              <a:gd name="T17" fmla="*/ 537 h 585"/>
              <a:gd name="T18" fmla="*/ 42 w 307"/>
              <a:gd name="T19" fmla="*/ 585 h 585"/>
              <a:gd name="T20" fmla="*/ 307 w 307"/>
              <a:gd name="T21" fmla="*/ 29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85">
                <a:moveTo>
                  <a:pt x="307" y="293"/>
                </a:moveTo>
                <a:cubicBezTo>
                  <a:pt x="307" y="132"/>
                  <a:pt x="176" y="0"/>
                  <a:pt x="14" y="0"/>
                </a:cubicBezTo>
                <a:cubicBezTo>
                  <a:pt x="10" y="0"/>
                  <a:pt x="6" y="1"/>
                  <a:pt x="2" y="1"/>
                </a:cubicBezTo>
                <a:cubicBezTo>
                  <a:pt x="45" y="49"/>
                  <a:pt x="45" y="49"/>
                  <a:pt x="45" y="49"/>
                </a:cubicBezTo>
                <a:cubicBezTo>
                  <a:pt x="5" y="95"/>
                  <a:pt x="5" y="95"/>
                  <a:pt x="5" y="95"/>
                </a:cubicBezTo>
                <a:cubicBezTo>
                  <a:pt x="41" y="93"/>
                  <a:pt x="79" y="102"/>
                  <a:pt x="114" y="121"/>
                </a:cubicBezTo>
                <a:cubicBezTo>
                  <a:pt x="208" y="176"/>
                  <a:pt x="241" y="298"/>
                  <a:pt x="186" y="392"/>
                </a:cubicBezTo>
                <a:cubicBezTo>
                  <a:pt x="154" y="448"/>
                  <a:pt x="100" y="482"/>
                  <a:pt x="42" y="490"/>
                </a:cubicBezTo>
                <a:cubicBezTo>
                  <a:pt x="0" y="537"/>
                  <a:pt x="0" y="537"/>
                  <a:pt x="0" y="537"/>
                </a:cubicBezTo>
                <a:cubicBezTo>
                  <a:pt x="42" y="585"/>
                  <a:pt x="42" y="585"/>
                  <a:pt x="42" y="585"/>
                </a:cubicBezTo>
                <a:cubicBezTo>
                  <a:pt x="191" y="571"/>
                  <a:pt x="307" y="446"/>
                  <a:pt x="307" y="293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61B2">
                  <a:gamma/>
                  <a:shade val="66667"/>
                  <a:invGamma/>
                </a:srgbClr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6333" name="Freeform 1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827338" y="1938338"/>
            <a:ext cx="1836737" cy="3497262"/>
          </a:xfrm>
          <a:custGeom>
            <a:avLst/>
            <a:gdLst>
              <a:gd name="T0" fmla="*/ 302 w 307"/>
              <a:gd name="T1" fmla="*/ 490 h 584"/>
              <a:gd name="T2" fmla="*/ 194 w 307"/>
              <a:gd name="T3" fmla="*/ 463 h 584"/>
              <a:gd name="T4" fmla="*/ 121 w 307"/>
              <a:gd name="T5" fmla="*/ 192 h 584"/>
              <a:gd name="T6" fmla="*/ 265 w 307"/>
              <a:gd name="T7" fmla="*/ 95 h 584"/>
              <a:gd name="T8" fmla="*/ 307 w 307"/>
              <a:gd name="T9" fmla="*/ 47 h 584"/>
              <a:gd name="T10" fmla="*/ 265 w 307"/>
              <a:gd name="T11" fmla="*/ 0 h 584"/>
              <a:gd name="T12" fmla="*/ 0 w 307"/>
              <a:gd name="T13" fmla="*/ 291 h 584"/>
              <a:gd name="T14" fmla="*/ 293 w 307"/>
              <a:gd name="T15" fmla="*/ 584 h 584"/>
              <a:gd name="T16" fmla="*/ 304 w 307"/>
              <a:gd name="T17" fmla="*/ 584 h 584"/>
              <a:gd name="T18" fmla="*/ 261 w 307"/>
              <a:gd name="T19" fmla="*/ 535 h 584"/>
              <a:gd name="T20" fmla="*/ 302 w 307"/>
              <a:gd name="T21" fmla="*/ 49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84">
                <a:moveTo>
                  <a:pt x="302" y="490"/>
                </a:moveTo>
                <a:cubicBezTo>
                  <a:pt x="265" y="491"/>
                  <a:pt x="228" y="483"/>
                  <a:pt x="194" y="463"/>
                </a:cubicBezTo>
                <a:cubicBezTo>
                  <a:pt x="99" y="408"/>
                  <a:pt x="67" y="287"/>
                  <a:pt x="121" y="192"/>
                </a:cubicBezTo>
                <a:cubicBezTo>
                  <a:pt x="153" y="137"/>
                  <a:pt x="207" y="103"/>
                  <a:pt x="265" y="95"/>
                </a:cubicBezTo>
                <a:cubicBezTo>
                  <a:pt x="307" y="47"/>
                  <a:pt x="307" y="47"/>
                  <a:pt x="307" y="47"/>
                </a:cubicBezTo>
                <a:cubicBezTo>
                  <a:pt x="265" y="0"/>
                  <a:pt x="265" y="0"/>
                  <a:pt x="265" y="0"/>
                </a:cubicBezTo>
                <a:cubicBezTo>
                  <a:pt x="116" y="14"/>
                  <a:pt x="0" y="139"/>
                  <a:pt x="0" y="291"/>
                </a:cubicBezTo>
                <a:cubicBezTo>
                  <a:pt x="0" y="453"/>
                  <a:pt x="131" y="584"/>
                  <a:pt x="293" y="584"/>
                </a:cubicBezTo>
                <a:cubicBezTo>
                  <a:pt x="297" y="584"/>
                  <a:pt x="301" y="584"/>
                  <a:pt x="304" y="584"/>
                </a:cubicBezTo>
                <a:cubicBezTo>
                  <a:pt x="261" y="535"/>
                  <a:pt x="261" y="535"/>
                  <a:pt x="261" y="535"/>
                </a:cubicBezTo>
                <a:lnTo>
                  <a:pt x="302" y="490"/>
                </a:lnTo>
                <a:close/>
              </a:path>
            </a:pathLst>
          </a:custGeom>
          <a:gradFill flip="none" rotWithShape="1">
            <a:gsLst>
              <a:gs pos="0">
                <a:srgbClr val="D7B751"/>
              </a:gs>
              <a:gs pos="56000">
                <a:srgbClr val="FCD866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6335" name="Line 45"/>
          <p:cNvSpPr>
            <a:spLocks noChangeShapeType="1"/>
          </p:cNvSpPr>
          <p:nvPr/>
        </p:nvSpPr>
        <p:spPr bwMode="gray">
          <a:xfrm>
            <a:off x="7160575" y="3810280"/>
            <a:ext cx="1675449" cy="9525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337" name="WordArt 1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 rot="16200000">
            <a:off x="2911476" y="2771775"/>
            <a:ext cx="2197100" cy="1711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138771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analytics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36338" name="WordArt 18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 rot="16200000">
            <a:off x="4624387" y="3203576"/>
            <a:ext cx="1903413" cy="969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078293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research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36339" name="Text Box 19"/>
          <p:cNvSpPr txBox="1">
            <a:spLocks noChangeArrowheads="1"/>
          </p:cNvSpPr>
          <p:nvPr/>
        </p:nvSpPr>
        <p:spPr bwMode="gray">
          <a:xfrm>
            <a:off x="231776" y="1401762"/>
            <a:ext cx="2184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Collecting and </a:t>
            </a:r>
            <a:br>
              <a:rPr lang="en-US" sz="2000" b="1" noProof="1" smtClean="0">
                <a:solidFill>
                  <a:srgbClr val="080808"/>
                </a:solidFill>
                <a:cs typeface="Arial" charset="0"/>
              </a:rPr>
            </a:br>
            <a:r>
              <a:rPr lang="en-US" sz="2000" b="1" noProof="1" smtClean="0">
                <a:solidFill>
                  <a:srgbClr val="080808"/>
                </a:solidFill>
                <a:cs typeface="Arial" charset="0"/>
              </a:rPr>
              <a:t>using metrics</a:t>
            </a:r>
            <a:endParaRPr sz="2000" b="1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36340" name="Text Box 20"/>
          <p:cNvSpPr txBox="1">
            <a:spLocks noChangeArrowheads="1"/>
          </p:cNvSpPr>
          <p:nvPr/>
        </p:nvSpPr>
        <p:spPr bwMode="gray">
          <a:xfrm>
            <a:off x="6316663" y="3090381"/>
            <a:ext cx="2503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sz="2000" b="1" noProof="1" smtClean="0">
                <a:cs typeface="Arial" charset="0"/>
              </a:rPr>
              <a:t>How to use benchmarks</a:t>
            </a:r>
            <a:endParaRPr sz="2000" b="1" noProof="1">
              <a:cs typeface="Arial" charset="0"/>
            </a:endParaRPr>
          </a:p>
        </p:txBody>
      </p:sp>
      <p:sp>
        <p:nvSpPr>
          <p:cNvPr id="1336351" name="Rectangle 31"/>
          <p:cNvSpPr>
            <a:spLocks noChangeArrowheads="1"/>
          </p:cNvSpPr>
          <p:nvPr/>
        </p:nvSpPr>
        <p:spPr bwMode="gray">
          <a:xfrm>
            <a:off x="3611563" y="3182938"/>
            <a:ext cx="19288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EA501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noProof="1" smtClean="0"/>
              <a:t>research and benchmarking data</a:t>
            </a:r>
            <a:endParaRPr sz="2000" b="1" noProof="1"/>
          </a:p>
        </p:txBody>
      </p:sp>
      <p:sp>
        <p:nvSpPr>
          <p:cNvPr id="2" name="Donut 1"/>
          <p:cNvSpPr/>
          <p:nvPr/>
        </p:nvSpPr>
        <p:spPr>
          <a:xfrm>
            <a:off x="2139421" y="1298442"/>
            <a:ext cx="4848754" cy="4807215"/>
          </a:xfrm>
          <a:prstGeom prst="donut">
            <a:avLst>
              <a:gd name="adj" fmla="val 10131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WordArt 1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gray">
          <a:xfrm rot="16200000">
            <a:off x="3104030" y="556738"/>
            <a:ext cx="4903383" cy="6279111"/>
          </a:xfrm>
          <a:custGeom>
            <a:avLst/>
            <a:gdLst>
              <a:gd name="connsiteX0" fmla="*/ 0 w 4070882"/>
              <a:gd name="connsiteY0" fmla="*/ 0 h 626529"/>
              <a:gd name="connsiteX1" fmla="*/ 4070882 w 4070882"/>
              <a:gd name="connsiteY1" fmla="*/ 0 h 626529"/>
              <a:gd name="connsiteX2" fmla="*/ 4070882 w 4070882"/>
              <a:gd name="connsiteY2" fmla="*/ 626529 h 626529"/>
              <a:gd name="connsiteX3" fmla="*/ 0 w 4070882"/>
              <a:gd name="connsiteY3" fmla="*/ 626529 h 626529"/>
              <a:gd name="connsiteX4" fmla="*/ 0 w 4070882"/>
              <a:gd name="connsiteY4" fmla="*/ 0 h 626529"/>
              <a:gd name="connsiteX0" fmla="*/ 0 w 4087811"/>
              <a:gd name="connsiteY0" fmla="*/ 0 h 1151466"/>
              <a:gd name="connsiteX1" fmla="*/ 4070882 w 4087811"/>
              <a:gd name="connsiteY1" fmla="*/ 0 h 1151466"/>
              <a:gd name="connsiteX2" fmla="*/ 4087811 w 4087811"/>
              <a:gd name="connsiteY2" fmla="*/ 1151466 h 1151466"/>
              <a:gd name="connsiteX3" fmla="*/ 0 w 4087811"/>
              <a:gd name="connsiteY3" fmla="*/ 626529 h 1151466"/>
              <a:gd name="connsiteX4" fmla="*/ 0 w 4087811"/>
              <a:gd name="connsiteY4" fmla="*/ 0 h 1151466"/>
              <a:gd name="connsiteX0" fmla="*/ 42337 w 4130148"/>
              <a:gd name="connsiteY0" fmla="*/ 0 h 1227665"/>
              <a:gd name="connsiteX1" fmla="*/ 4113219 w 4130148"/>
              <a:gd name="connsiteY1" fmla="*/ 0 h 1227665"/>
              <a:gd name="connsiteX2" fmla="*/ 4130148 w 4130148"/>
              <a:gd name="connsiteY2" fmla="*/ 1151466 h 1227665"/>
              <a:gd name="connsiteX3" fmla="*/ 0 w 4130148"/>
              <a:gd name="connsiteY3" fmla="*/ 1227665 h 1227665"/>
              <a:gd name="connsiteX4" fmla="*/ 42337 w 4130148"/>
              <a:gd name="connsiteY4" fmla="*/ 0 h 1227665"/>
              <a:gd name="connsiteX0" fmla="*/ 0 w 4087811"/>
              <a:gd name="connsiteY0" fmla="*/ 0 h 1151466"/>
              <a:gd name="connsiteX1" fmla="*/ 4070882 w 4087811"/>
              <a:gd name="connsiteY1" fmla="*/ 0 h 1151466"/>
              <a:gd name="connsiteX2" fmla="*/ 4087811 w 4087811"/>
              <a:gd name="connsiteY2" fmla="*/ 1151466 h 1151466"/>
              <a:gd name="connsiteX3" fmla="*/ 16927 w 4087811"/>
              <a:gd name="connsiteY3" fmla="*/ 592664 h 1151466"/>
              <a:gd name="connsiteX4" fmla="*/ 0 w 4087811"/>
              <a:gd name="connsiteY4" fmla="*/ 0 h 1151466"/>
              <a:gd name="connsiteX0" fmla="*/ 0 w 4070882"/>
              <a:gd name="connsiteY0" fmla="*/ 0 h 1574803"/>
              <a:gd name="connsiteX1" fmla="*/ 4070882 w 4070882"/>
              <a:gd name="connsiteY1" fmla="*/ 0 h 1574803"/>
              <a:gd name="connsiteX2" fmla="*/ 4070878 w 4070882"/>
              <a:gd name="connsiteY2" fmla="*/ 1574803 h 1574803"/>
              <a:gd name="connsiteX3" fmla="*/ 16927 w 4070882"/>
              <a:gd name="connsiteY3" fmla="*/ 592664 h 1574803"/>
              <a:gd name="connsiteX4" fmla="*/ 0 w 4070882"/>
              <a:gd name="connsiteY4" fmla="*/ 0 h 1574803"/>
              <a:gd name="connsiteX0" fmla="*/ 0 w 4070882"/>
              <a:gd name="connsiteY0" fmla="*/ 0 h 2108206"/>
              <a:gd name="connsiteX1" fmla="*/ 4070882 w 4070882"/>
              <a:gd name="connsiteY1" fmla="*/ 0 h 2108206"/>
              <a:gd name="connsiteX2" fmla="*/ 3910011 w 4070882"/>
              <a:gd name="connsiteY2" fmla="*/ 2108206 h 2108206"/>
              <a:gd name="connsiteX3" fmla="*/ 16927 w 4070882"/>
              <a:gd name="connsiteY3" fmla="*/ 592664 h 2108206"/>
              <a:gd name="connsiteX4" fmla="*/ 0 w 4070882"/>
              <a:gd name="connsiteY4" fmla="*/ 0 h 2108206"/>
              <a:gd name="connsiteX0" fmla="*/ 0 w 4070882"/>
              <a:gd name="connsiteY0" fmla="*/ 0 h 2861739"/>
              <a:gd name="connsiteX1" fmla="*/ 4070882 w 4070882"/>
              <a:gd name="connsiteY1" fmla="*/ 0 h 2861739"/>
              <a:gd name="connsiteX2" fmla="*/ 3774544 w 4070882"/>
              <a:gd name="connsiteY2" fmla="*/ 2861739 h 2861739"/>
              <a:gd name="connsiteX3" fmla="*/ 16927 w 4070882"/>
              <a:gd name="connsiteY3" fmla="*/ 592664 h 2861739"/>
              <a:gd name="connsiteX4" fmla="*/ 0 w 4070882"/>
              <a:gd name="connsiteY4" fmla="*/ 0 h 2861739"/>
              <a:gd name="connsiteX0" fmla="*/ 0 w 4070882"/>
              <a:gd name="connsiteY0" fmla="*/ 0 h 3175009"/>
              <a:gd name="connsiteX1" fmla="*/ 4070882 w 4070882"/>
              <a:gd name="connsiteY1" fmla="*/ 0 h 3175009"/>
              <a:gd name="connsiteX2" fmla="*/ 3596744 w 4070882"/>
              <a:gd name="connsiteY2" fmla="*/ 3175009 h 3175009"/>
              <a:gd name="connsiteX3" fmla="*/ 16927 w 4070882"/>
              <a:gd name="connsiteY3" fmla="*/ 592664 h 3175009"/>
              <a:gd name="connsiteX4" fmla="*/ 0 w 4070882"/>
              <a:gd name="connsiteY4" fmla="*/ 0 h 3175009"/>
              <a:gd name="connsiteX0" fmla="*/ 0 w 4070882"/>
              <a:gd name="connsiteY0" fmla="*/ 0 h 3423263"/>
              <a:gd name="connsiteX1" fmla="*/ 4070882 w 4070882"/>
              <a:gd name="connsiteY1" fmla="*/ 0 h 3423263"/>
              <a:gd name="connsiteX2" fmla="*/ 3121901 w 4070882"/>
              <a:gd name="connsiteY2" fmla="*/ 3423263 h 3423263"/>
              <a:gd name="connsiteX3" fmla="*/ 16927 w 4070882"/>
              <a:gd name="connsiteY3" fmla="*/ 592664 h 3423263"/>
              <a:gd name="connsiteX4" fmla="*/ 0 w 4070882"/>
              <a:gd name="connsiteY4" fmla="*/ 0 h 3423263"/>
              <a:gd name="connsiteX0" fmla="*/ 0 w 4070882"/>
              <a:gd name="connsiteY0" fmla="*/ 0 h 3441654"/>
              <a:gd name="connsiteX1" fmla="*/ 4070882 w 4070882"/>
              <a:gd name="connsiteY1" fmla="*/ 0 h 3441654"/>
              <a:gd name="connsiteX2" fmla="*/ 2754463 w 4070882"/>
              <a:gd name="connsiteY2" fmla="*/ 3441654 h 3441654"/>
              <a:gd name="connsiteX3" fmla="*/ 16927 w 4070882"/>
              <a:gd name="connsiteY3" fmla="*/ 592664 h 3441654"/>
              <a:gd name="connsiteX4" fmla="*/ 0 w 4070882"/>
              <a:gd name="connsiteY4" fmla="*/ 0 h 3441654"/>
              <a:gd name="connsiteX0" fmla="*/ 0 w 4070882"/>
              <a:gd name="connsiteY0" fmla="*/ 0 h 3432461"/>
              <a:gd name="connsiteX1" fmla="*/ 4070882 w 4070882"/>
              <a:gd name="connsiteY1" fmla="*/ 0 h 3432461"/>
              <a:gd name="connsiteX2" fmla="*/ 2273967 w 4070882"/>
              <a:gd name="connsiteY2" fmla="*/ 3432461 h 3432461"/>
              <a:gd name="connsiteX3" fmla="*/ 16927 w 4070882"/>
              <a:gd name="connsiteY3" fmla="*/ 592664 h 3432461"/>
              <a:gd name="connsiteX4" fmla="*/ 0 w 4070882"/>
              <a:gd name="connsiteY4" fmla="*/ 0 h 3432461"/>
              <a:gd name="connsiteX0" fmla="*/ 0 w 4070882"/>
              <a:gd name="connsiteY0" fmla="*/ 0 h 3432461"/>
              <a:gd name="connsiteX1" fmla="*/ 4070882 w 4070882"/>
              <a:gd name="connsiteY1" fmla="*/ 0 h 3432461"/>
              <a:gd name="connsiteX2" fmla="*/ 2273967 w 4070882"/>
              <a:gd name="connsiteY2" fmla="*/ 3432461 h 3432461"/>
              <a:gd name="connsiteX3" fmla="*/ 16927 w 4070882"/>
              <a:gd name="connsiteY3" fmla="*/ 592664 h 3432461"/>
              <a:gd name="connsiteX4" fmla="*/ 0 w 4070882"/>
              <a:gd name="connsiteY4" fmla="*/ 0 h 3432461"/>
              <a:gd name="connsiteX0" fmla="*/ 0 w 4070882"/>
              <a:gd name="connsiteY0" fmla="*/ 0 h 3432461"/>
              <a:gd name="connsiteX1" fmla="*/ 4070882 w 4070882"/>
              <a:gd name="connsiteY1" fmla="*/ 0 h 3432461"/>
              <a:gd name="connsiteX2" fmla="*/ 2273967 w 4070882"/>
              <a:gd name="connsiteY2" fmla="*/ 3432461 h 3432461"/>
              <a:gd name="connsiteX3" fmla="*/ 16927 w 4070882"/>
              <a:gd name="connsiteY3" fmla="*/ 592664 h 3432461"/>
              <a:gd name="connsiteX4" fmla="*/ 0 w 4070882"/>
              <a:gd name="connsiteY4" fmla="*/ 0 h 3432461"/>
              <a:gd name="connsiteX0" fmla="*/ 0 w 4070882"/>
              <a:gd name="connsiteY0" fmla="*/ 0 h 3409476"/>
              <a:gd name="connsiteX1" fmla="*/ 4070882 w 4070882"/>
              <a:gd name="connsiteY1" fmla="*/ 0 h 3409476"/>
              <a:gd name="connsiteX2" fmla="*/ 1799123 w 4070882"/>
              <a:gd name="connsiteY2" fmla="*/ 3409476 h 3409476"/>
              <a:gd name="connsiteX3" fmla="*/ 16927 w 4070882"/>
              <a:gd name="connsiteY3" fmla="*/ 592664 h 3409476"/>
              <a:gd name="connsiteX4" fmla="*/ 0 w 4070882"/>
              <a:gd name="connsiteY4" fmla="*/ 0 h 3409476"/>
              <a:gd name="connsiteX0" fmla="*/ 0 w 4070882"/>
              <a:gd name="connsiteY0" fmla="*/ 0 h 3437060"/>
              <a:gd name="connsiteX1" fmla="*/ 4070882 w 4070882"/>
              <a:gd name="connsiteY1" fmla="*/ 0 h 3437060"/>
              <a:gd name="connsiteX2" fmla="*/ 1143386 w 4070882"/>
              <a:gd name="connsiteY2" fmla="*/ 3437060 h 3437060"/>
              <a:gd name="connsiteX3" fmla="*/ 16927 w 4070882"/>
              <a:gd name="connsiteY3" fmla="*/ 592664 h 3437060"/>
              <a:gd name="connsiteX4" fmla="*/ 0 w 4070882"/>
              <a:gd name="connsiteY4" fmla="*/ 0 h 3437060"/>
              <a:gd name="connsiteX0" fmla="*/ 0 w 3889989"/>
              <a:gd name="connsiteY0" fmla="*/ 0 h 3437060"/>
              <a:gd name="connsiteX1" fmla="*/ 3889989 w 3889989"/>
              <a:gd name="connsiteY1" fmla="*/ 87349 h 3437060"/>
              <a:gd name="connsiteX2" fmla="*/ 1143386 w 3889989"/>
              <a:gd name="connsiteY2" fmla="*/ 3437060 h 3437060"/>
              <a:gd name="connsiteX3" fmla="*/ 16927 w 3889989"/>
              <a:gd name="connsiteY3" fmla="*/ 592664 h 3437060"/>
              <a:gd name="connsiteX4" fmla="*/ 0 w 3889989"/>
              <a:gd name="connsiteY4" fmla="*/ 0 h 3437060"/>
              <a:gd name="connsiteX0" fmla="*/ 0 w 3466021"/>
              <a:gd name="connsiteY0" fmla="*/ 0 h 3437060"/>
              <a:gd name="connsiteX1" fmla="*/ 3466021 w 3466021"/>
              <a:gd name="connsiteY1" fmla="*/ 225268 h 3437060"/>
              <a:gd name="connsiteX2" fmla="*/ 1143386 w 3466021"/>
              <a:gd name="connsiteY2" fmla="*/ 3437060 h 3437060"/>
              <a:gd name="connsiteX3" fmla="*/ 16927 w 3466021"/>
              <a:gd name="connsiteY3" fmla="*/ 592664 h 3437060"/>
              <a:gd name="connsiteX4" fmla="*/ 0 w 3466021"/>
              <a:gd name="connsiteY4" fmla="*/ 0 h 3437060"/>
              <a:gd name="connsiteX0" fmla="*/ 0 w 3386880"/>
              <a:gd name="connsiteY0" fmla="*/ 0 h 3437060"/>
              <a:gd name="connsiteX1" fmla="*/ 3386880 w 3386880"/>
              <a:gd name="connsiteY1" fmla="*/ 252851 h 3437060"/>
              <a:gd name="connsiteX2" fmla="*/ 1143386 w 3386880"/>
              <a:gd name="connsiteY2" fmla="*/ 3437060 h 3437060"/>
              <a:gd name="connsiteX3" fmla="*/ 16927 w 3386880"/>
              <a:gd name="connsiteY3" fmla="*/ 592664 h 3437060"/>
              <a:gd name="connsiteX4" fmla="*/ 0 w 3386880"/>
              <a:gd name="connsiteY4" fmla="*/ 0 h 3437060"/>
              <a:gd name="connsiteX0" fmla="*/ 0 w 3352962"/>
              <a:gd name="connsiteY0" fmla="*/ 0 h 3437060"/>
              <a:gd name="connsiteX1" fmla="*/ 3352962 w 3352962"/>
              <a:gd name="connsiteY1" fmla="*/ 252851 h 3437060"/>
              <a:gd name="connsiteX2" fmla="*/ 1143386 w 3352962"/>
              <a:gd name="connsiteY2" fmla="*/ 3437060 h 3437060"/>
              <a:gd name="connsiteX3" fmla="*/ 16927 w 3352962"/>
              <a:gd name="connsiteY3" fmla="*/ 592664 h 3437060"/>
              <a:gd name="connsiteX4" fmla="*/ 0 w 3352962"/>
              <a:gd name="connsiteY4" fmla="*/ 0 h 3437060"/>
              <a:gd name="connsiteX0" fmla="*/ 39602 w 3336035"/>
              <a:gd name="connsiteY0" fmla="*/ 0 h 3409476"/>
              <a:gd name="connsiteX1" fmla="*/ 3336035 w 3336035"/>
              <a:gd name="connsiteY1" fmla="*/ 225267 h 3409476"/>
              <a:gd name="connsiteX2" fmla="*/ 1126459 w 3336035"/>
              <a:gd name="connsiteY2" fmla="*/ 3409476 h 3409476"/>
              <a:gd name="connsiteX3" fmla="*/ 0 w 3336035"/>
              <a:gd name="connsiteY3" fmla="*/ 565080 h 3409476"/>
              <a:gd name="connsiteX4" fmla="*/ 39602 w 3336035"/>
              <a:gd name="connsiteY4" fmla="*/ 0 h 3409476"/>
              <a:gd name="connsiteX0" fmla="*/ 0 w 3296433"/>
              <a:gd name="connsiteY0" fmla="*/ 0 h 3409476"/>
              <a:gd name="connsiteX1" fmla="*/ 3296433 w 3296433"/>
              <a:gd name="connsiteY1" fmla="*/ 225267 h 3409476"/>
              <a:gd name="connsiteX2" fmla="*/ 1086857 w 3296433"/>
              <a:gd name="connsiteY2" fmla="*/ 3409476 h 3409476"/>
              <a:gd name="connsiteX3" fmla="*/ 28231 w 3296433"/>
              <a:gd name="connsiteY3" fmla="*/ 565080 h 3409476"/>
              <a:gd name="connsiteX4" fmla="*/ 0 w 3296433"/>
              <a:gd name="connsiteY4" fmla="*/ 0 h 3409476"/>
              <a:gd name="connsiteX0" fmla="*/ 0 w 3273821"/>
              <a:gd name="connsiteY0" fmla="*/ 0 h 3409476"/>
              <a:gd name="connsiteX1" fmla="*/ 3273821 w 3273821"/>
              <a:gd name="connsiteY1" fmla="*/ 257448 h 3409476"/>
              <a:gd name="connsiteX2" fmla="*/ 1086857 w 3273821"/>
              <a:gd name="connsiteY2" fmla="*/ 3409476 h 3409476"/>
              <a:gd name="connsiteX3" fmla="*/ 28231 w 3273821"/>
              <a:gd name="connsiteY3" fmla="*/ 565080 h 3409476"/>
              <a:gd name="connsiteX4" fmla="*/ 0 w 3273821"/>
              <a:gd name="connsiteY4" fmla="*/ 0 h 34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821" h="3409476">
                <a:moveTo>
                  <a:pt x="0" y="0"/>
                </a:moveTo>
                <a:lnTo>
                  <a:pt x="3273821" y="257448"/>
                </a:lnTo>
                <a:cubicBezTo>
                  <a:pt x="3273820" y="782382"/>
                  <a:pt x="1086859" y="3399442"/>
                  <a:pt x="1086857" y="3409476"/>
                </a:cubicBezTo>
                <a:lnTo>
                  <a:pt x="28231" y="565080"/>
                </a:lnTo>
                <a:lnTo>
                  <a:pt x="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138771"/>
              </a:avLst>
            </a:prstTxWarp>
          </a:bodyPr>
          <a:lstStyle/>
          <a:p>
            <a:r>
              <a:rPr lang="en-US" sz="3600" kern="1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Professional development</a:t>
            </a:r>
            <a:endParaRPr lang="en-US" sz="3600" kern="10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783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>
                <a:latin typeface="Arial" charset="0"/>
                <a:ea typeface="ＭＳ Ｐゴシック" charset="-128"/>
              </a:rPr>
              <a:t>THANK YOU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2167468"/>
            <a:ext cx="7772400" cy="27770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 cap="all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l"/>
            <a:r>
              <a:rPr lang="en-US" cap="none" smtClean="0"/>
              <a:t>“Not everything that can be counted counts, and not everything that counts can be counted</a:t>
            </a:r>
            <a:r>
              <a:rPr lang="en-US" smtClean="0"/>
              <a:t>.”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r>
              <a:rPr lang="en-US" sz="2400" i="1" cap="none" smtClean="0"/>
              <a:t>Albert Einstein</a:t>
            </a:r>
            <a:endParaRPr lang="en-US" sz="2400" i="1" cap="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research to do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Analytics is upon us</a:t>
            </a:r>
          </a:p>
          <a:p>
            <a:r>
              <a:rPr lang="en-US" dirty="0" smtClean="0"/>
              <a:t>Understand and manage costs and outcomes</a:t>
            </a:r>
          </a:p>
          <a:p>
            <a:r>
              <a:rPr lang="en-US" dirty="0" smtClean="0"/>
              <a:t>Make sense of complexity and make decisions based on the new understanding that emerges</a:t>
            </a:r>
          </a:p>
          <a:p>
            <a:r>
              <a:rPr lang="en-US" dirty="0" smtClean="0"/>
              <a:t>Applying analytics is a differentiator </a:t>
            </a:r>
          </a:p>
          <a:p>
            <a:r>
              <a:rPr lang="en-US" dirty="0" smtClean="0"/>
              <a:t>Analytics makes demands on data: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right</a:t>
            </a:r>
            <a:r>
              <a:rPr lang="en-US" dirty="0"/>
              <a:t> data</a:t>
            </a:r>
          </a:p>
          <a:p>
            <a:pPr lvl="1"/>
            <a:r>
              <a:rPr lang="en-US" u="sng" dirty="0"/>
              <a:t>Standardized</a:t>
            </a:r>
            <a:r>
              <a:rPr lang="en-US" dirty="0"/>
              <a:t> across all environments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to increase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Consolidate and organize EDUCAUSE data and research activities:</a:t>
            </a:r>
          </a:p>
          <a:p>
            <a:r>
              <a:rPr lang="en-US" dirty="0" smtClean="0"/>
              <a:t>Research </a:t>
            </a:r>
            <a:r>
              <a:rPr lang="en-US" dirty="0"/>
              <a:t>focus and </a:t>
            </a:r>
            <a:r>
              <a:rPr lang="en-US" dirty="0" smtClean="0"/>
              <a:t>agenda</a:t>
            </a:r>
            <a:endParaRPr lang="en-US" dirty="0"/>
          </a:p>
          <a:p>
            <a:r>
              <a:rPr lang="en-US" dirty="0" smtClean="0"/>
              <a:t>Data gathering</a:t>
            </a:r>
          </a:p>
          <a:p>
            <a:r>
              <a:rPr lang="en-US" dirty="0" smtClean="0"/>
              <a:t>Research methodology</a:t>
            </a:r>
          </a:p>
          <a:p>
            <a:r>
              <a:rPr lang="en-US" dirty="0" smtClean="0"/>
              <a:t>Research products</a:t>
            </a:r>
          </a:p>
          <a:p>
            <a:r>
              <a:rPr lang="en-US" dirty="0" smtClean="0"/>
              <a:t>Research volume and sources</a:t>
            </a:r>
          </a:p>
        </p:txBody>
      </p:sp>
    </p:spTree>
    <p:extLst>
      <p:ext uri="{BB962C8B-B14F-4D97-AF65-F5344CB8AC3E}">
        <p14:creationId xmlns:p14="http://schemas.microsoft.com/office/powerpoint/2010/main" val="36095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AND AGENDA</a:t>
            </a:r>
            <a:endParaRPr lang="en-US" dirty="0"/>
          </a:p>
        </p:txBody>
      </p:sp>
      <p:sp>
        <p:nvSpPr>
          <p:cNvPr id="18" name="Rektangel 31"/>
          <p:cNvSpPr/>
          <p:nvPr/>
        </p:nvSpPr>
        <p:spPr>
          <a:xfrm>
            <a:off x="4014728" y="197793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3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3">
                    <a:lumMod val="75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9" name="Rektangel 30"/>
          <p:cNvSpPr/>
          <p:nvPr/>
        </p:nvSpPr>
        <p:spPr>
          <a:xfrm>
            <a:off x="1297086" y="167313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3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3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20" name="Nedadbuet pil 11"/>
          <p:cNvSpPr/>
          <p:nvPr/>
        </p:nvSpPr>
        <p:spPr>
          <a:xfrm>
            <a:off x="3243263" y="126894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3">
                  <a:lumMod val="40000"/>
                  <a:lumOff val="6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21" name="Gruppe 24"/>
          <p:cNvGrpSpPr>
            <a:grpSpLocks/>
          </p:cNvGrpSpPr>
          <p:nvPr/>
        </p:nvGrpSpPr>
        <p:grpSpPr bwMode="auto">
          <a:xfrm>
            <a:off x="1752600" y="2240495"/>
            <a:ext cx="2176463" cy="1719263"/>
            <a:chOff x="2220686" y="2809504"/>
            <a:chExt cx="2177143" cy="1718953"/>
          </a:xfrm>
        </p:grpSpPr>
        <p:sp>
          <p:nvSpPr>
            <p:cNvPr id="22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4" name="Gruppe 25"/>
          <p:cNvGrpSpPr>
            <a:grpSpLocks/>
          </p:cNvGrpSpPr>
          <p:nvPr/>
        </p:nvGrpSpPr>
        <p:grpSpPr bwMode="auto">
          <a:xfrm>
            <a:off x="4289425" y="2665945"/>
            <a:ext cx="2982913" cy="2835275"/>
            <a:chOff x="2220686" y="2809504"/>
            <a:chExt cx="2177143" cy="1718953"/>
          </a:xfrm>
        </p:grpSpPr>
        <p:sp>
          <p:nvSpPr>
            <p:cNvPr id="25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6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7" name="Rektangel 28"/>
          <p:cNvSpPr/>
          <p:nvPr/>
        </p:nvSpPr>
        <p:spPr bwMode="auto">
          <a:xfrm>
            <a:off x="4668838" y="3272589"/>
            <a:ext cx="233997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Objectives-based and actionable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Transparent and responsive agenda</a:t>
            </a:r>
          </a:p>
        </p:txBody>
      </p:sp>
      <p:sp>
        <p:nvSpPr>
          <p:cNvPr id="28" name="Rektangel 29"/>
          <p:cNvSpPr/>
          <p:nvPr/>
        </p:nvSpPr>
        <p:spPr bwMode="auto">
          <a:xfrm>
            <a:off x="1979613" y="2626258"/>
            <a:ext cx="178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Descriptive and exploratory</a:t>
            </a:r>
          </a:p>
        </p:txBody>
      </p:sp>
      <p:sp>
        <p:nvSpPr>
          <p:cNvPr id="29" name="Ellipse 32"/>
          <p:cNvSpPr/>
          <p:nvPr/>
        </p:nvSpPr>
        <p:spPr bwMode="auto">
          <a:xfrm>
            <a:off x="3897087" y="548968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0" name="Ellipse 33"/>
          <p:cNvSpPr/>
          <p:nvPr/>
        </p:nvSpPr>
        <p:spPr bwMode="auto">
          <a:xfrm>
            <a:off x="1959430" y="395479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840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 bwMode="auto">
          <a:xfrm>
            <a:off x="457200" y="193249"/>
            <a:ext cx="8382000" cy="9294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ECAR RESEARCH AGENDA 2011-12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>
          <a:xfrm>
            <a:off x="334080" y="919479"/>
            <a:ext cx="8248231" cy="5659402"/>
          </a:xfrm>
        </p:spPr>
        <p:txBody>
          <a:bodyPr/>
          <a:lstStyle/>
          <a:p>
            <a:pPr marL="288925" lvl="1" indent="0" eaLnBrk="1" hangingPunct="1">
              <a:buNone/>
            </a:pPr>
            <a:endParaRPr lang="en-US" sz="1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Undergraduate students’ use of technology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Mobile IT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Cross institutional collaborations and shared services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Analytics readiness and needs assessment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Service catalogs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Benchmarking user satisfaction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Research computing:  Key performance indicators and maturity index</a:t>
            </a:r>
          </a:p>
        </p:txBody>
      </p:sp>
    </p:spTree>
    <p:extLst>
      <p:ext uri="{BB962C8B-B14F-4D97-AF65-F5344CB8AC3E}">
        <p14:creationId xmlns:p14="http://schemas.microsoft.com/office/powerpoint/2010/main" val="1089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reeform 3" descr="© INSCALE GmbH, 21.06.2010"/>
          <p:cNvSpPr>
            <a:spLocks/>
          </p:cNvSpPr>
          <p:nvPr/>
        </p:nvSpPr>
        <p:spPr bwMode="gray">
          <a:xfrm>
            <a:off x="4017169" y="3273425"/>
            <a:ext cx="1085850" cy="193675"/>
          </a:xfrm>
          <a:custGeom>
            <a:avLst/>
            <a:gdLst>
              <a:gd name="T0" fmla="*/ 1170 w 1170"/>
              <a:gd name="T1" fmla="*/ 0 h 224"/>
              <a:gd name="T2" fmla="*/ 0 w 1170"/>
              <a:gd name="T3" fmla="*/ 224 h 224"/>
              <a:gd name="T4" fmla="*/ 1170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gradFill rotWithShape="1">
            <a:gsLst>
              <a:gs pos="0">
                <a:srgbClr val="C4C2C2"/>
              </a:gs>
              <a:gs pos="100000">
                <a:srgbClr val="EBEAE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4" descr="© INSCALE GmbH, 21.06.2010"/>
          <p:cNvSpPr>
            <a:spLocks noChangeShapeType="1"/>
          </p:cNvSpPr>
          <p:nvPr/>
        </p:nvSpPr>
        <p:spPr bwMode="gray">
          <a:xfrm flipH="1">
            <a:off x="4017169" y="3273425"/>
            <a:ext cx="1085850" cy="193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63526" y="345084"/>
            <a:ext cx="8382000" cy="579437"/>
          </a:xfrm>
          <a:noFill/>
        </p:spPr>
        <p:txBody>
          <a:bodyPr/>
          <a:lstStyle/>
          <a:p>
            <a:r>
              <a:rPr lang="en-GB" dirty="0" err="1" smtClean="0">
                <a:latin typeface="Arial" charset="0"/>
              </a:rPr>
              <a:t>Ecar</a:t>
            </a:r>
            <a:r>
              <a:rPr lang="en-GB" dirty="0" smtClean="0">
                <a:latin typeface="Arial" charset="0"/>
              </a:rPr>
              <a:t> research agenda 2011-12</a:t>
            </a:r>
            <a:endParaRPr lang="en-GB" dirty="0">
              <a:latin typeface="Arial" charset="0"/>
            </a:endParaRPr>
          </a:p>
        </p:txBody>
      </p:sp>
      <p:sp>
        <p:nvSpPr>
          <p:cNvPr id="39952" name="Freeform 17" descr="© INSCALE GmbH, 21.06.2010"/>
          <p:cNvSpPr>
            <a:spLocks noChangeAspect="1"/>
          </p:cNvSpPr>
          <p:nvPr/>
        </p:nvSpPr>
        <p:spPr bwMode="gray">
          <a:xfrm>
            <a:off x="2301082" y="4216400"/>
            <a:ext cx="3430587" cy="377825"/>
          </a:xfrm>
          <a:custGeom>
            <a:avLst/>
            <a:gdLst>
              <a:gd name="T0" fmla="*/ 0 w 3513"/>
              <a:gd name="T1" fmla="*/ 90 h 424"/>
              <a:gd name="T2" fmla="*/ 468 w 3513"/>
              <a:gd name="T3" fmla="*/ 0 h 424"/>
              <a:gd name="T4" fmla="*/ 1757 w 3513"/>
              <a:gd name="T5" fmla="*/ 246 h 424"/>
              <a:gd name="T6" fmla="*/ 3047 w 3513"/>
              <a:gd name="T7" fmla="*/ 0 h 424"/>
              <a:gd name="T8" fmla="*/ 3513 w 3513"/>
              <a:gd name="T9" fmla="*/ 90 h 424"/>
              <a:gd name="T10" fmla="*/ 1757 w 3513"/>
              <a:gd name="T11" fmla="*/ 424 h 424"/>
              <a:gd name="T12" fmla="*/ 0 w 3513"/>
              <a:gd name="T13" fmla="*/ 9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13"/>
              <a:gd name="T22" fmla="*/ 0 h 424"/>
              <a:gd name="T23" fmla="*/ 3513 w 3513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13" h="424">
                <a:moveTo>
                  <a:pt x="0" y="90"/>
                </a:moveTo>
                <a:lnTo>
                  <a:pt x="468" y="0"/>
                </a:lnTo>
                <a:lnTo>
                  <a:pt x="1757" y="246"/>
                </a:lnTo>
                <a:lnTo>
                  <a:pt x="3047" y="0"/>
                </a:lnTo>
                <a:lnTo>
                  <a:pt x="3513" y="90"/>
                </a:lnTo>
                <a:lnTo>
                  <a:pt x="1757" y="424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4A4A4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Freeform 18" descr="© INSCALE GmbH, 21.06.2010"/>
          <p:cNvSpPr>
            <a:spLocks noChangeAspect="1"/>
          </p:cNvSpPr>
          <p:nvPr/>
        </p:nvSpPr>
        <p:spPr bwMode="gray">
          <a:xfrm>
            <a:off x="2874169" y="3305175"/>
            <a:ext cx="2284413" cy="280988"/>
          </a:xfrm>
          <a:custGeom>
            <a:avLst/>
            <a:gdLst>
              <a:gd name="T0" fmla="*/ 0 w 2341"/>
              <a:gd name="T1" fmla="*/ 90 h 314"/>
              <a:gd name="T2" fmla="*/ 468 w 2341"/>
              <a:gd name="T3" fmla="*/ 0 h 314"/>
              <a:gd name="T4" fmla="*/ 1171 w 2341"/>
              <a:gd name="T5" fmla="*/ 134 h 314"/>
              <a:gd name="T6" fmla="*/ 1873 w 2341"/>
              <a:gd name="T7" fmla="*/ 2 h 314"/>
              <a:gd name="T8" fmla="*/ 2341 w 2341"/>
              <a:gd name="T9" fmla="*/ 90 h 314"/>
              <a:gd name="T10" fmla="*/ 1171 w 2341"/>
              <a:gd name="T11" fmla="*/ 314 h 314"/>
              <a:gd name="T12" fmla="*/ 0 w 2341"/>
              <a:gd name="T13" fmla="*/ 9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1"/>
              <a:gd name="T22" fmla="*/ 0 h 314"/>
              <a:gd name="T23" fmla="*/ 2341 w 2341"/>
              <a:gd name="T24" fmla="*/ 314 h 3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1" h="314">
                <a:moveTo>
                  <a:pt x="0" y="90"/>
                </a:moveTo>
                <a:lnTo>
                  <a:pt x="468" y="0"/>
                </a:lnTo>
                <a:lnTo>
                  <a:pt x="1171" y="134"/>
                </a:lnTo>
                <a:lnTo>
                  <a:pt x="1873" y="2"/>
                </a:lnTo>
                <a:lnTo>
                  <a:pt x="2341" y="90"/>
                </a:lnTo>
                <a:lnTo>
                  <a:pt x="1171" y="314"/>
                </a:lnTo>
                <a:lnTo>
                  <a:pt x="0" y="9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Freeform 19" descr="© INSCALE GmbH, 21.06.2010"/>
          <p:cNvSpPr>
            <a:spLocks noChangeAspect="1"/>
          </p:cNvSpPr>
          <p:nvPr/>
        </p:nvSpPr>
        <p:spPr bwMode="gray">
          <a:xfrm>
            <a:off x="3447257" y="2395538"/>
            <a:ext cx="1143000" cy="184150"/>
          </a:xfrm>
          <a:custGeom>
            <a:avLst/>
            <a:gdLst>
              <a:gd name="T0" fmla="*/ 0 w 1171"/>
              <a:gd name="T1" fmla="*/ 90 h 202"/>
              <a:gd name="T2" fmla="*/ 469 w 1171"/>
              <a:gd name="T3" fmla="*/ 0 h 202"/>
              <a:gd name="T4" fmla="*/ 585 w 1171"/>
              <a:gd name="T5" fmla="*/ 22 h 202"/>
              <a:gd name="T6" fmla="*/ 703 w 1171"/>
              <a:gd name="T7" fmla="*/ 0 h 202"/>
              <a:gd name="T8" fmla="*/ 1171 w 1171"/>
              <a:gd name="T9" fmla="*/ 90 h 202"/>
              <a:gd name="T10" fmla="*/ 585 w 1171"/>
              <a:gd name="T11" fmla="*/ 202 h 202"/>
              <a:gd name="T12" fmla="*/ 0 w 1171"/>
              <a:gd name="T13" fmla="*/ 90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202"/>
              <a:gd name="T23" fmla="*/ 1171 w 1171"/>
              <a:gd name="T24" fmla="*/ 202 h 2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202">
                <a:moveTo>
                  <a:pt x="0" y="90"/>
                </a:moveTo>
                <a:lnTo>
                  <a:pt x="469" y="0"/>
                </a:lnTo>
                <a:lnTo>
                  <a:pt x="585" y="22"/>
                </a:lnTo>
                <a:lnTo>
                  <a:pt x="703" y="0"/>
                </a:lnTo>
                <a:lnTo>
                  <a:pt x="1171" y="90"/>
                </a:lnTo>
                <a:lnTo>
                  <a:pt x="585" y="202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4A4A4A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Freeform 20" descr="© INSCALE GmbH, 21.06.2010"/>
          <p:cNvSpPr>
            <a:spLocks noChangeAspect="1"/>
          </p:cNvSpPr>
          <p:nvPr/>
        </p:nvSpPr>
        <p:spPr bwMode="gray">
          <a:xfrm>
            <a:off x="4017169" y="3389313"/>
            <a:ext cx="1141413" cy="196850"/>
          </a:xfrm>
          <a:custGeom>
            <a:avLst/>
            <a:gdLst>
              <a:gd name="T0" fmla="*/ 1170 w 1170"/>
              <a:gd name="T1" fmla="*/ 0 h 224"/>
              <a:gd name="T2" fmla="*/ 0 w 1170"/>
              <a:gd name="T3" fmla="*/ 224 h 224"/>
              <a:gd name="T4" fmla="*/ 1170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1" descr="© INSCALE GmbH, 21.06.2010"/>
          <p:cNvSpPr>
            <a:spLocks noChangeAspect="1" noChangeShapeType="1"/>
          </p:cNvSpPr>
          <p:nvPr/>
        </p:nvSpPr>
        <p:spPr bwMode="gray">
          <a:xfrm flipH="1">
            <a:off x="4017169" y="3389313"/>
            <a:ext cx="1141413" cy="196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Freeform 26" descr="© INSCALE GmbH, 21.06.2010"/>
          <p:cNvSpPr>
            <a:spLocks noChangeAspect="1"/>
          </p:cNvSpPr>
          <p:nvPr/>
        </p:nvSpPr>
        <p:spPr bwMode="gray">
          <a:xfrm>
            <a:off x="3540919" y="2313782"/>
            <a:ext cx="476250" cy="163512"/>
          </a:xfrm>
          <a:custGeom>
            <a:avLst/>
            <a:gdLst>
              <a:gd name="T0" fmla="*/ 0 w 487"/>
              <a:gd name="T1" fmla="*/ 92 h 184"/>
              <a:gd name="T2" fmla="*/ 487 w 487"/>
              <a:gd name="T3" fmla="*/ 0 h 184"/>
              <a:gd name="T4" fmla="*/ 487 w 487"/>
              <a:gd name="T5" fmla="*/ 184 h 184"/>
              <a:gd name="T6" fmla="*/ 0 w 487"/>
              <a:gd name="T7" fmla="*/ 92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487"/>
              <a:gd name="T13" fmla="*/ 0 h 184"/>
              <a:gd name="T14" fmla="*/ 487 w 487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7" h="184">
                <a:moveTo>
                  <a:pt x="0" y="92"/>
                </a:moveTo>
                <a:lnTo>
                  <a:pt x="487" y="0"/>
                </a:lnTo>
                <a:lnTo>
                  <a:pt x="487" y="184"/>
                </a:lnTo>
                <a:lnTo>
                  <a:pt x="0" y="9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1657" y="1574800"/>
            <a:ext cx="4386262" cy="4718050"/>
            <a:chOff x="2389188" y="1574800"/>
            <a:chExt cx="4386262" cy="4718050"/>
          </a:xfrm>
        </p:grpSpPr>
        <p:grpSp>
          <p:nvGrpSpPr>
            <p:cNvPr id="2" name="Group 1"/>
            <p:cNvGrpSpPr/>
            <p:nvPr/>
          </p:nvGrpSpPr>
          <p:grpSpPr>
            <a:xfrm>
              <a:off x="2389188" y="1574800"/>
              <a:ext cx="4386262" cy="3860800"/>
              <a:chOff x="2389188" y="1574800"/>
              <a:chExt cx="4386262" cy="3860800"/>
            </a:xfrm>
          </p:grpSpPr>
          <p:sp>
            <p:nvSpPr>
              <p:cNvPr id="39942" name="Freeform 7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4295775"/>
                <a:ext cx="2187575" cy="1139825"/>
              </a:xfrm>
              <a:custGeom>
                <a:avLst/>
                <a:gdLst>
                  <a:gd name="T0" fmla="*/ 0 w 2240"/>
                  <a:gd name="T1" fmla="*/ 334 h 1271"/>
                  <a:gd name="T2" fmla="*/ 0 w 2240"/>
                  <a:gd name="T3" fmla="*/ 1271 h 1271"/>
                  <a:gd name="T4" fmla="*/ 2240 w 2240"/>
                  <a:gd name="T5" fmla="*/ 836 h 1271"/>
                  <a:gd name="T6" fmla="*/ 1756 w 2240"/>
                  <a:gd name="T7" fmla="*/ 0 h 1271"/>
                  <a:gd name="T8" fmla="*/ 0 w 2240"/>
                  <a:gd name="T9" fmla="*/ 334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0"/>
                  <a:gd name="T16" fmla="*/ 0 h 1271"/>
                  <a:gd name="T17" fmla="*/ 2240 w 2240"/>
                  <a:gd name="T18" fmla="*/ 1271 h 1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0" h="1271">
                    <a:moveTo>
                      <a:pt x="0" y="334"/>
                    </a:moveTo>
                    <a:lnTo>
                      <a:pt x="0" y="1271"/>
                    </a:lnTo>
                    <a:lnTo>
                      <a:pt x="2240" y="836"/>
                    </a:lnTo>
                    <a:lnTo>
                      <a:pt x="1756" y="0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3" name="Freeform 8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4675188"/>
                <a:ext cx="2190750" cy="760412"/>
              </a:xfrm>
              <a:custGeom>
                <a:avLst/>
                <a:gdLst>
                  <a:gd name="T0" fmla="*/ 0 w 2242"/>
                  <a:gd name="T1" fmla="*/ 0 h 851"/>
                  <a:gd name="T2" fmla="*/ 2242 w 2242"/>
                  <a:gd name="T3" fmla="*/ 422 h 851"/>
                  <a:gd name="T4" fmla="*/ 0 w 2242"/>
                  <a:gd name="T5" fmla="*/ 851 h 851"/>
                  <a:gd name="T6" fmla="*/ 0 w 2242"/>
                  <a:gd name="T7" fmla="*/ 0 h 8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2"/>
                  <a:gd name="T13" fmla="*/ 0 h 851"/>
                  <a:gd name="T14" fmla="*/ 2242 w 2242"/>
                  <a:gd name="T15" fmla="*/ 851 h 8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2" h="851">
                    <a:moveTo>
                      <a:pt x="0" y="0"/>
                    </a:moveTo>
                    <a:lnTo>
                      <a:pt x="2242" y="422"/>
                    </a:lnTo>
                    <a:lnTo>
                      <a:pt x="0" y="85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D9D9D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4" name="Freeform 9" descr="© INSCALE GmbH, 21.06.2010"/>
              <p:cNvSpPr>
                <a:spLocks noChangeAspect="1"/>
              </p:cNvSpPr>
              <p:nvPr/>
            </p:nvSpPr>
            <p:spPr bwMode="gray">
              <a:xfrm>
                <a:off x="2392363" y="4295775"/>
                <a:ext cx="2192337" cy="1139825"/>
              </a:xfrm>
              <a:custGeom>
                <a:avLst/>
                <a:gdLst>
                  <a:gd name="T0" fmla="*/ 488 w 2245"/>
                  <a:gd name="T1" fmla="*/ 0 h 1271"/>
                  <a:gd name="T2" fmla="*/ 0 w 2245"/>
                  <a:gd name="T3" fmla="*/ 842 h 1271"/>
                  <a:gd name="T4" fmla="*/ 2245 w 2245"/>
                  <a:gd name="T5" fmla="*/ 1271 h 1271"/>
                  <a:gd name="T6" fmla="*/ 2245 w 2245"/>
                  <a:gd name="T7" fmla="*/ 334 h 1271"/>
                  <a:gd name="T8" fmla="*/ 488 w 2245"/>
                  <a:gd name="T9" fmla="*/ 0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5"/>
                  <a:gd name="T16" fmla="*/ 0 h 1271"/>
                  <a:gd name="T17" fmla="*/ 2245 w 2245"/>
                  <a:gd name="T18" fmla="*/ 1271 h 1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5" h="1271">
                    <a:moveTo>
                      <a:pt x="488" y="0"/>
                    </a:moveTo>
                    <a:lnTo>
                      <a:pt x="0" y="842"/>
                    </a:lnTo>
                    <a:lnTo>
                      <a:pt x="2245" y="1271"/>
                    </a:lnTo>
                    <a:lnTo>
                      <a:pt x="2245" y="33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5" name="Freeform 10" descr="© INSCALE GmbH, 21.06.2010"/>
              <p:cNvSpPr>
                <a:spLocks noChangeAspect="1"/>
              </p:cNvSpPr>
              <p:nvPr/>
            </p:nvSpPr>
            <p:spPr bwMode="gray">
              <a:xfrm>
                <a:off x="2959100" y="3389313"/>
                <a:ext cx="1625600" cy="1046162"/>
              </a:xfrm>
              <a:custGeom>
                <a:avLst/>
                <a:gdLst>
                  <a:gd name="T0" fmla="*/ 494 w 1665"/>
                  <a:gd name="T1" fmla="*/ 0 h 1170"/>
                  <a:gd name="T2" fmla="*/ 1665 w 1665"/>
                  <a:gd name="T3" fmla="*/ 224 h 1170"/>
                  <a:gd name="T4" fmla="*/ 1665 w 1665"/>
                  <a:gd name="T5" fmla="*/ 1170 h 1170"/>
                  <a:gd name="T6" fmla="*/ 0 w 1665"/>
                  <a:gd name="T7" fmla="*/ 852 h 1170"/>
                  <a:gd name="T8" fmla="*/ 494 w 1665"/>
                  <a:gd name="T9" fmla="*/ 0 h 1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5"/>
                  <a:gd name="T16" fmla="*/ 0 h 1170"/>
                  <a:gd name="T17" fmla="*/ 1665 w 1665"/>
                  <a:gd name="T18" fmla="*/ 1170 h 1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5" h="1170">
                    <a:moveTo>
                      <a:pt x="494" y="0"/>
                    </a:moveTo>
                    <a:lnTo>
                      <a:pt x="1665" y="224"/>
                    </a:lnTo>
                    <a:lnTo>
                      <a:pt x="1665" y="1170"/>
                    </a:lnTo>
                    <a:lnTo>
                      <a:pt x="0" y="852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Freeform 11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389313"/>
                <a:ext cx="1624013" cy="1046162"/>
              </a:xfrm>
              <a:custGeom>
                <a:avLst/>
                <a:gdLst>
                  <a:gd name="T0" fmla="*/ 0 w 1662"/>
                  <a:gd name="T1" fmla="*/ 224 h 1170"/>
                  <a:gd name="T2" fmla="*/ 1170 w 1662"/>
                  <a:gd name="T3" fmla="*/ 0 h 1170"/>
                  <a:gd name="T4" fmla="*/ 1662 w 1662"/>
                  <a:gd name="T5" fmla="*/ 852 h 1170"/>
                  <a:gd name="T6" fmla="*/ 0 w 1662"/>
                  <a:gd name="T7" fmla="*/ 1170 h 1170"/>
                  <a:gd name="T8" fmla="*/ 0 w 1662"/>
                  <a:gd name="T9" fmla="*/ 224 h 1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2"/>
                  <a:gd name="T16" fmla="*/ 0 h 1170"/>
                  <a:gd name="T17" fmla="*/ 1662 w 1662"/>
                  <a:gd name="T18" fmla="*/ 1170 h 1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2" h="1170">
                    <a:moveTo>
                      <a:pt x="0" y="224"/>
                    </a:moveTo>
                    <a:lnTo>
                      <a:pt x="1170" y="0"/>
                    </a:lnTo>
                    <a:lnTo>
                      <a:pt x="1662" y="852"/>
                    </a:lnTo>
                    <a:lnTo>
                      <a:pt x="0" y="1170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Freeform 12" descr="© INSCALE GmbH, 21.06.2010"/>
              <p:cNvSpPr>
                <a:spLocks noChangeAspect="1"/>
              </p:cNvSpPr>
              <p:nvPr/>
            </p:nvSpPr>
            <p:spPr bwMode="gray">
              <a:xfrm>
                <a:off x="3532188" y="2478088"/>
                <a:ext cx="1052512" cy="949325"/>
              </a:xfrm>
              <a:custGeom>
                <a:avLst/>
                <a:gdLst>
                  <a:gd name="T0" fmla="*/ 494 w 1079"/>
                  <a:gd name="T1" fmla="*/ 0 h 1057"/>
                  <a:gd name="T2" fmla="*/ 1079 w 1079"/>
                  <a:gd name="T3" fmla="*/ 110 h 1057"/>
                  <a:gd name="T4" fmla="*/ 1079 w 1079"/>
                  <a:gd name="T5" fmla="*/ 1057 h 1057"/>
                  <a:gd name="T6" fmla="*/ 0 w 1079"/>
                  <a:gd name="T7" fmla="*/ 851 h 1057"/>
                  <a:gd name="T8" fmla="*/ 494 w 1079"/>
                  <a:gd name="T9" fmla="*/ 0 h 1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9"/>
                  <a:gd name="T16" fmla="*/ 0 h 1057"/>
                  <a:gd name="T17" fmla="*/ 1079 w 1079"/>
                  <a:gd name="T18" fmla="*/ 1057 h 1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9" h="1057">
                    <a:moveTo>
                      <a:pt x="494" y="0"/>
                    </a:moveTo>
                    <a:lnTo>
                      <a:pt x="1079" y="110"/>
                    </a:lnTo>
                    <a:lnTo>
                      <a:pt x="1079" y="1057"/>
                    </a:lnTo>
                    <a:lnTo>
                      <a:pt x="0" y="851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48" name="Freeform 13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2478088"/>
                <a:ext cx="1050925" cy="949325"/>
              </a:xfrm>
              <a:custGeom>
                <a:avLst/>
                <a:gdLst>
                  <a:gd name="T0" fmla="*/ 0 w 1078"/>
                  <a:gd name="T1" fmla="*/ 110 h 1057"/>
                  <a:gd name="T2" fmla="*/ 586 w 1078"/>
                  <a:gd name="T3" fmla="*/ 0 h 1057"/>
                  <a:gd name="T4" fmla="*/ 1078 w 1078"/>
                  <a:gd name="T5" fmla="*/ 851 h 1057"/>
                  <a:gd name="T6" fmla="*/ 0 w 1078"/>
                  <a:gd name="T7" fmla="*/ 1057 h 1057"/>
                  <a:gd name="T8" fmla="*/ 0 w 1078"/>
                  <a:gd name="T9" fmla="*/ 110 h 1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"/>
                  <a:gd name="T16" fmla="*/ 0 h 1057"/>
                  <a:gd name="T17" fmla="*/ 1078 w 1078"/>
                  <a:gd name="T18" fmla="*/ 1057 h 1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" h="1057">
                    <a:moveTo>
                      <a:pt x="0" y="110"/>
                    </a:moveTo>
                    <a:lnTo>
                      <a:pt x="586" y="0"/>
                    </a:lnTo>
                    <a:lnTo>
                      <a:pt x="1078" y="851"/>
                    </a:lnTo>
                    <a:lnTo>
                      <a:pt x="0" y="1057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9" name="Freeform 14" descr="© INSCALE GmbH, 21.06.2010"/>
              <p:cNvSpPr>
                <a:spLocks noChangeAspect="1"/>
              </p:cNvSpPr>
              <p:nvPr/>
            </p:nvSpPr>
            <p:spPr bwMode="gray">
              <a:xfrm>
                <a:off x="4108450" y="1574800"/>
                <a:ext cx="476250" cy="903288"/>
              </a:xfrm>
              <a:custGeom>
                <a:avLst/>
                <a:gdLst>
                  <a:gd name="T0" fmla="*/ 487 w 487"/>
                  <a:gd name="T1" fmla="*/ 0 h 936"/>
                  <a:gd name="T2" fmla="*/ 487 w 487"/>
                  <a:gd name="T3" fmla="*/ 936 h 936"/>
                  <a:gd name="T4" fmla="*/ 0 w 487"/>
                  <a:gd name="T5" fmla="*/ 846 h 936"/>
                  <a:gd name="T6" fmla="*/ 487 w 487"/>
                  <a:gd name="T7" fmla="*/ 0 h 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7"/>
                  <a:gd name="T13" fmla="*/ 0 h 936"/>
                  <a:gd name="T14" fmla="*/ 487 w 487"/>
                  <a:gd name="T15" fmla="*/ 936 h 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7" h="936">
                    <a:moveTo>
                      <a:pt x="487" y="0"/>
                    </a:moveTo>
                    <a:lnTo>
                      <a:pt x="487" y="936"/>
                    </a:lnTo>
                    <a:lnTo>
                      <a:pt x="0" y="846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/>
              </a:p>
            </p:txBody>
          </p:sp>
          <p:sp>
            <p:nvSpPr>
              <p:cNvPr id="39950" name="Freeform 15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1574800"/>
                <a:ext cx="482600" cy="903288"/>
              </a:xfrm>
              <a:custGeom>
                <a:avLst/>
                <a:gdLst>
                  <a:gd name="T0" fmla="*/ 0 w 492"/>
                  <a:gd name="T1" fmla="*/ 0 h 936"/>
                  <a:gd name="T2" fmla="*/ 492 w 492"/>
                  <a:gd name="T3" fmla="*/ 846 h 936"/>
                  <a:gd name="T4" fmla="*/ 0 w 492"/>
                  <a:gd name="T5" fmla="*/ 936 h 936"/>
                  <a:gd name="T6" fmla="*/ 0 w 492"/>
                  <a:gd name="T7" fmla="*/ 0 h 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2"/>
                  <a:gd name="T13" fmla="*/ 0 h 936"/>
                  <a:gd name="T14" fmla="*/ 492 w 492"/>
                  <a:gd name="T15" fmla="*/ 936 h 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2" h="936">
                    <a:moveTo>
                      <a:pt x="0" y="0"/>
                    </a:moveTo>
                    <a:lnTo>
                      <a:pt x="492" y="846"/>
                    </a:lnTo>
                    <a:lnTo>
                      <a:pt x="0" y="93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Freeform 16" descr="© INSCALE GmbH, 21.06.2010"/>
              <p:cNvSpPr>
                <a:spLocks noChangeAspect="1"/>
              </p:cNvSpPr>
              <p:nvPr/>
            </p:nvSpPr>
            <p:spPr bwMode="gray">
              <a:xfrm>
                <a:off x="2389188" y="4675188"/>
                <a:ext cx="2195512" cy="760412"/>
              </a:xfrm>
              <a:custGeom>
                <a:avLst/>
                <a:gdLst>
                  <a:gd name="T0" fmla="*/ 0 w 2249"/>
                  <a:gd name="T1" fmla="*/ 422 h 851"/>
                  <a:gd name="T2" fmla="*/ 2249 w 2249"/>
                  <a:gd name="T3" fmla="*/ 0 h 851"/>
                  <a:gd name="T4" fmla="*/ 2249 w 2249"/>
                  <a:gd name="T5" fmla="*/ 851 h 851"/>
                  <a:gd name="T6" fmla="*/ 0 w 2249"/>
                  <a:gd name="T7" fmla="*/ 422 h 8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9"/>
                  <a:gd name="T13" fmla="*/ 0 h 851"/>
                  <a:gd name="T14" fmla="*/ 2249 w 2249"/>
                  <a:gd name="T15" fmla="*/ 851 h 8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9" h="851">
                    <a:moveTo>
                      <a:pt x="0" y="422"/>
                    </a:moveTo>
                    <a:lnTo>
                      <a:pt x="2249" y="0"/>
                    </a:lnTo>
                    <a:lnTo>
                      <a:pt x="2249" y="851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7" name="Freeform 22" descr="© INSCALE GmbH, 21.06.2010"/>
              <p:cNvSpPr>
                <a:spLocks noChangeAspect="1"/>
              </p:cNvSpPr>
              <p:nvPr/>
            </p:nvSpPr>
            <p:spPr bwMode="gray">
              <a:xfrm>
                <a:off x="2959100" y="3871913"/>
                <a:ext cx="1625600" cy="563562"/>
              </a:xfrm>
              <a:custGeom>
                <a:avLst/>
                <a:gdLst>
                  <a:gd name="T0" fmla="*/ 0 w 1665"/>
                  <a:gd name="T1" fmla="*/ 312 h 630"/>
                  <a:gd name="T2" fmla="*/ 1665 w 1665"/>
                  <a:gd name="T3" fmla="*/ 0 h 630"/>
                  <a:gd name="T4" fmla="*/ 1665 w 1665"/>
                  <a:gd name="T5" fmla="*/ 630 h 630"/>
                  <a:gd name="T6" fmla="*/ 0 w 1665"/>
                  <a:gd name="T7" fmla="*/ 312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5"/>
                  <a:gd name="T13" fmla="*/ 0 h 630"/>
                  <a:gd name="T14" fmla="*/ 1665 w 1665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5" h="630">
                    <a:moveTo>
                      <a:pt x="0" y="312"/>
                    </a:moveTo>
                    <a:lnTo>
                      <a:pt x="1665" y="0"/>
                    </a:lnTo>
                    <a:lnTo>
                      <a:pt x="1665" y="630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Freeform 23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871913"/>
                <a:ext cx="1624013" cy="563562"/>
              </a:xfrm>
              <a:custGeom>
                <a:avLst/>
                <a:gdLst>
                  <a:gd name="T0" fmla="*/ 0 w 1662"/>
                  <a:gd name="T1" fmla="*/ 0 h 630"/>
                  <a:gd name="T2" fmla="*/ 1662 w 1662"/>
                  <a:gd name="T3" fmla="*/ 312 h 630"/>
                  <a:gd name="T4" fmla="*/ 0 w 1662"/>
                  <a:gd name="T5" fmla="*/ 630 h 630"/>
                  <a:gd name="T6" fmla="*/ 0 w 1662"/>
                  <a:gd name="T7" fmla="*/ 0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2"/>
                  <a:gd name="T13" fmla="*/ 0 h 630"/>
                  <a:gd name="T14" fmla="*/ 1662 w 1662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2" h="630">
                    <a:moveTo>
                      <a:pt x="0" y="0"/>
                    </a:moveTo>
                    <a:lnTo>
                      <a:pt x="1662" y="312"/>
                    </a:lnTo>
                    <a:lnTo>
                      <a:pt x="0" y="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Freeform 24" descr="© INSCALE GmbH, 21.06.2010"/>
              <p:cNvSpPr>
                <a:spLocks noChangeAspect="1"/>
              </p:cNvSpPr>
              <p:nvPr/>
            </p:nvSpPr>
            <p:spPr bwMode="gray">
              <a:xfrm>
                <a:off x="3532188" y="3062288"/>
                <a:ext cx="1052512" cy="361950"/>
              </a:xfrm>
              <a:custGeom>
                <a:avLst/>
                <a:gdLst>
                  <a:gd name="T0" fmla="*/ 0 w 1079"/>
                  <a:gd name="T1" fmla="*/ 202 h 406"/>
                  <a:gd name="T2" fmla="*/ 1079 w 1079"/>
                  <a:gd name="T3" fmla="*/ 0 h 406"/>
                  <a:gd name="T4" fmla="*/ 1079 w 1079"/>
                  <a:gd name="T5" fmla="*/ 406 h 406"/>
                  <a:gd name="T6" fmla="*/ 0 w 1079"/>
                  <a:gd name="T7" fmla="*/ 202 h 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9"/>
                  <a:gd name="T13" fmla="*/ 0 h 406"/>
                  <a:gd name="T14" fmla="*/ 1079 w 1079"/>
                  <a:gd name="T15" fmla="*/ 406 h 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9" h="406">
                    <a:moveTo>
                      <a:pt x="0" y="202"/>
                    </a:moveTo>
                    <a:lnTo>
                      <a:pt x="1079" y="0"/>
                    </a:lnTo>
                    <a:lnTo>
                      <a:pt x="1079" y="406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60" name="Freeform 25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062288"/>
                <a:ext cx="1050925" cy="361950"/>
              </a:xfrm>
              <a:custGeom>
                <a:avLst/>
                <a:gdLst>
                  <a:gd name="T0" fmla="*/ 0 w 1078"/>
                  <a:gd name="T1" fmla="*/ 0 h 406"/>
                  <a:gd name="T2" fmla="*/ 1078 w 1078"/>
                  <a:gd name="T3" fmla="*/ 202 h 406"/>
                  <a:gd name="T4" fmla="*/ 0 w 1078"/>
                  <a:gd name="T5" fmla="*/ 406 h 406"/>
                  <a:gd name="T6" fmla="*/ 0 w 1078"/>
                  <a:gd name="T7" fmla="*/ 0 h 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8"/>
                  <a:gd name="T13" fmla="*/ 0 h 406"/>
                  <a:gd name="T14" fmla="*/ 1078 w 1078"/>
                  <a:gd name="T15" fmla="*/ 406 h 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8" h="406">
                    <a:moveTo>
                      <a:pt x="0" y="0"/>
                    </a:moveTo>
                    <a:lnTo>
                      <a:pt x="1078" y="202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D9D9D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Freeform 27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2314576"/>
                <a:ext cx="482600" cy="163512"/>
              </a:xfrm>
              <a:custGeom>
                <a:avLst/>
                <a:gdLst>
                  <a:gd name="T0" fmla="*/ 0 w 492"/>
                  <a:gd name="T1" fmla="*/ 0 h 184"/>
                  <a:gd name="T2" fmla="*/ 492 w 492"/>
                  <a:gd name="T3" fmla="*/ 92 h 184"/>
                  <a:gd name="T4" fmla="*/ 0 w 492"/>
                  <a:gd name="T5" fmla="*/ 184 h 184"/>
                  <a:gd name="T6" fmla="*/ 0 w 492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2"/>
                  <a:gd name="T13" fmla="*/ 0 h 184"/>
                  <a:gd name="T14" fmla="*/ 492 w 492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2" h="184">
                    <a:moveTo>
                      <a:pt x="0" y="0"/>
                    </a:moveTo>
                    <a:lnTo>
                      <a:pt x="492" y="92"/>
                    </a:lnTo>
                    <a:lnTo>
                      <a:pt x="0" y="1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63" name="Group 45" descr="© INSCALE GmbH, 21.06.2010"/>
            <p:cNvGrpSpPr>
              <a:grpSpLocks/>
            </p:cNvGrpSpPr>
            <p:nvPr/>
          </p:nvGrpSpPr>
          <p:grpSpPr bwMode="auto">
            <a:xfrm>
              <a:off x="2389188" y="5045075"/>
              <a:ext cx="4386262" cy="1247775"/>
              <a:chOff x="1505" y="3178"/>
              <a:chExt cx="2763" cy="786"/>
            </a:xfrm>
          </p:grpSpPr>
          <p:sp>
            <p:nvSpPr>
              <p:cNvPr id="39975" name="Freeform 29" descr="© INSCALE GmbH, 21.06.2010"/>
              <p:cNvSpPr>
                <a:spLocks noChangeAspect="1"/>
              </p:cNvSpPr>
              <p:nvPr/>
            </p:nvSpPr>
            <p:spPr bwMode="gray">
              <a:xfrm>
                <a:off x="1505" y="3178"/>
                <a:ext cx="1382" cy="786"/>
              </a:xfrm>
              <a:custGeom>
                <a:avLst/>
                <a:gdLst>
                  <a:gd name="T0" fmla="*/ 0 w 2246"/>
                  <a:gd name="T1" fmla="*/ 0 h 1393"/>
                  <a:gd name="T2" fmla="*/ 2246 w 2246"/>
                  <a:gd name="T3" fmla="*/ 429 h 1393"/>
                  <a:gd name="T4" fmla="*/ 2246 w 2246"/>
                  <a:gd name="T5" fmla="*/ 1393 h 1393"/>
                  <a:gd name="T6" fmla="*/ 660 w 2246"/>
                  <a:gd name="T7" fmla="*/ 1393 h 1393"/>
                  <a:gd name="T8" fmla="*/ 0 w 2246"/>
                  <a:gd name="T9" fmla="*/ 0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6"/>
                  <a:gd name="T16" fmla="*/ 0 h 1393"/>
                  <a:gd name="T17" fmla="*/ 2246 w 2246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6" h="1393">
                    <a:moveTo>
                      <a:pt x="0" y="0"/>
                    </a:moveTo>
                    <a:lnTo>
                      <a:pt x="2246" y="429"/>
                    </a:lnTo>
                    <a:lnTo>
                      <a:pt x="2246" y="1393"/>
                    </a:lnTo>
                    <a:lnTo>
                      <a:pt x="660" y="13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DBDBD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Freeform 30" descr="© INSCALE GmbH, 21.06.2010"/>
              <p:cNvSpPr>
                <a:spLocks noChangeAspect="1"/>
              </p:cNvSpPr>
              <p:nvPr/>
            </p:nvSpPr>
            <p:spPr bwMode="gray">
              <a:xfrm>
                <a:off x="2887" y="3178"/>
                <a:ext cx="1381" cy="786"/>
              </a:xfrm>
              <a:custGeom>
                <a:avLst/>
                <a:gdLst>
                  <a:gd name="T0" fmla="*/ 0 w 2243"/>
                  <a:gd name="T1" fmla="*/ 429 h 1393"/>
                  <a:gd name="T2" fmla="*/ 2243 w 2243"/>
                  <a:gd name="T3" fmla="*/ 0 h 1393"/>
                  <a:gd name="T4" fmla="*/ 1585 w 2243"/>
                  <a:gd name="T5" fmla="*/ 1393 h 1393"/>
                  <a:gd name="T6" fmla="*/ 0 w 2243"/>
                  <a:gd name="T7" fmla="*/ 1393 h 1393"/>
                  <a:gd name="T8" fmla="*/ 0 w 2243"/>
                  <a:gd name="T9" fmla="*/ 429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3"/>
                  <a:gd name="T16" fmla="*/ 0 h 1393"/>
                  <a:gd name="T17" fmla="*/ 2243 w 2243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3" h="1393">
                    <a:moveTo>
                      <a:pt x="0" y="429"/>
                    </a:moveTo>
                    <a:lnTo>
                      <a:pt x="2243" y="0"/>
                    </a:lnTo>
                    <a:lnTo>
                      <a:pt x="1585" y="1393"/>
                    </a:lnTo>
                    <a:lnTo>
                      <a:pt x="0" y="1393"/>
                    </a:lnTo>
                    <a:lnTo>
                      <a:pt x="0" y="4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C2C2"/>
                  </a:gs>
                  <a:gs pos="100000">
                    <a:srgbClr val="EBEA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64" name="Text Box 31"/>
          <p:cNvSpPr txBox="1">
            <a:spLocks noChangeArrowheads="1"/>
          </p:cNvSpPr>
          <p:nvPr/>
        </p:nvSpPr>
        <p:spPr bwMode="gray">
          <a:xfrm>
            <a:off x="4644238" y="1536997"/>
            <a:ext cx="4177501" cy="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r" eaLnBrk="1" hangingPunct="1">
              <a:spcBef>
                <a:spcPct val="20000"/>
              </a:spcBef>
              <a:buAutoNum type="arabicPeriod"/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Alignment KPIs and success factors</a:t>
            </a:r>
          </a:p>
          <a:p>
            <a:pPr marL="342900" indent="-342900" algn="r" eaLnBrk="1" hangingPunct="1">
              <a:spcBef>
                <a:spcPct val="20000"/>
              </a:spcBef>
              <a:buAutoNum type="arabicPeriod"/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Client satisfaction benchmarks</a:t>
            </a:r>
            <a:endParaRPr lang="en-GB" sz="1800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gray">
          <a:xfrm>
            <a:off x="5610230" y="2692225"/>
            <a:ext cx="3224212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3. 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Service </a:t>
            </a:r>
            <a:r>
              <a:rPr lang="en-GB" sz="1800" dirty="0" err="1" smtClean="0">
                <a:solidFill>
                  <a:srgbClr val="4D4D4D"/>
                </a:solidFill>
                <a:ea typeface="Arial" charset="0"/>
                <a:cs typeface="Arial" charset="0"/>
              </a:rPr>
              <a:t>catalog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 frameworks</a:t>
            </a:r>
            <a:endParaRPr lang="en-GB" sz="1800" dirty="0">
              <a:solidFill>
                <a:srgbClr val="4D4D4D"/>
              </a:solidFill>
              <a:ea typeface="Arial" charset="0"/>
              <a:cs typeface="Arial" charset="0"/>
            </a:endParaRP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gray">
          <a:xfrm>
            <a:off x="5286359" y="3586163"/>
            <a:ext cx="3640157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4. 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Service-based cost frameworks</a:t>
            </a:r>
            <a:endParaRPr lang="en-GB" sz="1800" dirty="0">
              <a:solidFill>
                <a:srgbClr val="4D4D4D"/>
              </a:solidFill>
              <a:ea typeface="Arial" charset="0"/>
              <a:cs typeface="Arial" charset="0"/>
            </a:endParaRPr>
          </a:p>
        </p:txBody>
      </p:sp>
      <p:sp>
        <p:nvSpPr>
          <p:cNvPr id="39967" name="Line 34" descr="© INSCALE GmbH, 21.06.2010"/>
          <p:cNvSpPr>
            <a:spLocks noChangeShapeType="1"/>
          </p:cNvSpPr>
          <p:nvPr/>
        </p:nvSpPr>
        <p:spPr bwMode="gray">
          <a:xfrm>
            <a:off x="4914900" y="2235686"/>
            <a:ext cx="3906839" cy="1588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5" descr="© INSCALE GmbH, 21.06.2010"/>
          <p:cNvSpPr>
            <a:spLocks noChangeShapeType="1"/>
          </p:cNvSpPr>
          <p:nvPr/>
        </p:nvSpPr>
        <p:spPr bwMode="gray">
          <a:xfrm>
            <a:off x="5473700" y="3098977"/>
            <a:ext cx="3348039" cy="14288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6" descr="© INSCALE GmbH, 21.06.2010"/>
          <p:cNvSpPr>
            <a:spLocks noChangeShapeType="1"/>
          </p:cNvSpPr>
          <p:nvPr/>
        </p:nvSpPr>
        <p:spPr bwMode="gray">
          <a:xfrm>
            <a:off x="6242054" y="4002148"/>
            <a:ext cx="2644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Text Box 37"/>
          <p:cNvSpPr txBox="1">
            <a:spLocks noChangeArrowheads="1"/>
          </p:cNvSpPr>
          <p:nvPr/>
        </p:nvSpPr>
        <p:spPr bwMode="gray">
          <a:xfrm>
            <a:off x="5775329" y="4123002"/>
            <a:ext cx="3127374" cy="140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KPIs and maturity indices for: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5. IT Support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6.  Research computing </a:t>
            </a:r>
            <a:endParaRPr lang="en-GB" sz="1800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9971" name="Line 38" descr="© INSCALE GmbH, 21.06.2010"/>
          <p:cNvSpPr>
            <a:spLocks noChangeShapeType="1"/>
          </p:cNvSpPr>
          <p:nvPr/>
        </p:nvSpPr>
        <p:spPr bwMode="gray">
          <a:xfrm flipV="1">
            <a:off x="6591300" y="5140135"/>
            <a:ext cx="2230438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Text Box 39"/>
          <p:cNvSpPr txBox="1">
            <a:spLocks noChangeArrowheads="1"/>
          </p:cNvSpPr>
          <p:nvPr/>
        </p:nvSpPr>
        <p:spPr bwMode="gray">
          <a:xfrm>
            <a:off x="176213" y="2680636"/>
            <a:ext cx="1855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sz="1800" dirty="0" smtClean="0">
                <a:cs typeface="Arial" charset="0"/>
              </a:rPr>
              <a:t>Core activities</a:t>
            </a:r>
            <a:endParaRPr lang="en-GB" sz="1800" dirty="0">
              <a:cs typeface="Arial" charset="0"/>
            </a:endParaRPr>
          </a:p>
        </p:txBody>
      </p:sp>
      <p:sp>
        <p:nvSpPr>
          <p:cNvPr id="39973" name="Text Box 40"/>
          <p:cNvSpPr txBox="1">
            <a:spLocks noChangeArrowheads="1"/>
          </p:cNvSpPr>
          <p:nvPr/>
        </p:nvSpPr>
        <p:spPr bwMode="gray">
          <a:xfrm>
            <a:off x="176213" y="1766194"/>
            <a:ext cx="2652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sz="2000" b="1" dirty="0" smtClean="0">
                <a:cs typeface="Arial" charset="0"/>
              </a:rPr>
              <a:t>Information Technology service management</a:t>
            </a:r>
            <a:endParaRPr lang="en-GB" sz="2000" b="1" dirty="0">
              <a:cs typeface="Arial" charset="0"/>
            </a:endParaRPr>
          </a:p>
        </p:txBody>
      </p:sp>
      <p:sp>
        <p:nvSpPr>
          <p:cNvPr id="39974" name="Rectangle 11"/>
          <p:cNvSpPr>
            <a:spLocks noChangeArrowheads="1"/>
          </p:cNvSpPr>
          <p:nvPr/>
        </p:nvSpPr>
        <p:spPr bwMode="gray">
          <a:xfrm>
            <a:off x="385764" y="924521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801688"/>
            <a:r>
              <a:rPr lang="en-US" sz="2200" noProof="1" smtClean="0"/>
              <a:t>Benchmarking</a:t>
            </a:r>
            <a:r>
              <a:rPr lang="en-US" sz="2000" noProof="1" smtClean="0"/>
              <a:t> and Analytics Research </a:t>
            </a:r>
            <a:endParaRPr sz="2000" noProof="1"/>
          </a:p>
        </p:txBody>
      </p:sp>
      <p:sp>
        <p:nvSpPr>
          <p:cNvPr id="4" name="TextBox 3"/>
          <p:cNvSpPr txBox="1"/>
          <p:nvPr/>
        </p:nvSpPr>
        <p:spPr>
          <a:xfrm>
            <a:off x="3384850" y="1898720"/>
            <a:ext cx="7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Align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65352" y="4505911"/>
            <a:ext cx="111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Operate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8365" y="3599448"/>
            <a:ext cx="111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Manage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87700" y="2771535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Plan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gray">
          <a:xfrm>
            <a:off x="5775329" y="1098630"/>
            <a:ext cx="305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000" b="1" dirty="0" smtClean="0">
                <a:cs typeface="Arial" charset="0"/>
              </a:rPr>
              <a:t>Research Projects</a:t>
            </a:r>
            <a:endParaRPr lang="en-GB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rchipelago-wallpaper-1280x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669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2301" y="1539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Data ARCHIPELAGO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8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84794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59314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rgbClr val="43C5FF"/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rgbClr val="0070C0"/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rgbClr val="1F88C8"/>
                </a:gs>
                <a:gs pos="100000">
                  <a:srgbClr val="78F8F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rgbClr val="1F88C8"/>
                </a:gs>
                <a:gs pos="100000">
                  <a:srgbClr val="78F8F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357196"/>
            <a:ext cx="2339975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Shorter, more focused surveys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Integration of data sources</a:t>
            </a:r>
          </a:p>
        </p:txBody>
      </p:sp>
      <p:sp>
        <p:nvSpPr>
          <p:cNvPr id="14" name="Rektangel 29"/>
          <p:cNvSpPr/>
          <p:nvPr/>
        </p:nvSpPr>
        <p:spPr bwMode="auto">
          <a:xfrm>
            <a:off x="1959430" y="2320816"/>
            <a:ext cx="19376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Long, time-consuming surveys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A data archipelago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4753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693&quot;&gt;&lt;property id=&quot;20148&quot; value=&quot;5&quot;/&gt;&lt;property id=&quot;20300&quot; value=&quot;Slide 2 - &amp;quot;SLIDE TITLE HERE&amp;quot;&quot;/&gt;&lt;property id=&quot;20307&quot; value=&quot;257&quot;/&gt;&lt;/object&gt;&lt;object type=&quot;3&quot; unique_id=&quot;10694&quot;&gt;&lt;property id=&quot;20148&quot; value=&quot;5&quot;/&gt;&lt;property id=&quot;20300&quot; value=&quot;Slide 3&quot;/&gt;&lt;property id=&quot;20307&quot; value=&quot;258&quot;/&gt;&lt;/object&gt;&lt;object type=&quot;3&quot; unique_id=&quot;10695&quot;&gt;&lt;property id=&quot;20148&quot; value=&quot;5&quot;/&gt;&lt;property id=&quot;20300&quot; value=&quot;Slide 4 - &amp;quot;SLIDE TITLE HERE&amp;quot;&quot;/&gt;&lt;property id=&quot;20307&quot; value=&quot;260&quot;/&gt;&lt;/object&gt;&lt;object type=&quot;3&quot; unique_id=&quot;10696&quot;&gt;&lt;property id=&quot;20148&quot; value=&quot;5&quot;/&gt;&lt;property id=&quot;20300&quot; value=&quot;Slide 5 - &amp;quot;THANK YOU&amp;quot;&quot;/&gt;&lt;property id=&quot;20307&quot; value=&quot;26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k5WLrqjPUeoGn4hnzSh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k5WLrqjPUeoGn4hnzSh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oxoXHmk2zVrj4istk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k5WLrqjPUeoGn4hnzSh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oxoXHmk2zVrj4istkf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653</Words>
  <Application>Microsoft Macintosh PowerPoint</Application>
  <PresentationFormat>On-screen Show (4:3)</PresentationFormat>
  <Paragraphs>155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FUTURE DIRECTIONS FOR  EDUCAUSE RESEARCH</vt:lpstr>
      <vt:lpstr>What will you need next?</vt:lpstr>
      <vt:lpstr>What do you need research to do for you?</vt:lpstr>
      <vt:lpstr>Evolving to increase value</vt:lpstr>
      <vt:lpstr>RESEARCH FOCUS AND AGENDA</vt:lpstr>
      <vt:lpstr>ECAR RESEARCH AGENDA 2011-12</vt:lpstr>
      <vt:lpstr>Ecar research agenda 2011-12</vt:lpstr>
      <vt:lpstr>PowerPoint Presentation</vt:lpstr>
      <vt:lpstr>DATA GATHERING</vt:lpstr>
      <vt:lpstr>PowerPoint Presentation</vt:lpstr>
      <vt:lpstr>RESEARCH METHODOLOGY</vt:lpstr>
      <vt:lpstr>MAKING THE MOST OF YOUR TIME</vt:lpstr>
      <vt:lpstr>MAKING THE MOST OF YOUR TIME</vt:lpstr>
      <vt:lpstr>RESEARCH PRODUCTS</vt:lpstr>
      <vt:lpstr>RESEARCH VOLUME</vt:lpstr>
      <vt:lpstr>PowerPoint Presentation</vt:lpstr>
      <vt:lpstr>Data</vt:lpstr>
      <vt:lpstr>Data</vt:lpstr>
      <vt:lpstr>Research</vt:lpstr>
      <vt:lpstr>Analytics:  We will build the capability in coming years</vt:lpstr>
      <vt:lpstr>Professional development</vt:lpstr>
      <vt:lpstr>THANK YOU</vt:lpstr>
    </vt:vector>
  </TitlesOfParts>
  <Manager/>
  <Company>EDUCAUSE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Directions fo EDUCAUSE Research</dc:title>
  <dc:subject>EDUCAUSE 2011</dc:subject>
  <dc:creator>Susan Grajek</dc:creator>
  <cp:keywords/>
  <dc:description/>
  <cp:lastModifiedBy>Susan Grajek</cp:lastModifiedBy>
  <cp:revision>31</cp:revision>
  <dcterms:created xsi:type="dcterms:W3CDTF">2011-09-02T16:26:56Z</dcterms:created>
  <dcterms:modified xsi:type="dcterms:W3CDTF">2011-10-27T18:56:02Z</dcterms:modified>
  <cp:category/>
</cp:coreProperties>
</file>