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6" r:id="rId3"/>
    <p:sldId id="262" r:id="rId4"/>
    <p:sldId id="267" r:id="rId5"/>
    <p:sldId id="268" r:id="rId6"/>
    <p:sldId id="261" r:id="rId7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0021"/>
    <a:srgbClr val="45811B"/>
    <a:srgbClr val="DDE8D5"/>
    <a:srgbClr val="FBC82B"/>
    <a:srgbClr val="7BA62B"/>
    <a:srgbClr val="8A8889"/>
    <a:srgbClr val="FD9712"/>
    <a:srgbClr val="1B7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9" d="100"/>
          <a:sy n="69" d="100"/>
        </p:scale>
        <p:origin x="-1920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1" d="100"/>
          <a:sy n="111" d="100"/>
        </p:scale>
        <p:origin x="-4264" y="-12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B4CE335-1B1A-964B-82DC-B141406EE227}" type="datetime1">
              <a:rPr lang="en-US"/>
              <a:pPr>
                <a:defRPr/>
              </a:pPr>
              <a:t>10/10/2011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8496B65-2B99-9749-86B2-DBBD8E183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59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29C111D-D8D7-CE47-9FDD-C94C8EB69FD2}" type="datetime1">
              <a:rPr lang="en-US"/>
              <a:pPr>
                <a:defRPr/>
              </a:pPr>
              <a:t>10/10/2011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6FA281B-0946-C245-AF81-6D816C0F4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581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33350"/>
            <a:ext cx="9144000" cy="5853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5" name="Picture 9" descr="logopp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165725" y="4349750"/>
            <a:ext cx="3368675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190" y="815355"/>
            <a:ext cx="8338410" cy="1470025"/>
          </a:xfrm>
        </p:spPr>
        <p:txBody>
          <a:bodyPr/>
          <a:lstStyle>
            <a:lvl1pPr algn="r">
              <a:defRPr sz="33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5755" y="2008445"/>
            <a:ext cx="6400800" cy="1219200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rgbClr val="4C4C4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32A81-A55D-B14A-87F9-64399E3EB008}" type="datetime1">
              <a:rPr lang="en-US"/>
              <a:pPr>
                <a:defRPr/>
              </a:pPr>
              <a:t>10/10/2011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C5229-8E32-E645-895C-4316DCBFA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6C56F-965E-CD42-B692-23F2BC5A4107}" type="datetime1">
              <a:rPr lang="en-US"/>
              <a:pPr>
                <a:defRPr/>
              </a:pPr>
              <a:t>10/10/2011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50499-F08D-D846-85CA-35A359C90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ADE71-C90D-5846-AE30-D761D1BAF737}" type="datetime1">
              <a:rPr lang="en-US"/>
              <a:pPr>
                <a:defRPr/>
              </a:pPr>
              <a:t>10/10/2011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2AC32-9818-5145-A709-40F4F4DBF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5A765-D575-FA46-A41B-CAB3F8AFCABF}" type="datetime1">
              <a:rPr lang="en-US"/>
              <a:pPr>
                <a:defRPr/>
              </a:pPr>
              <a:t>10/10/2011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C9DFE-152E-9040-B076-1029403C7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38587-1E30-3748-9425-D333D6B75DF6}" type="datetime1">
              <a:rPr lang="en-US"/>
              <a:pPr>
                <a:defRPr/>
              </a:pPr>
              <a:t>10/10/2011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043AD-40DE-3E42-A039-B20597961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37561-D7F7-A643-AD61-BE0180DD63F4}" type="datetime1">
              <a:rPr lang="en-US"/>
              <a:pPr>
                <a:defRPr/>
              </a:pPr>
              <a:t>10/10/2011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562B7-F15F-9143-92A0-BF392971B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46317-50AB-5B4D-AD0D-1403A4463B90}" type="datetime1">
              <a:rPr lang="en-US"/>
              <a:pPr>
                <a:defRPr/>
              </a:pPr>
              <a:t>10/10/2011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24155-73A5-154B-9497-B8A696865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2EF71-630A-3D4B-9506-21A3AE5DB4F6}" type="datetime1">
              <a:rPr lang="en-US"/>
              <a:pPr>
                <a:defRPr/>
              </a:pPr>
              <a:t>10/10/2011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AE98D-1DF9-DB4F-958A-E2505715E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019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35B64-5C99-FF47-BF36-56C1D608293A}" type="datetime1">
              <a:rPr lang="en-US"/>
              <a:pPr>
                <a:defRPr/>
              </a:pPr>
              <a:t>10/10/2011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D13F5-95C5-8346-AD32-ECFB60E12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21D53-DC80-0249-87E2-0641C5333359}" type="datetime1">
              <a:rPr lang="en-US"/>
              <a:pPr>
                <a:defRPr/>
              </a:pPr>
              <a:t>10/10/2011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890BD-9006-5948-9686-25ECA9017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9C08D-6E9D-E24C-B86C-14C4410FA202}" type="datetime1">
              <a:rPr lang="en-US"/>
              <a:pPr>
                <a:defRPr/>
              </a:pPr>
              <a:t>10/10/2011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8374B-9A86-F04B-A439-03AFB0574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82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2CF04B88-D7C6-2C4A-8CF8-BC0C27BF4CFE}" type="datetime1">
              <a:rPr lang="en-US"/>
              <a:pPr>
                <a:defRPr/>
              </a:pPr>
              <a:t>10/10/2011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5E8AAC72-D010-9E41-8AA4-85174D9E7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3" descr="dotspp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723313" y="5091113"/>
            <a:ext cx="2317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4" descr="bluebarpp.jpg"/>
          <p:cNvPicPr>
            <a:picLocks noChangeAspect="1"/>
          </p:cNvPicPr>
          <p:nvPr userDrawn="1"/>
        </p:nvPicPr>
        <p:blipFill>
          <a:blip r:embed="rId14"/>
          <a:srcRect b="26750"/>
          <a:stretch>
            <a:fillRect/>
          </a:stretch>
        </p:blipFill>
        <p:spPr bwMode="auto">
          <a:xfrm>
            <a:off x="0" y="6239000"/>
            <a:ext cx="9144000" cy="61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9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 cap="all">
          <a:solidFill>
            <a:srgbClr val="1B7B8B"/>
          </a:solidFill>
          <a:latin typeface="Arial"/>
          <a:ea typeface="ＭＳ Ｐゴシック" pitchFamily="4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B7B8B"/>
          </a:solidFill>
          <a:latin typeface="Arial" pitchFamily="48" charset="0"/>
          <a:ea typeface="ＭＳ Ｐゴシック" pitchFamily="4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B7B8B"/>
          </a:solidFill>
          <a:latin typeface="Arial" pitchFamily="48" charset="0"/>
          <a:ea typeface="ＭＳ Ｐゴシック" pitchFamily="4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B7B8B"/>
          </a:solidFill>
          <a:latin typeface="Arial" pitchFamily="48" charset="0"/>
          <a:ea typeface="ＭＳ Ｐゴシック" pitchFamily="4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B7B8B"/>
          </a:solidFill>
          <a:latin typeface="Arial" pitchFamily="48" charset="0"/>
          <a:ea typeface="ＭＳ Ｐゴシック" pitchFamily="4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1B7B8B"/>
        </a:buClr>
        <a:buSzPct val="80000"/>
        <a:buFont typeface="Arial" charset="0"/>
        <a:buChar char="•"/>
        <a:defRPr sz="28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>
          <a:srgbClr val="1B7B8B"/>
        </a:buClr>
        <a:buSzPct val="80000"/>
        <a:buFont typeface="Arial" charset="0"/>
        <a:buChar char="•"/>
        <a:defRPr sz="24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1B7B8B"/>
        </a:buClr>
        <a:buSzPct val="80000"/>
        <a:buFont typeface="Arial" charset="0"/>
        <a:buChar char="•"/>
        <a:defRPr sz="20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1B7B8B"/>
        </a:buClr>
        <a:buSzPct val="80000"/>
        <a:buFont typeface="Arial" charset="0"/>
        <a:buChar char="•"/>
        <a:defRPr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1B7B8B"/>
        </a:buClr>
        <a:buSzPct val="80000"/>
        <a:buFont typeface="Arial" charset="0"/>
        <a:buChar char="•"/>
        <a:defRPr sz="16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 bwMode="auto">
          <a:xfrm>
            <a:off x="234950" y="815975"/>
            <a:ext cx="8339138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cap="none" dirty="0" smtClean="0">
                <a:latin typeface="Arial" charset="0"/>
                <a:ea typeface="ＭＳ Ｐゴシック" charset="-128"/>
              </a:rPr>
              <a:t>Recognizing Exemplary Leaders</a:t>
            </a:r>
            <a:br>
              <a:rPr lang="en-US" cap="none" dirty="0" smtClean="0">
                <a:latin typeface="Arial" charset="0"/>
                <a:ea typeface="ＭＳ Ｐゴシック" charset="-128"/>
              </a:rPr>
            </a:br>
            <a:r>
              <a:rPr lang="en-US" cap="none" dirty="0" smtClean="0">
                <a:latin typeface="Arial" charset="0"/>
                <a:ea typeface="ＭＳ Ｐゴシック" charset="-128"/>
              </a:rPr>
              <a:t>in our Community</a:t>
            </a:r>
            <a:endParaRPr lang="en-US" cap="none" dirty="0">
              <a:latin typeface="Arial" charset="0"/>
              <a:ea typeface="ＭＳ Ｐゴシック" charset="-128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2165350" y="2285999"/>
            <a:ext cx="6400800" cy="166254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b="1" dirty="0">
                <a:latin typeface="Arial" charset="0"/>
                <a:ea typeface="ＭＳ Ｐゴシック" charset="-128"/>
              </a:rPr>
              <a:t>  Meet the 2011 EDUCAUSE Awards Winners</a:t>
            </a:r>
          </a:p>
          <a:p>
            <a:pPr eaLnBrk="1" hangingPunct="1"/>
            <a:r>
              <a:rPr lang="en-US" sz="1800" dirty="0" smtClean="0">
                <a:latin typeface="Arial" charset="0"/>
                <a:ea typeface="ＭＳ Ｐゴシック" charset="-128"/>
              </a:rPr>
              <a:t>Marilyn A. McMillan |  Leadership Award Recipient</a:t>
            </a:r>
          </a:p>
          <a:p>
            <a:pPr eaLnBrk="1" hangingPunct="1"/>
            <a:r>
              <a:rPr lang="en-US" sz="1800" dirty="0" smtClean="0">
                <a:latin typeface="Arial" charset="0"/>
                <a:ea typeface="ＭＳ Ｐゴシック" charset="-128"/>
              </a:rPr>
              <a:t>Keith W. McIntosh |  Rising Star Award Recipient </a:t>
            </a:r>
          </a:p>
          <a:p>
            <a:pPr eaLnBrk="1" hangingPunct="1"/>
            <a:endParaRPr lang="en-US" sz="1800" dirty="0" smtClean="0">
              <a:latin typeface="Arial" charset="0"/>
              <a:ea typeface="ＭＳ Ｐゴシック" charset="-128"/>
            </a:endParaRPr>
          </a:p>
          <a:p>
            <a:pPr eaLnBrk="1" hangingPunct="1"/>
            <a:r>
              <a:rPr lang="en-US" sz="1800" dirty="0" smtClean="0">
                <a:latin typeface="Arial" charset="0"/>
                <a:ea typeface="ＭＳ Ｐゴシック" charset="-128"/>
              </a:rPr>
              <a:t>Shannon D. Smith |  Moderator</a:t>
            </a:r>
            <a:endParaRPr lang="en-US" sz="1800" dirty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 lvl="1" eaLnBrk="1" hangingPunct="1"/>
            <a:r>
              <a:rPr lang="en-US" sz="4000" cap="none" dirty="0" smtClean="0">
                <a:latin typeface="Arial" charset="0"/>
                <a:ea typeface="ＭＳ Ｐゴシック" charset="-128"/>
              </a:rPr>
              <a:t>EDUCAUSE Awards Program </a:t>
            </a:r>
            <a:r>
              <a:rPr lang="en-US" sz="3100" kern="1200" dirty="0">
                <a:solidFill>
                  <a:srgbClr val="4C4C4F"/>
                </a:solidFill>
                <a:latin typeface="Arial" charset="0"/>
                <a:ea typeface="ＭＳ Ｐゴシック" charset="-128"/>
                <a:cs typeface="Arial"/>
              </a:rPr>
              <a:t>www.educause.edu/awards</a:t>
            </a:r>
            <a:r>
              <a:rPr lang="en-US" dirty="0">
                <a:latin typeface="Arial" charset="0"/>
                <a:ea typeface="ＭＳ Ｐゴシック" charset="-128"/>
              </a:rPr>
              <a:t/>
            </a:r>
            <a:br>
              <a:rPr lang="en-US" dirty="0">
                <a:latin typeface="Arial" charset="0"/>
                <a:ea typeface="ＭＳ Ｐゴシック" charset="-128"/>
              </a:rPr>
            </a:br>
            <a:endParaRPr lang="en-US" cap="none" dirty="0">
              <a:latin typeface="Arial" charset="0"/>
              <a:ea typeface="ＭＳ Ｐゴシック" charset="-128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>
          <a:xfrm>
            <a:off x="249383" y="4024746"/>
            <a:ext cx="7813962" cy="2237509"/>
          </a:xfrm>
        </p:spPr>
        <p:txBody>
          <a:bodyPr/>
          <a:lstStyle/>
          <a:p>
            <a:r>
              <a:rPr lang="en-US" sz="2400" dirty="0" smtClean="0"/>
              <a:t>Guided by </a:t>
            </a:r>
            <a:r>
              <a:rPr lang="en-US" sz="2400" dirty="0"/>
              <a:t>the Recognition </a:t>
            </a:r>
            <a:r>
              <a:rPr lang="en-US" sz="2400" dirty="0" smtClean="0"/>
              <a:t>Committee</a:t>
            </a:r>
          </a:p>
          <a:p>
            <a:r>
              <a:rPr lang="en-US" sz="2400" dirty="0" smtClean="0"/>
              <a:t>Brings peer endorsement </a:t>
            </a:r>
            <a:r>
              <a:rPr lang="en-US" sz="2400" dirty="0"/>
              <a:t>and distinction to </a:t>
            </a:r>
            <a:r>
              <a:rPr lang="en-US" sz="2400" dirty="0" smtClean="0"/>
              <a:t>professional </a:t>
            </a:r>
            <a:r>
              <a:rPr lang="en-US" sz="2400" dirty="0"/>
              <a:t>accomplishments in higher education </a:t>
            </a:r>
            <a:r>
              <a:rPr lang="en-US" sz="2400" dirty="0" smtClean="0"/>
              <a:t>IT</a:t>
            </a:r>
          </a:p>
          <a:p>
            <a:r>
              <a:rPr lang="en-US" sz="2400" dirty="0" smtClean="0"/>
              <a:t>Recognizes </a:t>
            </a:r>
            <a:r>
              <a:rPr lang="en-US" sz="2400" dirty="0"/>
              <a:t>exceptional leadership in both individual and institutional </a:t>
            </a:r>
            <a:r>
              <a:rPr lang="en-US" sz="2400" dirty="0" smtClean="0"/>
              <a:t>accomplishments</a:t>
            </a:r>
            <a:endParaRPr lang="en-US" sz="2000" dirty="0">
              <a:latin typeface="Arial" charset="0"/>
              <a:ea typeface="ＭＳ Ｐゴシック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415" y="1730085"/>
            <a:ext cx="5153025" cy="1790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732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 lvl="1" eaLnBrk="1" hangingPunct="1"/>
            <a:r>
              <a:rPr lang="en-US" sz="4000" cap="none" dirty="0" smtClean="0">
                <a:latin typeface="Arial" charset="0"/>
                <a:ea typeface="ＭＳ Ｐゴシック" charset="-128"/>
              </a:rPr>
              <a:t>EDUCAUSE Awards Program </a:t>
            </a:r>
            <a:r>
              <a:rPr lang="en-US" sz="3100" kern="1200" dirty="0">
                <a:solidFill>
                  <a:srgbClr val="4C4C4F"/>
                </a:solidFill>
                <a:latin typeface="Arial" charset="0"/>
                <a:ea typeface="ＭＳ Ｐゴシック" charset="-128"/>
                <a:cs typeface="Arial"/>
              </a:rPr>
              <a:t>www.educause.edu/awards</a:t>
            </a:r>
            <a:r>
              <a:rPr lang="en-US" dirty="0">
                <a:latin typeface="Arial" charset="0"/>
                <a:ea typeface="ＭＳ Ｐゴシック" charset="-128"/>
              </a:rPr>
              <a:t/>
            </a:r>
            <a:br>
              <a:rPr lang="en-US" dirty="0">
                <a:latin typeface="Arial" charset="0"/>
                <a:ea typeface="ＭＳ Ｐゴシック" charset="-128"/>
              </a:rPr>
            </a:br>
            <a:endParaRPr lang="en-US" cap="none" dirty="0">
              <a:latin typeface="Arial" charset="0"/>
              <a:ea typeface="ＭＳ Ｐゴシック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795" y="1507403"/>
            <a:ext cx="4040188" cy="639762"/>
          </a:xfrm>
        </p:spPr>
        <p:txBody>
          <a:bodyPr/>
          <a:lstStyle/>
          <a:p>
            <a:r>
              <a:rPr lang="en-US" dirty="0" smtClean="0"/>
              <a:t>Leadership Award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794" y="2147165"/>
            <a:ext cx="4613565" cy="2507961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Arial" charset="0"/>
                <a:ea typeface="ＭＳ Ｐゴシック" charset="-128"/>
              </a:rPr>
              <a:t>Highest individual recognition</a:t>
            </a:r>
          </a:p>
          <a:p>
            <a:pPr eaLnBrk="1" hangingPunct="1"/>
            <a:r>
              <a:rPr lang="en-US" sz="2000" dirty="0"/>
              <a:t>Recognizes prominent professionals</a:t>
            </a:r>
          </a:p>
          <a:p>
            <a:pPr eaLnBrk="1" hangingPunct="1"/>
            <a:r>
              <a:rPr lang="en-US" sz="2000" dirty="0"/>
              <a:t>“</a:t>
            </a:r>
            <a:r>
              <a:rPr lang="en-US" sz="2000" i="1" dirty="0"/>
              <a:t>Summa Cum </a:t>
            </a:r>
            <a:r>
              <a:rPr lang="en-US" sz="2000" i="1" dirty="0" err="1"/>
              <a:t>Laude</a:t>
            </a:r>
            <a:r>
              <a:rPr lang="en-US" sz="2000" dirty="0" err="1"/>
              <a:t>s</a:t>
            </a:r>
            <a:r>
              <a:rPr lang="en-US" sz="2000" dirty="0"/>
              <a:t>” in our </a:t>
            </a:r>
            <a:r>
              <a:rPr lang="en-US" sz="2000" dirty="0" smtClean="0"/>
              <a:t>field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4415" y="1507403"/>
            <a:ext cx="4041775" cy="639762"/>
          </a:xfrm>
        </p:spPr>
        <p:txBody>
          <a:bodyPr/>
          <a:lstStyle/>
          <a:p>
            <a:r>
              <a:rPr lang="en-US" dirty="0" smtClean="0"/>
              <a:t>Marilyn A. McMillan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608" y="234938"/>
            <a:ext cx="1831555" cy="1147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035" y="3339077"/>
            <a:ext cx="2185231" cy="26320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4946215" y="2147160"/>
            <a:ext cx="3892986" cy="2507961"/>
          </a:xfrm>
        </p:spPr>
        <p:txBody>
          <a:bodyPr/>
          <a:lstStyle/>
          <a:p>
            <a:pPr eaLnBrk="1" hangingPunct="1"/>
            <a:r>
              <a:rPr lang="en-US" sz="2000" dirty="0" smtClean="0"/>
              <a:t>Vice President for IT and CIO at New York University</a:t>
            </a:r>
          </a:p>
          <a:p>
            <a:pPr eaLnBrk="1" hangingPunct="1"/>
            <a:r>
              <a:rPr lang="en-US" sz="2000" dirty="0" smtClean="0"/>
              <a:t>3 decades in various leadership posts including at MIT and Stanford</a:t>
            </a:r>
          </a:p>
          <a:p>
            <a:pPr eaLnBrk="1" hangingPunct="1"/>
            <a:r>
              <a:rPr lang="en-US" sz="2000" dirty="0" smtClean="0"/>
              <a:t>Leading </a:t>
            </a:r>
            <a:r>
              <a:rPr lang="en-US" sz="2000" dirty="0"/>
              <a:t>force for transforming information technology at </a:t>
            </a:r>
            <a:r>
              <a:rPr lang="en-US" sz="2000" dirty="0" smtClean="0"/>
              <a:t>MIT</a:t>
            </a:r>
          </a:p>
          <a:p>
            <a:pPr eaLnBrk="1" hangingPunct="1"/>
            <a:r>
              <a:rPr lang="en-US" sz="2000" dirty="0" smtClean="0"/>
              <a:t>Instrumental </a:t>
            </a:r>
            <a:r>
              <a:rPr lang="en-US" sz="2000" dirty="0"/>
              <a:t>in expanding NYU’s technology from a regional operation to a global network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8688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 lvl="1" eaLnBrk="1" hangingPunct="1"/>
            <a:r>
              <a:rPr lang="en-US" sz="4000" cap="none" dirty="0" smtClean="0">
                <a:latin typeface="Arial" charset="0"/>
                <a:ea typeface="ＭＳ Ｐゴシック" charset="-128"/>
              </a:rPr>
              <a:t>EDUCAUSE Awards Program </a:t>
            </a:r>
            <a:r>
              <a:rPr lang="en-US" sz="3100" kern="1200" dirty="0">
                <a:solidFill>
                  <a:srgbClr val="4C4C4F"/>
                </a:solidFill>
                <a:latin typeface="Arial" charset="0"/>
                <a:ea typeface="ＭＳ Ｐゴシック" charset="-128"/>
                <a:cs typeface="Arial"/>
              </a:rPr>
              <a:t>www.educause.edu/awards</a:t>
            </a:r>
            <a:r>
              <a:rPr lang="en-US" dirty="0">
                <a:latin typeface="Arial" charset="0"/>
                <a:ea typeface="ＭＳ Ｐゴシック" charset="-128"/>
              </a:rPr>
              <a:t/>
            </a:r>
            <a:br>
              <a:rPr lang="en-US" dirty="0">
                <a:latin typeface="Arial" charset="0"/>
                <a:ea typeface="ＭＳ Ｐゴシック" charset="-128"/>
              </a:rPr>
            </a:br>
            <a:endParaRPr lang="en-US" cap="none" dirty="0">
              <a:latin typeface="Arial" charset="0"/>
              <a:ea typeface="ＭＳ Ｐゴシック" charset="-12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17315" y="1507403"/>
            <a:ext cx="4393483" cy="639762"/>
          </a:xfrm>
        </p:spPr>
        <p:txBody>
          <a:bodyPr/>
          <a:lstStyle/>
          <a:p>
            <a:r>
              <a:rPr lang="en-US" dirty="0" smtClean="0"/>
              <a:t>Keith W. McIntosh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608" y="234938"/>
            <a:ext cx="1831555" cy="1147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Rising Star </a:t>
            </a:r>
            <a:r>
              <a:rPr lang="en-US" dirty="0" smtClean="0"/>
              <a:t>Award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z="2000" dirty="0"/>
              <a:t>Earlier in </a:t>
            </a:r>
            <a:r>
              <a:rPr lang="en-US" sz="2000" dirty="0" smtClean="0"/>
              <a:t>Higher Ed </a:t>
            </a:r>
            <a:r>
              <a:rPr lang="en-US" sz="2000" dirty="0"/>
              <a:t>IT career</a:t>
            </a:r>
          </a:p>
          <a:p>
            <a:pPr eaLnBrk="1" hangingPunct="1"/>
            <a:r>
              <a:rPr lang="en-US" sz="2000" dirty="0"/>
              <a:t>Demonstrates exceptional leadership and accomplishment</a:t>
            </a:r>
          </a:p>
          <a:p>
            <a:endParaRPr lang="en-US" sz="2000" dirty="0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945" y="3376595"/>
            <a:ext cx="2161310" cy="26032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ontent Placeholder 6"/>
          <p:cNvSpPr>
            <a:spLocks noGrp="1"/>
          </p:cNvSpPr>
          <p:nvPr>
            <p:ph sz="half" idx="2"/>
          </p:nvPr>
        </p:nvSpPr>
        <p:spPr>
          <a:xfrm>
            <a:off x="4641405" y="2174870"/>
            <a:ext cx="4391758" cy="3951288"/>
          </a:xfrm>
        </p:spPr>
        <p:txBody>
          <a:bodyPr/>
          <a:lstStyle/>
          <a:p>
            <a:pPr eaLnBrk="1" hangingPunct="1"/>
            <a:r>
              <a:rPr lang="en-US" sz="2000" dirty="0" smtClean="0"/>
              <a:t>In Higher Ed for only 3 years</a:t>
            </a:r>
            <a:endParaRPr lang="en-US" sz="2000" dirty="0"/>
          </a:p>
          <a:p>
            <a:pPr eaLnBrk="1" hangingPunct="1"/>
            <a:r>
              <a:rPr lang="en-US" sz="2000" dirty="0" smtClean="0"/>
              <a:t>Driving force behind significant IT advances at Pima Community College</a:t>
            </a:r>
          </a:p>
          <a:p>
            <a:pPr eaLnBrk="1" hangingPunct="1"/>
            <a:r>
              <a:rPr lang="en-US" sz="2000" dirty="0" smtClean="0"/>
              <a:t>Planned, organized, and </a:t>
            </a:r>
            <a:r>
              <a:rPr lang="en-US" sz="2000" dirty="0" err="1" smtClean="0"/>
              <a:t>lded</a:t>
            </a:r>
            <a:r>
              <a:rPr lang="en-US" sz="2000" dirty="0" smtClean="0"/>
              <a:t> an LMS replacement project</a:t>
            </a:r>
          </a:p>
          <a:p>
            <a:pPr eaLnBrk="1" hangingPunct="1"/>
            <a:r>
              <a:rPr lang="en-US" sz="2000" dirty="0" smtClean="0"/>
              <a:t>Led first server virtualization installation and SLA within PCC IT saving $2.5 million by negotiating contracts</a:t>
            </a:r>
          </a:p>
          <a:p>
            <a:pPr eaLnBrk="1" hangingPunct="1"/>
            <a:r>
              <a:rPr lang="en-US" sz="2000" dirty="0" smtClean="0"/>
              <a:t>24.5 years in U.S. Air Force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249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xfrm>
            <a:off x="457200" y="187030"/>
            <a:ext cx="8382000" cy="727365"/>
          </a:xfrm>
        </p:spPr>
        <p:txBody>
          <a:bodyPr>
            <a:normAutofit fontScale="90000"/>
          </a:bodyPr>
          <a:lstStyle/>
          <a:p>
            <a:pPr lvl="1" algn="ctr" eaLnBrk="1" hangingPunct="1"/>
            <a:r>
              <a:rPr lang="en-US" sz="4000" dirty="0" smtClean="0">
                <a:latin typeface="Arial" charset="0"/>
                <a:ea typeface="ＭＳ Ｐゴシック" charset="-128"/>
              </a:rPr>
              <a:t>Questions?</a:t>
            </a:r>
            <a:r>
              <a:rPr lang="en-US" dirty="0">
                <a:latin typeface="Arial" charset="0"/>
                <a:ea typeface="ＭＳ Ｐゴシック" charset="-128"/>
              </a:rPr>
              <a:t/>
            </a:r>
            <a:br>
              <a:rPr lang="en-US" dirty="0">
                <a:latin typeface="Arial" charset="0"/>
                <a:ea typeface="ＭＳ Ｐゴシック" charset="-128"/>
              </a:rPr>
            </a:br>
            <a:endParaRPr lang="en-US" cap="none" dirty="0">
              <a:latin typeface="Arial" charset="0"/>
              <a:ea typeface="ＭＳ Ｐゴシック" charset="-128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953" y="762198"/>
            <a:ext cx="4267205" cy="5139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30" y="762199"/>
            <a:ext cx="4267206" cy="5139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278" y="5731302"/>
            <a:ext cx="1643141" cy="1029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899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 bwMode="auto">
          <a:xfrm>
            <a:off x="234950" y="815975"/>
            <a:ext cx="8339138" cy="1470025"/>
          </a:xfrm>
        </p:spPr>
        <p:txBody>
          <a:bodyPr/>
          <a:lstStyle/>
          <a:p>
            <a:pPr eaLnBrk="1" hangingPunct="1"/>
            <a:r>
              <a:rPr lang="en-US" cap="none">
                <a:latin typeface="Arial" charset="0"/>
                <a:ea typeface="ＭＳ Ｐゴシック" charset="-128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690&quot;&gt;&lt;/object&gt;&lt;object type=&quot;2&quot; unique_id=&quot;10691&quot;&gt;&lt;object type=&quot;3&quot; unique_id=&quot;10692&quot;&gt;&lt;property id=&quot;20148&quot; value=&quot;5&quot;/&gt;&lt;property id=&quot;20300&quot; value=&quot;Slide 1 - &amp;quot;PRESENTATION TITLE&amp;quot;&quot;/&gt;&lt;property id=&quot;20307&quot; value=&quot;256&quot;/&gt;&lt;/object&gt;&lt;object type=&quot;3&quot; unique_id=&quot;10693&quot;&gt;&lt;property id=&quot;20148&quot; value=&quot;5&quot;/&gt;&lt;property id=&quot;20300&quot; value=&quot;Slide 2 - &amp;quot;SLIDE TITLE HERE&amp;quot;&quot;/&gt;&lt;property id=&quot;20307&quot; value=&quot;257&quot;/&gt;&lt;/object&gt;&lt;object type=&quot;3&quot; unique_id=&quot;10694&quot;&gt;&lt;property id=&quot;20148&quot; value=&quot;5&quot;/&gt;&lt;property id=&quot;20300&quot; value=&quot;Slide 3&quot;/&gt;&lt;property id=&quot;20307&quot; value=&quot;258&quot;/&gt;&lt;/object&gt;&lt;object type=&quot;3&quot; unique_id=&quot;10695&quot;&gt;&lt;property id=&quot;20148&quot; value=&quot;5&quot;/&gt;&lt;property id=&quot;20300&quot; value=&quot;Slide 4 - &amp;quot;SLIDE TITLE HERE&amp;quot;&quot;/&gt;&lt;property id=&quot;20307&quot; value=&quot;260&quot;/&gt;&lt;/object&gt;&lt;object type=&quot;3&quot; unique_id=&quot;10696&quot;&gt;&lt;property id=&quot;20148&quot; value=&quot;5&quot;/&gt;&lt;property id=&quot;20300&quot; value=&quot;Slide 5 - &amp;quot;THANK YOU&amp;quot;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206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Recognizing Exemplary Leaders in our Community</vt:lpstr>
      <vt:lpstr>EDUCAUSE Awards Program www.educause.edu/awards </vt:lpstr>
      <vt:lpstr>EDUCAUSE Awards Program www.educause.edu/awards </vt:lpstr>
      <vt:lpstr>EDUCAUSE Awards Program www.educause.edu/awards </vt:lpstr>
      <vt:lpstr>Questions? </vt:lpstr>
      <vt:lpstr>THANK YOU</vt:lpstr>
    </vt:vector>
  </TitlesOfParts>
  <Company>brain bolts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boelts</dc:creator>
  <cp:lastModifiedBy>ssmith</cp:lastModifiedBy>
  <cp:revision>24</cp:revision>
  <dcterms:created xsi:type="dcterms:W3CDTF">2011-09-02T16:26:56Z</dcterms:created>
  <dcterms:modified xsi:type="dcterms:W3CDTF">2011-10-10T23:32:59Z</dcterms:modified>
</cp:coreProperties>
</file>