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83" r:id="rId4"/>
    <p:sldId id="284" r:id="rId5"/>
    <p:sldId id="285" r:id="rId6"/>
    <p:sldId id="287" r:id="rId7"/>
    <p:sldId id="288" r:id="rId8"/>
    <p:sldId id="289" r:id="rId9"/>
    <p:sldId id="290" r:id="rId10"/>
    <p:sldId id="281" r:id="rId11"/>
    <p:sldId id="282" r:id="rId12"/>
    <p:sldId id="261" r:id="rId13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21"/>
    <a:srgbClr val="45811B"/>
    <a:srgbClr val="DDE8D5"/>
    <a:srgbClr val="FBC82B"/>
    <a:srgbClr val="7BA62B"/>
    <a:srgbClr val="8A8889"/>
    <a:srgbClr val="FD9712"/>
    <a:srgbClr val="1B7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2776" y="-1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426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CE335-1B1A-964B-82DC-B141406EE227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96B65-2B99-9749-86B2-DBBD8E18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9C111D-D8D7-CE47-9FDD-C94C8EB69FD2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A281B-0946-C245-AF81-6D816C0F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9" descr="logop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65725" y="4349750"/>
            <a:ext cx="33686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90" y="815355"/>
            <a:ext cx="8338410" cy="1470025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755" y="2008445"/>
            <a:ext cx="6400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A81-A55D-B14A-87F9-64399E3EB008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229-8E32-E645-895C-4316DCBF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C56F-965E-CD42-B692-23F2BC5A4107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499-F08D-D846-85CA-35A359C9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DE71-C90D-5846-AE30-D761D1BAF737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C32-9818-5145-A709-40F4F4DB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765-D575-FA46-A41B-CAB3F8AFCABF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DFE-152E-9040-B076-1029403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587-1E30-3748-9425-D333D6B75DF6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43AD-40DE-3E42-A039-B2059796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7561-D7F7-A643-AD61-BE0180DD63F4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62B7-F15F-9143-92A0-BF392971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6317-50AB-5B4D-AD0D-1403A4463B90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155-73A5-154B-9497-B8A69686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F71-630A-3D4B-9506-21A3AE5DB4F6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E98D-1DF9-DB4F-958A-E2505715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64-5C99-FF47-BF36-56C1D608293A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3F5-95C5-8346-AD32-ECFB60E1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D53-DC80-0249-87E2-0641C5333359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90BD-9006-5948-9686-25ECA90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C08D-6E9D-E24C-B86C-14C4410FA202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74B-9A86-F04B-A439-03AFB057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F04B88-D7C6-2C4A-8CF8-BC0C27BF4CFE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8AAC72-D010-9E41-8AA4-85174D9E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dotsp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5091113"/>
            <a:ext cx="231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bluebarpp.jpg"/>
          <p:cNvPicPr>
            <a:picLocks noChangeAspect="1"/>
          </p:cNvPicPr>
          <p:nvPr userDrawn="1"/>
        </p:nvPicPr>
        <p:blipFill>
          <a:blip r:embed="rId14"/>
          <a:srcRect b="26750"/>
          <a:stretch>
            <a:fillRect/>
          </a:stretch>
        </p:blipFill>
        <p:spPr bwMode="auto">
          <a:xfrm>
            <a:off x="0" y="6239000"/>
            <a:ext cx="9144000" cy="6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9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1B7B8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FUTURE DIRECTIONS FOR </a:t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r>
              <a:rPr lang="en-US" cap="none" dirty="0" smtClean="0">
                <a:latin typeface="Arial" charset="0"/>
                <a:ea typeface="ＭＳ Ｐゴシック" charset="-128"/>
              </a:rPr>
              <a:t>EDUCAUSE RESEARCH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165350" y="2008188"/>
            <a:ext cx="6400800" cy="513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Susan Grajek  |  October 19, 2011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667496" y="2353727"/>
            <a:ext cx="41065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dirty="0" smtClean="0">
                <a:latin typeface="Arial" charset="0"/>
                <a:ea typeface="ＭＳ Ｐゴシック" charset="-128"/>
              </a:rPr>
              <a:t>EDUCAUSE Vice President of Data, Research, and Analytics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 bwMode="auto">
          <a:xfrm>
            <a:off x="457200" y="193249"/>
            <a:ext cx="8382000" cy="9294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cap="none" dirty="0" smtClean="0">
                <a:latin typeface="Arial" charset="0"/>
                <a:ea typeface="ＭＳ Ｐゴシック" charset="0"/>
                <a:cs typeface="Arial" charset="0"/>
              </a:rPr>
              <a:t>ECAR RESEARCH AGENDA 2011-12</a:t>
            </a:r>
            <a:endParaRPr lang="en-US" sz="2800" cap="none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>
          <a:xfrm>
            <a:off x="334080" y="919479"/>
            <a:ext cx="8248231" cy="5659402"/>
          </a:xfrm>
        </p:spPr>
        <p:txBody>
          <a:bodyPr/>
          <a:lstStyle/>
          <a:p>
            <a:pPr marL="288925" lvl="1" indent="0" eaLnBrk="1" hangingPunct="1">
              <a:buNone/>
            </a:pPr>
            <a:endParaRPr lang="en-US" sz="1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Undergraduate students’ use of technology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Mobile IT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Cross institutional collaborations and shared services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Analytics readiness and needs assessment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Service catalogs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Benchmarking user satisfaction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Research computing:  Key performance indicators and maturity index</a:t>
            </a:r>
          </a:p>
        </p:txBody>
      </p:sp>
    </p:spTree>
    <p:extLst>
      <p:ext uri="{BB962C8B-B14F-4D97-AF65-F5344CB8AC3E}">
        <p14:creationId xmlns:p14="http://schemas.microsoft.com/office/powerpoint/2010/main" val="10895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reeform 3" descr="© INSCALE GmbH, 21.06.2010"/>
          <p:cNvSpPr>
            <a:spLocks/>
          </p:cNvSpPr>
          <p:nvPr/>
        </p:nvSpPr>
        <p:spPr bwMode="gray">
          <a:xfrm>
            <a:off x="4017169" y="3273425"/>
            <a:ext cx="1085850" cy="193675"/>
          </a:xfrm>
          <a:custGeom>
            <a:avLst/>
            <a:gdLst>
              <a:gd name="T0" fmla="*/ 1170 w 1170"/>
              <a:gd name="T1" fmla="*/ 0 h 224"/>
              <a:gd name="T2" fmla="*/ 0 w 1170"/>
              <a:gd name="T3" fmla="*/ 224 h 224"/>
              <a:gd name="T4" fmla="*/ 1170 w 1170"/>
              <a:gd name="T5" fmla="*/ 0 h 224"/>
              <a:gd name="T6" fmla="*/ 0 60000 65536"/>
              <a:gd name="T7" fmla="*/ 0 60000 65536"/>
              <a:gd name="T8" fmla="*/ 0 60000 65536"/>
              <a:gd name="T9" fmla="*/ 0 w 1170"/>
              <a:gd name="T10" fmla="*/ 0 h 224"/>
              <a:gd name="T11" fmla="*/ 1170 w 117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224">
                <a:moveTo>
                  <a:pt x="1170" y="0"/>
                </a:moveTo>
                <a:lnTo>
                  <a:pt x="0" y="224"/>
                </a:lnTo>
                <a:lnTo>
                  <a:pt x="1170" y="0"/>
                </a:lnTo>
                <a:close/>
              </a:path>
            </a:pathLst>
          </a:custGeom>
          <a:gradFill rotWithShape="1">
            <a:gsLst>
              <a:gs pos="0">
                <a:srgbClr val="C4C2C2"/>
              </a:gs>
              <a:gs pos="100000">
                <a:srgbClr val="EBEAEA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Line 4" descr="© INSCALE GmbH, 21.06.2010"/>
          <p:cNvSpPr>
            <a:spLocks noChangeShapeType="1"/>
          </p:cNvSpPr>
          <p:nvPr/>
        </p:nvSpPr>
        <p:spPr bwMode="gray">
          <a:xfrm flipH="1">
            <a:off x="4017169" y="3273425"/>
            <a:ext cx="1085850" cy="193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263526" y="345084"/>
            <a:ext cx="8382000" cy="579437"/>
          </a:xfrm>
          <a:noFill/>
        </p:spPr>
        <p:txBody>
          <a:bodyPr/>
          <a:lstStyle/>
          <a:p>
            <a:r>
              <a:rPr lang="en-GB" dirty="0" err="1" smtClean="0">
                <a:latin typeface="Arial" charset="0"/>
              </a:rPr>
              <a:t>Ecar</a:t>
            </a:r>
            <a:r>
              <a:rPr lang="en-GB" dirty="0" smtClean="0">
                <a:latin typeface="Arial" charset="0"/>
              </a:rPr>
              <a:t> research agenda 2011-12</a:t>
            </a:r>
            <a:endParaRPr lang="en-GB" dirty="0">
              <a:latin typeface="Arial" charset="0"/>
            </a:endParaRPr>
          </a:p>
        </p:txBody>
      </p:sp>
      <p:sp>
        <p:nvSpPr>
          <p:cNvPr id="39952" name="Freeform 17" descr="© INSCALE GmbH, 21.06.2010"/>
          <p:cNvSpPr>
            <a:spLocks noChangeAspect="1"/>
          </p:cNvSpPr>
          <p:nvPr/>
        </p:nvSpPr>
        <p:spPr bwMode="gray">
          <a:xfrm>
            <a:off x="2301082" y="4216400"/>
            <a:ext cx="3430587" cy="377825"/>
          </a:xfrm>
          <a:custGeom>
            <a:avLst/>
            <a:gdLst>
              <a:gd name="T0" fmla="*/ 0 w 3513"/>
              <a:gd name="T1" fmla="*/ 90 h 424"/>
              <a:gd name="T2" fmla="*/ 468 w 3513"/>
              <a:gd name="T3" fmla="*/ 0 h 424"/>
              <a:gd name="T4" fmla="*/ 1757 w 3513"/>
              <a:gd name="T5" fmla="*/ 246 h 424"/>
              <a:gd name="T6" fmla="*/ 3047 w 3513"/>
              <a:gd name="T7" fmla="*/ 0 h 424"/>
              <a:gd name="T8" fmla="*/ 3513 w 3513"/>
              <a:gd name="T9" fmla="*/ 90 h 424"/>
              <a:gd name="T10" fmla="*/ 1757 w 3513"/>
              <a:gd name="T11" fmla="*/ 424 h 424"/>
              <a:gd name="T12" fmla="*/ 0 w 3513"/>
              <a:gd name="T13" fmla="*/ 90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13"/>
              <a:gd name="T22" fmla="*/ 0 h 424"/>
              <a:gd name="T23" fmla="*/ 3513 w 3513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13" h="424">
                <a:moveTo>
                  <a:pt x="0" y="90"/>
                </a:moveTo>
                <a:lnTo>
                  <a:pt x="468" y="0"/>
                </a:lnTo>
                <a:lnTo>
                  <a:pt x="1757" y="246"/>
                </a:lnTo>
                <a:lnTo>
                  <a:pt x="3047" y="0"/>
                </a:lnTo>
                <a:lnTo>
                  <a:pt x="3513" y="90"/>
                </a:lnTo>
                <a:lnTo>
                  <a:pt x="1757" y="424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4A4A4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Freeform 18" descr="© INSCALE GmbH, 21.06.2010"/>
          <p:cNvSpPr>
            <a:spLocks noChangeAspect="1"/>
          </p:cNvSpPr>
          <p:nvPr/>
        </p:nvSpPr>
        <p:spPr bwMode="gray">
          <a:xfrm>
            <a:off x="2874169" y="3305175"/>
            <a:ext cx="2284413" cy="280988"/>
          </a:xfrm>
          <a:custGeom>
            <a:avLst/>
            <a:gdLst>
              <a:gd name="T0" fmla="*/ 0 w 2341"/>
              <a:gd name="T1" fmla="*/ 90 h 314"/>
              <a:gd name="T2" fmla="*/ 468 w 2341"/>
              <a:gd name="T3" fmla="*/ 0 h 314"/>
              <a:gd name="T4" fmla="*/ 1171 w 2341"/>
              <a:gd name="T5" fmla="*/ 134 h 314"/>
              <a:gd name="T6" fmla="*/ 1873 w 2341"/>
              <a:gd name="T7" fmla="*/ 2 h 314"/>
              <a:gd name="T8" fmla="*/ 2341 w 2341"/>
              <a:gd name="T9" fmla="*/ 90 h 314"/>
              <a:gd name="T10" fmla="*/ 1171 w 2341"/>
              <a:gd name="T11" fmla="*/ 314 h 314"/>
              <a:gd name="T12" fmla="*/ 0 w 2341"/>
              <a:gd name="T13" fmla="*/ 9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1"/>
              <a:gd name="T22" fmla="*/ 0 h 314"/>
              <a:gd name="T23" fmla="*/ 2341 w 2341"/>
              <a:gd name="T24" fmla="*/ 314 h 3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1" h="314">
                <a:moveTo>
                  <a:pt x="0" y="90"/>
                </a:moveTo>
                <a:lnTo>
                  <a:pt x="468" y="0"/>
                </a:lnTo>
                <a:lnTo>
                  <a:pt x="1171" y="134"/>
                </a:lnTo>
                <a:lnTo>
                  <a:pt x="1873" y="2"/>
                </a:lnTo>
                <a:lnTo>
                  <a:pt x="2341" y="90"/>
                </a:lnTo>
                <a:lnTo>
                  <a:pt x="1171" y="314"/>
                </a:lnTo>
                <a:lnTo>
                  <a:pt x="0" y="9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Freeform 19" descr="© INSCALE GmbH, 21.06.2010"/>
          <p:cNvSpPr>
            <a:spLocks noChangeAspect="1"/>
          </p:cNvSpPr>
          <p:nvPr/>
        </p:nvSpPr>
        <p:spPr bwMode="gray">
          <a:xfrm>
            <a:off x="3447257" y="2395538"/>
            <a:ext cx="1143000" cy="184150"/>
          </a:xfrm>
          <a:custGeom>
            <a:avLst/>
            <a:gdLst>
              <a:gd name="T0" fmla="*/ 0 w 1171"/>
              <a:gd name="T1" fmla="*/ 90 h 202"/>
              <a:gd name="T2" fmla="*/ 469 w 1171"/>
              <a:gd name="T3" fmla="*/ 0 h 202"/>
              <a:gd name="T4" fmla="*/ 585 w 1171"/>
              <a:gd name="T5" fmla="*/ 22 h 202"/>
              <a:gd name="T6" fmla="*/ 703 w 1171"/>
              <a:gd name="T7" fmla="*/ 0 h 202"/>
              <a:gd name="T8" fmla="*/ 1171 w 1171"/>
              <a:gd name="T9" fmla="*/ 90 h 202"/>
              <a:gd name="T10" fmla="*/ 585 w 1171"/>
              <a:gd name="T11" fmla="*/ 202 h 202"/>
              <a:gd name="T12" fmla="*/ 0 w 1171"/>
              <a:gd name="T13" fmla="*/ 90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1"/>
              <a:gd name="T22" fmla="*/ 0 h 202"/>
              <a:gd name="T23" fmla="*/ 1171 w 1171"/>
              <a:gd name="T24" fmla="*/ 202 h 2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1" h="202">
                <a:moveTo>
                  <a:pt x="0" y="90"/>
                </a:moveTo>
                <a:lnTo>
                  <a:pt x="469" y="0"/>
                </a:lnTo>
                <a:lnTo>
                  <a:pt x="585" y="22"/>
                </a:lnTo>
                <a:lnTo>
                  <a:pt x="703" y="0"/>
                </a:lnTo>
                <a:lnTo>
                  <a:pt x="1171" y="90"/>
                </a:lnTo>
                <a:lnTo>
                  <a:pt x="585" y="202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4A4A4A"/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Freeform 20" descr="© INSCALE GmbH, 21.06.2010"/>
          <p:cNvSpPr>
            <a:spLocks noChangeAspect="1"/>
          </p:cNvSpPr>
          <p:nvPr/>
        </p:nvSpPr>
        <p:spPr bwMode="gray">
          <a:xfrm>
            <a:off x="4017169" y="3389313"/>
            <a:ext cx="1141413" cy="196850"/>
          </a:xfrm>
          <a:custGeom>
            <a:avLst/>
            <a:gdLst>
              <a:gd name="T0" fmla="*/ 1170 w 1170"/>
              <a:gd name="T1" fmla="*/ 0 h 224"/>
              <a:gd name="T2" fmla="*/ 0 w 1170"/>
              <a:gd name="T3" fmla="*/ 224 h 224"/>
              <a:gd name="T4" fmla="*/ 1170 w 1170"/>
              <a:gd name="T5" fmla="*/ 0 h 224"/>
              <a:gd name="T6" fmla="*/ 0 60000 65536"/>
              <a:gd name="T7" fmla="*/ 0 60000 65536"/>
              <a:gd name="T8" fmla="*/ 0 60000 65536"/>
              <a:gd name="T9" fmla="*/ 0 w 1170"/>
              <a:gd name="T10" fmla="*/ 0 h 224"/>
              <a:gd name="T11" fmla="*/ 1170 w 117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224">
                <a:moveTo>
                  <a:pt x="1170" y="0"/>
                </a:moveTo>
                <a:lnTo>
                  <a:pt x="0" y="224"/>
                </a:lnTo>
                <a:lnTo>
                  <a:pt x="11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1" descr="© INSCALE GmbH, 21.06.2010"/>
          <p:cNvSpPr>
            <a:spLocks noChangeAspect="1" noChangeShapeType="1"/>
          </p:cNvSpPr>
          <p:nvPr/>
        </p:nvSpPr>
        <p:spPr bwMode="gray">
          <a:xfrm flipH="1">
            <a:off x="4017169" y="3389313"/>
            <a:ext cx="1141413" cy="196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Freeform 26" descr="© INSCALE GmbH, 21.06.2010"/>
          <p:cNvSpPr>
            <a:spLocks noChangeAspect="1"/>
          </p:cNvSpPr>
          <p:nvPr/>
        </p:nvSpPr>
        <p:spPr bwMode="gray">
          <a:xfrm>
            <a:off x="3540919" y="2313782"/>
            <a:ext cx="476250" cy="163512"/>
          </a:xfrm>
          <a:custGeom>
            <a:avLst/>
            <a:gdLst>
              <a:gd name="T0" fmla="*/ 0 w 487"/>
              <a:gd name="T1" fmla="*/ 92 h 184"/>
              <a:gd name="T2" fmla="*/ 487 w 487"/>
              <a:gd name="T3" fmla="*/ 0 h 184"/>
              <a:gd name="T4" fmla="*/ 487 w 487"/>
              <a:gd name="T5" fmla="*/ 184 h 184"/>
              <a:gd name="T6" fmla="*/ 0 w 487"/>
              <a:gd name="T7" fmla="*/ 92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487"/>
              <a:gd name="T13" fmla="*/ 0 h 184"/>
              <a:gd name="T14" fmla="*/ 487 w 487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7" h="184">
                <a:moveTo>
                  <a:pt x="0" y="92"/>
                </a:moveTo>
                <a:lnTo>
                  <a:pt x="487" y="0"/>
                </a:lnTo>
                <a:lnTo>
                  <a:pt x="487" y="184"/>
                </a:lnTo>
                <a:lnTo>
                  <a:pt x="0" y="9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1657" y="1574800"/>
            <a:ext cx="4386262" cy="4718050"/>
            <a:chOff x="2389188" y="1574800"/>
            <a:chExt cx="4386262" cy="4718050"/>
          </a:xfrm>
        </p:grpSpPr>
        <p:grpSp>
          <p:nvGrpSpPr>
            <p:cNvPr id="2" name="Group 1"/>
            <p:cNvGrpSpPr/>
            <p:nvPr/>
          </p:nvGrpSpPr>
          <p:grpSpPr>
            <a:xfrm>
              <a:off x="2389188" y="1574800"/>
              <a:ext cx="4386262" cy="3860800"/>
              <a:chOff x="2389188" y="1574800"/>
              <a:chExt cx="4386262" cy="3860800"/>
            </a:xfrm>
          </p:grpSpPr>
          <p:sp>
            <p:nvSpPr>
              <p:cNvPr id="39942" name="Freeform 7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4295775"/>
                <a:ext cx="2187575" cy="1139825"/>
              </a:xfrm>
              <a:custGeom>
                <a:avLst/>
                <a:gdLst>
                  <a:gd name="T0" fmla="*/ 0 w 2240"/>
                  <a:gd name="T1" fmla="*/ 334 h 1271"/>
                  <a:gd name="T2" fmla="*/ 0 w 2240"/>
                  <a:gd name="T3" fmla="*/ 1271 h 1271"/>
                  <a:gd name="T4" fmla="*/ 2240 w 2240"/>
                  <a:gd name="T5" fmla="*/ 836 h 1271"/>
                  <a:gd name="T6" fmla="*/ 1756 w 2240"/>
                  <a:gd name="T7" fmla="*/ 0 h 1271"/>
                  <a:gd name="T8" fmla="*/ 0 w 2240"/>
                  <a:gd name="T9" fmla="*/ 334 h 1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0"/>
                  <a:gd name="T16" fmla="*/ 0 h 1271"/>
                  <a:gd name="T17" fmla="*/ 2240 w 2240"/>
                  <a:gd name="T18" fmla="*/ 1271 h 1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0" h="1271">
                    <a:moveTo>
                      <a:pt x="0" y="334"/>
                    </a:moveTo>
                    <a:lnTo>
                      <a:pt x="0" y="1271"/>
                    </a:lnTo>
                    <a:lnTo>
                      <a:pt x="2240" y="836"/>
                    </a:lnTo>
                    <a:lnTo>
                      <a:pt x="1756" y="0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5F5F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3" name="Freeform 8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4675188"/>
                <a:ext cx="2190750" cy="760412"/>
              </a:xfrm>
              <a:custGeom>
                <a:avLst/>
                <a:gdLst>
                  <a:gd name="T0" fmla="*/ 0 w 2242"/>
                  <a:gd name="T1" fmla="*/ 0 h 851"/>
                  <a:gd name="T2" fmla="*/ 2242 w 2242"/>
                  <a:gd name="T3" fmla="*/ 422 h 851"/>
                  <a:gd name="T4" fmla="*/ 0 w 2242"/>
                  <a:gd name="T5" fmla="*/ 851 h 851"/>
                  <a:gd name="T6" fmla="*/ 0 w 2242"/>
                  <a:gd name="T7" fmla="*/ 0 h 8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2"/>
                  <a:gd name="T13" fmla="*/ 0 h 851"/>
                  <a:gd name="T14" fmla="*/ 2242 w 2242"/>
                  <a:gd name="T15" fmla="*/ 851 h 8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2" h="851">
                    <a:moveTo>
                      <a:pt x="0" y="0"/>
                    </a:moveTo>
                    <a:lnTo>
                      <a:pt x="2242" y="422"/>
                    </a:lnTo>
                    <a:lnTo>
                      <a:pt x="0" y="85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D9D9D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4" name="Freeform 9" descr="© INSCALE GmbH, 21.06.2010"/>
              <p:cNvSpPr>
                <a:spLocks noChangeAspect="1"/>
              </p:cNvSpPr>
              <p:nvPr/>
            </p:nvSpPr>
            <p:spPr bwMode="gray">
              <a:xfrm>
                <a:off x="2392363" y="4295775"/>
                <a:ext cx="2192337" cy="1139825"/>
              </a:xfrm>
              <a:custGeom>
                <a:avLst/>
                <a:gdLst>
                  <a:gd name="T0" fmla="*/ 488 w 2245"/>
                  <a:gd name="T1" fmla="*/ 0 h 1271"/>
                  <a:gd name="T2" fmla="*/ 0 w 2245"/>
                  <a:gd name="T3" fmla="*/ 842 h 1271"/>
                  <a:gd name="T4" fmla="*/ 2245 w 2245"/>
                  <a:gd name="T5" fmla="*/ 1271 h 1271"/>
                  <a:gd name="T6" fmla="*/ 2245 w 2245"/>
                  <a:gd name="T7" fmla="*/ 334 h 1271"/>
                  <a:gd name="T8" fmla="*/ 488 w 2245"/>
                  <a:gd name="T9" fmla="*/ 0 h 1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5"/>
                  <a:gd name="T16" fmla="*/ 0 h 1271"/>
                  <a:gd name="T17" fmla="*/ 2245 w 2245"/>
                  <a:gd name="T18" fmla="*/ 1271 h 1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5" h="1271">
                    <a:moveTo>
                      <a:pt x="488" y="0"/>
                    </a:moveTo>
                    <a:lnTo>
                      <a:pt x="0" y="842"/>
                    </a:lnTo>
                    <a:lnTo>
                      <a:pt x="2245" y="1271"/>
                    </a:lnTo>
                    <a:lnTo>
                      <a:pt x="2245" y="334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5" name="Freeform 10" descr="© INSCALE GmbH, 21.06.2010"/>
              <p:cNvSpPr>
                <a:spLocks noChangeAspect="1"/>
              </p:cNvSpPr>
              <p:nvPr/>
            </p:nvSpPr>
            <p:spPr bwMode="gray">
              <a:xfrm>
                <a:off x="2959100" y="3389313"/>
                <a:ext cx="1625600" cy="1046162"/>
              </a:xfrm>
              <a:custGeom>
                <a:avLst/>
                <a:gdLst>
                  <a:gd name="T0" fmla="*/ 494 w 1665"/>
                  <a:gd name="T1" fmla="*/ 0 h 1170"/>
                  <a:gd name="T2" fmla="*/ 1665 w 1665"/>
                  <a:gd name="T3" fmla="*/ 224 h 1170"/>
                  <a:gd name="T4" fmla="*/ 1665 w 1665"/>
                  <a:gd name="T5" fmla="*/ 1170 h 1170"/>
                  <a:gd name="T6" fmla="*/ 0 w 1665"/>
                  <a:gd name="T7" fmla="*/ 852 h 1170"/>
                  <a:gd name="T8" fmla="*/ 494 w 1665"/>
                  <a:gd name="T9" fmla="*/ 0 h 1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5"/>
                  <a:gd name="T16" fmla="*/ 0 h 1170"/>
                  <a:gd name="T17" fmla="*/ 1665 w 1665"/>
                  <a:gd name="T18" fmla="*/ 1170 h 1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5" h="1170">
                    <a:moveTo>
                      <a:pt x="494" y="0"/>
                    </a:moveTo>
                    <a:lnTo>
                      <a:pt x="1665" y="224"/>
                    </a:lnTo>
                    <a:lnTo>
                      <a:pt x="1665" y="1170"/>
                    </a:lnTo>
                    <a:lnTo>
                      <a:pt x="0" y="852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6" name="Freeform 11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3389313"/>
                <a:ext cx="1624013" cy="1046162"/>
              </a:xfrm>
              <a:custGeom>
                <a:avLst/>
                <a:gdLst>
                  <a:gd name="T0" fmla="*/ 0 w 1662"/>
                  <a:gd name="T1" fmla="*/ 224 h 1170"/>
                  <a:gd name="T2" fmla="*/ 1170 w 1662"/>
                  <a:gd name="T3" fmla="*/ 0 h 1170"/>
                  <a:gd name="T4" fmla="*/ 1662 w 1662"/>
                  <a:gd name="T5" fmla="*/ 852 h 1170"/>
                  <a:gd name="T6" fmla="*/ 0 w 1662"/>
                  <a:gd name="T7" fmla="*/ 1170 h 1170"/>
                  <a:gd name="T8" fmla="*/ 0 w 1662"/>
                  <a:gd name="T9" fmla="*/ 224 h 1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2"/>
                  <a:gd name="T16" fmla="*/ 0 h 1170"/>
                  <a:gd name="T17" fmla="*/ 1662 w 1662"/>
                  <a:gd name="T18" fmla="*/ 1170 h 1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2" h="1170">
                    <a:moveTo>
                      <a:pt x="0" y="224"/>
                    </a:moveTo>
                    <a:lnTo>
                      <a:pt x="1170" y="0"/>
                    </a:lnTo>
                    <a:lnTo>
                      <a:pt x="1662" y="852"/>
                    </a:lnTo>
                    <a:lnTo>
                      <a:pt x="0" y="1170"/>
                    </a:lnTo>
                    <a:lnTo>
                      <a:pt x="0" y="2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7" name="Freeform 12" descr="© INSCALE GmbH, 21.06.2010"/>
              <p:cNvSpPr>
                <a:spLocks noChangeAspect="1"/>
              </p:cNvSpPr>
              <p:nvPr/>
            </p:nvSpPr>
            <p:spPr bwMode="gray">
              <a:xfrm>
                <a:off x="3532188" y="2478088"/>
                <a:ext cx="1052512" cy="949325"/>
              </a:xfrm>
              <a:custGeom>
                <a:avLst/>
                <a:gdLst>
                  <a:gd name="T0" fmla="*/ 494 w 1079"/>
                  <a:gd name="T1" fmla="*/ 0 h 1057"/>
                  <a:gd name="T2" fmla="*/ 1079 w 1079"/>
                  <a:gd name="T3" fmla="*/ 110 h 1057"/>
                  <a:gd name="T4" fmla="*/ 1079 w 1079"/>
                  <a:gd name="T5" fmla="*/ 1057 h 1057"/>
                  <a:gd name="T6" fmla="*/ 0 w 1079"/>
                  <a:gd name="T7" fmla="*/ 851 h 1057"/>
                  <a:gd name="T8" fmla="*/ 494 w 1079"/>
                  <a:gd name="T9" fmla="*/ 0 h 1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9"/>
                  <a:gd name="T16" fmla="*/ 0 h 1057"/>
                  <a:gd name="T17" fmla="*/ 1079 w 1079"/>
                  <a:gd name="T18" fmla="*/ 1057 h 1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9" h="1057">
                    <a:moveTo>
                      <a:pt x="494" y="0"/>
                    </a:moveTo>
                    <a:lnTo>
                      <a:pt x="1079" y="110"/>
                    </a:lnTo>
                    <a:lnTo>
                      <a:pt x="1079" y="1057"/>
                    </a:lnTo>
                    <a:lnTo>
                      <a:pt x="0" y="851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48" name="Freeform 13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2478088"/>
                <a:ext cx="1050925" cy="949325"/>
              </a:xfrm>
              <a:custGeom>
                <a:avLst/>
                <a:gdLst>
                  <a:gd name="T0" fmla="*/ 0 w 1078"/>
                  <a:gd name="T1" fmla="*/ 110 h 1057"/>
                  <a:gd name="T2" fmla="*/ 586 w 1078"/>
                  <a:gd name="T3" fmla="*/ 0 h 1057"/>
                  <a:gd name="T4" fmla="*/ 1078 w 1078"/>
                  <a:gd name="T5" fmla="*/ 851 h 1057"/>
                  <a:gd name="T6" fmla="*/ 0 w 1078"/>
                  <a:gd name="T7" fmla="*/ 1057 h 1057"/>
                  <a:gd name="T8" fmla="*/ 0 w 1078"/>
                  <a:gd name="T9" fmla="*/ 110 h 10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"/>
                  <a:gd name="T16" fmla="*/ 0 h 1057"/>
                  <a:gd name="T17" fmla="*/ 1078 w 1078"/>
                  <a:gd name="T18" fmla="*/ 1057 h 10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" h="1057">
                    <a:moveTo>
                      <a:pt x="0" y="110"/>
                    </a:moveTo>
                    <a:lnTo>
                      <a:pt x="586" y="0"/>
                    </a:lnTo>
                    <a:lnTo>
                      <a:pt x="1078" y="851"/>
                    </a:lnTo>
                    <a:lnTo>
                      <a:pt x="0" y="1057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5F5F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9" name="Freeform 14" descr="© INSCALE GmbH, 21.06.2010"/>
              <p:cNvSpPr>
                <a:spLocks noChangeAspect="1"/>
              </p:cNvSpPr>
              <p:nvPr/>
            </p:nvSpPr>
            <p:spPr bwMode="gray">
              <a:xfrm>
                <a:off x="4108450" y="1574800"/>
                <a:ext cx="476250" cy="903288"/>
              </a:xfrm>
              <a:custGeom>
                <a:avLst/>
                <a:gdLst>
                  <a:gd name="T0" fmla="*/ 487 w 487"/>
                  <a:gd name="T1" fmla="*/ 0 h 936"/>
                  <a:gd name="T2" fmla="*/ 487 w 487"/>
                  <a:gd name="T3" fmla="*/ 936 h 936"/>
                  <a:gd name="T4" fmla="*/ 0 w 487"/>
                  <a:gd name="T5" fmla="*/ 846 h 936"/>
                  <a:gd name="T6" fmla="*/ 487 w 487"/>
                  <a:gd name="T7" fmla="*/ 0 h 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7"/>
                  <a:gd name="T13" fmla="*/ 0 h 936"/>
                  <a:gd name="T14" fmla="*/ 487 w 487"/>
                  <a:gd name="T15" fmla="*/ 936 h 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7" h="936">
                    <a:moveTo>
                      <a:pt x="487" y="0"/>
                    </a:moveTo>
                    <a:lnTo>
                      <a:pt x="487" y="936"/>
                    </a:lnTo>
                    <a:lnTo>
                      <a:pt x="0" y="846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/>
              </a:p>
            </p:txBody>
          </p:sp>
          <p:sp>
            <p:nvSpPr>
              <p:cNvPr id="39950" name="Freeform 15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1574800"/>
                <a:ext cx="482600" cy="903288"/>
              </a:xfrm>
              <a:custGeom>
                <a:avLst/>
                <a:gdLst>
                  <a:gd name="T0" fmla="*/ 0 w 492"/>
                  <a:gd name="T1" fmla="*/ 0 h 936"/>
                  <a:gd name="T2" fmla="*/ 492 w 492"/>
                  <a:gd name="T3" fmla="*/ 846 h 936"/>
                  <a:gd name="T4" fmla="*/ 0 w 492"/>
                  <a:gd name="T5" fmla="*/ 936 h 936"/>
                  <a:gd name="T6" fmla="*/ 0 w 492"/>
                  <a:gd name="T7" fmla="*/ 0 h 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2"/>
                  <a:gd name="T13" fmla="*/ 0 h 936"/>
                  <a:gd name="T14" fmla="*/ 492 w 492"/>
                  <a:gd name="T15" fmla="*/ 936 h 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2" h="936">
                    <a:moveTo>
                      <a:pt x="0" y="0"/>
                    </a:moveTo>
                    <a:lnTo>
                      <a:pt x="492" y="846"/>
                    </a:lnTo>
                    <a:lnTo>
                      <a:pt x="0" y="93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rgbClr val="F5F5F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1" name="Freeform 16" descr="© INSCALE GmbH, 21.06.2010"/>
              <p:cNvSpPr>
                <a:spLocks noChangeAspect="1"/>
              </p:cNvSpPr>
              <p:nvPr/>
            </p:nvSpPr>
            <p:spPr bwMode="gray">
              <a:xfrm>
                <a:off x="2389188" y="4675188"/>
                <a:ext cx="2195512" cy="760412"/>
              </a:xfrm>
              <a:custGeom>
                <a:avLst/>
                <a:gdLst>
                  <a:gd name="T0" fmla="*/ 0 w 2249"/>
                  <a:gd name="T1" fmla="*/ 422 h 851"/>
                  <a:gd name="T2" fmla="*/ 2249 w 2249"/>
                  <a:gd name="T3" fmla="*/ 0 h 851"/>
                  <a:gd name="T4" fmla="*/ 2249 w 2249"/>
                  <a:gd name="T5" fmla="*/ 851 h 851"/>
                  <a:gd name="T6" fmla="*/ 0 w 2249"/>
                  <a:gd name="T7" fmla="*/ 422 h 8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9"/>
                  <a:gd name="T13" fmla="*/ 0 h 851"/>
                  <a:gd name="T14" fmla="*/ 2249 w 2249"/>
                  <a:gd name="T15" fmla="*/ 851 h 8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9" h="851">
                    <a:moveTo>
                      <a:pt x="0" y="422"/>
                    </a:moveTo>
                    <a:lnTo>
                      <a:pt x="2249" y="0"/>
                    </a:lnTo>
                    <a:lnTo>
                      <a:pt x="2249" y="851"/>
                    </a:lnTo>
                    <a:lnTo>
                      <a:pt x="0" y="42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7" name="Freeform 22" descr="© INSCALE GmbH, 21.06.2010"/>
              <p:cNvSpPr>
                <a:spLocks noChangeAspect="1"/>
              </p:cNvSpPr>
              <p:nvPr/>
            </p:nvSpPr>
            <p:spPr bwMode="gray">
              <a:xfrm>
                <a:off x="2959100" y="3871913"/>
                <a:ext cx="1625600" cy="563562"/>
              </a:xfrm>
              <a:custGeom>
                <a:avLst/>
                <a:gdLst>
                  <a:gd name="T0" fmla="*/ 0 w 1665"/>
                  <a:gd name="T1" fmla="*/ 312 h 630"/>
                  <a:gd name="T2" fmla="*/ 1665 w 1665"/>
                  <a:gd name="T3" fmla="*/ 0 h 630"/>
                  <a:gd name="T4" fmla="*/ 1665 w 1665"/>
                  <a:gd name="T5" fmla="*/ 630 h 630"/>
                  <a:gd name="T6" fmla="*/ 0 w 1665"/>
                  <a:gd name="T7" fmla="*/ 312 h 6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65"/>
                  <a:gd name="T13" fmla="*/ 0 h 630"/>
                  <a:gd name="T14" fmla="*/ 1665 w 1665"/>
                  <a:gd name="T15" fmla="*/ 630 h 6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65" h="630">
                    <a:moveTo>
                      <a:pt x="0" y="312"/>
                    </a:moveTo>
                    <a:lnTo>
                      <a:pt x="1665" y="0"/>
                    </a:lnTo>
                    <a:lnTo>
                      <a:pt x="1665" y="630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Freeform 23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3871913"/>
                <a:ext cx="1624013" cy="563562"/>
              </a:xfrm>
              <a:custGeom>
                <a:avLst/>
                <a:gdLst>
                  <a:gd name="T0" fmla="*/ 0 w 1662"/>
                  <a:gd name="T1" fmla="*/ 0 h 630"/>
                  <a:gd name="T2" fmla="*/ 1662 w 1662"/>
                  <a:gd name="T3" fmla="*/ 312 h 630"/>
                  <a:gd name="T4" fmla="*/ 0 w 1662"/>
                  <a:gd name="T5" fmla="*/ 630 h 630"/>
                  <a:gd name="T6" fmla="*/ 0 w 1662"/>
                  <a:gd name="T7" fmla="*/ 0 h 6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62"/>
                  <a:gd name="T13" fmla="*/ 0 h 630"/>
                  <a:gd name="T14" fmla="*/ 1662 w 1662"/>
                  <a:gd name="T15" fmla="*/ 630 h 6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62" h="630">
                    <a:moveTo>
                      <a:pt x="0" y="0"/>
                    </a:moveTo>
                    <a:lnTo>
                      <a:pt x="1662" y="312"/>
                    </a:lnTo>
                    <a:lnTo>
                      <a:pt x="0" y="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9" name="Freeform 24" descr="© INSCALE GmbH, 21.06.2010"/>
              <p:cNvSpPr>
                <a:spLocks noChangeAspect="1"/>
              </p:cNvSpPr>
              <p:nvPr/>
            </p:nvSpPr>
            <p:spPr bwMode="gray">
              <a:xfrm>
                <a:off x="3532188" y="3062288"/>
                <a:ext cx="1052512" cy="361950"/>
              </a:xfrm>
              <a:custGeom>
                <a:avLst/>
                <a:gdLst>
                  <a:gd name="T0" fmla="*/ 0 w 1079"/>
                  <a:gd name="T1" fmla="*/ 202 h 406"/>
                  <a:gd name="T2" fmla="*/ 1079 w 1079"/>
                  <a:gd name="T3" fmla="*/ 0 h 406"/>
                  <a:gd name="T4" fmla="*/ 1079 w 1079"/>
                  <a:gd name="T5" fmla="*/ 406 h 406"/>
                  <a:gd name="T6" fmla="*/ 0 w 1079"/>
                  <a:gd name="T7" fmla="*/ 202 h 4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9"/>
                  <a:gd name="T13" fmla="*/ 0 h 406"/>
                  <a:gd name="T14" fmla="*/ 1079 w 1079"/>
                  <a:gd name="T15" fmla="*/ 406 h 4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9" h="406">
                    <a:moveTo>
                      <a:pt x="0" y="202"/>
                    </a:moveTo>
                    <a:lnTo>
                      <a:pt x="1079" y="0"/>
                    </a:lnTo>
                    <a:lnTo>
                      <a:pt x="1079" y="406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60" name="Freeform 25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3062288"/>
                <a:ext cx="1050925" cy="361950"/>
              </a:xfrm>
              <a:custGeom>
                <a:avLst/>
                <a:gdLst>
                  <a:gd name="T0" fmla="*/ 0 w 1078"/>
                  <a:gd name="T1" fmla="*/ 0 h 406"/>
                  <a:gd name="T2" fmla="*/ 1078 w 1078"/>
                  <a:gd name="T3" fmla="*/ 202 h 406"/>
                  <a:gd name="T4" fmla="*/ 0 w 1078"/>
                  <a:gd name="T5" fmla="*/ 406 h 406"/>
                  <a:gd name="T6" fmla="*/ 0 w 1078"/>
                  <a:gd name="T7" fmla="*/ 0 h 4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8"/>
                  <a:gd name="T13" fmla="*/ 0 h 406"/>
                  <a:gd name="T14" fmla="*/ 1078 w 1078"/>
                  <a:gd name="T15" fmla="*/ 406 h 4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8" h="406">
                    <a:moveTo>
                      <a:pt x="0" y="0"/>
                    </a:moveTo>
                    <a:lnTo>
                      <a:pt x="1078" y="202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D9D9D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Freeform 27" descr="© INSCALE GmbH, 21.06.2010"/>
              <p:cNvSpPr>
                <a:spLocks noChangeAspect="1"/>
              </p:cNvSpPr>
              <p:nvPr/>
            </p:nvSpPr>
            <p:spPr bwMode="gray">
              <a:xfrm>
                <a:off x="4584700" y="2314576"/>
                <a:ext cx="482600" cy="163512"/>
              </a:xfrm>
              <a:custGeom>
                <a:avLst/>
                <a:gdLst>
                  <a:gd name="T0" fmla="*/ 0 w 492"/>
                  <a:gd name="T1" fmla="*/ 0 h 184"/>
                  <a:gd name="T2" fmla="*/ 492 w 492"/>
                  <a:gd name="T3" fmla="*/ 92 h 184"/>
                  <a:gd name="T4" fmla="*/ 0 w 492"/>
                  <a:gd name="T5" fmla="*/ 184 h 184"/>
                  <a:gd name="T6" fmla="*/ 0 w 492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2"/>
                  <a:gd name="T13" fmla="*/ 0 h 184"/>
                  <a:gd name="T14" fmla="*/ 492 w 492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2" h="184">
                    <a:moveTo>
                      <a:pt x="0" y="0"/>
                    </a:moveTo>
                    <a:lnTo>
                      <a:pt x="492" y="92"/>
                    </a:lnTo>
                    <a:lnTo>
                      <a:pt x="0" y="1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63" name="Group 45" descr="© INSCALE GmbH, 21.06.2010"/>
            <p:cNvGrpSpPr>
              <a:grpSpLocks/>
            </p:cNvGrpSpPr>
            <p:nvPr/>
          </p:nvGrpSpPr>
          <p:grpSpPr bwMode="auto">
            <a:xfrm>
              <a:off x="2389188" y="5045075"/>
              <a:ext cx="4386262" cy="1247775"/>
              <a:chOff x="1505" y="3178"/>
              <a:chExt cx="2763" cy="786"/>
            </a:xfrm>
          </p:grpSpPr>
          <p:sp>
            <p:nvSpPr>
              <p:cNvPr id="39975" name="Freeform 29" descr="© INSCALE GmbH, 21.06.2010"/>
              <p:cNvSpPr>
                <a:spLocks noChangeAspect="1"/>
              </p:cNvSpPr>
              <p:nvPr/>
            </p:nvSpPr>
            <p:spPr bwMode="gray">
              <a:xfrm>
                <a:off x="1505" y="3178"/>
                <a:ext cx="1382" cy="786"/>
              </a:xfrm>
              <a:custGeom>
                <a:avLst/>
                <a:gdLst>
                  <a:gd name="T0" fmla="*/ 0 w 2246"/>
                  <a:gd name="T1" fmla="*/ 0 h 1393"/>
                  <a:gd name="T2" fmla="*/ 2246 w 2246"/>
                  <a:gd name="T3" fmla="*/ 429 h 1393"/>
                  <a:gd name="T4" fmla="*/ 2246 w 2246"/>
                  <a:gd name="T5" fmla="*/ 1393 h 1393"/>
                  <a:gd name="T6" fmla="*/ 660 w 2246"/>
                  <a:gd name="T7" fmla="*/ 1393 h 1393"/>
                  <a:gd name="T8" fmla="*/ 0 w 2246"/>
                  <a:gd name="T9" fmla="*/ 0 h 1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6"/>
                  <a:gd name="T16" fmla="*/ 0 h 1393"/>
                  <a:gd name="T17" fmla="*/ 2246 w 2246"/>
                  <a:gd name="T18" fmla="*/ 1393 h 1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6" h="1393">
                    <a:moveTo>
                      <a:pt x="0" y="0"/>
                    </a:moveTo>
                    <a:lnTo>
                      <a:pt x="2246" y="429"/>
                    </a:lnTo>
                    <a:lnTo>
                      <a:pt x="2246" y="1393"/>
                    </a:lnTo>
                    <a:lnTo>
                      <a:pt x="660" y="139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DBDBDB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6" name="Freeform 30" descr="© INSCALE GmbH, 21.06.2010"/>
              <p:cNvSpPr>
                <a:spLocks noChangeAspect="1"/>
              </p:cNvSpPr>
              <p:nvPr/>
            </p:nvSpPr>
            <p:spPr bwMode="gray">
              <a:xfrm>
                <a:off x="2887" y="3178"/>
                <a:ext cx="1381" cy="786"/>
              </a:xfrm>
              <a:custGeom>
                <a:avLst/>
                <a:gdLst>
                  <a:gd name="T0" fmla="*/ 0 w 2243"/>
                  <a:gd name="T1" fmla="*/ 429 h 1393"/>
                  <a:gd name="T2" fmla="*/ 2243 w 2243"/>
                  <a:gd name="T3" fmla="*/ 0 h 1393"/>
                  <a:gd name="T4" fmla="*/ 1585 w 2243"/>
                  <a:gd name="T5" fmla="*/ 1393 h 1393"/>
                  <a:gd name="T6" fmla="*/ 0 w 2243"/>
                  <a:gd name="T7" fmla="*/ 1393 h 1393"/>
                  <a:gd name="T8" fmla="*/ 0 w 2243"/>
                  <a:gd name="T9" fmla="*/ 429 h 1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3"/>
                  <a:gd name="T16" fmla="*/ 0 h 1393"/>
                  <a:gd name="T17" fmla="*/ 2243 w 2243"/>
                  <a:gd name="T18" fmla="*/ 1393 h 1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3" h="1393">
                    <a:moveTo>
                      <a:pt x="0" y="429"/>
                    </a:moveTo>
                    <a:lnTo>
                      <a:pt x="2243" y="0"/>
                    </a:lnTo>
                    <a:lnTo>
                      <a:pt x="1585" y="1393"/>
                    </a:lnTo>
                    <a:lnTo>
                      <a:pt x="0" y="1393"/>
                    </a:lnTo>
                    <a:lnTo>
                      <a:pt x="0" y="4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C2C2"/>
                  </a:gs>
                  <a:gs pos="100000">
                    <a:srgbClr val="EBEA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964" name="Text Box 31"/>
          <p:cNvSpPr txBox="1">
            <a:spLocks noChangeArrowheads="1"/>
          </p:cNvSpPr>
          <p:nvPr/>
        </p:nvSpPr>
        <p:spPr bwMode="gray">
          <a:xfrm>
            <a:off x="4644238" y="1536997"/>
            <a:ext cx="4177501" cy="7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r" eaLnBrk="1" hangingPunct="1">
              <a:spcBef>
                <a:spcPct val="20000"/>
              </a:spcBef>
              <a:buAutoNum type="arabicPeriod"/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Alignment KPIs and success factors</a:t>
            </a:r>
          </a:p>
          <a:p>
            <a:pPr marL="342900" indent="-342900" algn="r" eaLnBrk="1" hangingPunct="1">
              <a:spcBef>
                <a:spcPct val="20000"/>
              </a:spcBef>
              <a:buAutoNum type="arabicPeriod"/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Client satisfaction benchmarks</a:t>
            </a:r>
            <a:endParaRPr lang="en-GB" sz="1800" dirty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gray">
          <a:xfrm>
            <a:off x="5610230" y="2692225"/>
            <a:ext cx="3224212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3. </a:t>
            </a:r>
            <a:r>
              <a:rPr lang="en-GB" sz="1800" dirty="0" smtClean="0">
                <a:solidFill>
                  <a:srgbClr val="4D4D4D"/>
                </a:solidFill>
                <a:ea typeface="Arial" charset="0"/>
                <a:cs typeface="Arial" charset="0"/>
              </a:rPr>
              <a:t>Service </a:t>
            </a:r>
            <a:r>
              <a:rPr lang="en-GB" sz="1800" dirty="0" err="1" smtClean="0">
                <a:solidFill>
                  <a:srgbClr val="4D4D4D"/>
                </a:solidFill>
                <a:ea typeface="Arial" charset="0"/>
                <a:cs typeface="Arial" charset="0"/>
              </a:rPr>
              <a:t>catalog</a:t>
            </a:r>
            <a:r>
              <a:rPr lang="en-GB" sz="1800" dirty="0" smtClean="0">
                <a:solidFill>
                  <a:srgbClr val="4D4D4D"/>
                </a:solidFill>
                <a:ea typeface="Arial" charset="0"/>
                <a:cs typeface="Arial" charset="0"/>
              </a:rPr>
              <a:t> frameworks</a:t>
            </a:r>
            <a:endParaRPr lang="en-GB" sz="1800" dirty="0">
              <a:solidFill>
                <a:srgbClr val="4D4D4D"/>
              </a:solidFill>
              <a:ea typeface="Arial" charset="0"/>
              <a:cs typeface="Arial" charset="0"/>
            </a:endParaRP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gray">
          <a:xfrm>
            <a:off x="5286359" y="3586163"/>
            <a:ext cx="3640157" cy="4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4. </a:t>
            </a:r>
            <a:r>
              <a:rPr lang="en-GB" sz="1800" dirty="0" smtClean="0">
                <a:solidFill>
                  <a:srgbClr val="4D4D4D"/>
                </a:solidFill>
                <a:ea typeface="Arial" charset="0"/>
                <a:cs typeface="Arial" charset="0"/>
              </a:rPr>
              <a:t>Service-based cost frameworks</a:t>
            </a:r>
            <a:endParaRPr lang="en-GB" sz="1800" dirty="0">
              <a:solidFill>
                <a:srgbClr val="4D4D4D"/>
              </a:solidFill>
              <a:ea typeface="Arial" charset="0"/>
              <a:cs typeface="Arial" charset="0"/>
            </a:endParaRPr>
          </a:p>
        </p:txBody>
      </p:sp>
      <p:sp>
        <p:nvSpPr>
          <p:cNvPr id="39967" name="Line 34" descr="© INSCALE GmbH, 21.06.2010"/>
          <p:cNvSpPr>
            <a:spLocks noChangeShapeType="1"/>
          </p:cNvSpPr>
          <p:nvPr/>
        </p:nvSpPr>
        <p:spPr bwMode="gray">
          <a:xfrm>
            <a:off x="4914900" y="2235686"/>
            <a:ext cx="3906839" cy="1588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35" descr="© INSCALE GmbH, 21.06.2010"/>
          <p:cNvSpPr>
            <a:spLocks noChangeShapeType="1"/>
          </p:cNvSpPr>
          <p:nvPr/>
        </p:nvSpPr>
        <p:spPr bwMode="gray">
          <a:xfrm>
            <a:off x="5473700" y="3098977"/>
            <a:ext cx="3348039" cy="14288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36" descr="© INSCALE GmbH, 21.06.2010"/>
          <p:cNvSpPr>
            <a:spLocks noChangeShapeType="1"/>
          </p:cNvSpPr>
          <p:nvPr/>
        </p:nvSpPr>
        <p:spPr bwMode="gray">
          <a:xfrm>
            <a:off x="6242054" y="4002148"/>
            <a:ext cx="264477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Text Box 37"/>
          <p:cNvSpPr txBox="1">
            <a:spLocks noChangeArrowheads="1"/>
          </p:cNvSpPr>
          <p:nvPr/>
        </p:nvSpPr>
        <p:spPr bwMode="gray">
          <a:xfrm>
            <a:off x="5775329" y="4123002"/>
            <a:ext cx="3127374" cy="140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KPIs and maturity indices for: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5. IT Support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sz="1800" dirty="0" smtClean="0">
                <a:solidFill>
                  <a:srgbClr val="4D4D4D"/>
                </a:solidFill>
                <a:cs typeface="Arial" charset="0"/>
              </a:rPr>
              <a:t>6.  Research computing </a:t>
            </a:r>
            <a:endParaRPr lang="en-GB" sz="1800" dirty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9971" name="Line 38" descr="© INSCALE GmbH, 21.06.2010"/>
          <p:cNvSpPr>
            <a:spLocks noChangeShapeType="1"/>
          </p:cNvSpPr>
          <p:nvPr/>
        </p:nvSpPr>
        <p:spPr bwMode="gray">
          <a:xfrm flipV="1">
            <a:off x="6591300" y="5140135"/>
            <a:ext cx="2230438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Text Box 39"/>
          <p:cNvSpPr txBox="1">
            <a:spLocks noChangeArrowheads="1"/>
          </p:cNvSpPr>
          <p:nvPr/>
        </p:nvSpPr>
        <p:spPr bwMode="gray">
          <a:xfrm>
            <a:off x="176213" y="2680636"/>
            <a:ext cx="1855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sz="1800" dirty="0" smtClean="0">
                <a:cs typeface="Arial" charset="0"/>
              </a:rPr>
              <a:t>Core activities</a:t>
            </a:r>
            <a:endParaRPr lang="en-GB" sz="1800" dirty="0">
              <a:cs typeface="Arial" charset="0"/>
            </a:endParaRPr>
          </a:p>
        </p:txBody>
      </p:sp>
      <p:sp>
        <p:nvSpPr>
          <p:cNvPr id="39973" name="Text Box 40"/>
          <p:cNvSpPr txBox="1">
            <a:spLocks noChangeArrowheads="1"/>
          </p:cNvSpPr>
          <p:nvPr/>
        </p:nvSpPr>
        <p:spPr bwMode="gray">
          <a:xfrm>
            <a:off x="176213" y="1766194"/>
            <a:ext cx="2652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sz="2000" b="1" dirty="0" smtClean="0">
                <a:cs typeface="Arial" charset="0"/>
              </a:rPr>
              <a:t>Information Technology service management</a:t>
            </a:r>
            <a:endParaRPr lang="en-GB" sz="2000" b="1" dirty="0">
              <a:cs typeface="Arial" charset="0"/>
            </a:endParaRPr>
          </a:p>
        </p:txBody>
      </p:sp>
      <p:sp>
        <p:nvSpPr>
          <p:cNvPr id="39974" name="Rectangle 11"/>
          <p:cNvSpPr>
            <a:spLocks noChangeArrowheads="1"/>
          </p:cNvSpPr>
          <p:nvPr/>
        </p:nvSpPr>
        <p:spPr bwMode="gray">
          <a:xfrm>
            <a:off x="385764" y="924521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801688"/>
            <a:r>
              <a:rPr lang="en-US" sz="2200" noProof="1" smtClean="0"/>
              <a:t>Benchmarking</a:t>
            </a:r>
            <a:r>
              <a:rPr lang="en-US" sz="2000" noProof="1" smtClean="0"/>
              <a:t> and Analytics Research </a:t>
            </a:r>
            <a:endParaRPr sz="2000" noProof="1"/>
          </a:p>
        </p:txBody>
      </p:sp>
      <p:sp>
        <p:nvSpPr>
          <p:cNvPr id="4" name="TextBox 3"/>
          <p:cNvSpPr txBox="1"/>
          <p:nvPr/>
        </p:nvSpPr>
        <p:spPr>
          <a:xfrm>
            <a:off x="3384850" y="1898720"/>
            <a:ext cx="72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Align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65352" y="4505911"/>
            <a:ext cx="111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Operate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28365" y="3599448"/>
            <a:ext cx="111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Manage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87700" y="2771535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Plan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gray">
          <a:xfrm>
            <a:off x="5775329" y="1098630"/>
            <a:ext cx="3059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2000" b="1" dirty="0" smtClean="0">
                <a:cs typeface="Arial" charset="0"/>
              </a:rPr>
              <a:t>Research Projects</a:t>
            </a:r>
            <a:endParaRPr lang="en-GB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>
                <a:latin typeface="Arial" charset="0"/>
                <a:ea typeface="ＭＳ Ｐゴシック" charset="-128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to increase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Consolidate and organize EDUCAUSE data and research activities:</a:t>
            </a:r>
          </a:p>
          <a:p>
            <a:r>
              <a:rPr lang="en-US" dirty="0" smtClean="0"/>
              <a:t>Research </a:t>
            </a:r>
            <a:r>
              <a:rPr lang="en-US" dirty="0"/>
              <a:t>focus and </a:t>
            </a:r>
            <a:r>
              <a:rPr lang="en-US" dirty="0" smtClean="0"/>
              <a:t>agenda</a:t>
            </a:r>
            <a:endParaRPr lang="en-US" dirty="0"/>
          </a:p>
          <a:p>
            <a:r>
              <a:rPr lang="en-US" dirty="0" smtClean="0"/>
              <a:t>Data gathering</a:t>
            </a:r>
          </a:p>
          <a:p>
            <a:r>
              <a:rPr lang="en-US" dirty="0" smtClean="0"/>
              <a:t>Research methodology</a:t>
            </a:r>
          </a:p>
          <a:p>
            <a:r>
              <a:rPr lang="en-US" dirty="0" smtClean="0"/>
              <a:t>Research products</a:t>
            </a:r>
          </a:p>
          <a:p>
            <a:r>
              <a:rPr lang="en-US" dirty="0" smtClean="0"/>
              <a:t>Research volume and sources</a:t>
            </a:r>
          </a:p>
        </p:txBody>
      </p:sp>
    </p:spTree>
    <p:extLst>
      <p:ext uri="{BB962C8B-B14F-4D97-AF65-F5344CB8AC3E}">
        <p14:creationId xmlns:p14="http://schemas.microsoft.com/office/powerpoint/2010/main" val="36095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 AND AGENDA</a:t>
            </a:r>
            <a:endParaRPr lang="en-US" dirty="0"/>
          </a:p>
        </p:txBody>
      </p:sp>
      <p:sp>
        <p:nvSpPr>
          <p:cNvPr id="18" name="Rektangel 31"/>
          <p:cNvSpPr/>
          <p:nvPr/>
        </p:nvSpPr>
        <p:spPr>
          <a:xfrm>
            <a:off x="4014728" y="1977931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3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3">
                    <a:lumMod val="75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9" name="Rektangel 30"/>
          <p:cNvSpPr/>
          <p:nvPr/>
        </p:nvSpPr>
        <p:spPr>
          <a:xfrm>
            <a:off x="1297086" y="1673131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3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3">
                    <a:lumMod val="5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20" name="Nedadbuet pil 11"/>
          <p:cNvSpPr/>
          <p:nvPr/>
        </p:nvSpPr>
        <p:spPr>
          <a:xfrm>
            <a:off x="3243263" y="126894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accent3">
                  <a:lumMod val="40000"/>
                  <a:lumOff val="6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21" name="Gruppe 24"/>
          <p:cNvGrpSpPr>
            <a:grpSpLocks/>
          </p:cNvGrpSpPr>
          <p:nvPr/>
        </p:nvGrpSpPr>
        <p:grpSpPr bwMode="auto">
          <a:xfrm>
            <a:off x="1752600" y="2240495"/>
            <a:ext cx="2176463" cy="1719263"/>
            <a:chOff x="2220686" y="2809504"/>
            <a:chExt cx="2177143" cy="1718953"/>
          </a:xfrm>
        </p:grpSpPr>
        <p:sp>
          <p:nvSpPr>
            <p:cNvPr id="22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4" name="Gruppe 25"/>
          <p:cNvGrpSpPr>
            <a:grpSpLocks/>
          </p:cNvGrpSpPr>
          <p:nvPr/>
        </p:nvGrpSpPr>
        <p:grpSpPr bwMode="auto">
          <a:xfrm>
            <a:off x="4289425" y="2665945"/>
            <a:ext cx="2982913" cy="2835275"/>
            <a:chOff x="2220686" y="2809504"/>
            <a:chExt cx="2177143" cy="1718953"/>
          </a:xfrm>
        </p:grpSpPr>
        <p:sp>
          <p:nvSpPr>
            <p:cNvPr id="25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6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7" name="Rektangel 28"/>
          <p:cNvSpPr/>
          <p:nvPr/>
        </p:nvSpPr>
        <p:spPr bwMode="auto">
          <a:xfrm>
            <a:off x="4668838" y="3272589"/>
            <a:ext cx="2339975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Objectives-based and actionable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Transparent and responsive agenda</a:t>
            </a:r>
          </a:p>
        </p:txBody>
      </p:sp>
      <p:sp>
        <p:nvSpPr>
          <p:cNvPr id="28" name="Rektangel 29"/>
          <p:cNvSpPr/>
          <p:nvPr/>
        </p:nvSpPr>
        <p:spPr bwMode="auto">
          <a:xfrm>
            <a:off x="1979613" y="2626258"/>
            <a:ext cx="178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Descriptive and exploratory</a:t>
            </a:r>
          </a:p>
        </p:txBody>
      </p:sp>
      <p:sp>
        <p:nvSpPr>
          <p:cNvPr id="29" name="Ellipse 32"/>
          <p:cNvSpPr/>
          <p:nvPr/>
        </p:nvSpPr>
        <p:spPr bwMode="auto">
          <a:xfrm>
            <a:off x="3897087" y="548968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0" name="Ellipse 33"/>
          <p:cNvSpPr/>
          <p:nvPr/>
        </p:nvSpPr>
        <p:spPr bwMode="auto">
          <a:xfrm>
            <a:off x="1959430" y="395479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840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884794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59314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rgbClr val="43C5FF"/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rgbClr val="0070C0"/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rgbClr val="1F88C8"/>
                </a:gs>
                <a:gs pos="100000">
                  <a:srgbClr val="78F8F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835275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rgbClr val="1F88C8"/>
                </a:gs>
                <a:gs pos="100000">
                  <a:srgbClr val="78F8F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668838" y="3357196"/>
            <a:ext cx="2339975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Shorter, more focused surveys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Integration of data sources</a:t>
            </a:r>
          </a:p>
        </p:txBody>
      </p:sp>
      <p:sp>
        <p:nvSpPr>
          <p:cNvPr id="14" name="Rektangel 29"/>
          <p:cNvSpPr/>
          <p:nvPr/>
        </p:nvSpPr>
        <p:spPr bwMode="auto">
          <a:xfrm>
            <a:off x="1959430" y="2320816"/>
            <a:ext cx="193765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Long, time-consuming surveys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A data archipelago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475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893261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2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2"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88461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rgbClr val="C0504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6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rgbClr val="C0504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6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accent2">
                  <a:lumMod val="40000"/>
                  <a:lumOff val="6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835275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668838" y="3298007"/>
            <a:ext cx="2339975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Method is tailored to the issue</a:t>
            </a:r>
            <a:endParaRPr lang="en-US" sz="2000" dirty="0"/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Random, stratified panels</a:t>
            </a:r>
            <a:endParaRPr lang="en-US" sz="2000" dirty="0"/>
          </a:p>
        </p:txBody>
      </p:sp>
      <p:sp>
        <p:nvSpPr>
          <p:cNvPr id="14" name="Rektangel 29"/>
          <p:cNvSpPr/>
          <p:nvPr/>
        </p:nvSpPr>
        <p:spPr bwMode="auto">
          <a:xfrm>
            <a:off x="1838097" y="2297113"/>
            <a:ext cx="191747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Consistent method applied to all issues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dirty="0"/>
              <a:t>Opportunistic sampling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146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dirty="0" smtClean="0"/>
              <a:t>MAKING THE MOST OF YOUR TIME</a:t>
            </a:r>
            <a:endParaRPr lang="en-US" dirty="0"/>
          </a:p>
        </p:txBody>
      </p:sp>
      <p:pic>
        <p:nvPicPr>
          <p:cNvPr id="4" name="Picture 3" descr="Screen shot 2011-10-14 at 1.0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" y="1135842"/>
            <a:ext cx="7524126" cy="71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96"/>
            <a:ext cx="8382000" cy="1143000"/>
          </a:xfrm>
        </p:spPr>
        <p:txBody>
          <a:bodyPr/>
          <a:lstStyle/>
          <a:p>
            <a:r>
              <a:rPr lang="en-US" dirty="0" smtClean="0"/>
              <a:t>MAKING THE MOST OF YOUR TIME</a:t>
            </a:r>
            <a:endParaRPr lang="en-US" dirty="0"/>
          </a:p>
        </p:txBody>
      </p:sp>
      <p:pic>
        <p:nvPicPr>
          <p:cNvPr id="4" name="Picture 3" descr="Screen shot 2011-10-14 at 12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50" y="935054"/>
            <a:ext cx="5108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8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PRODUCTS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901728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bg2">
                  <a:lumMod val="5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bg2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bg2">
                    <a:lumMod val="5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96928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bg2">
                  <a:lumMod val="5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bg2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bg2">
                    <a:lumMod val="5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bg2">
                  <a:lumMod val="9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835275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668838" y="3184525"/>
            <a:ext cx="23399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HBR model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Research hub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Plan-to-publish:  </a:t>
            </a:r>
            <a:br>
              <a:rPr lang="en-US" sz="2000" dirty="0"/>
            </a:br>
            <a:r>
              <a:rPr lang="en-US" sz="2000" dirty="0"/>
              <a:t>4-6 months </a:t>
            </a:r>
          </a:p>
        </p:txBody>
      </p:sp>
      <p:sp>
        <p:nvSpPr>
          <p:cNvPr id="14" name="Rektangel 29"/>
          <p:cNvSpPr/>
          <p:nvPr/>
        </p:nvSpPr>
        <p:spPr bwMode="auto">
          <a:xfrm>
            <a:off x="1979613" y="2337793"/>
            <a:ext cx="19174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Dissertation model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Long report, summary report, case studies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Plan-to-publish: </a:t>
            </a:r>
            <a:br>
              <a:rPr lang="en-US" sz="1400" dirty="0"/>
            </a:br>
            <a:r>
              <a:rPr lang="en-US" sz="1400" dirty="0"/>
              <a:t>1-1 ½ years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203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VOLUME</a:t>
            </a:r>
            <a:endParaRPr lang="en-US" dirty="0"/>
          </a:p>
        </p:txBody>
      </p:sp>
      <p:sp>
        <p:nvSpPr>
          <p:cNvPr id="4" name="Rektangel 31"/>
          <p:cNvSpPr/>
          <p:nvPr/>
        </p:nvSpPr>
        <p:spPr>
          <a:xfrm>
            <a:off x="4014728" y="1893261"/>
            <a:ext cx="7855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4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to</a:t>
            </a:r>
            <a:endParaRPr lang="da-DK" sz="4000" b="1" cap="all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4"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Rektangel 30"/>
          <p:cNvSpPr/>
          <p:nvPr/>
        </p:nvSpPr>
        <p:spPr>
          <a:xfrm>
            <a:off x="1297086" y="1588461"/>
            <a:ext cx="124024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b="1" cap="all" dirty="0" smtClean="0">
                <a:ln/>
                <a:solidFill>
                  <a:schemeClr val="accent4"/>
                </a:solidFill>
                <a:effectLst>
                  <a:outerShdw blurRad="19685" dist="12700" dir="5400000" algn="tl" rotWithShape="0">
                    <a:schemeClr val="accent4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from</a:t>
            </a:r>
            <a:endParaRPr lang="da-DK" sz="3200" b="1" cap="all" dirty="0">
              <a:ln/>
              <a:solidFill>
                <a:schemeClr val="accent4"/>
              </a:solidFill>
              <a:effectLst>
                <a:outerShdw blurRad="19685" dist="12700" dir="5400000" algn="tl" rotWithShape="0">
                  <a:schemeClr val="accent4">
                    <a:lumMod val="60000"/>
                    <a:lumOff val="4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Nedadbuet pil 11"/>
          <p:cNvSpPr/>
          <p:nvPr/>
        </p:nvSpPr>
        <p:spPr>
          <a:xfrm>
            <a:off x="3243263" y="1184275"/>
            <a:ext cx="2951162" cy="1417638"/>
          </a:xfrm>
          <a:prstGeom prst="curvedDownArrow">
            <a:avLst>
              <a:gd name="adj1" fmla="val 45657"/>
              <a:gd name="adj2" fmla="val 86860"/>
              <a:gd name="adj3" fmla="val 51890"/>
            </a:avLst>
          </a:prstGeom>
          <a:gradFill flip="none" rotWithShape="1">
            <a:gsLst>
              <a:gs pos="11000">
                <a:schemeClr val="accent4">
                  <a:lumMod val="20000"/>
                  <a:lumOff val="80000"/>
                </a:schemeClr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7" name="Gruppe 24"/>
          <p:cNvGrpSpPr>
            <a:grpSpLocks/>
          </p:cNvGrpSpPr>
          <p:nvPr/>
        </p:nvGrpSpPr>
        <p:grpSpPr bwMode="auto">
          <a:xfrm>
            <a:off x="1752600" y="2155825"/>
            <a:ext cx="2176463" cy="1719263"/>
            <a:chOff x="2220686" y="2809504"/>
            <a:chExt cx="2177143" cy="1718953"/>
          </a:xfrm>
        </p:grpSpPr>
        <p:sp>
          <p:nvSpPr>
            <p:cNvPr id="8" name="Rektangel 22"/>
            <p:cNvSpPr/>
            <p:nvPr/>
          </p:nvSpPr>
          <p:spPr>
            <a:xfrm>
              <a:off x="2222274" y="2809504"/>
              <a:ext cx="2175555" cy="141263"/>
            </a:xfrm>
            <a:prstGeom prst="rect">
              <a:avLst/>
            </a:prstGeom>
            <a:gradFill flip="none" rotWithShape="1">
              <a:gsLst>
                <a:gs pos="44000">
                  <a:schemeClr val="accent4">
                    <a:lumMod val="7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ktangel 23"/>
            <p:cNvSpPr>
              <a:spLocks noChangeArrowheads="1"/>
            </p:cNvSpPr>
            <p:nvPr/>
          </p:nvSpPr>
          <p:spPr bwMode="auto">
            <a:xfrm>
              <a:off x="2220686" y="2928546"/>
              <a:ext cx="2177143" cy="159991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25"/>
          <p:cNvGrpSpPr>
            <a:grpSpLocks/>
          </p:cNvGrpSpPr>
          <p:nvPr/>
        </p:nvGrpSpPr>
        <p:grpSpPr bwMode="auto">
          <a:xfrm>
            <a:off x="4289425" y="2581275"/>
            <a:ext cx="2982913" cy="2979663"/>
            <a:chOff x="2220686" y="2809504"/>
            <a:chExt cx="2177143" cy="1718953"/>
          </a:xfrm>
        </p:grpSpPr>
        <p:sp>
          <p:nvSpPr>
            <p:cNvPr id="11" name="Rektangel 26"/>
            <p:cNvSpPr/>
            <p:nvPr/>
          </p:nvSpPr>
          <p:spPr>
            <a:xfrm>
              <a:off x="2221845" y="2809504"/>
              <a:ext cx="2175984" cy="140519"/>
            </a:xfrm>
            <a:prstGeom prst="rect">
              <a:avLst/>
            </a:prstGeom>
            <a:gradFill flip="none" rotWithShape="1">
              <a:gsLst>
                <a:gs pos="44000">
                  <a:schemeClr val="accent4">
                    <a:lumMod val="7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ktangel 27"/>
            <p:cNvSpPr>
              <a:spLocks noChangeArrowheads="1"/>
            </p:cNvSpPr>
            <p:nvPr/>
          </p:nvSpPr>
          <p:spPr bwMode="auto">
            <a:xfrm>
              <a:off x="2220686" y="2927887"/>
              <a:ext cx="2177143" cy="160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Rektangel 28"/>
          <p:cNvSpPr/>
          <p:nvPr/>
        </p:nvSpPr>
        <p:spPr bwMode="auto">
          <a:xfrm>
            <a:off x="4487334" y="2775560"/>
            <a:ext cx="268340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Six </a:t>
            </a:r>
            <a:r>
              <a:rPr lang="en-US" sz="2000" dirty="0"/>
              <a:t>original studies (and growing</a:t>
            </a:r>
            <a:r>
              <a:rPr lang="en-US" sz="2000" dirty="0" smtClean="0"/>
              <a:t>)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Core Data “Observation of the Month”</a:t>
            </a:r>
            <a:endParaRPr lang="en-US" sz="2000" dirty="0"/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Member-submitted Research Bulletins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Gartner research</a:t>
            </a:r>
            <a:endParaRPr lang="en-US" sz="2000" dirty="0"/>
          </a:p>
        </p:txBody>
      </p:sp>
      <p:sp>
        <p:nvSpPr>
          <p:cNvPr id="14" name="Rektangel 29"/>
          <p:cNvSpPr/>
          <p:nvPr/>
        </p:nvSpPr>
        <p:spPr bwMode="auto">
          <a:xfrm>
            <a:off x="1800561" y="2392798"/>
            <a:ext cx="2128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Four </a:t>
            </a:r>
            <a:r>
              <a:rPr lang="en-US" sz="1600" dirty="0"/>
              <a:t>original studies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600" dirty="0"/>
              <a:t>Member-submitted Research Bulletins</a:t>
            </a:r>
          </a:p>
          <a:p>
            <a:pPr marL="137160" indent="-137160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Four </a:t>
            </a:r>
            <a:r>
              <a:rPr lang="en-US" sz="1600" dirty="0"/>
              <a:t>Burton studies</a:t>
            </a:r>
          </a:p>
        </p:txBody>
      </p:sp>
      <p:sp>
        <p:nvSpPr>
          <p:cNvPr id="15" name="Ellipse 32"/>
          <p:cNvSpPr/>
          <p:nvPr/>
        </p:nvSpPr>
        <p:spPr bwMode="auto">
          <a:xfrm>
            <a:off x="3897087" y="5405014"/>
            <a:ext cx="4014055" cy="810729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33"/>
          <p:cNvSpPr/>
          <p:nvPr/>
        </p:nvSpPr>
        <p:spPr bwMode="auto">
          <a:xfrm>
            <a:off x="1959430" y="3870126"/>
            <a:ext cx="1796141" cy="36277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1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2259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90&quot;&gt;&lt;/object&gt;&lt;object type=&quot;2&quot; unique_id=&quot;10691&quot;&gt;&lt;object type=&quot;3&quot; unique_id=&quot;10692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693&quot;&gt;&lt;property id=&quot;20148&quot; value=&quot;5&quot;/&gt;&lt;property id=&quot;20300&quot; value=&quot;Slide 2 - &amp;quot;SLIDE TITLE HERE&amp;quot;&quot;/&gt;&lt;property id=&quot;20307&quot; value=&quot;257&quot;/&gt;&lt;/object&gt;&lt;object type=&quot;3&quot; unique_id=&quot;10694&quot;&gt;&lt;property id=&quot;20148&quot; value=&quot;5&quot;/&gt;&lt;property id=&quot;20300&quot; value=&quot;Slide 3&quot;/&gt;&lt;property id=&quot;20307&quot; value=&quot;258&quot;/&gt;&lt;/object&gt;&lt;object type=&quot;3&quot; unique_id=&quot;10695&quot;&gt;&lt;property id=&quot;20148&quot; value=&quot;5&quot;/&gt;&lt;property id=&quot;20300&quot; value=&quot;Slide 4 - &amp;quot;SLIDE TITLE HERE&amp;quot;&quot;/&gt;&lt;property id=&quot;20307&quot; value=&quot;260&quot;/&gt;&lt;/object&gt;&lt;object type=&quot;3&quot; unique_id=&quot;10696&quot;&gt;&lt;property id=&quot;20148&quot; value=&quot;5&quot;/&gt;&lt;property id=&quot;20300&quot; value=&quot;Slide 5 - &amp;quot;THANK YOU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285</Words>
  <Application>Microsoft Macintosh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FUTURE DIRECTIONS FOR  EDUCAUSE RESEARCH</vt:lpstr>
      <vt:lpstr>Evolving to increase value</vt:lpstr>
      <vt:lpstr>RESEARCH FOCUS AND AGENDA</vt:lpstr>
      <vt:lpstr>DATA GATHERING</vt:lpstr>
      <vt:lpstr>RESEARCH METHODOLOGY</vt:lpstr>
      <vt:lpstr>MAKING THE MOST OF YOUR TIME</vt:lpstr>
      <vt:lpstr>MAKING THE MOST OF YOUR TIME</vt:lpstr>
      <vt:lpstr>RESEARCH PRODUCTS</vt:lpstr>
      <vt:lpstr>RESEARCH VOLUME</vt:lpstr>
      <vt:lpstr>ECAR RESEARCH AGENDA 2011-12</vt:lpstr>
      <vt:lpstr>Ecar research agenda 2011-12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Susan Grajek</cp:lastModifiedBy>
  <cp:revision>31</cp:revision>
  <dcterms:created xsi:type="dcterms:W3CDTF">2011-09-02T16:26:56Z</dcterms:created>
  <dcterms:modified xsi:type="dcterms:W3CDTF">2011-10-14T17:37:10Z</dcterms:modified>
</cp:coreProperties>
</file>