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85" r:id="rId8"/>
    <p:sldId id="286" r:id="rId9"/>
    <p:sldId id="273" r:id="rId10"/>
    <p:sldId id="278" r:id="rId11"/>
    <p:sldId id="277" r:id="rId12"/>
    <p:sldId id="276" r:id="rId13"/>
    <p:sldId id="275" r:id="rId14"/>
    <p:sldId id="274" r:id="rId15"/>
    <p:sldId id="272" r:id="rId16"/>
    <p:sldId id="264" r:id="rId17"/>
    <p:sldId id="271" r:id="rId18"/>
    <p:sldId id="269" r:id="rId19"/>
    <p:sldId id="270" r:id="rId20"/>
    <p:sldId id="268" r:id="rId21"/>
    <p:sldId id="267" r:id="rId22"/>
    <p:sldId id="266" r:id="rId23"/>
    <p:sldId id="282" r:id="rId24"/>
    <p:sldId id="284" r:id="rId25"/>
    <p:sldId id="283" r:id="rId26"/>
    <p:sldId id="281"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343" autoAdjust="0"/>
  </p:normalViewPr>
  <p:slideViewPr>
    <p:cSldViewPr>
      <p:cViewPr>
        <p:scale>
          <a:sx n="62" d="100"/>
          <a:sy n="62" d="100"/>
        </p:scale>
        <p:origin x="-1596" y="-156"/>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25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97F6F-EA93-41A6-B116-0D243AC7BFF6}" type="datetimeFigureOut">
              <a:rPr lang="en-US" smtClean="0"/>
              <a:t>10/26/2012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EDA333-9329-4AF7-9BE3-4CB9A8FB3B03}" type="slidenum">
              <a:rPr lang="en-US" smtClean="0"/>
              <a:t>‹#›</a:t>
            </a:fld>
            <a:endParaRPr lang="en-US"/>
          </a:p>
        </p:txBody>
      </p:sp>
    </p:spTree>
    <p:extLst>
      <p:ext uri="{BB962C8B-B14F-4D97-AF65-F5344CB8AC3E}">
        <p14:creationId xmlns:p14="http://schemas.microsoft.com/office/powerpoint/2010/main" val="3533372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8272DE-A3E9-47BB-B5A9-A8EDDDD0E205}" type="datetimeFigureOut">
              <a:rPr lang="en-US" smtClean="0"/>
              <a:t>10/26/2012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65DF1D-5E67-4C42-B727-6BCD4A3C0A1C}" type="slidenum">
              <a:rPr lang="en-US" smtClean="0"/>
              <a:t>‹#›</a:t>
            </a:fld>
            <a:endParaRPr lang="en-US"/>
          </a:p>
        </p:txBody>
      </p:sp>
    </p:spTree>
    <p:extLst>
      <p:ext uri="{BB962C8B-B14F-4D97-AF65-F5344CB8AC3E}">
        <p14:creationId xmlns:p14="http://schemas.microsoft.com/office/powerpoint/2010/main" val="4214771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 breakthrough business applications and run real-time analytics with SAP HANA. This powerful, in-memory computing platform delivers a next-generation technology stack – all in one package.</a:t>
            </a:r>
          </a:p>
          <a:p>
            <a:endParaRPr lang="en-US" dirty="0" smtClean="0"/>
          </a:p>
          <a:p>
            <a:r>
              <a:rPr lang="en-US" dirty="0" smtClean="0"/>
              <a:t>SAP HANA transforms business by streamlining applications, analytics, planning, predictive analysis, and sentiment analysis on a single platform so business can operate in real-time. SAP and partner solutions powered by SAP HANA have everything you need to build a personalized customer experience and to reach your business goals. </a:t>
            </a:r>
          </a:p>
          <a:p>
            <a:endParaRPr lang="en-US" dirty="0"/>
          </a:p>
        </p:txBody>
      </p:sp>
      <p:sp>
        <p:nvSpPr>
          <p:cNvPr id="4" name="Slide Number Placeholder 3"/>
          <p:cNvSpPr>
            <a:spLocks noGrp="1"/>
          </p:cNvSpPr>
          <p:nvPr>
            <p:ph type="sldNum" sz="quarter" idx="10"/>
          </p:nvPr>
        </p:nvSpPr>
        <p:spPr/>
        <p:txBody>
          <a:bodyPr/>
          <a:lstStyle/>
          <a:p>
            <a:fld id="{7A65DF1D-5E67-4C42-B727-6BCD4A3C0A1C}" type="slidenum">
              <a:rPr lang="en-US" smtClean="0"/>
              <a:t>22</a:t>
            </a:fld>
            <a:endParaRPr lang="en-US"/>
          </a:p>
        </p:txBody>
      </p:sp>
    </p:spTree>
    <p:extLst>
      <p:ext uri="{BB962C8B-B14F-4D97-AF65-F5344CB8AC3E}">
        <p14:creationId xmlns:p14="http://schemas.microsoft.com/office/powerpoint/2010/main" val="4191097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12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ext Placeholder 2"/>
          <p:cNvSpPr>
            <a:spLocks noGrp="1"/>
          </p:cNvSpPr>
          <p:nvPr>
            <p:ph type="body" idx="12" hasCustomPrompt="1"/>
          </p:nvPr>
        </p:nvSpPr>
        <p:spPr>
          <a:xfrm>
            <a:off x="609601" y="5500255"/>
            <a:ext cx="7848600" cy="500732"/>
          </a:xfrm>
          <a:prstGeom prst="rect">
            <a:avLst/>
          </a:prstGeom>
        </p:spPr>
        <p:txBody>
          <a:bodyPr anchor="t"/>
          <a:lstStyle>
            <a:lvl1pPr marL="0" indent="0" algn="r">
              <a:buNone/>
              <a:defRPr sz="18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Month Day, Year</a:t>
            </a:r>
          </a:p>
        </p:txBody>
      </p:sp>
    </p:spTree>
    <p:extLst>
      <p:ext uri="{BB962C8B-B14F-4D97-AF65-F5344CB8AC3E}">
        <p14:creationId xmlns:p14="http://schemas.microsoft.com/office/powerpoint/2010/main" val="31657318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12 THU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489174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12 FR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FRIDAY</a:t>
            </a:r>
            <a:endParaRPr lang="en-US" dirty="0"/>
          </a:p>
        </p:txBody>
      </p:sp>
    </p:spTree>
    <p:extLst>
      <p:ext uri="{BB962C8B-B14F-4D97-AF65-F5344CB8AC3E}">
        <p14:creationId xmlns:p14="http://schemas.microsoft.com/office/powerpoint/2010/main" val="3516573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12 FRI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0369970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520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12 Titl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2370676"/>
            <a:ext cx="7866612" cy="905924"/>
          </a:xfrm>
          <a:prstGeom prst="rect">
            <a:avLst/>
          </a:prstGeom>
        </p:spPr>
        <p:txBody>
          <a:bodyPr anchor="t"/>
          <a:lstStyle>
            <a:lvl1pPr algn="l">
              <a:defRPr sz="4000" b="0" cap="none">
                <a:solidFill>
                  <a:schemeClr val="bg1"/>
                </a:solidFill>
                <a:latin typeface="Arial"/>
                <a:cs typeface="Arial"/>
              </a:defRPr>
            </a:lvl1pPr>
          </a:lstStyle>
          <a:p>
            <a:r>
              <a:rPr lang="en-US" dirty="0" smtClean="0"/>
              <a:t>Presentation Title</a:t>
            </a:r>
            <a:endParaRPr lang="en-US" dirty="0"/>
          </a:p>
        </p:txBody>
      </p:sp>
      <p:sp>
        <p:nvSpPr>
          <p:cNvPr id="12" name="Text Placeholder 2"/>
          <p:cNvSpPr>
            <a:spLocks noGrp="1"/>
          </p:cNvSpPr>
          <p:nvPr>
            <p:ph type="body" idx="12" hasCustomPrompt="1"/>
          </p:nvPr>
        </p:nvSpPr>
        <p:spPr>
          <a:xfrm>
            <a:off x="609601" y="5500255"/>
            <a:ext cx="7848599" cy="500732"/>
          </a:xfrm>
          <a:prstGeom prst="rect">
            <a:avLst/>
          </a:prstGeom>
        </p:spPr>
        <p:txBody>
          <a:bodyPr anchor="t"/>
          <a:lstStyle>
            <a:lvl1pPr marL="0" indent="0" algn="r">
              <a:buNone/>
              <a:defRPr sz="18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Month Day, Year</a:t>
            </a:r>
          </a:p>
        </p:txBody>
      </p:sp>
      <p:sp>
        <p:nvSpPr>
          <p:cNvPr id="3" name="Text Placeholder 2"/>
          <p:cNvSpPr>
            <a:spLocks noGrp="1"/>
          </p:cNvSpPr>
          <p:nvPr>
            <p:ph type="body" idx="1" hasCustomPrompt="1"/>
          </p:nvPr>
        </p:nvSpPr>
        <p:spPr>
          <a:xfrm>
            <a:off x="609600" y="3276600"/>
            <a:ext cx="7866611" cy="500732"/>
          </a:xfrm>
          <a:prstGeom prst="rect">
            <a:avLst/>
          </a:prstGeom>
        </p:spPr>
        <p:txBody>
          <a:bodyPr anchor="t"/>
          <a:lstStyle>
            <a:lvl1pPr marL="0" indent="0" algn="l">
              <a:buNone/>
              <a:defRPr sz="24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Speaker Name</a:t>
            </a:r>
          </a:p>
        </p:txBody>
      </p:sp>
    </p:spTree>
    <p:extLst>
      <p:ext uri="{BB962C8B-B14F-4D97-AF65-F5344CB8AC3E}">
        <p14:creationId xmlns:p14="http://schemas.microsoft.com/office/powerpoint/2010/main" val="40378625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12 Title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2370676"/>
            <a:ext cx="7866612" cy="905924"/>
          </a:xfrm>
          <a:prstGeom prst="rect">
            <a:avLst/>
          </a:prstGeom>
        </p:spPr>
        <p:txBody>
          <a:bodyPr anchor="t"/>
          <a:lstStyle>
            <a:lvl1pPr algn="l">
              <a:defRPr sz="4000" b="0" cap="none">
                <a:solidFill>
                  <a:schemeClr val="tx1">
                    <a:lumMod val="75000"/>
                    <a:lumOff val="25000"/>
                  </a:schemeClr>
                </a:solidFill>
                <a:latin typeface="Arial"/>
                <a:cs typeface="Arial"/>
              </a:defRPr>
            </a:lvl1pPr>
          </a:lstStyle>
          <a:p>
            <a:r>
              <a:rPr lang="en-US" dirty="0" smtClean="0"/>
              <a:t>Presentation Title</a:t>
            </a:r>
            <a:endParaRPr lang="en-US" dirty="0"/>
          </a:p>
        </p:txBody>
      </p:sp>
      <p:sp>
        <p:nvSpPr>
          <p:cNvPr id="12" name="Text Placeholder 2"/>
          <p:cNvSpPr>
            <a:spLocks noGrp="1"/>
          </p:cNvSpPr>
          <p:nvPr>
            <p:ph type="body" idx="12" hasCustomPrompt="1"/>
          </p:nvPr>
        </p:nvSpPr>
        <p:spPr>
          <a:xfrm>
            <a:off x="609601" y="5500255"/>
            <a:ext cx="7848599" cy="500732"/>
          </a:xfrm>
          <a:prstGeom prst="rect">
            <a:avLst/>
          </a:prstGeom>
        </p:spPr>
        <p:txBody>
          <a:bodyPr anchor="t"/>
          <a:lstStyle>
            <a:lvl1pPr marL="0" indent="0" algn="r">
              <a:buNone/>
              <a:defRPr sz="1800" baseline="0">
                <a:solidFill>
                  <a:schemeClr val="tx1">
                    <a:lumMod val="75000"/>
                    <a:lumOff val="25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Month Day, Year</a:t>
            </a:r>
          </a:p>
        </p:txBody>
      </p:sp>
      <p:sp>
        <p:nvSpPr>
          <p:cNvPr id="3" name="Text Placeholder 2"/>
          <p:cNvSpPr>
            <a:spLocks noGrp="1"/>
          </p:cNvSpPr>
          <p:nvPr>
            <p:ph type="body" idx="1" hasCustomPrompt="1"/>
          </p:nvPr>
        </p:nvSpPr>
        <p:spPr>
          <a:xfrm>
            <a:off x="609600" y="3276600"/>
            <a:ext cx="7866611" cy="500732"/>
          </a:xfrm>
          <a:prstGeom prst="rect">
            <a:avLst/>
          </a:prstGeom>
        </p:spPr>
        <p:txBody>
          <a:bodyPr anchor="t"/>
          <a:lstStyle>
            <a:lvl1pPr marL="0" indent="0" algn="l">
              <a:buNone/>
              <a:defRPr sz="2400" baseline="0">
                <a:solidFill>
                  <a:schemeClr val="tx1">
                    <a:lumMod val="75000"/>
                    <a:lumOff val="25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Speaker Name</a:t>
            </a:r>
          </a:p>
        </p:txBody>
      </p:sp>
    </p:spTree>
    <p:extLst>
      <p:ext uri="{BB962C8B-B14F-4D97-AF65-F5344CB8AC3E}">
        <p14:creationId xmlns:p14="http://schemas.microsoft.com/office/powerpoint/2010/main" val="2971199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12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6"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993953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12 Tuesda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TUESDAY</a:t>
            </a:r>
            <a:endParaRPr lang="en-US" dirty="0"/>
          </a:p>
        </p:txBody>
      </p:sp>
      <p:sp>
        <p:nvSpPr>
          <p:cNvPr id="12" name="Text Placeholder 2"/>
          <p:cNvSpPr>
            <a:spLocks noGrp="1"/>
          </p:cNvSpPr>
          <p:nvPr>
            <p:ph type="body" idx="12" hasCustomPrompt="1"/>
          </p:nvPr>
        </p:nvSpPr>
        <p:spPr>
          <a:xfrm>
            <a:off x="609601" y="5500255"/>
            <a:ext cx="7924800" cy="500732"/>
          </a:xfrm>
          <a:prstGeom prst="rect">
            <a:avLst/>
          </a:prstGeom>
        </p:spPr>
        <p:txBody>
          <a:bodyPr anchor="t"/>
          <a:lstStyle>
            <a:lvl1pPr marL="0" indent="0" algn="r">
              <a:buNone/>
              <a:defRPr sz="18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Month Day, Year</a:t>
            </a:r>
          </a:p>
        </p:txBody>
      </p:sp>
    </p:spTree>
    <p:extLst>
      <p:ext uri="{BB962C8B-B14F-4D97-AF65-F5344CB8AC3E}">
        <p14:creationId xmlns:p14="http://schemas.microsoft.com/office/powerpoint/2010/main" val="16020486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12 TUES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037189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12 W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WEDNESDAY</a:t>
            </a:r>
            <a:endParaRPr lang="en-US" dirty="0"/>
          </a:p>
        </p:txBody>
      </p:sp>
    </p:spTree>
    <p:extLst>
      <p:ext uri="{BB962C8B-B14F-4D97-AF65-F5344CB8AC3E}">
        <p14:creationId xmlns:p14="http://schemas.microsoft.com/office/powerpoint/2010/main" val="459165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12 WED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847688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12 TH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THURSDAY</a:t>
            </a:r>
            <a:endParaRPr lang="en-US" dirty="0"/>
          </a:p>
        </p:txBody>
      </p:sp>
    </p:spTree>
    <p:extLst>
      <p:ext uri="{BB962C8B-B14F-4D97-AF65-F5344CB8AC3E}">
        <p14:creationId xmlns:p14="http://schemas.microsoft.com/office/powerpoint/2010/main" val="12199329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219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Data Administration SIG</a:t>
            </a:r>
          </a:p>
        </p:txBody>
      </p:sp>
      <p:sp>
        <p:nvSpPr>
          <p:cNvPr id="7" name="Text Placeholder 6"/>
          <p:cNvSpPr>
            <a:spLocks noGrp="1"/>
          </p:cNvSpPr>
          <p:nvPr>
            <p:ph type="body" idx="12"/>
          </p:nvPr>
        </p:nvSpPr>
        <p:spPr/>
        <p:txBody>
          <a:bodyPr/>
          <a:lstStyle/>
          <a:p>
            <a:r>
              <a:rPr lang="en-US" dirty="0"/>
              <a:t>November 8, 2012</a:t>
            </a:r>
          </a:p>
        </p:txBody>
      </p:sp>
      <p:sp>
        <p:nvSpPr>
          <p:cNvPr id="6" name="Text Placeholder 5"/>
          <p:cNvSpPr>
            <a:spLocks noGrp="1"/>
          </p:cNvSpPr>
          <p:nvPr>
            <p:ph type="body" idx="1"/>
          </p:nvPr>
        </p:nvSpPr>
        <p:spPr/>
        <p:txBody>
          <a:bodyPr/>
          <a:lstStyle/>
          <a:p>
            <a:r>
              <a:rPr lang="en-US" dirty="0"/>
              <a:t>Mike </a:t>
            </a:r>
            <a:r>
              <a:rPr lang="en-US" dirty="0" err="1"/>
              <a:t>Fary</a:t>
            </a:r>
            <a:r>
              <a:rPr lang="en-US" dirty="0"/>
              <a:t>  </a:t>
            </a:r>
          </a:p>
          <a:p>
            <a:r>
              <a:rPr lang="en-US" dirty="0"/>
              <a:t>Enterprise Data Architect </a:t>
            </a:r>
          </a:p>
          <a:p>
            <a:r>
              <a:rPr lang="en-US" smtClean="0"/>
              <a:t>University of </a:t>
            </a:r>
            <a:r>
              <a:rPr lang="en-US" dirty="0"/>
              <a:t>Chicago</a:t>
            </a:r>
          </a:p>
        </p:txBody>
      </p:sp>
    </p:spTree>
    <p:extLst>
      <p:ext uri="{BB962C8B-B14F-4D97-AF65-F5344CB8AC3E}">
        <p14:creationId xmlns:p14="http://schemas.microsoft.com/office/powerpoint/2010/main" val="2492568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McKinsey</a:t>
            </a:r>
            <a:endParaRPr lang="en-US" dirty="0"/>
          </a:p>
        </p:txBody>
      </p:sp>
      <p:sp>
        <p:nvSpPr>
          <p:cNvPr id="6" name="Content Placeholder 5"/>
          <p:cNvSpPr>
            <a:spLocks noGrp="1"/>
          </p:cNvSpPr>
          <p:nvPr>
            <p:ph idx="1"/>
          </p:nvPr>
        </p:nvSpPr>
        <p:spPr/>
        <p:txBody>
          <a:bodyPr/>
          <a:lstStyle/>
          <a:p>
            <a:pPr marL="0" indent="0">
              <a:buNone/>
            </a:pPr>
            <a:r>
              <a:rPr lang="en-US" dirty="0"/>
              <a:t>U</a:t>
            </a:r>
            <a:r>
              <a:rPr lang="en-US" dirty="0" smtClean="0"/>
              <a:t>sers </a:t>
            </a:r>
            <a:r>
              <a:rPr lang="en-US" dirty="0"/>
              <a:t>of services enabled by personal location data could capture $600 Billion in consumer </a:t>
            </a:r>
            <a:r>
              <a:rPr lang="en-US" dirty="0" smtClean="0"/>
              <a:t>surplus.</a:t>
            </a:r>
          </a:p>
          <a:p>
            <a:pPr marL="0" indent="0">
              <a:buNone/>
            </a:pPr>
            <a:endParaRPr lang="en-US" dirty="0"/>
          </a:p>
          <a:p>
            <a:pPr marL="0" indent="0">
              <a:buNone/>
            </a:pPr>
            <a:r>
              <a:rPr lang="en-US" sz="2400" dirty="0"/>
              <a:t>“Big data: The next frontier for innovation, competition, and productivity”</a:t>
            </a:r>
          </a:p>
          <a:p>
            <a:pPr marL="0" indent="0">
              <a:buNone/>
            </a:pPr>
            <a:r>
              <a:rPr lang="en-US" sz="2400" dirty="0"/>
              <a:t>McKinsey Global Institute, May 2011</a:t>
            </a:r>
          </a:p>
          <a:p>
            <a:pPr marL="0" indent="0">
              <a:buNone/>
            </a:pPr>
            <a:endParaRPr lang="en-US" dirty="0"/>
          </a:p>
        </p:txBody>
      </p:sp>
    </p:spTree>
    <p:extLst>
      <p:ext uri="{BB962C8B-B14F-4D97-AF65-F5344CB8AC3E}">
        <p14:creationId xmlns:p14="http://schemas.microsoft.com/office/powerpoint/2010/main" val="4248209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Big Data</a:t>
            </a:r>
            <a:endParaRPr lang="en-US" dirty="0"/>
          </a:p>
        </p:txBody>
      </p:sp>
      <p:sp>
        <p:nvSpPr>
          <p:cNvPr id="6" name="Content Placeholder 5"/>
          <p:cNvSpPr>
            <a:spLocks noGrp="1"/>
          </p:cNvSpPr>
          <p:nvPr>
            <p:ph idx="1"/>
          </p:nvPr>
        </p:nvSpPr>
        <p:spPr/>
        <p:txBody>
          <a:bodyPr/>
          <a:lstStyle/>
          <a:p>
            <a:r>
              <a:rPr lang="en-US" dirty="0" err="1"/>
              <a:t>WalMart</a:t>
            </a:r>
            <a:r>
              <a:rPr lang="en-US" dirty="0"/>
              <a:t> – 1 million customer transactions every hour; into a 2.5 </a:t>
            </a:r>
            <a:r>
              <a:rPr lang="en-US" dirty="0" smtClean="0"/>
              <a:t>petabyte </a:t>
            </a:r>
            <a:r>
              <a:rPr lang="en-US" dirty="0"/>
              <a:t>database</a:t>
            </a:r>
          </a:p>
          <a:p>
            <a:r>
              <a:rPr lang="en-US" dirty="0"/>
              <a:t>Facebook – 40 billion </a:t>
            </a:r>
            <a:r>
              <a:rPr lang="en-US" dirty="0" smtClean="0"/>
              <a:t>photos</a:t>
            </a:r>
          </a:p>
          <a:p>
            <a:r>
              <a:rPr lang="en-US" dirty="0"/>
              <a:t>Large Synoptic Survey Telescope – due in 2016, 140 terabytes every 5 days</a:t>
            </a:r>
          </a:p>
          <a:p>
            <a:endParaRPr lang="en-US" dirty="0"/>
          </a:p>
          <a:p>
            <a:endParaRPr lang="en-US" dirty="0"/>
          </a:p>
        </p:txBody>
      </p:sp>
    </p:spTree>
    <p:extLst>
      <p:ext uri="{BB962C8B-B14F-4D97-AF65-F5344CB8AC3E}">
        <p14:creationId xmlns:p14="http://schemas.microsoft.com/office/powerpoint/2010/main" val="2435702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Big Data</a:t>
            </a:r>
            <a:endParaRPr lang="en-US" dirty="0"/>
          </a:p>
        </p:txBody>
      </p:sp>
      <p:sp>
        <p:nvSpPr>
          <p:cNvPr id="6" name="Content Placeholder 5"/>
          <p:cNvSpPr>
            <a:spLocks noGrp="1"/>
          </p:cNvSpPr>
          <p:nvPr>
            <p:ph idx="1"/>
          </p:nvPr>
        </p:nvSpPr>
        <p:spPr/>
        <p:txBody>
          <a:bodyPr/>
          <a:lstStyle/>
          <a:p>
            <a:r>
              <a:rPr lang="en-US" dirty="0"/>
              <a:t>Equifax – 800 billion records, 26 petabytes of data </a:t>
            </a:r>
          </a:p>
          <a:p>
            <a:r>
              <a:rPr lang="en-US" dirty="0"/>
              <a:t>500 million consumers and 81 million businesses worldwide</a:t>
            </a:r>
          </a:p>
          <a:p>
            <a:r>
              <a:rPr lang="en-US" dirty="0"/>
              <a:t>“We know more about you than you would care for us to know”  </a:t>
            </a:r>
            <a:endParaRPr lang="en-US" dirty="0" smtClean="0"/>
          </a:p>
          <a:p>
            <a:pPr marL="0" indent="0">
              <a:buNone/>
            </a:pPr>
            <a:r>
              <a:rPr lang="en-US" dirty="0"/>
              <a:t> </a:t>
            </a:r>
            <a:r>
              <a:rPr lang="en-US" dirty="0" smtClean="0"/>
              <a:t>                  Equifax </a:t>
            </a:r>
            <a:r>
              <a:rPr lang="en-US" dirty="0"/>
              <a:t>CIO Dave Webb</a:t>
            </a:r>
          </a:p>
          <a:p>
            <a:pPr marL="0" indent="0">
              <a:buNone/>
            </a:pPr>
            <a:endParaRPr lang="en-US" dirty="0"/>
          </a:p>
        </p:txBody>
      </p:sp>
    </p:spTree>
    <p:extLst>
      <p:ext uri="{BB962C8B-B14F-4D97-AF65-F5344CB8AC3E}">
        <p14:creationId xmlns:p14="http://schemas.microsoft.com/office/powerpoint/2010/main" val="66845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With all that data ….</a:t>
            </a:r>
            <a:endParaRPr lang="en-US" dirty="0"/>
          </a:p>
        </p:txBody>
      </p:sp>
      <p:sp>
        <p:nvSpPr>
          <p:cNvPr id="6" name="Content Placeholder 5"/>
          <p:cNvSpPr>
            <a:spLocks noGrp="1"/>
          </p:cNvSpPr>
          <p:nvPr>
            <p:ph idx="1"/>
          </p:nvPr>
        </p:nvSpPr>
        <p:spPr>
          <a:xfrm>
            <a:off x="1828800" y="2819400"/>
            <a:ext cx="5212080" cy="838201"/>
          </a:xfrm>
        </p:spPr>
        <p:txBody>
          <a:bodyPr/>
          <a:lstStyle/>
          <a:p>
            <a:pPr marL="0" indent="0">
              <a:buNone/>
            </a:pPr>
            <a:r>
              <a:rPr lang="en-US" sz="3600" dirty="0" smtClean="0"/>
              <a:t>How do we manage it ?</a:t>
            </a:r>
            <a:endParaRPr lang="en-US" sz="3600" dirty="0"/>
          </a:p>
        </p:txBody>
      </p:sp>
    </p:spTree>
    <p:extLst>
      <p:ext uri="{BB962C8B-B14F-4D97-AF65-F5344CB8AC3E}">
        <p14:creationId xmlns:p14="http://schemas.microsoft.com/office/powerpoint/2010/main" val="198031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Ok, so we’re going to do this </a:t>
            </a:r>
            <a:r>
              <a:rPr lang="en-US" dirty="0" smtClean="0"/>
              <a:t>…</a:t>
            </a:r>
            <a:r>
              <a:rPr lang="en-US" dirty="0"/>
              <a:t/>
            </a:r>
            <a:br>
              <a:rPr lang="en-US" dirty="0"/>
            </a:br>
            <a:endParaRPr lang="en-US" dirty="0"/>
          </a:p>
        </p:txBody>
      </p:sp>
      <p:sp>
        <p:nvSpPr>
          <p:cNvPr id="6" name="Content Placeholder 5"/>
          <p:cNvSpPr>
            <a:spLocks noGrp="1"/>
          </p:cNvSpPr>
          <p:nvPr>
            <p:ph idx="1"/>
          </p:nvPr>
        </p:nvSpPr>
        <p:spPr/>
        <p:txBody>
          <a:bodyPr/>
          <a:lstStyle/>
          <a:p>
            <a:r>
              <a:rPr lang="en-US" sz="3600" dirty="0" smtClean="0"/>
              <a:t>how </a:t>
            </a:r>
            <a:r>
              <a:rPr lang="en-US" sz="3600" dirty="0"/>
              <a:t>do we access the data ?</a:t>
            </a:r>
          </a:p>
          <a:p>
            <a:r>
              <a:rPr lang="en-US" sz="3600" dirty="0" smtClean="0"/>
              <a:t>what </a:t>
            </a:r>
            <a:r>
              <a:rPr lang="en-US" sz="3600" dirty="0"/>
              <a:t>data do we access ?</a:t>
            </a:r>
          </a:p>
          <a:p>
            <a:r>
              <a:rPr lang="en-US" sz="3600" dirty="0" smtClean="0"/>
              <a:t>in </a:t>
            </a:r>
            <a:r>
              <a:rPr lang="en-US" sz="3600" dirty="0"/>
              <a:t>what format ?</a:t>
            </a:r>
          </a:p>
          <a:p>
            <a:r>
              <a:rPr lang="en-US" sz="3600" dirty="0" smtClean="0"/>
              <a:t>is </a:t>
            </a:r>
            <a:r>
              <a:rPr lang="en-US" sz="3600" dirty="0"/>
              <a:t>it free ?</a:t>
            </a:r>
          </a:p>
          <a:p>
            <a:r>
              <a:rPr lang="en-US" sz="3600" dirty="0" smtClean="0"/>
              <a:t>what </a:t>
            </a:r>
            <a:r>
              <a:rPr lang="en-US" sz="3600" dirty="0"/>
              <a:t>do I use to get at it ?</a:t>
            </a:r>
          </a:p>
          <a:p>
            <a:r>
              <a:rPr lang="en-US" sz="3600" dirty="0" smtClean="0"/>
              <a:t>if </a:t>
            </a:r>
            <a:r>
              <a:rPr lang="en-US" sz="3600" dirty="0"/>
              <a:t>it’s that big, how do I deal with it ?</a:t>
            </a:r>
          </a:p>
          <a:p>
            <a:endParaRPr lang="en-US" sz="3600" dirty="0"/>
          </a:p>
        </p:txBody>
      </p:sp>
    </p:spTree>
    <p:extLst>
      <p:ext uri="{BB962C8B-B14F-4D97-AF65-F5344CB8AC3E}">
        <p14:creationId xmlns:p14="http://schemas.microsoft.com/office/powerpoint/2010/main" val="1401824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6829" y="338675"/>
            <a:ext cx="8021782" cy="1566325"/>
          </a:xfrm>
        </p:spPr>
        <p:txBody>
          <a:bodyPr/>
          <a:lstStyle/>
          <a:p>
            <a:r>
              <a:rPr lang="en-US" dirty="0"/>
              <a:t>How do we think about data classification when dealing with Big Data ?</a:t>
            </a:r>
            <a:br>
              <a:rPr lang="en-US" dirty="0"/>
            </a:br>
            <a:endParaRPr lang="en-US" dirty="0"/>
          </a:p>
        </p:txBody>
      </p:sp>
      <p:sp>
        <p:nvSpPr>
          <p:cNvPr id="6" name="Content Placeholder 5"/>
          <p:cNvSpPr>
            <a:spLocks noGrp="1"/>
          </p:cNvSpPr>
          <p:nvPr>
            <p:ph idx="1"/>
          </p:nvPr>
        </p:nvSpPr>
        <p:spPr>
          <a:xfrm>
            <a:off x="606829" y="2514600"/>
            <a:ext cx="8079971" cy="3403598"/>
          </a:xfrm>
        </p:spPr>
        <p:txBody>
          <a:bodyPr/>
          <a:lstStyle/>
          <a:p>
            <a:r>
              <a:rPr lang="en-US" sz="3600" dirty="0"/>
              <a:t>public ?</a:t>
            </a:r>
          </a:p>
          <a:p>
            <a:r>
              <a:rPr lang="en-US" sz="3600" dirty="0" smtClean="0"/>
              <a:t>confidential </a:t>
            </a:r>
            <a:r>
              <a:rPr lang="en-US" sz="3600" dirty="0"/>
              <a:t>?</a:t>
            </a:r>
          </a:p>
          <a:p>
            <a:r>
              <a:rPr lang="en-US" sz="3600" dirty="0" smtClean="0"/>
              <a:t>somewhere </a:t>
            </a:r>
            <a:r>
              <a:rPr lang="en-US" sz="3600" dirty="0"/>
              <a:t>in the middle …..</a:t>
            </a:r>
          </a:p>
          <a:p>
            <a:endParaRPr lang="en-US" sz="3600" dirty="0"/>
          </a:p>
        </p:txBody>
      </p:sp>
    </p:spTree>
    <p:extLst>
      <p:ext uri="{BB962C8B-B14F-4D97-AF65-F5344CB8AC3E}">
        <p14:creationId xmlns:p14="http://schemas.microsoft.com/office/powerpoint/2010/main" val="94308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Implications</a:t>
            </a:r>
            <a:endParaRPr lang="en-US" dirty="0"/>
          </a:p>
        </p:txBody>
      </p:sp>
      <p:sp>
        <p:nvSpPr>
          <p:cNvPr id="6" name="Content Placeholder 5"/>
          <p:cNvSpPr>
            <a:spLocks noGrp="1"/>
          </p:cNvSpPr>
          <p:nvPr>
            <p:ph idx="1"/>
          </p:nvPr>
        </p:nvSpPr>
        <p:spPr>
          <a:xfrm>
            <a:off x="606829" y="1371599"/>
            <a:ext cx="8079971" cy="4343401"/>
          </a:xfrm>
        </p:spPr>
        <p:txBody>
          <a:bodyPr/>
          <a:lstStyle/>
          <a:p>
            <a:r>
              <a:rPr lang="en-US" sz="3200" dirty="0"/>
              <a:t>personal privacy</a:t>
            </a:r>
          </a:p>
          <a:p>
            <a:r>
              <a:rPr lang="en-US" sz="3200" dirty="0" smtClean="0"/>
              <a:t>legal/liability</a:t>
            </a:r>
            <a:endParaRPr lang="en-US" sz="3200" dirty="0"/>
          </a:p>
          <a:p>
            <a:r>
              <a:rPr lang="en-US" sz="3200" dirty="0" smtClean="0"/>
              <a:t>FERPA</a:t>
            </a:r>
            <a:endParaRPr lang="en-US" sz="3200" dirty="0"/>
          </a:p>
          <a:p>
            <a:r>
              <a:rPr lang="en-US" sz="3200" dirty="0" smtClean="0"/>
              <a:t>HIPAA</a:t>
            </a:r>
            <a:endParaRPr lang="en-US" sz="3200" dirty="0"/>
          </a:p>
          <a:p>
            <a:r>
              <a:rPr lang="en-US" sz="3200" dirty="0" smtClean="0"/>
              <a:t>national </a:t>
            </a:r>
            <a:r>
              <a:rPr lang="en-US" sz="3200" dirty="0"/>
              <a:t>security</a:t>
            </a:r>
          </a:p>
          <a:p>
            <a:endParaRPr lang="en-US" dirty="0"/>
          </a:p>
        </p:txBody>
      </p:sp>
    </p:spTree>
    <p:extLst>
      <p:ext uri="{BB962C8B-B14F-4D97-AF65-F5344CB8AC3E}">
        <p14:creationId xmlns:p14="http://schemas.microsoft.com/office/powerpoint/2010/main" val="1760286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6829" y="338675"/>
            <a:ext cx="8021782" cy="1109125"/>
          </a:xfrm>
        </p:spPr>
        <p:txBody>
          <a:bodyPr/>
          <a:lstStyle/>
          <a:p>
            <a:r>
              <a:rPr lang="en-US" dirty="0"/>
              <a:t>Data is now available for analysis in raw form</a:t>
            </a:r>
          </a:p>
        </p:txBody>
      </p:sp>
      <p:sp>
        <p:nvSpPr>
          <p:cNvPr id="6" name="Content Placeholder 5"/>
          <p:cNvSpPr>
            <a:spLocks noGrp="1"/>
          </p:cNvSpPr>
          <p:nvPr>
            <p:ph idx="1"/>
          </p:nvPr>
        </p:nvSpPr>
        <p:spPr>
          <a:xfrm>
            <a:off x="606829" y="1905000"/>
            <a:ext cx="8079971" cy="4013198"/>
          </a:xfrm>
        </p:spPr>
        <p:txBody>
          <a:bodyPr/>
          <a:lstStyle/>
          <a:p>
            <a:r>
              <a:rPr lang="en-US" dirty="0"/>
              <a:t>Not confined by structured environments like DBMSs</a:t>
            </a:r>
          </a:p>
          <a:p>
            <a:r>
              <a:rPr lang="en-US" dirty="0"/>
              <a:t>Data.gov</a:t>
            </a:r>
          </a:p>
          <a:p>
            <a:r>
              <a:rPr lang="en-US" dirty="0"/>
              <a:t>City of Chicago data portal</a:t>
            </a:r>
          </a:p>
          <a:p>
            <a:r>
              <a:rPr lang="en-US" dirty="0"/>
              <a:t>Chicago restaurant inspection data</a:t>
            </a:r>
          </a:p>
          <a:p>
            <a:r>
              <a:rPr lang="en-US" dirty="0"/>
              <a:t>Others – </a:t>
            </a:r>
            <a:r>
              <a:rPr lang="en-US" dirty="0" smtClean="0"/>
              <a:t>thousands</a:t>
            </a:r>
            <a:endParaRPr lang="en-US" dirty="0"/>
          </a:p>
          <a:p>
            <a:endParaRPr lang="en-US" dirty="0"/>
          </a:p>
        </p:txBody>
      </p:sp>
    </p:spTree>
    <p:extLst>
      <p:ext uri="{BB962C8B-B14F-4D97-AF65-F5344CB8AC3E}">
        <p14:creationId xmlns:p14="http://schemas.microsoft.com/office/powerpoint/2010/main" val="2670418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Open Government Directive</a:t>
            </a:r>
            <a:endParaRPr lang="en-US" dirty="0"/>
          </a:p>
        </p:txBody>
      </p:sp>
      <p:sp>
        <p:nvSpPr>
          <p:cNvPr id="6" name="Content Placeholder 5"/>
          <p:cNvSpPr>
            <a:spLocks noGrp="1"/>
          </p:cNvSpPr>
          <p:nvPr>
            <p:ph idx="1"/>
          </p:nvPr>
        </p:nvSpPr>
        <p:spPr/>
        <p:txBody>
          <a:bodyPr/>
          <a:lstStyle/>
          <a:p>
            <a:r>
              <a:rPr lang="en-US" dirty="0" smtClean="0"/>
              <a:t>Dec. 8, 2009</a:t>
            </a:r>
          </a:p>
          <a:p>
            <a:r>
              <a:rPr lang="en-US" dirty="0" smtClean="0"/>
              <a:t>required </a:t>
            </a:r>
            <a:r>
              <a:rPr lang="en-US" dirty="0"/>
              <a:t>agencies to register at least three new high-value datasets on Data.gov by January 22, </a:t>
            </a:r>
            <a:r>
              <a:rPr lang="en-US" dirty="0" smtClean="0"/>
              <a:t>2010</a:t>
            </a:r>
          </a:p>
          <a:p>
            <a:r>
              <a:rPr lang="en-US" dirty="0"/>
              <a:t>continuing submissions </a:t>
            </a:r>
            <a:r>
              <a:rPr lang="en-US" dirty="0" smtClean="0"/>
              <a:t>in </a:t>
            </a:r>
            <a:r>
              <a:rPr lang="en-US" dirty="0"/>
              <a:t>accordance with Open Government Directive </a:t>
            </a:r>
            <a:r>
              <a:rPr lang="en-US" dirty="0" smtClean="0"/>
              <a:t>provisions</a:t>
            </a:r>
          </a:p>
          <a:p>
            <a:r>
              <a:rPr lang="en-US" dirty="0" smtClean="0"/>
              <a:t>as of 10/9/2012      378,529 data sets</a:t>
            </a:r>
            <a:endParaRPr lang="en-US" dirty="0"/>
          </a:p>
        </p:txBody>
      </p:sp>
    </p:spTree>
    <p:extLst>
      <p:ext uri="{BB962C8B-B14F-4D97-AF65-F5344CB8AC3E}">
        <p14:creationId xmlns:p14="http://schemas.microsoft.com/office/powerpoint/2010/main" val="2696858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Data.gov</a:t>
            </a:r>
            <a:br>
              <a:rPr lang="en-US" dirty="0"/>
            </a:br>
            <a:endParaRPr lang="en-US" dirty="0"/>
          </a:p>
        </p:txBody>
      </p:sp>
      <p:sp>
        <p:nvSpPr>
          <p:cNvPr id="6" name="Content Placeholder 5"/>
          <p:cNvSpPr>
            <a:spLocks noGrp="1"/>
          </p:cNvSpPr>
          <p:nvPr>
            <p:ph idx="1"/>
          </p:nvPr>
        </p:nvSpPr>
        <p:spPr>
          <a:xfrm>
            <a:off x="609600" y="1143000"/>
            <a:ext cx="8079971" cy="4546599"/>
          </a:xfrm>
        </p:spPr>
        <p:txBody>
          <a:bodyPr/>
          <a:lstStyle/>
          <a:p>
            <a:pPr marL="0" indent="0">
              <a:buNone/>
            </a:pPr>
            <a:r>
              <a:rPr lang="en-US" dirty="0"/>
              <a:t>How were the datasets in Data.gov selected</a:t>
            </a:r>
            <a:r>
              <a:rPr lang="en-US" dirty="0" smtClean="0"/>
              <a:t>?</a:t>
            </a:r>
          </a:p>
          <a:p>
            <a:pPr marL="0" indent="0">
              <a:buNone/>
            </a:pPr>
            <a:endParaRPr lang="en-US" dirty="0"/>
          </a:p>
          <a:p>
            <a:r>
              <a:rPr lang="en-US" dirty="0" smtClean="0"/>
              <a:t>data.gov </a:t>
            </a:r>
            <a:r>
              <a:rPr lang="en-US" dirty="0"/>
              <a:t>was initially launched in May 2009 with a limited number of Federal datasets and tools. </a:t>
            </a:r>
            <a:endParaRPr lang="en-US" dirty="0" smtClean="0"/>
          </a:p>
          <a:p>
            <a:r>
              <a:rPr lang="en-US" dirty="0"/>
              <a:t>datasets that already enjoy a high degree of consensus around </a:t>
            </a:r>
            <a:r>
              <a:rPr lang="en-US" dirty="0" smtClean="0"/>
              <a:t>definitions</a:t>
            </a:r>
          </a:p>
          <a:p>
            <a:r>
              <a:rPr lang="en-US" dirty="0"/>
              <a:t>some agencies offered data extraction and mining tools, and widgets</a:t>
            </a:r>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48816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381001"/>
            <a:ext cx="8079971" cy="5537198"/>
          </a:xfrm>
        </p:spPr>
        <p:txBody>
          <a:bodyPr/>
          <a:lstStyle/>
          <a:p>
            <a:pPr marL="0" indent="0" algn="ctr">
              <a:buNone/>
            </a:pPr>
            <a:r>
              <a:rPr lang="en-US" sz="6000" dirty="0"/>
              <a:t>Big Data   </a:t>
            </a:r>
          </a:p>
          <a:p>
            <a:pPr marL="0" indent="0" algn="ctr">
              <a:buNone/>
            </a:pPr>
            <a:endParaRPr lang="en-US" dirty="0"/>
          </a:p>
          <a:p>
            <a:pPr marL="0" indent="0" algn="ctr">
              <a:buNone/>
            </a:pPr>
            <a:r>
              <a:rPr lang="en-US" sz="3600" dirty="0" smtClean="0"/>
              <a:t>Data </a:t>
            </a:r>
            <a:r>
              <a:rPr lang="en-US" sz="3600" dirty="0"/>
              <a:t>Management Challenges Abound</a:t>
            </a:r>
          </a:p>
          <a:p>
            <a:pPr marL="0" indent="0" algn="ctr">
              <a:buNone/>
            </a:pPr>
            <a:r>
              <a:rPr lang="en-US" sz="3600" dirty="0"/>
              <a:t>  </a:t>
            </a:r>
            <a:endParaRPr lang="en-US" sz="3600" dirty="0" smtClean="0"/>
          </a:p>
          <a:p>
            <a:pPr marL="0" indent="0" algn="ctr">
              <a:buNone/>
            </a:pPr>
            <a:r>
              <a:rPr lang="en-US" sz="3600" dirty="0" smtClean="0"/>
              <a:t> </a:t>
            </a:r>
            <a:r>
              <a:rPr lang="en-US" sz="3600" dirty="0"/>
              <a:t>-or-</a:t>
            </a:r>
          </a:p>
          <a:p>
            <a:pPr marL="0" indent="0" algn="ctr">
              <a:buNone/>
            </a:pPr>
            <a:endParaRPr lang="en-US" sz="3600" dirty="0" smtClean="0"/>
          </a:p>
          <a:p>
            <a:pPr marL="0" indent="0" algn="ctr">
              <a:buNone/>
            </a:pPr>
            <a:r>
              <a:rPr lang="en-US" sz="3600" dirty="0" smtClean="0"/>
              <a:t>We </a:t>
            </a:r>
            <a:r>
              <a:rPr lang="en-US" sz="3600" dirty="0"/>
              <a:t>thought we had problems </a:t>
            </a:r>
            <a:r>
              <a:rPr lang="en-US" sz="3600" dirty="0" smtClean="0"/>
              <a:t>before ...</a:t>
            </a:r>
            <a:endParaRPr lang="en-US" sz="3600" dirty="0"/>
          </a:p>
          <a:p>
            <a:pPr algn="ctr"/>
            <a:endParaRPr lang="en-US" dirty="0"/>
          </a:p>
        </p:txBody>
      </p:sp>
    </p:spTree>
    <p:extLst>
      <p:ext uri="{BB962C8B-B14F-4D97-AF65-F5344CB8AC3E}">
        <p14:creationId xmlns:p14="http://schemas.microsoft.com/office/powerpoint/2010/main" val="835289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Analytics</a:t>
            </a:r>
            <a:endParaRPr lang="en-US" dirty="0"/>
          </a:p>
        </p:txBody>
      </p:sp>
      <p:sp>
        <p:nvSpPr>
          <p:cNvPr id="6" name="Content Placeholder 5"/>
          <p:cNvSpPr>
            <a:spLocks noGrp="1"/>
          </p:cNvSpPr>
          <p:nvPr>
            <p:ph idx="1"/>
          </p:nvPr>
        </p:nvSpPr>
        <p:spPr>
          <a:xfrm>
            <a:off x="609600" y="1981200"/>
            <a:ext cx="8079971" cy="2743201"/>
          </a:xfrm>
        </p:spPr>
        <p:txBody>
          <a:bodyPr/>
          <a:lstStyle/>
          <a:p>
            <a:r>
              <a:rPr lang="en-US" sz="3200" dirty="0" smtClean="0"/>
              <a:t>understanding </a:t>
            </a:r>
            <a:r>
              <a:rPr lang="en-US" sz="3200" dirty="0"/>
              <a:t>the problem vs. </a:t>
            </a:r>
            <a:endParaRPr lang="en-US" sz="3200" dirty="0" smtClean="0"/>
          </a:p>
          <a:p>
            <a:pPr marL="0" indent="0">
              <a:buNone/>
            </a:pPr>
            <a:r>
              <a:rPr lang="en-US" sz="3200" dirty="0"/>
              <a:t> </a:t>
            </a:r>
            <a:r>
              <a:rPr lang="en-US" sz="3200" dirty="0" smtClean="0"/>
              <a:t>           “</a:t>
            </a:r>
            <a:r>
              <a:rPr lang="en-US" sz="3200" dirty="0"/>
              <a:t>Free Wheeling”</a:t>
            </a:r>
          </a:p>
          <a:p>
            <a:r>
              <a:rPr lang="en-US" sz="3200" dirty="0" smtClean="0"/>
              <a:t>knowing </a:t>
            </a:r>
            <a:r>
              <a:rPr lang="en-US" sz="3200" dirty="0"/>
              <a:t>the data</a:t>
            </a:r>
          </a:p>
          <a:p>
            <a:r>
              <a:rPr lang="en-US" sz="3200" dirty="0" smtClean="0"/>
              <a:t>knowing </a:t>
            </a:r>
            <a:r>
              <a:rPr lang="en-US" sz="3200" dirty="0"/>
              <a:t>the value of the data </a:t>
            </a:r>
          </a:p>
          <a:p>
            <a:endParaRPr lang="en-US" dirty="0"/>
          </a:p>
        </p:txBody>
      </p:sp>
    </p:spTree>
    <p:extLst>
      <p:ext uri="{BB962C8B-B14F-4D97-AF65-F5344CB8AC3E}">
        <p14:creationId xmlns:p14="http://schemas.microsoft.com/office/powerpoint/2010/main" val="2519107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6829" y="338675"/>
            <a:ext cx="8021782" cy="1185325"/>
          </a:xfrm>
        </p:spPr>
        <p:txBody>
          <a:bodyPr/>
          <a:lstStyle/>
          <a:p>
            <a:r>
              <a:rPr lang="en-US" dirty="0"/>
              <a:t>What effect will Big Data have on research at your institution ?</a:t>
            </a:r>
            <a:br>
              <a:rPr lang="en-US" dirty="0"/>
            </a:br>
            <a:endParaRPr lang="en-US" dirty="0"/>
          </a:p>
        </p:txBody>
      </p:sp>
      <p:sp>
        <p:nvSpPr>
          <p:cNvPr id="6" name="Content Placeholder 5"/>
          <p:cNvSpPr>
            <a:spLocks noGrp="1"/>
          </p:cNvSpPr>
          <p:nvPr>
            <p:ph idx="1"/>
          </p:nvPr>
        </p:nvSpPr>
        <p:spPr>
          <a:xfrm>
            <a:off x="609600" y="2209800"/>
            <a:ext cx="8079971" cy="3251198"/>
          </a:xfrm>
        </p:spPr>
        <p:txBody>
          <a:bodyPr/>
          <a:lstStyle/>
          <a:p>
            <a:r>
              <a:rPr lang="en-US" dirty="0" smtClean="0"/>
              <a:t>pre </a:t>
            </a:r>
            <a:r>
              <a:rPr lang="en-US" dirty="0"/>
              <a:t>research analysis</a:t>
            </a:r>
          </a:p>
          <a:p>
            <a:r>
              <a:rPr lang="en-US" dirty="0" smtClean="0"/>
              <a:t>analysis </a:t>
            </a:r>
            <a:r>
              <a:rPr lang="en-US" dirty="0"/>
              <a:t>of research output</a:t>
            </a:r>
          </a:p>
          <a:p>
            <a:r>
              <a:rPr lang="en-US" dirty="0" smtClean="0"/>
              <a:t>post </a:t>
            </a:r>
            <a:r>
              <a:rPr lang="en-US" dirty="0"/>
              <a:t>analysis in combination with other research </a:t>
            </a:r>
            <a:endParaRPr lang="en-US" dirty="0" smtClean="0"/>
          </a:p>
          <a:p>
            <a:r>
              <a:rPr lang="en-US" dirty="0" smtClean="0"/>
              <a:t>integration </a:t>
            </a:r>
            <a:r>
              <a:rPr lang="en-US" dirty="0"/>
              <a:t>with other data – How ?</a:t>
            </a:r>
          </a:p>
          <a:p>
            <a:endParaRPr lang="en-US" dirty="0"/>
          </a:p>
          <a:p>
            <a:endParaRPr lang="en-US" dirty="0"/>
          </a:p>
        </p:txBody>
      </p:sp>
    </p:spTree>
    <p:extLst>
      <p:ext uri="{BB962C8B-B14F-4D97-AF65-F5344CB8AC3E}">
        <p14:creationId xmlns:p14="http://schemas.microsoft.com/office/powerpoint/2010/main" val="3024975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Effects on Higher Ed</a:t>
            </a:r>
            <a:endParaRPr lang="en-US" dirty="0"/>
          </a:p>
        </p:txBody>
      </p:sp>
      <p:sp>
        <p:nvSpPr>
          <p:cNvPr id="6" name="Content Placeholder 5"/>
          <p:cNvSpPr>
            <a:spLocks noGrp="1"/>
          </p:cNvSpPr>
          <p:nvPr>
            <p:ph idx="1"/>
          </p:nvPr>
        </p:nvSpPr>
        <p:spPr/>
        <p:txBody>
          <a:bodyPr/>
          <a:lstStyle/>
          <a:p>
            <a:r>
              <a:rPr lang="en-US" dirty="0"/>
              <a:t>University of Kentucky example (SAP HANA)</a:t>
            </a:r>
          </a:p>
          <a:p>
            <a:r>
              <a:rPr lang="en-US" dirty="0"/>
              <a:t>Queries executed 350 times faster</a:t>
            </a:r>
          </a:p>
          <a:p>
            <a:r>
              <a:rPr lang="en-US" dirty="0"/>
              <a:t>Get out of ETL business</a:t>
            </a:r>
          </a:p>
          <a:p>
            <a:r>
              <a:rPr lang="en-US" dirty="0"/>
              <a:t>Reallocating IT staff to assist business users with modeling needs</a:t>
            </a:r>
          </a:p>
          <a:p>
            <a:endParaRPr lang="en-US" dirty="0"/>
          </a:p>
        </p:txBody>
      </p:sp>
    </p:spTree>
    <p:extLst>
      <p:ext uri="{BB962C8B-B14F-4D97-AF65-F5344CB8AC3E}">
        <p14:creationId xmlns:p14="http://schemas.microsoft.com/office/powerpoint/2010/main" val="768420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Implications ?</a:t>
            </a:r>
            <a:endParaRPr lang="en-US" dirty="0"/>
          </a:p>
        </p:txBody>
      </p:sp>
      <p:sp>
        <p:nvSpPr>
          <p:cNvPr id="6" name="Content Placeholder 5"/>
          <p:cNvSpPr>
            <a:spLocks noGrp="1"/>
          </p:cNvSpPr>
          <p:nvPr>
            <p:ph idx="1"/>
          </p:nvPr>
        </p:nvSpPr>
        <p:spPr>
          <a:xfrm>
            <a:off x="533400" y="1981200"/>
            <a:ext cx="8079971" cy="2286001"/>
          </a:xfrm>
        </p:spPr>
        <p:txBody>
          <a:bodyPr/>
          <a:lstStyle/>
          <a:p>
            <a:r>
              <a:rPr lang="en-US" sz="3200" dirty="0"/>
              <a:t>Data warehousing </a:t>
            </a:r>
            <a:r>
              <a:rPr lang="en-US" sz="3200" dirty="0" smtClean="0"/>
              <a:t>vs. </a:t>
            </a:r>
            <a:r>
              <a:rPr lang="en-US" sz="3200" dirty="0"/>
              <a:t>analytics ?</a:t>
            </a:r>
          </a:p>
          <a:p>
            <a:r>
              <a:rPr lang="en-US" sz="3200" dirty="0"/>
              <a:t>Exist side by side ?</a:t>
            </a:r>
          </a:p>
          <a:p>
            <a:r>
              <a:rPr lang="en-US" sz="3200" dirty="0"/>
              <a:t>Existing staff skill sets </a:t>
            </a:r>
            <a:r>
              <a:rPr lang="en-US" sz="3200" dirty="0" smtClean="0"/>
              <a:t>vs. </a:t>
            </a:r>
            <a:r>
              <a:rPr lang="en-US" sz="3200" dirty="0"/>
              <a:t>new skills </a:t>
            </a:r>
          </a:p>
          <a:p>
            <a:endParaRPr lang="en-US" sz="3200" dirty="0"/>
          </a:p>
        </p:txBody>
      </p:sp>
    </p:spTree>
    <p:extLst>
      <p:ext uri="{BB962C8B-B14F-4D97-AF65-F5344CB8AC3E}">
        <p14:creationId xmlns:p14="http://schemas.microsoft.com/office/powerpoint/2010/main" val="2333014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ECAR Report</a:t>
            </a:r>
            <a:endParaRPr lang="en-US" dirty="0"/>
          </a:p>
        </p:txBody>
      </p:sp>
      <p:sp>
        <p:nvSpPr>
          <p:cNvPr id="6" name="Content Placeholder 5"/>
          <p:cNvSpPr>
            <a:spLocks noGrp="1"/>
          </p:cNvSpPr>
          <p:nvPr>
            <p:ph idx="1"/>
          </p:nvPr>
        </p:nvSpPr>
        <p:spPr>
          <a:xfrm>
            <a:off x="609600" y="1981200"/>
            <a:ext cx="8079971" cy="2286001"/>
          </a:xfrm>
        </p:spPr>
        <p:txBody>
          <a:bodyPr/>
          <a:lstStyle/>
          <a:p>
            <a:pPr marL="0" indent="0">
              <a:buNone/>
            </a:pPr>
            <a:r>
              <a:rPr lang="en-US" sz="3200" dirty="0" smtClean="0"/>
              <a:t>“Analytics </a:t>
            </a:r>
            <a:r>
              <a:rPr lang="en-US" sz="3200" dirty="0"/>
              <a:t>in Higher </a:t>
            </a:r>
            <a:r>
              <a:rPr lang="en-US" sz="3200" dirty="0" smtClean="0"/>
              <a:t>Education”</a:t>
            </a:r>
          </a:p>
          <a:p>
            <a:pPr marL="0" indent="0">
              <a:buNone/>
            </a:pPr>
            <a:endParaRPr lang="en-US" sz="3200" dirty="0"/>
          </a:p>
          <a:p>
            <a:pPr marL="0" indent="0">
              <a:buNone/>
            </a:pPr>
            <a:r>
              <a:rPr lang="en-US" sz="3200" dirty="0" smtClean="0"/>
              <a:t>        </a:t>
            </a:r>
            <a:r>
              <a:rPr lang="en-US" sz="2800" dirty="0" smtClean="0"/>
              <a:t>Jacqueline </a:t>
            </a:r>
            <a:r>
              <a:rPr lang="en-US" sz="2800" dirty="0" err="1"/>
              <a:t>Bichsel</a:t>
            </a:r>
            <a:r>
              <a:rPr lang="en-US" sz="2800" dirty="0"/>
              <a:t>, August 2012</a:t>
            </a:r>
          </a:p>
          <a:p>
            <a:pPr marL="0" indent="0">
              <a:buNone/>
            </a:pPr>
            <a:r>
              <a:rPr lang="en-US" dirty="0"/>
              <a:t> </a:t>
            </a:r>
          </a:p>
          <a:p>
            <a:endParaRPr lang="en-US" dirty="0"/>
          </a:p>
        </p:txBody>
      </p:sp>
    </p:spTree>
    <p:extLst>
      <p:ext uri="{BB962C8B-B14F-4D97-AF65-F5344CB8AC3E}">
        <p14:creationId xmlns:p14="http://schemas.microsoft.com/office/powerpoint/2010/main" val="3971052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Who uses the data ?</a:t>
            </a:r>
            <a:endParaRPr lang="en-US" dirty="0"/>
          </a:p>
        </p:txBody>
      </p:sp>
      <p:sp>
        <p:nvSpPr>
          <p:cNvPr id="6" name="Content Placeholder 5"/>
          <p:cNvSpPr>
            <a:spLocks noGrp="1"/>
          </p:cNvSpPr>
          <p:nvPr>
            <p:ph idx="1"/>
          </p:nvPr>
        </p:nvSpPr>
        <p:spPr/>
        <p:txBody>
          <a:bodyPr/>
          <a:lstStyle/>
          <a:p>
            <a:r>
              <a:rPr lang="en-US" dirty="0" smtClean="0"/>
              <a:t>Institutional Research group   </a:t>
            </a:r>
          </a:p>
          <a:p>
            <a:r>
              <a:rPr lang="en-US" dirty="0" smtClean="0"/>
              <a:t>Executive </a:t>
            </a:r>
            <a:r>
              <a:rPr lang="en-US" dirty="0"/>
              <a:t>staff   </a:t>
            </a:r>
            <a:endParaRPr lang="en-US" dirty="0" smtClean="0"/>
          </a:p>
          <a:p>
            <a:r>
              <a:rPr lang="en-US" dirty="0" smtClean="0"/>
              <a:t>Deans/Faculty</a:t>
            </a:r>
            <a:endParaRPr lang="en-US" dirty="0"/>
          </a:p>
          <a:p>
            <a:r>
              <a:rPr lang="en-US" dirty="0"/>
              <a:t>What does that say about </a:t>
            </a:r>
          </a:p>
          <a:p>
            <a:pPr lvl="1"/>
            <a:r>
              <a:rPr lang="en-US" dirty="0" smtClean="0"/>
              <a:t>level </a:t>
            </a:r>
            <a:r>
              <a:rPr lang="en-US" dirty="0"/>
              <a:t>of detail</a:t>
            </a:r>
          </a:p>
          <a:p>
            <a:pPr lvl="1"/>
            <a:r>
              <a:rPr lang="en-US" dirty="0" smtClean="0"/>
              <a:t>quality </a:t>
            </a:r>
            <a:r>
              <a:rPr lang="en-US" dirty="0"/>
              <a:t>of the data</a:t>
            </a:r>
          </a:p>
          <a:p>
            <a:pPr lvl="1"/>
            <a:r>
              <a:rPr lang="en-US" dirty="0" smtClean="0"/>
              <a:t>“</a:t>
            </a:r>
            <a:r>
              <a:rPr lang="en-US" dirty="0"/>
              <a:t>freshness” of the data</a:t>
            </a:r>
          </a:p>
          <a:p>
            <a:endParaRPr lang="en-US" dirty="0"/>
          </a:p>
        </p:txBody>
      </p:sp>
    </p:spTree>
    <p:extLst>
      <p:ext uri="{BB962C8B-B14F-4D97-AF65-F5344CB8AC3E}">
        <p14:creationId xmlns:p14="http://schemas.microsoft.com/office/powerpoint/2010/main" val="31336292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990600"/>
            <a:ext cx="4114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949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590800" y="2667000"/>
            <a:ext cx="3355571" cy="762001"/>
          </a:xfrm>
        </p:spPr>
        <p:txBody>
          <a:bodyPr/>
          <a:lstStyle/>
          <a:p>
            <a:pPr marL="0" indent="0">
              <a:buNone/>
            </a:pPr>
            <a:r>
              <a:rPr lang="en-US" sz="3600" dirty="0" smtClean="0"/>
              <a:t>Questions ?</a:t>
            </a:r>
            <a:endParaRPr lang="en-US" sz="3600" dirty="0"/>
          </a:p>
        </p:txBody>
      </p:sp>
    </p:spTree>
    <p:extLst>
      <p:ext uri="{BB962C8B-B14F-4D97-AF65-F5344CB8AC3E}">
        <p14:creationId xmlns:p14="http://schemas.microsoft.com/office/powerpoint/2010/main" val="1956833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560" y="720436"/>
            <a:ext cx="8991865"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3609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Big Data is not new</a:t>
            </a:r>
            <a:endParaRPr lang="en-US" dirty="0"/>
          </a:p>
        </p:txBody>
      </p:sp>
      <p:sp>
        <p:nvSpPr>
          <p:cNvPr id="6" name="Content Placeholder 5"/>
          <p:cNvSpPr>
            <a:spLocks noGrp="1"/>
          </p:cNvSpPr>
          <p:nvPr>
            <p:ph idx="1"/>
          </p:nvPr>
        </p:nvSpPr>
        <p:spPr/>
        <p:txBody>
          <a:bodyPr/>
          <a:lstStyle/>
          <a:p>
            <a:r>
              <a:rPr lang="en-US" dirty="0"/>
              <a:t>Late 19</a:t>
            </a:r>
            <a:r>
              <a:rPr lang="en-US" baseline="30000" dirty="0"/>
              <a:t>th</a:t>
            </a:r>
            <a:r>
              <a:rPr lang="en-US" dirty="0"/>
              <a:t> century</a:t>
            </a:r>
          </a:p>
          <a:p>
            <a:r>
              <a:rPr lang="en-US" dirty="0"/>
              <a:t>1890 census</a:t>
            </a:r>
          </a:p>
          <a:p>
            <a:r>
              <a:rPr lang="en-US" dirty="0"/>
              <a:t>US population reached 63 million</a:t>
            </a:r>
          </a:p>
          <a:p>
            <a:r>
              <a:rPr lang="en-US" dirty="0"/>
              <a:t>How to deal with all that data</a:t>
            </a:r>
          </a:p>
          <a:p>
            <a:r>
              <a:rPr lang="en-US" dirty="0"/>
              <a:t>Machine readable punched cards, invented by Herman Hollerith</a:t>
            </a:r>
          </a:p>
          <a:p>
            <a:endParaRPr lang="en-US" dirty="0"/>
          </a:p>
        </p:txBody>
      </p:sp>
    </p:spTree>
    <p:extLst>
      <p:ext uri="{BB962C8B-B14F-4D97-AF65-F5344CB8AC3E}">
        <p14:creationId xmlns:p14="http://schemas.microsoft.com/office/powerpoint/2010/main" val="3675685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609601"/>
            <a:ext cx="8079971" cy="5308598"/>
          </a:xfrm>
        </p:spPr>
        <p:txBody>
          <a:bodyPr/>
          <a:lstStyle/>
          <a:p>
            <a:pPr marL="0" indent="0">
              <a:buNone/>
            </a:pPr>
            <a:endParaRPr lang="en-US" sz="4800" dirty="0" smtClean="0"/>
          </a:p>
          <a:p>
            <a:pPr marL="0" indent="0">
              <a:buNone/>
            </a:pPr>
            <a:r>
              <a:rPr lang="en-US" sz="4800" dirty="0" smtClean="0"/>
              <a:t>“</a:t>
            </a:r>
            <a:r>
              <a:rPr lang="en-US" sz="4800" dirty="0"/>
              <a:t>Big data is really about new uses and new insights, not so much the data itself</a:t>
            </a:r>
            <a:r>
              <a:rPr lang="en-US" sz="4800" dirty="0" smtClean="0"/>
              <a:t>”</a:t>
            </a:r>
          </a:p>
          <a:p>
            <a:pPr marL="0" indent="0">
              <a:buNone/>
            </a:pPr>
            <a:endParaRPr lang="en-US" dirty="0"/>
          </a:p>
          <a:p>
            <a:pPr marL="0" indent="0">
              <a:buNone/>
            </a:pPr>
            <a:r>
              <a:rPr lang="en-US" dirty="0"/>
              <a:t>Rod Smith, IBM technical fellow and VP for Emerging Internet Technologies</a:t>
            </a:r>
          </a:p>
          <a:p>
            <a:endParaRPr lang="en-US" dirty="0"/>
          </a:p>
        </p:txBody>
      </p:sp>
    </p:spTree>
    <p:extLst>
      <p:ext uri="{BB962C8B-B14F-4D97-AF65-F5344CB8AC3E}">
        <p14:creationId xmlns:p14="http://schemas.microsoft.com/office/powerpoint/2010/main" val="2719143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6829" y="338675"/>
            <a:ext cx="8021782" cy="1566325"/>
          </a:xfrm>
        </p:spPr>
        <p:txBody>
          <a:bodyPr/>
          <a:lstStyle/>
          <a:p>
            <a:r>
              <a:rPr lang="en-US" sz="2400" b="1" dirty="0" smtClean="0"/>
              <a:t>OBAMA </a:t>
            </a:r>
            <a:r>
              <a:rPr lang="en-US" sz="2400" b="1" dirty="0"/>
              <a:t>ADMINISTRATION UNVEILS “BIG DATA” INITIATIVE: </a:t>
            </a:r>
            <a:r>
              <a:rPr lang="en-US" sz="2400" b="1" dirty="0" smtClean="0"/>
              <a:t>ANNOUNCES </a:t>
            </a:r>
            <a:r>
              <a:rPr lang="en-US" sz="2400" b="1" dirty="0"/>
              <a:t>$200 MILLION IN NEW R&amp;D INVESTMENTS </a:t>
            </a:r>
            <a:r>
              <a:rPr lang="en-US" sz="2400" b="1" dirty="0" smtClean="0"/>
              <a:t>  </a:t>
            </a:r>
            <a:r>
              <a:rPr lang="en-US" sz="2400" dirty="0" smtClean="0"/>
              <a:t/>
            </a:r>
            <a:br>
              <a:rPr lang="en-US" sz="2400" dirty="0" smtClean="0"/>
            </a:br>
            <a:r>
              <a:rPr lang="en-US" sz="2400" dirty="0" smtClean="0"/>
              <a:t>                          March </a:t>
            </a:r>
            <a:r>
              <a:rPr lang="en-US" sz="2400" dirty="0"/>
              <a:t>29, 2012 	</a:t>
            </a:r>
            <a:r>
              <a:rPr lang="en-US" sz="2800" dirty="0"/>
              <a:t/>
            </a:r>
            <a:br>
              <a:rPr lang="en-US" sz="2800" dirty="0"/>
            </a:br>
            <a:r>
              <a:rPr lang="en-US" dirty="0"/>
              <a:t/>
            </a:r>
            <a:br>
              <a:rPr lang="en-US" dirty="0"/>
            </a:br>
            <a:endParaRPr lang="en-US" dirty="0"/>
          </a:p>
        </p:txBody>
      </p:sp>
      <p:sp>
        <p:nvSpPr>
          <p:cNvPr id="6" name="Content Placeholder 5"/>
          <p:cNvSpPr>
            <a:spLocks noGrp="1"/>
          </p:cNvSpPr>
          <p:nvPr>
            <p:ph idx="1"/>
          </p:nvPr>
        </p:nvSpPr>
        <p:spPr>
          <a:xfrm>
            <a:off x="381000" y="2133600"/>
            <a:ext cx="8079971" cy="3657600"/>
          </a:xfrm>
        </p:spPr>
        <p:txBody>
          <a:bodyPr/>
          <a:lstStyle/>
          <a:p>
            <a:pPr marL="0" indent="0">
              <a:buNone/>
            </a:pPr>
            <a:r>
              <a:rPr lang="en-US" sz="2000" dirty="0" smtClean="0"/>
              <a:t> </a:t>
            </a:r>
            <a:r>
              <a:rPr lang="en-US" sz="2000" b="1" dirty="0"/>
              <a:t>Aiming to make the most of the fast-growing volume of digital data, the Obama Administration today announced a “Big Data Research and Development Initiative.” By improving our ability to extract knowledge and insights from large and complex collections of digital data, the initiative promises to help solve some the Nation’s most pressing challenges. </a:t>
            </a:r>
          </a:p>
          <a:p>
            <a:pPr marL="0" indent="0">
              <a:buNone/>
            </a:pPr>
            <a:r>
              <a:rPr lang="en-US" sz="2000" b="1" dirty="0"/>
              <a:t>To launch the initiative, six Federal departments and agencies today announced more than $200 million in new commitments that, together, promise to greatly improve the tools and techniques needed to access, organize, and glean discoveries from huge volumes of digital data. </a:t>
            </a:r>
            <a:endParaRPr lang="en-US" sz="2000" b="1" dirty="0"/>
          </a:p>
        </p:txBody>
      </p:sp>
    </p:spTree>
    <p:extLst>
      <p:ext uri="{BB962C8B-B14F-4D97-AF65-F5344CB8AC3E}">
        <p14:creationId xmlns:p14="http://schemas.microsoft.com/office/powerpoint/2010/main" val="2786103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457200"/>
            <a:ext cx="8079971" cy="5410199"/>
          </a:xfrm>
        </p:spPr>
        <p:txBody>
          <a:bodyPr/>
          <a:lstStyle/>
          <a:p>
            <a:pPr marL="0" indent="0">
              <a:buNone/>
            </a:pPr>
            <a:r>
              <a:rPr lang="en-US" sz="2400" dirty="0" smtClean="0"/>
              <a:t> </a:t>
            </a:r>
            <a:r>
              <a:rPr lang="en-US" sz="2400" dirty="0"/>
              <a:t>To make the most of this opportunity, the White House Office of Science and Technology Policy (OSTP)—in concert with several Federal departments and agencies—created the Big Data Research and Development Initiative to: </a:t>
            </a:r>
          </a:p>
          <a:p>
            <a:r>
              <a:rPr lang="en-US" sz="2400" dirty="0"/>
              <a:t>Advance state-of-the-art core technologies needed to collect, store, preserve, manage, analyze, and share huge quantities of data. </a:t>
            </a:r>
          </a:p>
          <a:p>
            <a:r>
              <a:rPr lang="en-US" sz="2400" dirty="0"/>
              <a:t>Harness these technologies to accelerate the pace of discovery in science and engineering, strengthen our national security, and transform teaching and learning; and </a:t>
            </a:r>
          </a:p>
          <a:p>
            <a:r>
              <a:rPr lang="en-US" sz="2400" dirty="0"/>
              <a:t>Expand the workforce needed to develop and use Big Data technologies.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70966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McKinsey</a:t>
            </a:r>
            <a:endParaRPr lang="en-US" dirty="0"/>
          </a:p>
        </p:txBody>
      </p:sp>
      <p:sp>
        <p:nvSpPr>
          <p:cNvPr id="6" name="Content Placeholder 5"/>
          <p:cNvSpPr>
            <a:spLocks noGrp="1"/>
          </p:cNvSpPr>
          <p:nvPr>
            <p:ph idx="1"/>
          </p:nvPr>
        </p:nvSpPr>
        <p:spPr>
          <a:xfrm>
            <a:off x="606829" y="1371599"/>
            <a:ext cx="8079971" cy="3276601"/>
          </a:xfrm>
        </p:spPr>
        <p:txBody>
          <a:bodyPr/>
          <a:lstStyle/>
          <a:p>
            <a:pPr marL="0" indent="0">
              <a:buNone/>
            </a:pPr>
            <a:endParaRPr lang="en-US" dirty="0"/>
          </a:p>
          <a:p>
            <a:pPr marL="0" indent="0">
              <a:buNone/>
            </a:pPr>
            <a:r>
              <a:rPr lang="en-US" dirty="0" smtClean="0"/>
              <a:t>If </a:t>
            </a:r>
            <a:r>
              <a:rPr lang="en-US" dirty="0"/>
              <a:t>US healthcare were to use Big Data creatively and effectively to drive efficiency and quality the sector could create more than $300 Billion in value every </a:t>
            </a:r>
            <a:r>
              <a:rPr lang="en-US" dirty="0" smtClean="0"/>
              <a:t>year.</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10804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McKinsey</a:t>
            </a:r>
            <a:endParaRPr lang="en-US" dirty="0"/>
          </a:p>
        </p:txBody>
      </p:sp>
      <p:sp>
        <p:nvSpPr>
          <p:cNvPr id="6" name="Content Placeholder 5"/>
          <p:cNvSpPr>
            <a:spLocks noGrp="1"/>
          </p:cNvSpPr>
          <p:nvPr>
            <p:ph idx="1"/>
          </p:nvPr>
        </p:nvSpPr>
        <p:spPr/>
        <p:txBody>
          <a:bodyPr/>
          <a:lstStyle/>
          <a:p>
            <a:pPr marL="0" indent="0">
              <a:buNone/>
            </a:pPr>
            <a:r>
              <a:rPr lang="en-US" dirty="0" smtClean="0"/>
              <a:t>In </a:t>
            </a:r>
            <a:r>
              <a:rPr lang="en-US" dirty="0"/>
              <a:t>the developed economies of Europe, government administrators could save more  than $149 Billion in operational efficiency improvements alone by using Big Data (not including using Big Data to reduce fraud and errors and boost the collection of tax revenues</a:t>
            </a:r>
            <a:r>
              <a:rPr lang="en-US" dirty="0" smtClean="0"/>
              <a:t>).</a:t>
            </a:r>
            <a:endParaRPr lang="en-US" dirty="0"/>
          </a:p>
          <a:p>
            <a:endParaRPr lang="en-US" dirty="0"/>
          </a:p>
        </p:txBody>
      </p:sp>
    </p:spTree>
    <p:extLst>
      <p:ext uri="{BB962C8B-B14F-4D97-AF65-F5344CB8AC3E}">
        <p14:creationId xmlns:p14="http://schemas.microsoft.com/office/powerpoint/2010/main" val="515866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555</TotalTime>
  <Words>952</Words>
  <Application>Microsoft Office PowerPoint</Application>
  <PresentationFormat>On-screen Show (4:3)</PresentationFormat>
  <Paragraphs>124</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Custom Design</vt:lpstr>
      <vt:lpstr>Data Administration SIG</vt:lpstr>
      <vt:lpstr>PowerPoint Presentation</vt:lpstr>
      <vt:lpstr>PowerPoint Presentation</vt:lpstr>
      <vt:lpstr>Big Data is not new</vt:lpstr>
      <vt:lpstr>PowerPoint Presentation</vt:lpstr>
      <vt:lpstr>OBAMA ADMINISTRATION UNVEILS “BIG DATA” INITIATIVE: ANNOUNCES $200 MILLION IN NEW R&amp;D INVESTMENTS                              March 29, 2012    </vt:lpstr>
      <vt:lpstr>PowerPoint Presentation</vt:lpstr>
      <vt:lpstr>McKinsey</vt:lpstr>
      <vt:lpstr>McKinsey</vt:lpstr>
      <vt:lpstr>McKinsey</vt:lpstr>
      <vt:lpstr>Big Data</vt:lpstr>
      <vt:lpstr>More Big Data</vt:lpstr>
      <vt:lpstr>With all that data ….</vt:lpstr>
      <vt:lpstr>Ok, so we’re going to do this … </vt:lpstr>
      <vt:lpstr>How do we think about data classification when dealing with Big Data ? </vt:lpstr>
      <vt:lpstr>Implications</vt:lpstr>
      <vt:lpstr>Data is now available for analysis in raw form</vt:lpstr>
      <vt:lpstr>Open Government Directive</vt:lpstr>
      <vt:lpstr>Data.gov </vt:lpstr>
      <vt:lpstr>Analytics</vt:lpstr>
      <vt:lpstr>What effect will Big Data have on research at your institution ? </vt:lpstr>
      <vt:lpstr>Effects on Higher Ed</vt:lpstr>
      <vt:lpstr>Implications ?</vt:lpstr>
      <vt:lpstr>ECAR Report</vt:lpstr>
      <vt:lpstr>Who uses the data ?</vt:lpstr>
      <vt:lpstr>PowerPoint Presentation</vt:lpstr>
      <vt:lpstr>PowerPoint Presentation</vt:lpstr>
    </vt:vector>
  </TitlesOfParts>
  <Company>EDUCAUSE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Burrows</dc:creator>
  <cp:lastModifiedBy>Mike Fary</cp:lastModifiedBy>
  <cp:revision>58</cp:revision>
  <dcterms:created xsi:type="dcterms:W3CDTF">2012-08-20T22:08:20Z</dcterms:created>
  <dcterms:modified xsi:type="dcterms:W3CDTF">2012-10-26T12:19:06Z</dcterms:modified>
</cp:coreProperties>
</file>