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70" r:id="rId2"/>
    <p:sldId id="273" r:id="rId3"/>
    <p:sldId id="281" r:id="rId4"/>
    <p:sldId id="275" r:id="rId5"/>
    <p:sldId id="277" r:id="rId6"/>
    <p:sldId id="282" r:id="rId7"/>
    <p:sldId id="276" r:id="rId8"/>
    <p:sldId id="274" r:id="rId9"/>
    <p:sldId id="279" r:id="rId10"/>
    <p:sldId id="280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93D2"/>
    <a:srgbClr val="FF0000"/>
    <a:srgbClr val="2541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1007" autoAdjust="0"/>
  </p:normalViewPr>
  <p:slideViewPr>
    <p:cSldViewPr>
      <p:cViewPr>
        <p:scale>
          <a:sx n="70" d="100"/>
          <a:sy n="70" d="100"/>
        </p:scale>
        <p:origin x="-157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981B6-1A5D-4169-8AEA-B879C6F2F794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485AA-E7B7-482B-8982-699509D08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50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69457-325E-4C51-BDA1-ED320D28F43A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457C5-9E63-4EFB-80F5-385121663F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0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One of the most common questions:  How do you get started in ITIL?</a:t>
            </a:r>
          </a:p>
          <a:p>
            <a:endParaRPr lang="en-US" sz="1600" dirty="0" smtClean="0"/>
          </a:p>
          <a:p>
            <a:r>
              <a:rPr lang="en-US" sz="1600" dirty="0" smtClean="0"/>
              <a:t>Many paths: We want to find out today what has worked for people in the room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457C5-9E63-4EFB-80F5-385121663F2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do you start?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Sense of urgency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Training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Management support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Assess pain points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Identify resources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Roadmap,</a:t>
            </a:r>
            <a:r>
              <a:rPr lang="en-US" baseline="0" dirty="0" smtClean="0"/>
              <a:t> including low-hanging fruit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457C5-9E63-4EFB-80F5-385121663F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90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457C5-9E63-4EFB-80F5-385121663F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457C5-9E63-4EFB-80F5-385121663F2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457C5-9E63-4EFB-80F5-385121663F2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457C5-9E63-4EFB-80F5-385121663F2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Higher</a:t>
            </a:r>
            <a:r>
              <a:rPr lang="en-US" baseline="0" dirty="0" smtClean="0"/>
              <a:t> Ed is NOT the early adopter.  Widespread use in industry, healthcare; Europe, Asia.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457C5-9E63-4EFB-80F5-385121663F2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Probably</a:t>
            </a:r>
            <a:r>
              <a:rPr lang="en-US" baseline="0" dirty="0" smtClean="0"/>
              <a:t> schools represented in this room today who have been walking the ITIL path but who are not on this list.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457C5-9E63-4EFB-80F5-385121663F2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do you start?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Sense of urgency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Training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Management support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Assess pain points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Identify resources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Roadmap,</a:t>
            </a:r>
            <a:r>
              <a:rPr lang="en-US" baseline="0" dirty="0" smtClean="0"/>
              <a:t> including low-hanging fruit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457C5-9E63-4EFB-80F5-385121663F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90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do you start?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Sense of urgency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Training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Management support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Assess pain points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Identify resources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Roadmap,</a:t>
            </a:r>
            <a:r>
              <a:rPr lang="en-US" baseline="0" dirty="0" smtClean="0"/>
              <a:t> including low-hanging fruit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457C5-9E63-4EFB-80F5-385121663F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90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chemeClr val="accent4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chemeClr val="accent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14" name="Picture 13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381000"/>
            <a:ext cx="2143125" cy="54292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895600"/>
            <a:ext cx="7086600" cy="3276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endParaRPr lang="en-US" sz="2400" dirty="0" smtClean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David McGuire,</a:t>
            </a:r>
            <a:r>
              <a:rPr lang="en-US" dirty="0" smtClean="0">
                <a:latin typeface="+mj-lt"/>
              </a:rPr>
              <a:t> UNM Assoc Dir. IT </a:t>
            </a:r>
            <a:r>
              <a:rPr lang="en-US" dirty="0" err="1" smtClean="0">
                <a:latin typeface="+mj-lt"/>
              </a:rPr>
              <a:t>Proj</a:t>
            </a:r>
            <a:r>
              <a:rPr lang="en-US" dirty="0" smtClean="0">
                <a:latin typeface="+mj-lt"/>
              </a:rPr>
              <a:t> &amp; Svc Mgt</a:t>
            </a:r>
          </a:p>
          <a:p>
            <a:r>
              <a:rPr lang="en-US" b="1" dirty="0" smtClean="0">
                <a:latin typeface="+mj-lt"/>
              </a:rPr>
              <a:t>Rita Barrantes</a:t>
            </a:r>
            <a:r>
              <a:rPr lang="en-US" dirty="0" smtClean="0">
                <a:latin typeface="+mj-lt"/>
              </a:rPr>
              <a:t>, UH Assoc. to CIO &amp; Mgr. IT Svcs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- November 2012 -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ITIL in Higher Education</a:t>
            </a:r>
            <a:endParaRPr lang="en-US" dirty="0"/>
          </a:p>
        </p:txBody>
      </p:sp>
      <p:pic>
        <p:nvPicPr>
          <p:cNvPr id="4" name="Picture 3" descr="UIT_Logo.jpg"/>
          <p:cNvPicPr>
            <a:picLocks noChangeAspect="1"/>
          </p:cNvPicPr>
          <p:nvPr/>
        </p:nvPicPr>
        <p:blipFill>
          <a:blip r:embed="rId3" cstate="print"/>
          <a:srcRect b="55629"/>
          <a:stretch>
            <a:fillRect/>
          </a:stretch>
        </p:blipFill>
        <p:spPr>
          <a:xfrm>
            <a:off x="381000" y="304800"/>
            <a:ext cx="3657600" cy="304800"/>
          </a:xfrm>
          <a:prstGeom prst="rect">
            <a:avLst/>
          </a:prstGeom>
        </p:spPr>
      </p:pic>
      <p:pic>
        <p:nvPicPr>
          <p:cNvPr id="7" name="Picture 6" descr="unm-logo-long-sampl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609600"/>
            <a:ext cx="3733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the ITIL CG?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07623"/>
            <a:ext cx="533400" cy="5940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</a:t>
            </a:r>
          </a:p>
          <a:p>
            <a:pPr algn="ctr"/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75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Connected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Rita </a:t>
            </a:r>
            <a:r>
              <a:rPr lang="en-US" dirty="0" err="1"/>
              <a:t>Barrantes</a:t>
            </a:r>
            <a:r>
              <a:rPr lang="en-US" dirty="0"/>
              <a:t> – </a:t>
            </a:r>
            <a:r>
              <a:rPr lang="en-US" dirty="0">
                <a:solidFill>
                  <a:srgbClr val="002060"/>
                </a:solidFill>
              </a:rPr>
              <a:t>rbarrant@central.uh.edu</a:t>
            </a:r>
          </a:p>
          <a:p>
            <a:r>
              <a:rPr lang="en-US" dirty="0" smtClean="0"/>
              <a:t>David McGuire – </a:t>
            </a:r>
            <a:r>
              <a:rPr lang="en-US" dirty="0" smtClean="0">
                <a:solidFill>
                  <a:srgbClr val="002060"/>
                </a:solidFill>
              </a:rPr>
              <a:t>dmcguire@unm.edu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ITIL Resources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www.itil-officialsite.com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www.educause.edu/discuss/constituent-groups-about-information-technology-management-and-leadership/itil-higher-education (or just </a:t>
            </a:r>
            <a:r>
              <a:rPr lang="en-US" b="1" dirty="0" smtClean="0"/>
              <a:t>search Educause for “ITIL”)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0" y="507623"/>
            <a:ext cx="533400" cy="5940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</a:t>
            </a:r>
          </a:p>
          <a:p>
            <a:pPr algn="ctr"/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25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7623"/>
            <a:ext cx="533400" cy="56323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</a:t>
            </a:r>
          </a:p>
          <a:p>
            <a:pPr algn="ctr"/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80772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/>
          </a:p>
          <a:p>
            <a:pPr algn="ctr"/>
            <a:endParaRPr lang="en-US" sz="2800" b="1" dirty="0" smtClean="0"/>
          </a:p>
          <a:p>
            <a:pPr algn="ctr"/>
            <a:r>
              <a:rPr lang="en-US" sz="3200" b="1" dirty="0" smtClean="0"/>
              <a:t>ITIL Constituent Group</a:t>
            </a:r>
          </a:p>
          <a:p>
            <a:endParaRPr lang="en-US" sz="2400" b="1" dirty="0" smtClean="0"/>
          </a:p>
          <a:p>
            <a:r>
              <a:rPr lang="en-US" sz="2800" b="1" u="sng" dirty="0" smtClean="0">
                <a:solidFill>
                  <a:srgbClr val="FF0000"/>
                </a:solidFill>
              </a:rPr>
              <a:t>Intro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  <a:r>
              <a:rPr lang="en-US" sz="2800" b="1" dirty="0" smtClean="0"/>
              <a:t>Quick ITIL overview </a:t>
            </a:r>
            <a:r>
              <a:rPr lang="en-US" sz="2800" dirty="0" smtClean="0"/>
              <a:t>[5 </a:t>
            </a:r>
            <a:r>
              <a:rPr lang="en-US" sz="2800" dirty="0"/>
              <a:t>min] </a:t>
            </a:r>
            <a:endParaRPr lang="en-US" sz="2800" dirty="0" smtClean="0"/>
          </a:p>
          <a:p>
            <a:endParaRPr lang="en-US" sz="1400" dirty="0" smtClean="0"/>
          </a:p>
          <a:p>
            <a:r>
              <a:rPr lang="en-US" sz="2800" b="1" u="sng" dirty="0">
                <a:solidFill>
                  <a:srgbClr val="FF0000"/>
                </a:solidFill>
              </a:rPr>
              <a:t>Poll</a:t>
            </a:r>
            <a:r>
              <a:rPr lang="en-US" sz="2800" b="1" dirty="0">
                <a:solidFill>
                  <a:srgbClr val="FF0000"/>
                </a:solidFill>
              </a:rPr>
              <a:t>: </a:t>
            </a:r>
            <a:r>
              <a:rPr lang="en-US" sz="2800" b="1" dirty="0" smtClean="0"/>
              <a:t>ITIL journey: </a:t>
            </a:r>
            <a:r>
              <a:rPr lang="en-US" sz="2800" dirty="0" smtClean="0"/>
              <a:t>Just starting, or on the road?</a:t>
            </a:r>
            <a:r>
              <a:rPr lang="en-US" sz="2800" b="1" dirty="0" smtClean="0"/>
              <a:t> </a:t>
            </a:r>
            <a:r>
              <a:rPr lang="en-US" sz="2800" dirty="0" smtClean="0"/>
              <a:t>[5 </a:t>
            </a:r>
            <a:r>
              <a:rPr lang="en-US" sz="2800" dirty="0"/>
              <a:t>min</a:t>
            </a:r>
            <a:r>
              <a:rPr lang="en-US" sz="2800" dirty="0" smtClean="0"/>
              <a:t>]</a:t>
            </a:r>
          </a:p>
          <a:p>
            <a:endParaRPr lang="en-US" sz="1400" b="1" dirty="0"/>
          </a:p>
          <a:p>
            <a:r>
              <a:rPr lang="en-US" sz="2800" b="1" u="sng" dirty="0" smtClean="0">
                <a:solidFill>
                  <a:srgbClr val="FF0000"/>
                </a:solidFill>
              </a:rPr>
              <a:t>Group Discussion</a:t>
            </a:r>
            <a:r>
              <a:rPr lang="en-US" sz="2800" b="1" dirty="0" smtClean="0">
                <a:solidFill>
                  <a:srgbClr val="FF0000"/>
                </a:solidFill>
              </a:rPr>
              <a:t>: </a:t>
            </a:r>
            <a:r>
              <a:rPr lang="en-US" sz="2800" b="1" dirty="0" smtClean="0"/>
              <a:t>Focused questions </a:t>
            </a:r>
            <a:r>
              <a:rPr lang="en-US" sz="2800" dirty="0" smtClean="0"/>
              <a:t>[15 min]</a:t>
            </a:r>
          </a:p>
          <a:p>
            <a:endParaRPr lang="en-US" sz="1400" b="1" dirty="0"/>
          </a:p>
          <a:p>
            <a:r>
              <a:rPr lang="en-US" sz="2800" b="1" u="sng" dirty="0" smtClean="0">
                <a:solidFill>
                  <a:srgbClr val="FF0000"/>
                </a:solidFill>
              </a:rPr>
              <a:t>Groups share: </a:t>
            </a:r>
            <a:r>
              <a:rPr lang="en-US" sz="2800" b="1" dirty="0" smtClean="0"/>
              <a:t>Summarize answers </a:t>
            </a:r>
            <a:r>
              <a:rPr lang="en-US" sz="2800" dirty="0" smtClean="0"/>
              <a:t>[20 </a:t>
            </a:r>
            <a:r>
              <a:rPr lang="en-US" sz="2800" dirty="0"/>
              <a:t>min</a:t>
            </a:r>
            <a:r>
              <a:rPr lang="en-US" sz="2800" dirty="0" smtClean="0"/>
              <a:t>]</a:t>
            </a:r>
            <a:endParaRPr lang="en-US" sz="2800" dirty="0"/>
          </a:p>
          <a:p>
            <a:endParaRPr lang="en-US" sz="1400" dirty="0" smtClean="0"/>
          </a:p>
          <a:p>
            <a:r>
              <a:rPr lang="en-US" sz="2800" b="1" u="sng" dirty="0" smtClean="0">
                <a:solidFill>
                  <a:srgbClr val="FF0000"/>
                </a:solidFill>
              </a:rPr>
              <a:t>Topics for the ITIL CG List?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 [</a:t>
            </a:r>
            <a:r>
              <a:rPr lang="en-US" sz="2800" dirty="0"/>
              <a:t>5</a:t>
            </a:r>
            <a:r>
              <a:rPr lang="en-US" sz="2800" dirty="0" smtClean="0"/>
              <a:t> min]</a:t>
            </a:r>
            <a:endParaRPr lang="en-US" sz="2800" dirty="0"/>
          </a:p>
          <a:p>
            <a:endParaRPr lang="en-US" sz="2400" dirty="0" smtClean="0"/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381000"/>
            <a:ext cx="2143125" cy="542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7623"/>
            <a:ext cx="533400" cy="5940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</a:t>
            </a: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</a:t>
            </a:r>
          </a:p>
          <a:p>
            <a:pPr algn="ctr"/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8077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ITIL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Globally recognized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best practice </a:t>
            </a: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290513" indent="-290513">
              <a:buFont typeface="Wingdings" pitchFamily="2" charset="2"/>
              <a:buChar char="Ø"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v1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– Late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80’s: 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Manage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infrastructure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(mainframes, tape libraries, etc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.)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v2 - ~2000: 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Design &amp; improve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processes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(Incident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Mgmt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Change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Mgmt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etc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.)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v3 –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2007-11: 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Manage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full service lifecycle 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          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Service Strategy, Service Design, Service Operations, etc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.)</a:t>
            </a:r>
          </a:p>
          <a:p>
            <a:pPr marL="290513" indent="-290513">
              <a:buFont typeface="Wingdings" pitchFamily="2" charset="2"/>
              <a:buChar char="Ø"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7623"/>
            <a:ext cx="533400" cy="5940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</a:t>
            </a: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</a:t>
            </a:r>
          </a:p>
          <a:p>
            <a:pPr algn="ctr"/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23081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ITIL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Framework for Managing IT </a:t>
            </a:r>
          </a:p>
          <a:p>
            <a:pPr lvl="3"/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as a Service Organization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2" descr="C:\Users\dmcguire\Documents\ITSM_Research\Presentation images\ServiceLifecycle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98999"/>
            <a:ext cx="4654201" cy="465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57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7623"/>
            <a:ext cx="533400" cy="5940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</a:t>
            </a: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</a:t>
            </a:r>
          </a:p>
          <a:p>
            <a:pPr algn="ctr"/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ITIL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:  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Moves IT Up the Value Chain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1417" y="1600200"/>
            <a:ext cx="2292824" cy="1371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Strategic Partner</a:t>
            </a:r>
            <a:endParaRPr lang="en-US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3412905" y="2971800"/>
            <a:ext cx="2292824" cy="1371600"/>
          </a:xfrm>
          <a:prstGeom prst="rect">
            <a:avLst/>
          </a:prstGeom>
          <a:solidFill>
            <a:srgbClr val="92D050">
              <a:alpha val="8392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Service Provider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97335" y="4343400"/>
            <a:ext cx="2292824" cy="1371600"/>
          </a:xfrm>
          <a:prstGeom prst="rect">
            <a:avLst/>
          </a:prstGeom>
          <a:solidFill>
            <a:srgbClr val="8A93D2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Technology Provider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20150993">
            <a:off x="2991932" y="4672338"/>
            <a:ext cx="5169463" cy="10668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Value To Institution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0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7623"/>
            <a:ext cx="533400" cy="5940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</a:t>
            </a: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</a:t>
            </a:r>
          </a:p>
          <a:p>
            <a:pPr algn="ctr"/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1612880"/>
            <a:ext cx="2438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HP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Microsoft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Disney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Toyota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Walmart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marL="290513" indent="-290513"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Staples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Boeing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56481" y="494552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Who Uses ITIL? 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1600200"/>
            <a:ext cx="30752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Ø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Sony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Pfizer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Bank of America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Target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IBM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Fujitsu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Barclay’s Bank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Eli Lilly</a:t>
            </a:r>
          </a:p>
        </p:txBody>
      </p:sp>
    </p:spTree>
    <p:extLst>
      <p:ext uri="{BB962C8B-B14F-4D97-AF65-F5344CB8AC3E}">
        <p14:creationId xmlns:p14="http://schemas.microsoft.com/office/powerpoint/2010/main" val="916427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7623"/>
            <a:ext cx="533400" cy="5940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</a:t>
            </a: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</a:t>
            </a:r>
          </a:p>
          <a:p>
            <a:pPr algn="ctr"/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612880"/>
            <a:ext cx="2438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Boston </a:t>
            </a:r>
            <a:r>
              <a:rPr lang="en-US" dirty="0">
                <a:latin typeface="Calibri" pitchFamily="34" charset="0"/>
                <a:cs typeface="Calibri" pitchFamily="34" charset="0"/>
              </a:rPr>
              <a:t>U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  <a:cs typeface="Calibri" pitchFamily="34" charset="0"/>
              </a:rPr>
              <a:t>Brigham Young U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  <a:cs typeface="Calibri" pitchFamily="34" charset="0"/>
              </a:rPr>
              <a:t>Clemson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  <a:cs typeface="Calibri" pitchFamily="34" charset="0"/>
              </a:rPr>
              <a:t>Cornell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  <a:cs typeface="Calibri" pitchFamily="34" charset="0"/>
              </a:rPr>
              <a:t>CSU-Sacramento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Deakin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(Australia)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Duke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  <a:cs typeface="Calibri" pitchFamily="34" charset="0"/>
              </a:rPr>
              <a:t>Emory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  <a:cs typeface="Calibri" pitchFamily="34" charset="0"/>
              </a:rPr>
              <a:t>Fresno State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  <a:cs typeface="Calibri" pitchFamily="34" charset="0"/>
              </a:rPr>
              <a:t>George Washington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  <a:cs typeface="Calibri" pitchFamily="34" charset="0"/>
              </a:rPr>
              <a:t>Georgia State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  <a:cs typeface="Calibri" pitchFamily="34" charset="0"/>
              </a:rPr>
              <a:t>Georgia Tech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Harvard FAS IT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6481" y="507623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ITIL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in Higher Ed:  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(not a comprehensive list)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380096" y="1612880"/>
            <a:ext cx="2438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Marquette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  <a:cs typeface="Calibri" pitchFamily="34" charset="0"/>
              </a:rPr>
              <a:t>Miami U (Ohio)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  <a:cs typeface="Calibri" pitchFamily="34" charset="0"/>
              </a:rPr>
              <a:t>Michigan State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  <a:cs typeface="Calibri" pitchFamily="34" charset="0"/>
              </a:rPr>
              <a:t>New York U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  <a:cs typeface="Calibri" pitchFamily="34" charset="0"/>
              </a:rPr>
              <a:t>Notre Dame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  <a:cs typeface="Calibri" pitchFamily="34" charset="0"/>
              </a:rPr>
              <a:t>Ohio State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  <a:cs typeface="Calibri" pitchFamily="34" charset="0"/>
              </a:rPr>
              <a:t>Purdue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St Louis U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U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of Alaska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U of Canterbury, NZ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U of Chicago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U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of Kansas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  <a:cs typeface="Calibri" pitchFamily="34" charset="0"/>
              </a:rPr>
              <a:t>U of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Maryland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18496" y="1600200"/>
            <a:ext cx="2438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  <a:cs typeface="Calibri" pitchFamily="34" charset="0"/>
              </a:rPr>
              <a:t>U of Minnesota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U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of Pennsylvania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U of Sydney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U of Virginia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U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of Wisconsin System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UC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Santa Barbara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UC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Santa Cruz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UNC </a:t>
            </a:r>
            <a:r>
              <a:rPr lang="en-US" dirty="0">
                <a:latin typeface="Calibri" pitchFamily="34" charset="0"/>
                <a:cs typeface="Calibri" pitchFamily="34" charset="0"/>
              </a:rPr>
              <a:t>Chapel Hill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Vanderbilt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Wake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Forest</a:t>
            </a:r>
          </a:p>
          <a:p>
            <a:pPr marL="290513" indent="-290513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Yale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09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>
              <a:latin typeface="+mj-lt"/>
            </a:endParaRP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Focused </a:t>
            </a:r>
            <a:r>
              <a:rPr lang="en-US" sz="2800" dirty="0">
                <a:latin typeface="+mj-lt"/>
              </a:rPr>
              <a:t>questions [15 min]</a:t>
            </a:r>
          </a:p>
          <a:p>
            <a:pPr marL="0" indent="0">
              <a:buNone/>
            </a:pPr>
            <a:endParaRPr lang="en-US" sz="28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07623"/>
            <a:ext cx="533400" cy="5940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</a:t>
            </a:r>
          </a:p>
          <a:p>
            <a:pPr algn="ctr"/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03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Share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>
              <a:latin typeface="+mj-lt"/>
            </a:endParaRP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Summarize Answers (20 min)</a:t>
            </a:r>
            <a:endParaRPr lang="en-US" sz="28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07623"/>
            <a:ext cx="533400" cy="5940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</a:t>
            </a:r>
          </a:p>
          <a:p>
            <a:pPr algn="ctr"/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84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B2D1F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2558</TotalTime>
  <Words>542</Words>
  <Application>Microsoft Office PowerPoint</Application>
  <PresentationFormat>On-screen Show (4:3)</PresentationFormat>
  <Paragraphs>308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ITIL in Higher Education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Group Discussion</vt:lpstr>
      <vt:lpstr>Groups Share </vt:lpstr>
      <vt:lpstr>Topics for the ITIL CG?</vt:lpstr>
      <vt:lpstr>Stay Connected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ITIL Constituent Group meeting</dc:title>
  <dc:subject>Educause 2012</dc:subject>
  <dc:creator>Rita Barrantes;David McGuire</dc:creator>
  <cp:keywords>ITIL EDU12</cp:keywords>
  <cp:lastModifiedBy>dmcguire</cp:lastModifiedBy>
  <cp:revision>126</cp:revision>
  <dcterms:created xsi:type="dcterms:W3CDTF">2006-08-16T00:00:00Z</dcterms:created>
  <dcterms:modified xsi:type="dcterms:W3CDTF">2012-11-18T04:34:59Z</dcterms:modified>
</cp:coreProperties>
</file>