
<file path=[Content_Types].xml><?xml version="1.0" encoding="utf-8"?>
<Types xmlns="http://schemas.openxmlformats.org/package/2006/content-types">
  <Default Extension="bin" ContentType="application/vnd.openxmlformats-officedocument.presentationml.printerSettings"/>
  <Override PartName="/ppt/diagrams/drawing1.xml" ContentType="application/vnd.ms-office.drawingml.diagramDrawing+xml"/>
  <Override PartName="/ppt/slides/slide14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diagrams/colors1.xml" ContentType="application/vnd.openxmlformats-officedocument.drawingml.diagramColor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Default Extension="pict" ContentType="image/pict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Default Extension="xls" ContentType="application/vnd.ms-exce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diagrams/data1.xml" ContentType="application/vnd.openxmlformats-officedocument.drawingml.diagramData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diagrams/quickStyle1.xml" ContentType="application/vnd.openxmlformats-officedocument.drawingml.diagramStyl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84" r:id="rId1"/>
  </p:sldMasterIdLst>
  <p:notesMasterIdLst>
    <p:notesMasterId r:id="rId61"/>
  </p:notesMasterIdLst>
  <p:sldIdLst>
    <p:sldId id="257" r:id="rId2"/>
    <p:sldId id="380" r:id="rId3"/>
    <p:sldId id="318" r:id="rId4"/>
    <p:sldId id="319" r:id="rId5"/>
    <p:sldId id="381" r:id="rId6"/>
    <p:sldId id="343" r:id="rId7"/>
    <p:sldId id="382" r:id="rId8"/>
    <p:sldId id="322" r:id="rId9"/>
    <p:sldId id="339" r:id="rId10"/>
    <p:sldId id="340" r:id="rId11"/>
    <p:sldId id="341" r:id="rId12"/>
    <p:sldId id="338" r:id="rId13"/>
    <p:sldId id="349" r:id="rId14"/>
    <p:sldId id="350" r:id="rId15"/>
    <p:sldId id="389" r:id="rId16"/>
    <p:sldId id="388" r:id="rId17"/>
    <p:sldId id="393" r:id="rId18"/>
    <p:sldId id="394" r:id="rId19"/>
    <p:sldId id="390" r:id="rId20"/>
    <p:sldId id="364" r:id="rId21"/>
    <p:sldId id="365" r:id="rId22"/>
    <p:sldId id="375" r:id="rId23"/>
    <p:sldId id="395" r:id="rId24"/>
    <p:sldId id="396" r:id="rId25"/>
    <p:sldId id="397" r:id="rId26"/>
    <p:sldId id="374" r:id="rId27"/>
    <p:sldId id="351" r:id="rId28"/>
    <p:sldId id="372" r:id="rId29"/>
    <p:sldId id="373" r:id="rId30"/>
    <p:sldId id="334" r:id="rId31"/>
    <p:sldId id="335" r:id="rId32"/>
    <p:sldId id="367" r:id="rId33"/>
    <p:sldId id="368" r:id="rId34"/>
    <p:sldId id="369" r:id="rId35"/>
    <p:sldId id="370" r:id="rId36"/>
    <p:sldId id="357" r:id="rId37"/>
    <p:sldId id="358" r:id="rId38"/>
    <p:sldId id="278" r:id="rId39"/>
    <p:sldId id="315" r:id="rId40"/>
    <p:sldId id="316" r:id="rId41"/>
    <p:sldId id="280" r:id="rId42"/>
    <p:sldId id="281" r:id="rId43"/>
    <p:sldId id="290" r:id="rId44"/>
    <p:sldId id="291" r:id="rId45"/>
    <p:sldId id="292" r:id="rId46"/>
    <p:sldId id="293" r:id="rId47"/>
    <p:sldId id="302" r:id="rId48"/>
    <p:sldId id="303" r:id="rId49"/>
    <p:sldId id="304" r:id="rId50"/>
    <p:sldId id="344" r:id="rId51"/>
    <p:sldId id="346" r:id="rId52"/>
    <p:sldId id="347" r:id="rId53"/>
    <p:sldId id="348" r:id="rId54"/>
    <p:sldId id="362" r:id="rId55"/>
    <p:sldId id="363" r:id="rId56"/>
    <p:sldId id="384" r:id="rId57"/>
    <p:sldId id="385" r:id="rId58"/>
    <p:sldId id="391" r:id="rId59"/>
    <p:sldId id="392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14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horn:Documents:Innosight%20Institute:Education%20Ongoing%20Research:Center%20for%20American%20Progress%20Paper%20on%20Higher%20Ed:Online%20S%20curve%20higher%20educa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trendline>
            <c:trendlineType val="exp"/>
          </c:trendline>
          <c:trendline>
            <c:trendlineType val="exp"/>
            <c:forward val="8.0"/>
          </c:trendline>
          <c:trendline>
            <c:trendlineType val="exp"/>
            <c:forward val="10.0"/>
          </c:trendline>
          <c:xVal>
            <c:numRef>
              <c:f>'Online Adoption Rate 2002-2008'!$B$4:$B$16</c:f>
              <c:numCache>
                <c:formatCode>General</c:formatCode>
                <c:ptCount val="13"/>
                <c:pt idx="0">
                  <c:v>2002.0</c:v>
                </c:pt>
                <c:pt idx="1">
                  <c:v>2003.0</c:v>
                </c:pt>
                <c:pt idx="2">
                  <c:v>2004.0</c:v>
                </c:pt>
                <c:pt idx="3">
                  <c:v>2005.0</c:v>
                </c:pt>
                <c:pt idx="4">
                  <c:v>2006.0</c:v>
                </c:pt>
                <c:pt idx="5">
                  <c:v>2007.0</c:v>
                </c:pt>
                <c:pt idx="6">
                  <c:v>2008.0</c:v>
                </c:pt>
                <c:pt idx="7">
                  <c:v>2009.0</c:v>
                </c:pt>
                <c:pt idx="8">
                  <c:v>2010.0</c:v>
                </c:pt>
                <c:pt idx="9">
                  <c:v>2011.0</c:v>
                </c:pt>
                <c:pt idx="10">
                  <c:v>2012.0</c:v>
                </c:pt>
                <c:pt idx="11">
                  <c:v>2013.0</c:v>
                </c:pt>
                <c:pt idx="12">
                  <c:v>2014.0</c:v>
                </c:pt>
              </c:numCache>
            </c:numRef>
          </c:xVal>
          <c:yVal>
            <c:numRef>
              <c:f>'Online Adoption Rate 2002-2008'!$J$4:$J$11</c:f>
              <c:numCache>
                <c:formatCode>General</c:formatCode>
                <c:ptCount val="8"/>
                <c:pt idx="0">
                  <c:v>0.10680243644703</c:v>
                </c:pt>
                <c:pt idx="1">
                  <c:v>0.13195354189441</c:v>
                </c:pt>
                <c:pt idx="2">
                  <c:v>0.155919051067241</c:v>
                </c:pt>
                <c:pt idx="3">
                  <c:v>0.222265618474763</c:v>
                </c:pt>
                <c:pt idx="4">
                  <c:v>0.244447160227353</c:v>
                </c:pt>
                <c:pt idx="5">
                  <c:v>0.275199507030807</c:v>
                </c:pt>
                <c:pt idx="6">
                  <c:v>0.326870739199918</c:v>
                </c:pt>
                <c:pt idx="7">
                  <c:v>0.414555592064639</c:v>
                </c:pt>
              </c:numCache>
            </c:numRef>
          </c:yVal>
        </c:ser>
        <c:axId val="204249624"/>
        <c:axId val="204278632"/>
      </c:scatterChart>
      <c:valAx>
        <c:axId val="204249624"/>
        <c:scaling>
          <c:orientation val="minMax"/>
          <c:max val="2019.0"/>
        </c:scaling>
        <c:axPos val="b"/>
        <c:numFmt formatCode="General" sourceLinked="1"/>
        <c:tickLblPos val="nextTo"/>
        <c:crossAx val="204278632"/>
        <c:crosses val="autoZero"/>
        <c:crossBetween val="midCat"/>
        <c:majorUnit val="1.0"/>
      </c:valAx>
      <c:valAx>
        <c:axId val="204278632"/>
        <c:scaling>
          <c:logBase val="10.0"/>
          <c:orientation val="minMax"/>
          <c:max val="10.0"/>
          <c:min val="0.01"/>
        </c:scaling>
        <c:axPos val="l"/>
        <c:majorGridlines/>
        <c:numFmt formatCode="General" sourceLinked="1"/>
        <c:tickLblPos val="nextTo"/>
        <c:crossAx val="204249624"/>
        <c:crosses val="autoZero"/>
        <c:crossBetween val="midCat"/>
      </c:valAx>
    </c:plotArea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16BDBE-4283-BB40-B241-28FBB399D6DF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0233FD-1F3A-354F-8893-F3A54969DDFB}">
      <dgm:prSet phldrT="[Text]"/>
      <dgm:spPr/>
      <dgm:t>
        <a:bodyPr/>
        <a:lstStyle/>
        <a:p>
          <a:r>
            <a:rPr lang="en-US" dirty="0" smtClean="0"/>
            <a:t>Selection of content/text</a:t>
          </a:r>
          <a:endParaRPr lang="en-US" dirty="0"/>
        </a:p>
      </dgm:t>
    </dgm:pt>
    <dgm:pt modelId="{9345B72E-CE92-3242-B53E-F3FD25905E4D}" type="parTrans" cxnId="{53BACED8-2B3D-AF41-94AF-06D515BE9E27}">
      <dgm:prSet/>
      <dgm:spPr/>
      <dgm:t>
        <a:bodyPr/>
        <a:lstStyle/>
        <a:p>
          <a:endParaRPr lang="en-US"/>
        </a:p>
      </dgm:t>
    </dgm:pt>
    <dgm:pt modelId="{A56426BD-D7CE-0C4C-94A1-052198602E9D}" type="sibTrans" cxnId="{53BACED8-2B3D-AF41-94AF-06D515BE9E27}">
      <dgm:prSet/>
      <dgm:spPr/>
      <dgm:t>
        <a:bodyPr/>
        <a:lstStyle/>
        <a:p>
          <a:endParaRPr lang="en-US"/>
        </a:p>
      </dgm:t>
    </dgm:pt>
    <dgm:pt modelId="{0F8443BA-334C-B642-A65C-A6D41ECECB78}">
      <dgm:prSet phldrT="[Text]"/>
      <dgm:spPr/>
      <dgm:t>
        <a:bodyPr/>
        <a:lstStyle/>
        <a:p>
          <a:r>
            <a:rPr lang="en-US" dirty="0" smtClean="0"/>
            <a:t>Design</a:t>
          </a:r>
          <a:endParaRPr lang="en-US" dirty="0"/>
        </a:p>
      </dgm:t>
    </dgm:pt>
    <dgm:pt modelId="{C409B959-30D1-0D43-B974-256577192520}" type="parTrans" cxnId="{F0DE52AD-CB36-1248-83E9-F611C670BAC3}">
      <dgm:prSet/>
      <dgm:spPr/>
      <dgm:t>
        <a:bodyPr/>
        <a:lstStyle/>
        <a:p>
          <a:endParaRPr lang="en-US"/>
        </a:p>
      </dgm:t>
    </dgm:pt>
    <dgm:pt modelId="{F18CB75E-A175-2145-BE93-30F3A97B431C}" type="sibTrans" cxnId="{F0DE52AD-CB36-1248-83E9-F611C670BAC3}">
      <dgm:prSet/>
      <dgm:spPr/>
      <dgm:t>
        <a:bodyPr/>
        <a:lstStyle/>
        <a:p>
          <a:endParaRPr lang="en-US"/>
        </a:p>
      </dgm:t>
    </dgm:pt>
    <dgm:pt modelId="{C26F992E-BBC8-1C45-AA2E-80E5111AA11F}">
      <dgm:prSet phldrT="[Text]"/>
      <dgm:spPr/>
      <dgm:t>
        <a:bodyPr/>
        <a:lstStyle/>
        <a:p>
          <a:r>
            <a:rPr lang="en-US" dirty="0" smtClean="0"/>
            <a:t>Copy editing</a:t>
          </a:r>
          <a:endParaRPr lang="en-US" dirty="0"/>
        </a:p>
      </dgm:t>
    </dgm:pt>
    <dgm:pt modelId="{6D898251-230F-B042-86D7-E4E68963CFFC}" type="parTrans" cxnId="{FC52DD97-5C07-364A-86CF-5C656C8B85D9}">
      <dgm:prSet/>
      <dgm:spPr/>
      <dgm:t>
        <a:bodyPr/>
        <a:lstStyle/>
        <a:p>
          <a:endParaRPr lang="en-US"/>
        </a:p>
      </dgm:t>
    </dgm:pt>
    <dgm:pt modelId="{98397586-B9FE-8B49-8C74-906E9ABBBC5C}" type="sibTrans" cxnId="{FC52DD97-5C07-364A-86CF-5C656C8B85D9}">
      <dgm:prSet/>
      <dgm:spPr/>
      <dgm:t>
        <a:bodyPr/>
        <a:lstStyle/>
        <a:p>
          <a:endParaRPr lang="en-US"/>
        </a:p>
      </dgm:t>
    </dgm:pt>
    <dgm:pt modelId="{FDEA8619-AEA5-314E-8707-E8F7CB64FE61}">
      <dgm:prSet/>
      <dgm:spPr/>
      <dgm:t>
        <a:bodyPr/>
        <a:lstStyle/>
        <a:p>
          <a:r>
            <a:rPr lang="en-US" dirty="0" smtClean="0"/>
            <a:t>Editing</a:t>
          </a:r>
          <a:endParaRPr lang="en-US" dirty="0"/>
        </a:p>
      </dgm:t>
    </dgm:pt>
    <dgm:pt modelId="{460F73F2-A0C3-6E4F-A604-B14FFFEB2055}" type="parTrans" cxnId="{0893B4CF-E83F-EC4D-8E8B-966C191F272F}">
      <dgm:prSet/>
      <dgm:spPr/>
      <dgm:t>
        <a:bodyPr/>
        <a:lstStyle/>
        <a:p>
          <a:endParaRPr lang="en-US"/>
        </a:p>
      </dgm:t>
    </dgm:pt>
    <dgm:pt modelId="{1EEA043F-5B31-3448-B451-D49F4449125A}" type="sibTrans" cxnId="{0893B4CF-E83F-EC4D-8E8B-966C191F272F}">
      <dgm:prSet/>
      <dgm:spPr/>
      <dgm:t>
        <a:bodyPr/>
        <a:lstStyle/>
        <a:p>
          <a:endParaRPr lang="en-US"/>
        </a:p>
      </dgm:t>
    </dgm:pt>
    <dgm:pt modelId="{118D6031-D1C0-904F-A67E-16AC8E09334C}">
      <dgm:prSet/>
      <dgm:spPr/>
      <dgm:t>
        <a:bodyPr/>
        <a:lstStyle/>
        <a:p>
          <a:r>
            <a:rPr lang="en-US" dirty="0" smtClean="0"/>
            <a:t>Marketing</a:t>
          </a:r>
          <a:endParaRPr lang="en-US" dirty="0"/>
        </a:p>
      </dgm:t>
    </dgm:pt>
    <dgm:pt modelId="{BDDF2A09-CAE7-004A-A7DD-D8927E8F3C8A}" type="parTrans" cxnId="{383E1E1F-DE34-3D42-91A5-CD9F5DBE7B96}">
      <dgm:prSet/>
      <dgm:spPr/>
      <dgm:t>
        <a:bodyPr/>
        <a:lstStyle/>
        <a:p>
          <a:endParaRPr lang="en-US"/>
        </a:p>
      </dgm:t>
    </dgm:pt>
    <dgm:pt modelId="{4955C02C-B50D-B14C-B0B4-359B394950D1}" type="sibTrans" cxnId="{383E1E1F-DE34-3D42-91A5-CD9F5DBE7B96}">
      <dgm:prSet/>
      <dgm:spPr/>
      <dgm:t>
        <a:bodyPr/>
        <a:lstStyle/>
        <a:p>
          <a:endParaRPr lang="en-US"/>
        </a:p>
      </dgm:t>
    </dgm:pt>
    <dgm:pt modelId="{B98C6BFF-2337-BB4F-A797-13E16BFA8ED9}">
      <dgm:prSet/>
      <dgm:spPr/>
      <dgm:t>
        <a:bodyPr/>
        <a:lstStyle/>
        <a:p>
          <a:r>
            <a:rPr lang="en-US" dirty="0" smtClean="0"/>
            <a:t>Distribution</a:t>
          </a:r>
          <a:endParaRPr lang="en-US" dirty="0"/>
        </a:p>
      </dgm:t>
    </dgm:pt>
    <dgm:pt modelId="{511CCC3B-4534-D245-ABC8-3CDA4A233023}" type="parTrans" cxnId="{D9E60CBA-EB8C-E542-B524-1FC4E1B59EB7}">
      <dgm:prSet/>
      <dgm:spPr/>
      <dgm:t>
        <a:bodyPr/>
        <a:lstStyle/>
        <a:p>
          <a:endParaRPr lang="en-US"/>
        </a:p>
      </dgm:t>
    </dgm:pt>
    <dgm:pt modelId="{3B6AB3B0-9A4E-FF47-9E6D-2B0F0994DD6C}" type="sibTrans" cxnId="{D9E60CBA-EB8C-E542-B524-1FC4E1B59EB7}">
      <dgm:prSet/>
      <dgm:spPr/>
      <dgm:t>
        <a:bodyPr/>
        <a:lstStyle/>
        <a:p>
          <a:endParaRPr lang="en-US"/>
        </a:p>
      </dgm:t>
    </dgm:pt>
    <dgm:pt modelId="{211271EB-6A3B-664B-A6BC-35CEE82CF6A2}">
      <dgm:prSet/>
      <dgm:spPr/>
      <dgm:t>
        <a:bodyPr/>
        <a:lstStyle/>
        <a:p>
          <a:r>
            <a:rPr lang="en-US" dirty="0" smtClean="0"/>
            <a:t>Printing</a:t>
          </a:r>
          <a:endParaRPr lang="en-US" dirty="0"/>
        </a:p>
      </dgm:t>
    </dgm:pt>
    <dgm:pt modelId="{B951E70A-9050-8547-83C7-CC5A882E05FE}" type="parTrans" cxnId="{C81CCD88-C9A0-EA44-95D7-2D61B76C59E4}">
      <dgm:prSet/>
      <dgm:spPr/>
      <dgm:t>
        <a:bodyPr/>
        <a:lstStyle/>
        <a:p>
          <a:endParaRPr lang="en-US"/>
        </a:p>
      </dgm:t>
    </dgm:pt>
    <dgm:pt modelId="{FC95933C-9059-AF44-80DC-2854599CB510}" type="sibTrans" cxnId="{C81CCD88-C9A0-EA44-95D7-2D61B76C59E4}">
      <dgm:prSet/>
      <dgm:spPr/>
      <dgm:t>
        <a:bodyPr/>
        <a:lstStyle/>
        <a:p>
          <a:endParaRPr lang="en-US"/>
        </a:p>
      </dgm:t>
    </dgm:pt>
    <dgm:pt modelId="{9D81F3A4-8CB0-8149-99BC-7E856BAD8BC2}" type="pres">
      <dgm:prSet presAssocID="{C716BDBE-4283-BB40-B241-28FBB399D6D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CA9563-34A8-364D-A841-3CF57C2F8005}" type="pres">
      <dgm:prSet presAssocID="{DB0233FD-1F3A-354F-8893-F3A54969DDFB}" presName="parentLin" presStyleCnt="0"/>
      <dgm:spPr/>
    </dgm:pt>
    <dgm:pt modelId="{95335549-9F24-6442-AE7D-15619D92440B}" type="pres">
      <dgm:prSet presAssocID="{DB0233FD-1F3A-354F-8893-F3A54969DDFB}" presName="parentLeftMargin" presStyleLbl="node1" presStyleIdx="0" presStyleCnt="7"/>
      <dgm:spPr/>
      <dgm:t>
        <a:bodyPr/>
        <a:lstStyle/>
        <a:p>
          <a:endParaRPr lang="en-US"/>
        </a:p>
      </dgm:t>
    </dgm:pt>
    <dgm:pt modelId="{82717CED-B22F-F547-BE0F-4CD26649051D}" type="pres">
      <dgm:prSet presAssocID="{DB0233FD-1F3A-354F-8893-F3A54969DDFB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944329-31A0-2A4B-A3D0-10FF1E092D2F}" type="pres">
      <dgm:prSet presAssocID="{DB0233FD-1F3A-354F-8893-F3A54969DDFB}" presName="negativeSpace" presStyleCnt="0"/>
      <dgm:spPr/>
    </dgm:pt>
    <dgm:pt modelId="{393D9CE5-F2C5-1A42-899A-8C31F754B6B5}" type="pres">
      <dgm:prSet presAssocID="{DB0233FD-1F3A-354F-8893-F3A54969DDFB}" presName="childText" presStyleLbl="conFgAcc1" presStyleIdx="0" presStyleCnt="7" custLinFactNeighborY="-34586">
        <dgm:presLayoutVars>
          <dgm:bulletEnabled val="1"/>
        </dgm:presLayoutVars>
      </dgm:prSet>
      <dgm:spPr/>
    </dgm:pt>
    <dgm:pt modelId="{01C500B3-194B-FA4D-8C85-D059045D7A30}" type="pres">
      <dgm:prSet presAssocID="{A56426BD-D7CE-0C4C-94A1-052198602E9D}" presName="spaceBetweenRectangles" presStyleCnt="0"/>
      <dgm:spPr/>
    </dgm:pt>
    <dgm:pt modelId="{B98884B6-019E-4E4D-AA8D-906EB3A2A908}" type="pres">
      <dgm:prSet presAssocID="{FDEA8619-AEA5-314E-8707-E8F7CB64FE61}" presName="parentLin" presStyleCnt="0"/>
      <dgm:spPr/>
    </dgm:pt>
    <dgm:pt modelId="{6D82BBF4-05F0-E446-ABB8-1BA47C24330A}" type="pres">
      <dgm:prSet presAssocID="{FDEA8619-AEA5-314E-8707-E8F7CB64FE61}" presName="parentLeftMargin" presStyleLbl="node1" presStyleIdx="0" presStyleCnt="7"/>
      <dgm:spPr/>
      <dgm:t>
        <a:bodyPr/>
        <a:lstStyle/>
        <a:p>
          <a:endParaRPr lang="en-US"/>
        </a:p>
      </dgm:t>
    </dgm:pt>
    <dgm:pt modelId="{2BD48412-E09C-024F-9DD6-032A26746C7B}" type="pres">
      <dgm:prSet presAssocID="{FDEA8619-AEA5-314E-8707-E8F7CB64FE61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4D45E0-16D9-BA42-9190-3ABC2291F410}" type="pres">
      <dgm:prSet presAssocID="{FDEA8619-AEA5-314E-8707-E8F7CB64FE61}" presName="negativeSpace" presStyleCnt="0"/>
      <dgm:spPr/>
    </dgm:pt>
    <dgm:pt modelId="{22A1FA03-CED1-2746-897F-FB5BEA3CA057}" type="pres">
      <dgm:prSet presAssocID="{FDEA8619-AEA5-314E-8707-E8F7CB64FE61}" presName="childText" presStyleLbl="conFgAcc1" presStyleIdx="1" presStyleCnt="7">
        <dgm:presLayoutVars>
          <dgm:bulletEnabled val="1"/>
        </dgm:presLayoutVars>
      </dgm:prSet>
      <dgm:spPr/>
    </dgm:pt>
    <dgm:pt modelId="{EBCDD3BD-4CFD-694E-A4C0-53F4540B15DF}" type="pres">
      <dgm:prSet presAssocID="{1EEA043F-5B31-3448-B451-D49F4449125A}" presName="spaceBetweenRectangles" presStyleCnt="0"/>
      <dgm:spPr/>
    </dgm:pt>
    <dgm:pt modelId="{78FCCE66-D66C-FD46-8C09-1226EE754F84}" type="pres">
      <dgm:prSet presAssocID="{0F8443BA-334C-B642-A65C-A6D41ECECB78}" presName="parentLin" presStyleCnt="0"/>
      <dgm:spPr/>
    </dgm:pt>
    <dgm:pt modelId="{D1E7CE8A-4581-734D-A956-C495BD6881D8}" type="pres">
      <dgm:prSet presAssocID="{0F8443BA-334C-B642-A65C-A6D41ECECB78}" presName="parentLeftMargin" presStyleLbl="node1" presStyleIdx="1" presStyleCnt="7"/>
      <dgm:spPr/>
      <dgm:t>
        <a:bodyPr/>
        <a:lstStyle/>
        <a:p>
          <a:endParaRPr lang="en-US"/>
        </a:p>
      </dgm:t>
    </dgm:pt>
    <dgm:pt modelId="{AB8C1002-B9D2-134A-8DFA-1F0A6D888C2B}" type="pres">
      <dgm:prSet presAssocID="{0F8443BA-334C-B642-A65C-A6D41ECECB78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92F71D-BAF3-4044-BD5D-CC7B4EDFBDDD}" type="pres">
      <dgm:prSet presAssocID="{0F8443BA-334C-B642-A65C-A6D41ECECB78}" presName="negativeSpace" presStyleCnt="0"/>
      <dgm:spPr/>
    </dgm:pt>
    <dgm:pt modelId="{F8ABF65B-AC07-3A42-AC4A-0CDABF35EDC1}" type="pres">
      <dgm:prSet presAssocID="{0F8443BA-334C-B642-A65C-A6D41ECECB78}" presName="childText" presStyleLbl="conFgAcc1" presStyleIdx="2" presStyleCnt="7">
        <dgm:presLayoutVars>
          <dgm:bulletEnabled val="1"/>
        </dgm:presLayoutVars>
      </dgm:prSet>
      <dgm:spPr/>
    </dgm:pt>
    <dgm:pt modelId="{FFA22C34-C49B-384C-A23F-CB3D4349183B}" type="pres">
      <dgm:prSet presAssocID="{F18CB75E-A175-2145-BE93-30F3A97B431C}" presName="spaceBetweenRectangles" presStyleCnt="0"/>
      <dgm:spPr/>
    </dgm:pt>
    <dgm:pt modelId="{E0C7232C-767C-CF4E-9448-CD22C960C828}" type="pres">
      <dgm:prSet presAssocID="{C26F992E-BBC8-1C45-AA2E-80E5111AA11F}" presName="parentLin" presStyleCnt="0"/>
      <dgm:spPr/>
    </dgm:pt>
    <dgm:pt modelId="{30C83927-227D-854C-83BF-8326C9EC880F}" type="pres">
      <dgm:prSet presAssocID="{C26F992E-BBC8-1C45-AA2E-80E5111AA11F}" presName="parentLeftMargin" presStyleLbl="node1" presStyleIdx="2" presStyleCnt="7"/>
      <dgm:spPr/>
      <dgm:t>
        <a:bodyPr/>
        <a:lstStyle/>
        <a:p>
          <a:endParaRPr lang="en-US"/>
        </a:p>
      </dgm:t>
    </dgm:pt>
    <dgm:pt modelId="{8233572B-F1AA-EB4D-9792-DB4279C02C36}" type="pres">
      <dgm:prSet presAssocID="{C26F992E-BBC8-1C45-AA2E-80E5111AA11F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D8EF60-4BDA-C04F-8445-F0DD4DB86CD9}" type="pres">
      <dgm:prSet presAssocID="{C26F992E-BBC8-1C45-AA2E-80E5111AA11F}" presName="negativeSpace" presStyleCnt="0"/>
      <dgm:spPr/>
    </dgm:pt>
    <dgm:pt modelId="{8106B17C-7E64-1647-8A02-E8452F41710D}" type="pres">
      <dgm:prSet presAssocID="{C26F992E-BBC8-1C45-AA2E-80E5111AA11F}" presName="childText" presStyleLbl="conFgAcc1" presStyleIdx="3" presStyleCnt="7">
        <dgm:presLayoutVars>
          <dgm:bulletEnabled val="1"/>
        </dgm:presLayoutVars>
      </dgm:prSet>
      <dgm:spPr/>
    </dgm:pt>
    <dgm:pt modelId="{1FCEC2F6-991E-5B48-BED6-461A54659092}" type="pres">
      <dgm:prSet presAssocID="{98397586-B9FE-8B49-8C74-906E9ABBBC5C}" presName="spaceBetweenRectangles" presStyleCnt="0"/>
      <dgm:spPr/>
    </dgm:pt>
    <dgm:pt modelId="{6C8F11C8-23D9-F14E-816E-1ABF9177C38A}" type="pres">
      <dgm:prSet presAssocID="{211271EB-6A3B-664B-A6BC-35CEE82CF6A2}" presName="parentLin" presStyleCnt="0"/>
      <dgm:spPr/>
    </dgm:pt>
    <dgm:pt modelId="{97150002-6AB8-7242-A6ED-6D31CD290B1A}" type="pres">
      <dgm:prSet presAssocID="{211271EB-6A3B-664B-A6BC-35CEE82CF6A2}" presName="parentLeftMargin" presStyleLbl="node1" presStyleIdx="3" presStyleCnt="7"/>
      <dgm:spPr/>
      <dgm:t>
        <a:bodyPr/>
        <a:lstStyle/>
        <a:p>
          <a:endParaRPr lang="en-US"/>
        </a:p>
      </dgm:t>
    </dgm:pt>
    <dgm:pt modelId="{C65796EE-FA6E-7F4A-828A-ED9B303637CA}" type="pres">
      <dgm:prSet presAssocID="{211271EB-6A3B-664B-A6BC-35CEE82CF6A2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677141-98EE-454B-9021-F3F2D9D5AE0B}" type="pres">
      <dgm:prSet presAssocID="{211271EB-6A3B-664B-A6BC-35CEE82CF6A2}" presName="negativeSpace" presStyleCnt="0"/>
      <dgm:spPr/>
    </dgm:pt>
    <dgm:pt modelId="{6E4433AD-3654-8E4B-AB18-818E04F283E7}" type="pres">
      <dgm:prSet presAssocID="{211271EB-6A3B-664B-A6BC-35CEE82CF6A2}" presName="childText" presStyleLbl="conFgAcc1" presStyleIdx="4" presStyleCnt="7">
        <dgm:presLayoutVars>
          <dgm:bulletEnabled val="1"/>
        </dgm:presLayoutVars>
      </dgm:prSet>
      <dgm:spPr/>
    </dgm:pt>
    <dgm:pt modelId="{EC19153C-2193-3644-97D6-0A2D58AC330F}" type="pres">
      <dgm:prSet presAssocID="{FC95933C-9059-AF44-80DC-2854599CB510}" presName="spaceBetweenRectangles" presStyleCnt="0"/>
      <dgm:spPr/>
    </dgm:pt>
    <dgm:pt modelId="{4C8B499B-A13E-474C-9F04-BF8AC9A606AB}" type="pres">
      <dgm:prSet presAssocID="{118D6031-D1C0-904F-A67E-16AC8E09334C}" presName="parentLin" presStyleCnt="0"/>
      <dgm:spPr/>
    </dgm:pt>
    <dgm:pt modelId="{5ACC499F-8D98-0848-A29D-717089B4708C}" type="pres">
      <dgm:prSet presAssocID="{118D6031-D1C0-904F-A67E-16AC8E09334C}" presName="parentLeftMargin" presStyleLbl="node1" presStyleIdx="4" presStyleCnt="7"/>
      <dgm:spPr/>
      <dgm:t>
        <a:bodyPr/>
        <a:lstStyle/>
        <a:p>
          <a:endParaRPr lang="en-US"/>
        </a:p>
      </dgm:t>
    </dgm:pt>
    <dgm:pt modelId="{8C07D3E3-4CA0-BC4B-AB59-DEA336E9B42F}" type="pres">
      <dgm:prSet presAssocID="{118D6031-D1C0-904F-A67E-16AC8E09334C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10C845-C1BD-6C4E-85BC-EDB836A1A461}" type="pres">
      <dgm:prSet presAssocID="{118D6031-D1C0-904F-A67E-16AC8E09334C}" presName="negativeSpace" presStyleCnt="0"/>
      <dgm:spPr/>
    </dgm:pt>
    <dgm:pt modelId="{83BCC01E-116F-4147-803C-5CDACDFFB371}" type="pres">
      <dgm:prSet presAssocID="{118D6031-D1C0-904F-A67E-16AC8E09334C}" presName="childText" presStyleLbl="conFgAcc1" presStyleIdx="5" presStyleCnt="7">
        <dgm:presLayoutVars>
          <dgm:bulletEnabled val="1"/>
        </dgm:presLayoutVars>
      </dgm:prSet>
      <dgm:spPr/>
    </dgm:pt>
    <dgm:pt modelId="{CE355114-18BB-A640-8B94-98D59F4A03AA}" type="pres">
      <dgm:prSet presAssocID="{4955C02C-B50D-B14C-B0B4-359B394950D1}" presName="spaceBetweenRectangles" presStyleCnt="0"/>
      <dgm:spPr/>
    </dgm:pt>
    <dgm:pt modelId="{068CA28E-1856-664D-957B-07FC1C204250}" type="pres">
      <dgm:prSet presAssocID="{B98C6BFF-2337-BB4F-A797-13E16BFA8ED9}" presName="parentLin" presStyleCnt="0"/>
      <dgm:spPr/>
    </dgm:pt>
    <dgm:pt modelId="{6FD38E9D-67FE-E14A-99BD-9269AA8B95FA}" type="pres">
      <dgm:prSet presAssocID="{B98C6BFF-2337-BB4F-A797-13E16BFA8ED9}" presName="parentLeftMargin" presStyleLbl="node1" presStyleIdx="5" presStyleCnt="7"/>
      <dgm:spPr/>
      <dgm:t>
        <a:bodyPr/>
        <a:lstStyle/>
        <a:p>
          <a:endParaRPr lang="en-US"/>
        </a:p>
      </dgm:t>
    </dgm:pt>
    <dgm:pt modelId="{A3FE0F5F-F797-024F-9F78-B380D1A9E0C7}" type="pres">
      <dgm:prSet presAssocID="{B98C6BFF-2337-BB4F-A797-13E16BFA8ED9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51B57D-077F-6143-BE2A-34AB255238B3}" type="pres">
      <dgm:prSet presAssocID="{B98C6BFF-2337-BB4F-A797-13E16BFA8ED9}" presName="negativeSpace" presStyleCnt="0"/>
      <dgm:spPr/>
    </dgm:pt>
    <dgm:pt modelId="{36FD3C57-0B93-774E-B0C9-7DD641864FE6}" type="pres">
      <dgm:prSet presAssocID="{B98C6BFF-2337-BB4F-A797-13E16BFA8ED9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383E1E1F-DE34-3D42-91A5-CD9F5DBE7B96}" srcId="{C716BDBE-4283-BB40-B241-28FBB399D6DF}" destId="{118D6031-D1C0-904F-A67E-16AC8E09334C}" srcOrd="5" destOrd="0" parTransId="{BDDF2A09-CAE7-004A-A7DD-D8927E8F3C8A}" sibTransId="{4955C02C-B50D-B14C-B0B4-359B394950D1}"/>
    <dgm:cxn modelId="{FDA3C7FB-7F34-CF41-B091-2C013EAB69A1}" type="presOf" srcId="{C716BDBE-4283-BB40-B241-28FBB399D6DF}" destId="{9D81F3A4-8CB0-8149-99BC-7E856BAD8BC2}" srcOrd="0" destOrd="0" presId="urn:microsoft.com/office/officeart/2005/8/layout/list1"/>
    <dgm:cxn modelId="{FC52DD97-5C07-364A-86CF-5C656C8B85D9}" srcId="{C716BDBE-4283-BB40-B241-28FBB399D6DF}" destId="{C26F992E-BBC8-1C45-AA2E-80E5111AA11F}" srcOrd="3" destOrd="0" parTransId="{6D898251-230F-B042-86D7-E4E68963CFFC}" sibTransId="{98397586-B9FE-8B49-8C74-906E9ABBBC5C}"/>
    <dgm:cxn modelId="{095BC3A5-E34F-8640-A249-240D279A40F1}" type="presOf" srcId="{211271EB-6A3B-664B-A6BC-35CEE82CF6A2}" destId="{C65796EE-FA6E-7F4A-828A-ED9B303637CA}" srcOrd="1" destOrd="0" presId="urn:microsoft.com/office/officeart/2005/8/layout/list1"/>
    <dgm:cxn modelId="{0893B4CF-E83F-EC4D-8E8B-966C191F272F}" srcId="{C716BDBE-4283-BB40-B241-28FBB399D6DF}" destId="{FDEA8619-AEA5-314E-8707-E8F7CB64FE61}" srcOrd="1" destOrd="0" parTransId="{460F73F2-A0C3-6E4F-A604-B14FFFEB2055}" sibTransId="{1EEA043F-5B31-3448-B451-D49F4449125A}"/>
    <dgm:cxn modelId="{9ED29CFA-6021-DF48-BE56-5C2E3E781EE0}" type="presOf" srcId="{DB0233FD-1F3A-354F-8893-F3A54969DDFB}" destId="{82717CED-B22F-F547-BE0F-4CD26649051D}" srcOrd="1" destOrd="0" presId="urn:microsoft.com/office/officeart/2005/8/layout/list1"/>
    <dgm:cxn modelId="{86378E81-8835-284A-A5BB-7DE626CC1048}" type="presOf" srcId="{FDEA8619-AEA5-314E-8707-E8F7CB64FE61}" destId="{6D82BBF4-05F0-E446-ABB8-1BA47C24330A}" srcOrd="0" destOrd="0" presId="urn:microsoft.com/office/officeart/2005/8/layout/list1"/>
    <dgm:cxn modelId="{2083C77D-8304-7B48-BAB4-CB21F4A9FF2C}" type="presOf" srcId="{DB0233FD-1F3A-354F-8893-F3A54969DDFB}" destId="{95335549-9F24-6442-AE7D-15619D92440B}" srcOrd="0" destOrd="0" presId="urn:microsoft.com/office/officeart/2005/8/layout/list1"/>
    <dgm:cxn modelId="{2C42FB68-3E30-7D46-AA94-0C0EDD2C3B4D}" type="presOf" srcId="{118D6031-D1C0-904F-A67E-16AC8E09334C}" destId="{8C07D3E3-4CA0-BC4B-AB59-DEA336E9B42F}" srcOrd="1" destOrd="0" presId="urn:microsoft.com/office/officeart/2005/8/layout/list1"/>
    <dgm:cxn modelId="{53BACED8-2B3D-AF41-94AF-06D515BE9E27}" srcId="{C716BDBE-4283-BB40-B241-28FBB399D6DF}" destId="{DB0233FD-1F3A-354F-8893-F3A54969DDFB}" srcOrd="0" destOrd="0" parTransId="{9345B72E-CE92-3242-B53E-F3FD25905E4D}" sibTransId="{A56426BD-D7CE-0C4C-94A1-052198602E9D}"/>
    <dgm:cxn modelId="{3F4CB7BD-AF48-7941-8DF5-75EC402F15F3}" type="presOf" srcId="{FDEA8619-AEA5-314E-8707-E8F7CB64FE61}" destId="{2BD48412-E09C-024F-9DD6-032A26746C7B}" srcOrd="1" destOrd="0" presId="urn:microsoft.com/office/officeart/2005/8/layout/list1"/>
    <dgm:cxn modelId="{C81CCD88-C9A0-EA44-95D7-2D61B76C59E4}" srcId="{C716BDBE-4283-BB40-B241-28FBB399D6DF}" destId="{211271EB-6A3B-664B-A6BC-35CEE82CF6A2}" srcOrd="4" destOrd="0" parTransId="{B951E70A-9050-8547-83C7-CC5A882E05FE}" sibTransId="{FC95933C-9059-AF44-80DC-2854599CB510}"/>
    <dgm:cxn modelId="{CBB58D7B-6B51-5B43-AF06-4192FCF4BA61}" type="presOf" srcId="{118D6031-D1C0-904F-A67E-16AC8E09334C}" destId="{5ACC499F-8D98-0848-A29D-717089B4708C}" srcOrd="0" destOrd="0" presId="urn:microsoft.com/office/officeart/2005/8/layout/list1"/>
    <dgm:cxn modelId="{921049DF-1E53-CF48-9D3E-49A0AFD18386}" type="presOf" srcId="{0F8443BA-334C-B642-A65C-A6D41ECECB78}" destId="{AB8C1002-B9D2-134A-8DFA-1F0A6D888C2B}" srcOrd="1" destOrd="0" presId="urn:microsoft.com/office/officeart/2005/8/layout/list1"/>
    <dgm:cxn modelId="{07E5EAAD-6B37-FB4F-8278-852A2A1E5505}" type="presOf" srcId="{C26F992E-BBC8-1C45-AA2E-80E5111AA11F}" destId="{30C83927-227D-854C-83BF-8326C9EC880F}" srcOrd="0" destOrd="0" presId="urn:microsoft.com/office/officeart/2005/8/layout/list1"/>
    <dgm:cxn modelId="{121B10D2-EA6C-F84F-8B91-EC208D072E9F}" type="presOf" srcId="{C26F992E-BBC8-1C45-AA2E-80E5111AA11F}" destId="{8233572B-F1AA-EB4D-9792-DB4279C02C36}" srcOrd="1" destOrd="0" presId="urn:microsoft.com/office/officeart/2005/8/layout/list1"/>
    <dgm:cxn modelId="{8AE46D55-BD71-324D-A2D8-4226A57A9A3A}" type="presOf" srcId="{0F8443BA-334C-B642-A65C-A6D41ECECB78}" destId="{D1E7CE8A-4581-734D-A956-C495BD6881D8}" srcOrd="0" destOrd="0" presId="urn:microsoft.com/office/officeart/2005/8/layout/list1"/>
    <dgm:cxn modelId="{D9E60CBA-EB8C-E542-B524-1FC4E1B59EB7}" srcId="{C716BDBE-4283-BB40-B241-28FBB399D6DF}" destId="{B98C6BFF-2337-BB4F-A797-13E16BFA8ED9}" srcOrd="6" destOrd="0" parTransId="{511CCC3B-4534-D245-ABC8-3CDA4A233023}" sibTransId="{3B6AB3B0-9A4E-FF47-9E6D-2B0F0994DD6C}"/>
    <dgm:cxn modelId="{35926851-5AB7-544C-8999-B3E5DD3F891F}" type="presOf" srcId="{B98C6BFF-2337-BB4F-A797-13E16BFA8ED9}" destId="{6FD38E9D-67FE-E14A-99BD-9269AA8B95FA}" srcOrd="0" destOrd="0" presId="urn:microsoft.com/office/officeart/2005/8/layout/list1"/>
    <dgm:cxn modelId="{F0DE52AD-CB36-1248-83E9-F611C670BAC3}" srcId="{C716BDBE-4283-BB40-B241-28FBB399D6DF}" destId="{0F8443BA-334C-B642-A65C-A6D41ECECB78}" srcOrd="2" destOrd="0" parTransId="{C409B959-30D1-0D43-B974-256577192520}" sibTransId="{F18CB75E-A175-2145-BE93-30F3A97B431C}"/>
    <dgm:cxn modelId="{307F6186-C308-804B-AD3F-9FD781186D2C}" type="presOf" srcId="{211271EB-6A3B-664B-A6BC-35CEE82CF6A2}" destId="{97150002-6AB8-7242-A6ED-6D31CD290B1A}" srcOrd="0" destOrd="0" presId="urn:microsoft.com/office/officeart/2005/8/layout/list1"/>
    <dgm:cxn modelId="{2310A390-706B-0D40-A713-9924F754D00F}" type="presOf" srcId="{B98C6BFF-2337-BB4F-A797-13E16BFA8ED9}" destId="{A3FE0F5F-F797-024F-9F78-B380D1A9E0C7}" srcOrd="1" destOrd="0" presId="urn:microsoft.com/office/officeart/2005/8/layout/list1"/>
    <dgm:cxn modelId="{5B95C11D-CFEF-AF4F-9EDD-4A9B6EFC7EAF}" type="presParOf" srcId="{9D81F3A4-8CB0-8149-99BC-7E856BAD8BC2}" destId="{8CCA9563-34A8-364D-A841-3CF57C2F8005}" srcOrd="0" destOrd="0" presId="urn:microsoft.com/office/officeart/2005/8/layout/list1"/>
    <dgm:cxn modelId="{F950E6E5-6C70-F34C-B851-DC4BC082ADEB}" type="presParOf" srcId="{8CCA9563-34A8-364D-A841-3CF57C2F8005}" destId="{95335549-9F24-6442-AE7D-15619D92440B}" srcOrd="0" destOrd="0" presId="urn:microsoft.com/office/officeart/2005/8/layout/list1"/>
    <dgm:cxn modelId="{F059DC86-DF7A-2B46-81BD-90DAA063E8B2}" type="presParOf" srcId="{8CCA9563-34A8-364D-A841-3CF57C2F8005}" destId="{82717CED-B22F-F547-BE0F-4CD26649051D}" srcOrd="1" destOrd="0" presId="urn:microsoft.com/office/officeart/2005/8/layout/list1"/>
    <dgm:cxn modelId="{EEB15BCA-569A-9546-A40A-E76F7672D557}" type="presParOf" srcId="{9D81F3A4-8CB0-8149-99BC-7E856BAD8BC2}" destId="{EA944329-31A0-2A4B-A3D0-10FF1E092D2F}" srcOrd="1" destOrd="0" presId="urn:microsoft.com/office/officeart/2005/8/layout/list1"/>
    <dgm:cxn modelId="{25F92620-0AEF-534F-904F-53140ABB0F7D}" type="presParOf" srcId="{9D81F3A4-8CB0-8149-99BC-7E856BAD8BC2}" destId="{393D9CE5-F2C5-1A42-899A-8C31F754B6B5}" srcOrd="2" destOrd="0" presId="urn:microsoft.com/office/officeart/2005/8/layout/list1"/>
    <dgm:cxn modelId="{D07DBFBE-548D-794F-ACAE-D37AB6F6DB1F}" type="presParOf" srcId="{9D81F3A4-8CB0-8149-99BC-7E856BAD8BC2}" destId="{01C500B3-194B-FA4D-8C85-D059045D7A30}" srcOrd="3" destOrd="0" presId="urn:microsoft.com/office/officeart/2005/8/layout/list1"/>
    <dgm:cxn modelId="{0D258075-5D8A-8C4D-A8D7-F83819B62542}" type="presParOf" srcId="{9D81F3A4-8CB0-8149-99BC-7E856BAD8BC2}" destId="{B98884B6-019E-4E4D-AA8D-906EB3A2A908}" srcOrd="4" destOrd="0" presId="urn:microsoft.com/office/officeart/2005/8/layout/list1"/>
    <dgm:cxn modelId="{05530CDB-4DF8-9344-8719-3A0734F07AFE}" type="presParOf" srcId="{B98884B6-019E-4E4D-AA8D-906EB3A2A908}" destId="{6D82BBF4-05F0-E446-ABB8-1BA47C24330A}" srcOrd="0" destOrd="0" presId="urn:microsoft.com/office/officeart/2005/8/layout/list1"/>
    <dgm:cxn modelId="{D39B2260-3404-1049-A9E2-58D354191C07}" type="presParOf" srcId="{B98884B6-019E-4E4D-AA8D-906EB3A2A908}" destId="{2BD48412-E09C-024F-9DD6-032A26746C7B}" srcOrd="1" destOrd="0" presId="urn:microsoft.com/office/officeart/2005/8/layout/list1"/>
    <dgm:cxn modelId="{126EF62C-330D-FB42-8DD6-985CB1C0E6B9}" type="presParOf" srcId="{9D81F3A4-8CB0-8149-99BC-7E856BAD8BC2}" destId="{B64D45E0-16D9-BA42-9190-3ABC2291F410}" srcOrd="5" destOrd="0" presId="urn:microsoft.com/office/officeart/2005/8/layout/list1"/>
    <dgm:cxn modelId="{0B1F81C6-4DC9-0442-8565-241765495D0F}" type="presParOf" srcId="{9D81F3A4-8CB0-8149-99BC-7E856BAD8BC2}" destId="{22A1FA03-CED1-2746-897F-FB5BEA3CA057}" srcOrd="6" destOrd="0" presId="urn:microsoft.com/office/officeart/2005/8/layout/list1"/>
    <dgm:cxn modelId="{3449F845-53FF-DE4D-A9A6-0EEA9E700310}" type="presParOf" srcId="{9D81F3A4-8CB0-8149-99BC-7E856BAD8BC2}" destId="{EBCDD3BD-4CFD-694E-A4C0-53F4540B15DF}" srcOrd="7" destOrd="0" presId="urn:microsoft.com/office/officeart/2005/8/layout/list1"/>
    <dgm:cxn modelId="{89CBBA8A-B0AF-9F42-8ED4-D85090A81FDE}" type="presParOf" srcId="{9D81F3A4-8CB0-8149-99BC-7E856BAD8BC2}" destId="{78FCCE66-D66C-FD46-8C09-1226EE754F84}" srcOrd="8" destOrd="0" presId="urn:microsoft.com/office/officeart/2005/8/layout/list1"/>
    <dgm:cxn modelId="{09694ED6-19BA-8A4E-9ACF-C878EB4FB416}" type="presParOf" srcId="{78FCCE66-D66C-FD46-8C09-1226EE754F84}" destId="{D1E7CE8A-4581-734D-A956-C495BD6881D8}" srcOrd="0" destOrd="0" presId="urn:microsoft.com/office/officeart/2005/8/layout/list1"/>
    <dgm:cxn modelId="{8E888FE5-13C3-6F40-8555-63F709ACD4D1}" type="presParOf" srcId="{78FCCE66-D66C-FD46-8C09-1226EE754F84}" destId="{AB8C1002-B9D2-134A-8DFA-1F0A6D888C2B}" srcOrd="1" destOrd="0" presId="urn:microsoft.com/office/officeart/2005/8/layout/list1"/>
    <dgm:cxn modelId="{6F881BC0-0B79-D842-A6A0-53F1D1DC6F37}" type="presParOf" srcId="{9D81F3A4-8CB0-8149-99BC-7E856BAD8BC2}" destId="{7092F71D-BAF3-4044-BD5D-CC7B4EDFBDDD}" srcOrd="9" destOrd="0" presId="urn:microsoft.com/office/officeart/2005/8/layout/list1"/>
    <dgm:cxn modelId="{923FE71F-FF9B-1D41-BC05-C0F4407DACBB}" type="presParOf" srcId="{9D81F3A4-8CB0-8149-99BC-7E856BAD8BC2}" destId="{F8ABF65B-AC07-3A42-AC4A-0CDABF35EDC1}" srcOrd="10" destOrd="0" presId="urn:microsoft.com/office/officeart/2005/8/layout/list1"/>
    <dgm:cxn modelId="{5179A410-E1D1-F247-B52A-5ACAFA5FEFE6}" type="presParOf" srcId="{9D81F3A4-8CB0-8149-99BC-7E856BAD8BC2}" destId="{FFA22C34-C49B-384C-A23F-CB3D4349183B}" srcOrd="11" destOrd="0" presId="urn:microsoft.com/office/officeart/2005/8/layout/list1"/>
    <dgm:cxn modelId="{6F8109E1-2B24-B242-9590-949FF6719F62}" type="presParOf" srcId="{9D81F3A4-8CB0-8149-99BC-7E856BAD8BC2}" destId="{E0C7232C-767C-CF4E-9448-CD22C960C828}" srcOrd="12" destOrd="0" presId="urn:microsoft.com/office/officeart/2005/8/layout/list1"/>
    <dgm:cxn modelId="{D995406D-7A2F-4F45-9C8F-7C7A307D45C9}" type="presParOf" srcId="{E0C7232C-767C-CF4E-9448-CD22C960C828}" destId="{30C83927-227D-854C-83BF-8326C9EC880F}" srcOrd="0" destOrd="0" presId="urn:microsoft.com/office/officeart/2005/8/layout/list1"/>
    <dgm:cxn modelId="{8B9ABDF5-C7F5-8A4E-91CE-4A87C05F055C}" type="presParOf" srcId="{E0C7232C-767C-CF4E-9448-CD22C960C828}" destId="{8233572B-F1AA-EB4D-9792-DB4279C02C36}" srcOrd="1" destOrd="0" presId="urn:microsoft.com/office/officeart/2005/8/layout/list1"/>
    <dgm:cxn modelId="{630C2E43-2F2E-BF42-9DFC-F9196896BDA1}" type="presParOf" srcId="{9D81F3A4-8CB0-8149-99BC-7E856BAD8BC2}" destId="{FCD8EF60-4BDA-C04F-8445-F0DD4DB86CD9}" srcOrd="13" destOrd="0" presId="urn:microsoft.com/office/officeart/2005/8/layout/list1"/>
    <dgm:cxn modelId="{41EC971D-1A22-A640-9D89-3E5B891A14EC}" type="presParOf" srcId="{9D81F3A4-8CB0-8149-99BC-7E856BAD8BC2}" destId="{8106B17C-7E64-1647-8A02-E8452F41710D}" srcOrd="14" destOrd="0" presId="urn:microsoft.com/office/officeart/2005/8/layout/list1"/>
    <dgm:cxn modelId="{E25EC9B7-6645-7342-8ADF-2783CB7B9411}" type="presParOf" srcId="{9D81F3A4-8CB0-8149-99BC-7E856BAD8BC2}" destId="{1FCEC2F6-991E-5B48-BED6-461A54659092}" srcOrd="15" destOrd="0" presId="urn:microsoft.com/office/officeart/2005/8/layout/list1"/>
    <dgm:cxn modelId="{40F460BD-9077-C64C-875B-29B04338E650}" type="presParOf" srcId="{9D81F3A4-8CB0-8149-99BC-7E856BAD8BC2}" destId="{6C8F11C8-23D9-F14E-816E-1ABF9177C38A}" srcOrd="16" destOrd="0" presId="urn:microsoft.com/office/officeart/2005/8/layout/list1"/>
    <dgm:cxn modelId="{18F3265E-B584-634A-BB1C-E4EF4E3981B9}" type="presParOf" srcId="{6C8F11C8-23D9-F14E-816E-1ABF9177C38A}" destId="{97150002-6AB8-7242-A6ED-6D31CD290B1A}" srcOrd="0" destOrd="0" presId="urn:microsoft.com/office/officeart/2005/8/layout/list1"/>
    <dgm:cxn modelId="{6C0958F9-9BE2-404B-8A92-631496FB6A70}" type="presParOf" srcId="{6C8F11C8-23D9-F14E-816E-1ABF9177C38A}" destId="{C65796EE-FA6E-7F4A-828A-ED9B303637CA}" srcOrd="1" destOrd="0" presId="urn:microsoft.com/office/officeart/2005/8/layout/list1"/>
    <dgm:cxn modelId="{F1D1BBF0-7FE0-8D47-A4EA-59770D55014C}" type="presParOf" srcId="{9D81F3A4-8CB0-8149-99BC-7E856BAD8BC2}" destId="{F2677141-98EE-454B-9021-F3F2D9D5AE0B}" srcOrd="17" destOrd="0" presId="urn:microsoft.com/office/officeart/2005/8/layout/list1"/>
    <dgm:cxn modelId="{738C34BF-C3FE-6A4B-98FF-AAC62541C42F}" type="presParOf" srcId="{9D81F3A4-8CB0-8149-99BC-7E856BAD8BC2}" destId="{6E4433AD-3654-8E4B-AB18-818E04F283E7}" srcOrd="18" destOrd="0" presId="urn:microsoft.com/office/officeart/2005/8/layout/list1"/>
    <dgm:cxn modelId="{8492B28B-F464-2E41-907C-D3E95508511F}" type="presParOf" srcId="{9D81F3A4-8CB0-8149-99BC-7E856BAD8BC2}" destId="{EC19153C-2193-3644-97D6-0A2D58AC330F}" srcOrd="19" destOrd="0" presId="urn:microsoft.com/office/officeart/2005/8/layout/list1"/>
    <dgm:cxn modelId="{D85A8593-A337-C045-94DD-FD29D4FF6B08}" type="presParOf" srcId="{9D81F3A4-8CB0-8149-99BC-7E856BAD8BC2}" destId="{4C8B499B-A13E-474C-9F04-BF8AC9A606AB}" srcOrd="20" destOrd="0" presId="urn:microsoft.com/office/officeart/2005/8/layout/list1"/>
    <dgm:cxn modelId="{18E2C5C4-2246-8E46-9328-68589BAEA17B}" type="presParOf" srcId="{4C8B499B-A13E-474C-9F04-BF8AC9A606AB}" destId="{5ACC499F-8D98-0848-A29D-717089B4708C}" srcOrd="0" destOrd="0" presId="urn:microsoft.com/office/officeart/2005/8/layout/list1"/>
    <dgm:cxn modelId="{E8217A8E-72E2-0B4A-A520-32C973CDFE07}" type="presParOf" srcId="{4C8B499B-A13E-474C-9F04-BF8AC9A606AB}" destId="{8C07D3E3-4CA0-BC4B-AB59-DEA336E9B42F}" srcOrd="1" destOrd="0" presId="urn:microsoft.com/office/officeart/2005/8/layout/list1"/>
    <dgm:cxn modelId="{196C373D-A5AE-1549-A1DB-7BA83930C7B9}" type="presParOf" srcId="{9D81F3A4-8CB0-8149-99BC-7E856BAD8BC2}" destId="{D110C845-C1BD-6C4E-85BC-EDB836A1A461}" srcOrd="21" destOrd="0" presId="urn:microsoft.com/office/officeart/2005/8/layout/list1"/>
    <dgm:cxn modelId="{A4DA18D6-7FE7-B449-BC35-D9D6AD550E7D}" type="presParOf" srcId="{9D81F3A4-8CB0-8149-99BC-7E856BAD8BC2}" destId="{83BCC01E-116F-4147-803C-5CDACDFFB371}" srcOrd="22" destOrd="0" presId="urn:microsoft.com/office/officeart/2005/8/layout/list1"/>
    <dgm:cxn modelId="{6B20C5E5-90D8-254A-A9D6-507862EA3730}" type="presParOf" srcId="{9D81F3A4-8CB0-8149-99BC-7E856BAD8BC2}" destId="{CE355114-18BB-A640-8B94-98D59F4A03AA}" srcOrd="23" destOrd="0" presId="urn:microsoft.com/office/officeart/2005/8/layout/list1"/>
    <dgm:cxn modelId="{00D5BACA-5630-F642-BCBF-3C3D93D58377}" type="presParOf" srcId="{9D81F3A4-8CB0-8149-99BC-7E856BAD8BC2}" destId="{068CA28E-1856-664D-957B-07FC1C204250}" srcOrd="24" destOrd="0" presId="urn:microsoft.com/office/officeart/2005/8/layout/list1"/>
    <dgm:cxn modelId="{36C41628-4433-E44A-8299-FC3EC954BBF9}" type="presParOf" srcId="{068CA28E-1856-664D-957B-07FC1C204250}" destId="{6FD38E9D-67FE-E14A-99BD-9269AA8B95FA}" srcOrd="0" destOrd="0" presId="urn:microsoft.com/office/officeart/2005/8/layout/list1"/>
    <dgm:cxn modelId="{2800AD13-841F-F74C-B70F-64338D10C394}" type="presParOf" srcId="{068CA28E-1856-664D-957B-07FC1C204250}" destId="{A3FE0F5F-F797-024F-9F78-B380D1A9E0C7}" srcOrd="1" destOrd="0" presId="urn:microsoft.com/office/officeart/2005/8/layout/list1"/>
    <dgm:cxn modelId="{4C39490C-0831-A94C-BFD5-5E50A975BA72}" type="presParOf" srcId="{9D81F3A4-8CB0-8149-99BC-7E856BAD8BC2}" destId="{5551B57D-077F-6143-BE2A-34AB255238B3}" srcOrd="25" destOrd="0" presId="urn:microsoft.com/office/officeart/2005/8/layout/list1"/>
    <dgm:cxn modelId="{5C8AE127-E5C2-DB48-A20D-12E3020CB8E1}" type="presParOf" srcId="{9D81F3A4-8CB0-8149-99BC-7E856BAD8BC2}" destId="{36FD3C57-0B93-774E-B0C9-7DD641864FE6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93D9CE5-F2C5-1A42-899A-8C31F754B6B5}">
      <dsp:nvSpPr>
        <dsp:cNvPr id="0" name=""/>
        <dsp:cNvSpPr/>
      </dsp:nvSpPr>
      <dsp:spPr>
        <a:xfrm>
          <a:off x="0" y="258634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17CED-B22F-F547-BE0F-4CD26649051D}">
      <dsp:nvSpPr>
        <dsp:cNvPr id="0" name=""/>
        <dsp:cNvSpPr/>
      </dsp:nvSpPr>
      <dsp:spPr>
        <a:xfrm>
          <a:off x="411480" y="78141"/>
          <a:ext cx="576072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Selection of content/text</a:t>
          </a:r>
          <a:endParaRPr lang="en-US" sz="1400" kern="1200" dirty="0"/>
        </a:p>
      </dsp:txBody>
      <dsp:txXfrm>
        <a:off x="411480" y="78141"/>
        <a:ext cx="5760720" cy="413280"/>
      </dsp:txXfrm>
    </dsp:sp>
    <dsp:sp modelId="{22A1FA03-CED1-2746-897F-FB5BEA3CA057}">
      <dsp:nvSpPr>
        <dsp:cNvPr id="0" name=""/>
        <dsp:cNvSpPr/>
      </dsp:nvSpPr>
      <dsp:spPr>
        <a:xfrm>
          <a:off x="0" y="919821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D48412-E09C-024F-9DD6-032A26746C7B}">
      <dsp:nvSpPr>
        <dsp:cNvPr id="0" name=""/>
        <dsp:cNvSpPr/>
      </dsp:nvSpPr>
      <dsp:spPr>
        <a:xfrm>
          <a:off x="411480" y="713181"/>
          <a:ext cx="576072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Editing</a:t>
          </a:r>
          <a:endParaRPr lang="en-US" sz="1400" kern="1200" dirty="0"/>
        </a:p>
      </dsp:txBody>
      <dsp:txXfrm>
        <a:off x="411480" y="713181"/>
        <a:ext cx="5760720" cy="413280"/>
      </dsp:txXfrm>
    </dsp:sp>
    <dsp:sp modelId="{F8ABF65B-AC07-3A42-AC4A-0CDABF35EDC1}">
      <dsp:nvSpPr>
        <dsp:cNvPr id="0" name=""/>
        <dsp:cNvSpPr/>
      </dsp:nvSpPr>
      <dsp:spPr>
        <a:xfrm>
          <a:off x="0" y="1554861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8C1002-B9D2-134A-8DFA-1F0A6D888C2B}">
      <dsp:nvSpPr>
        <dsp:cNvPr id="0" name=""/>
        <dsp:cNvSpPr/>
      </dsp:nvSpPr>
      <dsp:spPr>
        <a:xfrm>
          <a:off x="411480" y="1348221"/>
          <a:ext cx="576072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Design</a:t>
          </a:r>
          <a:endParaRPr lang="en-US" sz="1400" kern="1200" dirty="0"/>
        </a:p>
      </dsp:txBody>
      <dsp:txXfrm>
        <a:off x="411480" y="1348221"/>
        <a:ext cx="5760720" cy="413280"/>
      </dsp:txXfrm>
    </dsp:sp>
    <dsp:sp modelId="{8106B17C-7E64-1647-8A02-E8452F41710D}">
      <dsp:nvSpPr>
        <dsp:cNvPr id="0" name=""/>
        <dsp:cNvSpPr/>
      </dsp:nvSpPr>
      <dsp:spPr>
        <a:xfrm>
          <a:off x="0" y="2189901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3572B-F1AA-EB4D-9792-DB4279C02C36}">
      <dsp:nvSpPr>
        <dsp:cNvPr id="0" name=""/>
        <dsp:cNvSpPr/>
      </dsp:nvSpPr>
      <dsp:spPr>
        <a:xfrm>
          <a:off x="411480" y="1983261"/>
          <a:ext cx="576072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Copy editing</a:t>
          </a:r>
          <a:endParaRPr lang="en-US" sz="1400" kern="1200" dirty="0"/>
        </a:p>
      </dsp:txBody>
      <dsp:txXfrm>
        <a:off x="411480" y="1983261"/>
        <a:ext cx="5760720" cy="413280"/>
      </dsp:txXfrm>
    </dsp:sp>
    <dsp:sp modelId="{6E4433AD-3654-8E4B-AB18-818E04F283E7}">
      <dsp:nvSpPr>
        <dsp:cNvPr id="0" name=""/>
        <dsp:cNvSpPr/>
      </dsp:nvSpPr>
      <dsp:spPr>
        <a:xfrm>
          <a:off x="0" y="2824941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5796EE-FA6E-7F4A-828A-ED9B303637CA}">
      <dsp:nvSpPr>
        <dsp:cNvPr id="0" name=""/>
        <dsp:cNvSpPr/>
      </dsp:nvSpPr>
      <dsp:spPr>
        <a:xfrm>
          <a:off x="411480" y="2618301"/>
          <a:ext cx="576072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Printing</a:t>
          </a:r>
          <a:endParaRPr lang="en-US" sz="1400" kern="1200" dirty="0"/>
        </a:p>
      </dsp:txBody>
      <dsp:txXfrm>
        <a:off x="411480" y="2618301"/>
        <a:ext cx="5760720" cy="413280"/>
      </dsp:txXfrm>
    </dsp:sp>
    <dsp:sp modelId="{83BCC01E-116F-4147-803C-5CDACDFFB371}">
      <dsp:nvSpPr>
        <dsp:cNvPr id="0" name=""/>
        <dsp:cNvSpPr/>
      </dsp:nvSpPr>
      <dsp:spPr>
        <a:xfrm>
          <a:off x="0" y="3459981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7D3E3-4CA0-BC4B-AB59-DEA336E9B42F}">
      <dsp:nvSpPr>
        <dsp:cNvPr id="0" name=""/>
        <dsp:cNvSpPr/>
      </dsp:nvSpPr>
      <dsp:spPr>
        <a:xfrm>
          <a:off x="411480" y="3253341"/>
          <a:ext cx="576072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Marketing</a:t>
          </a:r>
          <a:endParaRPr lang="en-US" sz="1400" kern="1200" dirty="0"/>
        </a:p>
      </dsp:txBody>
      <dsp:txXfrm>
        <a:off x="411480" y="3253341"/>
        <a:ext cx="5760720" cy="413280"/>
      </dsp:txXfrm>
    </dsp:sp>
    <dsp:sp modelId="{36FD3C57-0B93-774E-B0C9-7DD641864FE6}">
      <dsp:nvSpPr>
        <dsp:cNvPr id="0" name=""/>
        <dsp:cNvSpPr/>
      </dsp:nvSpPr>
      <dsp:spPr>
        <a:xfrm>
          <a:off x="0" y="4095021"/>
          <a:ext cx="82296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E0F5F-F797-024F-9F78-B380D1A9E0C7}">
      <dsp:nvSpPr>
        <dsp:cNvPr id="0" name=""/>
        <dsp:cNvSpPr/>
      </dsp:nvSpPr>
      <dsp:spPr>
        <a:xfrm>
          <a:off x="411480" y="3888381"/>
          <a:ext cx="5760720" cy="4132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Distribution</a:t>
          </a:r>
          <a:endParaRPr lang="en-US" sz="1400" kern="1200" dirty="0"/>
        </a:p>
      </dsp:txBody>
      <dsp:txXfrm>
        <a:off x="411480" y="3888381"/>
        <a:ext cx="5760720" cy="413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A1A94-B4E3-9548-BE61-869A305A77DB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47788-5DDA-BA40-9E5F-1E6AD8EBF1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200" dirty="0" smtClean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5.6M students took at least one online course in Fall 2009</a:t>
            </a:r>
          </a:p>
          <a:p>
            <a:pPr>
              <a:spcAft>
                <a:spcPts val="600"/>
              </a:spcAft>
              <a:buFont typeface="Arial" charset="0"/>
              <a:buChar char="•"/>
            </a:pPr>
            <a:r>
              <a:rPr lang="en-US" sz="1200" dirty="0" smtClean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Grew 21% from year prior, to 29% of all postsecondary 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47788-5DDA-BA40-9E5F-1E6AD8EBF16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4" tIns="45002" rIns="90004" bIns="45002">
            <a:prstTxWarp prst="textNoShape">
              <a:avLst/>
            </a:prstTxWarp>
          </a:bodyPr>
          <a:lstStyle/>
          <a:p>
            <a:fld id="{3D68CFE5-DB03-B243-96DF-98F7E017CA1B}" type="slidenum">
              <a:rPr lang="en-US"/>
              <a:pPr/>
              <a:t>23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1619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41275" eaLnBrk="1" hangingPunct="1">
              <a:spcBef>
                <a:spcPts val="450"/>
              </a:spcBef>
            </a:pPr>
            <a:r>
              <a:rPr lang="en-US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How does one successfully innovate? First, need to nail “the job” and integrate properly</a:t>
            </a:r>
          </a:p>
          <a:p>
            <a:pPr marL="41275" eaLnBrk="1" hangingPunct="1">
              <a:spcBef>
                <a:spcPts val="450"/>
              </a:spcBef>
            </a:pPr>
            <a:endParaRPr lang="en-US" b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41275" eaLnBrk="1" hangingPunct="1">
              <a:spcBef>
                <a:spcPts val="450"/>
              </a:spcBef>
            </a:pPr>
            <a:r>
              <a:rPr lang="en-US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SatComs – reliable, secure, dependable 1s and 0s…not that they want a satellite not a copper wire…</a:t>
            </a:r>
          </a:p>
          <a:p>
            <a:pPr marL="41275" eaLnBrk="1" hangingPunct="1">
              <a:spcBef>
                <a:spcPts val="450"/>
              </a:spcBef>
            </a:pPr>
            <a:r>
              <a:rPr lang="en-US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Robotics – segment in terms of military activities –</a:t>
            </a:r>
          </a:p>
          <a:p>
            <a:pPr marL="41275" eaLnBrk="1" hangingPunct="1">
              <a:spcBef>
                <a:spcPts val="450"/>
              </a:spcBef>
            </a:pPr>
            <a:endParaRPr lang="en-US" b="1">
              <a:solidFill>
                <a:srgbClr val="0000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41275" eaLnBrk="1" hangingPunct="1">
              <a:spcBef>
                <a:spcPts val="450"/>
              </a:spcBef>
            </a:pPr>
            <a:r>
              <a:rPr lang="en-US" b="1">
                <a:solidFill>
                  <a:srgbClr val="00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DUALITIES POINT – Job of Lockheed Martin (mission of the future) vs. segmenting by Army, Navy, etc. or by Gov’t versus Commercial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4" tIns="45002" rIns="90004" bIns="45002">
            <a:prstTxWarp prst="textNoShape">
              <a:avLst/>
            </a:prstTxWarp>
          </a:bodyPr>
          <a:lstStyle/>
          <a:p>
            <a:fld id="{3D68CFE5-DB03-B243-96DF-98F7E017CA1B}" type="slidenum">
              <a:rPr lang="en-US"/>
              <a:pPr/>
              <a:t>33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4" tIns="45002" rIns="90004" bIns="45002">
            <a:prstTxWarp prst="textNoShape">
              <a:avLst/>
            </a:prstTxWarp>
          </a:bodyPr>
          <a:lstStyle/>
          <a:p>
            <a:fld id="{3D68CFE5-DB03-B243-96DF-98F7E017CA1B}" type="slidenum">
              <a:rPr lang="en-US"/>
              <a:pPr/>
              <a:t>43</a:t>
            </a:fld>
            <a:endParaRPr 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53F840-9604-8349-B656-99B3B6D68AB8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55286F-9060-344D-8B11-269267CA5418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F77DDC-9082-944F-8802-03EE8706C80F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WGU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enrolled its first 30 students in 1999. Today it has over 30,000 students and an annual growth rate of roughly 30 percent for the past 5 years.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data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is designed for competency-based learning. The two pillars:</a:t>
            </a:r>
          </a:p>
          <a:p>
            <a:pPr marL="228600" indent="-228600">
              <a:buAutoNum type="arabicParenBoth"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student portal on the front end that gives students total ownership of their learning.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 one access point, students connect to their courses of study, link to outside learning resources, and track their progress toward passing the assessments required for graduation. They even have a tool to calculate when they will graduate given different scenarios for how quickly they pace through the competencies.</a:t>
            </a:r>
          </a:p>
          <a:p>
            <a:pPr marL="228600" indent="-228600">
              <a:buAutoNum type="arabicParenBoth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robust assessment system that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uses performance and objective assessments to precisely measure each competency required to earn a given degree.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D9CC9-3759-1A44-92A2-E96A0F84E1A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310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46E42-610A-6148-9B8F-687FDD9CA2D8}" type="datetimeFigureOut">
              <a:rPr lang="en-US" smtClean="0"/>
              <a:pPr/>
              <a:t>11/5/12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55233-E90D-DB4E-B2FD-F79D43AF43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25146" y="6126163"/>
            <a:ext cx="6085521" cy="375026"/>
          </a:xfrm>
          <a:prstGeom prst="rect">
            <a:avLst/>
          </a:prstGeom>
          <a:gradFill flip="none" rotWithShape="1">
            <a:gsLst>
              <a:gs pos="38000">
                <a:srgbClr val="B8182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060398" y="5733377"/>
            <a:ext cx="2147185" cy="861021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8248150" y="6118772"/>
            <a:ext cx="1068734" cy="375026"/>
          </a:xfrm>
          <a:prstGeom prst="rect">
            <a:avLst/>
          </a:prstGeom>
          <a:gradFill flip="none" rotWithShape="1">
            <a:gsLst>
              <a:gs pos="36000">
                <a:srgbClr val="B81826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1.jpeg"/><Relationship Id="rId1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9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!OLE_LINK3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jpeg"/><Relationship Id="rId6" Type="http://schemas.openxmlformats.org/officeDocument/2006/relationships/image" Target="../media/image55.jpeg"/><Relationship Id="rId7" Type="http://schemas.openxmlformats.org/officeDocument/2006/relationships/image" Target="../media/image56.jpeg"/><Relationship Id="rId8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hyperlink" Target="http://keetsa.com/blog/eco-friendly/toyota-selling-the-certified-used-prius-on-ebay/" TargetMode="External"/><Relationship Id="rId5" Type="http://schemas.openxmlformats.org/officeDocument/2006/relationships/hyperlink" Target="http://www.google.com/images?q=David+Snow+CEO+Medco&amp;um=1&amp;hl=en&amp;sa=G&amp;biw=1230&amp;bih=473&amp;tbs=isch:1" TargetMode="External"/><Relationship Id="rId6" Type="http://schemas.openxmlformats.org/officeDocument/2006/relationships/image" Target="../media/image59.png"/><Relationship Id="rId7" Type="http://schemas.openxmlformats.org/officeDocument/2006/relationships/image" Target="../media/image60.jpeg"/><Relationship Id="rId8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keetsa.com/blog/eco-friendly/toyota-selling-the-certified-used-prius-on-ebay/" TargetMode="External"/><Relationship Id="rId4" Type="http://schemas.openxmlformats.org/officeDocument/2006/relationships/image" Target="../media/image59.pn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1.xls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46" y="6126163"/>
            <a:ext cx="6085521" cy="375026"/>
          </a:xfrm>
          <a:prstGeom prst="rect">
            <a:avLst/>
          </a:prstGeom>
          <a:gradFill flip="none" rotWithShape="1">
            <a:gsLst>
              <a:gs pos="38000">
                <a:srgbClr val="B8182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0398" y="5733377"/>
            <a:ext cx="2147185" cy="861021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248150" y="6118772"/>
            <a:ext cx="1068734" cy="375026"/>
          </a:xfrm>
          <a:prstGeom prst="rect">
            <a:avLst/>
          </a:prstGeom>
          <a:gradFill flip="none" rotWithShape="1">
            <a:gsLst>
              <a:gs pos="36000">
                <a:srgbClr val="B81826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87075"/>
            <a:ext cx="7772400" cy="23399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Disrupting</a:t>
            </a:r>
            <a:r>
              <a:rPr lang="en-US" dirty="0" smtClean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 College:</a:t>
            </a:r>
            <a:r>
              <a:rPr lang="en-US" dirty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/>
            </a:r>
            <a:br>
              <a:rPr lang="en-US" dirty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</a:br>
            <a:r>
              <a:rPr lang="en-US" sz="3200" dirty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How Disruptive Innovation</a:t>
            </a:r>
            <a:r>
              <a:rPr lang="en-US" sz="3200" dirty="0" smtClean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 Can Deliver Quality and Affordability to</a:t>
            </a:r>
            <a:br>
              <a:rPr lang="en-US" sz="3200" dirty="0" smtClean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</a:br>
            <a:r>
              <a:rPr lang="en-US" sz="3200" dirty="0" smtClean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Postsecondary Education</a:t>
            </a:r>
            <a:endParaRPr lang="en-US" sz="3200" dirty="0">
              <a:solidFill>
                <a:srgbClr val="3333CC"/>
              </a:solidFill>
              <a:latin typeface="Arial Unicode MS" charset="0"/>
              <a:ea typeface="Arial Unicode MS" charset="0"/>
              <a:cs typeface="Arial Unicode MS" charset="0"/>
              <a:sym typeface="Arial Unicode MS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3884877"/>
            <a:ext cx="7315200" cy="1848500"/>
          </a:xfrm>
        </p:spPr>
        <p:txBody>
          <a:bodyPr anchor="t">
            <a:normAutofit/>
          </a:bodyPr>
          <a:lstStyle/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Michael </a:t>
            </a:r>
            <a:r>
              <a:rPr lang="en-US" sz="2400" dirty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B. </a:t>
            </a: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Horn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400" dirty="0" err="1" smtClean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mhorn@innosightinstitute.org</a:t>
            </a:r>
            <a:endParaRPr lang="en-US" sz="2400" dirty="0" smtClean="0">
              <a:latin typeface="Arial Unicode MS" charset="0"/>
              <a:ea typeface="Arial Unicode MS" charset="0"/>
              <a:cs typeface="Arial Unicode MS" charset="0"/>
              <a:sym typeface="Arial Unicode MS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Twitter: @</a:t>
            </a:r>
            <a:r>
              <a:rPr lang="en-US" sz="2400" dirty="0" err="1" smtClean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innosightinstit</a:t>
            </a:r>
            <a:endParaRPr lang="en-US" sz="2400" dirty="0" smtClean="0">
              <a:latin typeface="Arial Unicode MS" charset="0"/>
              <a:ea typeface="Arial Unicode MS" charset="0"/>
              <a:cs typeface="Arial Unicode MS" charset="0"/>
              <a:sym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037"/>
            <a:ext cx="8229600" cy="1143000"/>
          </a:xfrm>
        </p:spPr>
        <p:txBody>
          <a:bodyPr/>
          <a:lstStyle/>
          <a:p>
            <a:r>
              <a:rPr lang="en-US" dirty="0" smtClean="0"/>
              <a:t>Disruption of Toyota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2102" t="4193" r="33995" b="26173"/>
          <a:stretch>
            <a:fillRect/>
          </a:stretch>
        </p:blipFill>
        <p:spPr bwMode="auto">
          <a:xfrm>
            <a:off x="43190" y="905390"/>
            <a:ext cx="4162097" cy="7169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874" t="25966" r="1968" b="5908"/>
          <a:stretch>
            <a:fillRect/>
          </a:stretch>
        </p:blipFill>
        <p:spPr bwMode="auto">
          <a:xfrm>
            <a:off x="4224116" y="1153332"/>
            <a:ext cx="4462684" cy="41718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86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Disruption = affordability, accessibility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011043" y="1031325"/>
            <a:ext cx="3124200" cy="5562600"/>
          </a:xfrm>
        </p:spPr>
        <p:txBody>
          <a:bodyPr/>
          <a:lstStyle/>
          <a:p>
            <a:pPr marL="304800" indent="-304800" algn="l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400" i="1" dirty="0">
                <a:solidFill>
                  <a:srgbClr val="3333CC"/>
                </a:solidFill>
                <a:latin typeface="Times New Roman"/>
                <a:cs typeface="Times New Roman"/>
              </a:rPr>
              <a:t>Today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Toyota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Wal-Mart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Dell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Southwest Airlines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Fidelity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Canon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Microsoft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Oracle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Cingular</a:t>
            </a:r>
            <a:endParaRPr lang="en-US" sz="2400" dirty="0" smtClean="0">
              <a:solidFill>
                <a:srgbClr val="3333CC"/>
              </a:solidFill>
              <a:latin typeface="Times New Roman"/>
              <a:cs typeface="Times New Roman"/>
            </a:endParaRP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 smtClean="0">
                <a:solidFill>
                  <a:srgbClr val="3333CC"/>
                </a:solidFill>
                <a:latin typeface="Times New Roman"/>
                <a:cs typeface="Times New Roman"/>
              </a:rPr>
              <a:t>Apple </a:t>
            </a: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iPod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494856" y="1031325"/>
            <a:ext cx="2693987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marL="266700" indent="-266700">
              <a:lnSpc>
                <a:spcPct val="90000"/>
              </a:lnSpc>
              <a:spcBef>
                <a:spcPts val="575"/>
              </a:spcBef>
            </a:pPr>
            <a:r>
              <a:rPr lang="en-US" sz="2400" i="1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Yesterday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GM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Dept. Stores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Digital </a:t>
            </a:r>
            <a:r>
              <a:rPr lang="en-US" sz="2400" dirty="0" err="1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Eqpt</a:t>
            </a: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.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Delta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JP Morgan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Xerox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IBM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 err="1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Cullinet</a:t>
            </a:r>
            <a:endParaRPr lang="en-US" sz="2400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AT&amp;T</a:t>
            </a:r>
            <a:endParaRPr lang="en-US" sz="2400" dirty="0" smtClean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 smtClean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Sony </a:t>
            </a:r>
            <a:r>
              <a:rPr lang="en-US" sz="2400" dirty="0" err="1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DiskMan</a:t>
            </a:r>
            <a:endParaRPr lang="en-US" sz="2400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 bwMode="auto">
          <a:xfrm>
            <a:off x="6135243" y="1031325"/>
            <a:ext cx="2908300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marL="266700" indent="-266700">
              <a:lnSpc>
                <a:spcPct val="90000"/>
              </a:lnSpc>
              <a:spcBef>
                <a:spcPts val="575"/>
              </a:spcBef>
            </a:pPr>
            <a:r>
              <a:rPr lang="en-US" sz="2400" i="1" dirty="0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Tomorrow</a:t>
            </a:r>
            <a:endParaRPr lang="en-US" sz="2400" i="1" dirty="0">
              <a:solidFill>
                <a:srgbClr val="006600"/>
              </a:solidFill>
              <a:latin typeface="Times New Roman" charset="0"/>
              <a:ea typeface="Times" charset="0"/>
              <a:cs typeface="Times" charset="0"/>
              <a:sym typeface="Times New Roman" charset="0"/>
            </a:endParaRP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400" dirty="0" err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Chery</a:t>
            </a:r>
            <a:endParaRPr lang="en-US" sz="2400" dirty="0">
              <a:solidFill>
                <a:srgbClr val="0066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Internet retail</a:t>
            </a:r>
            <a:endParaRPr lang="en-US" sz="2400" dirty="0" smtClean="0">
              <a:solidFill>
                <a:srgbClr val="0066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400" dirty="0" err="1" smtClean="0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Smartphones</a:t>
            </a:r>
            <a:endParaRPr lang="en-US" sz="2400" dirty="0" smtClean="0">
              <a:solidFill>
                <a:srgbClr val="0066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Air taxis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400" dirty="0" err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ETFs</a:t>
            </a:r>
            <a:endParaRPr lang="en-US" sz="2400" dirty="0">
              <a:solidFill>
                <a:srgbClr val="0066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Zink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Linux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400" dirty="0" err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Salesforce.com</a:t>
            </a:r>
            <a:endParaRPr lang="en-US" sz="2400" dirty="0">
              <a:solidFill>
                <a:srgbClr val="0066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Skype</a:t>
            </a:r>
            <a:endParaRPr lang="en-US" sz="2400" dirty="0" smtClean="0">
              <a:solidFill>
                <a:srgbClr val="0066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400" dirty="0" smtClean="0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Cell </a:t>
            </a:r>
            <a:r>
              <a:rPr lang="en-US" sz="2400" dirty="0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Phones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Higher </a:t>
            </a:r>
            <a:r>
              <a:rPr lang="en-US" sz="3600" dirty="0" err="1" smtClean="0"/>
              <a:t>ed</a:t>
            </a:r>
            <a:r>
              <a:rPr lang="en-US" sz="3600" dirty="0" smtClean="0"/>
              <a:t> decentralization is just beginning</a:t>
            </a:r>
            <a:endParaRPr lang="en-US" sz="3600" dirty="0"/>
          </a:p>
        </p:txBody>
      </p:sp>
      <p:sp>
        <p:nvSpPr>
          <p:cNvPr id="5" name="Oval 1"/>
          <p:cNvSpPr>
            <a:spLocks/>
          </p:cNvSpPr>
          <p:nvPr/>
        </p:nvSpPr>
        <p:spPr bwMode="auto">
          <a:xfrm>
            <a:off x="1066800" y="1219200"/>
            <a:ext cx="7010400" cy="457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4"/>
          <p:cNvSpPr>
            <a:spLocks/>
          </p:cNvSpPr>
          <p:nvPr/>
        </p:nvSpPr>
        <p:spPr bwMode="auto">
          <a:xfrm>
            <a:off x="1828800" y="1676400"/>
            <a:ext cx="5486400" cy="3124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5"/>
          <p:cNvSpPr>
            <a:spLocks/>
          </p:cNvSpPr>
          <p:nvPr/>
        </p:nvSpPr>
        <p:spPr bwMode="auto">
          <a:xfrm>
            <a:off x="2741613" y="2133600"/>
            <a:ext cx="3659187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6"/>
          <p:cNvSpPr>
            <a:spLocks/>
          </p:cNvSpPr>
          <p:nvPr/>
        </p:nvSpPr>
        <p:spPr bwMode="auto">
          <a:xfrm>
            <a:off x="3581400" y="2514600"/>
            <a:ext cx="19812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0" y="3295650"/>
            <a:ext cx="9715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4913313"/>
            <a:ext cx="100965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4191000"/>
            <a:ext cx="12192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093913" y="1887538"/>
            <a:ext cx="4992687" cy="3905250"/>
            <a:chOff x="0" y="0"/>
            <a:chExt cx="3145" cy="2459"/>
          </a:xfrm>
        </p:grpSpPr>
        <p:pic>
          <p:nvPicPr>
            <p:cNvPr id="13" name="Picture 12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77" y="298"/>
              <a:ext cx="768" cy="7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0" y="0"/>
              <a:ext cx="3145" cy="2459"/>
              <a:chOff x="0" y="0"/>
              <a:chExt cx="3145" cy="2459"/>
            </a:xfrm>
          </p:grpSpPr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rot="10800000">
                <a:off x="1560" y="1114"/>
                <a:ext cx="1" cy="13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0" y="0"/>
                <a:ext cx="985" cy="53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Line 16"/>
              <p:cNvSpPr>
                <a:spLocks noChangeShapeType="1"/>
              </p:cNvSpPr>
              <p:nvPr/>
            </p:nvSpPr>
            <p:spPr bwMode="auto">
              <a:xfrm flipH="1">
                <a:off x="2159" y="0"/>
                <a:ext cx="986" cy="53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Substitution follows S-curve pattern</a:t>
            </a:r>
            <a:endParaRPr lang="en-US" dirty="0"/>
          </a:p>
        </p:txBody>
      </p:sp>
      <p:sp>
        <p:nvSpPr>
          <p:cNvPr id="49" name="Line 4"/>
          <p:cNvSpPr>
            <a:spLocks noChangeShapeType="1"/>
          </p:cNvSpPr>
          <p:nvPr/>
        </p:nvSpPr>
        <p:spPr bwMode="auto">
          <a:xfrm>
            <a:off x="840486" y="2286000"/>
            <a:ext cx="0" cy="312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5"/>
          <p:cNvSpPr>
            <a:spLocks noChangeShapeType="1"/>
          </p:cNvSpPr>
          <p:nvPr/>
        </p:nvSpPr>
        <p:spPr bwMode="auto">
          <a:xfrm>
            <a:off x="840486" y="54102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Freeform 8"/>
          <p:cNvSpPr>
            <a:spLocks/>
          </p:cNvSpPr>
          <p:nvPr/>
        </p:nvSpPr>
        <p:spPr bwMode="auto">
          <a:xfrm>
            <a:off x="840486" y="2438400"/>
            <a:ext cx="2667000" cy="2971800"/>
          </a:xfrm>
          <a:custGeom>
            <a:avLst/>
            <a:gdLst>
              <a:gd name="T0" fmla="*/ 0 w 1680"/>
              <a:gd name="T1" fmla="*/ 2147483647 h 1872"/>
              <a:gd name="T2" fmla="*/ 2147483647 w 1680"/>
              <a:gd name="T3" fmla="*/ 2147483647 h 1872"/>
              <a:gd name="T4" fmla="*/ 2147483647 w 1680"/>
              <a:gd name="T5" fmla="*/ 2147483647 h 1872"/>
              <a:gd name="T6" fmla="*/ 2147483647 w 1680"/>
              <a:gd name="T7" fmla="*/ 2147483647 h 1872"/>
              <a:gd name="T8" fmla="*/ 2147483647 w 1680"/>
              <a:gd name="T9" fmla="*/ 2147483647 h 1872"/>
              <a:gd name="T10" fmla="*/ 2147483647 w 1680"/>
              <a:gd name="T11" fmla="*/ 2147483647 h 1872"/>
              <a:gd name="T12" fmla="*/ 2147483647 w 1680"/>
              <a:gd name="T13" fmla="*/ 2147483647 h 1872"/>
              <a:gd name="T14" fmla="*/ 2147483647 w 1680"/>
              <a:gd name="T15" fmla="*/ 2147483647 h 1872"/>
              <a:gd name="T16" fmla="*/ 2147483647 w 1680"/>
              <a:gd name="T17" fmla="*/ 0 h 18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80"/>
              <a:gd name="T28" fmla="*/ 0 h 1872"/>
              <a:gd name="T29" fmla="*/ 1680 w 1680"/>
              <a:gd name="T30" fmla="*/ 1872 h 18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80" h="1872">
                <a:moveTo>
                  <a:pt x="0" y="1872"/>
                </a:moveTo>
                <a:cubicBezTo>
                  <a:pt x="88" y="1860"/>
                  <a:pt x="176" y="1848"/>
                  <a:pt x="240" y="1824"/>
                </a:cubicBezTo>
                <a:cubicBezTo>
                  <a:pt x="304" y="1800"/>
                  <a:pt x="336" y="1776"/>
                  <a:pt x="384" y="1728"/>
                </a:cubicBezTo>
                <a:cubicBezTo>
                  <a:pt x="432" y="1680"/>
                  <a:pt x="472" y="1664"/>
                  <a:pt x="528" y="1536"/>
                </a:cubicBezTo>
                <a:cubicBezTo>
                  <a:pt x="584" y="1408"/>
                  <a:pt x="656" y="1144"/>
                  <a:pt x="720" y="960"/>
                </a:cubicBezTo>
                <a:cubicBezTo>
                  <a:pt x="784" y="776"/>
                  <a:pt x="840" y="560"/>
                  <a:pt x="912" y="432"/>
                </a:cubicBezTo>
                <a:cubicBezTo>
                  <a:pt x="984" y="304"/>
                  <a:pt x="1064" y="256"/>
                  <a:pt x="1152" y="192"/>
                </a:cubicBezTo>
                <a:cubicBezTo>
                  <a:pt x="1240" y="128"/>
                  <a:pt x="1352" y="80"/>
                  <a:pt x="1440" y="48"/>
                </a:cubicBezTo>
                <a:cubicBezTo>
                  <a:pt x="1528" y="16"/>
                  <a:pt x="1604" y="8"/>
                  <a:pt x="16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2286" y="2133600"/>
            <a:ext cx="76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/>
              <a:t>% new</a:t>
            </a:r>
          </a:p>
        </p:txBody>
      </p: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4955286" y="2362200"/>
            <a:ext cx="3657600" cy="3048000"/>
            <a:chOff x="3264" y="1488"/>
            <a:chExt cx="2304" cy="1920"/>
          </a:xfrm>
        </p:grpSpPr>
        <p:sp>
          <p:nvSpPr>
            <p:cNvPr id="54" name="Line 21"/>
            <p:cNvSpPr>
              <a:spLocks noChangeShapeType="1"/>
            </p:cNvSpPr>
            <p:nvPr/>
          </p:nvSpPr>
          <p:spPr bwMode="auto">
            <a:xfrm flipV="1">
              <a:off x="3264" y="1488"/>
              <a:ext cx="2304" cy="19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34"/>
            <p:cNvGrpSpPr>
              <a:grpSpLocks/>
            </p:cNvGrpSpPr>
            <p:nvPr/>
          </p:nvGrpSpPr>
          <p:grpSpPr bwMode="auto">
            <a:xfrm rot="461039">
              <a:off x="3600" y="2592"/>
              <a:ext cx="528" cy="576"/>
              <a:chOff x="3552" y="2544"/>
              <a:chExt cx="528" cy="576"/>
            </a:xfrm>
          </p:grpSpPr>
          <p:sp>
            <p:nvSpPr>
              <p:cNvPr id="56" name="Oval 35"/>
              <p:cNvSpPr>
                <a:spLocks noChangeArrowheads="1"/>
              </p:cNvSpPr>
              <p:nvPr/>
            </p:nvSpPr>
            <p:spPr bwMode="auto">
              <a:xfrm>
                <a:off x="3840" y="2784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36" descr="25%"/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8" cy="48"/>
              </a:xfrm>
              <a:prstGeom prst="ellipse">
                <a:avLst/>
              </a:prstGeom>
              <a:pattFill prst="pct25">
                <a:fgClr>
                  <a:srgbClr val="FF0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37"/>
              <p:cNvSpPr>
                <a:spLocks noChangeArrowheads="1"/>
              </p:cNvSpPr>
              <p:nvPr/>
            </p:nvSpPr>
            <p:spPr bwMode="auto">
              <a:xfrm>
                <a:off x="3744" y="2880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Oval 38"/>
              <p:cNvSpPr>
                <a:spLocks noChangeArrowheads="1"/>
              </p:cNvSpPr>
              <p:nvPr/>
            </p:nvSpPr>
            <p:spPr bwMode="auto">
              <a:xfrm>
                <a:off x="3552" y="3072"/>
                <a:ext cx="48" cy="48"/>
              </a:xfrm>
              <a:prstGeom prst="ellipse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51"/>
          <p:cNvGrpSpPr>
            <a:grpSpLocks/>
          </p:cNvGrpSpPr>
          <p:nvPr/>
        </p:nvGrpSpPr>
        <p:grpSpPr bwMode="auto">
          <a:xfrm>
            <a:off x="4269486" y="1552575"/>
            <a:ext cx="4572000" cy="4300538"/>
            <a:chOff x="2832" y="978"/>
            <a:chExt cx="2880" cy="2709"/>
          </a:xfrm>
        </p:grpSpPr>
        <p:sp>
          <p:nvSpPr>
            <p:cNvPr id="61" name="Text Box 28"/>
            <p:cNvSpPr txBox="1">
              <a:spLocks noChangeArrowheads="1"/>
            </p:cNvSpPr>
            <p:nvPr/>
          </p:nvSpPr>
          <p:spPr bwMode="auto">
            <a:xfrm>
              <a:off x="2832" y="978"/>
              <a:ext cx="48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u="sng"/>
                <a:t>% new</a:t>
              </a:r>
            </a:p>
            <a:p>
              <a:r>
                <a:rPr lang="en-US" sz="1600"/>
                <a:t>% old</a:t>
              </a:r>
            </a:p>
          </p:txBody>
        </p:sp>
        <p:grpSp>
          <p:nvGrpSpPr>
            <p:cNvPr id="6" name="Group 50"/>
            <p:cNvGrpSpPr>
              <a:grpSpLocks/>
            </p:cNvGrpSpPr>
            <p:nvPr/>
          </p:nvGrpSpPr>
          <p:grpSpPr bwMode="auto">
            <a:xfrm>
              <a:off x="2832" y="1392"/>
              <a:ext cx="2880" cy="2295"/>
              <a:chOff x="2832" y="1392"/>
              <a:chExt cx="2880" cy="2295"/>
            </a:xfrm>
          </p:grpSpPr>
          <p:sp>
            <p:nvSpPr>
              <p:cNvPr id="63" name="Line 22"/>
              <p:cNvSpPr>
                <a:spLocks noChangeShapeType="1"/>
              </p:cNvSpPr>
              <p:nvPr/>
            </p:nvSpPr>
            <p:spPr bwMode="auto">
              <a:xfrm flipV="1">
                <a:off x="3600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23"/>
              <p:cNvSpPr>
                <a:spLocks noChangeShapeType="1"/>
              </p:cNvSpPr>
              <p:nvPr/>
            </p:nvSpPr>
            <p:spPr bwMode="auto">
              <a:xfrm flipV="1">
                <a:off x="3936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24"/>
              <p:cNvSpPr>
                <a:spLocks noChangeShapeType="1"/>
              </p:cNvSpPr>
              <p:nvPr/>
            </p:nvSpPr>
            <p:spPr bwMode="auto">
              <a:xfrm flipV="1">
                <a:off x="4272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Line 25"/>
              <p:cNvSpPr>
                <a:spLocks noChangeShapeType="1"/>
              </p:cNvSpPr>
              <p:nvPr/>
            </p:nvSpPr>
            <p:spPr bwMode="auto">
              <a:xfrm flipV="1">
                <a:off x="4608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26"/>
              <p:cNvSpPr>
                <a:spLocks noChangeShapeType="1"/>
              </p:cNvSpPr>
              <p:nvPr/>
            </p:nvSpPr>
            <p:spPr bwMode="auto">
              <a:xfrm flipV="1">
                <a:off x="4944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Line 27"/>
              <p:cNvSpPr>
                <a:spLocks noChangeShapeType="1"/>
              </p:cNvSpPr>
              <p:nvPr/>
            </p:nvSpPr>
            <p:spPr bwMode="auto">
              <a:xfrm flipV="1">
                <a:off x="5280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Line 46"/>
              <p:cNvSpPr>
                <a:spLocks noChangeShapeType="1"/>
              </p:cNvSpPr>
              <p:nvPr/>
            </p:nvSpPr>
            <p:spPr bwMode="auto">
              <a:xfrm flipV="1">
                <a:off x="5568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7" name="Group 49"/>
              <p:cNvGrpSpPr>
                <a:grpSpLocks/>
              </p:cNvGrpSpPr>
              <p:nvPr/>
            </p:nvGrpSpPr>
            <p:grpSpPr bwMode="auto">
              <a:xfrm>
                <a:off x="2832" y="1392"/>
                <a:ext cx="2880" cy="2295"/>
                <a:chOff x="2832" y="1392"/>
                <a:chExt cx="2880" cy="2295"/>
              </a:xfrm>
            </p:grpSpPr>
            <p:sp>
              <p:nvSpPr>
                <p:cNvPr id="71" name="Line 6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0" cy="196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7"/>
                <p:cNvSpPr>
                  <a:spLocks noChangeShapeType="1"/>
                </p:cNvSpPr>
                <p:nvPr/>
              </p:nvSpPr>
              <p:spPr bwMode="auto">
                <a:xfrm>
                  <a:off x="3264" y="3408"/>
                  <a:ext cx="240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3168" y="3024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3168" y="2640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168" y="2256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3168" y="1872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3168" y="148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2832" y="2928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/>
                    <a:t>.001</a:t>
                  </a:r>
                </a:p>
              </p:txBody>
            </p:sp>
            <p:sp>
              <p:nvSpPr>
                <p:cNvPr id="7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832" y="3264"/>
                  <a:ext cx="3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/>
                    <a:t>.0001</a:t>
                  </a:r>
                </a:p>
              </p:txBody>
            </p:sp>
            <p:sp>
              <p:nvSpPr>
                <p:cNvPr id="80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832" y="2544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/>
                    <a:t>.01</a:t>
                  </a:r>
                </a:p>
              </p:txBody>
            </p:sp>
            <p:sp>
              <p:nvSpPr>
                <p:cNvPr id="8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2832" y="2160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/>
                    <a:t>0.1</a:t>
                  </a:r>
                </a:p>
              </p:txBody>
            </p:sp>
            <p:sp>
              <p:nvSpPr>
                <p:cNvPr id="8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832" y="1776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/>
                    <a:t>1.0</a:t>
                  </a:r>
                </a:p>
              </p:txBody>
            </p:sp>
            <p:sp>
              <p:nvSpPr>
                <p:cNvPr id="83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832" y="1392"/>
                  <a:ext cx="33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en-US" sz="1400"/>
                    <a:t>10.0</a:t>
                  </a:r>
                </a:p>
              </p:txBody>
            </p:sp>
            <p:sp>
              <p:nvSpPr>
                <p:cNvPr id="8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464" y="3456"/>
                  <a:ext cx="2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800"/>
                    <a:t>09</a:t>
                  </a:r>
                </a:p>
              </p:txBody>
            </p:sp>
            <p:sp>
              <p:nvSpPr>
                <p:cNvPr id="8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800" y="3456"/>
                  <a:ext cx="2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800"/>
                    <a:t>11</a:t>
                  </a:r>
                </a:p>
              </p:txBody>
            </p:sp>
            <p:sp>
              <p:nvSpPr>
                <p:cNvPr id="86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128" y="3456"/>
                  <a:ext cx="2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800"/>
                    <a:t>07</a:t>
                  </a:r>
                </a:p>
              </p:txBody>
            </p:sp>
            <p:sp>
              <p:nvSpPr>
                <p:cNvPr id="87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792" y="3456"/>
                  <a:ext cx="2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800"/>
                    <a:t>05</a:t>
                  </a:r>
                </a:p>
              </p:txBody>
            </p:sp>
            <p:sp>
              <p:nvSpPr>
                <p:cNvPr id="88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3456" y="3456"/>
                  <a:ext cx="2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800"/>
                    <a:t>03</a:t>
                  </a:r>
                </a:p>
              </p:txBody>
            </p:sp>
            <p:sp>
              <p:nvSpPr>
                <p:cNvPr id="89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5136" y="3456"/>
                  <a:ext cx="2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800"/>
                    <a:t>13</a:t>
                  </a:r>
                </a:p>
              </p:txBody>
            </p:sp>
            <p:sp>
              <p:nvSpPr>
                <p:cNvPr id="90" name="Text Box 47"/>
                <p:cNvSpPr txBox="1">
                  <a:spLocks noChangeArrowheads="1"/>
                </p:cNvSpPr>
                <p:nvPr/>
              </p:nvSpPr>
              <p:spPr bwMode="auto">
                <a:xfrm>
                  <a:off x="5424" y="3456"/>
                  <a:ext cx="2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800"/>
                    <a:t>15</a:t>
                  </a: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013"/>
            <a:ext cx="8229600" cy="1143000"/>
          </a:xfrm>
        </p:spPr>
        <p:txBody>
          <a:bodyPr/>
          <a:lstStyle/>
          <a:p>
            <a:r>
              <a:rPr lang="en-US" dirty="0" smtClean="0"/>
              <a:t>Online learning gaining adoption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-1013950" y="2956713"/>
            <a:ext cx="3759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Percentage of college students taking at least one online course, divided by students who did not take an online course</a:t>
            </a:r>
            <a:endParaRPr lang="en-US" sz="1400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408219" y="1219761"/>
          <a:ext cx="6250747" cy="4223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46" y="6126163"/>
            <a:ext cx="6085521" cy="375026"/>
          </a:xfrm>
          <a:prstGeom prst="rect">
            <a:avLst/>
          </a:prstGeom>
          <a:gradFill flip="none" rotWithShape="1">
            <a:gsLst>
              <a:gs pos="38000">
                <a:srgbClr val="B8182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1075" y="5734050"/>
            <a:ext cx="2146300" cy="860425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248150" y="6118772"/>
            <a:ext cx="1068734" cy="375026"/>
          </a:xfrm>
          <a:prstGeom prst="rect">
            <a:avLst/>
          </a:prstGeom>
          <a:gradFill flip="none" rotWithShape="1">
            <a:gsLst>
              <a:gs pos="36000">
                <a:srgbClr val="B81826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6321" y="186613"/>
            <a:ext cx="8765279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900" dirty="0" smtClean="0"/>
              <a:t>Different learning needs @ different times</a:t>
            </a:r>
            <a:endParaRPr lang="en-US" sz="3900" dirty="0"/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381000" y="1243817"/>
            <a:ext cx="8610600" cy="4308872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 numCol="1">
            <a:prstTxWarp prst="textNoShape">
              <a:avLst/>
            </a:prstTxWarp>
            <a:spAutoFit/>
          </a:bodyPr>
          <a:lstStyle/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Multiple </a:t>
            </a: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intelligences</a:t>
            </a: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Learning Styles</a:t>
            </a: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Talents</a:t>
            </a: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ea typeface="Arial Unicode MS" charset="0"/>
                <a:cs typeface="Arial Unicode MS" charset="0"/>
                <a:sym typeface="Arial Unicode MS" charset="0"/>
              </a:rPr>
              <a:t>Motivations/interests</a:t>
            </a:r>
            <a:endParaRPr lang="en-US" sz="3000" dirty="0" smtClean="0">
              <a:solidFill>
                <a:srgbClr val="CC0000"/>
              </a:solidFill>
              <a:latin typeface="+mn-lt"/>
              <a:ea typeface="Arial Unicode MS" charset="0"/>
              <a:cs typeface="Arial Unicode MS" charset="0"/>
              <a:sym typeface="Arial Unicode MS" charset="0"/>
            </a:endParaRP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Aptitude</a:t>
            </a: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Depends </a:t>
            </a:r>
            <a:r>
              <a:rPr lang="en-US" sz="3000" dirty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on subject/domain</a:t>
            </a:r>
            <a:endParaRPr lang="en-US" sz="3000" dirty="0" smtClean="0">
              <a:solidFill>
                <a:srgbClr val="CC0000"/>
              </a:solidFill>
              <a:latin typeface="+mn-lt"/>
              <a:ea typeface="Arial Unicode MS" charset="0"/>
              <a:cs typeface="Arial Unicode MS" charset="0"/>
              <a:sym typeface="Arial Unicode MS" charset="0"/>
            </a:endParaRP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Different paces</a:t>
            </a: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Ongoing </a:t>
            </a:r>
            <a:r>
              <a:rPr lang="en-US" sz="3000" dirty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neuroscience </a:t>
            </a: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bldLvl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63"/>
            <a:ext cx="8229600" cy="1143000"/>
          </a:xfrm>
        </p:spPr>
        <p:txBody>
          <a:bodyPr/>
          <a:lstStyle/>
          <a:p>
            <a:r>
              <a:rPr lang="en-US" sz="4000" dirty="0" smtClean="0"/>
              <a:t>Online learning inherently modular</a:t>
            </a:r>
            <a:endParaRPr lang="en-US" sz="4000" dirty="0"/>
          </a:p>
        </p:txBody>
      </p:sp>
      <p:pic>
        <p:nvPicPr>
          <p:cNvPr id="7" name="Content Placeholder 6" descr="Screen Shot 2011-10-17 at 10.30.19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>
          <a:xfrm>
            <a:off x="200632" y="1140989"/>
            <a:ext cx="8767341" cy="4821700"/>
          </a:xfrm>
        </p:spPr>
      </p:pic>
      <p:sp>
        <p:nvSpPr>
          <p:cNvPr id="4" name="Rectangle 3"/>
          <p:cNvSpPr/>
          <p:nvPr/>
        </p:nvSpPr>
        <p:spPr>
          <a:xfrm>
            <a:off x="-25146" y="6126163"/>
            <a:ext cx="6085521" cy="375026"/>
          </a:xfrm>
          <a:prstGeom prst="rect">
            <a:avLst/>
          </a:prstGeom>
          <a:gradFill flip="none" rotWithShape="1">
            <a:gsLst>
              <a:gs pos="38000">
                <a:srgbClr val="B8182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1075" y="5734050"/>
            <a:ext cx="2146300" cy="860425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248150" y="6118772"/>
            <a:ext cx="1068734" cy="375026"/>
          </a:xfrm>
          <a:prstGeom prst="rect">
            <a:avLst/>
          </a:prstGeom>
          <a:gradFill flip="none" rotWithShape="1">
            <a:gsLst>
              <a:gs pos="36000">
                <a:srgbClr val="B81826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475" y="6519025"/>
            <a:ext cx="3282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courtesy of Khan Academy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time, variable learning</a:t>
            </a:r>
            <a:endParaRPr lang="en-US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938" y="1613075"/>
            <a:ext cx="508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613075"/>
            <a:ext cx="9906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/>
          </p:cNvSpPr>
          <p:nvPr/>
        </p:nvSpPr>
        <p:spPr bwMode="auto">
          <a:xfrm>
            <a:off x="609600" y="2832275"/>
            <a:ext cx="2235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Deliver content  to students</a:t>
            </a:r>
          </a:p>
        </p:txBody>
      </p:sp>
      <p:sp>
        <p:nvSpPr>
          <p:cNvPr id="7" name="Rectangle 6"/>
          <p:cNvSpPr>
            <a:spLocks/>
          </p:cNvSpPr>
          <p:nvPr/>
        </p:nvSpPr>
        <p:spPr bwMode="auto">
          <a:xfrm>
            <a:off x="3344863" y="2835450"/>
            <a:ext cx="1625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Testing &amp; assessment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2438400" y="2070275"/>
            <a:ext cx="685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334000" y="2054400"/>
            <a:ext cx="685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1444800"/>
            <a:ext cx="8286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/>
          </p:cNvSpPr>
          <p:nvPr/>
        </p:nvSpPr>
        <p:spPr bwMode="auto">
          <a:xfrm>
            <a:off x="6030913" y="2816400"/>
            <a:ext cx="230981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Progress to next grade, subject,</a:t>
            </a:r>
          </a:p>
          <a:p>
            <a:r>
              <a:rPr lang="en-US" sz="140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or body of material</a:t>
            </a: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>
            <a:off x="5334000" y="33498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3994325"/>
            <a:ext cx="139382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/>
          </p:cNvSpPr>
          <p:nvPr/>
        </p:nvSpPr>
        <p:spPr bwMode="auto">
          <a:xfrm>
            <a:off x="3597275" y="5712000"/>
            <a:ext cx="14605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Receive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nimBg="1"/>
      <p:bldP spid="9" grpId="0" animBg="1"/>
      <p:bldP spid="11" grpId="0" autoUpdateAnimBg="0"/>
      <p:bldP spid="12" grpId="0" animBg="1"/>
      <p:bldP spid="14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Competency-based learning</a:t>
            </a:r>
            <a:endParaRPr lang="en-US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77938" y="1625650"/>
            <a:ext cx="508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625650"/>
            <a:ext cx="9906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/>
          </p:cNvSpPr>
          <p:nvPr/>
        </p:nvSpPr>
        <p:spPr bwMode="auto">
          <a:xfrm>
            <a:off x="609600" y="2844850"/>
            <a:ext cx="2235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 sz="14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Offer learning experiences for </a:t>
            </a:r>
            <a:r>
              <a:rPr lang="en-US" sz="14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students</a:t>
            </a:r>
          </a:p>
        </p:txBody>
      </p:sp>
      <p:sp>
        <p:nvSpPr>
          <p:cNvPr id="7" name="Rectangle 7"/>
          <p:cNvSpPr>
            <a:spLocks/>
          </p:cNvSpPr>
          <p:nvPr/>
        </p:nvSpPr>
        <p:spPr bwMode="auto">
          <a:xfrm>
            <a:off x="3344863" y="2848025"/>
            <a:ext cx="1625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Testing &amp; assessment</a:t>
            </a: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438400" y="2082850"/>
            <a:ext cx="685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334000" y="2066975"/>
            <a:ext cx="685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98888" y="4210100"/>
            <a:ext cx="8286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1"/>
          <p:cNvSpPr>
            <a:spLocks/>
          </p:cNvSpPr>
          <p:nvPr/>
        </p:nvSpPr>
        <p:spPr bwMode="auto">
          <a:xfrm>
            <a:off x="3429000" y="5581700"/>
            <a:ext cx="2465268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Progress to </a:t>
            </a:r>
            <a:r>
              <a:rPr lang="en-US" sz="1400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next </a:t>
            </a:r>
            <a:r>
              <a:rPr lang="en-US" sz="1400" dirty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body of material</a:t>
            </a:r>
          </a:p>
        </p:txBody>
      </p:sp>
      <p:pic>
        <p:nvPicPr>
          <p:cNvPr id="12" name="Picture 12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1381175"/>
            <a:ext cx="11652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3"/>
          <p:cNvSpPr>
            <a:spLocks/>
          </p:cNvSpPr>
          <p:nvPr/>
        </p:nvSpPr>
        <p:spPr bwMode="auto">
          <a:xfrm>
            <a:off x="6264275" y="2902000"/>
            <a:ext cx="17653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r>
              <a:rPr lang="en-US" sz="140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Receive real-time interactive feedback</a:t>
            </a: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 rot="5400000">
            <a:off x="4152900" y="3019475"/>
            <a:ext cx="304800" cy="17526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w 21600"/>
              <a:gd name="T13" fmla="*/ 2147483647 h 216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1600"/>
              <a:gd name="T22" fmla="*/ 0 h 21600"/>
              <a:gd name="T23" fmla="*/ 21600 w 21600"/>
              <a:gd name="T24" fmla="*/ 21600 h 216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1600" h="21600">
                <a:moveTo>
                  <a:pt x="0" y="0"/>
                </a:moveTo>
                <a:cubicBezTo>
                  <a:pt x="5965" y="0"/>
                  <a:pt x="10800" y="140"/>
                  <a:pt x="10800" y="313"/>
                </a:cubicBezTo>
                <a:lnTo>
                  <a:pt x="10800" y="10487"/>
                </a:lnTo>
                <a:cubicBezTo>
                  <a:pt x="10800" y="10660"/>
                  <a:pt x="15635" y="10800"/>
                  <a:pt x="21600" y="10800"/>
                </a:cubicBezTo>
                <a:cubicBezTo>
                  <a:pt x="15635" y="10800"/>
                  <a:pt x="10800" y="10940"/>
                  <a:pt x="10800" y="11113"/>
                </a:cubicBezTo>
                <a:lnTo>
                  <a:pt x="10800" y="21287"/>
                </a:lnTo>
                <a:cubicBezTo>
                  <a:pt x="10800" y="21460"/>
                  <a:pt x="5965" y="21600"/>
                  <a:pt x="0" y="21600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>
            <a:off x="2255838" y="2522588"/>
            <a:ext cx="4022725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8" grpId="0" animBg="1"/>
      <p:bldP spid="9" grpId="0" animBg="1"/>
      <p:bldP spid="11" grpId="0" autoUpdateAnimBg="0"/>
      <p:bldP spid="13" grpId="0" autoUpdateAnimBg="0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46" y="6126163"/>
            <a:ext cx="6085521" cy="375026"/>
          </a:xfrm>
          <a:prstGeom prst="rect">
            <a:avLst/>
          </a:prstGeom>
          <a:gradFill flip="none" rotWithShape="1">
            <a:gsLst>
              <a:gs pos="38000">
                <a:srgbClr val="B8182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1075" y="5734050"/>
            <a:ext cx="2146300" cy="860425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248150" y="6118772"/>
            <a:ext cx="1068734" cy="375026"/>
          </a:xfrm>
          <a:prstGeom prst="rect">
            <a:avLst/>
          </a:prstGeom>
          <a:gradFill flip="none" rotWithShape="1">
            <a:gsLst>
              <a:gs pos="36000">
                <a:srgbClr val="B81826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5" name="Title 1"/>
          <p:cNvSpPr>
            <a:spLocks noGrp="1"/>
          </p:cNvSpPr>
          <p:nvPr>
            <p:ph type="title"/>
          </p:nvPr>
        </p:nvSpPr>
        <p:spPr>
          <a:xfrm>
            <a:off x="457200" y="-904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It’s not a technology problem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7463" y="2622550"/>
            <a:ext cx="7926387" cy="3990975"/>
            <a:chOff x="0" y="0"/>
            <a:chExt cx="4992" cy="2514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-11" y="852"/>
              <a:ext cx="1841" cy="1617"/>
              <a:chOff x="-11" y="0"/>
              <a:chExt cx="1841" cy="1617"/>
            </a:xfrm>
          </p:grpSpPr>
          <p:sp>
            <p:nvSpPr>
              <p:cNvPr id="19495" name="Line 5"/>
              <p:cNvSpPr>
                <a:spLocks noChangeShapeType="1"/>
              </p:cNvSpPr>
              <p:nvPr/>
            </p:nvSpPr>
            <p:spPr bwMode="auto">
              <a:xfrm flipH="1">
                <a:off x="109" y="0"/>
                <a:ext cx="1721" cy="1617"/>
              </a:xfrm>
              <a:prstGeom prst="line">
                <a:avLst/>
              </a:prstGeom>
              <a:noFill/>
              <a:ln w="12700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496" name="Rectangle 6"/>
              <p:cNvSpPr>
                <a:spLocks/>
              </p:cNvSpPr>
              <p:nvPr/>
            </p:nvSpPr>
            <p:spPr bwMode="auto">
              <a:xfrm rot="-2580000">
                <a:off x="-11" y="955"/>
                <a:ext cx="1079" cy="39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prstTxWarp prst="textNoShape">
                  <a:avLst/>
                </a:prstTxWarp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1600">
                    <a:solidFill>
                      <a:srgbClr val="006600"/>
                    </a:solidFill>
                    <a:latin typeface="Monotype Corsiva" charset="0"/>
                    <a:ea typeface="Monotype Corsiva" charset="0"/>
                    <a:cs typeface="Monotype Corsiva" charset="0"/>
                    <a:sym typeface="Monotype Corsiva" charset="0"/>
                  </a:rPr>
                  <a:t>Non-consumers or Non-consuming</a:t>
                </a:r>
              </a:p>
              <a:p>
                <a:pPr>
                  <a:lnSpc>
                    <a:spcPct val="85000"/>
                  </a:lnSpc>
                </a:pPr>
                <a:r>
                  <a:rPr lang="en-US" sz="1600">
                    <a:solidFill>
                      <a:srgbClr val="006600"/>
                    </a:solidFill>
                    <a:latin typeface="Monotype Corsiva" charset="0"/>
                    <a:ea typeface="Monotype Corsiva" charset="0"/>
                    <a:cs typeface="Monotype Corsiva" charset="0"/>
                    <a:sym typeface="Monotype Corsiva" charset="0"/>
                  </a:rPr>
                  <a:t>occasions</a:t>
                </a:r>
              </a:p>
            </p:txBody>
          </p:sp>
        </p:grpSp>
        <p:sp>
          <p:nvSpPr>
            <p:cNvPr id="19492" name="Freeform 7"/>
            <p:cNvSpPr>
              <a:spLocks/>
            </p:cNvSpPr>
            <p:nvPr/>
          </p:nvSpPr>
          <p:spPr bwMode="auto">
            <a:xfrm>
              <a:off x="753" y="0"/>
              <a:ext cx="4239" cy="18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0066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93" name="Rectangle 8"/>
            <p:cNvSpPr>
              <a:spLocks/>
            </p:cNvSpPr>
            <p:nvPr/>
          </p:nvSpPr>
          <p:spPr bwMode="auto">
            <a:xfrm rot="-5400000">
              <a:off x="308" y="360"/>
              <a:ext cx="912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1275" bIns="0" anchor="ctr">
              <a:prstTxWarp prst="textNoShape">
                <a:avLst/>
              </a:prstTxWarp>
              <a:spAutoFit/>
            </a:bodyPr>
            <a:lstStyle/>
            <a:p>
              <a:pPr marL="41275" algn="r"/>
              <a:r>
                <a:rPr lang="en-US" sz="1600">
                  <a:solidFill>
                    <a:srgbClr val="006600"/>
                  </a:solidFill>
                  <a:latin typeface="Monotype Corsiva" charset="0"/>
                  <a:ea typeface="Monotype Corsiva" charset="0"/>
                  <a:cs typeface="Monotype Corsiva" charset="0"/>
                  <a:sym typeface="Monotype Corsiva" charset="0"/>
                </a:rPr>
                <a:t>Different measure</a:t>
              </a:r>
            </a:p>
            <a:p>
              <a:pPr marL="41275" algn="r"/>
              <a:r>
                <a:rPr lang="en-US" sz="1600">
                  <a:solidFill>
                    <a:srgbClr val="006600"/>
                  </a:solidFill>
                  <a:latin typeface="Monotype Corsiva" charset="0"/>
                  <a:ea typeface="Monotype Corsiva" charset="0"/>
                  <a:cs typeface="Monotype Corsiva" charset="0"/>
                  <a:sym typeface="Monotype Corsiva" charset="0"/>
                </a:rPr>
                <a:t>Of Performance</a:t>
              </a:r>
            </a:p>
          </p:txBody>
        </p:sp>
        <p:sp>
          <p:nvSpPr>
            <p:cNvPr id="19494" name="Rectangle 9"/>
            <p:cNvSpPr>
              <a:spLocks/>
            </p:cNvSpPr>
            <p:nvPr/>
          </p:nvSpPr>
          <p:spPr bwMode="auto">
            <a:xfrm>
              <a:off x="4628" y="1882"/>
              <a:ext cx="316" cy="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1275" bIns="0" anchor="ctr">
              <a:prstTxWarp prst="textNoShape">
                <a:avLst/>
              </a:prstTxWarp>
              <a:spAutoFit/>
            </a:bodyPr>
            <a:lstStyle/>
            <a:p>
              <a:pPr marL="41275" algn="r"/>
              <a:r>
                <a:rPr lang="en-US" sz="1600">
                  <a:solidFill>
                    <a:srgbClr val="006600"/>
                  </a:solidFill>
                  <a:latin typeface="Monotype Corsiva" charset="0"/>
                  <a:ea typeface="Monotype Corsiva" charset="0"/>
                  <a:cs typeface="Monotype Corsiva" charset="0"/>
                  <a:sym typeface="Monotype Corsiva" charset="0"/>
                </a:rPr>
                <a:t>Time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501900" y="1238250"/>
            <a:ext cx="6640513" cy="3067050"/>
            <a:chOff x="0" y="0"/>
            <a:chExt cx="4182" cy="1931"/>
          </a:xfrm>
        </p:grpSpPr>
        <p:sp>
          <p:nvSpPr>
            <p:cNvPr id="19484" name="Freeform 16"/>
            <p:cNvSpPr>
              <a:spLocks/>
            </p:cNvSpPr>
            <p:nvPr/>
          </p:nvSpPr>
          <p:spPr bwMode="auto">
            <a:xfrm>
              <a:off x="256" y="19"/>
              <a:ext cx="3926" cy="17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000099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5" name="Rectangle 17"/>
            <p:cNvSpPr>
              <a:spLocks/>
            </p:cNvSpPr>
            <p:nvPr/>
          </p:nvSpPr>
          <p:spPr bwMode="auto">
            <a:xfrm rot="-5400000">
              <a:off x="-295" y="295"/>
              <a:ext cx="78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1275" bIns="0" anchor="ctr">
              <a:prstTxWarp prst="textNoShape">
                <a:avLst/>
              </a:prstTxWarp>
              <a:spAutoFit/>
            </a:bodyPr>
            <a:lstStyle/>
            <a:p>
              <a:pPr marL="41275" algn="r"/>
              <a:r>
                <a:rPr lang="en-US" sz="1400" b="1">
                  <a:solidFill>
                    <a:srgbClr val="000099"/>
                  </a:solidFill>
                  <a:ea typeface="Arial" charset="0"/>
                  <a:cs typeface="Arial" charset="0"/>
                  <a:sym typeface="Arial" charset="0"/>
                </a:rPr>
                <a:t>Performance</a:t>
              </a:r>
            </a:p>
          </p:txBody>
        </p:sp>
        <p:sp>
          <p:nvSpPr>
            <p:cNvPr id="19486" name="Rectangle 18"/>
            <p:cNvSpPr>
              <a:spLocks/>
            </p:cNvSpPr>
            <p:nvPr/>
          </p:nvSpPr>
          <p:spPr bwMode="auto">
            <a:xfrm>
              <a:off x="3638" y="1731"/>
              <a:ext cx="374" cy="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1275" bIns="0" anchor="ctr">
              <a:prstTxWarp prst="textNoShape">
                <a:avLst/>
              </a:prstTxWarp>
              <a:spAutoFit/>
            </a:bodyPr>
            <a:lstStyle/>
            <a:p>
              <a:pPr marL="41275" algn="r"/>
              <a:r>
                <a:rPr lang="en-US" sz="1400" b="1">
                  <a:solidFill>
                    <a:srgbClr val="000099"/>
                  </a:solidFill>
                  <a:latin typeface="Tahoma" charset="0"/>
                  <a:ea typeface="Tahoma" charset="0"/>
                  <a:cs typeface="Tahoma" charset="0"/>
                  <a:sym typeface="Tahoma" charset="0"/>
                </a:rPr>
                <a:t>Time</a:t>
              </a:r>
            </a:p>
          </p:txBody>
        </p:sp>
        <p:sp>
          <p:nvSpPr>
            <p:cNvPr id="19487" name="Line 14"/>
            <p:cNvSpPr>
              <a:spLocks noChangeShapeType="1"/>
            </p:cNvSpPr>
            <p:nvPr/>
          </p:nvSpPr>
          <p:spPr bwMode="auto">
            <a:xfrm rot="10800000" flipH="1">
              <a:off x="354" y="572"/>
              <a:ext cx="3685" cy="213"/>
            </a:xfrm>
            <a:prstGeom prst="line">
              <a:avLst/>
            </a:prstGeom>
            <a:noFill/>
            <a:ln w="19050">
              <a:solidFill>
                <a:srgbClr val="CF0E30"/>
              </a:solidFill>
              <a:prstDash val="lgDash"/>
              <a:round/>
              <a:headEnd/>
              <a:tailEnd type="stealth" w="med" len="lg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8" name="Line 15"/>
            <p:cNvSpPr>
              <a:spLocks noChangeShapeType="1"/>
            </p:cNvSpPr>
            <p:nvPr/>
          </p:nvSpPr>
          <p:spPr bwMode="auto">
            <a:xfrm rot="10800000" flipH="1">
              <a:off x="367" y="141"/>
              <a:ext cx="2738" cy="807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9" name="Line 16"/>
            <p:cNvSpPr>
              <a:spLocks noChangeShapeType="1"/>
            </p:cNvSpPr>
            <p:nvPr/>
          </p:nvSpPr>
          <p:spPr bwMode="auto">
            <a:xfrm rot="10800000" flipH="1">
              <a:off x="377" y="311"/>
              <a:ext cx="3656" cy="205"/>
            </a:xfrm>
            <a:prstGeom prst="line">
              <a:avLst/>
            </a:prstGeom>
            <a:noFill/>
            <a:ln w="19050">
              <a:solidFill>
                <a:srgbClr val="CF0E30"/>
              </a:solidFill>
              <a:prstDash val="lgDash"/>
              <a:round/>
              <a:headEnd/>
              <a:tailEnd type="stealth" w="med" len="lg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90" name="Line 17"/>
            <p:cNvSpPr>
              <a:spLocks noChangeShapeType="1"/>
            </p:cNvSpPr>
            <p:nvPr/>
          </p:nvSpPr>
          <p:spPr bwMode="auto">
            <a:xfrm rot="10800000" flipH="1">
              <a:off x="372" y="801"/>
              <a:ext cx="3672" cy="221"/>
            </a:xfrm>
            <a:prstGeom prst="line">
              <a:avLst/>
            </a:prstGeom>
            <a:noFill/>
            <a:ln w="19050">
              <a:solidFill>
                <a:srgbClr val="CF0E30"/>
              </a:solidFill>
              <a:prstDash val="lgDash"/>
              <a:round/>
              <a:headEnd/>
              <a:tailEnd type="stealth" w="med" len="lg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2514600" y="4686300"/>
            <a:ext cx="1801813" cy="381000"/>
            <a:chOff x="0" y="0"/>
            <a:chExt cx="1135" cy="240"/>
          </a:xfrm>
        </p:grpSpPr>
        <p:sp>
          <p:nvSpPr>
            <p:cNvPr id="19482" name="Rectangle 24"/>
            <p:cNvSpPr>
              <a:spLocks/>
            </p:cNvSpPr>
            <p:nvPr/>
          </p:nvSpPr>
          <p:spPr bwMode="auto">
            <a:xfrm>
              <a:off x="0" y="24"/>
              <a:ext cx="1135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3" name="Rectangle 25"/>
            <p:cNvSpPr>
              <a:spLocks/>
            </p:cNvSpPr>
            <p:nvPr/>
          </p:nvSpPr>
          <p:spPr bwMode="auto">
            <a:xfrm>
              <a:off x="54" y="0"/>
              <a:ext cx="1026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2000" b="1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Pocket radios</a:t>
              </a: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4114800" y="4191000"/>
            <a:ext cx="2036763" cy="479425"/>
            <a:chOff x="0" y="0"/>
            <a:chExt cx="1283" cy="302"/>
          </a:xfrm>
        </p:grpSpPr>
        <p:sp>
          <p:nvSpPr>
            <p:cNvPr id="19480" name="Rectangle 27"/>
            <p:cNvSpPr>
              <a:spLocks/>
            </p:cNvSpPr>
            <p:nvPr/>
          </p:nvSpPr>
          <p:spPr bwMode="auto">
            <a:xfrm>
              <a:off x="0" y="0"/>
              <a:ext cx="1283" cy="30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81" name="Rectangle 28"/>
            <p:cNvSpPr>
              <a:spLocks/>
            </p:cNvSpPr>
            <p:nvPr/>
          </p:nvSpPr>
          <p:spPr bwMode="auto">
            <a:xfrm>
              <a:off x="47" y="15"/>
              <a:ext cx="1188" cy="2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sz="2400" b="1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Portable TVs</a:t>
              </a:r>
            </a:p>
          </p:txBody>
        </p: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1295400" y="5072063"/>
            <a:ext cx="1438275" cy="355600"/>
            <a:chOff x="0" y="0"/>
            <a:chExt cx="906" cy="224"/>
          </a:xfrm>
        </p:grpSpPr>
        <p:sp>
          <p:nvSpPr>
            <p:cNvPr id="19478" name="Rectangle 30"/>
            <p:cNvSpPr>
              <a:spLocks/>
            </p:cNvSpPr>
            <p:nvPr/>
          </p:nvSpPr>
          <p:spPr bwMode="auto">
            <a:xfrm>
              <a:off x="0" y="20"/>
              <a:ext cx="906" cy="183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9" name="Rectangle 31"/>
            <p:cNvSpPr>
              <a:spLocks/>
            </p:cNvSpPr>
            <p:nvPr/>
          </p:nvSpPr>
          <p:spPr bwMode="auto">
            <a:xfrm>
              <a:off x="10" y="0"/>
              <a:ext cx="885" cy="22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 anchor="ctr">
              <a:prstTxWarp prst="textNoShape">
                <a:avLst/>
              </a:prstTxWarp>
              <a:spAutoFit/>
            </a:bodyPr>
            <a:lstStyle/>
            <a:p>
              <a:pPr marL="39688" algn="ctr"/>
              <a:r>
                <a:rPr lang="en-US" b="1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Hearing aids</a:t>
              </a:r>
            </a:p>
          </p:txBody>
        </p:sp>
      </p:grpSp>
      <p:grpSp>
        <p:nvGrpSpPr>
          <p:cNvPr id="10" name="Group 32"/>
          <p:cNvGrpSpPr>
            <a:grpSpLocks/>
          </p:cNvGrpSpPr>
          <p:nvPr/>
        </p:nvGrpSpPr>
        <p:grpSpPr bwMode="auto">
          <a:xfrm>
            <a:off x="6858000" y="838200"/>
            <a:ext cx="2212975" cy="990600"/>
            <a:chOff x="0" y="0"/>
            <a:chExt cx="1394" cy="624"/>
          </a:xfrm>
        </p:grpSpPr>
        <p:sp>
          <p:nvSpPr>
            <p:cNvPr id="19476" name="Rectangle 33"/>
            <p:cNvSpPr>
              <a:spLocks/>
            </p:cNvSpPr>
            <p:nvPr/>
          </p:nvSpPr>
          <p:spPr bwMode="auto">
            <a:xfrm>
              <a:off x="0" y="0"/>
              <a:ext cx="1394" cy="624"/>
            </a:xfrm>
            <a:prstGeom prst="rect">
              <a:avLst/>
            </a:prstGeom>
            <a:solidFill>
              <a:srgbClr val="000099"/>
            </a:soli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7" name="Rectangle 34"/>
            <p:cNvSpPr>
              <a:spLocks/>
            </p:cNvSpPr>
            <p:nvPr/>
          </p:nvSpPr>
          <p:spPr bwMode="auto">
            <a:xfrm>
              <a:off x="1" y="32"/>
              <a:ext cx="1392" cy="56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1275" bIns="0" anchor="ctr">
              <a:prstTxWarp prst="textNoShape">
                <a:avLst/>
              </a:prstTxWarp>
            </a:bodyPr>
            <a:lstStyle/>
            <a:p>
              <a:pPr marL="41275" algn="ctr"/>
              <a:r>
                <a:rPr lang="en-US" b="1">
                  <a:solidFill>
                    <a:srgbClr val="FFFFFF"/>
                  </a:solidFill>
                  <a:ea typeface="Arial" charset="0"/>
                  <a:cs typeface="Arial" charset="0"/>
                  <a:sym typeface="Arial" charset="0"/>
                </a:rPr>
                <a:t>Tabletop Radios, Floor-standing TVs</a:t>
              </a:r>
            </a:p>
          </p:txBody>
        </p:sp>
      </p:grp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7010400" y="1905000"/>
            <a:ext cx="1841500" cy="2133600"/>
            <a:chOff x="0" y="0"/>
            <a:chExt cx="1160" cy="1344"/>
          </a:xfrm>
        </p:grpSpPr>
        <p:sp>
          <p:nvSpPr>
            <p:cNvPr id="19473" name="Line 31"/>
            <p:cNvSpPr>
              <a:spLocks noChangeShapeType="1"/>
            </p:cNvSpPr>
            <p:nvPr/>
          </p:nvSpPr>
          <p:spPr bwMode="auto">
            <a:xfrm rot="10800000">
              <a:off x="1125" y="0"/>
              <a:ext cx="18" cy="563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prstDash val="dash"/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4" name="Line 32"/>
            <p:cNvSpPr>
              <a:spLocks noChangeShapeType="1"/>
            </p:cNvSpPr>
            <p:nvPr/>
          </p:nvSpPr>
          <p:spPr bwMode="auto">
            <a:xfrm rot="10800000">
              <a:off x="1139" y="552"/>
              <a:ext cx="1" cy="792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75" name="Rectangle 38"/>
            <p:cNvSpPr>
              <a:spLocks/>
            </p:cNvSpPr>
            <p:nvPr/>
          </p:nvSpPr>
          <p:spPr bwMode="auto">
            <a:xfrm>
              <a:off x="0" y="516"/>
              <a:ext cx="1160" cy="4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1275" bIns="0">
              <a:prstTxWarp prst="textNoShape">
                <a:avLst/>
              </a:prstTxWarp>
            </a:bodyPr>
            <a:lstStyle/>
            <a:p>
              <a:pPr marL="41275" algn="r"/>
              <a:r>
                <a:rPr lang="en-US" sz="1600" b="1">
                  <a:solidFill>
                    <a:srgbClr val="000099"/>
                  </a:solidFill>
                  <a:ea typeface="Arial" charset="0"/>
                  <a:cs typeface="Arial" charset="0"/>
                  <a:sym typeface="Arial" charset="0"/>
                </a:rPr>
                <a:t>Path taken by</a:t>
              </a:r>
            </a:p>
            <a:p>
              <a:pPr marL="41275" algn="r"/>
              <a:r>
                <a:rPr lang="en-US" sz="1600" b="1">
                  <a:solidFill>
                    <a:srgbClr val="000099"/>
                  </a:solidFill>
                  <a:ea typeface="Arial" charset="0"/>
                  <a:cs typeface="Arial" charset="0"/>
                  <a:sym typeface="Arial" charset="0"/>
                </a:rPr>
                <a:t>vacuum tube manufacturers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5933 cop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>
          <a:xfrm>
            <a:off x="1171523" y="185217"/>
            <a:ext cx="6519142" cy="3585277"/>
          </a:xfrm>
        </p:spPr>
      </p:pic>
      <p:sp>
        <p:nvSpPr>
          <p:cNvPr id="5" name="TextBox 4"/>
          <p:cNvSpPr txBox="1"/>
          <p:nvPr/>
        </p:nvSpPr>
        <p:spPr>
          <a:xfrm>
            <a:off x="0" y="396894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OVEMBER</a:t>
            </a:r>
            <a:endParaRPr lang="en-US" sz="4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99" y="3962187"/>
            <a:ext cx="423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M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2956783" y="3955711"/>
            <a:ext cx="423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N</a:t>
            </a:r>
            <a:endParaRPr lang="en-US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1" y="481564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http://</a:t>
            </a:r>
            <a:r>
              <a:rPr lang="en-US" sz="4000" dirty="0" err="1" smtClean="0"/>
              <a:t>mobro.co/michaelbhorn</a:t>
            </a:r>
            <a:endParaRPr lang="en-US" sz="4000" dirty="0"/>
          </a:p>
        </p:txBody>
      </p:sp>
      <p:pic>
        <p:nvPicPr>
          <p:cNvPr id="9" name="Picture 8" descr="uk-moustache-bar.jpeg"/>
          <p:cNvPicPr>
            <a:picLocks noChangeAspect="1"/>
          </p:cNvPicPr>
          <p:nvPr/>
        </p:nvPicPr>
        <p:blipFill>
          <a:blip r:embed="rId3">
            <a:alphaModFix amt="45000"/>
            <a:biLevel thresh="50000"/>
          </a:blip>
          <a:stretch>
            <a:fillRect/>
          </a:stretch>
        </p:blipFill>
        <p:spPr>
          <a:xfrm>
            <a:off x="4093174" y="1355003"/>
            <a:ext cx="801263" cy="539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" grpId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7462"/>
            <a:ext cx="8229600" cy="1143000"/>
          </a:xfrm>
        </p:spPr>
        <p:txBody>
          <a:bodyPr/>
          <a:lstStyle/>
          <a:p>
            <a:r>
              <a:rPr lang="en-US" dirty="0" smtClean="0"/>
              <a:t>What is a business model?</a:t>
            </a:r>
            <a:endParaRPr lang="en-US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105400" y="3252950"/>
            <a:ext cx="3441700" cy="2819400"/>
            <a:chOff x="0" y="0"/>
            <a:chExt cx="2168" cy="17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rot="10800000" flipH="1">
              <a:off x="1104" y="0"/>
              <a:ext cx="1" cy="33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0" y="336"/>
              <a:ext cx="2168" cy="1440"/>
              <a:chOff x="0" y="0"/>
              <a:chExt cx="2168" cy="1440"/>
            </a:xfrm>
          </p:grpSpPr>
          <p:sp>
            <p:nvSpPr>
              <p:cNvPr id="7" name="Rectangle 5"/>
              <p:cNvSpPr>
                <a:spLocks/>
              </p:cNvSpPr>
              <p:nvPr/>
            </p:nvSpPr>
            <p:spPr bwMode="auto">
              <a:xfrm>
                <a:off x="0" y="0"/>
                <a:ext cx="2168" cy="1440"/>
              </a:xfrm>
              <a:prstGeom prst="rect">
                <a:avLst/>
              </a:prstGeom>
              <a:solidFill>
                <a:srgbClr val="0000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Rectangle 6"/>
              <p:cNvSpPr>
                <a:spLocks/>
              </p:cNvSpPr>
              <p:nvPr/>
            </p:nvSpPr>
            <p:spPr bwMode="auto">
              <a:xfrm>
                <a:off x="0" y="100"/>
                <a:ext cx="2168" cy="12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38100" bIns="38100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sz="2000" b="1" i="1" u="sng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PROCESSES</a:t>
                </a:r>
                <a:r>
                  <a:rPr lang="en-US" sz="2000" b="1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: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en-US" sz="2000" b="1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Ways of working together to address recurrent tasks in a consistent way: training, development, manufacturing, budgeting, planning, etc.</a:t>
                </a:r>
              </a:p>
            </p:txBody>
          </p:sp>
        </p:grp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33400" y="3786350"/>
            <a:ext cx="4419600" cy="2286000"/>
            <a:chOff x="0" y="0"/>
            <a:chExt cx="2784" cy="1440"/>
          </a:xfrm>
        </p:grpSpPr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0" y="0"/>
              <a:ext cx="2168" cy="1440"/>
              <a:chOff x="0" y="0"/>
              <a:chExt cx="2168" cy="1440"/>
            </a:xfrm>
          </p:grpSpPr>
          <p:sp>
            <p:nvSpPr>
              <p:cNvPr id="12" name="Rectangle 10"/>
              <p:cNvSpPr>
                <a:spLocks/>
              </p:cNvSpPr>
              <p:nvPr/>
            </p:nvSpPr>
            <p:spPr bwMode="auto">
              <a:xfrm>
                <a:off x="0" y="0"/>
                <a:ext cx="2168" cy="1440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Rectangle 11"/>
              <p:cNvSpPr>
                <a:spLocks/>
              </p:cNvSpPr>
              <p:nvPr/>
            </p:nvSpPr>
            <p:spPr bwMode="auto">
              <a:xfrm>
                <a:off x="0" y="284"/>
                <a:ext cx="2168" cy="87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38100" bIns="38100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sz="2000" b="1" i="1" u="sng" dirty="0" smtClean="0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PROFIT/REVENUE </a:t>
                </a:r>
                <a:r>
                  <a:rPr lang="en-US" sz="2000" b="1" i="1" u="sng" dirty="0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FORMULA</a:t>
                </a:r>
                <a:r>
                  <a:rPr lang="en-US" sz="2000" b="1" dirty="0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: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en-US" sz="2000" b="1" dirty="0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Assets &amp; fixed cost structure, and the margins &amp; velocity required to cover them</a:t>
                </a:r>
              </a:p>
            </p:txBody>
          </p:sp>
        </p:grp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 flipH="1">
              <a:off x="2256" y="720"/>
              <a:ext cx="528" cy="1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2209800" y="3252950"/>
            <a:ext cx="1588" cy="5334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533400" y="966950"/>
            <a:ext cx="3441700" cy="2286000"/>
            <a:chOff x="0" y="0"/>
            <a:chExt cx="2168" cy="1440"/>
          </a:xfrm>
        </p:grpSpPr>
        <p:sp>
          <p:nvSpPr>
            <p:cNvPr id="16" name="Rectangle 15"/>
            <p:cNvSpPr>
              <a:spLocks/>
            </p:cNvSpPr>
            <p:nvPr/>
          </p:nvSpPr>
          <p:spPr bwMode="auto">
            <a:xfrm>
              <a:off x="0" y="0"/>
              <a:ext cx="2168" cy="144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/>
            </p:cNvSpPr>
            <p:nvPr/>
          </p:nvSpPr>
          <p:spPr bwMode="auto">
            <a:xfrm>
              <a:off x="0" y="191"/>
              <a:ext cx="2168" cy="10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000" b="1" i="1" u="sng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THE VALUE PROPOSITION:</a:t>
              </a:r>
            </a:p>
            <a:p>
              <a:pPr algn="ctr">
                <a:spcBef>
                  <a:spcPts val="1200"/>
                </a:spcBef>
              </a:pPr>
              <a:r>
                <a:rPr lang="en-US" sz="2000" b="1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A product that helps customers do more effectively, conveniently &amp; affordably a job they’ve been trying to do</a:t>
              </a:r>
            </a:p>
          </p:txBody>
        </p:sp>
      </p:grp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4114800" y="966950"/>
            <a:ext cx="4432300" cy="2286000"/>
            <a:chOff x="0" y="0"/>
            <a:chExt cx="2792" cy="1440"/>
          </a:xfrm>
        </p:grpSpPr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0" y="672"/>
              <a:ext cx="576" cy="1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" name="Group 19"/>
            <p:cNvGrpSpPr>
              <a:grpSpLocks/>
            </p:cNvGrpSpPr>
            <p:nvPr/>
          </p:nvGrpSpPr>
          <p:grpSpPr bwMode="auto">
            <a:xfrm>
              <a:off x="624" y="0"/>
              <a:ext cx="2168" cy="1440"/>
              <a:chOff x="0" y="0"/>
              <a:chExt cx="2168" cy="1440"/>
            </a:xfrm>
          </p:grpSpPr>
          <p:sp>
            <p:nvSpPr>
              <p:cNvPr id="21" name="Rectangle 20"/>
              <p:cNvSpPr>
                <a:spLocks/>
              </p:cNvSpPr>
              <p:nvPr/>
            </p:nvSpPr>
            <p:spPr bwMode="auto">
              <a:xfrm>
                <a:off x="0" y="0"/>
                <a:ext cx="2168" cy="1440"/>
              </a:xfrm>
              <a:prstGeom prst="rect">
                <a:avLst/>
              </a:prstGeom>
              <a:solidFill>
                <a:srgbClr val="6600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21"/>
              <p:cNvSpPr>
                <a:spLocks/>
              </p:cNvSpPr>
              <p:nvPr/>
            </p:nvSpPr>
            <p:spPr bwMode="auto">
              <a:xfrm>
                <a:off x="0" y="99"/>
                <a:ext cx="2168" cy="124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38100" bIns="38100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sz="2000" b="1" i="1" u="sng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RESOURCES: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en-US" sz="2000" b="1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People, technology, products, facilities, equipment, brands, and cash that are required to deliver this value proposition to the targeted customers</a:t>
                </a:r>
              </a:p>
            </p:txBody>
          </p:sp>
        </p:grpSp>
      </p:grpSp>
      <p:grpSp>
        <p:nvGrpSpPr>
          <p:cNvPr id="20" name="Group 22"/>
          <p:cNvGrpSpPr>
            <a:grpSpLocks/>
          </p:cNvGrpSpPr>
          <p:nvPr/>
        </p:nvGrpSpPr>
        <p:grpSpPr bwMode="auto">
          <a:xfrm>
            <a:off x="2209800" y="2033750"/>
            <a:ext cx="4649788" cy="2897188"/>
            <a:chOff x="0" y="0"/>
            <a:chExt cx="2929" cy="1825"/>
          </a:xfrm>
        </p:grpSpPr>
        <p:sp>
          <p:nvSpPr>
            <p:cNvPr id="24" name="Line 23"/>
            <p:cNvSpPr>
              <a:spLocks noChangeShapeType="1"/>
            </p:cNvSpPr>
            <p:nvPr/>
          </p:nvSpPr>
          <p:spPr bwMode="auto">
            <a:xfrm rot="10800000" flipH="1">
              <a:off x="2928" y="768"/>
              <a:ext cx="1" cy="33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H="1">
              <a:off x="1200" y="1824"/>
              <a:ext cx="528" cy="1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0" y="768"/>
              <a:ext cx="1" cy="33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1200" y="0"/>
              <a:ext cx="576" cy="1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rot="10800000">
              <a:off x="1152" y="816"/>
              <a:ext cx="624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H="1">
              <a:off x="1152" y="816"/>
              <a:ext cx="624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05400" y="2888275"/>
            <a:ext cx="3441700" cy="2819400"/>
            <a:chOff x="0" y="0"/>
            <a:chExt cx="2168" cy="1776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rot="10800000" flipH="1">
              <a:off x="1104" y="0"/>
              <a:ext cx="1" cy="33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336"/>
              <a:ext cx="2168" cy="1440"/>
              <a:chOff x="0" y="0"/>
              <a:chExt cx="2168" cy="1440"/>
            </a:xfrm>
          </p:grpSpPr>
          <p:sp>
            <p:nvSpPr>
              <p:cNvPr id="7" name="Rectangle 5"/>
              <p:cNvSpPr>
                <a:spLocks/>
              </p:cNvSpPr>
              <p:nvPr/>
            </p:nvSpPr>
            <p:spPr bwMode="auto">
              <a:xfrm>
                <a:off x="0" y="0"/>
                <a:ext cx="2168" cy="1440"/>
              </a:xfrm>
              <a:prstGeom prst="rect">
                <a:avLst/>
              </a:prstGeom>
              <a:solidFill>
                <a:srgbClr val="000099">
                  <a:alpha val="29411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Rectangle 6"/>
              <p:cNvSpPr>
                <a:spLocks/>
              </p:cNvSpPr>
              <p:nvPr/>
            </p:nvSpPr>
            <p:spPr bwMode="auto">
              <a:xfrm>
                <a:off x="0" y="100"/>
                <a:ext cx="2168" cy="12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38100" bIns="38100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sz="2000" b="1" i="1" u="sng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PROCESSES</a:t>
                </a:r>
                <a:r>
                  <a:rPr lang="en-US" sz="2000" b="1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: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en-US" sz="2000" b="1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Ways of working together to address recurrent tasks in a consistent way: training, development, manufacturing, budgeting, planning, etc.</a:t>
                </a:r>
              </a:p>
            </p:txBody>
          </p:sp>
        </p:grp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33400" y="3421675"/>
            <a:ext cx="4419600" cy="2286000"/>
            <a:chOff x="0" y="0"/>
            <a:chExt cx="2784" cy="1440"/>
          </a:xfrm>
        </p:grpSpPr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0" y="0"/>
              <a:ext cx="2168" cy="1440"/>
              <a:chOff x="0" y="0"/>
              <a:chExt cx="2168" cy="1440"/>
            </a:xfrm>
          </p:grpSpPr>
          <p:sp>
            <p:nvSpPr>
              <p:cNvPr id="12" name="Rectangle 9"/>
              <p:cNvSpPr>
                <a:spLocks/>
              </p:cNvSpPr>
              <p:nvPr/>
            </p:nvSpPr>
            <p:spPr bwMode="auto">
              <a:xfrm>
                <a:off x="0" y="0"/>
                <a:ext cx="2168" cy="1440"/>
              </a:xfrm>
              <a:prstGeom prst="rect">
                <a:avLst/>
              </a:prstGeom>
              <a:solidFill>
                <a:schemeClr val="accent1">
                  <a:alpha val="29411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/>
              </p:cNvSpPr>
              <p:nvPr/>
            </p:nvSpPr>
            <p:spPr bwMode="auto">
              <a:xfrm>
                <a:off x="0" y="284"/>
                <a:ext cx="2168" cy="87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38100" bIns="38100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sz="2000" b="1" i="1" u="sng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PROFIT FORMULA</a:t>
                </a:r>
                <a:r>
                  <a:rPr lang="en-US" sz="2000" b="1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: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en-US" sz="2000" b="1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Assets &amp; fixed cost structure, and the margins &amp; velocity required to cover them</a:t>
                </a:r>
              </a:p>
            </p:txBody>
          </p:sp>
        </p:grp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 flipH="1">
              <a:off x="2256" y="720"/>
              <a:ext cx="528" cy="1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2209800" y="2888275"/>
            <a:ext cx="1588" cy="5334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 type="triangle" w="med" len="med"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533400" y="602275"/>
            <a:ext cx="3441700" cy="2286000"/>
            <a:chOff x="0" y="0"/>
            <a:chExt cx="2168" cy="1440"/>
          </a:xfrm>
        </p:grpSpPr>
        <p:sp>
          <p:nvSpPr>
            <p:cNvPr id="16" name="Rectangle 14"/>
            <p:cNvSpPr>
              <a:spLocks/>
            </p:cNvSpPr>
            <p:nvPr/>
          </p:nvSpPr>
          <p:spPr bwMode="auto">
            <a:xfrm>
              <a:off x="0" y="0"/>
              <a:ext cx="2168" cy="1440"/>
            </a:xfrm>
            <a:prstGeom prst="rect">
              <a:avLst/>
            </a:prstGeom>
            <a:solidFill>
              <a:srgbClr val="CC0000">
                <a:alpha val="3019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5"/>
            <p:cNvSpPr>
              <a:spLocks/>
            </p:cNvSpPr>
            <p:nvPr/>
          </p:nvSpPr>
          <p:spPr bwMode="auto">
            <a:xfrm>
              <a:off x="0" y="191"/>
              <a:ext cx="2168" cy="10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pPr algn="ctr">
                <a:spcBef>
                  <a:spcPts val="1200"/>
                </a:spcBef>
              </a:pPr>
              <a:r>
                <a:rPr lang="en-US" sz="2000" b="1" i="1" u="sng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THE VALUE PROPOSITION:</a:t>
              </a:r>
            </a:p>
            <a:p>
              <a:pPr algn="ctr">
                <a:spcBef>
                  <a:spcPts val="1200"/>
                </a:spcBef>
              </a:pPr>
              <a:r>
                <a:rPr lang="en-US" sz="2000" b="1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A product that helps customers do more effectively, conveniently &amp; affordably a job they’ve been trying to do</a:t>
              </a:r>
            </a:p>
          </p:txBody>
        </p:sp>
      </p:grp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4114800" y="602275"/>
            <a:ext cx="4432300" cy="2286000"/>
            <a:chOff x="0" y="0"/>
            <a:chExt cx="2792" cy="1440"/>
          </a:xfrm>
        </p:grpSpPr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0" y="672"/>
              <a:ext cx="576" cy="1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5" name="Group 18"/>
            <p:cNvGrpSpPr>
              <a:grpSpLocks/>
            </p:cNvGrpSpPr>
            <p:nvPr/>
          </p:nvGrpSpPr>
          <p:grpSpPr bwMode="auto">
            <a:xfrm>
              <a:off x="624" y="0"/>
              <a:ext cx="2168" cy="1440"/>
              <a:chOff x="0" y="0"/>
              <a:chExt cx="2168" cy="1440"/>
            </a:xfrm>
          </p:grpSpPr>
          <p:sp>
            <p:nvSpPr>
              <p:cNvPr id="21" name="Rectangle 19"/>
              <p:cNvSpPr>
                <a:spLocks/>
              </p:cNvSpPr>
              <p:nvPr/>
            </p:nvSpPr>
            <p:spPr bwMode="auto">
              <a:xfrm>
                <a:off x="0" y="0"/>
                <a:ext cx="2168" cy="1440"/>
              </a:xfrm>
              <a:prstGeom prst="rect">
                <a:avLst/>
              </a:prstGeom>
              <a:solidFill>
                <a:srgbClr val="800080">
                  <a:alpha val="29411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Rectangle 20"/>
              <p:cNvSpPr>
                <a:spLocks/>
              </p:cNvSpPr>
              <p:nvPr/>
            </p:nvSpPr>
            <p:spPr bwMode="auto">
              <a:xfrm>
                <a:off x="0" y="99"/>
                <a:ext cx="2168" cy="124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lIns="38100" tIns="38100" rIns="38100" bIns="38100" anchor="ctr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1200"/>
                  </a:spcBef>
                </a:pPr>
                <a:r>
                  <a:rPr lang="en-US" sz="2000" b="1" i="1" u="sng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RESOURCES:</a:t>
                </a:r>
              </a:p>
              <a:p>
                <a:pPr algn="ctr">
                  <a:spcBef>
                    <a:spcPts val="1200"/>
                  </a:spcBef>
                </a:pPr>
                <a:r>
                  <a:rPr lang="en-US" sz="2000" b="1">
                    <a:solidFill>
                      <a:srgbClr val="FFFFFF"/>
                    </a:solidFill>
                    <a:latin typeface="Times New Roman" charset="0"/>
                    <a:ea typeface="Times New Roman" charset="0"/>
                    <a:cs typeface="Times New Roman" charset="0"/>
                    <a:sym typeface="Times New Roman" charset="0"/>
                  </a:rPr>
                  <a:t>People, technology, products, facilities, equipment, brands, and cash that are required to deliver this value proposition to the targeted customers</a:t>
                </a:r>
              </a:p>
            </p:txBody>
          </p:sp>
        </p:grpSp>
      </p:grp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2209800" y="1669075"/>
            <a:ext cx="4649788" cy="2897188"/>
            <a:chOff x="0" y="0"/>
            <a:chExt cx="2929" cy="1825"/>
          </a:xfrm>
        </p:grpSpPr>
        <p:sp>
          <p:nvSpPr>
            <p:cNvPr id="24" name="Line 22"/>
            <p:cNvSpPr>
              <a:spLocks noChangeShapeType="1"/>
            </p:cNvSpPr>
            <p:nvPr/>
          </p:nvSpPr>
          <p:spPr bwMode="auto">
            <a:xfrm rot="10800000" flipH="1">
              <a:off x="2928" y="768"/>
              <a:ext cx="1" cy="336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H="1">
              <a:off x="1200" y="1824"/>
              <a:ext cx="528" cy="1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>
              <a:off x="0" y="768"/>
              <a:ext cx="1" cy="33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>
              <a:off x="1200" y="0"/>
              <a:ext cx="576" cy="1"/>
            </a:xfrm>
            <a:prstGeom prst="line">
              <a:avLst/>
            </a:prstGeom>
            <a:noFill/>
            <a:ln w="38100">
              <a:solidFill>
                <a:srgbClr val="993366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rot="10800000">
              <a:off x="1152" y="816"/>
              <a:ext cx="624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H="1">
              <a:off x="1152" y="816"/>
              <a:ext cx="624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" name="Group 28"/>
          <p:cNvGrpSpPr>
            <a:grpSpLocks/>
          </p:cNvGrpSpPr>
          <p:nvPr/>
        </p:nvGrpSpPr>
        <p:grpSpPr bwMode="auto">
          <a:xfrm>
            <a:off x="1371600" y="1364275"/>
            <a:ext cx="6413500" cy="3429000"/>
            <a:chOff x="0" y="0"/>
            <a:chExt cx="4040" cy="2160"/>
          </a:xfrm>
        </p:grpSpPr>
        <p:sp>
          <p:nvSpPr>
            <p:cNvPr id="31" name="Rectangle 29"/>
            <p:cNvSpPr>
              <a:spLocks/>
            </p:cNvSpPr>
            <p:nvPr/>
          </p:nvSpPr>
          <p:spPr bwMode="auto">
            <a:xfrm>
              <a:off x="0" y="0"/>
              <a:ext cx="4040" cy="2160"/>
            </a:xfrm>
            <a:prstGeom prst="rect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0"/>
            <p:cNvSpPr>
              <a:spLocks/>
            </p:cNvSpPr>
            <p:nvPr/>
          </p:nvSpPr>
          <p:spPr bwMode="auto">
            <a:xfrm>
              <a:off x="0" y="780"/>
              <a:ext cx="4040" cy="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38100" tIns="38100" rIns="38100" bIns="38100" anchor="ctr">
              <a:prstTxWarp prst="textNoShape">
                <a:avLst/>
              </a:prstTxWarp>
            </a:bodyPr>
            <a:lstStyle/>
            <a:p>
              <a:pPr algn="ctr">
                <a:lnSpc>
                  <a:spcPct val="10000"/>
                </a:lnSpc>
                <a:spcBef>
                  <a:spcPts val="3350"/>
                </a:spcBef>
              </a:pPr>
              <a:r>
                <a:rPr lang="en-US" sz="2800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Business units don’t evolve.</a:t>
              </a:r>
            </a:p>
            <a:p>
              <a:pPr algn="ctr">
                <a:lnSpc>
                  <a:spcPct val="10000"/>
                </a:lnSpc>
                <a:spcBef>
                  <a:spcPts val="3350"/>
                </a:spcBef>
              </a:pPr>
              <a:r>
                <a:rPr lang="en-US" sz="2800">
                  <a:solidFill>
                    <a:srgbClr val="FFFFFF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Corporations do.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3 different kinds of business models</a:t>
            </a:r>
            <a:endParaRPr lang="en-US" dirty="0"/>
          </a:p>
        </p:txBody>
      </p:sp>
      <p:sp>
        <p:nvSpPr>
          <p:cNvPr id="4" name="TextBox 31"/>
          <p:cNvSpPr txBox="1">
            <a:spLocks noChangeArrowheads="1"/>
          </p:cNvSpPr>
          <p:nvPr/>
        </p:nvSpPr>
        <p:spPr bwMode="auto">
          <a:xfrm>
            <a:off x="228600" y="1676400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CC"/>
                </a:solidFill>
                <a:latin typeface="+mn-lt"/>
                <a:cs typeface="Arial" charset="0"/>
              </a:rPr>
              <a:t>Solution Shops</a:t>
            </a:r>
          </a:p>
        </p:txBody>
      </p:sp>
      <p:sp>
        <p:nvSpPr>
          <p:cNvPr id="5" name="TextBox 32"/>
          <p:cNvSpPr txBox="1">
            <a:spLocks noChangeArrowheads="1"/>
          </p:cNvSpPr>
          <p:nvPr/>
        </p:nvSpPr>
        <p:spPr bwMode="auto">
          <a:xfrm>
            <a:off x="2830513" y="1676400"/>
            <a:ext cx="3046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latin typeface="+mn-lt"/>
                <a:cs typeface="Arial" charset="0"/>
              </a:rPr>
              <a:t>Value-Adding Process Businesses</a:t>
            </a:r>
          </a:p>
        </p:txBody>
      </p:sp>
      <p:sp>
        <p:nvSpPr>
          <p:cNvPr id="6" name="TextBox 33"/>
          <p:cNvSpPr txBox="1">
            <a:spLocks noChangeArrowheads="1"/>
          </p:cNvSpPr>
          <p:nvPr/>
        </p:nvSpPr>
        <p:spPr bwMode="auto">
          <a:xfrm>
            <a:off x="5943600" y="1676400"/>
            <a:ext cx="2743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8000"/>
                </a:solidFill>
                <a:latin typeface="+mn-lt"/>
                <a:cs typeface="Arial" charset="0"/>
              </a:rPr>
              <a:t>Facilitated</a:t>
            </a:r>
            <a:r>
              <a:rPr lang="en-US" sz="2000" b="1" dirty="0" smtClean="0">
                <a:solidFill>
                  <a:srgbClr val="008000"/>
                </a:solidFill>
                <a:cs typeface="Arial" charset="0"/>
              </a:rPr>
              <a:t> User Network</a:t>
            </a:r>
            <a:endParaRPr lang="en-US" sz="2000" b="1" dirty="0">
              <a:solidFill>
                <a:srgbClr val="008000"/>
              </a:solidFill>
              <a:latin typeface="+mn-lt"/>
              <a:cs typeface="Arial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95275" y="4267200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 algn="ctr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Diagnose and solve unstructured problems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00400" y="4298950"/>
            <a:ext cx="251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117475" algn="ctr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+mn-lt"/>
              </a:rPr>
              <a:t>Add value to something that is incomplete or broken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315075" y="4267200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0650" indent="-120650" algn="ctr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8000"/>
                </a:solidFill>
                <a:latin typeface="+mn-lt"/>
              </a:rPr>
              <a:t>Enable exchange among participants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5006975"/>
            <a:ext cx="21336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17475" indent="-117475" algn="ctr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CC"/>
                </a:solidFill>
                <a:latin typeface="+mn-lt"/>
              </a:rPr>
              <a:t>Fee for service</a:t>
            </a:r>
          </a:p>
        </p:txBody>
      </p:sp>
      <p:sp>
        <p:nvSpPr>
          <p:cNvPr id="11" name="TextBox 38"/>
          <p:cNvSpPr txBox="1">
            <a:spLocks noChangeArrowheads="1"/>
          </p:cNvSpPr>
          <p:nvPr/>
        </p:nvSpPr>
        <p:spPr bwMode="auto">
          <a:xfrm>
            <a:off x="3209925" y="5095875"/>
            <a:ext cx="24384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 algn="ctr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+mn-lt"/>
              </a:rPr>
              <a:t>Fee for outcome</a:t>
            </a:r>
          </a:p>
        </p:txBody>
      </p:sp>
      <p:sp>
        <p:nvSpPr>
          <p:cNvPr id="12" name="TextBox 39"/>
          <p:cNvSpPr txBox="1">
            <a:spLocks noChangeArrowheads="1"/>
          </p:cNvSpPr>
          <p:nvPr/>
        </p:nvSpPr>
        <p:spPr bwMode="auto">
          <a:xfrm>
            <a:off x="6324600" y="5006975"/>
            <a:ext cx="2438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7475" indent="-117475" algn="ctr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8000"/>
                </a:solidFill>
                <a:latin typeface="+mn-lt"/>
              </a:rPr>
              <a:t>Fee for transaction or membership; ad-supported</a:t>
            </a:r>
          </a:p>
        </p:txBody>
      </p:sp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2"/>
          <a:srcRect l="12500" t="16273" r="71706" b="75182"/>
          <a:stretch>
            <a:fillRect/>
          </a:stretch>
        </p:blipFill>
        <p:spPr bwMode="auto">
          <a:xfrm>
            <a:off x="6400800" y="2652713"/>
            <a:ext cx="1828800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3"/>
          <a:srcRect l="4202" t="8611" b="15398"/>
          <a:stretch>
            <a:fillRect/>
          </a:stretch>
        </p:blipFill>
        <p:spPr bwMode="auto">
          <a:xfrm>
            <a:off x="3463925" y="2727325"/>
            <a:ext cx="1676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mckinsey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091400"/>
            <a:ext cx="2413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>
          <a:xfrm>
            <a:off x="264041" y="76200"/>
            <a:ext cx="863792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000000"/>
                </a:solidFill>
              </a:rPr>
              <a:t>The right </a:t>
            </a:r>
            <a:r>
              <a:rPr lang="en-US" sz="3600" dirty="0">
                <a:solidFill>
                  <a:srgbClr val="000000"/>
                </a:solidFill>
              </a:rPr>
              <a:t>product </a:t>
            </a:r>
            <a:r>
              <a:rPr lang="en-US" sz="3600" dirty="0" smtClean="0">
                <a:solidFill>
                  <a:srgbClr val="000000"/>
                </a:solidFill>
              </a:rPr>
              <a:t>architecture? It depends…</a:t>
            </a:r>
            <a:endParaRPr lang="en-US" sz="3600" u="sng" dirty="0">
              <a:solidFill>
                <a:srgbClr val="000000"/>
              </a:solidFill>
            </a:endParaRPr>
          </a:p>
        </p:txBody>
      </p:sp>
      <p:sp>
        <p:nvSpPr>
          <p:cNvPr id="99334" name="Line 5"/>
          <p:cNvSpPr>
            <a:spLocks noChangeShapeType="1"/>
          </p:cNvSpPr>
          <p:nvPr/>
        </p:nvSpPr>
        <p:spPr bwMode="auto">
          <a:xfrm flipV="1">
            <a:off x="2140903" y="2542750"/>
            <a:ext cx="4846637" cy="2932113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5636578" y="2847550"/>
            <a:ext cx="2036762" cy="2133600"/>
            <a:chOff x="3709" y="1968"/>
            <a:chExt cx="1283" cy="1344"/>
          </a:xfrm>
        </p:grpSpPr>
        <p:sp>
          <p:nvSpPr>
            <p:cNvPr id="99381" name="Rectangle 7"/>
            <p:cNvSpPr>
              <a:spLocks noChangeArrowheads="1"/>
            </p:cNvSpPr>
            <p:nvPr/>
          </p:nvSpPr>
          <p:spPr bwMode="auto">
            <a:xfrm>
              <a:off x="3840" y="2832"/>
              <a:ext cx="115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i="1">
                  <a:solidFill>
                    <a:srgbClr val="800000"/>
                  </a:solidFill>
                  <a:latin typeface="Arial" charset="0"/>
                </a:rPr>
                <a:t>Compete by improving</a:t>
              </a:r>
            </a:p>
            <a:p>
              <a:pPr eaLnBrk="0" hangingPunct="0"/>
              <a:r>
                <a:rPr lang="en-US" sz="1600" b="1" i="1">
                  <a:solidFill>
                    <a:srgbClr val="800000"/>
                  </a:solidFill>
                  <a:latin typeface="Arial" charset="0"/>
                </a:rPr>
                <a:t>speed, responsiveness </a:t>
              </a:r>
              <a:br>
                <a:rPr lang="en-US" sz="1600" b="1" i="1">
                  <a:solidFill>
                    <a:srgbClr val="800000"/>
                  </a:solidFill>
                  <a:latin typeface="Arial" charset="0"/>
                </a:rPr>
              </a:br>
              <a:r>
                <a:rPr lang="en-US" sz="1600" b="1" i="1">
                  <a:solidFill>
                    <a:srgbClr val="800000"/>
                  </a:solidFill>
                  <a:latin typeface="Arial" charset="0"/>
                </a:rPr>
                <a:t>and customization</a:t>
              </a:r>
            </a:p>
          </p:txBody>
        </p:sp>
        <p:sp>
          <p:nvSpPr>
            <p:cNvPr id="99382" name="Line 8"/>
            <p:cNvSpPr>
              <a:spLocks noChangeShapeType="1"/>
            </p:cNvSpPr>
            <p:nvPr/>
          </p:nvSpPr>
          <p:spPr bwMode="auto">
            <a:xfrm flipV="1">
              <a:off x="4224" y="1968"/>
              <a:ext cx="157" cy="864"/>
            </a:xfrm>
            <a:prstGeom prst="line">
              <a:avLst/>
            </a:prstGeom>
            <a:noFill/>
            <a:ln w="9525">
              <a:solidFill>
                <a:srgbClr val="A1031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3" name="Line 9"/>
            <p:cNvSpPr>
              <a:spLocks noChangeShapeType="1"/>
            </p:cNvSpPr>
            <p:nvPr/>
          </p:nvSpPr>
          <p:spPr bwMode="auto">
            <a:xfrm flipH="1" flipV="1">
              <a:off x="3709" y="2496"/>
              <a:ext cx="179" cy="336"/>
            </a:xfrm>
            <a:prstGeom prst="line">
              <a:avLst/>
            </a:prstGeom>
            <a:noFill/>
            <a:ln w="9525">
              <a:solidFill>
                <a:srgbClr val="A1031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9336" name="Rectangle 10"/>
          <p:cNvSpPr>
            <a:spLocks noChangeArrowheads="1"/>
          </p:cNvSpPr>
          <p:nvPr/>
        </p:nvSpPr>
        <p:spPr bwMode="auto">
          <a:xfrm rot="-5400000">
            <a:off x="132715" y="2531638"/>
            <a:ext cx="167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latin typeface="Arial" charset="0"/>
              </a:rPr>
              <a:t>Performance</a:t>
            </a:r>
          </a:p>
        </p:txBody>
      </p:sp>
      <p:sp>
        <p:nvSpPr>
          <p:cNvPr id="99337" name="Rectangle 11"/>
          <p:cNvSpPr>
            <a:spLocks noChangeArrowheads="1"/>
          </p:cNvSpPr>
          <p:nvPr/>
        </p:nvSpPr>
        <p:spPr bwMode="auto">
          <a:xfrm>
            <a:off x="6338253" y="5820938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latin typeface="Arial" charset="0"/>
              </a:rPr>
              <a:t>Time</a:t>
            </a:r>
          </a:p>
        </p:txBody>
      </p:sp>
      <p:sp>
        <p:nvSpPr>
          <p:cNvPr id="99338" name="Line 14"/>
          <p:cNvSpPr>
            <a:spLocks noChangeShapeType="1"/>
          </p:cNvSpPr>
          <p:nvPr/>
        </p:nvSpPr>
        <p:spPr bwMode="auto">
          <a:xfrm flipV="1">
            <a:off x="1270953" y="2160163"/>
            <a:ext cx="5548312" cy="531812"/>
          </a:xfrm>
          <a:prstGeom prst="line">
            <a:avLst/>
          </a:prstGeom>
          <a:noFill/>
          <a:ln w="12700">
            <a:solidFill>
              <a:srgbClr val="CF0E30"/>
            </a:solidFill>
            <a:prstDash val="dash"/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9" name="Line 15"/>
          <p:cNvSpPr>
            <a:spLocks noChangeShapeType="1"/>
          </p:cNvSpPr>
          <p:nvPr/>
        </p:nvSpPr>
        <p:spPr bwMode="auto">
          <a:xfrm flipV="1">
            <a:off x="1347153" y="3531763"/>
            <a:ext cx="5548312" cy="531812"/>
          </a:xfrm>
          <a:prstGeom prst="line">
            <a:avLst/>
          </a:prstGeom>
          <a:noFill/>
          <a:ln w="12700">
            <a:solidFill>
              <a:srgbClr val="CF0E30"/>
            </a:solidFill>
            <a:prstDash val="dash"/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0" name="Line 16"/>
          <p:cNvSpPr>
            <a:spLocks noChangeShapeType="1"/>
          </p:cNvSpPr>
          <p:nvPr/>
        </p:nvSpPr>
        <p:spPr bwMode="auto">
          <a:xfrm flipV="1">
            <a:off x="1270953" y="2845963"/>
            <a:ext cx="5548312" cy="531812"/>
          </a:xfrm>
          <a:prstGeom prst="line">
            <a:avLst/>
          </a:prstGeom>
          <a:noFill/>
          <a:ln w="12700">
            <a:solidFill>
              <a:srgbClr val="CF0E30"/>
            </a:solidFill>
            <a:prstDash val="dash"/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1" name="Freeform 18"/>
          <p:cNvSpPr>
            <a:spLocks/>
          </p:cNvSpPr>
          <p:nvPr/>
        </p:nvSpPr>
        <p:spPr bwMode="auto">
          <a:xfrm>
            <a:off x="1194753" y="2160163"/>
            <a:ext cx="6021387" cy="3659187"/>
          </a:xfrm>
          <a:custGeom>
            <a:avLst/>
            <a:gdLst>
              <a:gd name="T0" fmla="*/ 0 w 3793"/>
              <a:gd name="T1" fmla="*/ 0 h 2305"/>
              <a:gd name="T2" fmla="*/ 0 w 3793"/>
              <a:gd name="T3" fmla="*/ 2147483647 h 2305"/>
              <a:gd name="T4" fmla="*/ 2147483647 w 3793"/>
              <a:gd name="T5" fmla="*/ 2147483647 h 2305"/>
              <a:gd name="T6" fmla="*/ 0 60000 65536"/>
              <a:gd name="T7" fmla="*/ 0 60000 65536"/>
              <a:gd name="T8" fmla="*/ 0 60000 65536"/>
              <a:gd name="T9" fmla="*/ 0 w 3793"/>
              <a:gd name="T10" fmla="*/ 0 h 2305"/>
              <a:gd name="T11" fmla="*/ 3793 w 3793"/>
              <a:gd name="T12" fmla="*/ 2305 h 23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93" h="2305">
                <a:moveTo>
                  <a:pt x="0" y="0"/>
                </a:moveTo>
                <a:lnTo>
                  <a:pt x="0" y="2304"/>
                </a:lnTo>
                <a:lnTo>
                  <a:pt x="3792" y="230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9342" name="Rectangle 19"/>
          <p:cNvSpPr>
            <a:spLocks noChangeArrowheads="1"/>
          </p:cNvSpPr>
          <p:nvPr/>
        </p:nvSpPr>
        <p:spPr bwMode="auto">
          <a:xfrm>
            <a:off x="1348740" y="2010938"/>
            <a:ext cx="2055813" cy="836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i="1">
                <a:solidFill>
                  <a:srgbClr val="800000"/>
                </a:solidFill>
                <a:latin typeface="Arial" charset="0"/>
              </a:rPr>
              <a:t>Compete by improving</a:t>
            </a:r>
          </a:p>
          <a:p>
            <a:pPr algn="ctr" eaLnBrk="0" hangingPunct="0"/>
            <a:r>
              <a:rPr lang="en-US" sz="1600" b="1" i="1">
                <a:solidFill>
                  <a:srgbClr val="800000"/>
                </a:solidFill>
                <a:latin typeface="Arial" charset="0"/>
              </a:rPr>
              <a:t>functionality &amp;</a:t>
            </a:r>
          </a:p>
          <a:p>
            <a:pPr algn="ctr" eaLnBrk="0" hangingPunct="0"/>
            <a:r>
              <a:rPr lang="en-US" sz="1600" b="1" i="1">
                <a:solidFill>
                  <a:srgbClr val="800000"/>
                </a:solidFill>
                <a:latin typeface="Arial" charset="0"/>
              </a:rPr>
              <a:t>reliability</a:t>
            </a:r>
          </a:p>
        </p:txBody>
      </p:sp>
      <p:sp>
        <p:nvSpPr>
          <p:cNvPr id="99343" name="Line 21"/>
          <p:cNvSpPr>
            <a:spLocks noChangeShapeType="1"/>
          </p:cNvSpPr>
          <p:nvPr/>
        </p:nvSpPr>
        <p:spPr bwMode="auto">
          <a:xfrm>
            <a:off x="2567940" y="2820563"/>
            <a:ext cx="227013" cy="455612"/>
          </a:xfrm>
          <a:prstGeom prst="line">
            <a:avLst/>
          </a:prstGeom>
          <a:noFill/>
          <a:ln w="9525">
            <a:solidFill>
              <a:srgbClr val="A1031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4" name="Line 22"/>
          <p:cNvSpPr>
            <a:spLocks noChangeShapeType="1"/>
          </p:cNvSpPr>
          <p:nvPr/>
        </p:nvSpPr>
        <p:spPr bwMode="auto">
          <a:xfrm flipV="1">
            <a:off x="1347153" y="1474363"/>
            <a:ext cx="5791200" cy="3429000"/>
          </a:xfrm>
          <a:prstGeom prst="line">
            <a:avLst/>
          </a:prstGeom>
          <a:noFill/>
          <a:ln w="12700">
            <a:solidFill>
              <a:srgbClr val="00279F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5" name="Line 23"/>
          <p:cNvSpPr>
            <a:spLocks noChangeShapeType="1"/>
          </p:cNvSpPr>
          <p:nvPr/>
        </p:nvSpPr>
        <p:spPr bwMode="auto">
          <a:xfrm>
            <a:off x="1882140" y="2820563"/>
            <a:ext cx="30163" cy="116998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11" name="Text Box 31"/>
          <p:cNvSpPr txBox="1">
            <a:spLocks noChangeArrowheads="1"/>
          </p:cNvSpPr>
          <p:nvPr/>
        </p:nvSpPr>
        <p:spPr bwMode="auto">
          <a:xfrm>
            <a:off x="1043940" y="1247350"/>
            <a:ext cx="581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108BC"/>
                </a:solidFill>
                <a:latin typeface="Arial Unicode MS" charset="0"/>
                <a:ea typeface="Arial Unicode MS" charset="0"/>
                <a:cs typeface="Arial Unicode MS" charset="0"/>
              </a:rPr>
              <a:t>IBM Mainframes, Microsoft Windows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475740" y="1856950"/>
            <a:ext cx="3530600" cy="2209800"/>
            <a:chOff x="1088" y="1344"/>
            <a:chExt cx="2224" cy="1392"/>
          </a:xfrm>
        </p:grpSpPr>
        <p:sp>
          <p:nvSpPr>
            <p:cNvPr id="99361" name="Oval 12" descr="25%"/>
            <p:cNvSpPr>
              <a:spLocks noChangeArrowheads="1"/>
            </p:cNvSpPr>
            <p:nvPr/>
          </p:nvSpPr>
          <p:spPr bwMode="auto">
            <a:xfrm rot="-1793647">
              <a:off x="1088" y="2160"/>
              <a:ext cx="2224" cy="576"/>
            </a:xfrm>
            <a:prstGeom prst="ellipse">
              <a:avLst/>
            </a:prstGeom>
            <a:noFill/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5000"/>
                </a:lnSpc>
              </a:pPr>
              <a:r>
                <a:rPr lang="en-US" sz="1600" b="1" i="1">
                  <a:solidFill>
                    <a:srgbClr val="0108BC"/>
                  </a:solidFill>
                  <a:latin typeface="Arial" charset="0"/>
                </a:rPr>
                <a:t>Proprietary, interdependent architectures</a:t>
              </a:r>
            </a:p>
          </p:txBody>
        </p:sp>
        <p:grpSp>
          <p:nvGrpSpPr>
            <p:cNvPr id="4" name="Group 45"/>
            <p:cNvGrpSpPr>
              <a:grpSpLocks/>
            </p:cNvGrpSpPr>
            <p:nvPr/>
          </p:nvGrpSpPr>
          <p:grpSpPr bwMode="auto">
            <a:xfrm>
              <a:off x="2592" y="1344"/>
              <a:ext cx="720" cy="624"/>
              <a:chOff x="1872" y="1248"/>
              <a:chExt cx="1536" cy="1248"/>
            </a:xfrm>
          </p:grpSpPr>
          <p:grpSp>
            <p:nvGrpSpPr>
              <p:cNvPr id="5" name="Group 25"/>
              <p:cNvGrpSpPr>
                <a:grpSpLocks/>
              </p:cNvGrpSpPr>
              <p:nvPr/>
            </p:nvGrpSpPr>
            <p:grpSpPr bwMode="auto">
              <a:xfrm>
                <a:off x="1872" y="1248"/>
                <a:ext cx="1536" cy="1248"/>
                <a:chOff x="1104" y="1152"/>
                <a:chExt cx="1536" cy="1248"/>
              </a:xfrm>
            </p:grpSpPr>
            <p:sp>
              <p:nvSpPr>
                <p:cNvPr id="99376" name="AutoShape 26"/>
                <p:cNvSpPr>
                  <a:spLocks noChangeArrowheads="1"/>
                </p:cNvSpPr>
                <p:nvPr/>
              </p:nvSpPr>
              <p:spPr bwMode="auto">
                <a:xfrm>
                  <a:off x="1104" y="1200"/>
                  <a:ext cx="336" cy="288"/>
                </a:xfrm>
                <a:prstGeom prst="plus">
                  <a:avLst>
                    <a:gd name="adj" fmla="val 25000"/>
                  </a:avLst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77" name="AutoShape 27"/>
                <p:cNvSpPr>
                  <a:spLocks noChangeArrowheads="1"/>
                </p:cNvSpPr>
                <p:nvPr/>
              </p:nvSpPr>
              <p:spPr bwMode="auto">
                <a:xfrm>
                  <a:off x="1872" y="1152"/>
                  <a:ext cx="288" cy="240"/>
                </a:xfrm>
                <a:prstGeom prst="cube">
                  <a:avLst>
                    <a:gd name="adj" fmla="val 25000"/>
                  </a:avLst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78" name="AutoShape 28"/>
                <p:cNvSpPr>
                  <a:spLocks noChangeArrowheads="1"/>
                </p:cNvSpPr>
                <p:nvPr/>
              </p:nvSpPr>
              <p:spPr bwMode="auto">
                <a:xfrm>
                  <a:off x="1104" y="1728"/>
                  <a:ext cx="336" cy="336"/>
                </a:xfrm>
                <a:prstGeom prst="rtTriangle">
                  <a:avLst/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79" name="AutoShape 29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0" cy="384"/>
                </a:xfrm>
                <a:prstGeom prst="irregularSeal2">
                  <a:avLst/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80" name="AutoShape 30"/>
                <p:cNvSpPr>
                  <a:spLocks noChangeArrowheads="1"/>
                </p:cNvSpPr>
                <p:nvPr/>
              </p:nvSpPr>
              <p:spPr bwMode="auto">
                <a:xfrm>
                  <a:off x="1680" y="2064"/>
                  <a:ext cx="240" cy="336"/>
                </a:xfrm>
                <a:prstGeom prst="can">
                  <a:avLst>
                    <a:gd name="adj" fmla="val 35000"/>
                  </a:avLst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1968" y="1344"/>
                <a:ext cx="1200" cy="1008"/>
                <a:chOff x="1200" y="816"/>
                <a:chExt cx="1200" cy="1008"/>
              </a:xfrm>
            </p:grpSpPr>
            <p:sp>
              <p:nvSpPr>
                <p:cNvPr id="99365" name="Line 34"/>
                <p:cNvSpPr>
                  <a:spLocks noChangeShapeType="1"/>
                </p:cNvSpPr>
                <p:nvPr/>
              </p:nvSpPr>
              <p:spPr bwMode="auto">
                <a:xfrm>
                  <a:off x="1296" y="864"/>
                  <a:ext cx="1104" cy="480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" name="Group 35"/>
                <p:cNvGrpSpPr>
                  <a:grpSpLocks/>
                </p:cNvGrpSpPr>
                <p:nvPr/>
              </p:nvGrpSpPr>
              <p:grpSpPr bwMode="auto">
                <a:xfrm>
                  <a:off x="1200" y="816"/>
                  <a:ext cx="1200" cy="1008"/>
                  <a:chOff x="1200" y="816"/>
                  <a:chExt cx="1200" cy="1008"/>
                </a:xfrm>
              </p:grpSpPr>
              <p:sp>
                <p:nvSpPr>
                  <p:cNvPr id="99367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200" y="1536"/>
                    <a:ext cx="624" cy="28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68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4" y="1344"/>
                    <a:ext cx="576" cy="48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69" name="Line 3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16" y="816"/>
                    <a:ext cx="384" cy="52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0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96" y="816"/>
                    <a:ext cx="720" cy="4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1" name="Line 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00" y="864"/>
                    <a:ext cx="96" cy="67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2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00" y="816"/>
                    <a:ext cx="816" cy="72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3" name="Line 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24" y="816"/>
                    <a:ext cx="192" cy="100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4" name="Line 4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96" y="864"/>
                    <a:ext cx="528" cy="96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5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00" y="1344"/>
                    <a:ext cx="1200" cy="19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583727" name="Text Box 47"/>
          <p:cNvSpPr txBox="1">
            <a:spLocks noChangeArrowheads="1"/>
          </p:cNvSpPr>
          <p:nvPr/>
        </p:nvSpPr>
        <p:spPr bwMode="auto">
          <a:xfrm>
            <a:off x="5158740" y="5209750"/>
            <a:ext cx="2308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8000"/>
                </a:solidFill>
                <a:latin typeface="Arial Unicode MS" charset="0"/>
                <a:ea typeface="Arial Unicode MS" charset="0"/>
                <a:cs typeface="Arial Unicode MS" charset="0"/>
              </a:rPr>
              <a:t>Dell PCs, Linux</a:t>
            </a:r>
          </a:p>
        </p:txBody>
      </p: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2112328" y="4066750"/>
            <a:ext cx="2894012" cy="1600200"/>
            <a:chOff x="1489" y="2736"/>
            <a:chExt cx="1823" cy="1008"/>
          </a:xfrm>
        </p:grpSpPr>
        <p:sp>
          <p:nvSpPr>
            <p:cNvPr id="99350" name="Oval 4" descr="25%"/>
            <p:cNvSpPr>
              <a:spLocks noChangeArrowheads="1"/>
            </p:cNvSpPr>
            <p:nvPr/>
          </p:nvSpPr>
          <p:spPr bwMode="auto">
            <a:xfrm rot="-1876344">
              <a:off x="1489" y="2736"/>
              <a:ext cx="1632" cy="384"/>
            </a:xfrm>
            <a:prstGeom prst="ellipse">
              <a:avLst/>
            </a:prstGeom>
            <a:noFill/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5000"/>
                </a:lnSpc>
              </a:pPr>
              <a:endParaRPr lang="en-US" sz="1600" b="1" i="1">
                <a:solidFill>
                  <a:srgbClr val="008000"/>
                </a:solidFill>
                <a:latin typeface="Arial" charset="0"/>
              </a:endParaRPr>
            </a:p>
            <a:p>
              <a:pPr algn="ctr" eaLnBrk="0" hangingPunct="0">
                <a:lnSpc>
                  <a:spcPct val="125000"/>
                </a:lnSpc>
              </a:pPr>
              <a:r>
                <a:rPr lang="en-US" sz="1600" b="1" i="1">
                  <a:solidFill>
                    <a:srgbClr val="008000"/>
                  </a:solidFill>
                  <a:latin typeface="Arial" charset="0"/>
                </a:rPr>
                <a:t>Modular open architectures</a:t>
              </a:r>
            </a:p>
          </p:txBody>
        </p:sp>
        <p:grpSp>
          <p:nvGrpSpPr>
            <p:cNvPr id="9" name="Group 49"/>
            <p:cNvGrpSpPr>
              <a:grpSpLocks/>
            </p:cNvGrpSpPr>
            <p:nvPr/>
          </p:nvGrpSpPr>
          <p:grpSpPr bwMode="auto">
            <a:xfrm>
              <a:off x="2448" y="3168"/>
              <a:ext cx="864" cy="576"/>
              <a:chOff x="3312" y="2832"/>
              <a:chExt cx="864" cy="576"/>
            </a:xfrm>
          </p:grpSpPr>
          <p:sp>
            <p:nvSpPr>
              <p:cNvPr id="99352" name="Rectangle 50"/>
              <p:cNvSpPr>
                <a:spLocks noChangeArrowheads="1"/>
              </p:cNvSpPr>
              <p:nvPr/>
            </p:nvSpPr>
            <p:spPr bwMode="auto">
              <a:xfrm>
                <a:off x="3312" y="2832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3" name="Rectangle 51"/>
              <p:cNvSpPr>
                <a:spLocks noChangeArrowheads="1"/>
              </p:cNvSpPr>
              <p:nvPr/>
            </p:nvSpPr>
            <p:spPr bwMode="auto">
              <a:xfrm>
                <a:off x="3312" y="3024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4" name="Rectangle 52"/>
              <p:cNvSpPr>
                <a:spLocks noChangeArrowheads="1"/>
              </p:cNvSpPr>
              <p:nvPr/>
            </p:nvSpPr>
            <p:spPr bwMode="auto">
              <a:xfrm>
                <a:off x="3600" y="3024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5" name="Rectangle 53"/>
              <p:cNvSpPr>
                <a:spLocks noChangeArrowheads="1"/>
              </p:cNvSpPr>
              <p:nvPr/>
            </p:nvSpPr>
            <p:spPr bwMode="auto">
              <a:xfrm>
                <a:off x="3312" y="3216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6" name="Rectangle 54"/>
              <p:cNvSpPr>
                <a:spLocks noChangeArrowheads="1"/>
              </p:cNvSpPr>
              <p:nvPr/>
            </p:nvSpPr>
            <p:spPr bwMode="auto">
              <a:xfrm>
                <a:off x="3600" y="2832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7" name="Rectangle 55"/>
              <p:cNvSpPr>
                <a:spLocks noChangeArrowheads="1"/>
              </p:cNvSpPr>
              <p:nvPr/>
            </p:nvSpPr>
            <p:spPr bwMode="auto">
              <a:xfrm>
                <a:off x="3600" y="3216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8" name="Rectangle 56"/>
              <p:cNvSpPr>
                <a:spLocks noChangeArrowheads="1"/>
              </p:cNvSpPr>
              <p:nvPr/>
            </p:nvSpPr>
            <p:spPr bwMode="auto">
              <a:xfrm>
                <a:off x="3888" y="3024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9" name="Rectangle 57"/>
              <p:cNvSpPr>
                <a:spLocks noChangeArrowheads="1"/>
              </p:cNvSpPr>
              <p:nvPr/>
            </p:nvSpPr>
            <p:spPr bwMode="auto">
              <a:xfrm>
                <a:off x="3888" y="2832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60" name="Rectangle 58"/>
              <p:cNvSpPr>
                <a:spLocks noChangeArrowheads="1"/>
              </p:cNvSpPr>
              <p:nvPr/>
            </p:nvSpPr>
            <p:spPr bwMode="auto">
              <a:xfrm>
                <a:off x="3888" y="3216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Integration shifts impact on computer </a:t>
            </a:r>
            <a:r>
              <a:rPr lang="en-US" sz="3600" dirty="0">
                <a:solidFill>
                  <a:srgbClr val="000000"/>
                </a:solidFill>
              </a:rPr>
              <a:t>industry</a:t>
            </a: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325438" y="16238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Equipment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325438" y="20810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Materials</a:t>
            </a: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325438" y="25382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Components</a:t>
            </a:r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325438" y="29954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Product design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325438" y="34526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Assembly</a:t>
            </a:r>
          </a:p>
        </p:txBody>
      </p:sp>
      <p:sp>
        <p:nvSpPr>
          <p:cNvPr id="120840" name="Rectangle 8"/>
          <p:cNvSpPr>
            <a:spLocks noChangeArrowheads="1"/>
          </p:cNvSpPr>
          <p:nvPr/>
        </p:nvSpPr>
        <p:spPr bwMode="auto">
          <a:xfrm>
            <a:off x="325438" y="39098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Operating system</a:t>
            </a: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249238" y="4367038"/>
            <a:ext cx="2078037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Applications software</a:t>
            </a:r>
          </a:p>
        </p:txBody>
      </p:sp>
      <p:sp>
        <p:nvSpPr>
          <p:cNvPr id="120842" name="Rectangle 10"/>
          <p:cNvSpPr>
            <a:spLocks noChangeArrowheads="1"/>
          </p:cNvSpPr>
          <p:nvPr/>
        </p:nvSpPr>
        <p:spPr bwMode="auto">
          <a:xfrm>
            <a:off x="173038" y="4824238"/>
            <a:ext cx="19812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Sales &amp; distribution</a:t>
            </a:r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325438" y="52814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Field service</a:t>
            </a:r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>
            <a:off x="339725" y="20048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>
            <a:off x="339725" y="24620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6" name="Line 14"/>
          <p:cNvSpPr>
            <a:spLocks noChangeShapeType="1"/>
          </p:cNvSpPr>
          <p:nvPr/>
        </p:nvSpPr>
        <p:spPr bwMode="auto">
          <a:xfrm>
            <a:off x="339725" y="29192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>
            <a:off x="339725" y="33764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8" name="Line 16"/>
          <p:cNvSpPr>
            <a:spLocks noChangeShapeType="1"/>
          </p:cNvSpPr>
          <p:nvPr/>
        </p:nvSpPr>
        <p:spPr bwMode="auto">
          <a:xfrm>
            <a:off x="339725" y="38336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339725" y="42908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339725" y="47480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51" name="Line 19"/>
          <p:cNvSpPr>
            <a:spLocks noChangeShapeType="1"/>
          </p:cNvSpPr>
          <p:nvPr/>
        </p:nvSpPr>
        <p:spPr bwMode="auto">
          <a:xfrm>
            <a:off x="339725" y="52052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52" name="Line 20"/>
          <p:cNvSpPr>
            <a:spLocks noChangeShapeType="1"/>
          </p:cNvSpPr>
          <p:nvPr/>
        </p:nvSpPr>
        <p:spPr bwMode="auto">
          <a:xfrm>
            <a:off x="339725" y="57386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53" name="Rectangle 21"/>
          <p:cNvSpPr>
            <a:spLocks noChangeArrowheads="1"/>
          </p:cNvSpPr>
          <p:nvPr/>
        </p:nvSpPr>
        <p:spPr bwMode="auto">
          <a:xfrm>
            <a:off x="4191000" y="2544588"/>
            <a:ext cx="4662488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Intel, Micron, Quantum, Komag, etc.</a:t>
            </a:r>
          </a:p>
        </p:txBody>
      </p:sp>
      <p:sp>
        <p:nvSpPr>
          <p:cNvPr id="120854" name="Rectangle 22"/>
          <p:cNvSpPr>
            <a:spLocks noChangeArrowheads="1"/>
          </p:cNvSpPr>
          <p:nvPr/>
        </p:nvSpPr>
        <p:spPr bwMode="auto">
          <a:xfrm>
            <a:off x="5056188" y="3001788"/>
            <a:ext cx="37973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600">
                <a:latin typeface="Arial" charset="0"/>
              </a:rPr>
              <a:t>Compaq, Dell, Gateway, Packard Bell</a:t>
            </a:r>
          </a:p>
        </p:txBody>
      </p:sp>
      <p:sp>
        <p:nvSpPr>
          <p:cNvPr id="120855" name="Rectangle 23"/>
          <p:cNvSpPr>
            <a:spLocks noChangeArrowheads="1"/>
          </p:cNvSpPr>
          <p:nvPr/>
        </p:nvSpPr>
        <p:spPr bwMode="auto">
          <a:xfrm>
            <a:off x="5056188" y="3382788"/>
            <a:ext cx="1663700" cy="3683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  Compaq</a:t>
            </a:r>
          </a:p>
        </p:txBody>
      </p:sp>
      <p:sp>
        <p:nvSpPr>
          <p:cNvPr id="120856" name="Rectangle 24"/>
          <p:cNvSpPr>
            <a:spLocks noChangeArrowheads="1"/>
          </p:cNvSpPr>
          <p:nvPr/>
        </p:nvSpPr>
        <p:spPr bwMode="auto">
          <a:xfrm>
            <a:off x="5056188" y="3916188"/>
            <a:ext cx="37973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Microsoft</a:t>
            </a:r>
          </a:p>
        </p:txBody>
      </p:sp>
      <p:sp>
        <p:nvSpPr>
          <p:cNvPr id="120857" name="Rectangle 25"/>
          <p:cNvSpPr>
            <a:spLocks noChangeArrowheads="1"/>
          </p:cNvSpPr>
          <p:nvPr/>
        </p:nvSpPr>
        <p:spPr bwMode="auto">
          <a:xfrm>
            <a:off x="5056188" y="4373388"/>
            <a:ext cx="37973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>
                <a:latin typeface="Arial" charset="0"/>
              </a:rPr>
              <a:t>Word Perfect, Lotus, Borland, etc.</a:t>
            </a: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5049838" y="4900438"/>
            <a:ext cx="2667000" cy="3048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CompUSA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5056188" y="5363988"/>
            <a:ext cx="37973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Independent contractors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7799388" y="3916188"/>
            <a:ext cx="1054100" cy="749300"/>
          </a:xfrm>
          <a:prstGeom prst="rect">
            <a:avLst/>
          </a:prstGeom>
          <a:solidFill>
            <a:srgbClr val="5F5F5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Microsoft</a:t>
            </a:r>
          </a:p>
        </p:txBody>
      </p:sp>
      <p:sp>
        <p:nvSpPr>
          <p:cNvPr id="328733" name="Rectangle 29"/>
          <p:cNvSpPr>
            <a:spLocks noChangeArrowheads="1"/>
          </p:cNvSpPr>
          <p:nvPr/>
        </p:nvSpPr>
        <p:spPr bwMode="auto">
          <a:xfrm>
            <a:off x="6808788" y="3382788"/>
            <a:ext cx="2044700" cy="3683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1600" b="1">
                <a:latin typeface="Arial" charset="0"/>
              </a:rPr>
              <a:t>  </a:t>
            </a:r>
            <a:r>
              <a:rPr lang="en-US" sz="15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Contract assemblers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2306638" y="1090438"/>
            <a:ext cx="21336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 u="sng">
                <a:latin typeface="Arial" charset="0"/>
              </a:rPr>
              <a:t>1960 - 1980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049838" y="1090438"/>
            <a:ext cx="17526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 u="sng">
                <a:latin typeface="Arial" charset="0"/>
              </a:rPr>
              <a:t>1980 - 1990</a:t>
            </a:r>
          </a:p>
        </p:txBody>
      </p:sp>
      <p:sp>
        <p:nvSpPr>
          <p:cNvPr id="120864" name="Rectangle 32"/>
          <p:cNvSpPr>
            <a:spLocks noChangeArrowheads="1"/>
          </p:cNvSpPr>
          <p:nvPr/>
        </p:nvSpPr>
        <p:spPr bwMode="auto">
          <a:xfrm>
            <a:off x="7107238" y="1090438"/>
            <a:ext cx="17526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 u="sng">
                <a:latin typeface="Arial" charset="0"/>
              </a:rPr>
              <a:t>1990 - 2000</a:t>
            </a: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7793038" y="4900438"/>
            <a:ext cx="990600" cy="3048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Dell</a:t>
            </a:r>
          </a:p>
        </p:txBody>
      </p:sp>
      <p:sp>
        <p:nvSpPr>
          <p:cNvPr id="120866" name="Rectangle 34"/>
          <p:cNvSpPr>
            <a:spLocks noChangeArrowheads="1"/>
          </p:cNvSpPr>
          <p:nvPr/>
        </p:nvSpPr>
        <p:spPr bwMode="auto">
          <a:xfrm rot="-5400000">
            <a:off x="827088" y="3878088"/>
            <a:ext cx="3340100" cy="444500"/>
          </a:xfrm>
          <a:prstGeom prst="rect">
            <a:avLst/>
          </a:prstGeom>
          <a:solidFill>
            <a:srgbClr val="A2C1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>
                <a:latin typeface="Arial" charset="0"/>
              </a:rPr>
              <a:t>IBM</a:t>
            </a: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 rot="-5400000">
            <a:off x="1485900" y="3927300"/>
            <a:ext cx="3263900" cy="444500"/>
          </a:xfrm>
          <a:prstGeom prst="rect">
            <a:avLst/>
          </a:prstGeom>
          <a:solidFill>
            <a:srgbClr val="A2C1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>
                <a:latin typeface="Arial" charset="0"/>
              </a:rPr>
              <a:t>Control Data</a:t>
            </a:r>
          </a:p>
        </p:txBody>
      </p:sp>
      <p:sp>
        <p:nvSpPr>
          <p:cNvPr id="120868" name="Rectangle 36"/>
          <p:cNvSpPr>
            <a:spLocks noChangeArrowheads="1"/>
          </p:cNvSpPr>
          <p:nvPr/>
        </p:nvSpPr>
        <p:spPr bwMode="auto">
          <a:xfrm rot="-5400000">
            <a:off x="2095500" y="3927300"/>
            <a:ext cx="3263900" cy="444500"/>
          </a:xfrm>
          <a:prstGeom prst="rect">
            <a:avLst/>
          </a:prstGeom>
          <a:solidFill>
            <a:srgbClr val="A2C1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>
                <a:latin typeface="Arial" charset="0"/>
              </a:rPr>
              <a:t>Digital Equipment</a:t>
            </a:r>
          </a:p>
        </p:txBody>
      </p:sp>
      <p:sp>
        <p:nvSpPr>
          <p:cNvPr id="120869" name="Rectangle 37"/>
          <p:cNvSpPr>
            <a:spLocks noChangeArrowheads="1"/>
          </p:cNvSpPr>
          <p:nvPr/>
        </p:nvSpPr>
        <p:spPr bwMode="auto">
          <a:xfrm>
            <a:off x="2274888" y="1668288"/>
            <a:ext cx="444500" cy="787400"/>
          </a:xfrm>
          <a:prstGeom prst="rect">
            <a:avLst/>
          </a:prstGeom>
          <a:solidFill>
            <a:srgbClr val="C1CEFF"/>
          </a:solidFill>
          <a:ln w="12700">
            <a:solidFill>
              <a:srgbClr val="C1CE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70" name="Rectangle 38"/>
          <p:cNvSpPr>
            <a:spLocks noChangeArrowheads="1"/>
          </p:cNvSpPr>
          <p:nvPr/>
        </p:nvSpPr>
        <p:spPr bwMode="auto">
          <a:xfrm>
            <a:off x="2617788" y="2087388"/>
            <a:ext cx="62357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Monsanto, Sumitomo Metals, Shipley, etc.</a:t>
            </a:r>
          </a:p>
        </p:txBody>
      </p:sp>
      <p:sp>
        <p:nvSpPr>
          <p:cNvPr id="120871" name="Rectangle 39"/>
          <p:cNvSpPr>
            <a:spLocks noChangeArrowheads="1"/>
          </p:cNvSpPr>
          <p:nvPr/>
        </p:nvSpPr>
        <p:spPr bwMode="auto">
          <a:xfrm>
            <a:off x="2617788" y="1630188"/>
            <a:ext cx="62357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Teradyne, Nikon, Canon, Applied Materials, Millipore, etc.</a:t>
            </a:r>
          </a:p>
        </p:txBody>
      </p:sp>
      <p:sp>
        <p:nvSpPr>
          <p:cNvPr id="120872" name="Rectangle 40"/>
          <p:cNvSpPr>
            <a:spLocks noChangeArrowheads="1"/>
          </p:cNvSpPr>
          <p:nvPr/>
        </p:nvSpPr>
        <p:spPr bwMode="auto">
          <a:xfrm rot="-5400000">
            <a:off x="3422650" y="3666950"/>
            <a:ext cx="1981200" cy="444500"/>
          </a:xfrm>
          <a:prstGeom prst="rect">
            <a:avLst/>
          </a:prstGeom>
          <a:solidFill>
            <a:srgbClr val="A2C1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>
                <a:latin typeface="Arial" charset="0"/>
              </a:rPr>
              <a:t>Apple Computer</a:t>
            </a:r>
          </a:p>
        </p:txBody>
      </p:sp>
      <p:sp>
        <p:nvSpPr>
          <p:cNvPr id="120873" name="Rectangle 41"/>
          <p:cNvSpPr>
            <a:spLocks noChangeArrowheads="1"/>
          </p:cNvSpPr>
          <p:nvPr/>
        </p:nvSpPr>
        <p:spPr bwMode="auto">
          <a:xfrm>
            <a:off x="4191000" y="4956000"/>
            <a:ext cx="533400" cy="8382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Arial" charset="0"/>
              </a:rPr>
              <a:t>Micro-</a:t>
            </a:r>
          </a:p>
          <a:p>
            <a:pPr eaLnBrk="0" hangingPunct="0"/>
            <a:r>
              <a:rPr lang="en-US">
                <a:latin typeface="Arial" charset="0"/>
              </a:rPr>
              <a:t>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5187"/>
            <a:ext cx="8229600" cy="1143000"/>
          </a:xfrm>
        </p:spPr>
        <p:txBody>
          <a:bodyPr/>
          <a:lstStyle/>
          <a:p>
            <a:r>
              <a:rPr lang="en-US" dirty="0" smtClean="0"/>
              <a:t>Modularization of the university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793750"/>
            <a:ext cx="9067800" cy="527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921" y="381000"/>
            <a:ext cx="8436747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solidFill>
                  <a:srgbClr val="000000"/>
                </a:solidFill>
                <a:ea typeface="Arial Unicode MS" charset="0"/>
                <a:cs typeface="Arial Unicode MS" charset="0"/>
                <a:sym typeface="Arial Unicode MS" charset="0"/>
              </a:rPr>
              <a:t>Recommendations for existing institutions</a:t>
            </a:r>
            <a:endParaRPr lang="en-US" sz="4000" dirty="0">
              <a:solidFill>
                <a:srgbClr val="000000"/>
              </a:solidFill>
              <a:ea typeface="Arial Unicode MS" charset="0"/>
              <a:cs typeface="Arial Unicode MS" charset="0"/>
              <a:sym typeface="Arial Unicode MS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523250"/>
            <a:ext cx="7772400" cy="4508500"/>
          </a:xfrm>
        </p:spPr>
        <p:txBody>
          <a:bodyPr>
            <a:normAutofit/>
          </a:bodyPr>
          <a:lstStyle/>
          <a:p>
            <a:pPr marL="304800" indent="-304800" eaLnBrk="1" hangingPunct="1">
              <a:spcBef>
                <a:spcPct val="0"/>
              </a:spcBef>
              <a:spcAft>
                <a:spcPts val="600"/>
              </a:spcAft>
              <a:buClr>
                <a:srgbClr val="CC0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CC0000"/>
                </a:solidFill>
                <a:cs typeface="Times New Roman"/>
              </a:rPr>
              <a:t>Apply correct business model for the task</a:t>
            </a:r>
          </a:p>
          <a:p>
            <a:pPr marL="304800" indent="-304800">
              <a:spcBef>
                <a:spcPct val="0"/>
              </a:spcBef>
              <a:spcAft>
                <a:spcPts val="600"/>
              </a:spcAft>
              <a:buClr>
                <a:srgbClr val="CC0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CC0000"/>
                </a:solidFill>
                <a:cs typeface="Times New Roman"/>
              </a:rPr>
              <a:t>Frame online learning as a sustaining innovation, disrupting class</a:t>
            </a:r>
          </a:p>
          <a:p>
            <a:pPr marL="304800" indent="-304800" eaLnBrk="1" hangingPunct="1">
              <a:spcBef>
                <a:spcPct val="0"/>
              </a:spcBef>
              <a:spcAft>
                <a:spcPts val="600"/>
              </a:spcAft>
              <a:buClr>
                <a:srgbClr val="CC0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CC0000"/>
                </a:solidFill>
                <a:cs typeface="Times New Roman"/>
              </a:rPr>
              <a:t>Drive the disruptive innovation where possible in autonomous model</a:t>
            </a:r>
          </a:p>
          <a:p>
            <a:pPr marL="304800" indent="-304800" eaLnBrk="1" hangingPunct="1">
              <a:spcBef>
                <a:spcPct val="0"/>
              </a:spcBef>
              <a:spcAft>
                <a:spcPts val="600"/>
              </a:spcAft>
              <a:buClr>
                <a:srgbClr val="CC0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CC0000"/>
                </a:solidFill>
                <a:cs typeface="Times New Roman"/>
              </a:rPr>
              <a:t>Develop strategy of focus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46" y="6126163"/>
            <a:ext cx="6085521" cy="375026"/>
          </a:xfrm>
          <a:prstGeom prst="rect">
            <a:avLst/>
          </a:prstGeom>
          <a:gradFill flip="none" rotWithShape="1">
            <a:gsLst>
              <a:gs pos="38000">
                <a:srgbClr val="B8182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0398" y="5733377"/>
            <a:ext cx="2147185" cy="861021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248150" y="6118772"/>
            <a:ext cx="1068734" cy="375026"/>
          </a:xfrm>
          <a:prstGeom prst="rect">
            <a:avLst/>
          </a:prstGeom>
          <a:gradFill flip="none" rotWithShape="1">
            <a:gsLst>
              <a:gs pos="36000">
                <a:srgbClr val="B81826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87075"/>
            <a:ext cx="7772400" cy="233997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Disrupting</a:t>
            </a:r>
            <a:r>
              <a:rPr lang="en-US" dirty="0" smtClean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 College:</a:t>
            </a:r>
            <a:r>
              <a:rPr lang="en-US" dirty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/>
            </a:r>
            <a:br>
              <a:rPr lang="en-US" dirty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</a:br>
            <a:r>
              <a:rPr lang="en-US" sz="3200" dirty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How Disruptive Innovation</a:t>
            </a:r>
            <a:r>
              <a:rPr lang="en-US" sz="3200" dirty="0" smtClean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 Can Deliver Quality and Affordability to</a:t>
            </a:r>
            <a:br>
              <a:rPr lang="en-US" sz="3200" dirty="0" smtClean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</a:br>
            <a:r>
              <a:rPr lang="en-US" sz="3200" dirty="0" smtClean="0">
                <a:solidFill>
                  <a:srgbClr val="3333CC"/>
                </a:solidFill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Postsecondary Education</a:t>
            </a:r>
            <a:endParaRPr lang="en-US" sz="3200" dirty="0">
              <a:solidFill>
                <a:srgbClr val="3333CC"/>
              </a:solidFill>
              <a:latin typeface="Arial Unicode MS" charset="0"/>
              <a:ea typeface="Arial Unicode MS" charset="0"/>
              <a:cs typeface="Arial Unicode MS" charset="0"/>
              <a:sym typeface="Arial Unicode MS" charset="0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3884877"/>
            <a:ext cx="7315200" cy="1848500"/>
          </a:xfrm>
        </p:spPr>
        <p:txBody>
          <a:bodyPr anchor="t">
            <a:normAutofit/>
          </a:bodyPr>
          <a:lstStyle/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Michael </a:t>
            </a:r>
            <a:r>
              <a:rPr lang="en-US" sz="2400" dirty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B. </a:t>
            </a: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Horn</a:t>
            </a: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400" dirty="0" err="1" smtClean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mhorn@innosightinstitute.org</a:t>
            </a:r>
            <a:endParaRPr lang="en-US" sz="2400" dirty="0" smtClean="0">
              <a:latin typeface="Arial Unicode MS" charset="0"/>
              <a:ea typeface="Arial Unicode MS" charset="0"/>
              <a:cs typeface="Arial Unicode MS" charset="0"/>
              <a:sym typeface="Arial Unicode MS" charset="0"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400" dirty="0" smtClean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Twitter: @</a:t>
            </a:r>
            <a:r>
              <a:rPr lang="en-US" sz="2400" dirty="0" err="1" smtClean="0">
                <a:latin typeface="Arial Unicode MS" charset="0"/>
                <a:ea typeface="Arial Unicode MS" charset="0"/>
                <a:cs typeface="Arial Unicode MS" charset="0"/>
                <a:sym typeface="Arial Unicode MS" charset="0"/>
              </a:rPr>
              <a:t>innosightinstit</a:t>
            </a:r>
            <a:endParaRPr lang="en-US" sz="2400" dirty="0" smtClean="0">
              <a:latin typeface="Arial Unicode MS" charset="0"/>
              <a:ea typeface="Arial Unicode MS" charset="0"/>
              <a:cs typeface="Arial Unicode MS" charset="0"/>
              <a:sym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38200" y="55641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371600" y="55641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05000" y="55641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05000" y="49545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371600" y="49545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838200" y="4954500"/>
            <a:ext cx="3048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838200" y="4116300"/>
            <a:ext cx="381000" cy="3810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1447800" y="4116300"/>
            <a:ext cx="381000" cy="3810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auto">
          <a:xfrm>
            <a:off x="1447800" y="3430500"/>
            <a:ext cx="381000" cy="3810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838200" y="3430500"/>
            <a:ext cx="381000" cy="381000"/>
          </a:xfrm>
          <a:prstGeom prst="diamond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2590800" y="3887700"/>
            <a:ext cx="3048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3124200" y="3887700"/>
            <a:ext cx="3048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3657600" y="3887700"/>
            <a:ext cx="3048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>
            <a:off x="2590800" y="3278100"/>
            <a:ext cx="3048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16"/>
          <p:cNvSpPr>
            <a:spLocks noChangeArrowheads="1"/>
          </p:cNvSpPr>
          <p:nvPr/>
        </p:nvSpPr>
        <p:spPr bwMode="auto">
          <a:xfrm>
            <a:off x="3124200" y="3278100"/>
            <a:ext cx="3048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17"/>
          <p:cNvSpPr>
            <a:spLocks noChangeArrowheads="1"/>
          </p:cNvSpPr>
          <p:nvPr/>
        </p:nvSpPr>
        <p:spPr bwMode="auto">
          <a:xfrm>
            <a:off x="3657600" y="3278100"/>
            <a:ext cx="3048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3505200" y="50307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3505200" y="54879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4038600" y="54879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4038600" y="50307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4495800" y="54879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4495800" y="50307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4953000" y="54879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4953000" y="50307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4953000" y="45735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4495800" y="4573500"/>
            <a:ext cx="304800" cy="304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28"/>
          <p:cNvSpPr>
            <a:spLocks noChangeArrowheads="1"/>
          </p:cNvSpPr>
          <p:nvPr/>
        </p:nvSpPr>
        <p:spPr bwMode="auto">
          <a:xfrm>
            <a:off x="838200" y="2592300"/>
            <a:ext cx="457200" cy="457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29"/>
          <p:cNvSpPr>
            <a:spLocks noChangeArrowheads="1"/>
          </p:cNvSpPr>
          <p:nvPr/>
        </p:nvSpPr>
        <p:spPr bwMode="auto">
          <a:xfrm>
            <a:off x="1524000" y="2592300"/>
            <a:ext cx="457200" cy="457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AutoShape 30"/>
          <p:cNvSpPr>
            <a:spLocks noChangeArrowheads="1"/>
          </p:cNvSpPr>
          <p:nvPr/>
        </p:nvSpPr>
        <p:spPr bwMode="auto">
          <a:xfrm>
            <a:off x="838200" y="1830300"/>
            <a:ext cx="457200" cy="457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AutoShape 31"/>
          <p:cNvSpPr>
            <a:spLocks noChangeArrowheads="1"/>
          </p:cNvSpPr>
          <p:nvPr/>
        </p:nvSpPr>
        <p:spPr bwMode="auto">
          <a:xfrm>
            <a:off x="1524000" y="1830300"/>
            <a:ext cx="457200" cy="457200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32"/>
          <p:cNvSpPr>
            <a:spLocks noChangeArrowheads="1"/>
          </p:cNvSpPr>
          <p:nvPr/>
        </p:nvSpPr>
        <p:spPr bwMode="auto">
          <a:xfrm>
            <a:off x="914400" y="382500"/>
            <a:ext cx="914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33"/>
          <p:cNvSpPr>
            <a:spLocks noChangeArrowheads="1"/>
          </p:cNvSpPr>
          <p:nvPr/>
        </p:nvSpPr>
        <p:spPr bwMode="auto">
          <a:xfrm>
            <a:off x="914400" y="992100"/>
            <a:ext cx="914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4"/>
          <p:cNvSpPr>
            <a:spLocks noChangeArrowheads="1"/>
          </p:cNvSpPr>
          <p:nvPr/>
        </p:nvSpPr>
        <p:spPr bwMode="auto">
          <a:xfrm>
            <a:off x="2286000" y="992100"/>
            <a:ext cx="914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2286000" y="382500"/>
            <a:ext cx="9144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AutoShape 36"/>
          <p:cNvSpPr>
            <a:spLocks noChangeArrowheads="1"/>
          </p:cNvSpPr>
          <p:nvPr/>
        </p:nvSpPr>
        <p:spPr bwMode="auto">
          <a:xfrm>
            <a:off x="2590800" y="2592300"/>
            <a:ext cx="3048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AutoShape 37"/>
          <p:cNvSpPr>
            <a:spLocks noChangeArrowheads="1"/>
          </p:cNvSpPr>
          <p:nvPr/>
        </p:nvSpPr>
        <p:spPr bwMode="auto">
          <a:xfrm>
            <a:off x="3124200" y="2592300"/>
            <a:ext cx="3048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38"/>
          <p:cNvSpPr>
            <a:spLocks noChangeArrowheads="1"/>
          </p:cNvSpPr>
          <p:nvPr/>
        </p:nvSpPr>
        <p:spPr bwMode="auto">
          <a:xfrm>
            <a:off x="3657600" y="2592300"/>
            <a:ext cx="3048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7391400" y="7635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Polishing Dept.</a:t>
            </a:r>
          </a:p>
        </p:txBody>
      </p:sp>
      <p:sp>
        <p:nvSpPr>
          <p:cNvPr id="42" name="Text Box 40"/>
          <p:cNvSpPr txBox="1">
            <a:spLocks noChangeArrowheads="1"/>
          </p:cNvSpPr>
          <p:nvPr/>
        </p:nvSpPr>
        <p:spPr bwMode="auto">
          <a:xfrm>
            <a:off x="1295400" y="668250"/>
            <a:ext cx="1638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Turning machines</a:t>
            </a:r>
          </a:p>
        </p:txBody>
      </p:sp>
      <p:sp>
        <p:nvSpPr>
          <p:cNvPr id="43" name="Text Box 41"/>
          <p:cNvSpPr txBox="1">
            <a:spLocks noChangeArrowheads="1"/>
          </p:cNvSpPr>
          <p:nvPr/>
        </p:nvSpPr>
        <p:spPr bwMode="auto">
          <a:xfrm>
            <a:off x="4572000" y="2135100"/>
            <a:ext cx="1828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Hobbing department</a:t>
            </a:r>
          </a:p>
        </p:txBody>
      </p:sp>
      <p:sp>
        <p:nvSpPr>
          <p:cNvPr id="44" name="Text Box 42"/>
          <p:cNvSpPr txBox="1">
            <a:spLocks noChangeArrowheads="1"/>
          </p:cNvSpPr>
          <p:nvPr/>
        </p:nvSpPr>
        <p:spPr bwMode="auto">
          <a:xfrm>
            <a:off x="685800" y="2287500"/>
            <a:ext cx="1828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latin typeface="Arial" charset="0"/>
              </a:rPr>
              <a:t>Tapping equipment</a:t>
            </a:r>
          </a:p>
        </p:txBody>
      </p:sp>
      <p:sp>
        <p:nvSpPr>
          <p:cNvPr id="45" name="Text Box 43"/>
          <p:cNvSpPr txBox="1">
            <a:spLocks noChangeArrowheads="1"/>
          </p:cNvSpPr>
          <p:nvPr/>
        </p:nvSpPr>
        <p:spPr bwMode="auto">
          <a:xfrm>
            <a:off x="2514600" y="35829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Boring machines</a:t>
            </a:r>
          </a:p>
        </p:txBody>
      </p:sp>
      <p:sp>
        <p:nvSpPr>
          <p:cNvPr id="46" name="Text Box 44"/>
          <p:cNvSpPr txBox="1">
            <a:spLocks noChangeArrowheads="1"/>
          </p:cNvSpPr>
          <p:nvPr/>
        </p:nvSpPr>
        <p:spPr bwMode="auto">
          <a:xfrm>
            <a:off x="3429000" y="58689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Stamping machines</a:t>
            </a:r>
          </a:p>
        </p:txBody>
      </p:sp>
      <p:sp>
        <p:nvSpPr>
          <p:cNvPr id="47" name="Text Box 45"/>
          <p:cNvSpPr txBox="1">
            <a:spLocks noChangeArrowheads="1"/>
          </p:cNvSpPr>
          <p:nvPr/>
        </p:nvSpPr>
        <p:spPr bwMode="auto">
          <a:xfrm>
            <a:off x="609600" y="52593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Arial" charset="0"/>
              </a:rPr>
              <a:t>De-burring machines</a:t>
            </a:r>
          </a:p>
        </p:txBody>
      </p:sp>
      <p:sp>
        <p:nvSpPr>
          <p:cNvPr id="48" name="Rectangle 46"/>
          <p:cNvSpPr>
            <a:spLocks noChangeArrowheads="1"/>
          </p:cNvSpPr>
          <p:nvPr/>
        </p:nvSpPr>
        <p:spPr bwMode="auto">
          <a:xfrm>
            <a:off x="4572000" y="2973300"/>
            <a:ext cx="12192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1600">
                <a:latin typeface="Arial" charset="0"/>
              </a:rPr>
              <a:t>Annealing furnace</a:t>
            </a:r>
          </a:p>
        </p:txBody>
      </p:sp>
      <p:sp>
        <p:nvSpPr>
          <p:cNvPr id="49" name="Rectangle 47"/>
          <p:cNvSpPr>
            <a:spLocks noChangeArrowheads="1"/>
          </p:cNvSpPr>
          <p:nvPr/>
        </p:nvSpPr>
        <p:spPr bwMode="auto">
          <a:xfrm rot="16200000">
            <a:off x="7467600" y="3201900"/>
            <a:ext cx="2286000" cy="457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800">
                <a:latin typeface="Arial" charset="0"/>
              </a:rPr>
              <a:t>Shipping Department</a:t>
            </a:r>
          </a:p>
        </p:txBody>
      </p:sp>
      <p:sp>
        <p:nvSpPr>
          <p:cNvPr id="50" name="Rectangle 48"/>
          <p:cNvSpPr>
            <a:spLocks noChangeArrowheads="1"/>
          </p:cNvSpPr>
          <p:nvPr/>
        </p:nvSpPr>
        <p:spPr bwMode="auto">
          <a:xfrm>
            <a:off x="762000" y="153900"/>
            <a:ext cx="26670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49"/>
          <p:cNvSpPr>
            <a:spLocks noChangeArrowheads="1"/>
          </p:cNvSpPr>
          <p:nvPr/>
        </p:nvSpPr>
        <p:spPr bwMode="auto">
          <a:xfrm>
            <a:off x="685800" y="1830300"/>
            <a:ext cx="14478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50"/>
          <p:cNvSpPr>
            <a:spLocks noChangeArrowheads="1"/>
          </p:cNvSpPr>
          <p:nvPr/>
        </p:nvSpPr>
        <p:spPr bwMode="auto">
          <a:xfrm>
            <a:off x="685800" y="3278100"/>
            <a:ext cx="14478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685800" y="4802100"/>
            <a:ext cx="1676400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52"/>
          <p:cNvSpPr>
            <a:spLocks noChangeArrowheads="1"/>
          </p:cNvSpPr>
          <p:nvPr/>
        </p:nvSpPr>
        <p:spPr bwMode="auto">
          <a:xfrm>
            <a:off x="2514600" y="2516100"/>
            <a:ext cx="1524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" name="AutoShape 54"/>
          <p:cNvSpPr>
            <a:spLocks noChangeArrowheads="1"/>
          </p:cNvSpPr>
          <p:nvPr/>
        </p:nvSpPr>
        <p:spPr bwMode="auto">
          <a:xfrm>
            <a:off x="4800600" y="1525500"/>
            <a:ext cx="533400" cy="4572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AutoShape 55"/>
          <p:cNvSpPr>
            <a:spLocks noChangeArrowheads="1"/>
          </p:cNvSpPr>
          <p:nvPr/>
        </p:nvSpPr>
        <p:spPr bwMode="auto">
          <a:xfrm>
            <a:off x="5486400" y="230100"/>
            <a:ext cx="533400" cy="4572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AutoShape 56"/>
          <p:cNvSpPr>
            <a:spLocks noChangeArrowheads="1"/>
          </p:cNvSpPr>
          <p:nvPr/>
        </p:nvSpPr>
        <p:spPr bwMode="auto">
          <a:xfrm>
            <a:off x="5562600" y="1525500"/>
            <a:ext cx="533400" cy="4572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AutoShape 57"/>
          <p:cNvSpPr>
            <a:spLocks noChangeArrowheads="1"/>
          </p:cNvSpPr>
          <p:nvPr/>
        </p:nvSpPr>
        <p:spPr bwMode="auto">
          <a:xfrm>
            <a:off x="4800600" y="230100"/>
            <a:ext cx="533400" cy="4572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AutoShape 58"/>
          <p:cNvSpPr>
            <a:spLocks noChangeArrowheads="1"/>
          </p:cNvSpPr>
          <p:nvPr/>
        </p:nvSpPr>
        <p:spPr bwMode="auto">
          <a:xfrm>
            <a:off x="5562600" y="915900"/>
            <a:ext cx="533400" cy="4572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" name="AutoShape 59"/>
          <p:cNvSpPr>
            <a:spLocks noChangeArrowheads="1"/>
          </p:cNvSpPr>
          <p:nvPr/>
        </p:nvSpPr>
        <p:spPr bwMode="auto">
          <a:xfrm>
            <a:off x="4800600" y="915900"/>
            <a:ext cx="533400" cy="457200"/>
          </a:xfrm>
          <a:prstGeom prst="plus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60"/>
          <p:cNvSpPr>
            <a:spLocks noChangeArrowheads="1"/>
          </p:cNvSpPr>
          <p:nvPr/>
        </p:nvSpPr>
        <p:spPr bwMode="auto">
          <a:xfrm>
            <a:off x="4648200" y="77700"/>
            <a:ext cx="16002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AutoShape 62"/>
          <p:cNvSpPr>
            <a:spLocks noChangeArrowheads="1"/>
          </p:cNvSpPr>
          <p:nvPr/>
        </p:nvSpPr>
        <p:spPr bwMode="auto">
          <a:xfrm>
            <a:off x="7010400" y="306300"/>
            <a:ext cx="381000" cy="5334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AutoShape 63"/>
          <p:cNvSpPr>
            <a:spLocks noChangeArrowheads="1"/>
          </p:cNvSpPr>
          <p:nvPr/>
        </p:nvSpPr>
        <p:spPr bwMode="auto">
          <a:xfrm>
            <a:off x="8229600" y="306300"/>
            <a:ext cx="381000" cy="5334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AutoShape 64"/>
          <p:cNvSpPr>
            <a:spLocks noChangeArrowheads="1"/>
          </p:cNvSpPr>
          <p:nvPr/>
        </p:nvSpPr>
        <p:spPr bwMode="auto">
          <a:xfrm>
            <a:off x="7620000" y="306300"/>
            <a:ext cx="381000" cy="5334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AutoShape 65"/>
          <p:cNvSpPr>
            <a:spLocks noChangeArrowheads="1"/>
          </p:cNvSpPr>
          <p:nvPr/>
        </p:nvSpPr>
        <p:spPr bwMode="auto">
          <a:xfrm>
            <a:off x="7010400" y="1068300"/>
            <a:ext cx="381000" cy="5334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AutoShape 66"/>
          <p:cNvSpPr>
            <a:spLocks noChangeArrowheads="1"/>
          </p:cNvSpPr>
          <p:nvPr/>
        </p:nvSpPr>
        <p:spPr bwMode="auto">
          <a:xfrm>
            <a:off x="8229600" y="1068300"/>
            <a:ext cx="381000" cy="5334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AutoShape 67"/>
          <p:cNvSpPr>
            <a:spLocks noChangeArrowheads="1"/>
          </p:cNvSpPr>
          <p:nvPr/>
        </p:nvSpPr>
        <p:spPr bwMode="auto">
          <a:xfrm>
            <a:off x="7620000" y="1068300"/>
            <a:ext cx="381000" cy="5334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6934200" y="153900"/>
            <a:ext cx="17526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Freeform 69"/>
          <p:cNvSpPr>
            <a:spLocks/>
          </p:cNvSpPr>
          <p:nvPr/>
        </p:nvSpPr>
        <p:spPr bwMode="auto">
          <a:xfrm>
            <a:off x="3352800" y="4421100"/>
            <a:ext cx="2057400" cy="1447800"/>
          </a:xfrm>
          <a:custGeom>
            <a:avLst/>
            <a:gdLst>
              <a:gd name="T0" fmla="*/ 0 w 1248"/>
              <a:gd name="T1" fmla="*/ 2147483647 h 912"/>
              <a:gd name="T2" fmla="*/ 2147483647 w 1248"/>
              <a:gd name="T3" fmla="*/ 2147483647 h 912"/>
              <a:gd name="T4" fmla="*/ 2147483647 w 1248"/>
              <a:gd name="T5" fmla="*/ 0 h 912"/>
              <a:gd name="T6" fmla="*/ 2147483647 w 1248"/>
              <a:gd name="T7" fmla="*/ 0 h 912"/>
              <a:gd name="T8" fmla="*/ 2147483647 w 1248"/>
              <a:gd name="T9" fmla="*/ 2147483647 h 912"/>
              <a:gd name="T10" fmla="*/ 0 w 1248"/>
              <a:gd name="T11" fmla="*/ 2147483647 h 912"/>
              <a:gd name="T12" fmla="*/ 0 w 1248"/>
              <a:gd name="T13" fmla="*/ 2147483647 h 9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248"/>
              <a:gd name="T22" fmla="*/ 0 h 912"/>
              <a:gd name="T23" fmla="*/ 1248 w 1248"/>
              <a:gd name="T24" fmla="*/ 912 h 9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248" h="912">
                <a:moveTo>
                  <a:pt x="0" y="912"/>
                </a:moveTo>
                <a:lnTo>
                  <a:pt x="1248" y="912"/>
                </a:lnTo>
                <a:lnTo>
                  <a:pt x="1248" y="0"/>
                </a:lnTo>
                <a:lnTo>
                  <a:pt x="624" y="0"/>
                </a:lnTo>
                <a:lnTo>
                  <a:pt x="624" y="288"/>
                </a:lnTo>
                <a:lnTo>
                  <a:pt x="0" y="288"/>
                </a:lnTo>
                <a:lnTo>
                  <a:pt x="0" y="912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Text Box 70"/>
          <p:cNvSpPr txBox="1">
            <a:spLocks noChangeArrowheads="1"/>
          </p:cNvSpPr>
          <p:nvPr/>
        </p:nvSpPr>
        <p:spPr bwMode="auto">
          <a:xfrm>
            <a:off x="838200" y="3738475"/>
            <a:ext cx="9525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</a:pPr>
            <a:r>
              <a:rPr lang="en-US" sz="1400">
                <a:latin typeface="Arial" charset="0"/>
              </a:rPr>
              <a:t>Cut-off</a:t>
            </a:r>
          </a:p>
          <a:p>
            <a:pPr>
              <a:lnSpc>
                <a:spcPct val="85000"/>
              </a:lnSpc>
            </a:pPr>
            <a:r>
              <a:rPr lang="en-US" sz="1400">
                <a:latin typeface="Arial" charset="0"/>
              </a:rPr>
              <a:t>saws</a:t>
            </a: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304800" y="230100"/>
            <a:ext cx="8001000" cy="4889500"/>
            <a:chOff x="192" y="336"/>
            <a:chExt cx="5040" cy="3080"/>
          </a:xfrm>
        </p:grpSpPr>
        <p:sp>
          <p:nvSpPr>
            <p:cNvPr id="72" name="Text Box 72"/>
            <p:cNvSpPr txBox="1">
              <a:spLocks noChangeArrowheads="1"/>
            </p:cNvSpPr>
            <p:nvPr/>
          </p:nvSpPr>
          <p:spPr bwMode="auto">
            <a:xfrm rot="18412194">
              <a:off x="4061" y="1661"/>
              <a:ext cx="76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Path taken by product A</a:t>
              </a:r>
            </a:p>
          </p:txBody>
        </p:sp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192" y="336"/>
              <a:ext cx="5040" cy="3080"/>
              <a:chOff x="192" y="336"/>
              <a:chExt cx="5040" cy="3080"/>
            </a:xfrm>
          </p:grpSpPr>
          <p:sp>
            <p:nvSpPr>
              <p:cNvPr id="74" name="Text Box 74"/>
              <p:cNvSpPr txBox="1">
                <a:spLocks noChangeArrowheads="1"/>
              </p:cNvSpPr>
              <p:nvPr/>
            </p:nvSpPr>
            <p:spPr bwMode="auto">
              <a:xfrm rot="16200000">
                <a:off x="-192" y="2000"/>
                <a:ext cx="96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>
                    <a:latin typeface="Arial" charset="0"/>
                  </a:rPr>
                  <a:t>A starts here</a:t>
                </a:r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336" y="336"/>
                <a:ext cx="4896" cy="3080"/>
              </a:xfrm>
              <a:custGeom>
                <a:avLst/>
                <a:gdLst>
                  <a:gd name="T0" fmla="*/ 0 w 4896"/>
                  <a:gd name="T1" fmla="*/ 2096 h 3080"/>
                  <a:gd name="T2" fmla="*/ 336 w 4896"/>
                  <a:gd name="T3" fmla="*/ 2096 h 3080"/>
                  <a:gd name="T4" fmla="*/ 480 w 4896"/>
                  <a:gd name="T5" fmla="*/ 1952 h 3080"/>
                  <a:gd name="T6" fmla="*/ 1056 w 4896"/>
                  <a:gd name="T7" fmla="*/ 1856 h 3080"/>
                  <a:gd name="T8" fmla="*/ 1152 w 4896"/>
                  <a:gd name="T9" fmla="*/ 704 h 3080"/>
                  <a:gd name="T10" fmla="*/ 1248 w 4896"/>
                  <a:gd name="T11" fmla="*/ 560 h 3080"/>
                  <a:gd name="T12" fmla="*/ 1296 w 4896"/>
                  <a:gd name="T13" fmla="*/ 752 h 3080"/>
                  <a:gd name="T14" fmla="*/ 2112 w 4896"/>
                  <a:gd name="T15" fmla="*/ 896 h 3080"/>
                  <a:gd name="T16" fmla="*/ 2400 w 4896"/>
                  <a:gd name="T17" fmla="*/ 560 h 3080"/>
                  <a:gd name="T18" fmla="*/ 2784 w 4896"/>
                  <a:gd name="T19" fmla="*/ 512 h 3080"/>
                  <a:gd name="T20" fmla="*/ 2832 w 4896"/>
                  <a:gd name="T21" fmla="*/ 560 h 3080"/>
                  <a:gd name="T22" fmla="*/ 2544 w 4896"/>
                  <a:gd name="T23" fmla="*/ 656 h 3080"/>
                  <a:gd name="T24" fmla="*/ 2448 w 4896"/>
                  <a:gd name="T25" fmla="*/ 848 h 3080"/>
                  <a:gd name="T26" fmla="*/ 2448 w 4896"/>
                  <a:gd name="T27" fmla="*/ 1376 h 3080"/>
                  <a:gd name="T28" fmla="*/ 2688 w 4896"/>
                  <a:gd name="T29" fmla="*/ 1760 h 3080"/>
                  <a:gd name="T30" fmla="*/ 2448 w 4896"/>
                  <a:gd name="T31" fmla="*/ 1808 h 3080"/>
                  <a:gd name="T32" fmla="*/ 2256 w 4896"/>
                  <a:gd name="T33" fmla="*/ 1328 h 3080"/>
                  <a:gd name="T34" fmla="*/ 2016 w 4896"/>
                  <a:gd name="T35" fmla="*/ 1232 h 3080"/>
                  <a:gd name="T36" fmla="*/ 1728 w 4896"/>
                  <a:gd name="T37" fmla="*/ 1616 h 3080"/>
                  <a:gd name="T38" fmla="*/ 1536 w 4896"/>
                  <a:gd name="T39" fmla="*/ 1184 h 3080"/>
                  <a:gd name="T40" fmla="*/ 816 w 4896"/>
                  <a:gd name="T41" fmla="*/ 1088 h 3080"/>
                  <a:gd name="T42" fmla="*/ 720 w 4896"/>
                  <a:gd name="T43" fmla="*/ 1136 h 3080"/>
                  <a:gd name="T44" fmla="*/ 1152 w 4896"/>
                  <a:gd name="T45" fmla="*/ 1184 h 3080"/>
                  <a:gd name="T46" fmla="*/ 1200 w 4896"/>
                  <a:gd name="T47" fmla="*/ 1616 h 3080"/>
                  <a:gd name="T48" fmla="*/ 1200 w 4896"/>
                  <a:gd name="T49" fmla="*/ 2720 h 3080"/>
                  <a:gd name="T50" fmla="*/ 960 w 4896"/>
                  <a:gd name="T51" fmla="*/ 3008 h 3080"/>
                  <a:gd name="T52" fmla="*/ 1104 w 4896"/>
                  <a:gd name="T53" fmla="*/ 3056 h 3080"/>
                  <a:gd name="T54" fmla="*/ 1392 w 4896"/>
                  <a:gd name="T55" fmla="*/ 2864 h 3080"/>
                  <a:gd name="T56" fmla="*/ 1872 w 4896"/>
                  <a:gd name="T57" fmla="*/ 2672 h 3080"/>
                  <a:gd name="T58" fmla="*/ 2352 w 4896"/>
                  <a:gd name="T59" fmla="*/ 2624 h 3080"/>
                  <a:gd name="T60" fmla="*/ 2688 w 4896"/>
                  <a:gd name="T61" fmla="*/ 2144 h 3080"/>
                  <a:gd name="T62" fmla="*/ 2880 w 4896"/>
                  <a:gd name="T63" fmla="*/ 2288 h 3080"/>
                  <a:gd name="T64" fmla="*/ 3264 w 4896"/>
                  <a:gd name="T65" fmla="*/ 2432 h 3080"/>
                  <a:gd name="T66" fmla="*/ 3600 w 4896"/>
                  <a:gd name="T67" fmla="*/ 1904 h 3080"/>
                  <a:gd name="T68" fmla="*/ 4368 w 4896"/>
                  <a:gd name="T69" fmla="*/ 800 h 3080"/>
                  <a:gd name="T70" fmla="*/ 4224 w 4896"/>
                  <a:gd name="T71" fmla="*/ 80 h 3080"/>
                  <a:gd name="T72" fmla="*/ 3936 w 4896"/>
                  <a:gd name="T73" fmla="*/ 320 h 3080"/>
                  <a:gd name="T74" fmla="*/ 3888 w 4896"/>
                  <a:gd name="T75" fmla="*/ 896 h 3080"/>
                  <a:gd name="T76" fmla="*/ 4896 w 4896"/>
                  <a:gd name="T77" fmla="*/ 1184 h 308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4896"/>
                  <a:gd name="T118" fmla="*/ 0 h 3080"/>
                  <a:gd name="T119" fmla="*/ 4896 w 4896"/>
                  <a:gd name="T120" fmla="*/ 3080 h 308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4896" h="3080">
                    <a:moveTo>
                      <a:pt x="0" y="2096"/>
                    </a:moveTo>
                    <a:cubicBezTo>
                      <a:pt x="128" y="2108"/>
                      <a:pt x="256" y="2120"/>
                      <a:pt x="336" y="2096"/>
                    </a:cubicBezTo>
                    <a:cubicBezTo>
                      <a:pt x="416" y="2072"/>
                      <a:pt x="360" y="1992"/>
                      <a:pt x="480" y="1952"/>
                    </a:cubicBezTo>
                    <a:cubicBezTo>
                      <a:pt x="600" y="1912"/>
                      <a:pt x="944" y="2064"/>
                      <a:pt x="1056" y="1856"/>
                    </a:cubicBezTo>
                    <a:cubicBezTo>
                      <a:pt x="1168" y="1648"/>
                      <a:pt x="1120" y="920"/>
                      <a:pt x="1152" y="704"/>
                    </a:cubicBezTo>
                    <a:cubicBezTo>
                      <a:pt x="1184" y="488"/>
                      <a:pt x="1224" y="552"/>
                      <a:pt x="1248" y="560"/>
                    </a:cubicBezTo>
                    <a:cubicBezTo>
                      <a:pt x="1272" y="568"/>
                      <a:pt x="1152" y="696"/>
                      <a:pt x="1296" y="752"/>
                    </a:cubicBezTo>
                    <a:cubicBezTo>
                      <a:pt x="1440" y="808"/>
                      <a:pt x="1928" y="928"/>
                      <a:pt x="2112" y="896"/>
                    </a:cubicBezTo>
                    <a:cubicBezTo>
                      <a:pt x="2296" y="864"/>
                      <a:pt x="2288" y="624"/>
                      <a:pt x="2400" y="560"/>
                    </a:cubicBezTo>
                    <a:cubicBezTo>
                      <a:pt x="2512" y="496"/>
                      <a:pt x="2712" y="512"/>
                      <a:pt x="2784" y="512"/>
                    </a:cubicBezTo>
                    <a:cubicBezTo>
                      <a:pt x="2856" y="512"/>
                      <a:pt x="2872" y="536"/>
                      <a:pt x="2832" y="560"/>
                    </a:cubicBezTo>
                    <a:cubicBezTo>
                      <a:pt x="2792" y="584"/>
                      <a:pt x="2608" y="608"/>
                      <a:pt x="2544" y="656"/>
                    </a:cubicBezTo>
                    <a:cubicBezTo>
                      <a:pt x="2480" y="704"/>
                      <a:pt x="2464" y="728"/>
                      <a:pt x="2448" y="848"/>
                    </a:cubicBezTo>
                    <a:cubicBezTo>
                      <a:pt x="2432" y="968"/>
                      <a:pt x="2408" y="1224"/>
                      <a:pt x="2448" y="1376"/>
                    </a:cubicBezTo>
                    <a:cubicBezTo>
                      <a:pt x="2488" y="1528"/>
                      <a:pt x="2688" y="1688"/>
                      <a:pt x="2688" y="1760"/>
                    </a:cubicBezTo>
                    <a:cubicBezTo>
                      <a:pt x="2688" y="1832"/>
                      <a:pt x="2520" y="1880"/>
                      <a:pt x="2448" y="1808"/>
                    </a:cubicBezTo>
                    <a:cubicBezTo>
                      <a:pt x="2376" y="1736"/>
                      <a:pt x="2328" y="1424"/>
                      <a:pt x="2256" y="1328"/>
                    </a:cubicBezTo>
                    <a:cubicBezTo>
                      <a:pt x="2184" y="1232"/>
                      <a:pt x="2104" y="1184"/>
                      <a:pt x="2016" y="1232"/>
                    </a:cubicBezTo>
                    <a:cubicBezTo>
                      <a:pt x="1928" y="1280"/>
                      <a:pt x="1808" y="1624"/>
                      <a:pt x="1728" y="1616"/>
                    </a:cubicBezTo>
                    <a:cubicBezTo>
                      <a:pt x="1648" y="1608"/>
                      <a:pt x="1688" y="1272"/>
                      <a:pt x="1536" y="1184"/>
                    </a:cubicBezTo>
                    <a:cubicBezTo>
                      <a:pt x="1384" y="1096"/>
                      <a:pt x="952" y="1096"/>
                      <a:pt x="816" y="1088"/>
                    </a:cubicBezTo>
                    <a:cubicBezTo>
                      <a:pt x="680" y="1080"/>
                      <a:pt x="664" y="1120"/>
                      <a:pt x="720" y="1136"/>
                    </a:cubicBezTo>
                    <a:cubicBezTo>
                      <a:pt x="776" y="1152"/>
                      <a:pt x="1072" y="1104"/>
                      <a:pt x="1152" y="1184"/>
                    </a:cubicBezTo>
                    <a:cubicBezTo>
                      <a:pt x="1232" y="1264"/>
                      <a:pt x="1192" y="1360"/>
                      <a:pt x="1200" y="1616"/>
                    </a:cubicBezTo>
                    <a:cubicBezTo>
                      <a:pt x="1208" y="1872"/>
                      <a:pt x="1240" y="2488"/>
                      <a:pt x="1200" y="2720"/>
                    </a:cubicBezTo>
                    <a:cubicBezTo>
                      <a:pt x="1160" y="2952"/>
                      <a:pt x="976" y="2952"/>
                      <a:pt x="960" y="3008"/>
                    </a:cubicBezTo>
                    <a:cubicBezTo>
                      <a:pt x="944" y="3064"/>
                      <a:pt x="1032" y="3080"/>
                      <a:pt x="1104" y="3056"/>
                    </a:cubicBezTo>
                    <a:cubicBezTo>
                      <a:pt x="1176" y="3032"/>
                      <a:pt x="1264" y="2928"/>
                      <a:pt x="1392" y="2864"/>
                    </a:cubicBezTo>
                    <a:cubicBezTo>
                      <a:pt x="1520" y="2800"/>
                      <a:pt x="1712" y="2712"/>
                      <a:pt x="1872" y="2672"/>
                    </a:cubicBezTo>
                    <a:cubicBezTo>
                      <a:pt x="2032" y="2632"/>
                      <a:pt x="2216" y="2712"/>
                      <a:pt x="2352" y="2624"/>
                    </a:cubicBezTo>
                    <a:cubicBezTo>
                      <a:pt x="2488" y="2536"/>
                      <a:pt x="2600" y="2200"/>
                      <a:pt x="2688" y="2144"/>
                    </a:cubicBezTo>
                    <a:cubicBezTo>
                      <a:pt x="2776" y="2088"/>
                      <a:pt x="2784" y="2240"/>
                      <a:pt x="2880" y="2288"/>
                    </a:cubicBezTo>
                    <a:cubicBezTo>
                      <a:pt x="2976" y="2336"/>
                      <a:pt x="3144" y="2496"/>
                      <a:pt x="3264" y="2432"/>
                    </a:cubicBezTo>
                    <a:cubicBezTo>
                      <a:pt x="3384" y="2368"/>
                      <a:pt x="3416" y="2176"/>
                      <a:pt x="3600" y="1904"/>
                    </a:cubicBezTo>
                    <a:cubicBezTo>
                      <a:pt x="3784" y="1632"/>
                      <a:pt x="4264" y="1104"/>
                      <a:pt x="4368" y="800"/>
                    </a:cubicBezTo>
                    <a:cubicBezTo>
                      <a:pt x="4472" y="496"/>
                      <a:pt x="4296" y="160"/>
                      <a:pt x="4224" y="80"/>
                    </a:cubicBezTo>
                    <a:cubicBezTo>
                      <a:pt x="4152" y="0"/>
                      <a:pt x="3992" y="184"/>
                      <a:pt x="3936" y="320"/>
                    </a:cubicBezTo>
                    <a:cubicBezTo>
                      <a:pt x="3880" y="456"/>
                      <a:pt x="3728" y="752"/>
                      <a:pt x="3888" y="896"/>
                    </a:cubicBezTo>
                    <a:cubicBezTo>
                      <a:pt x="4048" y="1040"/>
                      <a:pt x="4472" y="1112"/>
                      <a:pt x="4896" y="1184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AutoShape 76"/>
              <p:cNvSpPr>
                <a:spLocks noChangeArrowheads="1"/>
              </p:cNvSpPr>
              <p:nvPr/>
            </p:nvSpPr>
            <p:spPr bwMode="auto">
              <a:xfrm rot="5400000">
                <a:off x="504" y="2360"/>
                <a:ext cx="96" cy="144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1" name="Group 77"/>
          <p:cNvGrpSpPr>
            <a:grpSpLocks/>
          </p:cNvGrpSpPr>
          <p:nvPr/>
        </p:nvGrpSpPr>
        <p:grpSpPr bwMode="auto">
          <a:xfrm>
            <a:off x="1016000" y="1258800"/>
            <a:ext cx="7289800" cy="4991100"/>
            <a:chOff x="640" y="984"/>
            <a:chExt cx="4592" cy="3144"/>
          </a:xfrm>
        </p:grpSpPr>
        <p:sp>
          <p:nvSpPr>
            <p:cNvPr id="78" name="Text Box 78"/>
            <p:cNvSpPr txBox="1">
              <a:spLocks noChangeArrowheads="1"/>
            </p:cNvSpPr>
            <p:nvPr/>
          </p:nvSpPr>
          <p:spPr bwMode="auto">
            <a:xfrm rot="16200000">
              <a:off x="3581" y="3024"/>
              <a:ext cx="76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>
                  <a:latin typeface="Arial" charset="0"/>
                </a:rPr>
                <a:t>Path taken by product B</a:t>
              </a:r>
            </a:p>
          </p:txBody>
        </p:sp>
        <p:grpSp>
          <p:nvGrpSpPr>
            <p:cNvPr id="73" name="Group 79"/>
            <p:cNvGrpSpPr>
              <a:grpSpLocks/>
            </p:cNvGrpSpPr>
            <p:nvPr/>
          </p:nvGrpSpPr>
          <p:grpSpPr bwMode="auto">
            <a:xfrm>
              <a:off x="640" y="984"/>
              <a:ext cx="4592" cy="3144"/>
              <a:chOff x="640" y="984"/>
              <a:chExt cx="4592" cy="3144"/>
            </a:xfrm>
          </p:grpSpPr>
          <p:sp>
            <p:nvSpPr>
              <p:cNvPr id="80" name="Text Box 80"/>
              <p:cNvSpPr txBox="1">
                <a:spLocks noChangeArrowheads="1"/>
              </p:cNvSpPr>
              <p:nvPr/>
            </p:nvSpPr>
            <p:spPr bwMode="auto">
              <a:xfrm>
                <a:off x="1824" y="3504"/>
                <a:ext cx="86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>
                    <a:latin typeface="Arial" charset="0"/>
                  </a:rPr>
                  <a:t>B starts here</a:t>
                </a:r>
              </a:p>
            </p:txBody>
          </p:sp>
          <p:sp>
            <p:nvSpPr>
              <p:cNvPr id="81" name="Freeform 81"/>
              <p:cNvSpPr>
                <a:spLocks/>
              </p:cNvSpPr>
              <p:nvPr/>
            </p:nvSpPr>
            <p:spPr bwMode="auto">
              <a:xfrm>
                <a:off x="640" y="984"/>
                <a:ext cx="4592" cy="3144"/>
              </a:xfrm>
              <a:custGeom>
                <a:avLst/>
                <a:gdLst>
                  <a:gd name="T0" fmla="*/ 1712 w 4592"/>
                  <a:gd name="T1" fmla="*/ 2504 h 3144"/>
                  <a:gd name="T2" fmla="*/ 1568 w 4592"/>
                  <a:gd name="T3" fmla="*/ 1784 h 3144"/>
                  <a:gd name="T4" fmla="*/ 1568 w 4592"/>
                  <a:gd name="T5" fmla="*/ 1448 h 3144"/>
                  <a:gd name="T6" fmla="*/ 1424 w 4592"/>
                  <a:gd name="T7" fmla="*/ 1400 h 3144"/>
                  <a:gd name="T8" fmla="*/ 1280 w 4592"/>
                  <a:gd name="T9" fmla="*/ 1208 h 3144"/>
                  <a:gd name="T10" fmla="*/ 608 w 4592"/>
                  <a:gd name="T11" fmla="*/ 1160 h 3144"/>
                  <a:gd name="T12" fmla="*/ 416 w 4592"/>
                  <a:gd name="T13" fmla="*/ 1208 h 3144"/>
                  <a:gd name="T14" fmla="*/ 32 w 4592"/>
                  <a:gd name="T15" fmla="*/ 1016 h 3144"/>
                  <a:gd name="T16" fmla="*/ 224 w 4592"/>
                  <a:gd name="T17" fmla="*/ 872 h 3144"/>
                  <a:gd name="T18" fmla="*/ 512 w 4592"/>
                  <a:gd name="T19" fmla="*/ 824 h 3144"/>
                  <a:gd name="T20" fmla="*/ 752 w 4592"/>
                  <a:gd name="T21" fmla="*/ 920 h 3144"/>
                  <a:gd name="T22" fmla="*/ 800 w 4592"/>
                  <a:gd name="T23" fmla="*/ 1448 h 3144"/>
                  <a:gd name="T24" fmla="*/ 800 w 4592"/>
                  <a:gd name="T25" fmla="*/ 2168 h 3144"/>
                  <a:gd name="T26" fmla="*/ 1040 w 4592"/>
                  <a:gd name="T27" fmla="*/ 2456 h 3144"/>
                  <a:gd name="T28" fmla="*/ 944 w 4592"/>
                  <a:gd name="T29" fmla="*/ 2648 h 3144"/>
                  <a:gd name="T30" fmla="*/ 704 w 4592"/>
                  <a:gd name="T31" fmla="*/ 2696 h 3144"/>
                  <a:gd name="T32" fmla="*/ 608 w 4592"/>
                  <a:gd name="T33" fmla="*/ 2840 h 3144"/>
                  <a:gd name="T34" fmla="*/ 1280 w 4592"/>
                  <a:gd name="T35" fmla="*/ 3080 h 3144"/>
                  <a:gd name="T36" fmla="*/ 2816 w 4592"/>
                  <a:gd name="T37" fmla="*/ 3080 h 3144"/>
                  <a:gd name="T38" fmla="*/ 3152 w 4592"/>
                  <a:gd name="T39" fmla="*/ 2696 h 3144"/>
                  <a:gd name="T40" fmla="*/ 3200 w 4592"/>
                  <a:gd name="T41" fmla="*/ 1112 h 3144"/>
                  <a:gd name="T42" fmla="*/ 3872 w 4592"/>
                  <a:gd name="T43" fmla="*/ 56 h 3144"/>
                  <a:gd name="T44" fmla="*/ 4160 w 4592"/>
                  <a:gd name="T45" fmla="*/ 776 h 3144"/>
                  <a:gd name="T46" fmla="*/ 4592 w 4592"/>
                  <a:gd name="T47" fmla="*/ 968 h 314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592"/>
                  <a:gd name="T73" fmla="*/ 0 h 3144"/>
                  <a:gd name="T74" fmla="*/ 4592 w 4592"/>
                  <a:gd name="T75" fmla="*/ 3144 h 314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592" h="3144">
                    <a:moveTo>
                      <a:pt x="1712" y="2504"/>
                    </a:moveTo>
                    <a:cubicBezTo>
                      <a:pt x="1652" y="2232"/>
                      <a:pt x="1592" y="1960"/>
                      <a:pt x="1568" y="1784"/>
                    </a:cubicBezTo>
                    <a:cubicBezTo>
                      <a:pt x="1544" y="1608"/>
                      <a:pt x="1592" y="1512"/>
                      <a:pt x="1568" y="1448"/>
                    </a:cubicBezTo>
                    <a:cubicBezTo>
                      <a:pt x="1544" y="1384"/>
                      <a:pt x="1472" y="1440"/>
                      <a:pt x="1424" y="1400"/>
                    </a:cubicBezTo>
                    <a:cubicBezTo>
                      <a:pt x="1376" y="1360"/>
                      <a:pt x="1416" y="1248"/>
                      <a:pt x="1280" y="1208"/>
                    </a:cubicBezTo>
                    <a:cubicBezTo>
                      <a:pt x="1144" y="1168"/>
                      <a:pt x="752" y="1160"/>
                      <a:pt x="608" y="1160"/>
                    </a:cubicBezTo>
                    <a:cubicBezTo>
                      <a:pt x="464" y="1160"/>
                      <a:pt x="512" y="1232"/>
                      <a:pt x="416" y="1208"/>
                    </a:cubicBezTo>
                    <a:cubicBezTo>
                      <a:pt x="320" y="1184"/>
                      <a:pt x="64" y="1072"/>
                      <a:pt x="32" y="1016"/>
                    </a:cubicBezTo>
                    <a:cubicBezTo>
                      <a:pt x="0" y="960"/>
                      <a:pt x="144" y="904"/>
                      <a:pt x="224" y="872"/>
                    </a:cubicBezTo>
                    <a:cubicBezTo>
                      <a:pt x="304" y="840"/>
                      <a:pt x="424" y="816"/>
                      <a:pt x="512" y="824"/>
                    </a:cubicBezTo>
                    <a:cubicBezTo>
                      <a:pt x="600" y="832"/>
                      <a:pt x="704" y="816"/>
                      <a:pt x="752" y="920"/>
                    </a:cubicBezTo>
                    <a:cubicBezTo>
                      <a:pt x="800" y="1024"/>
                      <a:pt x="792" y="1240"/>
                      <a:pt x="800" y="1448"/>
                    </a:cubicBezTo>
                    <a:cubicBezTo>
                      <a:pt x="808" y="1656"/>
                      <a:pt x="760" y="2000"/>
                      <a:pt x="800" y="2168"/>
                    </a:cubicBezTo>
                    <a:cubicBezTo>
                      <a:pt x="840" y="2336"/>
                      <a:pt x="1016" y="2376"/>
                      <a:pt x="1040" y="2456"/>
                    </a:cubicBezTo>
                    <a:cubicBezTo>
                      <a:pt x="1064" y="2536"/>
                      <a:pt x="1000" y="2608"/>
                      <a:pt x="944" y="2648"/>
                    </a:cubicBezTo>
                    <a:cubicBezTo>
                      <a:pt x="888" y="2688"/>
                      <a:pt x="760" y="2664"/>
                      <a:pt x="704" y="2696"/>
                    </a:cubicBezTo>
                    <a:cubicBezTo>
                      <a:pt x="648" y="2728"/>
                      <a:pt x="512" y="2776"/>
                      <a:pt x="608" y="2840"/>
                    </a:cubicBezTo>
                    <a:cubicBezTo>
                      <a:pt x="704" y="2904"/>
                      <a:pt x="912" y="3040"/>
                      <a:pt x="1280" y="3080"/>
                    </a:cubicBezTo>
                    <a:cubicBezTo>
                      <a:pt x="1648" y="3120"/>
                      <a:pt x="2504" y="3144"/>
                      <a:pt x="2816" y="3080"/>
                    </a:cubicBezTo>
                    <a:cubicBezTo>
                      <a:pt x="3128" y="3016"/>
                      <a:pt x="3088" y="3024"/>
                      <a:pt x="3152" y="2696"/>
                    </a:cubicBezTo>
                    <a:cubicBezTo>
                      <a:pt x="3216" y="2368"/>
                      <a:pt x="3080" y="1552"/>
                      <a:pt x="3200" y="1112"/>
                    </a:cubicBezTo>
                    <a:cubicBezTo>
                      <a:pt x="3320" y="672"/>
                      <a:pt x="3712" y="112"/>
                      <a:pt x="3872" y="56"/>
                    </a:cubicBezTo>
                    <a:cubicBezTo>
                      <a:pt x="4032" y="0"/>
                      <a:pt x="4040" y="624"/>
                      <a:pt x="4160" y="776"/>
                    </a:cubicBezTo>
                    <a:cubicBezTo>
                      <a:pt x="4280" y="928"/>
                      <a:pt x="4436" y="948"/>
                      <a:pt x="4592" y="968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AutoShape 82"/>
              <p:cNvSpPr>
                <a:spLocks noChangeArrowheads="1"/>
              </p:cNvSpPr>
              <p:nvPr/>
            </p:nvSpPr>
            <p:spPr bwMode="auto">
              <a:xfrm rot="-389280">
                <a:off x="2256" y="3168"/>
                <a:ext cx="96" cy="144"/>
              </a:xfrm>
              <a:prstGeom prst="triangle">
                <a:avLst>
                  <a:gd name="adj" fmla="val 50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83" name="Rectangle 83"/>
          <p:cNvSpPr>
            <a:spLocks noChangeArrowheads="1"/>
          </p:cNvSpPr>
          <p:nvPr/>
        </p:nvSpPr>
        <p:spPr bwMode="auto">
          <a:xfrm>
            <a:off x="6705600" y="4725900"/>
            <a:ext cx="2057400" cy="167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800">
                <a:latin typeface="Arial" charset="0"/>
              </a:rPr>
              <a:t>Office area</a:t>
            </a:r>
          </a:p>
        </p:txBody>
      </p:sp>
      <p:sp>
        <p:nvSpPr>
          <p:cNvPr id="84" name="Rectangle 84"/>
          <p:cNvSpPr>
            <a:spLocks noChangeArrowheads="1"/>
          </p:cNvSpPr>
          <p:nvPr/>
        </p:nvSpPr>
        <p:spPr bwMode="auto">
          <a:xfrm>
            <a:off x="6629400" y="3278100"/>
            <a:ext cx="990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800">
                <a:latin typeface="Arial" charset="0"/>
              </a:rPr>
              <a:t>Storage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Maysville plant</a:t>
            </a:r>
            <a:endParaRPr lang="en-US" dirty="0"/>
          </a:p>
        </p:txBody>
      </p:sp>
      <p:grpSp>
        <p:nvGrpSpPr>
          <p:cNvPr id="3" name="Group 103"/>
          <p:cNvGrpSpPr>
            <a:grpSpLocks/>
          </p:cNvGrpSpPr>
          <p:nvPr/>
        </p:nvGrpSpPr>
        <p:grpSpPr bwMode="auto">
          <a:xfrm>
            <a:off x="2438400" y="4038604"/>
            <a:ext cx="4190996" cy="685796"/>
            <a:chOff x="6737838" y="3914740"/>
            <a:chExt cx="2373923" cy="179510"/>
          </a:xfrm>
          <a:solidFill>
            <a:schemeClr val="accent2"/>
          </a:solidFill>
        </p:grpSpPr>
        <p:sp>
          <p:nvSpPr>
            <p:cNvPr id="5" name="Rectangle 36"/>
            <p:cNvSpPr>
              <a:spLocks noChangeArrowheads="1"/>
            </p:cNvSpPr>
            <p:nvPr/>
          </p:nvSpPr>
          <p:spPr bwMode="auto">
            <a:xfrm>
              <a:off x="6781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sp>
          <p:nvSpPr>
            <p:cNvPr id="6" name="Rectangle 37"/>
            <p:cNvSpPr>
              <a:spLocks noChangeArrowheads="1"/>
            </p:cNvSpPr>
            <p:nvPr/>
          </p:nvSpPr>
          <p:spPr bwMode="auto">
            <a:xfrm>
              <a:off x="7162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sp>
          <p:nvSpPr>
            <p:cNvPr id="7" name="Rectangle 38"/>
            <p:cNvSpPr>
              <a:spLocks noChangeArrowheads="1"/>
            </p:cNvSpPr>
            <p:nvPr/>
          </p:nvSpPr>
          <p:spPr bwMode="auto">
            <a:xfrm>
              <a:off x="7543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sp>
          <p:nvSpPr>
            <p:cNvPr id="8" name="Rectangle 39"/>
            <p:cNvSpPr>
              <a:spLocks noChangeArrowheads="1"/>
            </p:cNvSpPr>
            <p:nvPr/>
          </p:nvSpPr>
          <p:spPr bwMode="auto">
            <a:xfrm>
              <a:off x="7924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sp>
          <p:nvSpPr>
            <p:cNvPr id="9" name="Rectangle 40"/>
            <p:cNvSpPr>
              <a:spLocks noChangeArrowheads="1"/>
            </p:cNvSpPr>
            <p:nvPr/>
          </p:nvSpPr>
          <p:spPr bwMode="auto">
            <a:xfrm>
              <a:off x="8305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sp>
          <p:nvSpPr>
            <p:cNvPr id="10" name="Rectangle 41"/>
            <p:cNvSpPr>
              <a:spLocks noChangeArrowheads="1"/>
            </p:cNvSpPr>
            <p:nvPr/>
          </p:nvSpPr>
          <p:spPr bwMode="auto">
            <a:xfrm>
              <a:off x="8686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cxnSp>
          <p:nvCxnSpPr>
            <p:cNvPr id="11" name="Straight Arrow Connector 43"/>
            <p:cNvCxnSpPr>
              <a:cxnSpLocks noChangeShapeType="1"/>
            </p:cNvCxnSpPr>
            <p:nvPr/>
          </p:nvCxnSpPr>
          <p:spPr bwMode="auto">
            <a:xfrm>
              <a:off x="6737838" y="4000500"/>
              <a:ext cx="2373923" cy="476"/>
            </a:xfrm>
            <a:prstGeom prst="straightConnector1">
              <a:avLst/>
            </a:prstGeom>
            <a:grpFill/>
            <a:ln w="38100" algn="ctr">
              <a:solidFill>
                <a:srgbClr val="000099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103"/>
          <p:cNvGrpSpPr>
            <a:grpSpLocks/>
          </p:cNvGrpSpPr>
          <p:nvPr/>
        </p:nvGrpSpPr>
        <p:grpSpPr bwMode="auto">
          <a:xfrm>
            <a:off x="2438400" y="2514604"/>
            <a:ext cx="4190996" cy="685796"/>
            <a:chOff x="6737838" y="3914740"/>
            <a:chExt cx="2373923" cy="179510"/>
          </a:xfrm>
          <a:solidFill>
            <a:srgbClr val="006600"/>
          </a:solidFill>
        </p:grpSpPr>
        <p:sp>
          <p:nvSpPr>
            <p:cNvPr id="13" name="Rectangle 36"/>
            <p:cNvSpPr>
              <a:spLocks noChangeArrowheads="1"/>
            </p:cNvSpPr>
            <p:nvPr/>
          </p:nvSpPr>
          <p:spPr bwMode="auto">
            <a:xfrm>
              <a:off x="6781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sp>
          <p:nvSpPr>
            <p:cNvPr id="14" name="Rectangle 37"/>
            <p:cNvSpPr>
              <a:spLocks noChangeArrowheads="1"/>
            </p:cNvSpPr>
            <p:nvPr/>
          </p:nvSpPr>
          <p:spPr bwMode="auto">
            <a:xfrm>
              <a:off x="7162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sp>
          <p:nvSpPr>
            <p:cNvPr id="15" name="Rectangle 38"/>
            <p:cNvSpPr>
              <a:spLocks noChangeArrowheads="1"/>
            </p:cNvSpPr>
            <p:nvPr/>
          </p:nvSpPr>
          <p:spPr bwMode="auto">
            <a:xfrm>
              <a:off x="7543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sp>
          <p:nvSpPr>
            <p:cNvPr id="16" name="Rectangle 39"/>
            <p:cNvSpPr>
              <a:spLocks noChangeArrowheads="1"/>
            </p:cNvSpPr>
            <p:nvPr/>
          </p:nvSpPr>
          <p:spPr bwMode="auto">
            <a:xfrm>
              <a:off x="7924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sp>
          <p:nvSpPr>
            <p:cNvPr id="17" name="Rectangle 40"/>
            <p:cNvSpPr>
              <a:spLocks noChangeArrowheads="1"/>
            </p:cNvSpPr>
            <p:nvPr/>
          </p:nvSpPr>
          <p:spPr bwMode="auto">
            <a:xfrm>
              <a:off x="8305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sp>
          <p:nvSpPr>
            <p:cNvPr id="18" name="Rectangle 41"/>
            <p:cNvSpPr>
              <a:spLocks noChangeArrowheads="1"/>
            </p:cNvSpPr>
            <p:nvPr/>
          </p:nvSpPr>
          <p:spPr bwMode="auto">
            <a:xfrm>
              <a:off x="8686800" y="3914740"/>
              <a:ext cx="232630" cy="179510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-32" charset="0"/>
              </a:endParaRPr>
            </a:p>
          </p:txBody>
        </p:sp>
        <p:cxnSp>
          <p:nvCxnSpPr>
            <p:cNvPr id="19" name="Straight Arrow Connector 43"/>
            <p:cNvCxnSpPr>
              <a:cxnSpLocks noChangeShapeType="1"/>
            </p:cNvCxnSpPr>
            <p:nvPr/>
          </p:nvCxnSpPr>
          <p:spPr bwMode="auto">
            <a:xfrm>
              <a:off x="6737838" y="4000500"/>
              <a:ext cx="2373923" cy="476"/>
            </a:xfrm>
            <a:prstGeom prst="straightConnector1">
              <a:avLst/>
            </a:prstGeom>
            <a:grpFill/>
            <a:ln w="38100" algn="ctr">
              <a:solidFill>
                <a:srgbClr val="006600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Questioning higher education’s quality</a:t>
            </a:r>
            <a:endParaRPr lang="en-US" dirty="0"/>
          </a:p>
        </p:txBody>
      </p:sp>
      <p:pic>
        <p:nvPicPr>
          <p:cNvPr id="4" name="Picture 5" descr=" Academically Adrif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3748" y="1562614"/>
            <a:ext cx="2948676" cy="442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894265" y="1612914"/>
            <a:ext cx="5237162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110000"/>
              </a:lnSpc>
              <a:spcBef>
                <a:spcPct val="20000"/>
              </a:spcBef>
              <a:buFont typeface="Wingdings" charset="2"/>
              <a:buChar char="ü"/>
            </a:pPr>
            <a:r>
              <a:rPr lang="en-US" sz="1800" dirty="0" smtClean="0">
                <a:solidFill>
                  <a:srgbClr val="0B1560"/>
                </a:solidFill>
              </a:rPr>
              <a:t>Study </a:t>
            </a:r>
            <a:r>
              <a:rPr lang="en-US" sz="1800" dirty="0">
                <a:solidFill>
                  <a:srgbClr val="0B1560"/>
                </a:solidFill>
              </a:rPr>
              <a:t>of 2,300 undergraduates at two dozen universities who took the Collegiate Learning </a:t>
            </a:r>
            <a:r>
              <a:rPr lang="en-US" sz="1800" dirty="0" smtClean="0">
                <a:solidFill>
                  <a:srgbClr val="0B1560"/>
                </a:solidFill>
              </a:rPr>
              <a:t>Assessment</a:t>
            </a:r>
          </a:p>
          <a:p>
            <a:pPr marL="742950" lvl="1" indent="-285750" eaLnBrk="1" hangingPunct="1">
              <a:lnSpc>
                <a:spcPct val="110000"/>
              </a:lnSpc>
              <a:spcBef>
                <a:spcPct val="20000"/>
              </a:spcBef>
              <a:buClr>
                <a:srgbClr val="F20017"/>
              </a:buClr>
              <a:buFont typeface="Wingdings" charset="2"/>
              <a:buChar char="ü"/>
            </a:pPr>
            <a:r>
              <a:rPr lang="en-US" sz="1600" dirty="0">
                <a:solidFill>
                  <a:srgbClr val="0B1560"/>
                </a:solidFill>
                <a:ea typeface="ＭＳ Ｐゴシック" charset="-128"/>
                <a:cs typeface="ＭＳ Ｐゴシック" charset="-128"/>
              </a:rPr>
              <a:t>45 percent “demonstrated no significant gains in critical thinking, analytical reasoning, and written communications during the first two years of college</a:t>
            </a:r>
            <a:r>
              <a:rPr lang="en-US" sz="1600" dirty="0" smtClean="0">
                <a:solidFill>
                  <a:srgbClr val="0B1560"/>
                </a:solidFill>
                <a:ea typeface="ＭＳ Ｐゴシック" charset="-128"/>
                <a:cs typeface="ＭＳ Ｐゴシック" charset="-128"/>
              </a:rPr>
              <a:t>”</a:t>
            </a:r>
          </a:p>
          <a:p>
            <a:pPr marL="742950" lvl="1" indent="-285750" eaLnBrk="1" hangingPunct="1">
              <a:lnSpc>
                <a:spcPct val="110000"/>
              </a:lnSpc>
              <a:spcBef>
                <a:spcPct val="20000"/>
              </a:spcBef>
              <a:buClr>
                <a:srgbClr val="F20017"/>
              </a:buClr>
              <a:buFont typeface="Wingdings" charset="2"/>
              <a:buChar char="ü"/>
            </a:pPr>
            <a:r>
              <a:rPr lang="en-US" sz="1600" dirty="0">
                <a:solidFill>
                  <a:srgbClr val="0B1560"/>
                </a:solidFill>
                <a:ea typeface="ＭＳ Ｐゴシック" charset="-128"/>
                <a:cs typeface="ＭＳ Ｐゴシック" charset="-128"/>
              </a:rPr>
              <a:t>32 percent of the students whom they followed did not, in a typical semester, take “any courses with more than 40 pages of reading per </a:t>
            </a:r>
            <a:r>
              <a:rPr lang="en-US" sz="1600" dirty="0" smtClean="0">
                <a:solidFill>
                  <a:srgbClr val="0B1560"/>
                </a:solidFill>
                <a:ea typeface="ＭＳ Ｐゴシック" charset="-128"/>
                <a:cs typeface="ＭＳ Ｐゴシック" charset="-128"/>
              </a:rPr>
              <a:t>week</a:t>
            </a:r>
          </a:p>
          <a:p>
            <a:pPr marL="742950" lvl="1" indent="-285750" eaLnBrk="1" hangingPunct="1">
              <a:lnSpc>
                <a:spcPct val="110000"/>
              </a:lnSpc>
              <a:spcBef>
                <a:spcPct val="20000"/>
              </a:spcBef>
              <a:buClr>
                <a:srgbClr val="F20017"/>
              </a:buClr>
              <a:buFont typeface="Wingdings" charset="2"/>
              <a:buChar char="ü"/>
            </a:pPr>
            <a:r>
              <a:rPr lang="en-US" sz="1600" dirty="0">
                <a:solidFill>
                  <a:srgbClr val="0B1560"/>
                </a:solidFill>
                <a:ea typeface="ＭＳ Ｐゴシック" charset="-128"/>
                <a:cs typeface="ＭＳ Ｐゴシック" charset="-128"/>
              </a:rPr>
              <a:t>50 percent “did not take a single course in which they wrote more than 20 pages over the course of the semester”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 rIns="132080">
            <a:normAutofit/>
          </a:bodyPr>
          <a:lstStyle/>
          <a:p>
            <a:pPr indent="0" eaLnBrk="1" hangingPunct="1"/>
            <a:r>
              <a:rPr lang="en-US" sz="4000" dirty="0">
                <a:solidFill>
                  <a:srgbClr val="000000"/>
                </a:solidFill>
                <a:ea typeface="Arial Unicode MS" charset="0"/>
                <a:cs typeface="Arial Unicode MS" charset="0"/>
                <a:sym typeface="Arial Unicode MS" charset="0"/>
              </a:rPr>
              <a:t>Understanding how users experience life </a:t>
            </a:r>
          </a:p>
        </p:txBody>
      </p:sp>
      <p:pic>
        <p:nvPicPr>
          <p:cNvPr id="21507" name="Picture 3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377950"/>
            <a:ext cx="29718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4776450"/>
            <a:ext cx="8458200" cy="854075"/>
            <a:chOff x="0" y="0"/>
            <a:chExt cx="5328" cy="538"/>
          </a:xfrm>
        </p:grpSpPr>
        <p:sp>
          <p:nvSpPr>
            <p:cNvPr id="110599" name="Rectangle 5"/>
            <p:cNvSpPr>
              <a:spLocks/>
            </p:cNvSpPr>
            <p:nvPr/>
          </p:nvSpPr>
          <p:spPr bwMode="auto">
            <a:xfrm>
              <a:off x="0" y="0"/>
              <a:ext cx="5328" cy="538"/>
            </a:xfrm>
            <a:prstGeom prst="rect">
              <a:avLst/>
            </a:prstGeom>
            <a:solidFill>
              <a:srgbClr val="CCCC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00" name="Rectangle 6"/>
            <p:cNvSpPr>
              <a:spLocks/>
            </p:cNvSpPr>
            <p:nvPr/>
          </p:nvSpPr>
          <p:spPr bwMode="auto">
            <a:xfrm>
              <a:off x="0" y="25"/>
              <a:ext cx="5328" cy="4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 anchor="ctr">
              <a:prstTxWarp prst="textNoShape">
                <a:avLst/>
              </a:prstTxWarp>
            </a:bodyPr>
            <a:lstStyle/>
            <a:p>
              <a:pPr marL="39688">
                <a:spcBef>
                  <a:spcPts val="3200"/>
                </a:spcBef>
              </a:pPr>
              <a:r>
                <a:rPr lang="en-US" sz="240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“The customer rarely buys what the company thinks it is selling him”  </a:t>
              </a:r>
              <a:r>
                <a:rPr lang="en-US" sz="2400" i="1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- Peter Drucker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Cube 6"/>
          <p:cNvSpPr>
            <a:spLocks noChangeArrowheads="1"/>
          </p:cNvSpPr>
          <p:nvPr/>
        </p:nvSpPr>
        <p:spPr bwMode="auto">
          <a:xfrm>
            <a:off x="304800" y="3914550"/>
            <a:ext cx="8534400" cy="1489075"/>
          </a:xfrm>
          <a:prstGeom prst="cube">
            <a:avLst>
              <a:gd name="adj" fmla="val 25000"/>
            </a:avLst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What’s the job-to-be-done? </a:t>
            </a:r>
          </a:p>
          <a:p>
            <a:pPr algn="ctr"/>
            <a:r>
              <a:rPr lang="en-US" sz="2600" b="1" dirty="0">
                <a:solidFill>
                  <a:schemeClr val="bg1"/>
                </a:solidFill>
              </a:rPr>
              <a:t>(Each job has functional, emotional &amp; social dimensions)</a:t>
            </a:r>
          </a:p>
        </p:txBody>
      </p:sp>
      <p:sp>
        <p:nvSpPr>
          <p:cNvPr id="8" name="Cube 7"/>
          <p:cNvSpPr>
            <a:spLocks noChangeArrowheads="1"/>
          </p:cNvSpPr>
          <p:nvPr/>
        </p:nvSpPr>
        <p:spPr bwMode="auto">
          <a:xfrm>
            <a:off x="1219200" y="2431825"/>
            <a:ext cx="6781800" cy="1828800"/>
          </a:xfrm>
          <a:prstGeom prst="cube">
            <a:avLst>
              <a:gd name="adj" fmla="val 25000"/>
            </a:avLst>
          </a:prstGeom>
          <a:solidFill>
            <a:srgbClr val="00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experiences in purchase &amp; use must we provide to do the job perfectly?</a:t>
            </a:r>
          </a:p>
        </p:txBody>
      </p:sp>
      <p:sp>
        <p:nvSpPr>
          <p:cNvPr id="9" name="Cube 8"/>
          <p:cNvSpPr>
            <a:spLocks noChangeArrowheads="1"/>
          </p:cNvSpPr>
          <p:nvPr/>
        </p:nvSpPr>
        <p:spPr bwMode="auto">
          <a:xfrm>
            <a:off x="1905000" y="1365025"/>
            <a:ext cx="5562600" cy="1447800"/>
          </a:xfrm>
          <a:prstGeom prst="cube">
            <a:avLst>
              <a:gd name="adj" fmla="val 25000"/>
            </a:avLst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What and how to integrate?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/>
              <a:t>Three levels in the architecture of a job</a:t>
            </a:r>
            <a:endParaRPr lang="en-US" sz="3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46" y="6126163"/>
            <a:ext cx="6085521" cy="375026"/>
          </a:xfrm>
          <a:prstGeom prst="rect">
            <a:avLst/>
          </a:prstGeom>
          <a:gradFill flip="none" rotWithShape="1">
            <a:gsLst>
              <a:gs pos="38000">
                <a:srgbClr val="B8182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1075" y="5734050"/>
            <a:ext cx="2146300" cy="860425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248150" y="6118772"/>
            <a:ext cx="1068734" cy="375026"/>
          </a:xfrm>
          <a:prstGeom prst="rect">
            <a:avLst/>
          </a:prstGeom>
          <a:gradFill flip="none" rotWithShape="1">
            <a:gsLst>
              <a:gs pos="36000">
                <a:srgbClr val="B81826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6321" y="186613"/>
            <a:ext cx="8765279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900" dirty="0" smtClean="0"/>
              <a:t>Different learning needs @ different times</a:t>
            </a:r>
            <a:endParaRPr lang="en-US" sz="3900" dirty="0"/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>
            <a:off x="381000" y="1243817"/>
            <a:ext cx="8610600" cy="4308872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 numCol="1">
            <a:prstTxWarp prst="textNoShape">
              <a:avLst/>
            </a:prstTxWarp>
            <a:spAutoFit/>
          </a:bodyPr>
          <a:lstStyle/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Multiple </a:t>
            </a: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intelligences</a:t>
            </a: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Learning Styles</a:t>
            </a: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Talents</a:t>
            </a: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ea typeface="Arial Unicode MS" charset="0"/>
                <a:cs typeface="Arial Unicode MS" charset="0"/>
                <a:sym typeface="Arial Unicode MS" charset="0"/>
              </a:rPr>
              <a:t>Motivations/interests</a:t>
            </a:r>
            <a:endParaRPr lang="en-US" sz="3000" dirty="0" smtClean="0">
              <a:solidFill>
                <a:srgbClr val="CC0000"/>
              </a:solidFill>
              <a:latin typeface="+mn-lt"/>
              <a:ea typeface="Arial Unicode MS" charset="0"/>
              <a:cs typeface="Arial Unicode MS" charset="0"/>
              <a:sym typeface="Arial Unicode MS" charset="0"/>
            </a:endParaRP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Aptitude</a:t>
            </a: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Depends </a:t>
            </a:r>
            <a:r>
              <a:rPr lang="en-US" sz="3000" dirty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on subject/domain</a:t>
            </a:r>
            <a:endParaRPr lang="en-US" sz="3000" dirty="0" smtClean="0">
              <a:solidFill>
                <a:srgbClr val="CC0000"/>
              </a:solidFill>
              <a:latin typeface="+mn-lt"/>
              <a:ea typeface="Arial Unicode MS" charset="0"/>
              <a:cs typeface="Arial Unicode MS" charset="0"/>
              <a:sym typeface="Arial Unicode MS" charset="0"/>
            </a:endParaRP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Different paces</a:t>
            </a:r>
          </a:p>
          <a:p>
            <a:pPr marL="266700" indent="-266700" algn="ctr">
              <a:spcBef>
                <a:spcPts val="575"/>
              </a:spcBef>
              <a:buClr>
                <a:srgbClr val="CC0000"/>
              </a:buClr>
              <a:buSzPct val="100000"/>
              <a:defRPr/>
            </a:pP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Ongoing </a:t>
            </a:r>
            <a:r>
              <a:rPr lang="en-US" sz="3000" dirty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neuroscience </a:t>
            </a:r>
            <a:r>
              <a:rPr lang="en-US" sz="3000" dirty="0" smtClean="0">
                <a:solidFill>
                  <a:srgbClr val="CC0000"/>
                </a:solidFill>
                <a:latin typeface="+mn-lt"/>
                <a:ea typeface="Arial Unicode MS" charset="0"/>
                <a:cs typeface="Arial Unicode MS" charset="0"/>
                <a:sym typeface="Arial Unicode MS" charset="0"/>
              </a:rPr>
              <a:t>research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bldLvl="3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>
          <a:xfrm>
            <a:off x="264041" y="76200"/>
            <a:ext cx="863792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000000"/>
                </a:solidFill>
              </a:rPr>
              <a:t>The right </a:t>
            </a:r>
            <a:r>
              <a:rPr lang="en-US" sz="3600" dirty="0">
                <a:solidFill>
                  <a:srgbClr val="000000"/>
                </a:solidFill>
              </a:rPr>
              <a:t>product </a:t>
            </a:r>
            <a:r>
              <a:rPr lang="en-US" sz="3600" dirty="0" smtClean="0">
                <a:solidFill>
                  <a:srgbClr val="000000"/>
                </a:solidFill>
              </a:rPr>
              <a:t>architecture? It depends…</a:t>
            </a:r>
            <a:endParaRPr lang="en-US" sz="3600" u="sng" dirty="0">
              <a:solidFill>
                <a:srgbClr val="000000"/>
              </a:solidFill>
            </a:endParaRPr>
          </a:p>
        </p:txBody>
      </p:sp>
      <p:sp>
        <p:nvSpPr>
          <p:cNvPr id="99334" name="Line 5"/>
          <p:cNvSpPr>
            <a:spLocks noChangeShapeType="1"/>
          </p:cNvSpPr>
          <p:nvPr/>
        </p:nvSpPr>
        <p:spPr bwMode="auto">
          <a:xfrm flipV="1">
            <a:off x="2140903" y="2542750"/>
            <a:ext cx="4846637" cy="2932113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5636578" y="2847550"/>
            <a:ext cx="2036762" cy="2133600"/>
            <a:chOff x="3709" y="1968"/>
            <a:chExt cx="1283" cy="1344"/>
          </a:xfrm>
        </p:grpSpPr>
        <p:sp>
          <p:nvSpPr>
            <p:cNvPr id="99381" name="Rectangle 7"/>
            <p:cNvSpPr>
              <a:spLocks noChangeArrowheads="1"/>
            </p:cNvSpPr>
            <p:nvPr/>
          </p:nvSpPr>
          <p:spPr bwMode="auto">
            <a:xfrm>
              <a:off x="3840" y="2832"/>
              <a:ext cx="115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i="1">
                  <a:solidFill>
                    <a:srgbClr val="800000"/>
                  </a:solidFill>
                  <a:latin typeface="Arial" charset="0"/>
                </a:rPr>
                <a:t>Compete by improving</a:t>
              </a:r>
            </a:p>
            <a:p>
              <a:pPr eaLnBrk="0" hangingPunct="0"/>
              <a:r>
                <a:rPr lang="en-US" sz="1600" b="1" i="1">
                  <a:solidFill>
                    <a:srgbClr val="800000"/>
                  </a:solidFill>
                  <a:latin typeface="Arial" charset="0"/>
                </a:rPr>
                <a:t>speed, responsiveness </a:t>
              </a:r>
              <a:br>
                <a:rPr lang="en-US" sz="1600" b="1" i="1">
                  <a:solidFill>
                    <a:srgbClr val="800000"/>
                  </a:solidFill>
                  <a:latin typeface="Arial" charset="0"/>
                </a:rPr>
              </a:br>
              <a:r>
                <a:rPr lang="en-US" sz="1600" b="1" i="1">
                  <a:solidFill>
                    <a:srgbClr val="800000"/>
                  </a:solidFill>
                  <a:latin typeface="Arial" charset="0"/>
                </a:rPr>
                <a:t>and customization</a:t>
              </a:r>
            </a:p>
          </p:txBody>
        </p:sp>
        <p:sp>
          <p:nvSpPr>
            <p:cNvPr id="99382" name="Line 8"/>
            <p:cNvSpPr>
              <a:spLocks noChangeShapeType="1"/>
            </p:cNvSpPr>
            <p:nvPr/>
          </p:nvSpPr>
          <p:spPr bwMode="auto">
            <a:xfrm flipV="1">
              <a:off x="4224" y="1968"/>
              <a:ext cx="157" cy="864"/>
            </a:xfrm>
            <a:prstGeom prst="line">
              <a:avLst/>
            </a:prstGeom>
            <a:noFill/>
            <a:ln w="9525">
              <a:solidFill>
                <a:srgbClr val="A1031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3" name="Line 9"/>
            <p:cNvSpPr>
              <a:spLocks noChangeShapeType="1"/>
            </p:cNvSpPr>
            <p:nvPr/>
          </p:nvSpPr>
          <p:spPr bwMode="auto">
            <a:xfrm flipH="1" flipV="1">
              <a:off x="3709" y="2496"/>
              <a:ext cx="179" cy="336"/>
            </a:xfrm>
            <a:prstGeom prst="line">
              <a:avLst/>
            </a:prstGeom>
            <a:noFill/>
            <a:ln w="9525">
              <a:solidFill>
                <a:srgbClr val="A1031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9336" name="Rectangle 10"/>
          <p:cNvSpPr>
            <a:spLocks noChangeArrowheads="1"/>
          </p:cNvSpPr>
          <p:nvPr/>
        </p:nvSpPr>
        <p:spPr bwMode="auto">
          <a:xfrm rot="-5400000">
            <a:off x="132715" y="2531638"/>
            <a:ext cx="167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latin typeface="Arial" charset="0"/>
              </a:rPr>
              <a:t>Performance</a:t>
            </a:r>
          </a:p>
        </p:txBody>
      </p:sp>
      <p:sp>
        <p:nvSpPr>
          <p:cNvPr id="99337" name="Rectangle 11"/>
          <p:cNvSpPr>
            <a:spLocks noChangeArrowheads="1"/>
          </p:cNvSpPr>
          <p:nvPr/>
        </p:nvSpPr>
        <p:spPr bwMode="auto">
          <a:xfrm>
            <a:off x="6338253" y="5820938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latin typeface="Arial" charset="0"/>
              </a:rPr>
              <a:t>Time</a:t>
            </a:r>
          </a:p>
        </p:txBody>
      </p:sp>
      <p:sp>
        <p:nvSpPr>
          <p:cNvPr id="99338" name="Line 14"/>
          <p:cNvSpPr>
            <a:spLocks noChangeShapeType="1"/>
          </p:cNvSpPr>
          <p:nvPr/>
        </p:nvSpPr>
        <p:spPr bwMode="auto">
          <a:xfrm flipV="1">
            <a:off x="1270953" y="2160163"/>
            <a:ext cx="5548312" cy="531812"/>
          </a:xfrm>
          <a:prstGeom prst="line">
            <a:avLst/>
          </a:prstGeom>
          <a:noFill/>
          <a:ln w="12700">
            <a:solidFill>
              <a:srgbClr val="CF0E30"/>
            </a:solidFill>
            <a:prstDash val="dash"/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9" name="Line 15"/>
          <p:cNvSpPr>
            <a:spLocks noChangeShapeType="1"/>
          </p:cNvSpPr>
          <p:nvPr/>
        </p:nvSpPr>
        <p:spPr bwMode="auto">
          <a:xfrm flipV="1">
            <a:off x="1347153" y="3531763"/>
            <a:ext cx="5548312" cy="531812"/>
          </a:xfrm>
          <a:prstGeom prst="line">
            <a:avLst/>
          </a:prstGeom>
          <a:noFill/>
          <a:ln w="12700">
            <a:solidFill>
              <a:srgbClr val="CF0E30"/>
            </a:solidFill>
            <a:prstDash val="dash"/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0" name="Line 16"/>
          <p:cNvSpPr>
            <a:spLocks noChangeShapeType="1"/>
          </p:cNvSpPr>
          <p:nvPr/>
        </p:nvSpPr>
        <p:spPr bwMode="auto">
          <a:xfrm flipV="1">
            <a:off x="1270953" y="2845963"/>
            <a:ext cx="5548312" cy="531812"/>
          </a:xfrm>
          <a:prstGeom prst="line">
            <a:avLst/>
          </a:prstGeom>
          <a:noFill/>
          <a:ln w="12700">
            <a:solidFill>
              <a:srgbClr val="CF0E30"/>
            </a:solidFill>
            <a:prstDash val="dash"/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1" name="Freeform 18"/>
          <p:cNvSpPr>
            <a:spLocks/>
          </p:cNvSpPr>
          <p:nvPr/>
        </p:nvSpPr>
        <p:spPr bwMode="auto">
          <a:xfrm>
            <a:off x="1194753" y="2160163"/>
            <a:ext cx="6021387" cy="3659187"/>
          </a:xfrm>
          <a:custGeom>
            <a:avLst/>
            <a:gdLst>
              <a:gd name="T0" fmla="*/ 0 w 3793"/>
              <a:gd name="T1" fmla="*/ 0 h 2305"/>
              <a:gd name="T2" fmla="*/ 0 w 3793"/>
              <a:gd name="T3" fmla="*/ 2147483647 h 2305"/>
              <a:gd name="T4" fmla="*/ 2147483647 w 3793"/>
              <a:gd name="T5" fmla="*/ 2147483647 h 2305"/>
              <a:gd name="T6" fmla="*/ 0 60000 65536"/>
              <a:gd name="T7" fmla="*/ 0 60000 65536"/>
              <a:gd name="T8" fmla="*/ 0 60000 65536"/>
              <a:gd name="T9" fmla="*/ 0 w 3793"/>
              <a:gd name="T10" fmla="*/ 0 h 2305"/>
              <a:gd name="T11" fmla="*/ 3793 w 3793"/>
              <a:gd name="T12" fmla="*/ 2305 h 23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93" h="2305">
                <a:moveTo>
                  <a:pt x="0" y="0"/>
                </a:moveTo>
                <a:lnTo>
                  <a:pt x="0" y="2304"/>
                </a:lnTo>
                <a:lnTo>
                  <a:pt x="3792" y="230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9342" name="Rectangle 19"/>
          <p:cNvSpPr>
            <a:spLocks noChangeArrowheads="1"/>
          </p:cNvSpPr>
          <p:nvPr/>
        </p:nvSpPr>
        <p:spPr bwMode="auto">
          <a:xfrm>
            <a:off x="1348740" y="2010938"/>
            <a:ext cx="2055813" cy="836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i="1">
                <a:solidFill>
                  <a:srgbClr val="800000"/>
                </a:solidFill>
                <a:latin typeface="Arial" charset="0"/>
              </a:rPr>
              <a:t>Compete by improving</a:t>
            </a:r>
          </a:p>
          <a:p>
            <a:pPr algn="ctr" eaLnBrk="0" hangingPunct="0"/>
            <a:r>
              <a:rPr lang="en-US" sz="1600" b="1" i="1">
                <a:solidFill>
                  <a:srgbClr val="800000"/>
                </a:solidFill>
                <a:latin typeface="Arial" charset="0"/>
              </a:rPr>
              <a:t>functionality &amp;</a:t>
            </a:r>
          </a:p>
          <a:p>
            <a:pPr algn="ctr" eaLnBrk="0" hangingPunct="0"/>
            <a:r>
              <a:rPr lang="en-US" sz="1600" b="1" i="1">
                <a:solidFill>
                  <a:srgbClr val="800000"/>
                </a:solidFill>
                <a:latin typeface="Arial" charset="0"/>
              </a:rPr>
              <a:t>reliability</a:t>
            </a:r>
          </a:p>
        </p:txBody>
      </p:sp>
      <p:sp>
        <p:nvSpPr>
          <p:cNvPr id="99343" name="Line 21"/>
          <p:cNvSpPr>
            <a:spLocks noChangeShapeType="1"/>
          </p:cNvSpPr>
          <p:nvPr/>
        </p:nvSpPr>
        <p:spPr bwMode="auto">
          <a:xfrm>
            <a:off x="2567940" y="2820563"/>
            <a:ext cx="227013" cy="455612"/>
          </a:xfrm>
          <a:prstGeom prst="line">
            <a:avLst/>
          </a:prstGeom>
          <a:noFill/>
          <a:ln w="9525">
            <a:solidFill>
              <a:srgbClr val="A1031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4" name="Line 22"/>
          <p:cNvSpPr>
            <a:spLocks noChangeShapeType="1"/>
          </p:cNvSpPr>
          <p:nvPr/>
        </p:nvSpPr>
        <p:spPr bwMode="auto">
          <a:xfrm flipV="1">
            <a:off x="1347153" y="1474363"/>
            <a:ext cx="5791200" cy="3429000"/>
          </a:xfrm>
          <a:prstGeom prst="line">
            <a:avLst/>
          </a:prstGeom>
          <a:noFill/>
          <a:ln w="12700">
            <a:solidFill>
              <a:srgbClr val="00279F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5" name="Line 23"/>
          <p:cNvSpPr>
            <a:spLocks noChangeShapeType="1"/>
          </p:cNvSpPr>
          <p:nvPr/>
        </p:nvSpPr>
        <p:spPr bwMode="auto">
          <a:xfrm>
            <a:off x="1882140" y="2820563"/>
            <a:ext cx="30163" cy="116998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11" name="Text Box 31"/>
          <p:cNvSpPr txBox="1">
            <a:spLocks noChangeArrowheads="1"/>
          </p:cNvSpPr>
          <p:nvPr/>
        </p:nvSpPr>
        <p:spPr bwMode="auto">
          <a:xfrm>
            <a:off x="1043940" y="1247350"/>
            <a:ext cx="581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108BC"/>
                </a:solidFill>
                <a:latin typeface="Arial Unicode MS" charset="0"/>
                <a:ea typeface="Arial Unicode MS" charset="0"/>
                <a:cs typeface="Arial Unicode MS" charset="0"/>
              </a:rPr>
              <a:t>IBM Mainframes, Microsoft Windows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475740" y="1856950"/>
            <a:ext cx="3530600" cy="2209800"/>
            <a:chOff x="1088" y="1344"/>
            <a:chExt cx="2224" cy="1392"/>
          </a:xfrm>
        </p:grpSpPr>
        <p:sp>
          <p:nvSpPr>
            <p:cNvPr id="99361" name="Oval 12" descr="25%"/>
            <p:cNvSpPr>
              <a:spLocks noChangeArrowheads="1"/>
            </p:cNvSpPr>
            <p:nvPr/>
          </p:nvSpPr>
          <p:spPr bwMode="auto">
            <a:xfrm rot="-1793647">
              <a:off x="1088" y="2160"/>
              <a:ext cx="2224" cy="576"/>
            </a:xfrm>
            <a:prstGeom prst="ellipse">
              <a:avLst/>
            </a:prstGeom>
            <a:noFill/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5000"/>
                </a:lnSpc>
              </a:pPr>
              <a:r>
                <a:rPr lang="en-US" sz="1600" b="1" i="1">
                  <a:solidFill>
                    <a:srgbClr val="0108BC"/>
                  </a:solidFill>
                  <a:latin typeface="Arial" charset="0"/>
                </a:rPr>
                <a:t>Proprietary, interdependent architectures</a:t>
              </a:r>
            </a:p>
          </p:txBody>
        </p:sp>
        <p:grpSp>
          <p:nvGrpSpPr>
            <p:cNvPr id="4" name="Group 45"/>
            <p:cNvGrpSpPr>
              <a:grpSpLocks/>
            </p:cNvGrpSpPr>
            <p:nvPr/>
          </p:nvGrpSpPr>
          <p:grpSpPr bwMode="auto">
            <a:xfrm>
              <a:off x="2592" y="1344"/>
              <a:ext cx="720" cy="624"/>
              <a:chOff x="1872" y="1248"/>
              <a:chExt cx="1536" cy="1248"/>
            </a:xfrm>
          </p:grpSpPr>
          <p:grpSp>
            <p:nvGrpSpPr>
              <p:cNvPr id="5" name="Group 25"/>
              <p:cNvGrpSpPr>
                <a:grpSpLocks/>
              </p:cNvGrpSpPr>
              <p:nvPr/>
            </p:nvGrpSpPr>
            <p:grpSpPr bwMode="auto">
              <a:xfrm>
                <a:off x="1872" y="1248"/>
                <a:ext cx="1536" cy="1248"/>
                <a:chOff x="1104" y="1152"/>
                <a:chExt cx="1536" cy="1248"/>
              </a:xfrm>
            </p:grpSpPr>
            <p:sp>
              <p:nvSpPr>
                <p:cNvPr id="99376" name="AutoShape 26"/>
                <p:cNvSpPr>
                  <a:spLocks noChangeArrowheads="1"/>
                </p:cNvSpPr>
                <p:nvPr/>
              </p:nvSpPr>
              <p:spPr bwMode="auto">
                <a:xfrm>
                  <a:off x="1104" y="1200"/>
                  <a:ext cx="336" cy="288"/>
                </a:xfrm>
                <a:prstGeom prst="plus">
                  <a:avLst>
                    <a:gd name="adj" fmla="val 25000"/>
                  </a:avLst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77" name="AutoShape 27"/>
                <p:cNvSpPr>
                  <a:spLocks noChangeArrowheads="1"/>
                </p:cNvSpPr>
                <p:nvPr/>
              </p:nvSpPr>
              <p:spPr bwMode="auto">
                <a:xfrm>
                  <a:off x="1872" y="1152"/>
                  <a:ext cx="288" cy="240"/>
                </a:xfrm>
                <a:prstGeom prst="cube">
                  <a:avLst>
                    <a:gd name="adj" fmla="val 25000"/>
                  </a:avLst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78" name="AutoShape 28"/>
                <p:cNvSpPr>
                  <a:spLocks noChangeArrowheads="1"/>
                </p:cNvSpPr>
                <p:nvPr/>
              </p:nvSpPr>
              <p:spPr bwMode="auto">
                <a:xfrm>
                  <a:off x="1104" y="1728"/>
                  <a:ext cx="336" cy="336"/>
                </a:xfrm>
                <a:prstGeom prst="rtTriangle">
                  <a:avLst/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79" name="AutoShape 29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0" cy="384"/>
                </a:xfrm>
                <a:prstGeom prst="irregularSeal2">
                  <a:avLst/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80" name="AutoShape 30"/>
                <p:cNvSpPr>
                  <a:spLocks noChangeArrowheads="1"/>
                </p:cNvSpPr>
                <p:nvPr/>
              </p:nvSpPr>
              <p:spPr bwMode="auto">
                <a:xfrm>
                  <a:off x="1680" y="2064"/>
                  <a:ext cx="240" cy="336"/>
                </a:xfrm>
                <a:prstGeom prst="can">
                  <a:avLst>
                    <a:gd name="adj" fmla="val 35000"/>
                  </a:avLst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1968" y="1344"/>
                <a:ext cx="1200" cy="1008"/>
                <a:chOff x="1200" y="816"/>
                <a:chExt cx="1200" cy="1008"/>
              </a:xfrm>
            </p:grpSpPr>
            <p:sp>
              <p:nvSpPr>
                <p:cNvPr id="99365" name="Line 34"/>
                <p:cNvSpPr>
                  <a:spLocks noChangeShapeType="1"/>
                </p:cNvSpPr>
                <p:nvPr/>
              </p:nvSpPr>
              <p:spPr bwMode="auto">
                <a:xfrm>
                  <a:off x="1296" y="864"/>
                  <a:ext cx="1104" cy="480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" name="Group 35"/>
                <p:cNvGrpSpPr>
                  <a:grpSpLocks/>
                </p:cNvGrpSpPr>
                <p:nvPr/>
              </p:nvGrpSpPr>
              <p:grpSpPr bwMode="auto">
                <a:xfrm>
                  <a:off x="1200" y="816"/>
                  <a:ext cx="1200" cy="1008"/>
                  <a:chOff x="1200" y="816"/>
                  <a:chExt cx="1200" cy="1008"/>
                </a:xfrm>
              </p:grpSpPr>
              <p:sp>
                <p:nvSpPr>
                  <p:cNvPr id="99367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200" y="1536"/>
                    <a:ext cx="624" cy="28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68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4" y="1344"/>
                    <a:ext cx="576" cy="48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69" name="Line 3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16" y="816"/>
                    <a:ext cx="384" cy="52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0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96" y="816"/>
                    <a:ext cx="720" cy="4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1" name="Line 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00" y="864"/>
                    <a:ext cx="96" cy="67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2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00" y="816"/>
                    <a:ext cx="816" cy="72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3" name="Line 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24" y="816"/>
                    <a:ext cx="192" cy="100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4" name="Line 4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96" y="864"/>
                    <a:ext cx="528" cy="96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5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00" y="1344"/>
                    <a:ext cx="1200" cy="19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583727" name="Text Box 47"/>
          <p:cNvSpPr txBox="1">
            <a:spLocks noChangeArrowheads="1"/>
          </p:cNvSpPr>
          <p:nvPr/>
        </p:nvSpPr>
        <p:spPr bwMode="auto">
          <a:xfrm>
            <a:off x="5158740" y="5209750"/>
            <a:ext cx="2308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8000"/>
                </a:solidFill>
                <a:latin typeface="Arial Unicode MS" charset="0"/>
                <a:ea typeface="Arial Unicode MS" charset="0"/>
                <a:cs typeface="Arial Unicode MS" charset="0"/>
              </a:rPr>
              <a:t>Dell PCs, Linux</a:t>
            </a:r>
          </a:p>
        </p:txBody>
      </p: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2112328" y="4066750"/>
            <a:ext cx="2894012" cy="1600200"/>
            <a:chOff x="1489" y="2736"/>
            <a:chExt cx="1823" cy="1008"/>
          </a:xfrm>
        </p:grpSpPr>
        <p:sp>
          <p:nvSpPr>
            <p:cNvPr id="99350" name="Oval 4" descr="25%"/>
            <p:cNvSpPr>
              <a:spLocks noChangeArrowheads="1"/>
            </p:cNvSpPr>
            <p:nvPr/>
          </p:nvSpPr>
          <p:spPr bwMode="auto">
            <a:xfrm rot="-1876344">
              <a:off x="1489" y="2736"/>
              <a:ext cx="1632" cy="384"/>
            </a:xfrm>
            <a:prstGeom prst="ellipse">
              <a:avLst/>
            </a:prstGeom>
            <a:noFill/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5000"/>
                </a:lnSpc>
              </a:pPr>
              <a:endParaRPr lang="en-US" sz="1600" b="1" i="1">
                <a:solidFill>
                  <a:srgbClr val="008000"/>
                </a:solidFill>
                <a:latin typeface="Arial" charset="0"/>
              </a:endParaRPr>
            </a:p>
            <a:p>
              <a:pPr algn="ctr" eaLnBrk="0" hangingPunct="0">
                <a:lnSpc>
                  <a:spcPct val="125000"/>
                </a:lnSpc>
              </a:pPr>
              <a:r>
                <a:rPr lang="en-US" sz="1600" b="1" i="1">
                  <a:solidFill>
                    <a:srgbClr val="008000"/>
                  </a:solidFill>
                  <a:latin typeface="Arial" charset="0"/>
                </a:rPr>
                <a:t>Modular open architectures</a:t>
              </a:r>
            </a:p>
          </p:txBody>
        </p:sp>
        <p:grpSp>
          <p:nvGrpSpPr>
            <p:cNvPr id="9" name="Group 49"/>
            <p:cNvGrpSpPr>
              <a:grpSpLocks/>
            </p:cNvGrpSpPr>
            <p:nvPr/>
          </p:nvGrpSpPr>
          <p:grpSpPr bwMode="auto">
            <a:xfrm>
              <a:off x="2448" y="3168"/>
              <a:ext cx="864" cy="576"/>
              <a:chOff x="3312" y="2832"/>
              <a:chExt cx="864" cy="576"/>
            </a:xfrm>
          </p:grpSpPr>
          <p:sp>
            <p:nvSpPr>
              <p:cNvPr id="99352" name="Rectangle 50"/>
              <p:cNvSpPr>
                <a:spLocks noChangeArrowheads="1"/>
              </p:cNvSpPr>
              <p:nvPr/>
            </p:nvSpPr>
            <p:spPr bwMode="auto">
              <a:xfrm>
                <a:off x="3312" y="2832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3" name="Rectangle 51"/>
              <p:cNvSpPr>
                <a:spLocks noChangeArrowheads="1"/>
              </p:cNvSpPr>
              <p:nvPr/>
            </p:nvSpPr>
            <p:spPr bwMode="auto">
              <a:xfrm>
                <a:off x="3312" y="3024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4" name="Rectangle 52"/>
              <p:cNvSpPr>
                <a:spLocks noChangeArrowheads="1"/>
              </p:cNvSpPr>
              <p:nvPr/>
            </p:nvSpPr>
            <p:spPr bwMode="auto">
              <a:xfrm>
                <a:off x="3600" y="3024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5" name="Rectangle 53"/>
              <p:cNvSpPr>
                <a:spLocks noChangeArrowheads="1"/>
              </p:cNvSpPr>
              <p:nvPr/>
            </p:nvSpPr>
            <p:spPr bwMode="auto">
              <a:xfrm>
                <a:off x="3312" y="3216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6" name="Rectangle 54"/>
              <p:cNvSpPr>
                <a:spLocks noChangeArrowheads="1"/>
              </p:cNvSpPr>
              <p:nvPr/>
            </p:nvSpPr>
            <p:spPr bwMode="auto">
              <a:xfrm>
                <a:off x="3600" y="2832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7" name="Rectangle 55"/>
              <p:cNvSpPr>
                <a:spLocks noChangeArrowheads="1"/>
              </p:cNvSpPr>
              <p:nvPr/>
            </p:nvSpPr>
            <p:spPr bwMode="auto">
              <a:xfrm>
                <a:off x="3600" y="3216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8" name="Rectangle 56"/>
              <p:cNvSpPr>
                <a:spLocks noChangeArrowheads="1"/>
              </p:cNvSpPr>
              <p:nvPr/>
            </p:nvSpPr>
            <p:spPr bwMode="auto">
              <a:xfrm>
                <a:off x="3888" y="3024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9" name="Rectangle 57"/>
              <p:cNvSpPr>
                <a:spLocks noChangeArrowheads="1"/>
              </p:cNvSpPr>
              <p:nvPr/>
            </p:nvSpPr>
            <p:spPr bwMode="auto">
              <a:xfrm>
                <a:off x="3888" y="2832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60" name="Rectangle 58"/>
              <p:cNvSpPr>
                <a:spLocks noChangeArrowheads="1"/>
              </p:cNvSpPr>
              <p:nvPr/>
            </p:nvSpPr>
            <p:spPr bwMode="auto">
              <a:xfrm>
                <a:off x="3888" y="3216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Integration shifts impact on computer </a:t>
            </a:r>
            <a:r>
              <a:rPr lang="en-US" sz="3600" dirty="0">
                <a:solidFill>
                  <a:srgbClr val="000000"/>
                </a:solidFill>
              </a:rPr>
              <a:t>industry</a:t>
            </a:r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325438" y="16238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Equipment</a:t>
            </a:r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325438" y="20810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Materials</a:t>
            </a:r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325438" y="25382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Components</a:t>
            </a:r>
          </a:p>
        </p:txBody>
      </p:sp>
      <p:sp>
        <p:nvSpPr>
          <p:cNvPr id="120838" name="Rectangle 6"/>
          <p:cNvSpPr>
            <a:spLocks noChangeArrowheads="1"/>
          </p:cNvSpPr>
          <p:nvPr/>
        </p:nvSpPr>
        <p:spPr bwMode="auto">
          <a:xfrm>
            <a:off x="325438" y="29954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Product design</a:t>
            </a:r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325438" y="34526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Assembly</a:t>
            </a:r>
          </a:p>
        </p:txBody>
      </p:sp>
      <p:sp>
        <p:nvSpPr>
          <p:cNvPr id="120840" name="Rectangle 8"/>
          <p:cNvSpPr>
            <a:spLocks noChangeArrowheads="1"/>
          </p:cNvSpPr>
          <p:nvPr/>
        </p:nvSpPr>
        <p:spPr bwMode="auto">
          <a:xfrm>
            <a:off x="325438" y="39098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Operating system</a:t>
            </a: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249238" y="4367038"/>
            <a:ext cx="2078037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Applications software</a:t>
            </a:r>
          </a:p>
        </p:txBody>
      </p:sp>
      <p:sp>
        <p:nvSpPr>
          <p:cNvPr id="120842" name="Rectangle 10"/>
          <p:cNvSpPr>
            <a:spLocks noChangeArrowheads="1"/>
          </p:cNvSpPr>
          <p:nvPr/>
        </p:nvSpPr>
        <p:spPr bwMode="auto">
          <a:xfrm>
            <a:off x="173038" y="4824238"/>
            <a:ext cx="19812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Sales &amp; distribution</a:t>
            </a:r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325438" y="5281438"/>
            <a:ext cx="18288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600">
                <a:latin typeface="Arial" charset="0"/>
              </a:rPr>
              <a:t>Field service</a:t>
            </a:r>
          </a:p>
        </p:txBody>
      </p:sp>
      <p:sp>
        <p:nvSpPr>
          <p:cNvPr id="120844" name="Line 12"/>
          <p:cNvSpPr>
            <a:spLocks noChangeShapeType="1"/>
          </p:cNvSpPr>
          <p:nvPr/>
        </p:nvSpPr>
        <p:spPr bwMode="auto">
          <a:xfrm>
            <a:off x="339725" y="20048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5" name="Line 13"/>
          <p:cNvSpPr>
            <a:spLocks noChangeShapeType="1"/>
          </p:cNvSpPr>
          <p:nvPr/>
        </p:nvSpPr>
        <p:spPr bwMode="auto">
          <a:xfrm>
            <a:off x="339725" y="24620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6" name="Line 14"/>
          <p:cNvSpPr>
            <a:spLocks noChangeShapeType="1"/>
          </p:cNvSpPr>
          <p:nvPr/>
        </p:nvSpPr>
        <p:spPr bwMode="auto">
          <a:xfrm>
            <a:off x="339725" y="29192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7" name="Line 15"/>
          <p:cNvSpPr>
            <a:spLocks noChangeShapeType="1"/>
          </p:cNvSpPr>
          <p:nvPr/>
        </p:nvSpPr>
        <p:spPr bwMode="auto">
          <a:xfrm>
            <a:off x="339725" y="33764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8" name="Line 16"/>
          <p:cNvSpPr>
            <a:spLocks noChangeShapeType="1"/>
          </p:cNvSpPr>
          <p:nvPr/>
        </p:nvSpPr>
        <p:spPr bwMode="auto">
          <a:xfrm>
            <a:off x="339725" y="38336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339725" y="42908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339725" y="47480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51" name="Line 19"/>
          <p:cNvSpPr>
            <a:spLocks noChangeShapeType="1"/>
          </p:cNvSpPr>
          <p:nvPr/>
        </p:nvSpPr>
        <p:spPr bwMode="auto">
          <a:xfrm>
            <a:off x="339725" y="52052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52" name="Line 20"/>
          <p:cNvSpPr>
            <a:spLocks noChangeShapeType="1"/>
          </p:cNvSpPr>
          <p:nvPr/>
        </p:nvSpPr>
        <p:spPr bwMode="auto">
          <a:xfrm>
            <a:off x="339725" y="5738638"/>
            <a:ext cx="4392613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53" name="Rectangle 21"/>
          <p:cNvSpPr>
            <a:spLocks noChangeArrowheads="1"/>
          </p:cNvSpPr>
          <p:nvPr/>
        </p:nvSpPr>
        <p:spPr bwMode="auto">
          <a:xfrm>
            <a:off x="4191000" y="2544588"/>
            <a:ext cx="4662488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Intel, Micron, Quantum, Komag, etc.</a:t>
            </a:r>
          </a:p>
        </p:txBody>
      </p:sp>
      <p:sp>
        <p:nvSpPr>
          <p:cNvPr id="120854" name="Rectangle 22"/>
          <p:cNvSpPr>
            <a:spLocks noChangeArrowheads="1"/>
          </p:cNvSpPr>
          <p:nvPr/>
        </p:nvSpPr>
        <p:spPr bwMode="auto">
          <a:xfrm>
            <a:off x="5056188" y="3001788"/>
            <a:ext cx="37973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600">
                <a:latin typeface="Arial" charset="0"/>
              </a:rPr>
              <a:t>Compaq, Dell, Gateway, Packard Bell</a:t>
            </a:r>
          </a:p>
        </p:txBody>
      </p:sp>
      <p:sp>
        <p:nvSpPr>
          <p:cNvPr id="120855" name="Rectangle 23"/>
          <p:cNvSpPr>
            <a:spLocks noChangeArrowheads="1"/>
          </p:cNvSpPr>
          <p:nvPr/>
        </p:nvSpPr>
        <p:spPr bwMode="auto">
          <a:xfrm>
            <a:off x="5056188" y="3382788"/>
            <a:ext cx="1663700" cy="3683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  Compaq</a:t>
            </a:r>
          </a:p>
        </p:txBody>
      </p:sp>
      <p:sp>
        <p:nvSpPr>
          <p:cNvPr id="120856" name="Rectangle 24"/>
          <p:cNvSpPr>
            <a:spLocks noChangeArrowheads="1"/>
          </p:cNvSpPr>
          <p:nvPr/>
        </p:nvSpPr>
        <p:spPr bwMode="auto">
          <a:xfrm>
            <a:off x="5056188" y="3916188"/>
            <a:ext cx="37973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Microsoft</a:t>
            </a:r>
          </a:p>
        </p:txBody>
      </p:sp>
      <p:sp>
        <p:nvSpPr>
          <p:cNvPr id="120857" name="Rectangle 25"/>
          <p:cNvSpPr>
            <a:spLocks noChangeArrowheads="1"/>
          </p:cNvSpPr>
          <p:nvPr/>
        </p:nvSpPr>
        <p:spPr bwMode="auto">
          <a:xfrm>
            <a:off x="5056188" y="4373388"/>
            <a:ext cx="37973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>
                <a:latin typeface="Arial" charset="0"/>
              </a:rPr>
              <a:t>Word Perfect, Lotus, Borland, etc.</a:t>
            </a:r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5049838" y="4900438"/>
            <a:ext cx="2667000" cy="3048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CompUSA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5056188" y="5363988"/>
            <a:ext cx="37973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Independent contractors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7799388" y="3916188"/>
            <a:ext cx="1054100" cy="749300"/>
          </a:xfrm>
          <a:prstGeom prst="rect">
            <a:avLst/>
          </a:prstGeom>
          <a:solidFill>
            <a:srgbClr val="5F5F5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Microsoft</a:t>
            </a:r>
          </a:p>
        </p:txBody>
      </p:sp>
      <p:sp>
        <p:nvSpPr>
          <p:cNvPr id="328733" name="Rectangle 29"/>
          <p:cNvSpPr>
            <a:spLocks noChangeArrowheads="1"/>
          </p:cNvSpPr>
          <p:nvPr/>
        </p:nvSpPr>
        <p:spPr bwMode="auto">
          <a:xfrm>
            <a:off x="6808788" y="3382788"/>
            <a:ext cx="2044700" cy="3683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>
              <a:defRPr/>
            </a:pPr>
            <a:r>
              <a:rPr lang="en-US" sz="1600" b="1">
                <a:latin typeface="Arial" charset="0"/>
              </a:rPr>
              <a:t>  </a:t>
            </a:r>
            <a:r>
              <a:rPr lang="en-US" sz="15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Contract assemblers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2306638" y="1090438"/>
            <a:ext cx="21336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 u="sng">
                <a:latin typeface="Arial" charset="0"/>
              </a:rPr>
              <a:t>1960 - 1980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049838" y="1090438"/>
            <a:ext cx="17526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 u="sng">
                <a:latin typeface="Arial" charset="0"/>
              </a:rPr>
              <a:t>1980 - 1990</a:t>
            </a:r>
          </a:p>
        </p:txBody>
      </p:sp>
      <p:sp>
        <p:nvSpPr>
          <p:cNvPr id="120864" name="Rectangle 32"/>
          <p:cNvSpPr>
            <a:spLocks noChangeArrowheads="1"/>
          </p:cNvSpPr>
          <p:nvPr/>
        </p:nvSpPr>
        <p:spPr bwMode="auto">
          <a:xfrm>
            <a:off x="7107238" y="1090438"/>
            <a:ext cx="17526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 u="sng">
                <a:latin typeface="Arial" charset="0"/>
              </a:rPr>
              <a:t>1990 - 2000</a:t>
            </a:r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7793038" y="4900438"/>
            <a:ext cx="990600" cy="3048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Dell</a:t>
            </a:r>
          </a:p>
        </p:txBody>
      </p:sp>
      <p:sp>
        <p:nvSpPr>
          <p:cNvPr id="120866" name="Rectangle 34"/>
          <p:cNvSpPr>
            <a:spLocks noChangeArrowheads="1"/>
          </p:cNvSpPr>
          <p:nvPr/>
        </p:nvSpPr>
        <p:spPr bwMode="auto">
          <a:xfrm rot="-5400000">
            <a:off x="827088" y="3878088"/>
            <a:ext cx="3340100" cy="444500"/>
          </a:xfrm>
          <a:prstGeom prst="rect">
            <a:avLst/>
          </a:prstGeom>
          <a:solidFill>
            <a:srgbClr val="A2C1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>
                <a:latin typeface="Arial" charset="0"/>
              </a:rPr>
              <a:t>IBM</a:t>
            </a:r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 rot="-5400000">
            <a:off x="1485900" y="3927300"/>
            <a:ext cx="3263900" cy="444500"/>
          </a:xfrm>
          <a:prstGeom prst="rect">
            <a:avLst/>
          </a:prstGeom>
          <a:solidFill>
            <a:srgbClr val="A2C1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>
                <a:latin typeface="Arial" charset="0"/>
              </a:rPr>
              <a:t>Control Data</a:t>
            </a:r>
          </a:p>
        </p:txBody>
      </p:sp>
      <p:sp>
        <p:nvSpPr>
          <p:cNvPr id="120868" name="Rectangle 36"/>
          <p:cNvSpPr>
            <a:spLocks noChangeArrowheads="1"/>
          </p:cNvSpPr>
          <p:nvPr/>
        </p:nvSpPr>
        <p:spPr bwMode="auto">
          <a:xfrm rot="-5400000">
            <a:off x="2095500" y="3927300"/>
            <a:ext cx="3263900" cy="444500"/>
          </a:xfrm>
          <a:prstGeom prst="rect">
            <a:avLst/>
          </a:prstGeom>
          <a:solidFill>
            <a:srgbClr val="A2C1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>
                <a:latin typeface="Arial" charset="0"/>
              </a:rPr>
              <a:t>Digital Equipment</a:t>
            </a:r>
          </a:p>
        </p:txBody>
      </p:sp>
      <p:sp>
        <p:nvSpPr>
          <p:cNvPr id="120869" name="Rectangle 37"/>
          <p:cNvSpPr>
            <a:spLocks noChangeArrowheads="1"/>
          </p:cNvSpPr>
          <p:nvPr/>
        </p:nvSpPr>
        <p:spPr bwMode="auto">
          <a:xfrm>
            <a:off x="2274888" y="1668288"/>
            <a:ext cx="444500" cy="787400"/>
          </a:xfrm>
          <a:prstGeom prst="rect">
            <a:avLst/>
          </a:prstGeom>
          <a:solidFill>
            <a:srgbClr val="C1CEFF"/>
          </a:solidFill>
          <a:ln w="12700">
            <a:solidFill>
              <a:srgbClr val="C1CE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870" name="Rectangle 38"/>
          <p:cNvSpPr>
            <a:spLocks noChangeArrowheads="1"/>
          </p:cNvSpPr>
          <p:nvPr/>
        </p:nvSpPr>
        <p:spPr bwMode="auto">
          <a:xfrm>
            <a:off x="2617788" y="2087388"/>
            <a:ext cx="62357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Monsanto, Sumitomo Metals, Shipley, etc.</a:t>
            </a:r>
          </a:p>
        </p:txBody>
      </p:sp>
      <p:sp>
        <p:nvSpPr>
          <p:cNvPr id="120871" name="Rectangle 39"/>
          <p:cNvSpPr>
            <a:spLocks noChangeArrowheads="1"/>
          </p:cNvSpPr>
          <p:nvPr/>
        </p:nvSpPr>
        <p:spPr bwMode="auto">
          <a:xfrm>
            <a:off x="2617788" y="1630188"/>
            <a:ext cx="6235700" cy="2921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latin typeface="Arial" charset="0"/>
              </a:rPr>
              <a:t>Teradyne, Nikon, Canon, Applied Materials, Millipore, etc.</a:t>
            </a:r>
          </a:p>
        </p:txBody>
      </p:sp>
      <p:sp>
        <p:nvSpPr>
          <p:cNvPr id="120872" name="Rectangle 40"/>
          <p:cNvSpPr>
            <a:spLocks noChangeArrowheads="1"/>
          </p:cNvSpPr>
          <p:nvPr/>
        </p:nvSpPr>
        <p:spPr bwMode="auto">
          <a:xfrm rot="-5400000">
            <a:off x="3422650" y="3666950"/>
            <a:ext cx="1981200" cy="444500"/>
          </a:xfrm>
          <a:prstGeom prst="rect">
            <a:avLst/>
          </a:prstGeom>
          <a:solidFill>
            <a:srgbClr val="A2C1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2000">
                <a:latin typeface="Arial" charset="0"/>
              </a:rPr>
              <a:t>Apple Computer</a:t>
            </a:r>
          </a:p>
        </p:txBody>
      </p:sp>
      <p:sp>
        <p:nvSpPr>
          <p:cNvPr id="120873" name="Rectangle 41"/>
          <p:cNvSpPr>
            <a:spLocks noChangeArrowheads="1"/>
          </p:cNvSpPr>
          <p:nvPr/>
        </p:nvSpPr>
        <p:spPr bwMode="auto">
          <a:xfrm>
            <a:off x="4191000" y="4956000"/>
            <a:ext cx="533400" cy="838200"/>
          </a:xfrm>
          <a:prstGeom prst="rect">
            <a:avLst/>
          </a:prstGeom>
          <a:solidFill>
            <a:srgbClr val="F39FD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>
                <a:latin typeface="Arial" charset="0"/>
              </a:rPr>
              <a:t>Micro-</a:t>
            </a:r>
          </a:p>
          <a:p>
            <a:pPr eaLnBrk="0" hangingPunct="0"/>
            <a:r>
              <a:rPr lang="en-US">
                <a:latin typeface="Arial" charset="0"/>
              </a:rPr>
              <a:t>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5187"/>
            <a:ext cx="8229600" cy="1143000"/>
          </a:xfrm>
        </p:spPr>
        <p:txBody>
          <a:bodyPr/>
          <a:lstStyle/>
          <a:p>
            <a:r>
              <a:rPr lang="en-US" dirty="0" smtClean="0"/>
              <a:t>Modularization of the university</a:t>
            </a:r>
            <a:endParaRPr lang="en-US" dirty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793750"/>
            <a:ext cx="9067800" cy="527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800" y="-38100"/>
            <a:ext cx="8445500" cy="1054100"/>
          </a:xfrm>
        </p:spPr>
        <p:txBody>
          <a:bodyPr rIns="132080"/>
          <a:lstStyle/>
          <a:p>
            <a:pPr indent="0" eaLnBrk="1" hangingPunct="1"/>
            <a:r>
              <a:rPr lang="en-US" sz="2800" dirty="0" smtClean="0">
                <a:solidFill>
                  <a:srgbClr val="000000"/>
                </a:solidFill>
                <a:ea typeface="Arial Unicode MS" charset="0"/>
                <a:cs typeface="Arial Unicode MS" charset="0"/>
                <a:sym typeface="Arial Unicode MS" charset="0"/>
              </a:rPr>
              <a:t>General</a:t>
            </a:r>
            <a:r>
              <a:rPr lang="en-US" sz="2800" dirty="0">
                <a:solidFill>
                  <a:srgbClr val="000000"/>
                </a:solidFill>
                <a:ea typeface="Arial Unicode MS" charset="0"/>
                <a:cs typeface="Arial Unicode MS" charset="0"/>
                <a:sym typeface="Arial Unicode MS" charset="0"/>
              </a:rPr>
              <a:t>-purpose products</a:t>
            </a:r>
            <a:r>
              <a:rPr lang="en-US" sz="2800" dirty="0" smtClean="0">
                <a:solidFill>
                  <a:srgbClr val="000000"/>
                </a:solidFill>
                <a:ea typeface="Arial Unicode MS" charset="0"/>
                <a:cs typeface="Arial Unicode MS" charset="0"/>
                <a:sym typeface="Arial Unicode MS" charset="0"/>
              </a:rPr>
              <a:t> disrupted on </a:t>
            </a:r>
            <a:r>
              <a:rPr lang="en-US" sz="2800" dirty="0">
                <a:solidFill>
                  <a:srgbClr val="000000"/>
                </a:solidFill>
                <a:ea typeface="Arial Unicode MS" charset="0"/>
                <a:cs typeface="Arial Unicode MS" charset="0"/>
                <a:sym typeface="Arial Unicode MS" charset="0"/>
              </a:rPr>
              <a:t>job-by-job basis </a:t>
            </a:r>
          </a:p>
        </p:txBody>
      </p:sp>
      <p:sp>
        <p:nvSpPr>
          <p:cNvPr id="113669" name="Line 3"/>
          <p:cNvSpPr>
            <a:spLocks noChangeShapeType="1"/>
          </p:cNvSpPr>
          <p:nvPr/>
        </p:nvSpPr>
        <p:spPr bwMode="auto">
          <a:xfrm flipH="1">
            <a:off x="192088" y="3975100"/>
            <a:ext cx="2732087" cy="2566988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0" name="Rectangle 4"/>
          <p:cNvSpPr>
            <a:spLocks/>
          </p:cNvSpPr>
          <p:nvPr/>
        </p:nvSpPr>
        <p:spPr bwMode="auto">
          <a:xfrm rot="-2580000">
            <a:off x="0" y="5491163"/>
            <a:ext cx="17145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</a:pPr>
            <a:r>
              <a:rPr lang="en-US" sz="1600">
                <a:solidFill>
                  <a:srgbClr val="006600"/>
                </a:solidFill>
                <a:latin typeface="Monotype Corsiva" charset="0"/>
                <a:ea typeface="Monotype Corsiva" charset="0"/>
                <a:cs typeface="Monotype Corsiva" charset="0"/>
                <a:sym typeface="Monotype Corsiva" charset="0"/>
              </a:rPr>
              <a:t>Non-consumers or Non-consuming</a:t>
            </a:r>
          </a:p>
          <a:p>
            <a:pPr>
              <a:lnSpc>
                <a:spcPct val="85000"/>
              </a:lnSpc>
            </a:pPr>
            <a:r>
              <a:rPr lang="en-US" sz="1600">
                <a:solidFill>
                  <a:srgbClr val="006600"/>
                </a:solidFill>
                <a:latin typeface="Monotype Corsiva" charset="0"/>
                <a:ea typeface="Monotype Corsiva" charset="0"/>
                <a:cs typeface="Monotype Corsiva" charset="0"/>
                <a:sym typeface="Monotype Corsiva" charset="0"/>
              </a:rPr>
              <a:t>occasions</a:t>
            </a:r>
          </a:p>
        </p:txBody>
      </p:sp>
      <p:sp>
        <p:nvSpPr>
          <p:cNvPr id="113671" name="Freeform 5"/>
          <p:cNvSpPr>
            <a:spLocks/>
          </p:cNvSpPr>
          <p:nvPr/>
        </p:nvSpPr>
        <p:spPr bwMode="auto">
          <a:xfrm>
            <a:off x="1214438" y="2622550"/>
            <a:ext cx="6729412" cy="2960688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rnd">
            <a:solidFill>
              <a:srgbClr val="006600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2" name="Rectangle 6"/>
          <p:cNvSpPr>
            <a:spLocks/>
          </p:cNvSpPr>
          <p:nvPr/>
        </p:nvSpPr>
        <p:spPr bwMode="auto">
          <a:xfrm rot="-5400000">
            <a:off x="508000" y="3194050"/>
            <a:ext cx="1447800" cy="55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algn="r"/>
            <a:r>
              <a:rPr lang="en-US" sz="1600">
                <a:solidFill>
                  <a:srgbClr val="006600"/>
                </a:solidFill>
                <a:latin typeface="Monotype Corsiva" charset="0"/>
                <a:ea typeface="Monotype Corsiva" charset="0"/>
                <a:cs typeface="Monotype Corsiva" charset="0"/>
                <a:sym typeface="Monotype Corsiva" charset="0"/>
              </a:rPr>
              <a:t>Different measure</a:t>
            </a:r>
          </a:p>
          <a:p>
            <a:pPr marL="41275" algn="r"/>
            <a:r>
              <a:rPr lang="en-US" sz="1600">
                <a:solidFill>
                  <a:srgbClr val="006600"/>
                </a:solidFill>
                <a:latin typeface="Monotype Corsiva" charset="0"/>
                <a:ea typeface="Monotype Corsiva" charset="0"/>
                <a:cs typeface="Monotype Corsiva" charset="0"/>
                <a:sym typeface="Monotype Corsiva" charset="0"/>
              </a:rPr>
              <a:t>Of Performance</a:t>
            </a:r>
          </a:p>
        </p:txBody>
      </p:sp>
      <p:sp>
        <p:nvSpPr>
          <p:cNvPr id="113673" name="Rectangle 7"/>
          <p:cNvSpPr>
            <a:spLocks/>
          </p:cNvSpPr>
          <p:nvPr/>
        </p:nvSpPr>
        <p:spPr bwMode="auto">
          <a:xfrm>
            <a:off x="7366000" y="5610225"/>
            <a:ext cx="50165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algn="r"/>
            <a:r>
              <a:rPr lang="en-US" sz="1600">
                <a:solidFill>
                  <a:srgbClr val="006600"/>
                </a:solidFill>
                <a:latin typeface="Monotype Corsiva" charset="0"/>
                <a:ea typeface="Monotype Corsiva" charset="0"/>
                <a:cs typeface="Monotype Corsiva" charset="0"/>
                <a:sym typeface="Monotype Corsiva" charset="0"/>
              </a:rPr>
              <a:t>Time</a:t>
            </a:r>
          </a:p>
        </p:txBody>
      </p:sp>
      <p:sp>
        <p:nvSpPr>
          <p:cNvPr id="113674" name="Line 8"/>
          <p:cNvSpPr>
            <a:spLocks noChangeShapeType="1"/>
          </p:cNvSpPr>
          <p:nvPr/>
        </p:nvSpPr>
        <p:spPr bwMode="auto">
          <a:xfrm rot="10800000" flipH="1">
            <a:off x="1214438" y="4678363"/>
            <a:ext cx="2497137" cy="134937"/>
          </a:xfrm>
          <a:prstGeom prst="line">
            <a:avLst/>
          </a:prstGeom>
          <a:noFill/>
          <a:ln w="6350">
            <a:solidFill>
              <a:srgbClr val="CF0E30"/>
            </a:solidFill>
            <a:prstDash val="lgDash"/>
            <a:round/>
            <a:headEnd/>
            <a:tailEnd type="stealth" w="med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5" name="Line 9"/>
          <p:cNvSpPr>
            <a:spLocks noChangeShapeType="1"/>
          </p:cNvSpPr>
          <p:nvPr/>
        </p:nvSpPr>
        <p:spPr bwMode="auto">
          <a:xfrm rot="10800000" flipH="1">
            <a:off x="1219200" y="4672013"/>
            <a:ext cx="2667000" cy="633412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6" name="Rectangle 10"/>
          <p:cNvSpPr>
            <a:spLocks/>
          </p:cNvSpPr>
          <p:nvPr/>
        </p:nvSpPr>
        <p:spPr bwMode="auto">
          <a:xfrm rot="-779999">
            <a:off x="1169988" y="4735513"/>
            <a:ext cx="2298700" cy="812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1275" bIns="0" anchor="ctr">
            <a:prstTxWarp prst="textNoShape">
              <a:avLst/>
            </a:prstTxWarp>
          </a:bodyPr>
          <a:lstStyle/>
          <a:p>
            <a:pPr marL="41275" algn="r">
              <a:lnSpc>
                <a:spcPct val="90000"/>
              </a:lnSpc>
            </a:pPr>
            <a:r>
              <a:rPr lang="en-US" sz="1800">
                <a:solidFill>
                  <a:srgbClr val="006600"/>
                </a:solidFill>
                <a:latin typeface="Monotype Corsiva" charset="0"/>
                <a:ea typeface="Monotype Corsiva" charset="0"/>
                <a:cs typeface="Monotype Corsiva" charset="0"/>
                <a:sym typeface="Monotype Corsiva" charset="0"/>
              </a:rPr>
              <a:t>Disruptive Innovations: Competing against</a:t>
            </a:r>
          </a:p>
          <a:p>
            <a:pPr marL="41275" algn="r">
              <a:lnSpc>
                <a:spcPct val="90000"/>
              </a:lnSpc>
            </a:pPr>
            <a:r>
              <a:rPr lang="en-US" sz="1800">
                <a:solidFill>
                  <a:srgbClr val="006600"/>
                </a:solidFill>
                <a:latin typeface="Monotype Corsiva" charset="0"/>
                <a:ea typeface="Monotype Corsiva" charset="0"/>
                <a:cs typeface="Monotype Corsiva" charset="0"/>
                <a:sym typeface="Monotype Corsiva" charset="0"/>
              </a:rPr>
              <a:t>non-consumption</a:t>
            </a:r>
          </a:p>
        </p:txBody>
      </p:sp>
      <p:sp>
        <p:nvSpPr>
          <p:cNvPr id="113677" name="Line 11"/>
          <p:cNvSpPr>
            <a:spLocks noChangeShapeType="1"/>
          </p:cNvSpPr>
          <p:nvPr/>
        </p:nvSpPr>
        <p:spPr bwMode="auto">
          <a:xfrm rot="10800000" flipH="1">
            <a:off x="1223963" y="5092700"/>
            <a:ext cx="2482850" cy="134938"/>
          </a:xfrm>
          <a:prstGeom prst="line">
            <a:avLst/>
          </a:prstGeom>
          <a:noFill/>
          <a:ln w="6350">
            <a:solidFill>
              <a:srgbClr val="CF0E30"/>
            </a:solidFill>
            <a:prstDash val="lgDash"/>
            <a:round/>
            <a:headEnd/>
            <a:tailEnd type="stealth" w="med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8" name="Line 12"/>
          <p:cNvSpPr>
            <a:spLocks noChangeShapeType="1"/>
          </p:cNvSpPr>
          <p:nvPr/>
        </p:nvSpPr>
        <p:spPr bwMode="auto">
          <a:xfrm rot="10800000" flipH="1">
            <a:off x="1230313" y="4229100"/>
            <a:ext cx="2438400" cy="134938"/>
          </a:xfrm>
          <a:prstGeom prst="line">
            <a:avLst/>
          </a:prstGeom>
          <a:noFill/>
          <a:ln w="6350">
            <a:solidFill>
              <a:srgbClr val="CF0E30"/>
            </a:solidFill>
            <a:prstDash val="lgDash"/>
            <a:round/>
            <a:headEnd/>
            <a:tailEnd type="stealth" w="med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9" name="Freeform 13"/>
          <p:cNvSpPr>
            <a:spLocks/>
          </p:cNvSpPr>
          <p:nvPr/>
        </p:nvSpPr>
        <p:spPr bwMode="auto">
          <a:xfrm>
            <a:off x="2909888" y="1270000"/>
            <a:ext cx="6232525" cy="27305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rnd">
            <a:solidFill>
              <a:srgbClr val="000099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0" name="Rectangle 14"/>
          <p:cNvSpPr>
            <a:spLocks/>
          </p:cNvSpPr>
          <p:nvPr/>
        </p:nvSpPr>
        <p:spPr bwMode="auto">
          <a:xfrm rot="-5400000">
            <a:off x="2033587" y="1708151"/>
            <a:ext cx="12414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algn="r"/>
            <a:r>
              <a:rPr lang="en-US" sz="1400" b="1">
                <a:solidFill>
                  <a:srgbClr val="000099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Performance</a:t>
            </a:r>
          </a:p>
        </p:txBody>
      </p:sp>
      <p:sp>
        <p:nvSpPr>
          <p:cNvPr id="113681" name="Rectangle 15"/>
          <p:cNvSpPr>
            <a:spLocks/>
          </p:cNvSpPr>
          <p:nvPr/>
        </p:nvSpPr>
        <p:spPr bwMode="auto">
          <a:xfrm>
            <a:off x="8562975" y="3987800"/>
            <a:ext cx="593725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algn="r"/>
            <a:r>
              <a:rPr lang="en-US" sz="1400" b="1">
                <a:solidFill>
                  <a:srgbClr val="000099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Time</a:t>
            </a:r>
          </a:p>
        </p:txBody>
      </p:sp>
      <p:sp>
        <p:nvSpPr>
          <p:cNvPr id="113682" name="Rectangle 16"/>
          <p:cNvSpPr>
            <a:spLocks/>
          </p:cNvSpPr>
          <p:nvPr/>
        </p:nvSpPr>
        <p:spPr bwMode="auto">
          <a:xfrm rot="-960000">
            <a:off x="3883025" y="1654175"/>
            <a:ext cx="35687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150"/>
              </a:spcBef>
            </a:pPr>
            <a:r>
              <a:rPr lang="en-US" sz="2000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Sustaining innovations</a:t>
            </a:r>
          </a:p>
        </p:txBody>
      </p:sp>
      <p:sp>
        <p:nvSpPr>
          <p:cNvPr id="113683" name="Freeform 17"/>
          <p:cNvSpPr>
            <a:spLocks/>
          </p:cNvSpPr>
          <p:nvPr/>
        </p:nvSpPr>
        <p:spPr bwMode="auto">
          <a:xfrm>
            <a:off x="3182938" y="2430463"/>
            <a:ext cx="457200" cy="234950"/>
          </a:xfrm>
          <a:custGeom>
            <a:avLst/>
            <a:gdLst>
              <a:gd name="T0" fmla="*/ 0 w 21600"/>
              <a:gd name="T1" fmla="*/ 20015 h 20015"/>
              <a:gd name="T2" fmla="*/ 7200 w 21600"/>
              <a:gd name="T3" fmla="*/ 575 h 20015"/>
              <a:gd name="T4" fmla="*/ 21600 w 21600"/>
              <a:gd name="T5" fmla="*/ 7055 h 20015"/>
              <a:gd name="T6" fmla="*/ 0 60000 65536"/>
              <a:gd name="T7" fmla="*/ 0 60000 65536"/>
              <a:gd name="T8" fmla="*/ 0 60000 65536"/>
              <a:gd name="T9" fmla="*/ 0 w 21600"/>
              <a:gd name="T10" fmla="*/ 0 h 20015"/>
              <a:gd name="T11" fmla="*/ 21600 w 21600"/>
              <a:gd name="T12" fmla="*/ 20015 h 200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015">
                <a:moveTo>
                  <a:pt x="0" y="20015"/>
                </a:moveTo>
                <a:cubicBezTo>
                  <a:pt x="1800" y="11375"/>
                  <a:pt x="3600" y="2735"/>
                  <a:pt x="7200" y="575"/>
                </a:cubicBezTo>
                <a:cubicBezTo>
                  <a:pt x="10800" y="-1585"/>
                  <a:pt x="16200" y="2735"/>
                  <a:pt x="21600" y="7055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4" name="Freeform 18"/>
          <p:cNvSpPr>
            <a:spLocks/>
          </p:cNvSpPr>
          <p:nvPr/>
        </p:nvSpPr>
        <p:spPr bwMode="auto">
          <a:xfrm>
            <a:off x="3640138" y="2303463"/>
            <a:ext cx="457200" cy="234950"/>
          </a:xfrm>
          <a:custGeom>
            <a:avLst/>
            <a:gdLst>
              <a:gd name="T0" fmla="*/ 0 w 21600"/>
              <a:gd name="T1" fmla="*/ 20015 h 20015"/>
              <a:gd name="T2" fmla="*/ 7200 w 21600"/>
              <a:gd name="T3" fmla="*/ 575 h 20015"/>
              <a:gd name="T4" fmla="*/ 21600 w 21600"/>
              <a:gd name="T5" fmla="*/ 7055 h 20015"/>
              <a:gd name="T6" fmla="*/ 0 60000 65536"/>
              <a:gd name="T7" fmla="*/ 0 60000 65536"/>
              <a:gd name="T8" fmla="*/ 0 60000 65536"/>
              <a:gd name="T9" fmla="*/ 0 w 21600"/>
              <a:gd name="T10" fmla="*/ 0 h 20015"/>
              <a:gd name="T11" fmla="*/ 21600 w 21600"/>
              <a:gd name="T12" fmla="*/ 20015 h 200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015">
                <a:moveTo>
                  <a:pt x="0" y="20015"/>
                </a:moveTo>
                <a:cubicBezTo>
                  <a:pt x="1800" y="11375"/>
                  <a:pt x="3600" y="2735"/>
                  <a:pt x="7200" y="575"/>
                </a:cubicBezTo>
                <a:cubicBezTo>
                  <a:pt x="10800" y="-1585"/>
                  <a:pt x="16200" y="2735"/>
                  <a:pt x="21600" y="7055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5" name="Freeform 19"/>
          <p:cNvSpPr>
            <a:spLocks/>
          </p:cNvSpPr>
          <p:nvPr/>
        </p:nvSpPr>
        <p:spPr bwMode="auto">
          <a:xfrm rot="239999">
            <a:off x="4167188" y="1316038"/>
            <a:ext cx="2895600" cy="1187450"/>
          </a:xfrm>
          <a:custGeom>
            <a:avLst/>
            <a:gdLst>
              <a:gd name="T0" fmla="*/ 0 w 21600"/>
              <a:gd name="T1" fmla="*/ 21029 h 21029"/>
              <a:gd name="T2" fmla="*/ 5684 w 21600"/>
              <a:gd name="T3" fmla="*/ 8879 h 21029"/>
              <a:gd name="T4" fmla="*/ 14779 w 21600"/>
              <a:gd name="T5" fmla="*/ 779 h 21029"/>
              <a:gd name="T6" fmla="*/ 21600 w 21600"/>
              <a:gd name="T7" fmla="*/ 779 h 21029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029"/>
              <a:gd name="T14" fmla="*/ 21600 w 21600"/>
              <a:gd name="T15" fmla="*/ 21029 h 210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029">
                <a:moveTo>
                  <a:pt x="0" y="21029"/>
                </a:moveTo>
                <a:cubicBezTo>
                  <a:pt x="1611" y="16642"/>
                  <a:pt x="3221" y="12254"/>
                  <a:pt x="5684" y="8879"/>
                </a:cubicBezTo>
                <a:cubicBezTo>
                  <a:pt x="8147" y="5504"/>
                  <a:pt x="12126" y="2129"/>
                  <a:pt x="14779" y="779"/>
                </a:cubicBezTo>
                <a:cubicBezTo>
                  <a:pt x="17432" y="-571"/>
                  <a:pt x="19516" y="104"/>
                  <a:pt x="21600" y="779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6" name="Line 20"/>
          <p:cNvSpPr>
            <a:spLocks noChangeShapeType="1"/>
          </p:cNvSpPr>
          <p:nvPr/>
        </p:nvSpPr>
        <p:spPr bwMode="auto">
          <a:xfrm rot="10800000" flipH="1">
            <a:off x="3065463" y="2147888"/>
            <a:ext cx="5849937" cy="338137"/>
          </a:xfrm>
          <a:prstGeom prst="line">
            <a:avLst/>
          </a:prstGeom>
          <a:noFill/>
          <a:ln w="9525">
            <a:solidFill>
              <a:srgbClr val="CF0E30"/>
            </a:solidFill>
            <a:prstDash val="lgDash"/>
            <a:round/>
            <a:headEnd/>
            <a:tailEnd type="stealth" w="med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7" name="Line 21"/>
          <p:cNvSpPr>
            <a:spLocks noChangeShapeType="1"/>
          </p:cNvSpPr>
          <p:nvPr/>
        </p:nvSpPr>
        <p:spPr bwMode="auto">
          <a:xfrm rot="10800000" flipH="1">
            <a:off x="3101975" y="1733550"/>
            <a:ext cx="5803900" cy="325438"/>
          </a:xfrm>
          <a:prstGeom prst="line">
            <a:avLst/>
          </a:prstGeom>
          <a:noFill/>
          <a:ln w="9525">
            <a:solidFill>
              <a:srgbClr val="CF0E30"/>
            </a:solidFill>
            <a:prstDash val="lgDash"/>
            <a:round/>
            <a:headEnd/>
            <a:tailEnd type="stealth" w="med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8" name="Line 22"/>
          <p:cNvSpPr>
            <a:spLocks noChangeShapeType="1"/>
          </p:cNvSpPr>
          <p:nvPr/>
        </p:nvSpPr>
        <p:spPr bwMode="auto">
          <a:xfrm rot="10800000" flipH="1">
            <a:off x="3094038" y="2511425"/>
            <a:ext cx="5829300" cy="350838"/>
          </a:xfrm>
          <a:prstGeom prst="line">
            <a:avLst/>
          </a:prstGeom>
          <a:noFill/>
          <a:ln w="9525">
            <a:solidFill>
              <a:srgbClr val="CF0E30"/>
            </a:solidFill>
            <a:prstDash val="lgDash"/>
            <a:round/>
            <a:headEnd/>
            <a:tailEnd type="stealth" w="med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9" name="Line 23"/>
          <p:cNvSpPr>
            <a:spLocks noChangeShapeType="1"/>
          </p:cNvSpPr>
          <p:nvPr/>
        </p:nvSpPr>
        <p:spPr bwMode="auto">
          <a:xfrm rot="10800000" flipH="1">
            <a:off x="3124200" y="2925763"/>
            <a:ext cx="5829300" cy="350837"/>
          </a:xfrm>
          <a:prstGeom prst="line">
            <a:avLst/>
          </a:prstGeom>
          <a:noFill/>
          <a:ln w="9525">
            <a:solidFill>
              <a:srgbClr val="CF0E30"/>
            </a:solidFill>
            <a:prstDash val="lgDash"/>
            <a:round/>
            <a:headEnd/>
            <a:tailEnd type="stealth" w="med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90" name="Line 24"/>
          <p:cNvSpPr>
            <a:spLocks noChangeShapeType="1"/>
          </p:cNvSpPr>
          <p:nvPr/>
        </p:nvSpPr>
        <p:spPr bwMode="auto">
          <a:xfrm rot="10800000" flipH="1">
            <a:off x="3086100" y="1463675"/>
            <a:ext cx="4346575" cy="1281113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91" name="Rectangle 25"/>
          <p:cNvSpPr>
            <a:spLocks/>
          </p:cNvSpPr>
          <p:nvPr/>
        </p:nvSpPr>
        <p:spPr bwMode="auto">
          <a:xfrm rot="-1019999">
            <a:off x="7029450" y="692150"/>
            <a:ext cx="2120900" cy="546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600" b="1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Pace of performance improvement</a:t>
            </a:r>
          </a:p>
        </p:txBody>
      </p:sp>
      <p:sp>
        <p:nvSpPr>
          <p:cNvPr id="24602" name="Rectangle 26"/>
          <p:cNvSpPr>
            <a:spLocks/>
          </p:cNvSpPr>
          <p:nvPr/>
        </p:nvSpPr>
        <p:spPr bwMode="auto">
          <a:xfrm>
            <a:off x="4572000" y="990600"/>
            <a:ext cx="4432300" cy="2692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525"/>
              </a:spcBef>
            </a:pPr>
            <a:r>
              <a:rPr lang="en-US" sz="1800" b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Major Metropolitan Newspapers Help me:</a:t>
            </a:r>
          </a:p>
          <a:p>
            <a:pPr marL="39688">
              <a:spcBef>
                <a:spcPts val="525"/>
              </a:spcBef>
              <a:buClr>
                <a:srgbClr val="0000CC"/>
              </a:buClr>
              <a:buSzPct val="100000"/>
              <a:buFont typeface="Times New Roman" charset="0"/>
              <a:buChar char="•"/>
            </a:pPr>
            <a:r>
              <a:rPr lang="en-US" sz="1800" b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Unload this stuff</a:t>
            </a:r>
          </a:p>
          <a:p>
            <a:pPr marL="39688">
              <a:spcBef>
                <a:spcPts val="525"/>
              </a:spcBef>
              <a:buClr>
                <a:srgbClr val="0000CC"/>
              </a:buClr>
              <a:buSzPct val="100000"/>
              <a:buFont typeface="Times New Roman" charset="0"/>
              <a:buChar char="•"/>
            </a:pPr>
            <a:r>
              <a:rPr lang="en-US" sz="1800" b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Find the right car</a:t>
            </a:r>
          </a:p>
          <a:p>
            <a:pPr marL="39688">
              <a:spcBef>
                <a:spcPts val="525"/>
              </a:spcBef>
              <a:buClr>
                <a:srgbClr val="0000CC"/>
              </a:buClr>
              <a:buSzPct val="100000"/>
              <a:buFont typeface="Times New Roman" charset="0"/>
              <a:buChar char="•"/>
            </a:pPr>
            <a:r>
              <a:rPr lang="en-US" sz="1800" b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Sell or buy a home</a:t>
            </a:r>
          </a:p>
          <a:p>
            <a:pPr marL="39688">
              <a:spcBef>
                <a:spcPts val="525"/>
              </a:spcBef>
              <a:buClr>
                <a:srgbClr val="0000CC"/>
              </a:buClr>
              <a:buSzPct val="100000"/>
              <a:buFont typeface="Times New Roman" charset="0"/>
              <a:buChar char="•"/>
            </a:pPr>
            <a:r>
              <a:rPr lang="en-US" sz="1800" b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Find the right job, or the right employees</a:t>
            </a:r>
          </a:p>
          <a:p>
            <a:pPr marL="39688">
              <a:spcBef>
                <a:spcPts val="525"/>
              </a:spcBef>
              <a:buClr>
                <a:srgbClr val="0000CC"/>
              </a:buClr>
              <a:buSzPct val="100000"/>
              <a:buFont typeface="Times New Roman" charset="0"/>
              <a:buChar char="•"/>
            </a:pPr>
            <a:r>
              <a:rPr lang="en-US" sz="1800" b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Kill commuting time productively</a:t>
            </a:r>
          </a:p>
          <a:p>
            <a:pPr marL="39688">
              <a:spcBef>
                <a:spcPts val="525"/>
              </a:spcBef>
              <a:buClr>
                <a:srgbClr val="0000CC"/>
              </a:buClr>
              <a:buSzPct val="100000"/>
              <a:buFont typeface="Times New Roman" charset="0"/>
              <a:buChar char="•"/>
            </a:pPr>
            <a:r>
              <a:rPr lang="en-US" sz="1800" b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Become well-informed</a:t>
            </a:r>
          </a:p>
          <a:p>
            <a:pPr marL="39688">
              <a:spcBef>
                <a:spcPts val="525"/>
              </a:spcBef>
              <a:buClr>
                <a:srgbClr val="0000CC"/>
              </a:buClr>
              <a:buSzPct val="100000"/>
              <a:buFont typeface="Times New Roman" charset="0"/>
              <a:buChar char="•"/>
            </a:pPr>
            <a:r>
              <a:rPr lang="en-US" sz="1800" b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Unwind at the end of the day</a:t>
            </a:r>
          </a:p>
        </p:txBody>
      </p:sp>
      <p:sp>
        <p:nvSpPr>
          <p:cNvPr id="24603" name="Rectangle 27"/>
          <p:cNvSpPr>
            <a:spLocks/>
          </p:cNvSpPr>
          <p:nvPr/>
        </p:nvSpPr>
        <p:spPr bwMode="auto">
          <a:xfrm>
            <a:off x="3886200" y="4167188"/>
            <a:ext cx="3517900" cy="24384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525"/>
              </a:spcBef>
            </a:pPr>
            <a:r>
              <a:rPr lang="en-US" sz="18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Craig’s List</a:t>
            </a:r>
          </a:p>
          <a:p>
            <a:pPr marL="39688">
              <a:spcBef>
                <a:spcPts val="525"/>
              </a:spcBef>
            </a:pPr>
            <a:r>
              <a:rPr lang="en-US" sz="18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AutoTrader.com</a:t>
            </a:r>
          </a:p>
          <a:p>
            <a:pPr marL="39688">
              <a:spcBef>
                <a:spcPts val="525"/>
              </a:spcBef>
            </a:pPr>
            <a:r>
              <a:rPr lang="en-US" sz="18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Realtor.com</a:t>
            </a:r>
          </a:p>
          <a:p>
            <a:pPr marL="39688">
              <a:spcBef>
                <a:spcPts val="525"/>
              </a:spcBef>
            </a:pPr>
            <a:r>
              <a:rPr lang="en-US" sz="18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Monster.com</a:t>
            </a:r>
          </a:p>
          <a:p>
            <a:pPr marL="39688">
              <a:spcBef>
                <a:spcPts val="525"/>
              </a:spcBef>
            </a:pPr>
            <a:r>
              <a:rPr lang="en-US" sz="18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Metro; Blackberry</a:t>
            </a:r>
            <a:r>
              <a:rPr lang="en-US" sz="24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</a:t>
            </a:r>
          </a:p>
          <a:p>
            <a:pPr marL="39688">
              <a:spcBef>
                <a:spcPts val="525"/>
              </a:spcBef>
            </a:pPr>
            <a:r>
              <a:rPr lang="en-US" sz="18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CNN.com</a:t>
            </a:r>
          </a:p>
          <a:p>
            <a:pPr marL="39688">
              <a:spcBef>
                <a:spcPts val="525"/>
              </a:spcBef>
            </a:pPr>
            <a:r>
              <a:rPr lang="en-US" sz="18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Unwind at the end of the day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2" grpId="0" animBg="1" autoUpdateAnimBg="0"/>
      <p:bldP spid="24603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 rIns="132080">
            <a:normAutofit/>
          </a:bodyPr>
          <a:lstStyle/>
          <a:p>
            <a:pPr indent="0" eaLnBrk="1" hangingPunct="1"/>
            <a:r>
              <a:rPr lang="en-US" sz="3600" dirty="0">
                <a:solidFill>
                  <a:srgbClr val="000000"/>
                </a:solidFill>
                <a:ea typeface="Arial Unicode MS" charset="0"/>
                <a:cs typeface="Arial Unicode MS" charset="0"/>
                <a:sym typeface="Arial Unicode MS" charset="0"/>
              </a:rPr>
              <a:t>The Harvard Business School is being disrupted </a:t>
            </a:r>
          </a:p>
        </p:txBody>
      </p:sp>
      <p:sp>
        <p:nvSpPr>
          <p:cNvPr id="114693" name="Rectangle 3"/>
          <p:cNvSpPr>
            <a:spLocks/>
          </p:cNvSpPr>
          <p:nvPr/>
        </p:nvSpPr>
        <p:spPr bwMode="auto">
          <a:xfrm>
            <a:off x="7366000" y="5610225"/>
            <a:ext cx="50165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algn="r"/>
            <a:r>
              <a:rPr lang="en-US" sz="1600">
                <a:solidFill>
                  <a:srgbClr val="006600"/>
                </a:solidFill>
                <a:latin typeface="Monotype Corsiva" charset="0"/>
                <a:ea typeface="Monotype Corsiva" charset="0"/>
                <a:cs typeface="Monotype Corsiva" charset="0"/>
                <a:sym typeface="Monotype Corsiva" charset="0"/>
              </a:rPr>
              <a:t>Time</a:t>
            </a:r>
          </a:p>
        </p:txBody>
      </p:sp>
      <p:sp>
        <p:nvSpPr>
          <p:cNvPr id="114694" name="Freeform 4"/>
          <p:cNvSpPr>
            <a:spLocks/>
          </p:cNvSpPr>
          <p:nvPr/>
        </p:nvSpPr>
        <p:spPr bwMode="auto">
          <a:xfrm>
            <a:off x="2909888" y="1270000"/>
            <a:ext cx="6232525" cy="27305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noFill/>
          <a:ln w="12700" cap="rnd">
            <a:solidFill>
              <a:srgbClr val="000099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5" name="Rectangle 5"/>
          <p:cNvSpPr>
            <a:spLocks/>
          </p:cNvSpPr>
          <p:nvPr/>
        </p:nvSpPr>
        <p:spPr bwMode="auto">
          <a:xfrm rot="-5400000">
            <a:off x="2033587" y="1708151"/>
            <a:ext cx="12414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algn="r"/>
            <a:r>
              <a:rPr lang="en-US" sz="1400" b="1">
                <a:solidFill>
                  <a:srgbClr val="000099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Performance</a:t>
            </a:r>
          </a:p>
        </p:txBody>
      </p:sp>
      <p:sp>
        <p:nvSpPr>
          <p:cNvPr id="114696" name="Rectangle 6"/>
          <p:cNvSpPr>
            <a:spLocks/>
          </p:cNvSpPr>
          <p:nvPr/>
        </p:nvSpPr>
        <p:spPr bwMode="auto">
          <a:xfrm>
            <a:off x="8562975" y="3987800"/>
            <a:ext cx="593725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1275" bIns="0" anchor="ctr">
            <a:prstTxWarp prst="textNoShape">
              <a:avLst/>
            </a:prstTxWarp>
            <a:spAutoFit/>
          </a:bodyPr>
          <a:lstStyle/>
          <a:p>
            <a:pPr marL="41275" algn="r"/>
            <a:r>
              <a:rPr lang="en-US" sz="1400" b="1">
                <a:solidFill>
                  <a:srgbClr val="000099"/>
                </a:solidFill>
                <a:latin typeface="Tahoma" charset="0"/>
                <a:ea typeface="Tahoma" charset="0"/>
                <a:cs typeface="Tahoma" charset="0"/>
                <a:sym typeface="Tahoma" charset="0"/>
              </a:rPr>
              <a:t>Time</a:t>
            </a:r>
          </a:p>
        </p:txBody>
      </p:sp>
      <p:sp>
        <p:nvSpPr>
          <p:cNvPr id="114697" name="Rectangle 7"/>
          <p:cNvSpPr>
            <a:spLocks/>
          </p:cNvSpPr>
          <p:nvPr/>
        </p:nvSpPr>
        <p:spPr bwMode="auto">
          <a:xfrm rot="-960000">
            <a:off x="3883025" y="1654175"/>
            <a:ext cx="35687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150"/>
              </a:spcBef>
            </a:pPr>
            <a:r>
              <a:rPr lang="en-US" sz="2000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2-year MBA</a:t>
            </a:r>
          </a:p>
        </p:txBody>
      </p:sp>
      <p:sp>
        <p:nvSpPr>
          <p:cNvPr id="114698" name="Rectangle 8"/>
          <p:cNvSpPr>
            <a:spLocks/>
          </p:cNvSpPr>
          <p:nvPr/>
        </p:nvSpPr>
        <p:spPr bwMode="auto">
          <a:xfrm>
            <a:off x="2895600" y="990600"/>
            <a:ext cx="3365500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>
              <a:spcBef>
                <a:spcPts val="1150"/>
              </a:spcBef>
            </a:pPr>
            <a:r>
              <a:rPr lang="en-US" sz="2000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Incumbents nearly always win </a:t>
            </a:r>
          </a:p>
        </p:txBody>
      </p:sp>
      <p:sp>
        <p:nvSpPr>
          <p:cNvPr id="114699" name="Freeform 9"/>
          <p:cNvSpPr>
            <a:spLocks/>
          </p:cNvSpPr>
          <p:nvPr/>
        </p:nvSpPr>
        <p:spPr bwMode="auto">
          <a:xfrm>
            <a:off x="3182938" y="2430463"/>
            <a:ext cx="457200" cy="234950"/>
          </a:xfrm>
          <a:custGeom>
            <a:avLst/>
            <a:gdLst>
              <a:gd name="T0" fmla="*/ 0 w 21600"/>
              <a:gd name="T1" fmla="*/ 20015 h 20015"/>
              <a:gd name="T2" fmla="*/ 7200 w 21600"/>
              <a:gd name="T3" fmla="*/ 575 h 20015"/>
              <a:gd name="T4" fmla="*/ 21600 w 21600"/>
              <a:gd name="T5" fmla="*/ 7055 h 20015"/>
              <a:gd name="T6" fmla="*/ 0 60000 65536"/>
              <a:gd name="T7" fmla="*/ 0 60000 65536"/>
              <a:gd name="T8" fmla="*/ 0 60000 65536"/>
              <a:gd name="T9" fmla="*/ 0 w 21600"/>
              <a:gd name="T10" fmla="*/ 0 h 20015"/>
              <a:gd name="T11" fmla="*/ 21600 w 21600"/>
              <a:gd name="T12" fmla="*/ 20015 h 200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015">
                <a:moveTo>
                  <a:pt x="0" y="20015"/>
                </a:moveTo>
                <a:cubicBezTo>
                  <a:pt x="1800" y="11375"/>
                  <a:pt x="3600" y="2735"/>
                  <a:pt x="7200" y="575"/>
                </a:cubicBezTo>
                <a:cubicBezTo>
                  <a:pt x="10800" y="-1585"/>
                  <a:pt x="16200" y="2735"/>
                  <a:pt x="21600" y="7055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0" name="Freeform 10"/>
          <p:cNvSpPr>
            <a:spLocks/>
          </p:cNvSpPr>
          <p:nvPr/>
        </p:nvSpPr>
        <p:spPr bwMode="auto">
          <a:xfrm>
            <a:off x="3640138" y="2303463"/>
            <a:ext cx="457200" cy="234950"/>
          </a:xfrm>
          <a:custGeom>
            <a:avLst/>
            <a:gdLst>
              <a:gd name="T0" fmla="*/ 0 w 21600"/>
              <a:gd name="T1" fmla="*/ 20015 h 20015"/>
              <a:gd name="T2" fmla="*/ 7200 w 21600"/>
              <a:gd name="T3" fmla="*/ 575 h 20015"/>
              <a:gd name="T4" fmla="*/ 21600 w 21600"/>
              <a:gd name="T5" fmla="*/ 7055 h 20015"/>
              <a:gd name="T6" fmla="*/ 0 60000 65536"/>
              <a:gd name="T7" fmla="*/ 0 60000 65536"/>
              <a:gd name="T8" fmla="*/ 0 60000 65536"/>
              <a:gd name="T9" fmla="*/ 0 w 21600"/>
              <a:gd name="T10" fmla="*/ 0 h 20015"/>
              <a:gd name="T11" fmla="*/ 21600 w 21600"/>
              <a:gd name="T12" fmla="*/ 20015 h 2001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0015">
                <a:moveTo>
                  <a:pt x="0" y="20015"/>
                </a:moveTo>
                <a:cubicBezTo>
                  <a:pt x="1800" y="11375"/>
                  <a:pt x="3600" y="2735"/>
                  <a:pt x="7200" y="575"/>
                </a:cubicBezTo>
                <a:cubicBezTo>
                  <a:pt x="10800" y="-1585"/>
                  <a:pt x="16200" y="2735"/>
                  <a:pt x="21600" y="7055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1" name="Freeform 11"/>
          <p:cNvSpPr>
            <a:spLocks/>
          </p:cNvSpPr>
          <p:nvPr/>
        </p:nvSpPr>
        <p:spPr bwMode="auto">
          <a:xfrm rot="239999">
            <a:off x="4167188" y="1316038"/>
            <a:ext cx="2895600" cy="1187450"/>
          </a:xfrm>
          <a:custGeom>
            <a:avLst/>
            <a:gdLst>
              <a:gd name="T0" fmla="*/ 0 w 21600"/>
              <a:gd name="T1" fmla="*/ 21029 h 21029"/>
              <a:gd name="T2" fmla="*/ 5684 w 21600"/>
              <a:gd name="T3" fmla="*/ 8879 h 21029"/>
              <a:gd name="T4" fmla="*/ 14779 w 21600"/>
              <a:gd name="T5" fmla="*/ 779 h 21029"/>
              <a:gd name="T6" fmla="*/ 21600 w 21600"/>
              <a:gd name="T7" fmla="*/ 779 h 21029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029"/>
              <a:gd name="T14" fmla="*/ 21600 w 21600"/>
              <a:gd name="T15" fmla="*/ 21029 h 2102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029">
                <a:moveTo>
                  <a:pt x="0" y="21029"/>
                </a:moveTo>
                <a:cubicBezTo>
                  <a:pt x="1611" y="16642"/>
                  <a:pt x="3221" y="12254"/>
                  <a:pt x="5684" y="8879"/>
                </a:cubicBezTo>
                <a:cubicBezTo>
                  <a:pt x="8147" y="5504"/>
                  <a:pt x="12126" y="2129"/>
                  <a:pt x="14779" y="779"/>
                </a:cubicBezTo>
                <a:cubicBezTo>
                  <a:pt x="17432" y="-571"/>
                  <a:pt x="19516" y="104"/>
                  <a:pt x="21600" y="779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612" name="Rectangle 12"/>
          <p:cNvSpPr>
            <a:spLocks/>
          </p:cNvSpPr>
          <p:nvPr/>
        </p:nvSpPr>
        <p:spPr bwMode="auto">
          <a:xfrm>
            <a:off x="7239000" y="1157288"/>
            <a:ext cx="1384300" cy="35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/>
            <a:r>
              <a:rPr lang="en-US" sz="1800" b="1">
                <a:solidFill>
                  <a:srgbClr val="000099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$150,000 !!</a:t>
            </a:r>
          </a:p>
        </p:txBody>
      </p:sp>
      <p:sp>
        <p:nvSpPr>
          <p:cNvPr id="114703" name="Line 13"/>
          <p:cNvSpPr>
            <a:spLocks noChangeShapeType="1"/>
          </p:cNvSpPr>
          <p:nvPr/>
        </p:nvSpPr>
        <p:spPr bwMode="auto">
          <a:xfrm rot="10800000" flipH="1">
            <a:off x="3065463" y="2147888"/>
            <a:ext cx="5849937" cy="338137"/>
          </a:xfrm>
          <a:prstGeom prst="line">
            <a:avLst/>
          </a:prstGeom>
          <a:noFill/>
          <a:ln w="9525">
            <a:solidFill>
              <a:srgbClr val="CF0E30"/>
            </a:solidFill>
            <a:prstDash val="lgDash"/>
            <a:round/>
            <a:headEnd/>
            <a:tailEnd type="stealth" w="med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4" name="Line 14"/>
          <p:cNvSpPr>
            <a:spLocks noChangeShapeType="1"/>
          </p:cNvSpPr>
          <p:nvPr/>
        </p:nvSpPr>
        <p:spPr bwMode="auto">
          <a:xfrm rot="10800000" flipH="1">
            <a:off x="3101975" y="1733550"/>
            <a:ext cx="5803900" cy="325438"/>
          </a:xfrm>
          <a:prstGeom prst="line">
            <a:avLst/>
          </a:prstGeom>
          <a:noFill/>
          <a:ln w="9525">
            <a:solidFill>
              <a:srgbClr val="CF0E30"/>
            </a:solidFill>
            <a:prstDash val="lgDash"/>
            <a:round/>
            <a:headEnd/>
            <a:tailEnd type="stealth" w="med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5" name="Line 15"/>
          <p:cNvSpPr>
            <a:spLocks noChangeShapeType="1"/>
          </p:cNvSpPr>
          <p:nvPr/>
        </p:nvSpPr>
        <p:spPr bwMode="auto">
          <a:xfrm rot="10800000" flipH="1">
            <a:off x="3094038" y="2511425"/>
            <a:ext cx="5829300" cy="350838"/>
          </a:xfrm>
          <a:prstGeom prst="line">
            <a:avLst/>
          </a:prstGeom>
          <a:noFill/>
          <a:ln w="9525">
            <a:solidFill>
              <a:srgbClr val="CF0E30"/>
            </a:solidFill>
            <a:prstDash val="lgDash"/>
            <a:round/>
            <a:headEnd/>
            <a:tailEnd type="stealth" w="med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6" name="Line 16"/>
          <p:cNvSpPr>
            <a:spLocks noChangeShapeType="1"/>
          </p:cNvSpPr>
          <p:nvPr/>
        </p:nvSpPr>
        <p:spPr bwMode="auto">
          <a:xfrm rot="10800000" flipH="1">
            <a:off x="3124200" y="2925763"/>
            <a:ext cx="5829300" cy="350837"/>
          </a:xfrm>
          <a:prstGeom prst="line">
            <a:avLst/>
          </a:prstGeom>
          <a:noFill/>
          <a:ln w="9525">
            <a:solidFill>
              <a:srgbClr val="CF0E30"/>
            </a:solidFill>
            <a:prstDash val="lgDash"/>
            <a:round/>
            <a:headEnd/>
            <a:tailEnd type="stealth" w="med" len="lg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7" name="Line 17"/>
          <p:cNvSpPr>
            <a:spLocks noChangeShapeType="1"/>
          </p:cNvSpPr>
          <p:nvPr/>
        </p:nvSpPr>
        <p:spPr bwMode="auto">
          <a:xfrm rot="10800000" flipH="1">
            <a:off x="3086100" y="1463675"/>
            <a:ext cx="4346575" cy="1281113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 type="triangl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38500" y="1778000"/>
            <a:ext cx="4681538" cy="2032000"/>
            <a:chOff x="0" y="0"/>
            <a:chExt cx="2949" cy="1279"/>
          </a:xfrm>
        </p:grpSpPr>
        <p:sp>
          <p:nvSpPr>
            <p:cNvPr id="114721" name="Rectangle 19"/>
            <p:cNvSpPr>
              <a:spLocks/>
            </p:cNvSpPr>
            <p:nvPr/>
          </p:nvSpPr>
          <p:spPr bwMode="auto">
            <a:xfrm rot="-960000">
              <a:off x="502" y="305"/>
              <a:ext cx="2248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spcBef>
                  <a:spcPts val="1150"/>
                </a:spcBef>
              </a:pPr>
              <a:r>
                <a:rPr lang="en-US" sz="2000">
                  <a:solidFill>
                    <a:srgbClr val="000099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Part-time MBA</a:t>
              </a:r>
            </a:p>
          </p:txBody>
        </p:sp>
        <p:sp>
          <p:nvSpPr>
            <p:cNvPr id="114722" name="Line 20"/>
            <p:cNvSpPr>
              <a:spLocks noChangeShapeType="1"/>
            </p:cNvSpPr>
            <p:nvPr/>
          </p:nvSpPr>
          <p:spPr bwMode="auto">
            <a:xfrm rot="10800000" flipH="1">
              <a:off x="0" y="184"/>
              <a:ext cx="2738" cy="807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23" name="Rectangle 21"/>
            <p:cNvSpPr>
              <a:spLocks/>
            </p:cNvSpPr>
            <p:nvPr/>
          </p:nvSpPr>
          <p:spPr bwMode="auto">
            <a:xfrm rot="-960000">
              <a:off x="711" y="593"/>
              <a:ext cx="2248" cy="2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>
              <a:prstTxWarp prst="textNoShape">
                <a:avLst/>
              </a:prstTxWarp>
            </a:bodyPr>
            <a:lstStyle/>
            <a:p>
              <a:pPr marL="39688" algn="ctr">
                <a:spcBef>
                  <a:spcPts val="1150"/>
                </a:spcBef>
              </a:pPr>
              <a:r>
                <a:rPr lang="en-US" sz="2000">
                  <a:solidFill>
                    <a:srgbClr val="000099"/>
                  </a:solidFill>
                  <a:latin typeface="Times New Roman" charset="0"/>
                  <a:ea typeface="Times New Roman" charset="0"/>
                  <a:cs typeface="Times New Roman" charset="0"/>
                  <a:sym typeface="Times New Roman" charset="0"/>
                </a:rPr>
                <a:t>On-line “Garbage”</a:t>
              </a:r>
            </a:p>
          </p:txBody>
        </p:sp>
        <p:sp>
          <p:nvSpPr>
            <p:cNvPr id="114724" name="Line 22"/>
            <p:cNvSpPr>
              <a:spLocks noChangeShapeType="1"/>
            </p:cNvSpPr>
            <p:nvPr/>
          </p:nvSpPr>
          <p:spPr bwMode="auto">
            <a:xfrm rot="10800000" flipH="1">
              <a:off x="209" y="472"/>
              <a:ext cx="2738" cy="807"/>
            </a:xfrm>
            <a:prstGeom prst="line">
              <a:avLst/>
            </a:prstGeom>
            <a:noFill/>
            <a:ln w="12700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7463" y="2622550"/>
            <a:ext cx="7926387" cy="3990975"/>
            <a:chOff x="0" y="0"/>
            <a:chExt cx="4992" cy="2514"/>
          </a:xfrm>
        </p:grpSpPr>
        <p:sp>
          <p:nvSpPr>
            <p:cNvPr id="114712" name="Line 24"/>
            <p:cNvSpPr>
              <a:spLocks noChangeShapeType="1"/>
            </p:cNvSpPr>
            <p:nvPr/>
          </p:nvSpPr>
          <p:spPr bwMode="auto">
            <a:xfrm flipH="1">
              <a:off x="109" y="852"/>
              <a:ext cx="1721" cy="1617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13" name="Rectangle 25"/>
            <p:cNvSpPr>
              <a:spLocks/>
            </p:cNvSpPr>
            <p:nvPr/>
          </p:nvSpPr>
          <p:spPr bwMode="auto">
            <a:xfrm rot="-2580000">
              <a:off x="-11" y="1807"/>
              <a:ext cx="1079" cy="3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lnSpc>
                  <a:spcPct val="85000"/>
                </a:lnSpc>
              </a:pPr>
              <a:r>
                <a:rPr lang="en-US" sz="1600">
                  <a:solidFill>
                    <a:srgbClr val="006600"/>
                  </a:solidFill>
                  <a:latin typeface="Monotype Corsiva" charset="0"/>
                  <a:ea typeface="Monotype Corsiva" charset="0"/>
                  <a:cs typeface="Monotype Corsiva" charset="0"/>
                  <a:sym typeface="Monotype Corsiva" charset="0"/>
                </a:rPr>
                <a:t>Non-consumers or Non-consuming</a:t>
              </a:r>
            </a:p>
            <a:p>
              <a:pPr>
                <a:lnSpc>
                  <a:spcPct val="85000"/>
                </a:lnSpc>
              </a:pPr>
              <a:r>
                <a:rPr lang="en-US" sz="1600">
                  <a:solidFill>
                    <a:srgbClr val="006600"/>
                  </a:solidFill>
                  <a:latin typeface="Monotype Corsiva" charset="0"/>
                  <a:ea typeface="Monotype Corsiva" charset="0"/>
                  <a:cs typeface="Monotype Corsiva" charset="0"/>
                  <a:sym typeface="Monotype Corsiva" charset="0"/>
                </a:rPr>
                <a:t>occasions</a:t>
              </a:r>
            </a:p>
          </p:txBody>
        </p:sp>
        <p:sp>
          <p:nvSpPr>
            <p:cNvPr id="114714" name="Freeform 26"/>
            <p:cNvSpPr>
              <a:spLocks/>
            </p:cNvSpPr>
            <p:nvPr/>
          </p:nvSpPr>
          <p:spPr bwMode="auto">
            <a:xfrm>
              <a:off x="753" y="0"/>
              <a:ext cx="4239" cy="186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1600 h 21600"/>
                <a:gd name="T4" fmla="*/ 21600 w 21600"/>
                <a:gd name="T5" fmla="*/ 2160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006600"/>
              </a:solidFill>
              <a:round/>
              <a:headEnd type="triangle" w="med" len="med"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15" name="Rectangle 27"/>
            <p:cNvSpPr>
              <a:spLocks/>
            </p:cNvSpPr>
            <p:nvPr/>
          </p:nvSpPr>
          <p:spPr bwMode="auto">
            <a:xfrm rot="-5400000">
              <a:off x="308" y="360"/>
              <a:ext cx="912" cy="3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1275" bIns="0" anchor="ctr">
              <a:prstTxWarp prst="textNoShape">
                <a:avLst/>
              </a:prstTxWarp>
              <a:spAutoFit/>
            </a:bodyPr>
            <a:lstStyle/>
            <a:p>
              <a:pPr marL="41275" algn="r"/>
              <a:r>
                <a:rPr lang="en-US" sz="1600">
                  <a:solidFill>
                    <a:srgbClr val="006600"/>
                  </a:solidFill>
                  <a:latin typeface="Monotype Corsiva" charset="0"/>
                  <a:ea typeface="Monotype Corsiva" charset="0"/>
                  <a:cs typeface="Monotype Corsiva" charset="0"/>
                  <a:sym typeface="Monotype Corsiva" charset="0"/>
                </a:rPr>
                <a:t>Different measure</a:t>
              </a:r>
            </a:p>
            <a:p>
              <a:pPr marL="41275" algn="r"/>
              <a:r>
                <a:rPr lang="en-US" sz="1600">
                  <a:solidFill>
                    <a:srgbClr val="006600"/>
                  </a:solidFill>
                  <a:latin typeface="Monotype Corsiva" charset="0"/>
                  <a:ea typeface="Monotype Corsiva" charset="0"/>
                  <a:cs typeface="Monotype Corsiva" charset="0"/>
                  <a:sym typeface="Monotype Corsiva" charset="0"/>
                </a:rPr>
                <a:t>Of Performance</a:t>
              </a:r>
            </a:p>
          </p:txBody>
        </p:sp>
        <p:sp>
          <p:nvSpPr>
            <p:cNvPr id="114716" name="Line 28"/>
            <p:cNvSpPr>
              <a:spLocks noChangeShapeType="1"/>
            </p:cNvSpPr>
            <p:nvPr/>
          </p:nvSpPr>
          <p:spPr bwMode="auto">
            <a:xfrm rot="10800000" flipH="1">
              <a:off x="753" y="1295"/>
              <a:ext cx="1573" cy="85"/>
            </a:xfrm>
            <a:prstGeom prst="line">
              <a:avLst/>
            </a:prstGeom>
            <a:noFill/>
            <a:ln w="6350">
              <a:solidFill>
                <a:srgbClr val="CF0E30"/>
              </a:solidFill>
              <a:prstDash val="lgDash"/>
              <a:round/>
              <a:headEnd/>
              <a:tailEnd type="stealth" w="med" len="lg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17" name="Line 29"/>
            <p:cNvSpPr>
              <a:spLocks noChangeShapeType="1"/>
            </p:cNvSpPr>
            <p:nvPr/>
          </p:nvSpPr>
          <p:spPr bwMode="auto">
            <a:xfrm rot="10800000" flipH="1">
              <a:off x="756" y="1291"/>
              <a:ext cx="1680" cy="399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18" name="Rectangle 30"/>
            <p:cNvSpPr>
              <a:spLocks/>
            </p:cNvSpPr>
            <p:nvPr/>
          </p:nvSpPr>
          <p:spPr bwMode="auto">
            <a:xfrm rot="-779999">
              <a:off x="727" y="1267"/>
              <a:ext cx="1760" cy="6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1275" bIns="0" anchor="ctr">
              <a:prstTxWarp prst="textNoShape">
                <a:avLst/>
              </a:prstTxWarp>
            </a:bodyPr>
            <a:lstStyle/>
            <a:p>
              <a:pPr marL="41275" algn="r">
                <a:lnSpc>
                  <a:spcPct val="90000"/>
                </a:lnSpc>
              </a:pPr>
              <a:r>
                <a:rPr lang="en-US" sz="2400">
                  <a:solidFill>
                    <a:srgbClr val="006600"/>
                  </a:solidFill>
                  <a:latin typeface="Monotype Corsiva" charset="0"/>
                  <a:ea typeface="Monotype Corsiva" charset="0"/>
                  <a:cs typeface="Monotype Corsiva" charset="0"/>
                  <a:sym typeface="Monotype Corsiva" charset="0"/>
                </a:rPr>
                <a:t>Corporate Universities: Competing against</a:t>
              </a:r>
            </a:p>
            <a:p>
              <a:pPr marL="41275" algn="r">
                <a:lnSpc>
                  <a:spcPct val="90000"/>
                </a:lnSpc>
              </a:pPr>
              <a:r>
                <a:rPr lang="en-US" sz="2400">
                  <a:solidFill>
                    <a:srgbClr val="006600"/>
                  </a:solidFill>
                  <a:latin typeface="Monotype Corsiva" charset="0"/>
                  <a:ea typeface="Monotype Corsiva" charset="0"/>
                  <a:cs typeface="Monotype Corsiva" charset="0"/>
                  <a:sym typeface="Monotype Corsiva" charset="0"/>
                </a:rPr>
                <a:t>non-consumption</a:t>
              </a:r>
            </a:p>
          </p:txBody>
        </p:sp>
        <p:sp>
          <p:nvSpPr>
            <p:cNvPr id="114719" name="Line 31"/>
            <p:cNvSpPr>
              <a:spLocks noChangeShapeType="1"/>
            </p:cNvSpPr>
            <p:nvPr/>
          </p:nvSpPr>
          <p:spPr bwMode="auto">
            <a:xfrm rot="10800000" flipH="1">
              <a:off x="759" y="1556"/>
              <a:ext cx="1564" cy="85"/>
            </a:xfrm>
            <a:prstGeom prst="line">
              <a:avLst/>
            </a:prstGeom>
            <a:noFill/>
            <a:ln w="6350">
              <a:solidFill>
                <a:srgbClr val="CF0E30"/>
              </a:solidFill>
              <a:prstDash val="lgDash"/>
              <a:round/>
              <a:headEnd/>
              <a:tailEnd type="stealth" w="med" len="lg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20" name="Line 32"/>
            <p:cNvSpPr>
              <a:spLocks noChangeShapeType="1"/>
            </p:cNvSpPr>
            <p:nvPr/>
          </p:nvSpPr>
          <p:spPr bwMode="auto">
            <a:xfrm rot="10800000" flipH="1">
              <a:off x="763" y="1012"/>
              <a:ext cx="1536" cy="85"/>
            </a:xfrm>
            <a:prstGeom prst="line">
              <a:avLst/>
            </a:prstGeom>
            <a:noFill/>
            <a:ln w="6350">
              <a:solidFill>
                <a:srgbClr val="CF0E30"/>
              </a:solidFill>
              <a:prstDash val="lgDash"/>
              <a:round/>
              <a:headEnd/>
              <a:tailEnd type="stealth" w="med" len="lg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633" name="Rectangle 33"/>
          <p:cNvSpPr>
            <a:spLocks/>
          </p:cNvSpPr>
          <p:nvPr/>
        </p:nvSpPr>
        <p:spPr bwMode="auto">
          <a:xfrm>
            <a:off x="4648200" y="3317875"/>
            <a:ext cx="4127500" cy="325120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>
              <a:spcBef>
                <a:spcPts val="688"/>
              </a:spcBef>
            </a:pPr>
            <a:r>
              <a:rPr lang="en-US" sz="20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Help me solve this problem</a:t>
            </a:r>
          </a:p>
          <a:p>
            <a:pPr marL="39688">
              <a:spcBef>
                <a:spcPts val="688"/>
              </a:spcBef>
            </a:pPr>
            <a:r>
              <a:rPr lang="en-US" sz="20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Teach me what I need to know to become a great manager</a:t>
            </a:r>
          </a:p>
          <a:p>
            <a:pPr marL="39688">
              <a:spcBef>
                <a:spcPts val="688"/>
              </a:spcBef>
            </a:pPr>
            <a:r>
              <a:rPr lang="en-US" sz="20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Give me the credentials I need to get the next, more lucrative job</a:t>
            </a:r>
          </a:p>
          <a:p>
            <a:pPr marL="39688">
              <a:spcBef>
                <a:spcPts val="688"/>
              </a:spcBef>
            </a:pPr>
            <a:r>
              <a:rPr lang="en-US" sz="20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Help me switch careers</a:t>
            </a:r>
          </a:p>
          <a:p>
            <a:pPr marL="39688">
              <a:spcBef>
                <a:spcPts val="688"/>
              </a:spcBef>
            </a:pPr>
            <a:r>
              <a:rPr lang="en-US" sz="20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Help me join a prestigious network</a:t>
            </a:r>
          </a:p>
          <a:p>
            <a:pPr marL="39688">
              <a:spcBef>
                <a:spcPts val="688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0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Brand</a:t>
            </a:r>
          </a:p>
          <a:p>
            <a:pPr marL="39688">
              <a:spcBef>
                <a:spcPts val="688"/>
              </a:spcBef>
              <a:buClr>
                <a:srgbClr val="006600"/>
              </a:buClr>
              <a:buSzPct val="100000"/>
              <a:buFont typeface="Times New Roman" charset="0"/>
              <a:buChar char="•"/>
            </a:pPr>
            <a:r>
              <a:rPr lang="en-US" sz="2000" b="1">
                <a:solidFill>
                  <a:srgbClr val="0066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 Connections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2" grpId="0" autoUpdateAnimBg="0"/>
      <p:bldP spid="25633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465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ea typeface="Arial Unicode MS" charset="0"/>
                <a:cs typeface="Arial Unicode MS" charset="0"/>
                <a:sym typeface="Arial Unicode MS" charset="0"/>
              </a:rPr>
              <a:t>Policy recommendations</a:t>
            </a:r>
            <a:endParaRPr lang="en-US" sz="4000" dirty="0">
              <a:ea typeface="Arial Unicode MS" charset="0"/>
              <a:cs typeface="Arial Unicode MS" charset="0"/>
              <a:sym typeface="Arial Unicode MS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246600"/>
            <a:ext cx="7772400" cy="4508500"/>
          </a:xfrm>
        </p:spPr>
        <p:txBody>
          <a:bodyPr>
            <a:normAutofit fontScale="77500" lnSpcReduction="20000"/>
          </a:bodyPr>
          <a:lstStyle/>
          <a:p>
            <a:pPr marL="304800" indent="-304800" eaLnBrk="1" hangingPunct="1">
              <a:spcBef>
                <a:spcPct val="0"/>
              </a:spcBef>
              <a:spcAft>
                <a:spcPts val="1200"/>
              </a:spcAft>
              <a:buClr>
                <a:srgbClr val="CC0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CC0000"/>
                </a:solidFill>
                <a:cs typeface="Times New Roman"/>
              </a:rPr>
              <a:t>Eliminate barriers blocking disruptive innovations</a:t>
            </a:r>
          </a:p>
          <a:p>
            <a:pPr marL="304800" indent="-304800" eaLnBrk="1" hangingPunct="1">
              <a:spcBef>
                <a:spcPct val="0"/>
              </a:spcBef>
              <a:spcAft>
                <a:spcPts val="1200"/>
              </a:spcAft>
              <a:buClr>
                <a:srgbClr val="CC0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CC0000"/>
                </a:solidFill>
                <a:cs typeface="Times New Roman"/>
              </a:rPr>
              <a:t>Remove barriers that judge based on inputs, such as seat time, credit hours, student-faculty ratios</a:t>
            </a:r>
          </a:p>
          <a:p>
            <a:pPr marL="304800" indent="-304800" eaLnBrk="1" hangingPunct="1">
              <a:spcBef>
                <a:spcPct val="0"/>
              </a:spcBef>
              <a:spcAft>
                <a:spcPts val="1200"/>
              </a:spcAft>
              <a:buClr>
                <a:srgbClr val="CC0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CC0000"/>
                </a:solidFill>
                <a:cs typeface="Times New Roman"/>
              </a:rPr>
              <a:t>Don’t focus on degree attainment as sole measure of success; real outcomes &amp; mastery are more important</a:t>
            </a:r>
          </a:p>
          <a:p>
            <a:pPr marL="304800" indent="-304800" eaLnBrk="1" hangingPunct="1">
              <a:spcBef>
                <a:spcPct val="0"/>
              </a:spcBef>
              <a:spcAft>
                <a:spcPts val="1200"/>
              </a:spcAft>
              <a:buClr>
                <a:srgbClr val="CC0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CC0000"/>
                </a:solidFill>
                <a:cs typeface="Times New Roman"/>
              </a:rPr>
              <a:t>Fund higher education with aim of increasing quality, decreasing cost</a:t>
            </a:r>
          </a:p>
          <a:p>
            <a:pPr marL="704850" lvl="1" indent="-304800">
              <a:spcBef>
                <a:spcPct val="0"/>
              </a:spcBef>
              <a:spcAft>
                <a:spcPts val="1200"/>
              </a:spcAft>
              <a:buClr>
                <a:srgbClr val="CC0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CC0000"/>
                </a:solidFill>
                <a:cs typeface="Times New Roman"/>
              </a:rPr>
              <a:t>QV Index = 90-Day hire rate + </a:t>
            </a:r>
            <a:r>
              <a:rPr lang="en-US" dirty="0" err="1" smtClean="0">
                <a:solidFill>
                  <a:srgbClr val="CC0000"/>
                </a:solidFill>
                <a:cs typeface="Times New Roman"/>
              </a:rPr>
              <a:t>Δ</a:t>
            </a:r>
            <a:r>
              <a:rPr lang="en-US" dirty="0" smtClean="0">
                <a:solidFill>
                  <a:srgbClr val="CC0000"/>
                </a:solidFill>
                <a:cs typeface="Times New Roman"/>
              </a:rPr>
              <a:t> salary/Total rev per conferral + Retrospective student satisfaction + Cohort repayment rate (adj.)</a:t>
            </a:r>
          </a:p>
          <a:p>
            <a:pPr marL="304800" indent="-304800" eaLnBrk="1" hangingPunct="1">
              <a:spcAft>
                <a:spcPts val="1200"/>
              </a:spcAft>
              <a:buClr>
                <a:srgbClr val="CC0000"/>
              </a:buClr>
              <a:buFont typeface="Wingdings" charset="2"/>
              <a:buChar char="ü"/>
            </a:pPr>
            <a:r>
              <a:rPr lang="en-US" dirty="0" smtClean="0">
                <a:solidFill>
                  <a:srgbClr val="CC0000"/>
                </a:solidFill>
                <a:cs typeface="Times New Roman"/>
              </a:rPr>
              <a:t>Recognize continued importance of research institutions, but don’t pit against teaching institutions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3946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Content production historically integrated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062324"/>
          <a:ext cx="8229600" cy="45259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04212" y="1898009"/>
            <a:ext cx="1363373" cy="198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0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21424" y="3250600"/>
            <a:ext cx="1865376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7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19153" y="878873"/>
            <a:ext cx="1867647" cy="1466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logo_bncollege_color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5293" y="4801844"/>
            <a:ext cx="2865531" cy="592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7762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/>
              <a:t>America’s college degree edge is slipping</a:t>
            </a:r>
            <a:endParaRPr lang="en-US" sz="3800" dirty="0"/>
          </a:p>
        </p:txBody>
      </p:sp>
      <p:graphicFrame>
        <p:nvGraphicFramePr>
          <p:cNvPr id="4" name="Group 141"/>
          <p:cNvGraphicFramePr>
            <a:graphicFrameLocks noGrp="1"/>
          </p:cNvGraphicFramePr>
          <p:nvPr/>
        </p:nvGraphicFramePr>
        <p:xfrm>
          <a:off x="0" y="822325"/>
          <a:ext cx="9144000" cy="5577689"/>
        </p:xfrm>
        <a:graphic>
          <a:graphicData uri="http://schemas.openxmlformats.org/drawingml/2006/table">
            <a:tbl>
              <a:tblPr/>
              <a:tblGrid>
                <a:gridCol w="581025"/>
                <a:gridCol w="2120900"/>
                <a:gridCol w="1608138"/>
                <a:gridCol w="1697037"/>
                <a:gridCol w="1563688"/>
                <a:gridCol w="1573212"/>
              </a:tblGrid>
              <a:tr h="280988">
                <a:tc gridSpan="6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% of Citizens with Postsecondary Degrees Among OECD Countries, by Age Group (2007)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ctr" horzOverflow="overflow">
                    <a:lnL w="3175" cap="flat" cmpd="sng" algn="ctr">
                      <a:solidFill>
                        <a:srgbClr val="3185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1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ctr" horzOverflow="overflow">
                    <a:lnL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55-64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45-54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35-44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25-34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ALL (25-64)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ctr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U.S. (39%)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4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Canada (45%)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Canada (53%)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Canada (56%)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Canada (48%)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Canada (39%)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Japan (41%)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Japan (46%)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Korea (56%)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Japan (41%)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N.Z. (35%)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U.S. (40%)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4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Finland (43%)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Japan (54%)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N.Z. (41%)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 4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Finland (28%)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N.Z. (39%)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U.S. (42%)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4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N.Z. (47%)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U.S. (40%)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4F2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Australia (27%)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Finland (36%)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N.Z. (41%)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Ireland (44%)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Finland (36%)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Norway (26%)</a:t>
                      </a: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Australia (32%)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Korea (40%)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Norway (43%)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Korea (35%)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Sweden (26%)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Norway (31%)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Norway (36%)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France (41%)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Norway (34%)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 8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Neth. (26%)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U.K. (31%)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Belgium (36%)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Belgium (41%)</a:t>
                      </a: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Australia (34%)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Switz. (26%)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Denmark (30%)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Iceland (35%)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Australia (41%)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Ireland (312)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U.K. (25%)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Neth. (30%)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Ireland (34%)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U.S. (40%)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0E4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Denmark (32%)</a:t>
                      </a: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Denmark (24%)</a:t>
                      </a: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Switz. (30%)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Denmark (34%)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Denmark (40%)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Belgium (32%)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Japan (24%)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Sweden (29%)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Australia (34%)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Sweden (40%)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U.K. (32%)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13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Germany (23%)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Belgium (28%)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Switz. (34%)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Finland (39%)</a:t>
                      </a: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Switz. (31%)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702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Iceland (23%)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Iceland (28%)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U.K. (32%)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Spain (39%)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Sweden (31%)</a:t>
                      </a: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da-DK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4E4E4E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L="87946" marR="87946" marT="43973" marB="43973" anchor="b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Belgium (22%)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Germany (25%)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Spain (32%)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U.K. (37%)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3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C3C3C"/>
                          </a:solidFill>
                          <a:effectLst/>
                          <a:latin typeface="Arial" charset="0"/>
                        </a:rPr>
                        <a:t>Neth. (31%)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C3C3C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87946" marR="87946" marT="43973" marB="43973" anchor="b" anchorCtr="1" horzOverflow="overflow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Footer Placeholder 71"/>
          <p:cNvSpPr txBox="1">
            <a:spLocks noGrp="1"/>
          </p:cNvSpPr>
          <p:nvPr/>
        </p:nvSpPr>
        <p:spPr bwMode="auto">
          <a:xfrm>
            <a:off x="0" y="6324600"/>
            <a:ext cx="7239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457200"/>
            <a:endParaRPr lang="en-US" sz="1200" b="1" dirty="0">
              <a:solidFill>
                <a:srgbClr val="E4A11B"/>
              </a:solidFill>
              <a:latin typeface="Arial" charset="0"/>
            </a:endParaRPr>
          </a:p>
          <a:p>
            <a:pPr marL="457200"/>
            <a:r>
              <a:rPr lang="en-US" sz="1200" b="1" dirty="0">
                <a:solidFill>
                  <a:srgbClr val="E4A11B"/>
                </a:solidFill>
                <a:latin typeface="Arial" charset="0"/>
                <a:ea typeface="Arial" charset="0"/>
                <a:cs typeface="Arial" charset="0"/>
              </a:rPr>
              <a:t>Source: </a:t>
            </a:r>
            <a:r>
              <a:rPr lang="en-US" sz="1200" dirty="0">
                <a:solidFill>
                  <a:srgbClr val="E4A11B"/>
                </a:solidFill>
                <a:latin typeface="Arial" charset="0"/>
              </a:rPr>
              <a:t>OECD, “Education at a Glance 2009” (All rates are self-reported)</a:t>
            </a:r>
            <a:endParaRPr lang="en-US" sz="1200" dirty="0">
              <a:solidFill>
                <a:srgbClr val="E4A11B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/>
            <a:endParaRPr lang="en-US" sz="1200" b="1" dirty="0">
              <a:solidFill>
                <a:srgbClr val="E4A11B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Disintermediation of content production</a:t>
            </a:r>
            <a:endParaRPr lang="en-US" sz="3600" dirty="0"/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1282901" y="1242330"/>
            <a:ext cx="6491581" cy="4613183"/>
            <a:chOff x="142" y="0"/>
            <a:chExt cx="1584" cy="1447"/>
          </a:xfrm>
        </p:grpSpPr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142" y="154"/>
              <a:ext cx="1584" cy="1293"/>
              <a:chOff x="142" y="0"/>
              <a:chExt cx="1584" cy="1293"/>
            </a:xfrm>
          </p:grpSpPr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1227" y="87"/>
                <a:ext cx="440" cy="373"/>
                <a:chOff x="0" y="0"/>
                <a:chExt cx="440" cy="373"/>
              </a:xfrm>
            </p:grpSpPr>
            <p:pic>
              <p:nvPicPr>
                <p:cNvPr id="40" name="Picture 28"/>
                <p:cNvPicPr>
                  <a:picLocks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440" cy="3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29"/>
              <p:cNvGrpSpPr>
                <a:grpSpLocks/>
              </p:cNvGrpSpPr>
              <p:nvPr/>
            </p:nvGrpSpPr>
            <p:grpSpPr bwMode="auto">
              <a:xfrm>
                <a:off x="758" y="986"/>
                <a:ext cx="469" cy="307"/>
                <a:chOff x="0" y="0"/>
                <a:chExt cx="469" cy="307"/>
              </a:xfrm>
            </p:grpSpPr>
            <p:pic>
              <p:nvPicPr>
                <p:cNvPr id="39" name="Picture 30"/>
                <p:cNvPicPr>
                  <a:picLocks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469" cy="3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8" name="Group 31"/>
              <p:cNvGrpSpPr>
                <a:grpSpLocks/>
              </p:cNvGrpSpPr>
              <p:nvPr/>
            </p:nvGrpSpPr>
            <p:grpSpPr bwMode="auto">
              <a:xfrm>
                <a:off x="1323" y="485"/>
                <a:ext cx="403" cy="262"/>
                <a:chOff x="0" y="0"/>
                <a:chExt cx="403" cy="262"/>
              </a:xfrm>
            </p:grpSpPr>
            <p:pic>
              <p:nvPicPr>
                <p:cNvPr id="38" name="Picture 32"/>
                <p:cNvPicPr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403" cy="2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9" name="Group 33"/>
              <p:cNvGrpSpPr>
                <a:grpSpLocks/>
              </p:cNvGrpSpPr>
              <p:nvPr/>
            </p:nvGrpSpPr>
            <p:grpSpPr bwMode="auto">
              <a:xfrm flipH="1">
                <a:off x="1249" y="827"/>
                <a:ext cx="301" cy="294"/>
                <a:chOff x="0" y="0"/>
                <a:chExt cx="301" cy="294"/>
              </a:xfrm>
            </p:grpSpPr>
            <p:pic>
              <p:nvPicPr>
                <p:cNvPr id="37" name="Picture 34"/>
                <p:cNvPicPr>
                  <a:picLocks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301" cy="2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1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993" y="747"/>
                <a:ext cx="1" cy="2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Line 36"/>
              <p:cNvSpPr>
                <a:spLocks noChangeShapeType="1"/>
              </p:cNvSpPr>
              <p:nvPr/>
            </p:nvSpPr>
            <p:spPr bwMode="auto">
              <a:xfrm rot="10800000" flipH="1">
                <a:off x="699" y="690"/>
                <a:ext cx="176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37"/>
              <p:cNvSpPr>
                <a:spLocks noChangeShapeType="1"/>
              </p:cNvSpPr>
              <p:nvPr/>
            </p:nvSpPr>
            <p:spPr bwMode="auto">
              <a:xfrm>
                <a:off x="640" y="517"/>
                <a:ext cx="206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Line 38"/>
              <p:cNvSpPr>
                <a:spLocks noChangeShapeType="1"/>
              </p:cNvSpPr>
              <p:nvPr/>
            </p:nvSpPr>
            <p:spPr bwMode="auto">
              <a:xfrm>
                <a:off x="699" y="316"/>
                <a:ext cx="206" cy="1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Line 39"/>
              <p:cNvSpPr>
                <a:spLocks noChangeShapeType="1"/>
              </p:cNvSpPr>
              <p:nvPr/>
            </p:nvSpPr>
            <p:spPr bwMode="auto">
              <a:xfrm>
                <a:off x="993" y="230"/>
                <a:ext cx="1" cy="2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40"/>
              <p:cNvSpPr>
                <a:spLocks noChangeShapeType="1"/>
              </p:cNvSpPr>
              <p:nvPr/>
            </p:nvSpPr>
            <p:spPr bwMode="auto">
              <a:xfrm flipH="1">
                <a:off x="1081" y="345"/>
                <a:ext cx="205" cy="1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Line 41"/>
              <p:cNvSpPr>
                <a:spLocks noChangeShapeType="1"/>
              </p:cNvSpPr>
              <p:nvPr/>
            </p:nvSpPr>
            <p:spPr bwMode="auto">
              <a:xfrm flipH="1">
                <a:off x="1139" y="603"/>
                <a:ext cx="17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Line 42"/>
              <p:cNvSpPr>
                <a:spLocks noChangeShapeType="1"/>
              </p:cNvSpPr>
              <p:nvPr/>
            </p:nvSpPr>
            <p:spPr bwMode="auto">
              <a:xfrm rot="10800000">
                <a:off x="1110" y="690"/>
                <a:ext cx="205" cy="2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43"/>
              <p:cNvSpPr>
                <a:spLocks noChangeShapeType="1"/>
              </p:cNvSpPr>
              <p:nvPr/>
            </p:nvSpPr>
            <p:spPr bwMode="auto">
              <a:xfrm rot="10800000">
                <a:off x="552" y="1006"/>
                <a:ext cx="206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44"/>
              <p:cNvSpPr>
                <a:spLocks noChangeShapeType="1"/>
              </p:cNvSpPr>
              <p:nvPr/>
            </p:nvSpPr>
            <p:spPr bwMode="auto">
              <a:xfrm rot="10800000" flipH="1">
                <a:off x="347" y="201"/>
                <a:ext cx="147" cy="2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Line 45"/>
              <p:cNvSpPr>
                <a:spLocks noChangeShapeType="1"/>
              </p:cNvSpPr>
              <p:nvPr/>
            </p:nvSpPr>
            <p:spPr bwMode="auto">
              <a:xfrm>
                <a:off x="347" y="661"/>
                <a:ext cx="59" cy="1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Line 46"/>
              <p:cNvSpPr>
                <a:spLocks noChangeShapeType="1"/>
              </p:cNvSpPr>
              <p:nvPr/>
            </p:nvSpPr>
            <p:spPr bwMode="auto">
              <a:xfrm rot="10800000" flipH="1">
                <a:off x="1227" y="1063"/>
                <a:ext cx="88" cy="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1491" y="747"/>
                <a:ext cx="59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Line 48"/>
              <p:cNvSpPr>
                <a:spLocks noChangeShapeType="1"/>
              </p:cNvSpPr>
              <p:nvPr/>
            </p:nvSpPr>
            <p:spPr bwMode="auto">
              <a:xfrm rot="10800000">
                <a:off x="1550" y="373"/>
                <a:ext cx="29" cy="1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49"/>
              <p:cNvSpPr>
                <a:spLocks noChangeShapeType="1"/>
              </p:cNvSpPr>
              <p:nvPr/>
            </p:nvSpPr>
            <p:spPr bwMode="auto">
              <a:xfrm rot="10800000">
                <a:off x="1227" y="57"/>
                <a:ext cx="118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Line 50"/>
              <p:cNvSpPr>
                <a:spLocks noChangeShapeType="1"/>
              </p:cNvSpPr>
              <p:nvPr/>
            </p:nvSpPr>
            <p:spPr bwMode="auto">
              <a:xfrm flipH="1">
                <a:off x="611" y="28"/>
                <a:ext cx="147" cy="5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oup 54"/>
              <p:cNvGrpSpPr>
                <a:grpSpLocks/>
              </p:cNvGrpSpPr>
              <p:nvPr/>
            </p:nvGrpSpPr>
            <p:grpSpPr bwMode="auto">
              <a:xfrm>
                <a:off x="413" y="0"/>
                <a:ext cx="294" cy="316"/>
                <a:chOff x="0" y="0"/>
                <a:chExt cx="294" cy="316"/>
              </a:xfrm>
            </p:grpSpPr>
            <p:pic>
              <p:nvPicPr>
                <p:cNvPr id="34" name="Picture 55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294" cy="3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7" name="Group 56"/>
              <p:cNvGrpSpPr>
                <a:grpSpLocks/>
              </p:cNvGrpSpPr>
              <p:nvPr/>
            </p:nvGrpSpPr>
            <p:grpSpPr bwMode="auto">
              <a:xfrm>
                <a:off x="142" y="402"/>
                <a:ext cx="520" cy="276"/>
                <a:chOff x="0" y="0"/>
                <a:chExt cx="520" cy="276"/>
              </a:xfrm>
            </p:grpSpPr>
            <p:pic>
              <p:nvPicPr>
                <p:cNvPr id="33" name="Picture 57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520" cy="2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8" name="Group 58"/>
              <p:cNvGrpSpPr>
                <a:grpSpLocks/>
              </p:cNvGrpSpPr>
              <p:nvPr/>
            </p:nvGrpSpPr>
            <p:grpSpPr bwMode="auto">
              <a:xfrm>
                <a:off x="288" y="789"/>
                <a:ext cx="411" cy="265"/>
                <a:chOff x="0" y="0"/>
                <a:chExt cx="411" cy="265"/>
              </a:xfrm>
            </p:grpSpPr>
            <p:pic>
              <p:nvPicPr>
                <p:cNvPr id="32" name="Picture 59"/>
                <p:cNvPicPr>
                  <a:picLocks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411" cy="2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1" name="AutoShape 60"/>
              <p:cNvSpPr>
                <a:spLocks/>
              </p:cNvSpPr>
              <p:nvPr/>
            </p:nvSpPr>
            <p:spPr bwMode="auto">
              <a:xfrm>
                <a:off x="846" y="456"/>
                <a:ext cx="293" cy="287"/>
              </a:xfrm>
              <a:prstGeom prst="star24">
                <a:avLst>
                  <a:gd name="adj" fmla="val 37500"/>
                </a:avLst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 sz="1600" dirty="0"/>
              </a:p>
            </p:txBody>
          </p:sp>
        </p:grpSp>
        <p:pic>
          <p:nvPicPr>
            <p:cNvPr id="6" name="Picture 61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66" y="0"/>
              <a:ext cx="466" cy="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TextBox 40"/>
          <p:cNvSpPr txBox="1"/>
          <p:nvPr/>
        </p:nvSpPr>
        <p:spPr>
          <a:xfrm>
            <a:off x="4065591" y="3289092"/>
            <a:ext cx="140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Data Platform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352425" y="50300"/>
          <a:ext cx="8334375" cy="7239000"/>
        </p:xfrm>
        <a:graphic>
          <a:graphicData uri="http://schemas.openxmlformats.org/presentationml/2006/ole">
            <p:oleObj spid="_x0000_s81922" name="Document" r:id="rId3" imgW="5994400" imgH="72644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Sustaining competition often adds cost</a:t>
            </a:r>
            <a:endParaRPr lang="en-US" dirty="0"/>
          </a:p>
        </p:txBody>
      </p:sp>
      <p:sp>
        <p:nvSpPr>
          <p:cNvPr id="4" name="Oval 1"/>
          <p:cNvSpPr>
            <a:spLocks/>
          </p:cNvSpPr>
          <p:nvPr/>
        </p:nvSpPr>
        <p:spPr bwMode="auto">
          <a:xfrm>
            <a:off x="609600" y="1295400"/>
            <a:ext cx="7924800" cy="510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Oval 5"/>
          <p:cNvSpPr>
            <a:spLocks/>
          </p:cNvSpPr>
          <p:nvPr/>
        </p:nvSpPr>
        <p:spPr bwMode="auto">
          <a:xfrm>
            <a:off x="1447800" y="1600200"/>
            <a:ext cx="6248400" cy="3886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6"/>
          <p:cNvSpPr>
            <a:spLocks/>
          </p:cNvSpPr>
          <p:nvPr/>
        </p:nvSpPr>
        <p:spPr bwMode="auto">
          <a:xfrm>
            <a:off x="2514600" y="2057400"/>
            <a:ext cx="4114800" cy="2667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7"/>
          <p:cNvSpPr>
            <a:spLocks/>
          </p:cNvSpPr>
          <p:nvPr/>
        </p:nvSpPr>
        <p:spPr bwMode="auto">
          <a:xfrm>
            <a:off x="3581400" y="2819400"/>
            <a:ext cx="19812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2667000" y="1447800"/>
            <a:ext cx="4114800" cy="1876425"/>
            <a:chOff x="0" y="0"/>
            <a:chExt cx="2592" cy="1182"/>
          </a:xfrm>
        </p:grpSpPr>
        <p:pic>
          <p:nvPicPr>
            <p:cNvPr id="9" name="Picture 9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654"/>
              <a:ext cx="77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0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19" y="336"/>
              <a:ext cx="913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1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87" y="0"/>
              <a:ext cx="110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Line 13"/>
          <p:cNvSpPr>
            <a:spLocks noChangeShapeType="1"/>
          </p:cNvSpPr>
          <p:nvPr/>
        </p:nvSpPr>
        <p:spPr bwMode="auto">
          <a:xfrm rot="10800000" flipH="1">
            <a:off x="2667000" y="2043113"/>
            <a:ext cx="4706938" cy="1309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4"/>
          <p:cNvGrpSpPr>
            <a:grpSpLocks/>
          </p:cNvGrpSpPr>
          <p:nvPr/>
        </p:nvGrpSpPr>
        <p:grpSpPr bwMode="auto">
          <a:xfrm>
            <a:off x="2806700" y="2895600"/>
            <a:ext cx="4395788" cy="2057400"/>
            <a:chOff x="0" y="0"/>
            <a:chExt cx="2769" cy="1295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0" y="0"/>
              <a:ext cx="2551" cy="1200"/>
              <a:chOff x="0" y="0"/>
              <a:chExt cx="2551" cy="1200"/>
            </a:xfrm>
          </p:grpSpPr>
          <p:pic>
            <p:nvPicPr>
              <p:cNvPr id="16" name="Picture 16"/>
              <p:cNvPicPr>
                <a:picLocks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98" y="336"/>
                <a:ext cx="648" cy="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17"/>
              <p:cNvPicPr>
                <a:picLocks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735"/>
                <a:ext cx="584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8"/>
              <p:cNvPicPr>
                <a:picLocks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447" y="0"/>
                <a:ext cx="1104" cy="6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Line 19"/>
            <p:cNvSpPr>
              <a:spLocks noChangeShapeType="1"/>
            </p:cNvSpPr>
            <p:nvPr/>
          </p:nvSpPr>
          <p:spPr bwMode="auto">
            <a:xfrm rot="10800000" flipH="1">
              <a:off x="8" y="606"/>
              <a:ext cx="2761" cy="6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7927340" y="6162250"/>
            <a:ext cx="292100" cy="292100"/>
          </a:xfrm>
          <a:prstGeom prst="rect">
            <a:avLst/>
          </a:prstGeom>
          <a:ln w="12700"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>
              <a:defRPr/>
            </a:pPr>
            <a:fld id="{66911DB8-36C7-1042-A130-13257BD33308}" type="datetime1">
              <a:rPr lang="en-US" sz="1400">
                <a:solidFill>
                  <a:schemeClr val="tx1"/>
                </a:solidFill>
                <a:latin typeface="+mn-lt"/>
                <a:ea typeface="Times New Roman" charset="0"/>
                <a:cs typeface="Times New Roman" charset="0"/>
                <a:sym typeface="Times New Roman" charset="0"/>
              </a:rPr>
              <a:pPr algn="ctr">
                <a:defRPr/>
              </a:pPr>
              <a:t>11/5/12</a:t>
            </a:fld>
            <a:endParaRPr lang="en-US" sz="1400">
              <a:solidFill>
                <a:schemeClr val="tx1"/>
              </a:solidFill>
              <a:latin typeface="+mn-lt"/>
              <a:ea typeface="Times New Roman" charset="0"/>
              <a:cs typeface="Times New Roman" charset="0"/>
              <a:sym typeface="Times New Roman" charset="0"/>
            </a:endParaRPr>
          </a:p>
        </p:txBody>
      </p:sp>
      <p:sp>
        <p:nvSpPr>
          <p:cNvPr id="99333" name="Rectangle 2"/>
          <p:cNvSpPr>
            <a:spLocks noGrp="1" noChangeArrowheads="1"/>
          </p:cNvSpPr>
          <p:nvPr>
            <p:ph type="title"/>
          </p:nvPr>
        </p:nvSpPr>
        <p:spPr>
          <a:xfrm>
            <a:off x="264041" y="76200"/>
            <a:ext cx="8637921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>
                <a:solidFill>
                  <a:srgbClr val="000000"/>
                </a:solidFill>
              </a:rPr>
              <a:t>The right </a:t>
            </a:r>
            <a:r>
              <a:rPr lang="en-US" sz="3600" dirty="0">
                <a:solidFill>
                  <a:srgbClr val="000000"/>
                </a:solidFill>
              </a:rPr>
              <a:t>product </a:t>
            </a:r>
            <a:r>
              <a:rPr lang="en-US" sz="3600" dirty="0" smtClean="0">
                <a:solidFill>
                  <a:srgbClr val="000000"/>
                </a:solidFill>
              </a:rPr>
              <a:t>architecture? It depends…</a:t>
            </a:r>
            <a:endParaRPr lang="en-US" sz="3600" u="sng" dirty="0">
              <a:solidFill>
                <a:srgbClr val="000000"/>
              </a:solidFill>
            </a:endParaRPr>
          </a:p>
        </p:txBody>
      </p:sp>
      <p:sp>
        <p:nvSpPr>
          <p:cNvPr id="99334" name="Line 5"/>
          <p:cNvSpPr>
            <a:spLocks noChangeShapeType="1"/>
          </p:cNvSpPr>
          <p:nvPr/>
        </p:nvSpPr>
        <p:spPr bwMode="auto">
          <a:xfrm flipV="1">
            <a:off x="2140903" y="2542750"/>
            <a:ext cx="4846637" cy="2932113"/>
          </a:xfrm>
          <a:prstGeom prst="line">
            <a:avLst/>
          </a:prstGeom>
          <a:noFill/>
          <a:ln w="12700">
            <a:solidFill>
              <a:srgbClr val="006600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5636578" y="2847550"/>
            <a:ext cx="2036762" cy="2133600"/>
            <a:chOff x="3709" y="1968"/>
            <a:chExt cx="1283" cy="1344"/>
          </a:xfrm>
        </p:grpSpPr>
        <p:sp>
          <p:nvSpPr>
            <p:cNvPr id="99381" name="Rectangle 7"/>
            <p:cNvSpPr>
              <a:spLocks noChangeArrowheads="1"/>
            </p:cNvSpPr>
            <p:nvPr/>
          </p:nvSpPr>
          <p:spPr bwMode="auto">
            <a:xfrm>
              <a:off x="3840" y="2832"/>
              <a:ext cx="115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600" b="1" i="1">
                  <a:solidFill>
                    <a:srgbClr val="800000"/>
                  </a:solidFill>
                  <a:latin typeface="Arial" charset="0"/>
                </a:rPr>
                <a:t>Compete by improving</a:t>
              </a:r>
            </a:p>
            <a:p>
              <a:pPr eaLnBrk="0" hangingPunct="0"/>
              <a:r>
                <a:rPr lang="en-US" sz="1600" b="1" i="1">
                  <a:solidFill>
                    <a:srgbClr val="800000"/>
                  </a:solidFill>
                  <a:latin typeface="Arial" charset="0"/>
                </a:rPr>
                <a:t>speed, responsiveness </a:t>
              </a:r>
              <a:br>
                <a:rPr lang="en-US" sz="1600" b="1" i="1">
                  <a:solidFill>
                    <a:srgbClr val="800000"/>
                  </a:solidFill>
                  <a:latin typeface="Arial" charset="0"/>
                </a:rPr>
              </a:br>
              <a:r>
                <a:rPr lang="en-US" sz="1600" b="1" i="1">
                  <a:solidFill>
                    <a:srgbClr val="800000"/>
                  </a:solidFill>
                  <a:latin typeface="Arial" charset="0"/>
                </a:rPr>
                <a:t>and customization</a:t>
              </a:r>
            </a:p>
          </p:txBody>
        </p:sp>
        <p:sp>
          <p:nvSpPr>
            <p:cNvPr id="99382" name="Line 8"/>
            <p:cNvSpPr>
              <a:spLocks noChangeShapeType="1"/>
            </p:cNvSpPr>
            <p:nvPr/>
          </p:nvSpPr>
          <p:spPr bwMode="auto">
            <a:xfrm flipV="1">
              <a:off x="4224" y="1968"/>
              <a:ext cx="157" cy="864"/>
            </a:xfrm>
            <a:prstGeom prst="line">
              <a:avLst/>
            </a:prstGeom>
            <a:noFill/>
            <a:ln w="9525">
              <a:solidFill>
                <a:srgbClr val="A1031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3" name="Line 9"/>
            <p:cNvSpPr>
              <a:spLocks noChangeShapeType="1"/>
            </p:cNvSpPr>
            <p:nvPr/>
          </p:nvSpPr>
          <p:spPr bwMode="auto">
            <a:xfrm flipH="1" flipV="1">
              <a:off x="3709" y="2496"/>
              <a:ext cx="179" cy="336"/>
            </a:xfrm>
            <a:prstGeom prst="line">
              <a:avLst/>
            </a:prstGeom>
            <a:noFill/>
            <a:ln w="9525">
              <a:solidFill>
                <a:srgbClr val="A10316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9336" name="Rectangle 10"/>
          <p:cNvSpPr>
            <a:spLocks noChangeArrowheads="1"/>
          </p:cNvSpPr>
          <p:nvPr/>
        </p:nvSpPr>
        <p:spPr bwMode="auto">
          <a:xfrm rot="-5400000">
            <a:off x="132715" y="2531638"/>
            <a:ext cx="167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latin typeface="Arial" charset="0"/>
              </a:rPr>
              <a:t>Performance</a:t>
            </a:r>
          </a:p>
        </p:txBody>
      </p:sp>
      <p:sp>
        <p:nvSpPr>
          <p:cNvPr id="99337" name="Rectangle 11"/>
          <p:cNvSpPr>
            <a:spLocks noChangeArrowheads="1"/>
          </p:cNvSpPr>
          <p:nvPr/>
        </p:nvSpPr>
        <p:spPr bwMode="auto">
          <a:xfrm>
            <a:off x="6338253" y="5820938"/>
            <a:ext cx="1295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>
                <a:latin typeface="Arial" charset="0"/>
              </a:rPr>
              <a:t>Time</a:t>
            </a:r>
          </a:p>
        </p:txBody>
      </p:sp>
      <p:sp>
        <p:nvSpPr>
          <p:cNvPr id="99338" name="Line 14"/>
          <p:cNvSpPr>
            <a:spLocks noChangeShapeType="1"/>
          </p:cNvSpPr>
          <p:nvPr/>
        </p:nvSpPr>
        <p:spPr bwMode="auto">
          <a:xfrm flipV="1">
            <a:off x="1270953" y="2160163"/>
            <a:ext cx="5548312" cy="531812"/>
          </a:xfrm>
          <a:prstGeom prst="line">
            <a:avLst/>
          </a:prstGeom>
          <a:noFill/>
          <a:ln w="12700">
            <a:solidFill>
              <a:srgbClr val="CF0E30"/>
            </a:solidFill>
            <a:prstDash val="dash"/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9" name="Line 15"/>
          <p:cNvSpPr>
            <a:spLocks noChangeShapeType="1"/>
          </p:cNvSpPr>
          <p:nvPr/>
        </p:nvSpPr>
        <p:spPr bwMode="auto">
          <a:xfrm flipV="1">
            <a:off x="1347153" y="3531763"/>
            <a:ext cx="5548312" cy="531812"/>
          </a:xfrm>
          <a:prstGeom prst="line">
            <a:avLst/>
          </a:prstGeom>
          <a:noFill/>
          <a:ln w="12700">
            <a:solidFill>
              <a:srgbClr val="CF0E30"/>
            </a:solidFill>
            <a:prstDash val="dash"/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0" name="Line 16"/>
          <p:cNvSpPr>
            <a:spLocks noChangeShapeType="1"/>
          </p:cNvSpPr>
          <p:nvPr/>
        </p:nvSpPr>
        <p:spPr bwMode="auto">
          <a:xfrm flipV="1">
            <a:off x="1270953" y="2845963"/>
            <a:ext cx="5548312" cy="531812"/>
          </a:xfrm>
          <a:prstGeom prst="line">
            <a:avLst/>
          </a:prstGeom>
          <a:noFill/>
          <a:ln w="12700">
            <a:solidFill>
              <a:srgbClr val="CF0E30"/>
            </a:solidFill>
            <a:prstDash val="dash"/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1" name="Freeform 18"/>
          <p:cNvSpPr>
            <a:spLocks/>
          </p:cNvSpPr>
          <p:nvPr/>
        </p:nvSpPr>
        <p:spPr bwMode="auto">
          <a:xfrm>
            <a:off x="1194753" y="2160163"/>
            <a:ext cx="6021387" cy="3659187"/>
          </a:xfrm>
          <a:custGeom>
            <a:avLst/>
            <a:gdLst>
              <a:gd name="T0" fmla="*/ 0 w 3793"/>
              <a:gd name="T1" fmla="*/ 0 h 2305"/>
              <a:gd name="T2" fmla="*/ 0 w 3793"/>
              <a:gd name="T3" fmla="*/ 2147483647 h 2305"/>
              <a:gd name="T4" fmla="*/ 2147483647 w 3793"/>
              <a:gd name="T5" fmla="*/ 2147483647 h 2305"/>
              <a:gd name="T6" fmla="*/ 0 60000 65536"/>
              <a:gd name="T7" fmla="*/ 0 60000 65536"/>
              <a:gd name="T8" fmla="*/ 0 60000 65536"/>
              <a:gd name="T9" fmla="*/ 0 w 3793"/>
              <a:gd name="T10" fmla="*/ 0 h 2305"/>
              <a:gd name="T11" fmla="*/ 3793 w 3793"/>
              <a:gd name="T12" fmla="*/ 2305 h 23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793" h="2305">
                <a:moveTo>
                  <a:pt x="0" y="0"/>
                </a:moveTo>
                <a:lnTo>
                  <a:pt x="0" y="2304"/>
                </a:lnTo>
                <a:lnTo>
                  <a:pt x="3792" y="2304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9342" name="Rectangle 19"/>
          <p:cNvSpPr>
            <a:spLocks noChangeArrowheads="1"/>
          </p:cNvSpPr>
          <p:nvPr/>
        </p:nvSpPr>
        <p:spPr bwMode="auto">
          <a:xfrm>
            <a:off x="1348740" y="2010938"/>
            <a:ext cx="2055813" cy="836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i="1">
                <a:solidFill>
                  <a:srgbClr val="800000"/>
                </a:solidFill>
                <a:latin typeface="Arial" charset="0"/>
              </a:rPr>
              <a:t>Compete by improving</a:t>
            </a:r>
          </a:p>
          <a:p>
            <a:pPr algn="ctr" eaLnBrk="0" hangingPunct="0"/>
            <a:r>
              <a:rPr lang="en-US" sz="1600" b="1" i="1">
                <a:solidFill>
                  <a:srgbClr val="800000"/>
                </a:solidFill>
                <a:latin typeface="Arial" charset="0"/>
              </a:rPr>
              <a:t>functionality &amp;</a:t>
            </a:r>
          </a:p>
          <a:p>
            <a:pPr algn="ctr" eaLnBrk="0" hangingPunct="0"/>
            <a:r>
              <a:rPr lang="en-US" sz="1600" b="1" i="1">
                <a:solidFill>
                  <a:srgbClr val="800000"/>
                </a:solidFill>
                <a:latin typeface="Arial" charset="0"/>
              </a:rPr>
              <a:t>reliability</a:t>
            </a:r>
          </a:p>
        </p:txBody>
      </p:sp>
      <p:sp>
        <p:nvSpPr>
          <p:cNvPr id="99343" name="Line 21"/>
          <p:cNvSpPr>
            <a:spLocks noChangeShapeType="1"/>
          </p:cNvSpPr>
          <p:nvPr/>
        </p:nvSpPr>
        <p:spPr bwMode="auto">
          <a:xfrm>
            <a:off x="2567940" y="2820563"/>
            <a:ext cx="227013" cy="455612"/>
          </a:xfrm>
          <a:prstGeom prst="line">
            <a:avLst/>
          </a:prstGeom>
          <a:noFill/>
          <a:ln w="9525">
            <a:solidFill>
              <a:srgbClr val="A1031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4" name="Line 22"/>
          <p:cNvSpPr>
            <a:spLocks noChangeShapeType="1"/>
          </p:cNvSpPr>
          <p:nvPr/>
        </p:nvSpPr>
        <p:spPr bwMode="auto">
          <a:xfrm flipV="1">
            <a:off x="1347153" y="1474363"/>
            <a:ext cx="5791200" cy="3429000"/>
          </a:xfrm>
          <a:prstGeom prst="line">
            <a:avLst/>
          </a:prstGeom>
          <a:noFill/>
          <a:ln w="12700">
            <a:solidFill>
              <a:srgbClr val="00279F"/>
            </a:solidFill>
            <a:round/>
            <a:headEnd type="none" w="sm" len="sm"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45" name="Line 23"/>
          <p:cNvSpPr>
            <a:spLocks noChangeShapeType="1"/>
          </p:cNvSpPr>
          <p:nvPr/>
        </p:nvSpPr>
        <p:spPr bwMode="auto">
          <a:xfrm>
            <a:off x="1882140" y="2820563"/>
            <a:ext cx="30163" cy="116998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11" name="Text Box 31"/>
          <p:cNvSpPr txBox="1">
            <a:spLocks noChangeArrowheads="1"/>
          </p:cNvSpPr>
          <p:nvPr/>
        </p:nvSpPr>
        <p:spPr bwMode="auto">
          <a:xfrm>
            <a:off x="1043940" y="1247350"/>
            <a:ext cx="581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0108BC"/>
                </a:solidFill>
                <a:latin typeface="Arial Unicode MS" charset="0"/>
                <a:ea typeface="Arial Unicode MS" charset="0"/>
                <a:cs typeface="Arial Unicode MS" charset="0"/>
              </a:rPr>
              <a:t>IBM Mainframes, Microsoft Windows</a:t>
            </a:r>
          </a:p>
        </p:txBody>
      </p: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1475740" y="1856950"/>
            <a:ext cx="3530600" cy="2209800"/>
            <a:chOff x="1088" y="1344"/>
            <a:chExt cx="2224" cy="1392"/>
          </a:xfrm>
        </p:grpSpPr>
        <p:sp>
          <p:nvSpPr>
            <p:cNvPr id="99361" name="Oval 12" descr="25%"/>
            <p:cNvSpPr>
              <a:spLocks noChangeArrowheads="1"/>
            </p:cNvSpPr>
            <p:nvPr/>
          </p:nvSpPr>
          <p:spPr bwMode="auto">
            <a:xfrm rot="-1793647">
              <a:off x="1088" y="2160"/>
              <a:ext cx="2224" cy="576"/>
            </a:xfrm>
            <a:prstGeom prst="ellipse">
              <a:avLst/>
            </a:prstGeom>
            <a:noFill/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5000"/>
                </a:lnSpc>
              </a:pPr>
              <a:r>
                <a:rPr lang="en-US" sz="1600" b="1" i="1">
                  <a:solidFill>
                    <a:srgbClr val="0108BC"/>
                  </a:solidFill>
                  <a:latin typeface="Arial" charset="0"/>
                </a:rPr>
                <a:t>Proprietary, interdependent architectures</a:t>
              </a:r>
            </a:p>
          </p:txBody>
        </p:sp>
        <p:grpSp>
          <p:nvGrpSpPr>
            <p:cNvPr id="4" name="Group 45"/>
            <p:cNvGrpSpPr>
              <a:grpSpLocks/>
            </p:cNvGrpSpPr>
            <p:nvPr/>
          </p:nvGrpSpPr>
          <p:grpSpPr bwMode="auto">
            <a:xfrm>
              <a:off x="2592" y="1344"/>
              <a:ext cx="720" cy="624"/>
              <a:chOff x="1872" y="1248"/>
              <a:chExt cx="1536" cy="1248"/>
            </a:xfrm>
          </p:grpSpPr>
          <p:grpSp>
            <p:nvGrpSpPr>
              <p:cNvPr id="5" name="Group 25"/>
              <p:cNvGrpSpPr>
                <a:grpSpLocks/>
              </p:cNvGrpSpPr>
              <p:nvPr/>
            </p:nvGrpSpPr>
            <p:grpSpPr bwMode="auto">
              <a:xfrm>
                <a:off x="1872" y="1248"/>
                <a:ext cx="1536" cy="1248"/>
                <a:chOff x="1104" y="1152"/>
                <a:chExt cx="1536" cy="1248"/>
              </a:xfrm>
            </p:grpSpPr>
            <p:sp>
              <p:nvSpPr>
                <p:cNvPr id="99376" name="AutoShape 26"/>
                <p:cNvSpPr>
                  <a:spLocks noChangeArrowheads="1"/>
                </p:cNvSpPr>
                <p:nvPr/>
              </p:nvSpPr>
              <p:spPr bwMode="auto">
                <a:xfrm>
                  <a:off x="1104" y="1200"/>
                  <a:ext cx="336" cy="288"/>
                </a:xfrm>
                <a:prstGeom prst="plus">
                  <a:avLst>
                    <a:gd name="adj" fmla="val 25000"/>
                  </a:avLst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77" name="AutoShape 27"/>
                <p:cNvSpPr>
                  <a:spLocks noChangeArrowheads="1"/>
                </p:cNvSpPr>
                <p:nvPr/>
              </p:nvSpPr>
              <p:spPr bwMode="auto">
                <a:xfrm>
                  <a:off x="1872" y="1152"/>
                  <a:ext cx="288" cy="240"/>
                </a:xfrm>
                <a:prstGeom prst="cube">
                  <a:avLst>
                    <a:gd name="adj" fmla="val 25000"/>
                  </a:avLst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78" name="AutoShape 28"/>
                <p:cNvSpPr>
                  <a:spLocks noChangeArrowheads="1"/>
                </p:cNvSpPr>
                <p:nvPr/>
              </p:nvSpPr>
              <p:spPr bwMode="auto">
                <a:xfrm>
                  <a:off x="1104" y="1728"/>
                  <a:ext cx="336" cy="336"/>
                </a:xfrm>
                <a:prstGeom prst="rtTriangle">
                  <a:avLst/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79" name="AutoShape 29"/>
                <p:cNvSpPr>
                  <a:spLocks noChangeArrowheads="1"/>
                </p:cNvSpPr>
                <p:nvPr/>
              </p:nvSpPr>
              <p:spPr bwMode="auto">
                <a:xfrm>
                  <a:off x="2160" y="1584"/>
                  <a:ext cx="480" cy="384"/>
                </a:xfrm>
                <a:prstGeom prst="irregularSeal2">
                  <a:avLst/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380" name="AutoShape 30"/>
                <p:cNvSpPr>
                  <a:spLocks noChangeArrowheads="1"/>
                </p:cNvSpPr>
                <p:nvPr/>
              </p:nvSpPr>
              <p:spPr bwMode="auto">
                <a:xfrm>
                  <a:off x="1680" y="2064"/>
                  <a:ext cx="240" cy="336"/>
                </a:xfrm>
                <a:prstGeom prst="can">
                  <a:avLst>
                    <a:gd name="adj" fmla="val 35000"/>
                  </a:avLst>
                </a:prstGeom>
                <a:solidFill>
                  <a:srgbClr val="0000CC"/>
                </a:solidFill>
                <a:ln w="28575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" name="Group 33"/>
              <p:cNvGrpSpPr>
                <a:grpSpLocks/>
              </p:cNvGrpSpPr>
              <p:nvPr/>
            </p:nvGrpSpPr>
            <p:grpSpPr bwMode="auto">
              <a:xfrm>
                <a:off x="1968" y="1344"/>
                <a:ext cx="1200" cy="1008"/>
                <a:chOff x="1200" y="816"/>
                <a:chExt cx="1200" cy="1008"/>
              </a:xfrm>
            </p:grpSpPr>
            <p:sp>
              <p:nvSpPr>
                <p:cNvPr id="99365" name="Line 34"/>
                <p:cNvSpPr>
                  <a:spLocks noChangeShapeType="1"/>
                </p:cNvSpPr>
                <p:nvPr/>
              </p:nvSpPr>
              <p:spPr bwMode="auto">
                <a:xfrm>
                  <a:off x="1296" y="864"/>
                  <a:ext cx="1104" cy="480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7" name="Group 35"/>
                <p:cNvGrpSpPr>
                  <a:grpSpLocks/>
                </p:cNvGrpSpPr>
                <p:nvPr/>
              </p:nvGrpSpPr>
              <p:grpSpPr bwMode="auto">
                <a:xfrm>
                  <a:off x="1200" y="816"/>
                  <a:ext cx="1200" cy="1008"/>
                  <a:chOff x="1200" y="816"/>
                  <a:chExt cx="1200" cy="1008"/>
                </a:xfrm>
              </p:grpSpPr>
              <p:sp>
                <p:nvSpPr>
                  <p:cNvPr id="99367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1200" y="1536"/>
                    <a:ext cx="624" cy="28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68" name="Line 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24" y="1344"/>
                    <a:ext cx="576" cy="48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69" name="Line 38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016" y="816"/>
                    <a:ext cx="384" cy="52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0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96" y="816"/>
                    <a:ext cx="720" cy="4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1" name="Line 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00" y="864"/>
                    <a:ext cx="96" cy="67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2" name="Line 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00" y="816"/>
                    <a:ext cx="816" cy="72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3" name="Line 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24" y="816"/>
                    <a:ext cx="192" cy="100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4" name="Line 43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296" y="864"/>
                    <a:ext cx="528" cy="96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375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00" y="1344"/>
                    <a:ext cx="1200" cy="192"/>
                  </a:xfrm>
                  <a:prstGeom prst="line">
                    <a:avLst/>
                  </a:prstGeom>
                  <a:noFill/>
                  <a:ln w="28575">
                    <a:solidFill>
                      <a:srgbClr val="0000CC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583727" name="Text Box 47"/>
          <p:cNvSpPr txBox="1">
            <a:spLocks noChangeArrowheads="1"/>
          </p:cNvSpPr>
          <p:nvPr/>
        </p:nvSpPr>
        <p:spPr bwMode="auto">
          <a:xfrm>
            <a:off x="5158740" y="5209750"/>
            <a:ext cx="2308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008000"/>
                </a:solidFill>
                <a:latin typeface="Arial Unicode MS" charset="0"/>
                <a:ea typeface="Arial Unicode MS" charset="0"/>
                <a:cs typeface="Arial Unicode MS" charset="0"/>
              </a:rPr>
              <a:t>Dell PCs, Linux</a:t>
            </a:r>
          </a:p>
        </p:txBody>
      </p:sp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2112328" y="4066750"/>
            <a:ext cx="2894012" cy="1600200"/>
            <a:chOff x="1489" y="2736"/>
            <a:chExt cx="1823" cy="1008"/>
          </a:xfrm>
        </p:grpSpPr>
        <p:sp>
          <p:nvSpPr>
            <p:cNvPr id="99350" name="Oval 4" descr="25%"/>
            <p:cNvSpPr>
              <a:spLocks noChangeArrowheads="1"/>
            </p:cNvSpPr>
            <p:nvPr/>
          </p:nvSpPr>
          <p:spPr bwMode="auto">
            <a:xfrm rot="-1876344">
              <a:off x="1489" y="2736"/>
              <a:ext cx="1632" cy="384"/>
            </a:xfrm>
            <a:prstGeom prst="ellipse">
              <a:avLst/>
            </a:prstGeom>
            <a:noFill/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>
                <a:lnSpc>
                  <a:spcPct val="125000"/>
                </a:lnSpc>
              </a:pPr>
              <a:endParaRPr lang="en-US" sz="1600" b="1" i="1">
                <a:solidFill>
                  <a:srgbClr val="008000"/>
                </a:solidFill>
                <a:latin typeface="Arial" charset="0"/>
              </a:endParaRPr>
            </a:p>
            <a:p>
              <a:pPr algn="ctr" eaLnBrk="0" hangingPunct="0">
                <a:lnSpc>
                  <a:spcPct val="125000"/>
                </a:lnSpc>
              </a:pPr>
              <a:r>
                <a:rPr lang="en-US" sz="1600" b="1" i="1">
                  <a:solidFill>
                    <a:srgbClr val="008000"/>
                  </a:solidFill>
                  <a:latin typeface="Arial" charset="0"/>
                </a:rPr>
                <a:t>Modular open architectures</a:t>
              </a:r>
            </a:p>
          </p:txBody>
        </p:sp>
        <p:grpSp>
          <p:nvGrpSpPr>
            <p:cNvPr id="9" name="Group 49"/>
            <p:cNvGrpSpPr>
              <a:grpSpLocks/>
            </p:cNvGrpSpPr>
            <p:nvPr/>
          </p:nvGrpSpPr>
          <p:grpSpPr bwMode="auto">
            <a:xfrm>
              <a:off x="2448" y="3168"/>
              <a:ext cx="864" cy="576"/>
              <a:chOff x="3312" y="2832"/>
              <a:chExt cx="864" cy="576"/>
            </a:xfrm>
          </p:grpSpPr>
          <p:sp>
            <p:nvSpPr>
              <p:cNvPr id="99352" name="Rectangle 50"/>
              <p:cNvSpPr>
                <a:spLocks noChangeArrowheads="1"/>
              </p:cNvSpPr>
              <p:nvPr/>
            </p:nvSpPr>
            <p:spPr bwMode="auto">
              <a:xfrm>
                <a:off x="3312" y="2832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3" name="Rectangle 51"/>
              <p:cNvSpPr>
                <a:spLocks noChangeArrowheads="1"/>
              </p:cNvSpPr>
              <p:nvPr/>
            </p:nvSpPr>
            <p:spPr bwMode="auto">
              <a:xfrm>
                <a:off x="3312" y="3024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4" name="Rectangle 52"/>
              <p:cNvSpPr>
                <a:spLocks noChangeArrowheads="1"/>
              </p:cNvSpPr>
              <p:nvPr/>
            </p:nvSpPr>
            <p:spPr bwMode="auto">
              <a:xfrm>
                <a:off x="3600" y="3024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5" name="Rectangle 53"/>
              <p:cNvSpPr>
                <a:spLocks noChangeArrowheads="1"/>
              </p:cNvSpPr>
              <p:nvPr/>
            </p:nvSpPr>
            <p:spPr bwMode="auto">
              <a:xfrm>
                <a:off x="3312" y="3216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6" name="Rectangle 54"/>
              <p:cNvSpPr>
                <a:spLocks noChangeArrowheads="1"/>
              </p:cNvSpPr>
              <p:nvPr/>
            </p:nvSpPr>
            <p:spPr bwMode="auto">
              <a:xfrm>
                <a:off x="3600" y="2832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7" name="Rectangle 55"/>
              <p:cNvSpPr>
                <a:spLocks noChangeArrowheads="1"/>
              </p:cNvSpPr>
              <p:nvPr/>
            </p:nvSpPr>
            <p:spPr bwMode="auto">
              <a:xfrm>
                <a:off x="3600" y="3216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8" name="Rectangle 56"/>
              <p:cNvSpPr>
                <a:spLocks noChangeArrowheads="1"/>
              </p:cNvSpPr>
              <p:nvPr/>
            </p:nvSpPr>
            <p:spPr bwMode="auto">
              <a:xfrm>
                <a:off x="3888" y="3024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59" name="Rectangle 57"/>
              <p:cNvSpPr>
                <a:spLocks noChangeArrowheads="1"/>
              </p:cNvSpPr>
              <p:nvPr/>
            </p:nvSpPr>
            <p:spPr bwMode="auto">
              <a:xfrm>
                <a:off x="3888" y="2832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360" name="Rectangle 58"/>
              <p:cNvSpPr>
                <a:spLocks noChangeArrowheads="1"/>
              </p:cNvSpPr>
              <p:nvPr/>
            </p:nvSpPr>
            <p:spPr bwMode="auto">
              <a:xfrm>
                <a:off x="3888" y="3216"/>
                <a:ext cx="288" cy="19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DBFA00-AD72-F141-A4CD-3EF490C91E3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01379" name="Picture 5" descr="motorola_university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1971" y="990600"/>
            <a:ext cx="6240725" cy="4680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Rectangle 7"/>
          <p:cNvSpPr>
            <a:spLocks/>
          </p:cNvSpPr>
          <p:nvPr/>
        </p:nvSpPr>
        <p:spPr bwMode="auto">
          <a:xfrm>
            <a:off x="0" y="228600"/>
            <a:ext cx="91440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3600" dirty="0">
                <a:solidFill>
                  <a:srgbClr val="000000"/>
                </a:solidFill>
                <a:latin typeface="+mj-lt"/>
                <a:ea typeface="Arial Unicode MS" charset="0"/>
                <a:cs typeface="Arial Unicode MS" charset="0"/>
                <a:sym typeface="Arial Unicode MS" charset="0"/>
              </a:rPr>
              <a:t>Integration: Rise of the corporate university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62000" y="876300"/>
            <a:ext cx="7086600" cy="3048000"/>
            <a:chOff x="762000" y="228600"/>
            <a:chExt cx="7086600" cy="3048000"/>
          </a:xfrm>
        </p:grpSpPr>
        <p:pic>
          <p:nvPicPr>
            <p:cNvPr id="102409" name="Picture 6" descr="bellevue-university_2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" y="228600"/>
              <a:ext cx="3810000" cy="2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10" name="Picture 7" descr="home_depot3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53000" y="381000"/>
              <a:ext cx="2895600" cy="289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179832" y="3510075"/>
            <a:ext cx="8153400" cy="2705100"/>
            <a:chOff x="381000" y="3352800"/>
            <a:chExt cx="8153400" cy="2705100"/>
          </a:xfrm>
        </p:grpSpPr>
        <p:pic>
          <p:nvPicPr>
            <p:cNvPr id="102407" name="Picture 8" descr="wal-mart-logo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1000" y="3352800"/>
              <a:ext cx="5410200" cy="270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08" name="Picture 10" descr="apu_logo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19400" y="4648200"/>
              <a:ext cx="5715000" cy="932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406" name="Rectangle 7"/>
          <p:cNvSpPr>
            <a:spLocks/>
          </p:cNvSpPr>
          <p:nvPr/>
        </p:nvSpPr>
        <p:spPr bwMode="auto">
          <a:xfrm>
            <a:off x="152400" y="228600"/>
            <a:ext cx="88519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3600" dirty="0">
                <a:solidFill>
                  <a:srgbClr val="000000"/>
                </a:solidFill>
                <a:latin typeface="+mj-lt"/>
                <a:ea typeface="Arial Unicode MS" charset="0"/>
                <a:cs typeface="Arial Unicode MS" charset="0"/>
                <a:sym typeface="Arial Unicode MS" charset="0"/>
              </a:rPr>
              <a:t>Modularity and targeted partnerships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7" name="Picture 11" descr="westerngoverno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9854" y="1082378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9" name="Rectangle 7"/>
          <p:cNvSpPr>
            <a:spLocks/>
          </p:cNvSpPr>
          <p:nvPr/>
        </p:nvSpPr>
        <p:spPr bwMode="auto">
          <a:xfrm>
            <a:off x="152400" y="355600"/>
            <a:ext cx="8851900" cy="939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/>
            <a:r>
              <a:rPr lang="en-US" sz="4000" dirty="0">
                <a:solidFill>
                  <a:srgbClr val="000000"/>
                </a:solidFill>
                <a:latin typeface="+mj-lt"/>
                <a:ea typeface="Arial Unicode MS" charset="0"/>
                <a:cs typeface="Arial Unicode MS" charset="0"/>
                <a:sym typeface="Arial Unicode MS" charset="0"/>
              </a:rPr>
              <a:t>Hiring on competency, not a brand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1"/>
          <p:cNvSpPr>
            <a:spLocks noGrp="1"/>
          </p:cNvSpPr>
          <p:nvPr>
            <p:ph type="dt" sz="quarter" idx="10"/>
          </p:nvPr>
        </p:nvSpPr>
        <p:spPr>
          <a:xfrm>
            <a:off x="685800" y="6477000"/>
            <a:ext cx="1905000" cy="457200"/>
          </a:xfrm>
          <a:noFill/>
        </p:spPr>
        <p:txBody>
          <a:bodyPr/>
          <a:lstStyle/>
          <a:p>
            <a:fld id="{86FDA466-41E8-C047-827C-00D0E0A0E521}" type="datetime1">
              <a:rPr lang="en-US"/>
              <a:pPr/>
              <a:t>11/5/12</a:t>
            </a:fld>
            <a:endParaRPr lang="en-US"/>
          </a:p>
        </p:txBody>
      </p:sp>
      <p:sp>
        <p:nvSpPr>
          <p:cNvPr id="1433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457200"/>
          </a:xfrm>
          <a:noFill/>
        </p:spPr>
        <p:txBody>
          <a:bodyPr/>
          <a:lstStyle/>
          <a:p>
            <a:r>
              <a:rPr lang="en-US">
                <a:latin typeface="Times New Roman" charset="0"/>
              </a:rPr>
              <a:t>Copyright Clayton M. Christensen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  <a:noFill/>
        </p:spPr>
        <p:txBody>
          <a:bodyPr/>
          <a:lstStyle/>
          <a:p>
            <a:fld id="{5C1DADB9-BBAE-7542-9759-DCCCD1BBA4AA}" type="slidenum">
              <a:rPr lang="en-US"/>
              <a:pPr/>
              <a:t>47</a:t>
            </a:fld>
            <a:endParaRPr lang="en-US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0" y="3986213"/>
            <a:ext cx="2924175" cy="2566987"/>
            <a:chOff x="0" y="2504"/>
            <a:chExt cx="1842" cy="1617"/>
          </a:xfrm>
        </p:grpSpPr>
        <p:sp>
          <p:nvSpPr>
            <p:cNvPr id="14382" name="Line 4"/>
            <p:cNvSpPr>
              <a:spLocks noChangeShapeType="1"/>
            </p:cNvSpPr>
            <p:nvPr/>
          </p:nvSpPr>
          <p:spPr bwMode="auto">
            <a:xfrm flipH="1">
              <a:off x="121" y="2504"/>
              <a:ext cx="1721" cy="1617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83" name="Rectangle 5"/>
            <p:cNvSpPr>
              <a:spLocks noChangeArrowheads="1"/>
            </p:cNvSpPr>
            <p:nvPr/>
          </p:nvSpPr>
          <p:spPr bwMode="auto">
            <a:xfrm rot="-2602548">
              <a:off x="0" y="3515"/>
              <a:ext cx="1069" cy="28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600">
                  <a:solidFill>
                    <a:srgbClr val="006600"/>
                  </a:solidFill>
                  <a:latin typeface="Monotype Corsiva" charset="0"/>
                </a:rPr>
                <a:t>Non-consumers or Non-consuming</a:t>
              </a:r>
            </a:p>
            <a:p>
              <a:pPr eaLnBrk="0" hangingPunct="0"/>
              <a:r>
                <a:rPr lang="en-US" sz="1600">
                  <a:solidFill>
                    <a:srgbClr val="006600"/>
                  </a:solidFill>
                  <a:latin typeface="Monotype Corsiva" charset="0"/>
                </a:rPr>
                <a:t>occasions</a:t>
              </a:r>
            </a:p>
          </p:txBody>
        </p:sp>
      </p:grpSp>
      <p:sp>
        <p:nvSpPr>
          <p:cNvPr id="14342" name="Freeform 6"/>
          <p:cNvSpPr>
            <a:spLocks/>
          </p:cNvSpPr>
          <p:nvPr/>
        </p:nvSpPr>
        <p:spPr bwMode="auto">
          <a:xfrm>
            <a:off x="1366838" y="2514600"/>
            <a:ext cx="5186362" cy="2962275"/>
          </a:xfrm>
          <a:custGeom>
            <a:avLst/>
            <a:gdLst>
              <a:gd name="T0" fmla="*/ 0 w 4501"/>
              <a:gd name="T1" fmla="*/ 0 h 2225"/>
              <a:gd name="T2" fmla="*/ 0 w 4501"/>
              <a:gd name="T3" fmla="*/ 2147483647 h 2225"/>
              <a:gd name="T4" fmla="*/ 2147483647 w 4501"/>
              <a:gd name="T5" fmla="*/ 2147483647 h 2225"/>
              <a:gd name="T6" fmla="*/ 0 60000 65536"/>
              <a:gd name="T7" fmla="*/ 0 60000 65536"/>
              <a:gd name="T8" fmla="*/ 0 60000 65536"/>
              <a:gd name="T9" fmla="*/ 0 w 4501"/>
              <a:gd name="T10" fmla="*/ 0 h 2225"/>
              <a:gd name="T11" fmla="*/ 4501 w 4501"/>
              <a:gd name="T12" fmla="*/ 2225 h 22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01" h="2225">
                <a:moveTo>
                  <a:pt x="0" y="0"/>
                </a:moveTo>
                <a:lnTo>
                  <a:pt x="0" y="2224"/>
                </a:lnTo>
                <a:lnTo>
                  <a:pt x="4500" y="2224"/>
                </a:lnTo>
              </a:path>
            </a:pathLst>
          </a:custGeom>
          <a:noFill/>
          <a:ln w="28575" cap="rnd">
            <a:solidFill>
              <a:srgbClr val="006600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 rot="-5400000">
            <a:off x="291306" y="3383757"/>
            <a:ext cx="1609725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600">
                <a:solidFill>
                  <a:srgbClr val="006600"/>
                </a:solidFill>
                <a:latin typeface="Monotype Corsiva" charset="0"/>
              </a:rPr>
              <a:t>Different measure</a:t>
            </a:r>
          </a:p>
          <a:p>
            <a:pPr algn="r" eaLnBrk="0" hangingPunct="0"/>
            <a:r>
              <a:rPr lang="en-US" sz="1600">
                <a:solidFill>
                  <a:srgbClr val="006600"/>
                </a:solidFill>
                <a:latin typeface="Monotype Corsiva" charset="0"/>
              </a:rPr>
              <a:t>Of Performance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5334000" y="5719763"/>
            <a:ext cx="962025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600">
                <a:solidFill>
                  <a:srgbClr val="006600"/>
                </a:solidFill>
                <a:latin typeface="Monotype Corsiva" charset="0"/>
              </a:rPr>
              <a:t>Time</a:t>
            </a:r>
          </a:p>
        </p:txBody>
      </p:sp>
      <p:sp>
        <p:nvSpPr>
          <p:cNvPr id="14345" name="Freeform 10"/>
          <p:cNvSpPr>
            <a:spLocks/>
          </p:cNvSpPr>
          <p:nvPr/>
        </p:nvSpPr>
        <p:spPr bwMode="auto">
          <a:xfrm>
            <a:off x="2909888" y="1447800"/>
            <a:ext cx="4633912" cy="2514600"/>
          </a:xfrm>
          <a:custGeom>
            <a:avLst/>
            <a:gdLst>
              <a:gd name="T0" fmla="*/ 0 w 4501"/>
              <a:gd name="T1" fmla="*/ 0 h 2225"/>
              <a:gd name="T2" fmla="*/ 0 w 4501"/>
              <a:gd name="T3" fmla="*/ 2147483647 h 2225"/>
              <a:gd name="T4" fmla="*/ 2147483647 w 4501"/>
              <a:gd name="T5" fmla="*/ 2147483647 h 2225"/>
              <a:gd name="T6" fmla="*/ 0 60000 65536"/>
              <a:gd name="T7" fmla="*/ 0 60000 65536"/>
              <a:gd name="T8" fmla="*/ 0 60000 65536"/>
              <a:gd name="T9" fmla="*/ 0 w 4501"/>
              <a:gd name="T10" fmla="*/ 0 h 2225"/>
              <a:gd name="T11" fmla="*/ 4501 w 4501"/>
              <a:gd name="T12" fmla="*/ 2225 h 22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01" h="2225">
                <a:moveTo>
                  <a:pt x="0" y="0"/>
                </a:moveTo>
                <a:lnTo>
                  <a:pt x="0" y="2224"/>
                </a:lnTo>
                <a:lnTo>
                  <a:pt x="4500" y="2224"/>
                </a:lnTo>
              </a:path>
            </a:pathLst>
          </a:custGeom>
          <a:noFill/>
          <a:ln w="28575" cap="rnd">
            <a:solidFill>
              <a:srgbClr val="000099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346" name="Rectangle 11"/>
          <p:cNvSpPr>
            <a:spLocks noChangeArrowheads="1"/>
          </p:cNvSpPr>
          <p:nvPr/>
        </p:nvSpPr>
        <p:spPr bwMode="auto">
          <a:xfrm rot="-5400000">
            <a:off x="1952625" y="2409826"/>
            <a:ext cx="1525587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400">
                <a:solidFill>
                  <a:srgbClr val="000099"/>
                </a:solidFill>
                <a:latin typeface="Arial" charset="0"/>
              </a:rPr>
              <a:t>Performance</a:t>
            </a:r>
          </a:p>
        </p:txBody>
      </p:sp>
      <p:sp>
        <p:nvSpPr>
          <p:cNvPr id="14347" name="Rectangle 12"/>
          <p:cNvSpPr>
            <a:spLocks noChangeArrowheads="1"/>
          </p:cNvSpPr>
          <p:nvPr/>
        </p:nvSpPr>
        <p:spPr bwMode="auto">
          <a:xfrm>
            <a:off x="6553200" y="4057650"/>
            <a:ext cx="962025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400">
                <a:solidFill>
                  <a:srgbClr val="000099"/>
                </a:solidFill>
                <a:latin typeface="Tahoma" charset="0"/>
              </a:rPr>
              <a:t>Time</a:t>
            </a:r>
          </a:p>
        </p:txBody>
      </p:sp>
      <p:sp>
        <p:nvSpPr>
          <p:cNvPr id="14348" name="Line 14"/>
          <p:cNvSpPr>
            <a:spLocks noChangeShapeType="1"/>
          </p:cNvSpPr>
          <p:nvPr/>
        </p:nvSpPr>
        <p:spPr bwMode="auto">
          <a:xfrm flipV="1">
            <a:off x="3086100" y="1676400"/>
            <a:ext cx="3390900" cy="1046163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048000" y="2036763"/>
            <a:ext cx="3657600" cy="1087437"/>
            <a:chOff x="3044870" y="1752600"/>
            <a:chExt cx="5032331" cy="1087438"/>
          </a:xfrm>
        </p:grpSpPr>
        <p:sp>
          <p:nvSpPr>
            <p:cNvPr id="14379" name="Line 13"/>
            <p:cNvSpPr>
              <a:spLocks noChangeShapeType="1"/>
            </p:cNvSpPr>
            <p:nvPr/>
          </p:nvSpPr>
          <p:spPr bwMode="auto">
            <a:xfrm flipV="1">
              <a:off x="3044870" y="2133600"/>
              <a:ext cx="5032331" cy="304800"/>
            </a:xfrm>
            <a:prstGeom prst="line">
              <a:avLst/>
            </a:prstGeom>
            <a:noFill/>
            <a:ln w="19050">
              <a:solidFill>
                <a:srgbClr val="CF0E30"/>
              </a:solidFill>
              <a:prstDash val="lgDash"/>
              <a:round/>
              <a:headEnd type="none" w="sm" len="sm"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80" name="Line 15"/>
            <p:cNvSpPr>
              <a:spLocks noChangeShapeType="1"/>
            </p:cNvSpPr>
            <p:nvPr/>
          </p:nvSpPr>
          <p:spPr bwMode="auto">
            <a:xfrm flipV="1">
              <a:off x="3101975" y="1752600"/>
              <a:ext cx="4899025" cy="284163"/>
            </a:xfrm>
            <a:prstGeom prst="line">
              <a:avLst/>
            </a:prstGeom>
            <a:noFill/>
            <a:ln w="19050">
              <a:solidFill>
                <a:srgbClr val="CF0E30"/>
              </a:solidFill>
              <a:prstDash val="lgDash"/>
              <a:round/>
              <a:headEnd type="none" w="sm" len="sm"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81" name="Line 16"/>
            <p:cNvSpPr>
              <a:spLocks noChangeShapeType="1"/>
            </p:cNvSpPr>
            <p:nvPr/>
          </p:nvSpPr>
          <p:spPr bwMode="auto">
            <a:xfrm flipV="1">
              <a:off x="3094038" y="2514600"/>
              <a:ext cx="4983162" cy="325438"/>
            </a:xfrm>
            <a:prstGeom prst="line">
              <a:avLst/>
            </a:prstGeom>
            <a:noFill/>
            <a:ln w="19050">
              <a:solidFill>
                <a:srgbClr val="CF0E30"/>
              </a:solidFill>
              <a:prstDash val="lgDash"/>
              <a:round/>
              <a:headEnd type="none" w="sm" len="sm"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350" name="Rectangle 17"/>
          <p:cNvSpPr>
            <a:spLocks noChangeArrowheads="1"/>
          </p:cNvSpPr>
          <p:nvPr/>
        </p:nvSpPr>
        <p:spPr bwMode="auto">
          <a:xfrm>
            <a:off x="2514600" y="4738688"/>
            <a:ext cx="1801813" cy="304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>
                <a:solidFill>
                  <a:schemeClr val="bg1"/>
                </a:solidFill>
              </a:rPr>
              <a:t>Pocket radios</a:t>
            </a:r>
          </a:p>
        </p:txBody>
      </p:sp>
      <p:sp>
        <p:nvSpPr>
          <p:cNvPr id="14351" name="Rectangle 18"/>
          <p:cNvSpPr>
            <a:spLocks noChangeArrowheads="1"/>
          </p:cNvSpPr>
          <p:nvPr/>
        </p:nvSpPr>
        <p:spPr bwMode="auto">
          <a:xfrm>
            <a:off x="4114800" y="4205288"/>
            <a:ext cx="2036763" cy="479425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chemeClr val="bg1"/>
                </a:solidFill>
              </a:rPr>
              <a:t>Portable  TVs</a:t>
            </a:r>
          </a:p>
        </p:txBody>
      </p:sp>
      <p:sp>
        <p:nvSpPr>
          <p:cNvPr id="14352" name="Rectangle 19"/>
          <p:cNvSpPr>
            <a:spLocks noChangeArrowheads="1"/>
          </p:cNvSpPr>
          <p:nvPr/>
        </p:nvSpPr>
        <p:spPr bwMode="auto">
          <a:xfrm>
            <a:off x="1457325" y="5119688"/>
            <a:ext cx="1438275" cy="29051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800">
                <a:solidFill>
                  <a:schemeClr val="bg1"/>
                </a:solidFill>
              </a:rPr>
              <a:t>Hearing Aids</a:t>
            </a:r>
          </a:p>
        </p:txBody>
      </p:sp>
      <p:sp>
        <p:nvSpPr>
          <p:cNvPr id="14353" name="Rectangle 20"/>
          <p:cNvSpPr>
            <a:spLocks noChangeArrowheads="1"/>
          </p:cNvSpPr>
          <p:nvPr/>
        </p:nvSpPr>
        <p:spPr bwMode="auto">
          <a:xfrm>
            <a:off x="5026025" y="1524000"/>
            <a:ext cx="2212975" cy="990600"/>
          </a:xfrm>
          <a:prstGeom prst="rect">
            <a:avLst/>
          </a:prstGeom>
          <a:solidFill>
            <a:srgbClr val="000099"/>
          </a:solidFill>
          <a:ln w="127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>
                <a:solidFill>
                  <a:schemeClr val="bg1"/>
                </a:solidFill>
                <a:latin typeface="Arial" charset="0"/>
              </a:rPr>
              <a:t>Tabletop Radios, Floor-standing TVs</a:t>
            </a:r>
          </a:p>
        </p:txBody>
      </p:sp>
      <p:sp>
        <p:nvSpPr>
          <p:cNvPr id="61" name="Oval 4"/>
          <p:cNvSpPr>
            <a:spLocks noChangeArrowheads="1"/>
          </p:cNvSpPr>
          <p:nvPr/>
        </p:nvSpPr>
        <p:spPr bwMode="auto">
          <a:xfrm>
            <a:off x="1447800" y="1447800"/>
            <a:ext cx="6248400" cy="3810000"/>
          </a:xfrm>
          <a:prstGeom prst="ellips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2" name="Oval 6"/>
          <p:cNvSpPr>
            <a:spLocks noChangeArrowheads="1"/>
          </p:cNvSpPr>
          <p:nvPr/>
        </p:nvSpPr>
        <p:spPr bwMode="auto">
          <a:xfrm>
            <a:off x="2743200" y="2133600"/>
            <a:ext cx="3657600" cy="1905000"/>
          </a:xfrm>
          <a:prstGeom prst="ellips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63" name="Oval 4"/>
          <p:cNvSpPr>
            <a:spLocks noChangeArrowheads="1"/>
          </p:cNvSpPr>
          <p:nvPr/>
        </p:nvSpPr>
        <p:spPr bwMode="auto">
          <a:xfrm>
            <a:off x="228600" y="762000"/>
            <a:ext cx="8686800" cy="5791200"/>
          </a:xfrm>
          <a:prstGeom prst="ellipse">
            <a:avLst/>
          </a:prstGeom>
          <a:noFill/>
          <a:ln w="9525" algn="ctr">
            <a:solidFill>
              <a:schemeClr val="bg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imes New Roman" pitchFamily="18" charset="0"/>
            </a:endParaRPr>
          </a:p>
        </p:txBody>
      </p:sp>
      <p:sp>
        <p:nvSpPr>
          <p:cNvPr id="14357" name="Rectangle 25"/>
          <p:cNvSpPr>
            <a:spLocks noChangeArrowheads="1"/>
          </p:cNvSpPr>
          <p:nvPr/>
        </p:nvSpPr>
        <p:spPr bwMode="auto">
          <a:xfrm>
            <a:off x="152400" y="76200"/>
            <a:ext cx="8839200" cy="76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006600"/>
                </a:solidFill>
              </a:rPr>
              <a:t>Expensive failure almost always results when disruption is crammed into direct competition with established technology </a:t>
            </a: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4724400" y="1219200"/>
            <a:ext cx="2590800" cy="2209800"/>
            <a:chOff x="3810000" y="1066800"/>
            <a:chExt cx="2590800" cy="2209800"/>
          </a:xfrm>
        </p:grpSpPr>
        <p:sp>
          <p:nvSpPr>
            <p:cNvPr id="14377" name="Rectangle 32"/>
            <p:cNvSpPr>
              <a:spLocks noChangeArrowheads="1"/>
            </p:cNvSpPr>
            <p:nvPr/>
          </p:nvSpPr>
          <p:spPr bwMode="auto">
            <a:xfrm>
              <a:off x="3810000" y="1066800"/>
              <a:ext cx="2590800" cy="22098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378" name="Picture 4" descr="scan0003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62400" y="1219200"/>
              <a:ext cx="2280677" cy="1868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7282" name="Picture 2" descr="http://www.img1.ritchiespecs.com/rbdr/HEX/hydraulic-excavator_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1447800"/>
            <a:ext cx="1905000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0"/>
          <p:cNvGrpSpPr>
            <a:grpSpLocks/>
          </p:cNvGrpSpPr>
          <p:nvPr/>
        </p:nvGrpSpPr>
        <p:grpSpPr bwMode="auto">
          <a:xfrm>
            <a:off x="2057400" y="1066800"/>
            <a:ext cx="5105400" cy="2438400"/>
            <a:chOff x="1371600" y="914400"/>
            <a:chExt cx="5105400" cy="2438400"/>
          </a:xfrm>
        </p:grpSpPr>
        <p:grpSp>
          <p:nvGrpSpPr>
            <p:cNvPr id="6" name="Group 37"/>
            <p:cNvGrpSpPr>
              <a:grpSpLocks/>
            </p:cNvGrpSpPr>
            <p:nvPr/>
          </p:nvGrpSpPr>
          <p:grpSpPr bwMode="auto">
            <a:xfrm>
              <a:off x="4038600" y="914400"/>
              <a:ext cx="2438400" cy="2438400"/>
              <a:chOff x="5638800" y="3124200"/>
              <a:chExt cx="2438400" cy="2438400"/>
            </a:xfrm>
          </p:grpSpPr>
          <p:sp>
            <p:nvSpPr>
              <p:cNvPr id="14375" name="Rectangle 36"/>
              <p:cNvSpPr>
                <a:spLocks noChangeArrowheads="1"/>
              </p:cNvSpPr>
              <p:nvPr/>
            </p:nvSpPr>
            <p:spPr bwMode="auto">
              <a:xfrm>
                <a:off x="5638800" y="3124200"/>
                <a:ext cx="2438400" cy="243840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4376" name="Picture 5" descr="scan0001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791200" y="3276600"/>
                <a:ext cx="2133600" cy="2133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4374" name="Straight Arrow Connector 39"/>
            <p:cNvCxnSpPr>
              <a:cxnSpLocks noChangeShapeType="1"/>
              <a:endCxn id="14375" idx="1"/>
            </p:cNvCxnSpPr>
            <p:nvPr/>
          </p:nvCxnSpPr>
          <p:spPr bwMode="auto">
            <a:xfrm flipV="1">
              <a:off x="1371600" y="2133600"/>
              <a:ext cx="2667000" cy="304800"/>
            </a:xfrm>
            <a:prstGeom prst="straightConnector1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3276600" y="3657600"/>
            <a:ext cx="1828800" cy="1905000"/>
            <a:chOff x="5257800" y="3124200"/>
            <a:chExt cx="2286000" cy="2209800"/>
          </a:xfrm>
        </p:grpSpPr>
        <p:sp>
          <p:nvSpPr>
            <p:cNvPr id="14371" name="Rectangle 45"/>
            <p:cNvSpPr>
              <a:spLocks noChangeArrowheads="1"/>
            </p:cNvSpPr>
            <p:nvPr/>
          </p:nvSpPr>
          <p:spPr bwMode="auto">
            <a:xfrm>
              <a:off x="5257800" y="3124200"/>
              <a:ext cx="2286000" cy="220980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372" name="Picture 4" descr="http://delhi.click.in/classifieds/images/3_12_2009_3_36_4458_Hydraulic_Excavator_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flipH="1">
              <a:off x="5486401" y="3276601"/>
              <a:ext cx="1904998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685800" y="2895600"/>
            <a:ext cx="2438400" cy="2971800"/>
            <a:chOff x="685800" y="2895600"/>
            <a:chExt cx="2438400" cy="2971800"/>
          </a:xfrm>
        </p:grpSpPr>
        <p:grpSp>
          <p:nvGrpSpPr>
            <p:cNvPr id="9" name="Group 43"/>
            <p:cNvGrpSpPr>
              <a:grpSpLocks/>
            </p:cNvGrpSpPr>
            <p:nvPr/>
          </p:nvGrpSpPr>
          <p:grpSpPr bwMode="auto">
            <a:xfrm>
              <a:off x="1447800" y="4114800"/>
              <a:ext cx="1676400" cy="1752600"/>
              <a:chOff x="6781800" y="4191000"/>
              <a:chExt cx="1828800" cy="1905000"/>
            </a:xfrm>
          </p:grpSpPr>
          <p:sp>
            <p:nvSpPr>
              <p:cNvPr id="14369" name="Rectangle 42"/>
              <p:cNvSpPr>
                <a:spLocks noChangeArrowheads="1"/>
              </p:cNvSpPr>
              <p:nvPr/>
            </p:nvSpPr>
            <p:spPr bwMode="auto">
              <a:xfrm>
                <a:off x="6781800" y="4191000"/>
                <a:ext cx="1828800" cy="1905000"/>
              </a:xfrm>
              <a:prstGeom prst="rect">
                <a:avLst/>
              </a:prstGeom>
              <a:solidFill>
                <a:srgbClr val="00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14370" name="Picture 6" descr="scan0002.jp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917023" y="4324350"/>
                <a:ext cx="1558368" cy="1619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4368" name="Straight Arrow Connector 47"/>
            <p:cNvCxnSpPr>
              <a:cxnSpLocks noChangeShapeType="1"/>
            </p:cNvCxnSpPr>
            <p:nvPr/>
          </p:nvCxnSpPr>
          <p:spPr bwMode="auto">
            <a:xfrm rot="16200000" flipH="1">
              <a:off x="457200" y="3124200"/>
              <a:ext cx="1219200" cy="762000"/>
            </a:xfrm>
            <a:prstGeom prst="straightConnector1">
              <a:avLst/>
            </a:prstGeom>
            <a:noFill/>
            <a:ln w="76200">
              <a:solidFill>
                <a:srgbClr val="006600"/>
              </a:solidFill>
              <a:round/>
              <a:headEnd/>
              <a:tailEnd type="arrow" w="med" len="med"/>
            </a:ln>
          </p:spPr>
        </p:cxnSp>
      </p:grpSp>
      <p:grpSp>
        <p:nvGrpSpPr>
          <p:cNvPr id="10" name="Group 59"/>
          <p:cNvGrpSpPr>
            <a:grpSpLocks/>
          </p:cNvGrpSpPr>
          <p:nvPr/>
        </p:nvGrpSpPr>
        <p:grpSpPr bwMode="auto">
          <a:xfrm>
            <a:off x="5334000" y="2971800"/>
            <a:ext cx="2424113" cy="2286000"/>
            <a:chOff x="5562600" y="2438400"/>
            <a:chExt cx="2667000" cy="2514600"/>
          </a:xfrm>
        </p:grpSpPr>
        <p:sp>
          <p:nvSpPr>
            <p:cNvPr id="14365" name="Rectangle 58"/>
            <p:cNvSpPr>
              <a:spLocks noChangeArrowheads="1"/>
            </p:cNvSpPr>
            <p:nvPr/>
          </p:nvSpPr>
          <p:spPr bwMode="auto">
            <a:xfrm>
              <a:off x="5562600" y="2438400"/>
              <a:ext cx="2667000" cy="2514600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4366" name="Picture 19" descr="http://www.hydraulicpumpsmotors.com/wp-content/uploads/2011/02/Hydraulic-Excavator1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flipH="1">
              <a:off x="5756031" y="2610678"/>
              <a:ext cx="2332601" cy="21899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Freeform 46"/>
          <p:cNvSpPr>
            <a:spLocks/>
          </p:cNvSpPr>
          <p:nvPr/>
        </p:nvSpPr>
        <p:spPr bwMode="auto">
          <a:xfrm>
            <a:off x="7459663" y="2246313"/>
            <a:ext cx="701675" cy="1149350"/>
          </a:xfrm>
          <a:custGeom>
            <a:avLst/>
            <a:gdLst>
              <a:gd name="T0" fmla="*/ 0 w 703217"/>
              <a:gd name="T1" fmla="*/ 0 h 1149532"/>
              <a:gd name="T2" fmla="*/ 633094 w 703217"/>
              <a:gd name="T3" fmla="*/ 352418 h 1149532"/>
              <a:gd name="T4" fmla="*/ 374688 w 703217"/>
              <a:gd name="T5" fmla="*/ 1148622 h 1149532"/>
              <a:gd name="T6" fmla="*/ 0 60000 65536"/>
              <a:gd name="T7" fmla="*/ 0 60000 65536"/>
              <a:gd name="T8" fmla="*/ 0 60000 65536"/>
              <a:gd name="T9" fmla="*/ 0 w 703217"/>
              <a:gd name="T10" fmla="*/ 0 h 1149532"/>
              <a:gd name="T11" fmla="*/ 703217 w 703217"/>
              <a:gd name="T12" fmla="*/ 1149532 h 11495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03217" h="1149532">
                <a:moveTo>
                  <a:pt x="0" y="0"/>
                </a:moveTo>
                <a:cubicBezTo>
                  <a:pt x="288471" y="80554"/>
                  <a:pt x="576943" y="161109"/>
                  <a:pt x="640080" y="352698"/>
                </a:cubicBezTo>
                <a:cubicBezTo>
                  <a:pt x="703217" y="544287"/>
                  <a:pt x="541020" y="846909"/>
                  <a:pt x="378823" y="1149532"/>
                </a:cubicBezTo>
              </a:path>
            </a:pathLst>
          </a:custGeom>
          <a:noFill/>
          <a:ln w="57150" cap="flat" cmpd="sng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Date Placeholder 1"/>
          <p:cNvSpPr>
            <a:spLocks noGrp="1"/>
          </p:cNvSpPr>
          <p:nvPr>
            <p:ph type="dt" sz="quarter" idx="10"/>
          </p:nvPr>
        </p:nvSpPr>
        <p:spPr>
          <a:xfrm>
            <a:off x="685800" y="6553200"/>
            <a:ext cx="1905000" cy="457200"/>
          </a:xfrm>
          <a:noFill/>
        </p:spPr>
        <p:txBody>
          <a:bodyPr/>
          <a:lstStyle/>
          <a:p>
            <a:fld id="{4B92DB3F-9E8D-1944-A89C-E0787B3CD75D}" type="datetime1">
              <a:rPr lang="en-US"/>
              <a:pPr/>
              <a:t>11/5/12</a:t>
            </a:fld>
            <a:endParaRPr lang="en-US"/>
          </a:p>
        </p:txBody>
      </p:sp>
      <p:sp>
        <p:nvSpPr>
          <p:cNvPr id="1536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457200"/>
          </a:xfrm>
          <a:noFill/>
        </p:spPr>
        <p:txBody>
          <a:bodyPr/>
          <a:lstStyle/>
          <a:p>
            <a:r>
              <a:rPr lang="en-US">
                <a:latin typeface="Times New Roman" charset="0"/>
              </a:rPr>
              <a:t>Copyright Clayton M. Christensen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1905000" cy="457200"/>
          </a:xfrm>
          <a:noFill/>
        </p:spPr>
        <p:txBody>
          <a:bodyPr/>
          <a:lstStyle/>
          <a:p>
            <a:fld id="{10AA20FE-EEA9-CA47-B0F4-308F2783D347}" type="slidenum">
              <a:rPr lang="en-US"/>
              <a:pPr/>
              <a:t>48</a:t>
            </a:fld>
            <a:endParaRPr lang="en-US"/>
          </a:p>
        </p:txBody>
      </p:sp>
      <p:sp>
        <p:nvSpPr>
          <p:cNvPr id="15365" name="TextBox 24"/>
          <p:cNvSpPr txBox="1">
            <a:spLocks noChangeArrowheads="1"/>
          </p:cNvSpPr>
          <p:nvPr/>
        </p:nvSpPr>
        <p:spPr bwMode="auto">
          <a:xfrm>
            <a:off x="152400" y="76200"/>
            <a:ext cx="883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/>
              <a:t>A Theory of Hybrids</a:t>
            </a: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228600" y="762000"/>
            <a:ext cx="8686800" cy="5791200"/>
            <a:chOff x="228600" y="762000"/>
            <a:chExt cx="8686800" cy="5791200"/>
          </a:xfrm>
        </p:grpSpPr>
        <p:sp>
          <p:nvSpPr>
            <p:cNvPr id="2" name="Oval 4"/>
            <p:cNvSpPr>
              <a:spLocks noChangeArrowheads="1"/>
            </p:cNvSpPr>
            <p:nvPr/>
          </p:nvSpPr>
          <p:spPr bwMode="auto">
            <a:xfrm>
              <a:off x="1447800" y="1447800"/>
              <a:ext cx="6248400" cy="38100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2536" name="Oval 6"/>
            <p:cNvSpPr>
              <a:spLocks noChangeArrowheads="1"/>
            </p:cNvSpPr>
            <p:nvPr/>
          </p:nvSpPr>
          <p:spPr bwMode="auto">
            <a:xfrm>
              <a:off x="2743200" y="2133600"/>
              <a:ext cx="3657600" cy="19050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2544" name="Oval 4"/>
            <p:cNvSpPr>
              <a:spLocks noChangeArrowheads="1"/>
            </p:cNvSpPr>
            <p:nvPr/>
          </p:nvSpPr>
          <p:spPr bwMode="auto">
            <a:xfrm>
              <a:off x="228600" y="762000"/>
              <a:ext cx="8686800" cy="57912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028950" y="2362200"/>
            <a:ext cx="3143250" cy="1624013"/>
            <a:chOff x="3028950" y="2362200"/>
            <a:chExt cx="3143250" cy="1624013"/>
          </a:xfrm>
        </p:grpSpPr>
        <p:sp>
          <p:nvSpPr>
            <p:cNvPr id="15399" name="Freeform 16"/>
            <p:cNvSpPr>
              <a:spLocks/>
            </p:cNvSpPr>
            <p:nvPr/>
          </p:nvSpPr>
          <p:spPr bwMode="auto">
            <a:xfrm>
              <a:off x="3200400" y="2378075"/>
              <a:ext cx="2971800" cy="1492250"/>
            </a:xfrm>
            <a:custGeom>
              <a:avLst/>
              <a:gdLst>
                <a:gd name="T0" fmla="*/ 0 w 4501"/>
                <a:gd name="T1" fmla="*/ 0 h 2225"/>
                <a:gd name="T2" fmla="*/ 0 w 4501"/>
                <a:gd name="T3" fmla="*/ 2147483647 h 2225"/>
                <a:gd name="T4" fmla="*/ 2147483647 w 4501"/>
                <a:gd name="T5" fmla="*/ 2147483647 h 2225"/>
                <a:gd name="T6" fmla="*/ 0 60000 65536"/>
                <a:gd name="T7" fmla="*/ 0 60000 65536"/>
                <a:gd name="T8" fmla="*/ 0 60000 65536"/>
                <a:gd name="T9" fmla="*/ 0 w 4501"/>
                <a:gd name="T10" fmla="*/ 0 h 2225"/>
                <a:gd name="T11" fmla="*/ 4501 w 4501"/>
                <a:gd name="T12" fmla="*/ 2225 h 22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01" h="2225">
                  <a:moveTo>
                    <a:pt x="0" y="0"/>
                  </a:moveTo>
                  <a:lnTo>
                    <a:pt x="0" y="2224"/>
                  </a:lnTo>
                  <a:lnTo>
                    <a:pt x="4500" y="2224"/>
                  </a:lnTo>
                </a:path>
              </a:pathLst>
            </a:custGeom>
            <a:noFill/>
            <a:ln w="19050" cap="rnd">
              <a:solidFill>
                <a:srgbClr val="000099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7"/>
            <p:cNvSpPr>
              <a:spLocks noChangeArrowheads="1"/>
            </p:cNvSpPr>
            <p:nvPr/>
          </p:nvSpPr>
          <p:spPr bwMode="auto">
            <a:xfrm rot="16200000">
              <a:off x="2662238" y="2728912"/>
              <a:ext cx="833438" cy="1000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2070" tIns="46036" rIns="92070" bIns="46036" anchor="ctr"/>
            <a:lstStyle/>
            <a:p>
              <a:pPr algn="r" eaLnBrk="0" hangingPunct="0">
                <a:defRPr/>
              </a:pPr>
              <a:r>
                <a:rPr lang="en-US" sz="105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Performance</a:t>
              </a: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auto">
            <a:xfrm>
              <a:off x="5713413" y="3913188"/>
              <a:ext cx="458787" cy="7302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2070" tIns="46036" rIns="92070" bIns="46036" anchor="ctr"/>
            <a:lstStyle/>
            <a:p>
              <a:pPr algn="r" eaLnBrk="0" hangingPunct="0">
                <a:defRPr/>
              </a:pPr>
              <a:r>
                <a:rPr lang="en-US" sz="1050" b="1" dirty="0">
                  <a:solidFill>
                    <a:srgbClr val="000099"/>
                  </a:solidFill>
                  <a:latin typeface="Tahoma" pitchFamily="34" charset="0"/>
                  <a:cs typeface="Arial" pitchFamily="34" charset="0"/>
                </a:rPr>
                <a:t>Time</a:t>
              </a:r>
            </a:p>
          </p:txBody>
        </p:sp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1524000" y="3875088"/>
            <a:ext cx="3657600" cy="1858962"/>
            <a:chOff x="1524376" y="3856037"/>
            <a:chExt cx="3656878" cy="1858862"/>
          </a:xfrm>
        </p:grpSpPr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1976941" y="4476821"/>
              <a:ext cx="2529232" cy="628581"/>
              <a:chOff x="217" y="3220"/>
              <a:chExt cx="3342" cy="725"/>
            </a:xfrm>
          </p:grpSpPr>
          <p:sp>
            <p:nvSpPr>
              <p:cNvPr id="15395" name="Line 12"/>
              <p:cNvSpPr>
                <a:spLocks noChangeShapeType="1"/>
              </p:cNvSpPr>
              <p:nvPr/>
            </p:nvSpPr>
            <p:spPr bwMode="auto">
              <a:xfrm flipV="1">
                <a:off x="223" y="3220"/>
                <a:ext cx="3020" cy="725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96" name="Rectangle 13"/>
              <p:cNvSpPr>
                <a:spLocks noChangeArrowheads="1"/>
              </p:cNvSpPr>
              <p:nvPr/>
            </p:nvSpPr>
            <p:spPr bwMode="auto">
              <a:xfrm rot="-900000">
                <a:off x="614" y="3245"/>
                <a:ext cx="2945" cy="2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lIns="92070" tIns="46036" rIns="92070" bIns="46036" anchor="ctr">
                <a:prstTxWarp prst="textNoShape">
                  <a:avLst/>
                </a:prstTxWarp>
              </a:bodyPr>
              <a:lstStyle/>
              <a:p>
                <a:pPr algn="l" eaLnBrk="0" hangingPunct="0">
                  <a:lnSpc>
                    <a:spcPct val="90000"/>
                  </a:lnSpc>
                </a:pPr>
                <a:r>
                  <a:rPr lang="en-US" sz="1800" b="1">
                    <a:solidFill>
                      <a:srgbClr val="006600"/>
                    </a:solidFill>
                    <a:latin typeface="Monotype Corsiva" charset="0"/>
                    <a:ea typeface="Arial" charset="0"/>
                    <a:cs typeface="Arial" charset="0"/>
                  </a:rPr>
                  <a:t>Disruptive Innovations</a:t>
                </a:r>
                <a:endParaRPr lang="en-US" sz="1800">
                  <a:solidFill>
                    <a:srgbClr val="006600"/>
                  </a:solidFill>
                  <a:latin typeface="Monotype Corsiv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397" name="Line 14"/>
              <p:cNvSpPr>
                <a:spLocks noChangeShapeType="1"/>
              </p:cNvSpPr>
              <p:nvPr/>
            </p:nvSpPr>
            <p:spPr bwMode="auto">
              <a:xfrm flipV="1">
                <a:off x="217" y="3769"/>
                <a:ext cx="1918" cy="127"/>
              </a:xfrm>
              <a:prstGeom prst="line">
                <a:avLst/>
              </a:prstGeom>
              <a:noFill/>
              <a:ln w="19050">
                <a:solidFill>
                  <a:srgbClr val="CF0E30"/>
                </a:solidFill>
                <a:prstDash val="lgDash"/>
                <a:round/>
                <a:headEnd type="none" w="sm" len="sm"/>
                <a:tailEnd type="stealth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98" name="Line 15"/>
              <p:cNvSpPr>
                <a:spLocks noChangeShapeType="1"/>
              </p:cNvSpPr>
              <p:nvPr/>
            </p:nvSpPr>
            <p:spPr bwMode="auto">
              <a:xfrm flipV="1">
                <a:off x="221" y="3242"/>
                <a:ext cx="2014" cy="110"/>
              </a:xfrm>
              <a:prstGeom prst="line">
                <a:avLst/>
              </a:prstGeom>
              <a:noFill/>
              <a:ln w="19050">
                <a:solidFill>
                  <a:srgbClr val="CF0E30"/>
                </a:solidFill>
                <a:prstDash val="lgDash"/>
                <a:round/>
                <a:headEnd type="none" w="sm" len="sm"/>
                <a:tailEnd type="stealth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1524376" y="3856037"/>
              <a:ext cx="3656878" cy="1858862"/>
              <a:chOff x="-381" y="2504"/>
              <a:chExt cx="4832" cy="2144"/>
            </a:xfrm>
          </p:grpSpPr>
          <p:sp>
            <p:nvSpPr>
              <p:cNvPr id="15392" name="Line 5"/>
              <p:cNvSpPr>
                <a:spLocks noChangeShapeType="1"/>
              </p:cNvSpPr>
              <p:nvPr/>
            </p:nvSpPr>
            <p:spPr bwMode="auto">
              <a:xfrm flipH="1">
                <a:off x="-381" y="2504"/>
                <a:ext cx="2223" cy="2144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93" name="Freeform 7"/>
              <p:cNvSpPr>
                <a:spLocks/>
              </p:cNvSpPr>
              <p:nvPr/>
            </p:nvSpPr>
            <p:spPr bwMode="auto">
              <a:xfrm>
                <a:off x="221" y="2605"/>
                <a:ext cx="4230" cy="1494"/>
              </a:xfrm>
              <a:custGeom>
                <a:avLst/>
                <a:gdLst>
                  <a:gd name="T0" fmla="*/ 0 w 4501"/>
                  <a:gd name="T1" fmla="*/ 0 h 2225"/>
                  <a:gd name="T2" fmla="*/ 0 w 4501"/>
                  <a:gd name="T3" fmla="*/ 1 h 2225"/>
                  <a:gd name="T4" fmla="*/ 43 w 4501"/>
                  <a:gd name="T5" fmla="*/ 1 h 2225"/>
                  <a:gd name="T6" fmla="*/ 0 60000 65536"/>
                  <a:gd name="T7" fmla="*/ 0 60000 65536"/>
                  <a:gd name="T8" fmla="*/ 0 60000 65536"/>
                  <a:gd name="T9" fmla="*/ 0 w 4501"/>
                  <a:gd name="T10" fmla="*/ 0 h 2225"/>
                  <a:gd name="T11" fmla="*/ 4501 w 4501"/>
                  <a:gd name="T12" fmla="*/ 2225 h 22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01" h="2225">
                    <a:moveTo>
                      <a:pt x="0" y="0"/>
                    </a:moveTo>
                    <a:lnTo>
                      <a:pt x="0" y="2224"/>
                    </a:lnTo>
                    <a:lnTo>
                      <a:pt x="4500" y="2224"/>
                    </a:lnTo>
                  </a:path>
                </a:pathLst>
              </a:custGeom>
              <a:noFill/>
              <a:ln w="19050" cap="rnd">
                <a:solidFill>
                  <a:srgbClr val="0066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94" name="Rectangle 9"/>
              <p:cNvSpPr>
                <a:spLocks noChangeArrowheads="1"/>
              </p:cNvSpPr>
              <p:nvPr/>
            </p:nvSpPr>
            <p:spPr bwMode="auto">
              <a:xfrm>
                <a:off x="3545" y="4209"/>
                <a:ext cx="606" cy="8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lIns="92070" tIns="46036" rIns="92070" bIns="46036" anchor="ctr">
                <a:prstTxWarp prst="textNoShape">
                  <a:avLst/>
                </a:prstTxWarp>
              </a:bodyPr>
              <a:lstStyle/>
              <a:p>
                <a:pPr algn="r" eaLnBrk="0" hangingPunct="0"/>
                <a:r>
                  <a:rPr lang="en-US" sz="1400">
                    <a:solidFill>
                      <a:srgbClr val="006600"/>
                    </a:solidFill>
                    <a:latin typeface="Monotype Corsiva" charset="0"/>
                    <a:ea typeface="Arial" charset="0"/>
                    <a:cs typeface="Arial" charset="0"/>
                  </a:rPr>
                  <a:t>Time</a:t>
                </a:r>
              </a:p>
            </p:txBody>
          </p:sp>
        </p:grpSp>
      </p:grpSp>
      <p:sp>
        <p:nvSpPr>
          <p:cNvPr id="15369" name="Text Box 13"/>
          <p:cNvSpPr txBox="1">
            <a:spLocks noChangeArrowheads="1"/>
          </p:cNvSpPr>
          <p:nvPr/>
        </p:nvSpPr>
        <p:spPr bwMode="auto">
          <a:xfrm rot="-1197862">
            <a:off x="3187700" y="2816225"/>
            <a:ext cx="2382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99"/>
                </a:solidFill>
              </a:rPr>
              <a:t>Sustaining innovations</a:t>
            </a:r>
          </a:p>
        </p:txBody>
      </p:sp>
      <p:grpSp>
        <p:nvGrpSpPr>
          <p:cNvPr id="8" name="Group 20"/>
          <p:cNvGrpSpPr>
            <a:grpSpLocks/>
          </p:cNvGrpSpPr>
          <p:nvPr/>
        </p:nvGrpSpPr>
        <p:grpSpPr bwMode="auto">
          <a:xfrm>
            <a:off x="3581400" y="2805113"/>
            <a:ext cx="609600" cy="242887"/>
            <a:chOff x="1152" y="2208"/>
            <a:chExt cx="576" cy="240"/>
          </a:xfrm>
        </p:grpSpPr>
        <p:sp>
          <p:nvSpPr>
            <p:cNvPr id="15388" name="Freeform 21"/>
            <p:cNvSpPr>
              <a:spLocks/>
            </p:cNvSpPr>
            <p:nvPr/>
          </p:nvSpPr>
          <p:spPr bwMode="auto">
            <a:xfrm>
              <a:off x="1152" y="2288"/>
              <a:ext cx="288" cy="160"/>
            </a:xfrm>
            <a:custGeom>
              <a:avLst/>
              <a:gdLst>
                <a:gd name="T0" fmla="*/ 0 w 288"/>
                <a:gd name="T1" fmla="*/ 160 h 160"/>
                <a:gd name="T2" fmla="*/ 96 w 288"/>
                <a:gd name="T3" fmla="*/ 16 h 160"/>
                <a:gd name="T4" fmla="*/ 288 w 288"/>
                <a:gd name="T5" fmla="*/ 64 h 160"/>
                <a:gd name="T6" fmla="*/ 0 60000 65536"/>
                <a:gd name="T7" fmla="*/ 0 60000 65536"/>
                <a:gd name="T8" fmla="*/ 0 60000 65536"/>
                <a:gd name="T9" fmla="*/ 0 w 288"/>
                <a:gd name="T10" fmla="*/ 0 h 160"/>
                <a:gd name="T11" fmla="*/ 288 w 288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60">
                  <a:moveTo>
                    <a:pt x="0" y="160"/>
                  </a:moveTo>
                  <a:cubicBezTo>
                    <a:pt x="24" y="96"/>
                    <a:pt x="48" y="32"/>
                    <a:pt x="96" y="16"/>
                  </a:cubicBezTo>
                  <a:cubicBezTo>
                    <a:pt x="144" y="0"/>
                    <a:pt x="216" y="32"/>
                    <a:pt x="288" y="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89" name="Freeform 22"/>
            <p:cNvSpPr>
              <a:spLocks/>
            </p:cNvSpPr>
            <p:nvPr/>
          </p:nvSpPr>
          <p:spPr bwMode="auto">
            <a:xfrm>
              <a:off x="1440" y="2208"/>
              <a:ext cx="288" cy="160"/>
            </a:xfrm>
            <a:custGeom>
              <a:avLst/>
              <a:gdLst>
                <a:gd name="T0" fmla="*/ 0 w 288"/>
                <a:gd name="T1" fmla="*/ 160 h 160"/>
                <a:gd name="T2" fmla="*/ 96 w 288"/>
                <a:gd name="T3" fmla="*/ 16 h 160"/>
                <a:gd name="T4" fmla="*/ 288 w 288"/>
                <a:gd name="T5" fmla="*/ 64 h 160"/>
                <a:gd name="T6" fmla="*/ 0 60000 65536"/>
                <a:gd name="T7" fmla="*/ 0 60000 65536"/>
                <a:gd name="T8" fmla="*/ 0 60000 65536"/>
                <a:gd name="T9" fmla="*/ 0 w 288"/>
                <a:gd name="T10" fmla="*/ 0 h 160"/>
                <a:gd name="T11" fmla="*/ 288 w 288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60">
                  <a:moveTo>
                    <a:pt x="0" y="160"/>
                  </a:moveTo>
                  <a:cubicBezTo>
                    <a:pt x="24" y="96"/>
                    <a:pt x="48" y="32"/>
                    <a:pt x="96" y="16"/>
                  </a:cubicBezTo>
                  <a:cubicBezTo>
                    <a:pt x="144" y="0"/>
                    <a:pt x="216" y="32"/>
                    <a:pt x="288" y="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371" name="Freeform 23"/>
          <p:cNvSpPr>
            <a:spLocks/>
          </p:cNvSpPr>
          <p:nvPr/>
        </p:nvSpPr>
        <p:spPr bwMode="auto">
          <a:xfrm rot="840000">
            <a:off x="4191000" y="2260600"/>
            <a:ext cx="1143000" cy="774700"/>
          </a:xfrm>
          <a:custGeom>
            <a:avLst/>
            <a:gdLst>
              <a:gd name="T0" fmla="*/ 0 w 1824"/>
              <a:gd name="T1" fmla="*/ 2147483647 h 768"/>
              <a:gd name="T2" fmla="*/ 2147483647 w 1824"/>
              <a:gd name="T3" fmla="*/ 2147483647 h 768"/>
              <a:gd name="T4" fmla="*/ 2147483647 w 1824"/>
              <a:gd name="T5" fmla="*/ 2147483647 h 768"/>
              <a:gd name="T6" fmla="*/ 2147483647 w 1824"/>
              <a:gd name="T7" fmla="*/ 2147483647 h 768"/>
              <a:gd name="T8" fmla="*/ 0 60000 65536"/>
              <a:gd name="T9" fmla="*/ 0 60000 65536"/>
              <a:gd name="T10" fmla="*/ 0 60000 65536"/>
              <a:gd name="T11" fmla="*/ 0 60000 65536"/>
              <a:gd name="T12" fmla="*/ 0 w 1824"/>
              <a:gd name="T13" fmla="*/ 0 h 768"/>
              <a:gd name="T14" fmla="*/ 1824 w 1824"/>
              <a:gd name="T15" fmla="*/ 768 h 7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4" h="768">
                <a:moveTo>
                  <a:pt x="0" y="768"/>
                </a:moveTo>
                <a:cubicBezTo>
                  <a:pt x="136" y="612"/>
                  <a:pt x="272" y="456"/>
                  <a:pt x="480" y="336"/>
                </a:cubicBezTo>
                <a:cubicBezTo>
                  <a:pt x="688" y="216"/>
                  <a:pt x="1024" y="96"/>
                  <a:pt x="1248" y="48"/>
                </a:cubicBezTo>
                <a:cubicBezTo>
                  <a:pt x="1472" y="0"/>
                  <a:pt x="1648" y="24"/>
                  <a:pt x="1824" y="48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2" name="Freeform 35"/>
          <p:cNvSpPr>
            <a:spLocks/>
          </p:cNvSpPr>
          <p:nvPr/>
        </p:nvSpPr>
        <p:spPr bwMode="auto">
          <a:xfrm rot="-180000">
            <a:off x="6045200" y="2441575"/>
            <a:ext cx="203200" cy="677863"/>
          </a:xfrm>
          <a:custGeom>
            <a:avLst/>
            <a:gdLst>
              <a:gd name="T0" fmla="*/ 2147483647 w 560"/>
              <a:gd name="T1" fmla="*/ 0 h 1007"/>
              <a:gd name="T2" fmla="*/ 2147483647 w 560"/>
              <a:gd name="T3" fmla="*/ 2147483647 h 1007"/>
              <a:gd name="T4" fmla="*/ 2147483647 w 560"/>
              <a:gd name="T5" fmla="*/ 2147483647 h 1007"/>
              <a:gd name="T6" fmla="*/ 2147483647 w 560"/>
              <a:gd name="T7" fmla="*/ 2147483647 h 1007"/>
              <a:gd name="T8" fmla="*/ 2147483647 w 560"/>
              <a:gd name="T9" fmla="*/ 2147483647 h 1007"/>
              <a:gd name="T10" fmla="*/ 2147483647 w 560"/>
              <a:gd name="T11" fmla="*/ 2147483647 h 10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0"/>
              <a:gd name="T19" fmla="*/ 0 h 1007"/>
              <a:gd name="T20" fmla="*/ 560 w 560"/>
              <a:gd name="T21" fmla="*/ 1007 h 100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0" h="1007">
                <a:moveTo>
                  <a:pt x="18" y="0"/>
                </a:moveTo>
                <a:cubicBezTo>
                  <a:pt x="9" y="50"/>
                  <a:pt x="0" y="100"/>
                  <a:pt x="33" y="146"/>
                </a:cubicBezTo>
                <a:cubicBezTo>
                  <a:pt x="66" y="192"/>
                  <a:pt x="127" y="224"/>
                  <a:pt x="215" y="277"/>
                </a:cubicBezTo>
                <a:cubicBezTo>
                  <a:pt x="303" y="330"/>
                  <a:pt x="560" y="381"/>
                  <a:pt x="558" y="467"/>
                </a:cubicBezTo>
                <a:cubicBezTo>
                  <a:pt x="556" y="553"/>
                  <a:pt x="264" y="705"/>
                  <a:pt x="201" y="795"/>
                </a:cubicBezTo>
                <a:cubicBezTo>
                  <a:pt x="138" y="885"/>
                  <a:pt x="158" y="946"/>
                  <a:pt x="179" y="1007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3" name="Line 32"/>
          <p:cNvSpPr>
            <a:spLocks noChangeShapeType="1"/>
          </p:cNvSpPr>
          <p:nvPr/>
        </p:nvSpPr>
        <p:spPr bwMode="auto">
          <a:xfrm flipV="1">
            <a:off x="3275013" y="2743200"/>
            <a:ext cx="2820987" cy="166688"/>
          </a:xfrm>
          <a:prstGeom prst="line">
            <a:avLst/>
          </a:prstGeom>
          <a:noFill/>
          <a:ln w="19050">
            <a:solidFill>
              <a:srgbClr val="CF0E30"/>
            </a:solidFill>
            <a:prstDash val="lgDash"/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74" name="Line 37"/>
          <p:cNvSpPr>
            <a:spLocks noChangeShapeType="1"/>
          </p:cNvSpPr>
          <p:nvPr/>
        </p:nvSpPr>
        <p:spPr bwMode="auto">
          <a:xfrm flipV="1">
            <a:off x="3284538" y="2286000"/>
            <a:ext cx="2582862" cy="89852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43"/>
          <p:cNvGrpSpPr>
            <a:grpSpLocks/>
          </p:cNvGrpSpPr>
          <p:nvPr/>
        </p:nvGrpSpPr>
        <p:grpSpPr bwMode="auto">
          <a:xfrm>
            <a:off x="2667000" y="4929188"/>
            <a:ext cx="4570413" cy="1624012"/>
            <a:chOff x="2667000" y="4929188"/>
            <a:chExt cx="4570413" cy="1624012"/>
          </a:xfrm>
        </p:grpSpPr>
        <p:pic>
          <p:nvPicPr>
            <p:cNvPr id="15386" name="Picture 4" descr="http://www.yosax.com/wp-content/uploads/gem-peapod-re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67000" y="4983163"/>
              <a:ext cx="2133600" cy="1570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7" name="TextBox 8"/>
            <p:cNvSpPr txBox="1">
              <a:spLocks noChangeArrowheads="1"/>
            </p:cNvSpPr>
            <p:nvPr/>
          </p:nvSpPr>
          <p:spPr bwMode="auto">
            <a:xfrm>
              <a:off x="4646613" y="4929188"/>
              <a:ext cx="2590800" cy="1200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/>
                <a:t>Peapod: Are there customers that would love a car that won’t go far, and won’t go fast?</a:t>
              </a:r>
            </a:p>
          </p:txBody>
        </p:sp>
      </p:grpSp>
      <p:sp>
        <p:nvSpPr>
          <p:cNvPr id="15376" name="Rectangle 39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377" name="Picture 37" descr="http://www.google.com/intl/en_ALL/images/logos/images_logo_sm.gi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95725" y="-874713"/>
            <a:ext cx="13906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3200400" y="776288"/>
            <a:ext cx="5029200" cy="1509712"/>
            <a:chOff x="3200400" y="776288"/>
            <a:chExt cx="5029200" cy="1509712"/>
          </a:xfrm>
        </p:grpSpPr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3200400" y="776288"/>
              <a:ext cx="4840288" cy="1509712"/>
              <a:chOff x="3200400" y="776288"/>
              <a:chExt cx="4840288" cy="1509712"/>
            </a:xfrm>
          </p:grpSpPr>
          <p:sp>
            <p:nvSpPr>
              <p:cNvPr id="15384" name="TextBox 7"/>
              <p:cNvSpPr txBox="1">
                <a:spLocks noChangeArrowheads="1"/>
              </p:cNvSpPr>
              <p:nvPr/>
            </p:nvSpPr>
            <p:spPr bwMode="auto">
              <a:xfrm>
                <a:off x="3200400" y="776288"/>
                <a:ext cx="2630488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r"/>
                <a:r>
                  <a:rPr lang="en-US" sz="1800"/>
                  <a:t>Competing on cost, design, reliability, and performance on the California Freeway</a:t>
                </a:r>
              </a:p>
            </p:txBody>
          </p:sp>
          <p:pic>
            <p:nvPicPr>
              <p:cNvPr id="15385" name="Picture 6" descr="http://3.bp.blogspot.com/_Uuk-YnaJMG8/S_j-NyO15wI/AAAAAAAAAeg/YJ8zx8CJQKs/s1600/2007teslaroadster-full1.jp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867400" y="833438"/>
                <a:ext cx="2173288" cy="1452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5383" name="TextBox 41"/>
            <p:cNvSpPr txBox="1">
              <a:spLocks noChangeArrowheads="1"/>
            </p:cNvSpPr>
            <p:nvPr/>
          </p:nvSpPr>
          <p:spPr bwMode="auto">
            <a:xfrm>
              <a:off x="5867400" y="833735"/>
              <a:ext cx="2362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Tesla $100,000</a:t>
              </a:r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>
            <a:off x="6343650" y="2247900"/>
            <a:ext cx="2114550" cy="1404938"/>
            <a:chOff x="6343650" y="2248546"/>
            <a:chExt cx="2114550" cy="1404920"/>
          </a:xfrm>
        </p:grpSpPr>
        <p:pic>
          <p:nvPicPr>
            <p:cNvPr id="15380" name="Picture 38" descr="http://keetsa.com/blog/wp-content/uploads/2008/12/toyota-prius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43650" y="2248546"/>
              <a:ext cx="2114550" cy="1404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1" name="TextBox 44"/>
            <p:cNvSpPr txBox="1">
              <a:spLocks noChangeArrowheads="1"/>
            </p:cNvSpPr>
            <p:nvPr/>
          </p:nvSpPr>
          <p:spPr bwMode="auto">
            <a:xfrm>
              <a:off x="6400800" y="2286000"/>
              <a:ext cx="2057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C00000"/>
                  </a:solidFill>
                </a:rPr>
                <a:t>Prius Hybrid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Date Placeholder 1"/>
          <p:cNvSpPr>
            <a:spLocks noGrp="1"/>
          </p:cNvSpPr>
          <p:nvPr>
            <p:ph type="dt" sz="quarter" idx="10"/>
          </p:nvPr>
        </p:nvSpPr>
        <p:spPr>
          <a:xfrm>
            <a:off x="76200" y="6208713"/>
            <a:ext cx="1905000" cy="457200"/>
          </a:xfrm>
          <a:noFill/>
        </p:spPr>
        <p:txBody>
          <a:bodyPr/>
          <a:lstStyle/>
          <a:p>
            <a:fld id="{B37CC8FB-33B7-E843-BEDD-6ACCBE034D24}" type="datetime1">
              <a:rPr lang="en-US"/>
              <a:pPr/>
              <a:t>11/5/12</a:t>
            </a:fld>
            <a:endParaRPr lang="en-US"/>
          </a:p>
        </p:txBody>
      </p:sp>
      <p:sp>
        <p:nvSpPr>
          <p:cNvPr id="16387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14600" y="6208713"/>
            <a:ext cx="2895600" cy="457200"/>
          </a:xfrm>
          <a:noFill/>
        </p:spPr>
        <p:txBody>
          <a:bodyPr/>
          <a:lstStyle/>
          <a:p>
            <a:r>
              <a:rPr lang="en-US">
                <a:latin typeface="Times New Roman" charset="0"/>
              </a:rPr>
              <a:t>Copyright Clayton M. Christensen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943600" y="6208713"/>
            <a:ext cx="1905000" cy="457200"/>
          </a:xfrm>
          <a:noFill/>
        </p:spPr>
        <p:txBody>
          <a:bodyPr/>
          <a:lstStyle/>
          <a:p>
            <a:fld id="{88E602C0-07AC-2746-BFB1-3452581F9738}" type="slidenum">
              <a:rPr lang="en-US"/>
              <a:pPr/>
              <a:t>49</a:t>
            </a:fld>
            <a:endParaRPr lang="en-US"/>
          </a:p>
        </p:txBody>
      </p:sp>
      <p:sp>
        <p:nvSpPr>
          <p:cNvPr id="16389" name="TextBox 24"/>
          <p:cNvSpPr txBox="1">
            <a:spLocks noChangeArrowheads="1"/>
          </p:cNvSpPr>
          <p:nvPr/>
        </p:nvSpPr>
        <p:spPr bwMode="auto">
          <a:xfrm>
            <a:off x="76200" y="85725"/>
            <a:ext cx="8839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/>
              <a:t>A Theory of Hybrids</a:t>
            </a:r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-381000" y="417513"/>
            <a:ext cx="8686800" cy="5791200"/>
            <a:chOff x="228600" y="762000"/>
            <a:chExt cx="8686800" cy="5791200"/>
          </a:xfrm>
        </p:grpSpPr>
        <p:sp>
          <p:nvSpPr>
            <p:cNvPr id="2" name="Oval 4"/>
            <p:cNvSpPr>
              <a:spLocks noChangeArrowheads="1"/>
            </p:cNvSpPr>
            <p:nvPr/>
          </p:nvSpPr>
          <p:spPr bwMode="auto">
            <a:xfrm>
              <a:off x="1447800" y="1447800"/>
              <a:ext cx="6248400" cy="38100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2536" name="Oval 6"/>
            <p:cNvSpPr>
              <a:spLocks noChangeArrowheads="1"/>
            </p:cNvSpPr>
            <p:nvPr/>
          </p:nvSpPr>
          <p:spPr bwMode="auto">
            <a:xfrm>
              <a:off x="2743200" y="2133600"/>
              <a:ext cx="3657600" cy="19050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  <p:sp>
          <p:nvSpPr>
            <p:cNvPr id="22544" name="Oval 4"/>
            <p:cNvSpPr>
              <a:spLocks noChangeArrowheads="1"/>
            </p:cNvSpPr>
            <p:nvPr/>
          </p:nvSpPr>
          <p:spPr bwMode="auto">
            <a:xfrm>
              <a:off x="228600" y="762000"/>
              <a:ext cx="8686800" cy="57912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latin typeface="Times New Roman" pitchFamily="18" charset="0"/>
              </a:endParaRPr>
            </a:p>
          </p:txBody>
        </p:sp>
      </p:grp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419350" y="2017713"/>
            <a:ext cx="3143250" cy="1624012"/>
            <a:chOff x="3028950" y="2362200"/>
            <a:chExt cx="3143250" cy="1624013"/>
          </a:xfrm>
        </p:grpSpPr>
        <p:sp>
          <p:nvSpPr>
            <p:cNvPr id="16420" name="Freeform 16"/>
            <p:cNvSpPr>
              <a:spLocks/>
            </p:cNvSpPr>
            <p:nvPr/>
          </p:nvSpPr>
          <p:spPr bwMode="auto">
            <a:xfrm>
              <a:off x="3200400" y="2378075"/>
              <a:ext cx="2971800" cy="1492250"/>
            </a:xfrm>
            <a:custGeom>
              <a:avLst/>
              <a:gdLst>
                <a:gd name="T0" fmla="*/ 0 w 4501"/>
                <a:gd name="T1" fmla="*/ 0 h 2225"/>
                <a:gd name="T2" fmla="*/ 0 w 4501"/>
                <a:gd name="T3" fmla="*/ 2147483647 h 2225"/>
                <a:gd name="T4" fmla="*/ 2147483647 w 4501"/>
                <a:gd name="T5" fmla="*/ 2147483647 h 2225"/>
                <a:gd name="T6" fmla="*/ 0 60000 65536"/>
                <a:gd name="T7" fmla="*/ 0 60000 65536"/>
                <a:gd name="T8" fmla="*/ 0 60000 65536"/>
                <a:gd name="T9" fmla="*/ 0 w 4501"/>
                <a:gd name="T10" fmla="*/ 0 h 2225"/>
                <a:gd name="T11" fmla="*/ 4501 w 4501"/>
                <a:gd name="T12" fmla="*/ 2225 h 22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501" h="2225">
                  <a:moveTo>
                    <a:pt x="0" y="0"/>
                  </a:moveTo>
                  <a:lnTo>
                    <a:pt x="0" y="2224"/>
                  </a:lnTo>
                  <a:lnTo>
                    <a:pt x="4500" y="2224"/>
                  </a:lnTo>
                </a:path>
              </a:pathLst>
            </a:custGeom>
            <a:noFill/>
            <a:ln w="19050" cap="rnd">
              <a:solidFill>
                <a:srgbClr val="000099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7"/>
            <p:cNvSpPr>
              <a:spLocks noChangeArrowheads="1"/>
            </p:cNvSpPr>
            <p:nvPr/>
          </p:nvSpPr>
          <p:spPr bwMode="auto">
            <a:xfrm rot="16200000">
              <a:off x="2662238" y="2728912"/>
              <a:ext cx="833438" cy="10001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2070" tIns="46036" rIns="92070" bIns="46036" anchor="ctr"/>
            <a:lstStyle/>
            <a:p>
              <a:pPr algn="r" eaLnBrk="0" hangingPunct="0">
                <a:defRPr/>
              </a:pPr>
              <a:r>
                <a:rPr lang="en-US" sz="1050" b="1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Performance</a:t>
              </a: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auto">
            <a:xfrm>
              <a:off x="5713413" y="3913188"/>
              <a:ext cx="458787" cy="7302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lIns="92070" tIns="46036" rIns="92070" bIns="46036" anchor="ctr"/>
            <a:lstStyle/>
            <a:p>
              <a:pPr algn="r" eaLnBrk="0" hangingPunct="0">
                <a:defRPr/>
              </a:pPr>
              <a:r>
                <a:rPr lang="en-US" sz="1050" b="1" dirty="0">
                  <a:solidFill>
                    <a:srgbClr val="000099"/>
                  </a:solidFill>
                  <a:latin typeface="Tahoma" pitchFamily="34" charset="0"/>
                  <a:cs typeface="Arial" pitchFamily="34" charset="0"/>
                </a:rPr>
                <a:t>Time</a:t>
              </a:r>
            </a:p>
          </p:txBody>
        </p:sp>
      </p:grpSp>
      <p:sp>
        <p:nvSpPr>
          <p:cNvPr id="16392" name="Text Box 13"/>
          <p:cNvSpPr txBox="1">
            <a:spLocks noChangeArrowheads="1"/>
          </p:cNvSpPr>
          <p:nvPr/>
        </p:nvSpPr>
        <p:spPr bwMode="auto">
          <a:xfrm rot="-1197862">
            <a:off x="2578100" y="2471738"/>
            <a:ext cx="2382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99"/>
                </a:solidFill>
              </a:rPr>
              <a:t>Sustaining innovations</a:t>
            </a: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971800" y="2460625"/>
            <a:ext cx="609600" cy="242888"/>
            <a:chOff x="1152" y="2208"/>
            <a:chExt cx="576" cy="240"/>
          </a:xfrm>
        </p:grpSpPr>
        <p:sp>
          <p:nvSpPr>
            <p:cNvPr id="16418" name="Freeform 21"/>
            <p:cNvSpPr>
              <a:spLocks/>
            </p:cNvSpPr>
            <p:nvPr/>
          </p:nvSpPr>
          <p:spPr bwMode="auto">
            <a:xfrm>
              <a:off x="1152" y="2288"/>
              <a:ext cx="288" cy="160"/>
            </a:xfrm>
            <a:custGeom>
              <a:avLst/>
              <a:gdLst>
                <a:gd name="T0" fmla="*/ 0 w 288"/>
                <a:gd name="T1" fmla="*/ 160 h 160"/>
                <a:gd name="T2" fmla="*/ 96 w 288"/>
                <a:gd name="T3" fmla="*/ 16 h 160"/>
                <a:gd name="T4" fmla="*/ 288 w 288"/>
                <a:gd name="T5" fmla="*/ 64 h 160"/>
                <a:gd name="T6" fmla="*/ 0 60000 65536"/>
                <a:gd name="T7" fmla="*/ 0 60000 65536"/>
                <a:gd name="T8" fmla="*/ 0 60000 65536"/>
                <a:gd name="T9" fmla="*/ 0 w 288"/>
                <a:gd name="T10" fmla="*/ 0 h 160"/>
                <a:gd name="T11" fmla="*/ 288 w 288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60">
                  <a:moveTo>
                    <a:pt x="0" y="160"/>
                  </a:moveTo>
                  <a:cubicBezTo>
                    <a:pt x="24" y="96"/>
                    <a:pt x="48" y="32"/>
                    <a:pt x="96" y="16"/>
                  </a:cubicBezTo>
                  <a:cubicBezTo>
                    <a:pt x="144" y="0"/>
                    <a:pt x="216" y="32"/>
                    <a:pt x="288" y="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19" name="Freeform 22"/>
            <p:cNvSpPr>
              <a:spLocks/>
            </p:cNvSpPr>
            <p:nvPr/>
          </p:nvSpPr>
          <p:spPr bwMode="auto">
            <a:xfrm>
              <a:off x="1440" y="2208"/>
              <a:ext cx="288" cy="160"/>
            </a:xfrm>
            <a:custGeom>
              <a:avLst/>
              <a:gdLst>
                <a:gd name="T0" fmla="*/ 0 w 288"/>
                <a:gd name="T1" fmla="*/ 160 h 160"/>
                <a:gd name="T2" fmla="*/ 96 w 288"/>
                <a:gd name="T3" fmla="*/ 16 h 160"/>
                <a:gd name="T4" fmla="*/ 288 w 288"/>
                <a:gd name="T5" fmla="*/ 64 h 160"/>
                <a:gd name="T6" fmla="*/ 0 60000 65536"/>
                <a:gd name="T7" fmla="*/ 0 60000 65536"/>
                <a:gd name="T8" fmla="*/ 0 60000 65536"/>
                <a:gd name="T9" fmla="*/ 0 w 288"/>
                <a:gd name="T10" fmla="*/ 0 h 160"/>
                <a:gd name="T11" fmla="*/ 288 w 288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60">
                  <a:moveTo>
                    <a:pt x="0" y="160"/>
                  </a:moveTo>
                  <a:cubicBezTo>
                    <a:pt x="24" y="96"/>
                    <a:pt x="48" y="32"/>
                    <a:pt x="96" y="16"/>
                  </a:cubicBezTo>
                  <a:cubicBezTo>
                    <a:pt x="144" y="0"/>
                    <a:pt x="216" y="32"/>
                    <a:pt x="288" y="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394" name="Freeform 23"/>
          <p:cNvSpPr>
            <a:spLocks/>
          </p:cNvSpPr>
          <p:nvPr/>
        </p:nvSpPr>
        <p:spPr bwMode="auto">
          <a:xfrm rot="840000">
            <a:off x="3581400" y="1916113"/>
            <a:ext cx="1143000" cy="774700"/>
          </a:xfrm>
          <a:custGeom>
            <a:avLst/>
            <a:gdLst>
              <a:gd name="T0" fmla="*/ 0 w 1824"/>
              <a:gd name="T1" fmla="*/ 2147483647 h 768"/>
              <a:gd name="T2" fmla="*/ 2147483647 w 1824"/>
              <a:gd name="T3" fmla="*/ 2147483647 h 768"/>
              <a:gd name="T4" fmla="*/ 2147483647 w 1824"/>
              <a:gd name="T5" fmla="*/ 2147483647 h 768"/>
              <a:gd name="T6" fmla="*/ 2147483647 w 1824"/>
              <a:gd name="T7" fmla="*/ 2147483647 h 768"/>
              <a:gd name="T8" fmla="*/ 0 60000 65536"/>
              <a:gd name="T9" fmla="*/ 0 60000 65536"/>
              <a:gd name="T10" fmla="*/ 0 60000 65536"/>
              <a:gd name="T11" fmla="*/ 0 60000 65536"/>
              <a:gd name="T12" fmla="*/ 0 w 1824"/>
              <a:gd name="T13" fmla="*/ 0 h 768"/>
              <a:gd name="T14" fmla="*/ 1824 w 1824"/>
              <a:gd name="T15" fmla="*/ 768 h 7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4" h="768">
                <a:moveTo>
                  <a:pt x="0" y="768"/>
                </a:moveTo>
                <a:cubicBezTo>
                  <a:pt x="136" y="612"/>
                  <a:pt x="272" y="456"/>
                  <a:pt x="480" y="336"/>
                </a:cubicBezTo>
                <a:cubicBezTo>
                  <a:pt x="688" y="216"/>
                  <a:pt x="1024" y="96"/>
                  <a:pt x="1248" y="48"/>
                </a:cubicBezTo>
                <a:cubicBezTo>
                  <a:pt x="1472" y="0"/>
                  <a:pt x="1648" y="24"/>
                  <a:pt x="1824" y="48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5" name="Freeform 35"/>
          <p:cNvSpPr>
            <a:spLocks/>
          </p:cNvSpPr>
          <p:nvPr/>
        </p:nvSpPr>
        <p:spPr bwMode="auto">
          <a:xfrm rot="-180000">
            <a:off x="5435600" y="2097088"/>
            <a:ext cx="203200" cy="677862"/>
          </a:xfrm>
          <a:custGeom>
            <a:avLst/>
            <a:gdLst>
              <a:gd name="T0" fmla="*/ 2147483647 w 560"/>
              <a:gd name="T1" fmla="*/ 0 h 1007"/>
              <a:gd name="T2" fmla="*/ 2147483647 w 560"/>
              <a:gd name="T3" fmla="*/ 2147483647 h 1007"/>
              <a:gd name="T4" fmla="*/ 2147483647 w 560"/>
              <a:gd name="T5" fmla="*/ 2147483647 h 1007"/>
              <a:gd name="T6" fmla="*/ 2147483647 w 560"/>
              <a:gd name="T7" fmla="*/ 2147483647 h 1007"/>
              <a:gd name="T8" fmla="*/ 2147483647 w 560"/>
              <a:gd name="T9" fmla="*/ 2147483647 h 1007"/>
              <a:gd name="T10" fmla="*/ 2147483647 w 560"/>
              <a:gd name="T11" fmla="*/ 2147483647 h 10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0"/>
              <a:gd name="T19" fmla="*/ 0 h 1007"/>
              <a:gd name="T20" fmla="*/ 560 w 560"/>
              <a:gd name="T21" fmla="*/ 1007 h 100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0" h="1007">
                <a:moveTo>
                  <a:pt x="18" y="0"/>
                </a:moveTo>
                <a:cubicBezTo>
                  <a:pt x="9" y="50"/>
                  <a:pt x="0" y="100"/>
                  <a:pt x="33" y="146"/>
                </a:cubicBezTo>
                <a:cubicBezTo>
                  <a:pt x="66" y="192"/>
                  <a:pt x="127" y="224"/>
                  <a:pt x="215" y="277"/>
                </a:cubicBezTo>
                <a:cubicBezTo>
                  <a:pt x="303" y="330"/>
                  <a:pt x="560" y="381"/>
                  <a:pt x="558" y="467"/>
                </a:cubicBezTo>
                <a:cubicBezTo>
                  <a:pt x="556" y="553"/>
                  <a:pt x="264" y="705"/>
                  <a:pt x="201" y="795"/>
                </a:cubicBezTo>
                <a:cubicBezTo>
                  <a:pt x="138" y="885"/>
                  <a:pt x="158" y="946"/>
                  <a:pt x="179" y="1007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6" name="Line 32"/>
          <p:cNvSpPr>
            <a:spLocks noChangeShapeType="1"/>
          </p:cNvSpPr>
          <p:nvPr/>
        </p:nvSpPr>
        <p:spPr bwMode="auto">
          <a:xfrm flipV="1">
            <a:off x="2665413" y="2398713"/>
            <a:ext cx="2820987" cy="166687"/>
          </a:xfrm>
          <a:prstGeom prst="line">
            <a:avLst/>
          </a:prstGeom>
          <a:noFill/>
          <a:ln w="19050">
            <a:solidFill>
              <a:srgbClr val="CF0E30"/>
            </a:solidFill>
            <a:prstDash val="lgDash"/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7" name="Line 37"/>
          <p:cNvSpPr>
            <a:spLocks noChangeShapeType="1"/>
          </p:cNvSpPr>
          <p:nvPr/>
        </p:nvSpPr>
        <p:spPr bwMode="auto">
          <a:xfrm flipV="1">
            <a:off x="2674938" y="1941513"/>
            <a:ext cx="2582862" cy="898525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8" name="Rectangle 39">
            <a:hlinkClick r:id="rId3"/>
          </p:cNvPr>
          <p:cNvSpPr>
            <a:spLocks noChangeArrowheads="1"/>
          </p:cNvSpPr>
          <p:nvPr/>
        </p:nvSpPr>
        <p:spPr bwMode="auto">
          <a:xfrm>
            <a:off x="-609600" y="-344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399" name="Picture 37" descr="http://www.google.com/intl/en_ALL/images/logos/images_logo_sm.gif">
            <a:hlinkClick r:id="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-1219200"/>
            <a:ext cx="13906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Picture 3" descr="http://salestores.com/stores/images/images_747/CPM300-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1179513"/>
            <a:ext cx="2209800" cy="190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2819400" y="4456113"/>
            <a:ext cx="1524000" cy="1162050"/>
            <a:chOff x="152400" y="5272778"/>
            <a:chExt cx="1524000" cy="1161776"/>
          </a:xfrm>
        </p:grpSpPr>
        <p:pic>
          <p:nvPicPr>
            <p:cNvPr id="16416" name="Picture 32" descr="http://www.bestsmartphone2010.com/best-smartphone-2010-images/best-smartphones-2010-motorola-droid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9600" y="5272778"/>
              <a:ext cx="437804" cy="823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17" name="TextBox 37"/>
            <p:cNvSpPr txBox="1">
              <a:spLocks noChangeArrowheads="1"/>
            </p:cNvSpPr>
            <p:nvPr/>
          </p:nvSpPr>
          <p:spPr bwMode="auto">
            <a:xfrm>
              <a:off x="152400" y="6096000"/>
              <a:ext cx="15240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Smartphones</a:t>
              </a:r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4267200" y="3160713"/>
            <a:ext cx="4495800" cy="2794000"/>
            <a:chOff x="5435615" y="3971109"/>
            <a:chExt cx="4580175" cy="2793790"/>
          </a:xfrm>
        </p:grpSpPr>
        <p:sp>
          <p:nvSpPr>
            <p:cNvPr id="16414" name="TextBox 34"/>
            <p:cNvSpPr txBox="1">
              <a:spLocks noChangeArrowheads="1"/>
            </p:cNvSpPr>
            <p:nvPr/>
          </p:nvSpPr>
          <p:spPr bwMode="auto">
            <a:xfrm>
              <a:off x="5435615" y="4457207"/>
              <a:ext cx="4580175" cy="23076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>
                  <a:solidFill>
                    <a:srgbClr val="006600"/>
                  </a:solidFill>
                </a:rPr>
                <a:t>The disruptive </a:t>
              </a:r>
            </a:p>
            <a:p>
              <a:pPr algn="r"/>
              <a:r>
                <a:rPr lang="en-US" b="1">
                  <a:solidFill>
                    <a:srgbClr val="006600"/>
                  </a:solidFill>
                </a:rPr>
                <a:t>technology doesn’t </a:t>
              </a:r>
            </a:p>
            <a:p>
              <a:pPr algn="r"/>
              <a:r>
                <a:rPr lang="en-US" b="1">
                  <a:solidFill>
                    <a:srgbClr val="006600"/>
                  </a:solidFill>
                </a:rPr>
                <a:t>invade and reform the </a:t>
              </a:r>
            </a:p>
            <a:p>
              <a:pPr algn="r"/>
              <a:r>
                <a:rPr lang="en-US" b="1">
                  <a:solidFill>
                    <a:srgbClr val="006600"/>
                  </a:solidFill>
                </a:rPr>
                <a:t>existing system. Rather, new measures of performance entice customers into the new system.</a:t>
              </a:r>
            </a:p>
          </p:txBody>
        </p:sp>
        <p:sp>
          <p:nvSpPr>
            <p:cNvPr id="16415" name="Freeform 33"/>
            <p:cNvSpPr>
              <a:spLocks/>
            </p:cNvSpPr>
            <p:nvPr/>
          </p:nvSpPr>
          <p:spPr bwMode="auto">
            <a:xfrm>
              <a:off x="6204857" y="3971109"/>
              <a:ext cx="1049384" cy="1436914"/>
            </a:xfrm>
            <a:custGeom>
              <a:avLst/>
              <a:gdLst>
                <a:gd name="T0" fmla="*/ 496389 w 1049384"/>
                <a:gd name="T1" fmla="*/ 0 h 1436914"/>
                <a:gd name="T2" fmla="*/ 966652 w 1049384"/>
                <a:gd name="T3" fmla="*/ 770708 h 1436914"/>
                <a:gd name="T4" fmla="*/ 0 w 1049384"/>
                <a:gd name="T5" fmla="*/ 1436914 h 1436914"/>
                <a:gd name="T6" fmla="*/ 0 60000 65536"/>
                <a:gd name="T7" fmla="*/ 0 60000 65536"/>
                <a:gd name="T8" fmla="*/ 0 60000 65536"/>
                <a:gd name="T9" fmla="*/ 0 w 1049384"/>
                <a:gd name="T10" fmla="*/ 0 h 1436914"/>
                <a:gd name="T11" fmla="*/ 1049384 w 1049384"/>
                <a:gd name="T12" fmla="*/ 1436914 h 14369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9384" h="1436914">
                  <a:moveTo>
                    <a:pt x="496389" y="0"/>
                  </a:moveTo>
                  <a:cubicBezTo>
                    <a:pt x="772886" y="265611"/>
                    <a:pt x="1049384" y="531222"/>
                    <a:pt x="966652" y="770708"/>
                  </a:cubicBezTo>
                  <a:cubicBezTo>
                    <a:pt x="883921" y="1010194"/>
                    <a:pt x="441960" y="1223554"/>
                    <a:pt x="0" y="1436914"/>
                  </a:cubicBez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152400" y="2514600"/>
            <a:ext cx="1981200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b="1">
                <a:solidFill>
                  <a:srgbClr val="006600"/>
                </a:solidFill>
              </a:rPr>
              <a:t>The metric of performance changes</a:t>
            </a:r>
          </a:p>
        </p:txBody>
      </p:sp>
      <p:grpSp>
        <p:nvGrpSpPr>
          <p:cNvPr id="8" name="Group 50"/>
          <p:cNvGrpSpPr>
            <a:grpSpLocks/>
          </p:cNvGrpSpPr>
          <p:nvPr/>
        </p:nvGrpSpPr>
        <p:grpSpPr bwMode="auto">
          <a:xfrm>
            <a:off x="914400" y="3530600"/>
            <a:ext cx="3657600" cy="1858963"/>
            <a:chOff x="1524376" y="3856037"/>
            <a:chExt cx="3656878" cy="1858862"/>
          </a:xfrm>
        </p:grpSpPr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1976941" y="4476821"/>
              <a:ext cx="2529232" cy="628581"/>
              <a:chOff x="217" y="3220"/>
              <a:chExt cx="3342" cy="725"/>
            </a:xfrm>
          </p:grpSpPr>
          <p:sp>
            <p:nvSpPr>
              <p:cNvPr id="16410" name="Line 12"/>
              <p:cNvSpPr>
                <a:spLocks noChangeShapeType="1"/>
              </p:cNvSpPr>
              <p:nvPr/>
            </p:nvSpPr>
            <p:spPr bwMode="auto">
              <a:xfrm flipV="1">
                <a:off x="223" y="3220"/>
                <a:ext cx="3020" cy="725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1" name="Rectangle 13"/>
              <p:cNvSpPr>
                <a:spLocks noChangeArrowheads="1"/>
              </p:cNvSpPr>
              <p:nvPr/>
            </p:nvSpPr>
            <p:spPr bwMode="auto">
              <a:xfrm rot="-900000">
                <a:off x="614" y="3245"/>
                <a:ext cx="2945" cy="2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lIns="92070" tIns="46036" rIns="92070" bIns="46036" anchor="ctr">
                <a:prstTxWarp prst="textNoShape">
                  <a:avLst/>
                </a:prstTxWarp>
              </a:bodyPr>
              <a:lstStyle/>
              <a:p>
                <a:pPr algn="l" eaLnBrk="0" hangingPunct="0">
                  <a:lnSpc>
                    <a:spcPct val="90000"/>
                  </a:lnSpc>
                </a:pPr>
                <a:r>
                  <a:rPr lang="en-US" sz="1800" b="1">
                    <a:solidFill>
                      <a:srgbClr val="006600"/>
                    </a:solidFill>
                    <a:latin typeface="Monotype Corsiva" charset="0"/>
                    <a:ea typeface="Arial" charset="0"/>
                    <a:cs typeface="Arial" charset="0"/>
                  </a:rPr>
                  <a:t>Disruptive Innovations</a:t>
                </a:r>
                <a:endParaRPr lang="en-US" sz="1800">
                  <a:solidFill>
                    <a:srgbClr val="006600"/>
                  </a:solidFill>
                  <a:latin typeface="Monotype Corsiv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412" name="Line 14"/>
              <p:cNvSpPr>
                <a:spLocks noChangeShapeType="1"/>
              </p:cNvSpPr>
              <p:nvPr/>
            </p:nvSpPr>
            <p:spPr bwMode="auto">
              <a:xfrm flipV="1">
                <a:off x="217" y="3769"/>
                <a:ext cx="1918" cy="127"/>
              </a:xfrm>
              <a:prstGeom prst="line">
                <a:avLst/>
              </a:prstGeom>
              <a:noFill/>
              <a:ln w="19050">
                <a:solidFill>
                  <a:srgbClr val="CF0E30"/>
                </a:solidFill>
                <a:prstDash val="lgDash"/>
                <a:round/>
                <a:headEnd type="none" w="sm" len="sm"/>
                <a:tailEnd type="stealth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13" name="Line 15"/>
              <p:cNvSpPr>
                <a:spLocks noChangeShapeType="1"/>
              </p:cNvSpPr>
              <p:nvPr/>
            </p:nvSpPr>
            <p:spPr bwMode="auto">
              <a:xfrm flipV="1">
                <a:off x="221" y="3242"/>
                <a:ext cx="2014" cy="110"/>
              </a:xfrm>
              <a:prstGeom prst="line">
                <a:avLst/>
              </a:prstGeom>
              <a:noFill/>
              <a:ln w="19050">
                <a:solidFill>
                  <a:srgbClr val="CF0E30"/>
                </a:solidFill>
                <a:prstDash val="lgDash"/>
                <a:round/>
                <a:headEnd type="none" w="sm" len="sm"/>
                <a:tailEnd type="stealth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3"/>
            <p:cNvGrpSpPr>
              <a:grpSpLocks/>
            </p:cNvGrpSpPr>
            <p:nvPr/>
          </p:nvGrpSpPr>
          <p:grpSpPr bwMode="auto">
            <a:xfrm>
              <a:off x="1524376" y="3856037"/>
              <a:ext cx="3656878" cy="1858862"/>
              <a:chOff x="-381" y="2504"/>
              <a:chExt cx="4832" cy="2144"/>
            </a:xfrm>
          </p:grpSpPr>
          <p:sp>
            <p:nvSpPr>
              <p:cNvPr id="16407" name="Line 5"/>
              <p:cNvSpPr>
                <a:spLocks noChangeShapeType="1"/>
              </p:cNvSpPr>
              <p:nvPr/>
            </p:nvSpPr>
            <p:spPr bwMode="auto">
              <a:xfrm flipH="1">
                <a:off x="-381" y="2504"/>
                <a:ext cx="2223" cy="2144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08" name="Freeform 7"/>
              <p:cNvSpPr>
                <a:spLocks/>
              </p:cNvSpPr>
              <p:nvPr/>
            </p:nvSpPr>
            <p:spPr bwMode="auto">
              <a:xfrm>
                <a:off x="221" y="2605"/>
                <a:ext cx="4230" cy="1494"/>
              </a:xfrm>
              <a:custGeom>
                <a:avLst/>
                <a:gdLst>
                  <a:gd name="T0" fmla="*/ 0 w 4501"/>
                  <a:gd name="T1" fmla="*/ 0 h 2225"/>
                  <a:gd name="T2" fmla="*/ 0 w 4501"/>
                  <a:gd name="T3" fmla="*/ 1 h 2225"/>
                  <a:gd name="T4" fmla="*/ 43 w 4501"/>
                  <a:gd name="T5" fmla="*/ 1 h 2225"/>
                  <a:gd name="T6" fmla="*/ 0 60000 65536"/>
                  <a:gd name="T7" fmla="*/ 0 60000 65536"/>
                  <a:gd name="T8" fmla="*/ 0 60000 65536"/>
                  <a:gd name="T9" fmla="*/ 0 w 4501"/>
                  <a:gd name="T10" fmla="*/ 0 h 2225"/>
                  <a:gd name="T11" fmla="*/ 4501 w 4501"/>
                  <a:gd name="T12" fmla="*/ 2225 h 22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01" h="2225">
                    <a:moveTo>
                      <a:pt x="0" y="0"/>
                    </a:moveTo>
                    <a:lnTo>
                      <a:pt x="0" y="2224"/>
                    </a:lnTo>
                    <a:lnTo>
                      <a:pt x="4500" y="2224"/>
                    </a:lnTo>
                  </a:path>
                </a:pathLst>
              </a:custGeom>
              <a:noFill/>
              <a:ln w="19050" cap="rnd">
                <a:solidFill>
                  <a:srgbClr val="0066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09" name="Rectangle 9"/>
              <p:cNvSpPr>
                <a:spLocks noChangeArrowheads="1"/>
              </p:cNvSpPr>
              <p:nvPr/>
            </p:nvSpPr>
            <p:spPr bwMode="auto">
              <a:xfrm>
                <a:off x="3545" y="4209"/>
                <a:ext cx="606" cy="8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lIns="92070" tIns="46036" rIns="92070" bIns="46036" anchor="ctr">
                <a:prstTxWarp prst="textNoShape">
                  <a:avLst/>
                </a:prstTxWarp>
              </a:bodyPr>
              <a:lstStyle/>
              <a:p>
                <a:pPr algn="r" eaLnBrk="0" hangingPunct="0"/>
                <a:r>
                  <a:rPr lang="en-US" sz="1400">
                    <a:solidFill>
                      <a:srgbClr val="006600"/>
                    </a:solidFill>
                    <a:latin typeface="Monotype Corsiva" charset="0"/>
                    <a:ea typeface="Arial" charset="0"/>
                    <a:cs typeface="Arial" charset="0"/>
                  </a:rPr>
                  <a:t>Time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0037"/>
            <a:ext cx="8229600" cy="1143000"/>
          </a:xfrm>
        </p:spPr>
        <p:txBody>
          <a:bodyPr/>
          <a:lstStyle/>
          <a:p>
            <a:r>
              <a:rPr lang="en-US" dirty="0" smtClean="0"/>
              <a:t>Job mismatch paradox</a:t>
            </a:r>
            <a:endParaRPr lang="en-US" dirty="0"/>
          </a:p>
        </p:txBody>
      </p:sp>
      <p:pic>
        <p:nvPicPr>
          <p:cNvPr id="4" name="Picture 3" descr="clip_image001[3]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824" y="917059"/>
            <a:ext cx="4292893" cy="48547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25146" y="6126163"/>
            <a:ext cx="6085521" cy="375026"/>
          </a:xfrm>
          <a:prstGeom prst="rect">
            <a:avLst/>
          </a:prstGeom>
          <a:gradFill flip="none" rotWithShape="1">
            <a:gsLst>
              <a:gs pos="38000">
                <a:srgbClr val="B8182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1075" y="5734050"/>
            <a:ext cx="2146300" cy="860425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248150" y="6118772"/>
            <a:ext cx="1068734" cy="375026"/>
          </a:xfrm>
          <a:prstGeom prst="rect">
            <a:avLst/>
          </a:prstGeom>
          <a:gradFill flip="none" rotWithShape="1">
            <a:gsLst>
              <a:gs pos="36000">
                <a:srgbClr val="B81826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60600" y="3847213"/>
            <a:ext cx="6121400" cy="930275"/>
            <a:chOff x="1226" y="2681"/>
            <a:chExt cx="3856" cy="586"/>
          </a:xfrm>
        </p:grpSpPr>
        <p:sp>
          <p:nvSpPr>
            <p:cNvPr id="106543" name="Text Box 3"/>
            <p:cNvSpPr txBox="1">
              <a:spLocks noChangeArrowheads="1"/>
            </p:cNvSpPr>
            <p:nvPr/>
          </p:nvSpPr>
          <p:spPr bwMode="auto">
            <a:xfrm>
              <a:off x="1226" y="3055"/>
              <a:ext cx="6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7%</a:t>
              </a:r>
            </a:p>
          </p:txBody>
        </p:sp>
        <p:sp>
          <p:nvSpPr>
            <p:cNvPr id="106544" name="Text Box 4"/>
            <p:cNvSpPr txBox="1">
              <a:spLocks noChangeArrowheads="1"/>
            </p:cNvSpPr>
            <p:nvPr/>
          </p:nvSpPr>
          <p:spPr bwMode="auto">
            <a:xfrm>
              <a:off x="4650" y="2681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4%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896938" y="3807525"/>
            <a:ext cx="3713162" cy="1139825"/>
            <a:chOff x="367" y="2656"/>
            <a:chExt cx="2339" cy="718"/>
          </a:xfrm>
        </p:grpSpPr>
        <p:sp>
          <p:nvSpPr>
            <p:cNvPr id="106541" name="Rectangle 6"/>
            <p:cNvSpPr>
              <a:spLocks noChangeArrowheads="1"/>
            </p:cNvSpPr>
            <p:nvPr/>
          </p:nvSpPr>
          <p:spPr bwMode="auto">
            <a:xfrm rot="-1659355">
              <a:off x="367" y="2656"/>
              <a:ext cx="2339" cy="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>
                  <a:latin typeface="Arial" charset="0"/>
                  <a:ea typeface="Arial" charset="0"/>
                  <a:cs typeface="Arial" charset="0"/>
                </a:rPr>
                <a:t>Quality of minimill-produced steel</a:t>
              </a:r>
            </a:p>
          </p:txBody>
        </p:sp>
        <p:sp>
          <p:nvSpPr>
            <p:cNvPr id="106542" name="Line 7"/>
            <p:cNvSpPr>
              <a:spLocks noChangeShapeType="1"/>
            </p:cNvSpPr>
            <p:nvPr/>
          </p:nvSpPr>
          <p:spPr bwMode="auto">
            <a:xfrm flipV="1">
              <a:off x="710" y="2965"/>
              <a:ext cx="827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713163" y="3131250"/>
            <a:ext cx="4662487" cy="871538"/>
            <a:chOff x="2141" y="2230"/>
            <a:chExt cx="2937" cy="549"/>
          </a:xfrm>
        </p:grpSpPr>
        <p:sp>
          <p:nvSpPr>
            <p:cNvPr id="106539" name="Text Box 9"/>
            <p:cNvSpPr txBox="1">
              <a:spLocks noChangeArrowheads="1"/>
            </p:cNvSpPr>
            <p:nvPr/>
          </p:nvSpPr>
          <p:spPr bwMode="auto">
            <a:xfrm>
              <a:off x="2141" y="2567"/>
              <a:ext cx="6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12%</a:t>
              </a:r>
            </a:p>
          </p:txBody>
        </p:sp>
        <p:sp>
          <p:nvSpPr>
            <p:cNvPr id="106540" name="Text Box 10"/>
            <p:cNvSpPr txBox="1">
              <a:spLocks noChangeArrowheads="1"/>
            </p:cNvSpPr>
            <p:nvPr/>
          </p:nvSpPr>
          <p:spPr bwMode="auto">
            <a:xfrm>
              <a:off x="4646" y="2230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8%</a:t>
              </a:r>
            </a:p>
          </p:txBody>
        </p:sp>
      </p:grpSp>
      <p:sp>
        <p:nvSpPr>
          <p:cNvPr id="327691" name="Line 11"/>
          <p:cNvSpPr>
            <a:spLocks noChangeShapeType="1"/>
          </p:cNvSpPr>
          <p:nvPr/>
        </p:nvSpPr>
        <p:spPr bwMode="auto">
          <a:xfrm flipV="1">
            <a:off x="2738438" y="3531300"/>
            <a:ext cx="1371600" cy="750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835525" y="2323213"/>
            <a:ext cx="3536950" cy="352425"/>
            <a:chOff x="2848" y="1721"/>
            <a:chExt cx="2228" cy="222"/>
          </a:xfrm>
        </p:grpSpPr>
        <p:sp>
          <p:nvSpPr>
            <p:cNvPr id="106537" name="Text Box 13"/>
            <p:cNvSpPr txBox="1">
              <a:spLocks noChangeArrowheads="1"/>
            </p:cNvSpPr>
            <p:nvPr/>
          </p:nvSpPr>
          <p:spPr bwMode="auto">
            <a:xfrm>
              <a:off x="2848" y="1731"/>
              <a:ext cx="6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18%</a:t>
              </a:r>
            </a:p>
          </p:txBody>
        </p:sp>
        <p:sp>
          <p:nvSpPr>
            <p:cNvPr id="106538" name="Text Box 14"/>
            <p:cNvSpPr txBox="1">
              <a:spLocks noChangeArrowheads="1"/>
            </p:cNvSpPr>
            <p:nvPr/>
          </p:nvSpPr>
          <p:spPr bwMode="auto">
            <a:xfrm>
              <a:off x="4644" y="1721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22%</a:t>
              </a:r>
            </a:p>
          </p:txBody>
        </p:sp>
      </p:grpSp>
      <p:sp>
        <p:nvSpPr>
          <p:cNvPr id="327695" name="Line 15"/>
          <p:cNvSpPr>
            <a:spLocks noChangeShapeType="1"/>
          </p:cNvSpPr>
          <p:nvPr/>
        </p:nvSpPr>
        <p:spPr bwMode="auto">
          <a:xfrm flipV="1">
            <a:off x="4110038" y="2680400"/>
            <a:ext cx="1327150" cy="850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4" name="Text Box 16"/>
          <p:cNvSpPr txBox="1">
            <a:spLocks noChangeArrowheads="1"/>
          </p:cNvSpPr>
          <p:nvPr/>
        </p:nvSpPr>
        <p:spPr bwMode="auto">
          <a:xfrm>
            <a:off x="7485063" y="1094200"/>
            <a:ext cx="1273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>
                <a:latin typeface="Arial" charset="0"/>
                <a:ea typeface="Arial" charset="0"/>
                <a:cs typeface="Arial" charset="0"/>
              </a:rPr>
              <a:t>% of tons</a:t>
            </a:r>
            <a:endParaRPr lang="en-US" sz="1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6505" name="Rectangle 17"/>
          <p:cNvSpPr>
            <a:spLocks noChangeAspect="1" noChangeArrowheads="1"/>
          </p:cNvSpPr>
          <p:nvPr/>
        </p:nvSpPr>
        <p:spPr bwMode="auto">
          <a:xfrm rot="-5400000">
            <a:off x="-175419" y="1673132"/>
            <a:ext cx="1639887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 b="1">
                <a:latin typeface="Arial" charset="0"/>
                <a:ea typeface="Arial" charset="0"/>
                <a:cs typeface="Arial" charset="0"/>
              </a:rPr>
              <a:t>Steel Quality</a:t>
            </a:r>
          </a:p>
        </p:txBody>
      </p:sp>
      <p:sp>
        <p:nvSpPr>
          <p:cNvPr id="106506" name="Line 18"/>
          <p:cNvSpPr>
            <a:spLocks noChangeShapeType="1"/>
          </p:cNvSpPr>
          <p:nvPr/>
        </p:nvSpPr>
        <p:spPr bwMode="auto">
          <a:xfrm flipV="1">
            <a:off x="890588" y="1018288"/>
            <a:ext cx="0" cy="4281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7" name="Line 19"/>
          <p:cNvSpPr>
            <a:spLocks noChangeShapeType="1"/>
          </p:cNvSpPr>
          <p:nvPr/>
        </p:nvSpPr>
        <p:spPr bwMode="auto">
          <a:xfrm>
            <a:off x="893763" y="5315650"/>
            <a:ext cx="67738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8" name="Rectangle 20"/>
          <p:cNvSpPr>
            <a:spLocks noChangeAspect="1" noChangeArrowheads="1"/>
          </p:cNvSpPr>
          <p:nvPr/>
        </p:nvSpPr>
        <p:spPr bwMode="auto">
          <a:xfrm>
            <a:off x="2824163" y="5437888"/>
            <a:ext cx="1266825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 b="1">
                <a:latin typeface="Arial" charset="0"/>
                <a:ea typeface="Arial" charset="0"/>
                <a:cs typeface="Arial" charset="0"/>
              </a:rPr>
              <a:t>1980</a:t>
            </a:r>
          </a:p>
        </p:txBody>
      </p:sp>
      <p:sp>
        <p:nvSpPr>
          <p:cNvPr id="106509" name="Rectangle 21"/>
          <p:cNvSpPr>
            <a:spLocks noChangeAspect="1" noChangeArrowheads="1"/>
          </p:cNvSpPr>
          <p:nvPr/>
        </p:nvSpPr>
        <p:spPr bwMode="auto">
          <a:xfrm>
            <a:off x="1325563" y="5409313"/>
            <a:ext cx="1266825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 b="1">
                <a:latin typeface="Arial" charset="0"/>
                <a:ea typeface="Arial" charset="0"/>
                <a:cs typeface="Arial" charset="0"/>
              </a:rPr>
              <a:t>1975</a:t>
            </a:r>
          </a:p>
        </p:txBody>
      </p:sp>
      <p:sp>
        <p:nvSpPr>
          <p:cNvPr id="106510" name="Line 22"/>
          <p:cNvSpPr>
            <a:spLocks noChangeShapeType="1"/>
          </p:cNvSpPr>
          <p:nvPr/>
        </p:nvSpPr>
        <p:spPr bwMode="auto">
          <a:xfrm>
            <a:off x="1962150" y="5191825"/>
            <a:ext cx="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1" name="Rectangle 23"/>
          <p:cNvSpPr>
            <a:spLocks noChangeAspect="1" noChangeArrowheads="1"/>
          </p:cNvSpPr>
          <p:nvPr/>
        </p:nvSpPr>
        <p:spPr bwMode="auto">
          <a:xfrm>
            <a:off x="4268788" y="5425188"/>
            <a:ext cx="1266825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 b="1">
                <a:latin typeface="Arial" charset="0"/>
                <a:ea typeface="Arial" charset="0"/>
                <a:cs typeface="Arial" charset="0"/>
              </a:rPr>
              <a:t>1985</a:t>
            </a:r>
          </a:p>
        </p:txBody>
      </p:sp>
      <p:sp>
        <p:nvSpPr>
          <p:cNvPr id="106512" name="Line 24"/>
          <p:cNvSpPr>
            <a:spLocks noChangeShapeType="1"/>
          </p:cNvSpPr>
          <p:nvPr/>
        </p:nvSpPr>
        <p:spPr bwMode="auto">
          <a:xfrm>
            <a:off x="4864100" y="5209288"/>
            <a:ext cx="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3" name="Rectangle 25"/>
          <p:cNvSpPr>
            <a:spLocks noChangeAspect="1" noChangeArrowheads="1"/>
          </p:cNvSpPr>
          <p:nvPr/>
        </p:nvSpPr>
        <p:spPr bwMode="auto">
          <a:xfrm>
            <a:off x="5751513" y="5437888"/>
            <a:ext cx="1266825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 b="1">
                <a:latin typeface="Arial" charset="0"/>
                <a:ea typeface="Arial" charset="0"/>
                <a:cs typeface="Arial" charset="0"/>
              </a:rPr>
              <a:t>1990</a:t>
            </a:r>
          </a:p>
        </p:txBody>
      </p:sp>
      <p:sp>
        <p:nvSpPr>
          <p:cNvPr id="106514" name="Line 26"/>
          <p:cNvSpPr>
            <a:spLocks noChangeShapeType="1"/>
          </p:cNvSpPr>
          <p:nvPr/>
        </p:nvSpPr>
        <p:spPr bwMode="auto">
          <a:xfrm>
            <a:off x="6329363" y="5196588"/>
            <a:ext cx="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5" name="Line 27"/>
          <p:cNvSpPr>
            <a:spLocks noChangeShapeType="1"/>
          </p:cNvSpPr>
          <p:nvPr/>
        </p:nvSpPr>
        <p:spPr bwMode="auto">
          <a:xfrm>
            <a:off x="3455988" y="5207700"/>
            <a:ext cx="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6" name="Line 28"/>
          <p:cNvSpPr>
            <a:spLocks noChangeShapeType="1"/>
          </p:cNvSpPr>
          <p:nvPr/>
        </p:nvSpPr>
        <p:spPr bwMode="auto">
          <a:xfrm flipV="1">
            <a:off x="989013" y="3905950"/>
            <a:ext cx="6629400" cy="6858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7" name="Rectangle 29"/>
          <p:cNvSpPr>
            <a:spLocks noChangeArrowheads="1"/>
          </p:cNvSpPr>
          <p:nvPr/>
        </p:nvSpPr>
        <p:spPr bwMode="auto">
          <a:xfrm rot="-240000">
            <a:off x="6611938" y="4082163"/>
            <a:ext cx="65563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>
                <a:solidFill>
                  <a:srgbClr val="339966"/>
                </a:solidFill>
                <a:latin typeface="Arial" charset="0"/>
                <a:ea typeface="Arial" charset="0"/>
                <a:cs typeface="Arial" charset="0"/>
              </a:rPr>
              <a:t>Rebar</a:t>
            </a:r>
          </a:p>
        </p:txBody>
      </p:sp>
      <p:sp>
        <p:nvSpPr>
          <p:cNvPr id="106518" name="Line 30"/>
          <p:cNvSpPr>
            <a:spLocks noChangeShapeType="1"/>
          </p:cNvSpPr>
          <p:nvPr/>
        </p:nvSpPr>
        <p:spPr bwMode="auto">
          <a:xfrm flipV="1">
            <a:off x="973138" y="3280475"/>
            <a:ext cx="6553200" cy="685800"/>
          </a:xfrm>
          <a:prstGeom prst="line">
            <a:avLst/>
          </a:prstGeom>
          <a:noFill/>
          <a:ln w="28575">
            <a:solidFill>
              <a:srgbClr val="2E710D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9" name="Rectangle 31"/>
          <p:cNvSpPr>
            <a:spLocks noChangeArrowheads="1"/>
          </p:cNvSpPr>
          <p:nvPr/>
        </p:nvSpPr>
        <p:spPr bwMode="auto">
          <a:xfrm rot="-300000">
            <a:off x="4914900" y="3480500"/>
            <a:ext cx="251142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>
                <a:solidFill>
                  <a:srgbClr val="2E710D"/>
                </a:solidFill>
                <a:latin typeface="Arial" charset="0"/>
                <a:ea typeface="Arial" charset="0"/>
                <a:cs typeface="Arial" charset="0"/>
              </a:rPr>
              <a:t>Angle iron; bars &amp; rods</a:t>
            </a:r>
          </a:p>
        </p:txBody>
      </p:sp>
      <p:sp>
        <p:nvSpPr>
          <p:cNvPr id="106520" name="Line 32"/>
          <p:cNvSpPr>
            <a:spLocks noChangeShapeType="1"/>
          </p:cNvSpPr>
          <p:nvPr/>
        </p:nvSpPr>
        <p:spPr bwMode="auto">
          <a:xfrm flipV="1">
            <a:off x="973138" y="2442275"/>
            <a:ext cx="6553200" cy="6096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21" name="Rectangle 33"/>
          <p:cNvSpPr>
            <a:spLocks noChangeArrowheads="1"/>
          </p:cNvSpPr>
          <p:nvPr/>
        </p:nvSpPr>
        <p:spPr bwMode="auto">
          <a:xfrm rot="-258893">
            <a:off x="5876925" y="2607375"/>
            <a:ext cx="18208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>
                <a:solidFill>
                  <a:srgbClr val="006600"/>
                </a:solidFill>
                <a:latin typeface="Arial" charset="0"/>
                <a:ea typeface="Arial" charset="0"/>
                <a:cs typeface="Arial" charset="0"/>
              </a:rPr>
              <a:t>Structural Steel</a:t>
            </a:r>
          </a:p>
        </p:txBody>
      </p:sp>
      <p:sp>
        <p:nvSpPr>
          <p:cNvPr id="106522" name="Line 34"/>
          <p:cNvSpPr>
            <a:spLocks noChangeShapeType="1"/>
          </p:cNvSpPr>
          <p:nvPr/>
        </p:nvSpPr>
        <p:spPr bwMode="auto">
          <a:xfrm flipV="1">
            <a:off x="973138" y="1375475"/>
            <a:ext cx="6477000" cy="5334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23" name="Rectangle 35"/>
          <p:cNvSpPr>
            <a:spLocks noChangeArrowheads="1"/>
          </p:cNvSpPr>
          <p:nvPr/>
        </p:nvSpPr>
        <p:spPr bwMode="auto">
          <a:xfrm rot="-240000">
            <a:off x="5280025" y="1610425"/>
            <a:ext cx="1160463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>
                <a:solidFill>
                  <a:srgbClr val="000099"/>
                </a:solidFill>
                <a:latin typeface="Arial" charset="0"/>
                <a:ea typeface="Arial" charset="0"/>
                <a:cs typeface="Arial" charset="0"/>
              </a:rPr>
              <a:t>Sheet steel</a:t>
            </a: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991225" y="1111950"/>
            <a:ext cx="2397125" cy="566738"/>
            <a:chOff x="3560" y="950"/>
            <a:chExt cx="1510" cy="357"/>
          </a:xfrm>
        </p:grpSpPr>
        <p:sp>
          <p:nvSpPr>
            <p:cNvPr id="106535" name="Text Box 37"/>
            <p:cNvSpPr txBox="1">
              <a:spLocks noChangeArrowheads="1"/>
            </p:cNvSpPr>
            <p:nvPr/>
          </p:nvSpPr>
          <p:spPr bwMode="auto">
            <a:xfrm>
              <a:off x="3560" y="950"/>
              <a:ext cx="6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25–30%</a:t>
              </a:r>
            </a:p>
          </p:txBody>
        </p:sp>
        <p:sp>
          <p:nvSpPr>
            <p:cNvPr id="106536" name="Text Box 38"/>
            <p:cNvSpPr txBox="1">
              <a:spLocks noChangeArrowheads="1"/>
            </p:cNvSpPr>
            <p:nvPr/>
          </p:nvSpPr>
          <p:spPr bwMode="auto">
            <a:xfrm>
              <a:off x="4638" y="1095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55%</a:t>
              </a:r>
            </a:p>
          </p:txBody>
        </p:sp>
      </p:grpSp>
      <p:sp>
        <p:nvSpPr>
          <p:cNvPr id="327719" name="Line 39"/>
          <p:cNvSpPr>
            <a:spLocks noChangeShapeType="1"/>
          </p:cNvSpPr>
          <p:nvPr/>
        </p:nvSpPr>
        <p:spPr bwMode="auto">
          <a:xfrm flipV="1">
            <a:off x="5437188" y="1400875"/>
            <a:ext cx="1724025" cy="127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26" name="Rectangle 4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20738"/>
          </a:xfrm>
          <a:noFill/>
        </p:spPr>
        <p:txBody>
          <a:bodyPr/>
          <a:lstStyle/>
          <a:p>
            <a:r>
              <a:rPr lang="en-US" sz="3600" dirty="0" smtClean="0"/>
              <a:t>Technology enabler allows for disruption</a:t>
            </a:r>
            <a:endParaRPr lang="en-US" sz="3600" dirty="0"/>
          </a:p>
        </p:txBody>
      </p:sp>
      <p:sp>
        <p:nvSpPr>
          <p:cNvPr id="106527" name="Line 41"/>
          <p:cNvSpPr>
            <a:spLocks noChangeShapeType="1"/>
          </p:cNvSpPr>
          <p:nvPr/>
        </p:nvSpPr>
        <p:spPr bwMode="gray">
          <a:xfrm flipV="1">
            <a:off x="977900" y="1045275"/>
            <a:ext cx="4918075" cy="340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2" name="Line 42"/>
          <p:cNvSpPr>
            <a:spLocks noChangeShapeType="1"/>
          </p:cNvSpPr>
          <p:nvPr/>
        </p:nvSpPr>
        <p:spPr bwMode="gray">
          <a:xfrm flipV="1">
            <a:off x="930275" y="4134550"/>
            <a:ext cx="488950" cy="33178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3" name="Line 43"/>
          <p:cNvSpPr>
            <a:spLocks noChangeShapeType="1"/>
          </p:cNvSpPr>
          <p:nvPr/>
        </p:nvSpPr>
        <p:spPr bwMode="gray">
          <a:xfrm flipV="1">
            <a:off x="1262063" y="3267775"/>
            <a:ext cx="1433512" cy="96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4" name="Line 44"/>
          <p:cNvSpPr>
            <a:spLocks noChangeShapeType="1"/>
          </p:cNvSpPr>
          <p:nvPr/>
        </p:nvSpPr>
        <p:spPr bwMode="gray">
          <a:xfrm flipV="1">
            <a:off x="2632075" y="2227963"/>
            <a:ext cx="1546225" cy="10715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5" name="Line 45"/>
          <p:cNvSpPr>
            <a:spLocks noChangeShapeType="1"/>
          </p:cNvSpPr>
          <p:nvPr/>
        </p:nvSpPr>
        <p:spPr bwMode="gray">
          <a:xfrm flipV="1">
            <a:off x="4130675" y="1723138"/>
            <a:ext cx="771525" cy="5349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32" name="Text Box 46"/>
          <p:cNvSpPr txBox="1">
            <a:spLocks noChangeArrowheads="1"/>
          </p:cNvSpPr>
          <p:nvPr/>
        </p:nvSpPr>
        <p:spPr bwMode="gray">
          <a:xfrm rot="-2080466">
            <a:off x="415925" y="2666113"/>
            <a:ext cx="4872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  <a:ea typeface="Arial" charset="0"/>
                <a:cs typeface="Arial" charset="0"/>
              </a:rPr>
              <a:t>Quality of integrated mills’ steel</a:t>
            </a:r>
          </a:p>
        </p:txBody>
      </p:sp>
      <p:pic>
        <p:nvPicPr>
          <p:cNvPr id="47" name="Picture 4" descr="http://content.lib.utah.edu/cgi-bin/getimage.exe?CISOROOT=/USHS_Class&amp;CISOPTR=12300&amp;DMSCALE=19.69058&amp;DMWIDTH=700&amp;DMHEIGHT=700&amp;DMX=0&amp;DMY=0&amp;DMTEXT=&amp;REC=1&amp;DMTHUMB=1&amp;DMROTATE=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06625"/>
            <a:ext cx="19304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 descr="http://www.tsg.bz/Images/PgPhotos/SysContracting/Clients/SteelMills/pic_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6338" y="4390638"/>
            <a:ext cx="127635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-440069" y="30682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7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7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27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7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7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7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1" grpId="0" animBg="1"/>
      <p:bldP spid="327695" grpId="0" animBg="1"/>
      <p:bldP spid="327719" grpId="0" animBg="1"/>
      <p:bldP spid="327722" grpId="0" animBg="1"/>
      <p:bldP spid="327723" grpId="0" animBg="1"/>
      <p:bldP spid="327724" grpId="0" animBg="1"/>
      <p:bldP spid="3277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085838"/>
            <a:ext cx="2109216" cy="158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146125"/>
            <a:ext cx="1066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936325"/>
            <a:ext cx="144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32275" y="2936325"/>
            <a:ext cx="1939925" cy="1524000"/>
            <a:chOff x="5181600" y="3810000"/>
            <a:chExt cx="2133600" cy="1524000"/>
          </a:xfrm>
        </p:grpSpPr>
        <p:pic>
          <p:nvPicPr>
            <p:cNvPr id="6249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81600" y="3810000"/>
              <a:ext cx="2088444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93" name="Rectangle 15"/>
            <p:cNvSpPr>
              <a:spLocks noChangeArrowheads="1"/>
            </p:cNvSpPr>
            <p:nvPr/>
          </p:nvSpPr>
          <p:spPr bwMode="auto">
            <a:xfrm>
              <a:off x="6629400" y="3810000"/>
              <a:ext cx="685800" cy="152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1085838"/>
            <a:ext cx="2100455" cy="157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eft-Right Arrow 17"/>
          <p:cNvSpPr/>
          <p:nvPr/>
        </p:nvSpPr>
        <p:spPr bwMode="auto">
          <a:xfrm>
            <a:off x="3733800" y="3622125"/>
            <a:ext cx="533400" cy="228600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2474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5146125"/>
            <a:ext cx="914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5" name="Freeform 24"/>
          <p:cNvSpPr>
            <a:spLocks/>
          </p:cNvSpPr>
          <p:nvPr/>
        </p:nvSpPr>
        <p:spPr bwMode="auto">
          <a:xfrm>
            <a:off x="431800" y="663025"/>
            <a:ext cx="152400" cy="4737100"/>
          </a:xfrm>
          <a:custGeom>
            <a:avLst/>
            <a:gdLst>
              <a:gd name="T0" fmla="*/ 0 w 152400"/>
              <a:gd name="T1" fmla="*/ 0 h 4737100"/>
              <a:gd name="T2" fmla="*/ 50800 w 152400"/>
              <a:gd name="T3" fmla="*/ 114300 h 4737100"/>
              <a:gd name="T4" fmla="*/ 63500 w 152400"/>
              <a:gd name="T5" fmla="*/ 1346200 h 4737100"/>
              <a:gd name="T6" fmla="*/ 76200 w 152400"/>
              <a:gd name="T7" fmla="*/ 1422400 h 4737100"/>
              <a:gd name="T8" fmla="*/ 101600 w 152400"/>
              <a:gd name="T9" fmla="*/ 1638300 h 4737100"/>
              <a:gd name="T10" fmla="*/ 127000 w 152400"/>
              <a:gd name="T11" fmla="*/ 1701800 h 4737100"/>
              <a:gd name="T12" fmla="*/ 101600 w 152400"/>
              <a:gd name="T13" fmla="*/ 2552700 h 4737100"/>
              <a:gd name="T14" fmla="*/ 76200 w 152400"/>
              <a:gd name="T15" fmla="*/ 2959100 h 4737100"/>
              <a:gd name="T16" fmla="*/ 50800 w 152400"/>
              <a:gd name="T17" fmla="*/ 3124200 h 4737100"/>
              <a:gd name="T18" fmla="*/ 76200 w 152400"/>
              <a:gd name="T19" fmla="*/ 4318000 h 4737100"/>
              <a:gd name="T20" fmla="*/ 101600 w 152400"/>
              <a:gd name="T21" fmla="*/ 4559300 h 4737100"/>
              <a:gd name="T22" fmla="*/ 127000 w 152400"/>
              <a:gd name="T23" fmla="*/ 4635500 h 4737100"/>
              <a:gd name="T24" fmla="*/ 139700 w 152400"/>
              <a:gd name="T25" fmla="*/ 4699000 h 4737100"/>
              <a:gd name="T26" fmla="*/ 152400 w 152400"/>
              <a:gd name="T27" fmla="*/ 4737100 h 47371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2400" h="4737100">
                <a:moveTo>
                  <a:pt x="0" y="0"/>
                </a:moveTo>
                <a:lnTo>
                  <a:pt x="50800" y="114300"/>
                </a:lnTo>
                <a:cubicBezTo>
                  <a:pt x="55033" y="524933"/>
                  <a:pt x="55528" y="935622"/>
                  <a:pt x="63500" y="1346200"/>
                </a:cubicBezTo>
                <a:cubicBezTo>
                  <a:pt x="64000" y="1371946"/>
                  <a:pt x="73191" y="1396826"/>
                  <a:pt x="76200" y="1422400"/>
                </a:cubicBezTo>
                <a:cubicBezTo>
                  <a:pt x="81135" y="1464343"/>
                  <a:pt x="86773" y="1583935"/>
                  <a:pt x="101600" y="1638300"/>
                </a:cubicBezTo>
                <a:cubicBezTo>
                  <a:pt x="107598" y="1660294"/>
                  <a:pt x="118533" y="1680633"/>
                  <a:pt x="127000" y="1701800"/>
                </a:cubicBezTo>
                <a:cubicBezTo>
                  <a:pt x="118533" y="1985433"/>
                  <a:pt x="111379" y="2269109"/>
                  <a:pt x="101600" y="2552700"/>
                </a:cubicBezTo>
                <a:cubicBezTo>
                  <a:pt x="98818" y="2633384"/>
                  <a:pt x="88445" y="2857055"/>
                  <a:pt x="76200" y="2959100"/>
                </a:cubicBezTo>
                <a:cubicBezTo>
                  <a:pt x="69566" y="3014384"/>
                  <a:pt x="59267" y="3069167"/>
                  <a:pt x="50800" y="3124200"/>
                </a:cubicBezTo>
                <a:cubicBezTo>
                  <a:pt x="59267" y="3522133"/>
                  <a:pt x="65148" y="3920130"/>
                  <a:pt x="76200" y="4318000"/>
                </a:cubicBezTo>
                <a:cubicBezTo>
                  <a:pt x="77986" y="4382295"/>
                  <a:pt x="81771" y="4486593"/>
                  <a:pt x="101600" y="4559300"/>
                </a:cubicBezTo>
                <a:cubicBezTo>
                  <a:pt x="108645" y="4585131"/>
                  <a:pt x="119955" y="4609669"/>
                  <a:pt x="127000" y="4635500"/>
                </a:cubicBezTo>
                <a:cubicBezTo>
                  <a:pt x="132680" y="4656325"/>
                  <a:pt x="134465" y="4678059"/>
                  <a:pt x="139700" y="4699000"/>
                </a:cubicBezTo>
                <a:cubicBezTo>
                  <a:pt x="142947" y="4711987"/>
                  <a:pt x="152400" y="4737100"/>
                  <a:pt x="152400" y="473710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2476" name="Straight Arrow Connector 26"/>
          <p:cNvCxnSpPr>
            <a:cxnSpLocks noChangeShapeType="1"/>
          </p:cNvCxnSpPr>
          <p:nvPr/>
        </p:nvCxnSpPr>
        <p:spPr bwMode="auto">
          <a:xfrm rot="5400000" flipH="1" flipV="1">
            <a:off x="-1918730" y="3528505"/>
            <a:ext cx="4755550" cy="369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2477" name="Straight Arrow Connector 29"/>
          <p:cNvCxnSpPr>
            <a:cxnSpLocks noChangeShapeType="1"/>
          </p:cNvCxnSpPr>
          <p:nvPr/>
        </p:nvCxnSpPr>
        <p:spPr bwMode="auto">
          <a:xfrm>
            <a:off x="471551" y="5895425"/>
            <a:ext cx="8280400" cy="12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2478" name="TextBox 31"/>
          <p:cNvSpPr txBox="1">
            <a:spLocks noChangeArrowheads="1"/>
          </p:cNvSpPr>
          <p:nvPr/>
        </p:nvSpPr>
        <p:spPr bwMode="auto">
          <a:xfrm>
            <a:off x="7696200" y="5831925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62479" name="TextBox 32"/>
          <p:cNvSpPr txBox="1">
            <a:spLocks noChangeArrowheads="1"/>
          </p:cNvSpPr>
          <p:nvPr/>
        </p:nvSpPr>
        <p:spPr bwMode="auto">
          <a:xfrm rot="16200000" flipH="1">
            <a:off x="-587375" y="1831509"/>
            <a:ext cx="172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2286000" y="4460325"/>
            <a:ext cx="4038600" cy="1282700"/>
            <a:chOff x="2286000" y="4724400"/>
            <a:chExt cx="4038600" cy="1282700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2286000" y="4724400"/>
              <a:ext cx="3276600" cy="1282700"/>
              <a:chOff x="2209800" y="4724400"/>
              <a:chExt cx="3276600" cy="1282700"/>
            </a:xfrm>
          </p:grpSpPr>
          <p:pic>
            <p:nvPicPr>
              <p:cNvPr id="62490" name="Picture 18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276600" y="4800600"/>
                <a:ext cx="1398686" cy="1206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491" name="Rounded Rectangle 19"/>
              <p:cNvSpPr>
                <a:spLocks noChangeArrowheads="1"/>
              </p:cNvSpPr>
              <p:nvPr/>
            </p:nvSpPr>
            <p:spPr bwMode="auto">
              <a:xfrm>
                <a:off x="2209800" y="4724400"/>
                <a:ext cx="3276600" cy="76200"/>
              </a:xfrm>
              <a:prstGeom prst="roundRect">
                <a:avLst>
                  <a:gd name="adj" fmla="val 16667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488" name="TextBox 33"/>
            <p:cNvSpPr txBox="1">
              <a:spLocks noChangeArrowheads="1"/>
            </p:cNvSpPr>
            <p:nvPr/>
          </p:nvSpPr>
          <p:spPr bwMode="auto">
            <a:xfrm>
              <a:off x="4114800" y="5117068"/>
              <a:ext cx="1295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D55500"/>
                  </a:solidFill>
                </a:rPr>
                <a:t>Medicare</a:t>
              </a:r>
            </a:p>
          </p:txBody>
        </p:sp>
        <p:sp>
          <p:nvSpPr>
            <p:cNvPr id="62489" name="TextBox 34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2438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D55500"/>
                  </a:solidFill>
                </a:rPr>
                <a:t>Employer insurance</a:t>
              </a:r>
            </a:p>
          </p:txBody>
        </p:sp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4114800" y="2738206"/>
            <a:ext cx="5105400" cy="3004819"/>
            <a:chOff x="4114800" y="2964556"/>
            <a:chExt cx="5105400" cy="3004819"/>
          </a:xfrm>
        </p:grpSpPr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4114800" y="2964556"/>
              <a:ext cx="4310255" cy="3004819"/>
              <a:chOff x="1600200" y="2964556"/>
              <a:chExt cx="4310255" cy="3004819"/>
            </a:xfrm>
          </p:grpSpPr>
          <p:pic>
            <p:nvPicPr>
              <p:cNvPr id="62485" name="Picture 22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276600" y="3010275"/>
                <a:ext cx="1398686" cy="2959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486" name="Rounded Rectangle 23"/>
              <p:cNvSpPr>
                <a:spLocks noChangeArrowheads="1"/>
              </p:cNvSpPr>
              <p:nvPr/>
            </p:nvSpPr>
            <p:spPr bwMode="auto">
              <a:xfrm>
                <a:off x="1600200" y="2964556"/>
                <a:ext cx="4310255" cy="45719"/>
              </a:xfrm>
              <a:prstGeom prst="roundRect">
                <a:avLst>
                  <a:gd name="adj" fmla="val 16667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483" name="TextBox 35"/>
            <p:cNvSpPr txBox="1">
              <a:spLocks noChangeArrowheads="1"/>
            </p:cNvSpPr>
            <p:nvPr/>
          </p:nvSpPr>
          <p:spPr bwMode="auto">
            <a:xfrm>
              <a:off x="6400800" y="4057785"/>
              <a:ext cx="1524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D55500"/>
                  </a:solidFill>
                </a:rPr>
                <a:t>Medicare</a:t>
              </a:r>
            </a:p>
          </p:txBody>
        </p:sp>
        <p:sp>
          <p:nvSpPr>
            <p:cNvPr id="62484" name="TextBox 36"/>
            <p:cNvSpPr txBox="1">
              <a:spLocks noChangeArrowheads="1"/>
            </p:cNvSpPr>
            <p:nvPr/>
          </p:nvSpPr>
          <p:spPr bwMode="auto">
            <a:xfrm>
              <a:off x="6400800" y="3224050"/>
              <a:ext cx="2819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solidFill>
                    <a:srgbClr val="D55500"/>
                  </a:solidFill>
                </a:rPr>
                <a:t>Employer insurance</a:t>
              </a:r>
            </a:p>
          </p:txBody>
        </p:sp>
      </p:grp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457200" y="-22692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Creating a price floor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085838"/>
            <a:ext cx="2109216" cy="158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146125"/>
            <a:ext cx="10668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2936325"/>
            <a:ext cx="144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32275" y="2936325"/>
            <a:ext cx="1939925" cy="1524000"/>
            <a:chOff x="5181600" y="3810000"/>
            <a:chExt cx="2133600" cy="1524000"/>
          </a:xfrm>
        </p:grpSpPr>
        <p:pic>
          <p:nvPicPr>
            <p:cNvPr id="62492" name="Picture 1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81600" y="3810000"/>
              <a:ext cx="2088444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93" name="Rectangle 15"/>
            <p:cNvSpPr>
              <a:spLocks noChangeArrowheads="1"/>
            </p:cNvSpPr>
            <p:nvPr/>
          </p:nvSpPr>
          <p:spPr bwMode="auto">
            <a:xfrm>
              <a:off x="6629400" y="3810000"/>
              <a:ext cx="685800" cy="152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1085838"/>
            <a:ext cx="2100455" cy="157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eft-Right Arrow 17"/>
          <p:cNvSpPr/>
          <p:nvPr/>
        </p:nvSpPr>
        <p:spPr bwMode="auto">
          <a:xfrm>
            <a:off x="3733800" y="3622125"/>
            <a:ext cx="533400" cy="228600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18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2474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5146125"/>
            <a:ext cx="914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5" name="Freeform 24"/>
          <p:cNvSpPr>
            <a:spLocks/>
          </p:cNvSpPr>
          <p:nvPr/>
        </p:nvSpPr>
        <p:spPr bwMode="auto">
          <a:xfrm>
            <a:off x="431800" y="663025"/>
            <a:ext cx="152400" cy="4737100"/>
          </a:xfrm>
          <a:custGeom>
            <a:avLst/>
            <a:gdLst>
              <a:gd name="T0" fmla="*/ 0 w 152400"/>
              <a:gd name="T1" fmla="*/ 0 h 4737100"/>
              <a:gd name="T2" fmla="*/ 50800 w 152400"/>
              <a:gd name="T3" fmla="*/ 114300 h 4737100"/>
              <a:gd name="T4" fmla="*/ 63500 w 152400"/>
              <a:gd name="T5" fmla="*/ 1346200 h 4737100"/>
              <a:gd name="T6" fmla="*/ 76200 w 152400"/>
              <a:gd name="T7" fmla="*/ 1422400 h 4737100"/>
              <a:gd name="T8" fmla="*/ 101600 w 152400"/>
              <a:gd name="T9" fmla="*/ 1638300 h 4737100"/>
              <a:gd name="T10" fmla="*/ 127000 w 152400"/>
              <a:gd name="T11" fmla="*/ 1701800 h 4737100"/>
              <a:gd name="T12" fmla="*/ 101600 w 152400"/>
              <a:gd name="T13" fmla="*/ 2552700 h 4737100"/>
              <a:gd name="T14" fmla="*/ 76200 w 152400"/>
              <a:gd name="T15" fmla="*/ 2959100 h 4737100"/>
              <a:gd name="T16" fmla="*/ 50800 w 152400"/>
              <a:gd name="T17" fmla="*/ 3124200 h 4737100"/>
              <a:gd name="T18" fmla="*/ 76200 w 152400"/>
              <a:gd name="T19" fmla="*/ 4318000 h 4737100"/>
              <a:gd name="T20" fmla="*/ 101600 w 152400"/>
              <a:gd name="T21" fmla="*/ 4559300 h 4737100"/>
              <a:gd name="T22" fmla="*/ 127000 w 152400"/>
              <a:gd name="T23" fmla="*/ 4635500 h 4737100"/>
              <a:gd name="T24" fmla="*/ 139700 w 152400"/>
              <a:gd name="T25" fmla="*/ 4699000 h 4737100"/>
              <a:gd name="T26" fmla="*/ 152400 w 152400"/>
              <a:gd name="T27" fmla="*/ 4737100 h 47371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2400" h="4737100">
                <a:moveTo>
                  <a:pt x="0" y="0"/>
                </a:moveTo>
                <a:lnTo>
                  <a:pt x="50800" y="114300"/>
                </a:lnTo>
                <a:cubicBezTo>
                  <a:pt x="55033" y="524933"/>
                  <a:pt x="55528" y="935622"/>
                  <a:pt x="63500" y="1346200"/>
                </a:cubicBezTo>
                <a:cubicBezTo>
                  <a:pt x="64000" y="1371946"/>
                  <a:pt x="73191" y="1396826"/>
                  <a:pt x="76200" y="1422400"/>
                </a:cubicBezTo>
                <a:cubicBezTo>
                  <a:pt x="81135" y="1464343"/>
                  <a:pt x="86773" y="1583935"/>
                  <a:pt x="101600" y="1638300"/>
                </a:cubicBezTo>
                <a:cubicBezTo>
                  <a:pt x="107598" y="1660294"/>
                  <a:pt x="118533" y="1680633"/>
                  <a:pt x="127000" y="1701800"/>
                </a:cubicBezTo>
                <a:cubicBezTo>
                  <a:pt x="118533" y="1985433"/>
                  <a:pt x="111379" y="2269109"/>
                  <a:pt x="101600" y="2552700"/>
                </a:cubicBezTo>
                <a:cubicBezTo>
                  <a:pt x="98818" y="2633384"/>
                  <a:pt x="88445" y="2857055"/>
                  <a:pt x="76200" y="2959100"/>
                </a:cubicBezTo>
                <a:cubicBezTo>
                  <a:pt x="69566" y="3014384"/>
                  <a:pt x="59267" y="3069167"/>
                  <a:pt x="50800" y="3124200"/>
                </a:cubicBezTo>
                <a:cubicBezTo>
                  <a:pt x="59267" y="3522133"/>
                  <a:pt x="65148" y="3920130"/>
                  <a:pt x="76200" y="4318000"/>
                </a:cubicBezTo>
                <a:cubicBezTo>
                  <a:pt x="77986" y="4382295"/>
                  <a:pt x="81771" y="4486593"/>
                  <a:pt x="101600" y="4559300"/>
                </a:cubicBezTo>
                <a:cubicBezTo>
                  <a:pt x="108645" y="4585131"/>
                  <a:pt x="119955" y="4609669"/>
                  <a:pt x="127000" y="4635500"/>
                </a:cubicBezTo>
                <a:cubicBezTo>
                  <a:pt x="132680" y="4656325"/>
                  <a:pt x="134465" y="4678059"/>
                  <a:pt x="139700" y="4699000"/>
                </a:cubicBezTo>
                <a:cubicBezTo>
                  <a:pt x="142947" y="4711987"/>
                  <a:pt x="152400" y="4737100"/>
                  <a:pt x="152400" y="4737100"/>
                </a:cubicBez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2476" name="Straight Arrow Connector 26"/>
          <p:cNvCxnSpPr>
            <a:cxnSpLocks noChangeShapeType="1"/>
          </p:cNvCxnSpPr>
          <p:nvPr/>
        </p:nvCxnSpPr>
        <p:spPr bwMode="auto">
          <a:xfrm rot="5400000" flipH="1" flipV="1">
            <a:off x="-1918730" y="3528505"/>
            <a:ext cx="4755550" cy="369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62477" name="Straight Arrow Connector 29"/>
          <p:cNvCxnSpPr>
            <a:cxnSpLocks noChangeShapeType="1"/>
          </p:cNvCxnSpPr>
          <p:nvPr/>
        </p:nvCxnSpPr>
        <p:spPr bwMode="auto">
          <a:xfrm>
            <a:off x="471551" y="5895425"/>
            <a:ext cx="8280400" cy="12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62478" name="TextBox 31"/>
          <p:cNvSpPr txBox="1">
            <a:spLocks noChangeArrowheads="1"/>
          </p:cNvSpPr>
          <p:nvPr/>
        </p:nvSpPr>
        <p:spPr bwMode="auto">
          <a:xfrm>
            <a:off x="7696200" y="5831925"/>
            <a:ext cx="114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62479" name="TextBox 32"/>
          <p:cNvSpPr txBox="1">
            <a:spLocks noChangeArrowheads="1"/>
          </p:cNvSpPr>
          <p:nvPr/>
        </p:nvSpPr>
        <p:spPr bwMode="auto">
          <a:xfrm rot="16200000" flipH="1">
            <a:off x="-587375" y="1831509"/>
            <a:ext cx="172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2286000" y="4460325"/>
            <a:ext cx="4038600" cy="1282700"/>
            <a:chOff x="2286000" y="4724400"/>
            <a:chExt cx="4038600" cy="1282700"/>
          </a:xfrm>
        </p:grpSpPr>
        <p:grpSp>
          <p:nvGrpSpPr>
            <p:cNvPr id="4" name="Group 20"/>
            <p:cNvGrpSpPr>
              <a:grpSpLocks/>
            </p:cNvGrpSpPr>
            <p:nvPr/>
          </p:nvGrpSpPr>
          <p:grpSpPr bwMode="auto">
            <a:xfrm>
              <a:off x="2286000" y="4724400"/>
              <a:ext cx="3276600" cy="1282700"/>
              <a:chOff x="2209800" y="4724400"/>
              <a:chExt cx="3276600" cy="1282700"/>
            </a:xfrm>
          </p:grpSpPr>
          <p:pic>
            <p:nvPicPr>
              <p:cNvPr id="62490" name="Picture 18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276600" y="4800600"/>
                <a:ext cx="1398686" cy="1206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491" name="Rounded Rectangle 19"/>
              <p:cNvSpPr>
                <a:spLocks noChangeArrowheads="1"/>
              </p:cNvSpPr>
              <p:nvPr/>
            </p:nvSpPr>
            <p:spPr bwMode="auto">
              <a:xfrm>
                <a:off x="2209800" y="4724400"/>
                <a:ext cx="3276600" cy="76200"/>
              </a:xfrm>
              <a:prstGeom prst="roundRect">
                <a:avLst>
                  <a:gd name="adj" fmla="val 16667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488" name="TextBox 33"/>
            <p:cNvSpPr txBox="1">
              <a:spLocks noChangeArrowheads="1"/>
            </p:cNvSpPr>
            <p:nvPr/>
          </p:nvSpPr>
          <p:spPr bwMode="auto">
            <a:xfrm>
              <a:off x="4114800" y="5117068"/>
              <a:ext cx="1295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smtClean="0">
                  <a:solidFill>
                    <a:srgbClr val="D55500"/>
                  </a:solidFill>
                </a:rPr>
                <a:t>Pell Grants</a:t>
              </a:r>
              <a:endParaRPr lang="en-US" sz="1800" dirty="0">
                <a:solidFill>
                  <a:srgbClr val="D55500"/>
                </a:solidFill>
              </a:endParaRPr>
            </a:p>
          </p:txBody>
        </p:sp>
        <p:sp>
          <p:nvSpPr>
            <p:cNvPr id="62489" name="TextBox 34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2438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dirty="0" smtClean="0">
                  <a:solidFill>
                    <a:srgbClr val="D55500"/>
                  </a:solidFill>
                </a:rPr>
                <a:t>Student loans</a:t>
              </a:r>
              <a:endParaRPr lang="en-US" sz="1800" dirty="0">
                <a:solidFill>
                  <a:srgbClr val="D55500"/>
                </a:solidFill>
              </a:endParaRPr>
            </a:p>
          </p:txBody>
        </p:sp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4114800" y="2738206"/>
            <a:ext cx="5105400" cy="3004819"/>
            <a:chOff x="4114800" y="2964556"/>
            <a:chExt cx="5105400" cy="3004819"/>
          </a:xfrm>
        </p:grpSpPr>
        <p:grpSp>
          <p:nvGrpSpPr>
            <p:cNvPr id="6" name="Group 21"/>
            <p:cNvGrpSpPr>
              <a:grpSpLocks/>
            </p:cNvGrpSpPr>
            <p:nvPr/>
          </p:nvGrpSpPr>
          <p:grpSpPr bwMode="auto">
            <a:xfrm>
              <a:off x="4114800" y="2964556"/>
              <a:ext cx="4310255" cy="3004819"/>
              <a:chOff x="1600200" y="2964556"/>
              <a:chExt cx="4310255" cy="3004819"/>
            </a:xfrm>
          </p:grpSpPr>
          <p:pic>
            <p:nvPicPr>
              <p:cNvPr id="62485" name="Picture 22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3276600" y="3010275"/>
                <a:ext cx="1398686" cy="2959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2486" name="Rounded Rectangle 23"/>
              <p:cNvSpPr>
                <a:spLocks noChangeArrowheads="1"/>
              </p:cNvSpPr>
              <p:nvPr/>
            </p:nvSpPr>
            <p:spPr bwMode="auto">
              <a:xfrm>
                <a:off x="1600200" y="2964556"/>
                <a:ext cx="4310255" cy="45719"/>
              </a:xfrm>
              <a:prstGeom prst="roundRect">
                <a:avLst>
                  <a:gd name="adj" fmla="val 16667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2483" name="TextBox 35"/>
            <p:cNvSpPr txBox="1">
              <a:spLocks noChangeArrowheads="1"/>
            </p:cNvSpPr>
            <p:nvPr/>
          </p:nvSpPr>
          <p:spPr bwMode="auto">
            <a:xfrm>
              <a:off x="6400800" y="4057785"/>
              <a:ext cx="1524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D55500"/>
                  </a:solidFill>
                </a:rPr>
                <a:t>Pell Grants</a:t>
              </a:r>
              <a:endParaRPr lang="en-US" dirty="0">
                <a:solidFill>
                  <a:srgbClr val="D55500"/>
                </a:solidFill>
              </a:endParaRPr>
            </a:p>
          </p:txBody>
        </p:sp>
        <p:sp>
          <p:nvSpPr>
            <p:cNvPr id="62484" name="TextBox 36"/>
            <p:cNvSpPr txBox="1">
              <a:spLocks noChangeArrowheads="1"/>
            </p:cNvSpPr>
            <p:nvPr/>
          </p:nvSpPr>
          <p:spPr bwMode="auto">
            <a:xfrm>
              <a:off x="6400800" y="3224050"/>
              <a:ext cx="28194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 smtClean="0">
                  <a:solidFill>
                    <a:srgbClr val="D55500"/>
                  </a:solidFill>
                </a:rPr>
                <a:t>Student Loans</a:t>
              </a:r>
              <a:endParaRPr lang="en-US" dirty="0">
                <a:solidFill>
                  <a:srgbClr val="D55500"/>
                </a:solidFill>
              </a:endParaRP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457200" y="-22692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Creating a price floor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future universities may be built</a:t>
            </a:r>
            <a:endParaRPr lang="en-US" dirty="0"/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273177" y="1554169"/>
            <a:ext cx="1905000" cy="4384496"/>
            <a:chOff x="228600" y="1905005"/>
            <a:chExt cx="1905000" cy="3796398"/>
          </a:xfrm>
        </p:grpSpPr>
        <p:grpSp>
          <p:nvGrpSpPr>
            <p:cNvPr id="4" name="Group 34"/>
            <p:cNvGrpSpPr>
              <a:grpSpLocks/>
            </p:cNvGrpSpPr>
            <p:nvPr/>
          </p:nvGrpSpPr>
          <p:grpSpPr bwMode="auto">
            <a:xfrm>
              <a:off x="533400" y="1905005"/>
              <a:ext cx="1409700" cy="2847976"/>
              <a:chOff x="1981200" y="2105030"/>
              <a:chExt cx="1409700" cy="2847976"/>
            </a:xfrm>
          </p:grpSpPr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>
                <a:off x="1981200" y="3781430"/>
                <a:ext cx="1409700" cy="1171576"/>
                <a:chOff x="2781300" y="5153026"/>
                <a:chExt cx="1409700" cy="1171574"/>
              </a:xfrm>
            </p:grpSpPr>
            <p:sp>
              <p:nvSpPr>
                <p:cNvPr id="18" name="Puzzle3"/>
                <p:cNvSpPr>
                  <a:spLocks noEditPoints="1" noChangeArrowheads="1"/>
                </p:cNvSpPr>
                <p:nvPr/>
              </p:nvSpPr>
              <p:spPr bwMode="auto">
                <a:xfrm>
                  <a:off x="3467745" y="5153026"/>
                  <a:ext cx="554130" cy="622591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2147483647 w 21600"/>
                    <a:gd name="T9" fmla="*/ 0 h 21600"/>
                    <a:gd name="T10" fmla="*/ 0 w 21600"/>
                    <a:gd name="T11" fmla="*/ 2147483647 h 21600"/>
                    <a:gd name="T12" fmla="*/ 2147483647 w 21600"/>
                    <a:gd name="T13" fmla="*/ 2147483647 h 21600"/>
                    <a:gd name="T14" fmla="*/ 0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2269 w 21600"/>
                    <a:gd name="T25" fmla="*/ 7718 h 21600"/>
                    <a:gd name="T26" fmla="*/ 19157 w 21600"/>
                    <a:gd name="T27" fmla="*/ 2023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6625" y="20892"/>
                      </a:moveTo>
                      <a:lnTo>
                        <a:pt x="7105" y="21023"/>
                      </a:lnTo>
                      <a:lnTo>
                        <a:pt x="7513" y="21088"/>
                      </a:lnTo>
                      <a:lnTo>
                        <a:pt x="7922" y="21115"/>
                      </a:lnTo>
                      <a:lnTo>
                        <a:pt x="8242" y="21115"/>
                      </a:lnTo>
                      <a:lnTo>
                        <a:pt x="8544" y="21062"/>
                      </a:lnTo>
                      <a:lnTo>
                        <a:pt x="8810" y="20997"/>
                      </a:lnTo>
                      <a:lnTo>
                        <a:pt x="9023" y="20892"/>
                      </a:lnTo>
                      <a:lnTo>
                        <a:pt x="9148" y="20761"/>
                      </a:lnTo>
                      <a:lnTo>
                        <a:pt x="9290" y="20616"/>
                      </a:lnTo>
                      <a:lnTo>
                        <a:pt x="9361" y="20459"/>
                      </a:lnTo>
                      <a:lnTo>
                        <a:pt x="9396" y="20289"/>
                      </a:lnTo>
                      <a:lnTo>
                        <a:pt x="9396" y="20092"/>
                      </a:lnTo>
                      <a:lnTo>
                        <a:pt x="9325" y="19909"/>
                      </a:lnTo>
                      <a:lnTo>
                        <a:pt x="9219" y="19738"/>
                      </a:lnTo>
                      <a:lnTo>
                        <a:pt x="9094" y="19555"/>
                      </a:lnTo>
                      <a:lnTo>
                        <a:pt x="8917" y="19384"/>
                      </a:lnTo>
                      <a:lnTo>
                        <a:pt x="8650" y="19162"/>
                      </a:lnTo>
                      <a:lnTo>
                        <a:pt x="8437" y="18900"/>
                      </a:lnTo>
                      <a:lnTo>
                        <a:pt x="8277" y="18624"/>
                      </a:lnTo>
                      <a:lnTo>
                        <a:pt x="8135" y="18349"/>
                      </a:lnTo>
                      <a:lnTo>
                        <a:pt x="8028" y="18048"/>
                      </a:lnTo>
                      <a:lnTo>
                        <a:pt x="7993" y="17746"/>
                      </a:lnTo>
                      <a:lnTo>
                        <a:pt x="7993" y="17471"/>
                      </a:lnTo>
                      <a:lnTo>
                        <a:pt x="8028" y="17169"/>
                      </a:lnTo>
                      <a:lnTo>
                        <a:pt x="8135" y="16920"/>
                      </a:lnTo>
                      <a:lnTo>
                        <a:pt x="8277" y="16671"/>
                      </a:lnTo>
                      <a:lnTo>
                        <a:pt x="8366" y="16540"/>
                      </a:lnTo>
                      <a:lnTo>
                        <a:pt x="8473" y="16409"/>
                      </a:lnTo>
                      <a:lnTo>
                        <a:pt x="8615" y="16317"/>
                      </a:lnTo>
                      <a:lnTo>
                        <a:pt x="8739" y="16213"/>
                      </a:lnTo>
                      <a:lnTo>
                        <a:pt x="8881" y="16134"/>
                      </a:lnTo>
                      <a:lnTo>
                        <a:pt x="9059" y="16055"/>
                      </a:lnTo>
                      <a:lnTo>
                        <a:pt x="9254" y="15990"/>
                      </a:lnTo>
                      <a:lnTo>
                        <a:pt x="9432" y="15911"/>
                      </a:lnTo>
                      <a:lnTo>
                        <a:pt x="9663" y="15885"/>
                      </a:lnTo>
                      <a:lnTo>
                        <a:pt x="9876" y="15833"/>
                      </a:lnTo>
                      <a:lnTo>
                        <a:pt x="10142" y="15806"/>
                      </a:lnTo>
                      <a:lnTo>
                        <a:pt x="10391" y="15806"/>
                      </a:lnTo>
                      <a:lnTo>
                        <a:pt x="10728" y="15806"/>
                      </a:lnTo>
                      <a:lnTo>
                        <a:pt x="10995" y="15806"/>
                      </a:lnTo>
                      <a:lnTo>
                        <a:pt x="11279" y="15833"/>
                      </a:lnTo>
                      <a:lnTo>
                        <a:pt x="11546" y="15885"/>
                      </a:lnTo>
                      <a:lnTo>
                        <a:pt x="11776" y="15937"/>
                      </a:lnTo>
                      <a:lnTo>
                        <a:pt x="12025" y="15990"/>
                      </a:lnTo>
                      <a:lnTo>
                        <a:pt x="12221" y="16055"/>
                      </a:lnTo>
                      <a:lnTo>
                        <a:pt x="12434" y="16134"/>
                      </a:lnTo>
                      <a:lnTo>
                        <a:pt x="12611" y="16213"/>
                      </a:lnTo>
                      <a:lnTo>
                        <a:pt x="12771" y="16317"/>
                      </a:lnTo>
                      <a:lnTo>
                        <a:pt x="12913" y="16409"/>
                      </a:lnTo>
                      <a:lnTo>
                        <a:pt x="13038" y="16514"/>
                      </a:lnTo>
                      <a:lnTo>
                        <a:pt x="13251" y="16737"/>
                      </a:lnTo>
                      <a:lnTo>
                        <a:pt x="13428" y="16986"/>
                      </a:lnTo>
                      <a:lnTo>
                        <a:pt x="13517" y="17248"/>
                      </a:lnTo>
                      <a:lnTo>
                        <a:pt x="13588" y="17523"/>
                      </a:lnTo>
                      <a:lnTo>
                        <a:pt x="13588" y="17799"/>
                      </a:lnTo>
                      <a:lnTo>
                        <a:pt x="13517" y="18074"/>
                      </a:lnTo>
                      <a:lnTo>
                        <a:pt x="13428" y="18323"/>
                      </a:lnTo>
                      <a:lnTo>
                        <a:pt x="13286" y="18572"/>
                      </a:lnTo>
                      <a:lnTo>
                        <a:pt x="13109" y="18808"/>
                      </a:lnTo>
                      <a:lnTo>
                        <a:pt x="12878" y="19031"/>
                      </a:lnTo>
                      <a:lnTo>
                        <a:pt x="12434" y="19411"/>
                      </a:lnTo>
                      <a:lnTo>
                        <a:pt x="12132" y="19738"/>
                      </a:lnTo>
                      <a:lnTo>
                        <a:pt x="12025" y="19856"/>
                      </a:lnTo>
                      <a:lnTo>
                        <a:pt x="11919" y="20014"/>
                      </a:lnTo>
                      <a:lnTo>
                        <a:pt x="11883" y="20132"/>
                      </a:lnTo>
                      <a:lnTo>
                        <a:pt x="11883" y="20263"/>
                      </a:lnTo>
                      <a:lnTo>
                        <a:pt x="11883" y="20394"/>
                      </a:lnTo>
                      <a:lnTo>
                        <a:pt x="11954" y="20485"/>
                      </a:lnTo>
                      <a:lnTo>
                        <a:pt x="12061" y="20590"/>
                      </a:lnTo>
                      <a:lnTo>
                        <a:pt x="12185" y="20695"/>
                      </a:lnTo>
                      <a:lnTo>
                        <a:pt x="12327" y="20787"/>
                      </a:lnTo>
                      <a:lnTo>
                        <a:pt x="12540" y="20892"/>
                      </a:lnTo>
                      <a:lnTo>
                        <a:pt x="12771" y="20997"/>
                      </a:lnTo>
                      <a:lnTo>
                        <a:pt x="13073" y="21088"/>
                      </a:lnTo>
                      <a:lnTo>
                        <a:pt x="13428" y="21193"/>
                      </a:lnTo>
                      <a:lnTo>
                        <a:pt x="13873" y="21298"/>
                      </a:lnTo>
                      <a:lnTo>
                        <a:pt x="14317" y="21390"/>
                      </a:lnTo>
                      <a:lnTo>
                        <a:pt x="14778" y="21468"/>
                      </a:lnTo>
                      <a:lnTo>
                        <a:pt x="15294" y="21547"/>
                      </a:lnTo>
                      <a:lnTo>
                        <a:pt x="15809" y="21600"/>
                      </a:lnTo>
                      <a:lnTo>
                        <a:pt x="16359" y="21652"/>
                      </a:lnTo>
                      <a:lnTo>
                        <a:pt x="16875" y="21678"/>
                      </a:lnTo>
                      <a:lnTo>
                        <a:pt x="17407" y="21678"/>
                      </a:lnTo>
                      <a:lnTo>
                        <a:pt x="17958" y="21678"/>
                      </a:lnTo>
                      <a:lnTo>
                        <a:pt x="18473" y="21652"/>
                      </a:lnTo>
                      <a:lnTo>
                        <a:pt x="18953" y="21573"/>
                      </a:lnTo>
                      <a:lnTo>
                        <a:pt x="19397" y="21495"/>
                      </a:lnTo>
                      <a:lnTo>
                        <a:pt x="19841" y="21390"/>
                      </a:lnTo>
                      <a:lnTo>
                        <a:pt x="20214" y="21272"/>
                      </a:lnTo>
                      <a:lnTo>
                        <a:pt x="20551" y="21088"/>
                      </a:lnTo>
                      <a:lnTo>
                        <a:pt x="20480" y="20787"/>
                      </a:lnTo>
                      <a:lnTo>
                        <a:pt x="20409" y="20485"/>
                      </a:lnTo>
                      <a:lnTo>
                        <a:pt x="20356" y="20158"/>
                      </a:lnTo>
                      <a:lnTo>
                        <a:pt x="20356" y="19804"/>
                      </a:lnTo>
                      <a:lnTo>
                        <a:pt x="20321" y="19083"/>
                      </a:lnTo>
                      <a:lnTo>
                        <a:pt x="20356" y="18349"/>
                      </a:lnTo>
                      <a:lnTo>
                        <a:pt x="20409" y="17641"/>
                      </a:lnTo>
                      <a:lnTo>
                        <a:pt x="20480" y="17012"/>
                      </a:lnTo>
                      <a:lnTo>
                        <a:pt x="20551" y="16488"/>
                      </a:lnTo>
                      <a:lnTo>
                        <a:pt x="20551" y="16055"/>
                      </a:lnTo>
                      <a:lnTo>
                        <a:pt x="20551" y="15911"/>
                      </a:lnTo>
                      <a:lnTo>
                        <a:pt x="20445" y="15754"/>
                      </a:lnTo>
                      <a:lnTo>
                        <a:pt x="20356" y="15610"/>
                      </a:lnTo>
                      <a:lnTo>
                        <a:pt x="20178" y="15452"/>
                      </a:lnTo>
                      <a:lnTo>
                        <a:pt x="20001" y="15334"/>
                      </a:lnTo>
                      <a:lnTo>
                        <a:pt x="19770" y="15230"/>
                      </a:lnTo>
                      <a:lnTo>
                        <a:pt x="19521" y="15125"/>
                      </a:lnTo>
                      <a:lnTo>
                        <a:pt x="19290" y="15059"/>
                      </a:lnTo>
                      <a:lnTo>
                        <a:pt x="19024" y="15007"/>
                      </a:lnTo>
                      <a:lnTo>
                        <a:pt x="18740" y="14954"/>
                      </a:lnTo>
                      <a:lnTo>
                        <a:pt x="18509" y="14954"/>
                      </a:lnTo>
                      <a:lnTo>
                        <a:pt x="18225" y="14954"/>
                      </a:lnTo>
                      <a:lnTo>
                        <a:pt x="17994" y="15007"/>
                      </a:lnTo>
                      <a:lnTo>
                        <a:pt x="17763" y="15085"/>
                      </a:lnTo>
                      <a:lnTo>
                        <a:pt x="17550" y="15177"/>
                      </a:lnTo>
                      <a:lnTo>
                        <a:pt x="17372" y="15308"/>
                      </a:lnTo>
                      <a:lnTo>
                        <a:pt x="17176" y="15426"/>
                      </a:lnTo>
                      <a:lnTo>
                        <a:pt x="16928" y="15557"/>
                      </a:lnTo>
                      <a:lnTo>
                        <a:pt x="16661" y="15636"/>
                      </a:lnTo>
                      <a:lnTo>
                        <a:pt x="16359" y="15688"/>
                      </a:lnTo>
                      <a:lnTo>
                        <a:pt x="16022" y="15715"/>
                      </a:lnTo>
                      <a:lnTo>
                        <a:pt x="15667" y="15688"/>
                      </a:lnTo>
                      <a:lnTo>
                        <a:pt x="15294" y="15662"/>
                      </a:lnTo>
                      <a:lnTo>
                        <a:pt x="14956" y="15583"/>
                      </a:lnTo>
                      <a:lnTo>
                        <a:pt x="14619" y="15479"/>
                      </a:lnTo>
                      <a:lnTo>
                        <a:pt x="14281" y="15334"/>
                      </a:lnTo>
                      <a:lnTo>
                        <a:pt x="13961" y="15177"/>
                      </a:lnTo>
                      <a:lnTo>
                        <a:pt x="13695" y="14981"/>
                      </a:lnTo>
                      <a:lnTo>
                        <a:pt x="13588" y="14850"/>
                      </a:lnTo>
                      <a:lnTo>
                        <a:pt x="13482" y="14732"/>
                      </a:lnTo>
                      <a:lnTo>
                        <a:pt x="13393" y="14600"/>
                      </a:lnTo>
                      <a:lnTo>
                        <a:pt x="13322" y="14456"/>
                      </a:lnTo>
                      <a:lnTo>
                        <a:pt x="13251" y="14299"/>
                      </a:lnTo>
                      <a:lnTo>
                        <a:pt x="13215" y="14155"/>
                      </a:lnTo>
                      <a:lnTo>
                        <a:pt x="13180" y="13971"/>
                      </a:lnTo>
                      <a:lnTo>
                        <a:pt x="13180" y="13801"/>
                      </a:lnTo>
                      <a:lnTo>
                        <a:pt x="13180" y="13591"/>
                      </a:lnTo>
                      <a:lnTo>
                        <a:pt x="13215" y="13395"/>
                      </a:lnTo>
                      <a:lnTo>
                        <a:pt x="13251" y="13198"/>
                      </a:lnTo>
                      <a:lnTo>
                        <a:pt x="13322" y="13015"/>
                      </a:lnTo>
                      <a:lnTo>
                        <a:pt x="13393" y="12870"/>
                      </a:lnTo>
                      <a:lnTo>
                        <a:pt x="13482" y="12713"/>
                      </a:lnTo>
                      <a:lnTo>
                        <a:pt x="13588" y="12569"/>
                      </a:lnTo>
                      <a:lnTo>
                        <a:pt x="13730" y="12438"/>
                      </a:lnTo>
                      <a:lnTo>
                        <a:pt x="13997" y="12215"/>
                      </a:lnTo>
                      <a:lnTo>
                        <a:pt x="14334" y="12005"/>
                      </a:lnTo>
                      <a:lnTo>
                        <a:pt x="14690" y="11861"/>
                      </a:lnTo>
                      <a:lnTo>
                        <a:pt x="15063" y="11756"/>
                      </a:lnTo>
                      <a:lnTo>
                        <a:pt x="15436" y="11678"/>
                      </a:lnTo>
                      <a:lnTo>
                        <a:pt x="15809" y="11638"/>
                      </a:lnTo>
                      <a:lnTo>
                        <a:pt x="16182" y="11638"/>
                      </a:lnTo>
                      <a:lnTo>
                        <a:pt x="16555" y="11678"/>
                      </a:lnTo>
                      <a:lnTo>
                        <a:pt x="16910" y="11730"/>
                      </a:lnTo>
                      <a:lnTo>
                        <a:pt x="17248" y="11835"/>
                      </a:lnTo>
                      <a:lnTo>
                        <a:pt x="17514" y="11966"/>
                      </a:lnTo>
                      <a:lnTo>
                        <a:pt x="17763" y="12110"/>
                      </a:lnTo>
                      <a:lnTo>
                        <a:pt x="17887" y="12215"/>
                      </a:lnTo>
                      <a:lnTo>
                        <a:pt x="18065" y="12307"/>
                      </a:lnTo>
                      <a:lnTo>
                        <a:pt x="18260" y="12412"/>
                      </a:lnTo>
                      <a:lnTo>
                        <a:pt x="18438" y="12464"/>
                      </a:lnTo>
                      <a:lnTo>
                        <a:pt x="18669" y="12543"/>
                      </a:lnTo>
                      <a:lnTo>
                        <a:pt x="18882" y="12569"/>
                      </a:lnTo>
                      <a:lnTo>
                        <a:pt x="19113" y="12595"/>
                      </a:lnTo>
                      <a:lnTo>
                        <a:pt x="19361" y="12608"/>
                      </a:lnTo>
                      <a:lnTo>
                        <a:pt x="19592" y="12608"/>
                      </a:lnTo>
                      <a:lnTo>
                        <a:pt x="19841" y="12595"/>
                      </a:lnTo>
                      <a:lnTo>
                        <a:pt x="20072" y="12543"/>
                      </a:lnTo>
                      <a:lnTo>
                        <a:pt x="20321" y="12490"/>
                      </a:lnTo>
                      <a:lnTo>
                        <a:pt x="20551" y="12438"/>
                      </a:lnTo>
                      <a:lnTo>
                        <a:pt x="20800" y="12333"/>
                      </a:lnTo>
                      <a:lnTo>
                        <a:pt x="20996" y="12241"/>
                      </a:lnTo>
                      <a:lnTo>
                        <a:pt x="21244" y="12110"/>
                      </a:lnTo>
                      <a:lnTo>
                        <a:pt x="21298" y="12032"/>
                      </a:lnTo>
                      <a:lnTo>
                        <a:pt x="21404" y="11966"/>
                      </a:lnTo>
                      <a:lnTo>
                        <a:pt x="21475" y="11861"/>
                      </a:lnTo>
                      <a:lnTo>
                        <a:pt x="21511" y="11730"/>
                      </a:lnTo>
                      <a:lnTo>
                        <a:pt x="21617" y="11481"/>
                      </a:lnTo>
                      <a:lnTo>
                        <a:pt x="21653" y="11180"/>
                      </a:lnTo>
                      <a:lnTo>
                        <a:pt x="21653" y="10826"/>
                      </a:lnTo>
                      <a:lnTo>
                        <a:pt x="21653" y="10472"/>
                      </a:lnTo>
                      <a:lnTo>
                        <a:pt x="21582" y="10092"/>
                      </a:lnTo>
                      <a:lnTo>
                        <a:pt x="21511" y="9725"/>
                      </a:lnTo>
                      <a:lnTo>
                        <a:pt x="21298" y="8912"/>
                      </a:lnTo>
                      <a:lnTo>
                        <a:pt x="21067" y="8191"/>
                      </a:lnTo>
                      <a:lnTo>
                        <a:pt x="20800" y="7536"/>
                      </a:lnTo>
                      <a:lnTo>
                        <a:pt x="20551" y="7025"/>
                      </a:lnTo>
                      <a:lnTo>
                        <a:pt x="20001" y="7103"/>
                      </a:lnTo>
                      <a:lnTo>
                        <a:pt x="19432" y="7156"/>
                      </a:lnTo>
                      <a:lnTo>
                        <a:pt x="18846" y="7208"/>
                      </a:lnTo>
                      <a:lnTo>
                        <a:pt x="18225" y="7208"/>
                      </a:lnTo>
                      <a:lnTo>
                        <a:pt x="17656" y="7208"/>
                      </a:lnTo>
                      <a:lnTo>
                        <a:pt x="17070" y="7182"/>
                      </a:lnTo>
                      <a:lnTo>
                        <a:pt x="16484" y="7156"/>
                      </a:lnTo>
                      <a:lnTo>
                        <a:pt x="15986" y="7103"/>
                      </a:lnTo>
                      <a:lnTo>
                        <a:pt x="14992" y="6999"/>
                      </a:lnTo>
                      <a:lnTo>
                        <a:pt x="14210" y="6907"/>
                      </a:lnTo>
                      <a:lnTo>
                        <a:pt x="13695" y="6828"/>
                      </a:lnTo>
                      <a:lnTo>
                        <a:pt x="13517" y="6802"/>
                      </a:lnTo>
                      <a:lnTo>
                        <a:pt x="13073" y="6645"/>
                      </a:lnTo>
                      <a:lnTo>
                        <a:pt x="12700" y="6474"/>
                      </a:lnTo>
                      <a:lnTo>
                        <a:pt x="12363" y="6304"/>
                      </a:lnTo>
                      <a:lnTo>
                        <a:pt x="12132" y="6094"/>
                      </a:lnTo>
                      <a:lnTo>
                        <a:pt x="11919" y="5871"/>
                      </a:lnTo>
                      <a:lnTo>
                        <a:pt x="11776" y="5649"/>
                      </a:lnTo>
                      <a:lnTo>
                        <a:pt x="11688" y="5413"/>
                      </a:lnTo>
                      <a:lnTo>
                        <a:pt x="11617" y="5190"/>
                      </a:lnTo>
                      <a:lnTo>
                        <a:pt x="11617" y="4941"/>
                      </a:lnTo>
                      <a:lnTo>
                        <a:pt x="11652" y="4718"/>
                      </a:lnTo>
                      <a:lnTo>
                        <a:pt x="11723" y="4482"/>
                      </a:lnTo>
                      <a:lnTo>
                        <a:pt x="11812" y="4285"/>
                      </a:lnTo>
                      <a:lnTo>
                        <a:pt x="11919" y="4089"/>
                      </a:lnTo>
                      <a:lnTo>
                        <a:pt x="12096" y="3905"/>
                      </a:lnTo>
                      <a:lnTo>
                        <a:pt x="12292" y="3735"/>
                      </a:lnTo>
                      <a:lnTo>
                        <a:pt x="12505" y="3604"/>
                      </a:lnTo>
                      <a:lnTo>
                        <a:pt x="12700" y="3460"/>
                      </a:lnTo>
                      <a:lnTo>
                        <a:pt x="12878" y="3250"/>
                      </a:lnTo>
                      <a:lnTo>
                        <a:pt x="13038" y="3027"/>
                      </a:lnTo>
                      <a:lnTo>
                        <a:pt x="13180" y="2752"/>
                      </a:lnTo>
                      <a:lnTo>
                        <a:pt x="13286" y="2477"/>
                      </a:lnTo>
                      <a:lnTo>
                        <a:pt x="13322" y="2175"/>
                      </a:lnTo>
                      <a:lnTo>
                        <a:pt x="13357" y="1874"/>
                      </a:lnTo>
                      <a:lnTo>
                        <a:pt x="13286" y="1572"/>
                      </a:lnTo>
                      <a:lnTo>
                        <a:pt x="13180" y="1271"/>
                      </a:lnTo>
                      <a:lnTo>
                        <a:pt x="13038" y="983"/>
                      </a:lnTo>
                      <a:lnTo>
                        <a:pt x="12949" y="865"/>
                      </a:lnTo>
                      <a:lnTo>
                        <a:pt x="12807" y="733"/>
                      </a:lnTo>
                      <a:lnTo>
                        <a:pt x="12665" y="616"/>
                      </a:lnTo>
                      <a:lnTo>
                        <a:pt x="12505" y="511"/>
                      </a:lnTo>
                      <a:lnTo>
                        <a:pt x="12327" y="406"/>
                      </a:lnTo>
                      <a:lnTo>
                        <a:pt x="12132" y="314"/>
                      </a:lnTo>
                      <a:lnTo>
                        <a:pt x="11883" y="235"/>
                      </a:lnTo>
                      <a:lnTo>
                        <a:pt x="11652" y="183"/>
                      </a:lnTo>
                      <a:lnTo>
                        <a:pt x="11368" y="104"/>
                      </a:lnTo>
                      <a:lnTo>
                        <a:pt x="11101" y="78"/>
                      </a:lnTo>
                      <a:lnTo>
                        <a:pt x="10800" y="52"/>
                      </a:lnTo>
                      <a:lnTo>
                        <a:pt x="10444" y="52"/>
                      </a:lnTo>
                      <a:lnTo>
                        <a:pt x="10142" y="52"/>
                      </a:lnTo>
                      <a:lnTo>
                        <a:pt x="9840" y="78"/>
                      </a:lnTo>
                      <a:lnTo>
                        <a:pt x="9574" y="104"/>
                      </a:lnTo>
                      <a:lnTo>
                        <a:pt x="9325" y="157"/>
                      </a:lnTo>
                      <a:lnTo>
                        <a:pt x="9094" y="209"/>
                      </a:lnTo>
                      <a:lnTo>
                        <a:pt x="8846" y="262"/>
                      </a:lnTo>
                      <a:lnTo>
                        <a:pt x="8650" y="340"/>
                      </a:lnTo>
                      <a:lnTo>
                        <a:pt x="8437" y="432"/>
                      </a:lnTo>
                      <a:lnTo>
                        <a:pt x="8277" y="511"/>
                      </a:lnTo>
                      <a:lnTo>
                        <a:pt x="8100" y="616"/>
                      </a:lnTo>
                      <a:lnTo>
                        <a:pt x="7957" y="707"/>
                      </a:lnTo>
                      <a:lnTo>
                        <a:pt x="7833" y="838"/>
                      </a:lnTo>
                      <a:lnTo>
                        <a:pt x="7620" y="1061"/>
                      </a:lnTo>
                      <a:lnTo>
                        <a:pt x="7442" y="1336"/>
                      </a:lnTo>
                      <a:lnTo>
                        <a:pt x="7353" y="1599"/>
                      </a:lnTo>
                      <a:lnTo>
                        <a:pt x="7318" y="1900"/>
                      </a:lnTo>
                      <a:lnTo>
                        <a:pt x="7318" y="2175"/>
                      </a:lnTo>
                      <a:lnTo>
                        <a:pt x="7353" y="2450"/>
                      </a:lnTo>
                      <a:lnTo>
                        <a:pt x="7442" y="2726"/>
                      </a:lnTo>
                      <a:lnTo>
                        <a:pt x="7620" y="2975"/>
                      </a:lnTo>
                      <a:lnTo>
                        <a:pt x="7833" y="3198"/>
                      </a:lnTo>
                      <a:lnTo>
                        <a:pt x="8064" y="3433"/>
                      </a:lnTo>
                      <a:lnTo>
                        <a:pt x="8295" y="3630"/>
                      </a:lnTo>
                      <a:lnTo>
                        <a:pt x="8508" y="3853"/>
                      </a:lnTo>
                      <a:lnTo>
                        <a:pt x="8686" y="4089"/>
                      </a:lnTo>
                      <a:lnTo>
                        <a:pt x="8775" y="4312"/>
                      </a:lnTo>
                      <a:lnTo>
                        <a:pt x="8846" y="4561"/>
                      </a:lnTo>
                      <a:lnTo>
                        <a:pt x="8846" y="4810"/>
                      </a:lnTo>
                      <a:lnTo>
                        <a:pt x="8810" y="5059"/>
                      </a:lnTo>
                      <a:lnTo>
                        <a:pt x="8721" y="5295"/>
                      </a:lnTo>
                      <a:lnTo>
                        <a:pt x="8579" y="5544"/>
                      </a:lnTo>
                      <a:lnTo>
                        <a:pt x="8366" y="5766"/>
                      </a:lnTo>
                      <a:lnTo>
                        <a:pt x="8135" y="5976"/>
                      </a:lnTo>
                      <a:lnTo>
                        <a:pt x="7833" y="6199"/>
                      </a:lnTo>
                      <a:lnTo>
                        <a:pt x="7478" y="6369"/>
                      </a:lnTo>
                      <a:lnTo>
                        <a:pt x="7069" y="6527"/>
                      </a:lnTo>
                      <a:lnTo>
                        <a:pt x="6590" y="6671"/>
                      </a:lnTo>
                      <a:lnTo>
                        <a:pt x="6092" y="6802"/>
                      </a:lnTo>
                      <a:lnTo>
                        <a:pt x="5684" y="6802"/>
                      </a:lnTo>
                      <a:lnTo>
                        <a:pt x="5133" y="6802"/>
                      </a:lnTo>
                      <a:lnTo>
                        <a:pt x="4547" y="6802"/>
                      </a:lnTo>
                      <a:lnTo>
                        <a:pt x="3872" y="6802"/>
                      </a:lnTo>
                      <a:lnTo>
                        <a:pt x="3144" y="6802"/>
                      </a:lnTo>
                      <a:lnTo>
                        <a:pt x="2362" y="6802"/>
                      </a:lnTo>
                      <a:lnTo>
                        <a:pt x="1545" y="6802"/>
                      </a:lnTo>
                      <a:lnTo>
                        <a:pt x="692" y="6802"/>
                      </a:lnTo>
                      <a:lnTo>
                        <a:pt x="586" y="7234"/>
                      </a:lnTo>
                      <a:lnTo>
                        <a:pt x="461" y="7837"/>
                      </a:lnTo>
                      <a:lnTo>
                        <a:pt x="355" y="8493"/>
                      </a:lnTo>
                      <a:lnTo>
                        <a:pt x="248" y="9187"/>
                      </a:lnTo>
                      <a:lnTo>
                        <a:pt x="142" y="9869"/>
                      </a:lnTo>
                      <a:lnTo>
                        <a:pt x="106" y="10498"/>
                      </a:lnTo>
                      <a:lnTo>
                        <a:pt x="106" y="10983"/>
                      </a:lnTo>
                      <a:lnTo>
                        <a:pt x="106" y="11311"/>
                      </a:lnTo>
                      <a:lnTo>
                        <a:pt x="213" y="11481"/>
                      </a:lnTo>
                      <a:lnTo>
                        <a:pt x="319" y="11651"/>
                      </a:lnTo>
                      <a:lnTo>
                        <a:pt x="497" y="11783"/>
                      </a:lnTo>
                      <a:lnTo>
                        <a:pt x="692" y="11914"/>
                      </a:lnTo>
                      <a:lnTo>
                        <a:pt x="941" y="12032"/>
                      </a:lnTo>
                      <a:lnTo>
                        <a:pt x="1207" y="12110"/>
                      </a:lnTo>
                      <a:lnTo>
                        <a:pt x="1509" y="12189"/>
                      </a:lnTo>
                      <a:lnTo>
                        <a:pt x="1794" y="12241"/>
                      </a:lnTo>
                      <a:lnTo>
                        <a:pt x="2131" y="12267"/>
                      </a:lnTo>
                      <a:lnTo>
                        <a:pt x="2433" y="12281"/>
                      </a:lnTo>
                      <a:lnTo>
                        <a:pt x="2735" y="12267"/>
                      </a:lnTo>
                      <a:lnTo>
                        <a:pt x="3055" y="12241"/>
                      </a:lnTo>
                      <a:lnTo>
                        <a:pt x="3357" y="12189"/>
                      </a:lnTo>
                      <a:lnTo>
                        <a:pt x="3623" y="12084"/>
                      </a:lnTo>
                      <a:lnTo>
                        <a:pt x="3872" y="11979"/>
                      </a:lnTo>
                      <a:lnTo>
                        <a:pt x="4103" y="11861"/>
                      </a:lnTo>
                      <a:lnTo>
                        <a:pt x="4316" y="11704"/>
                      </a:lnTo>
                      <a:lnTo>
                        <a:pt x="4582" y="11612"/>
                      </a:lnTo>
                      <a:lnTo>
                        <a:pt x="4849" y="11533"/>
                      </a:lnTo>
                      <a:lnTo>
                        <a:pt x="5169" y="11507"/>
                      </a:lnTo>
                      <a:lnTo>
                        <a:pt x="5506" y="11481"/>
                      </a:lnTo>
                      <a:lnTo>
                        <a:pt x="5808" y="11507"/>
                      </a:lnTo>
                      <a:lnTo>
                        <a:pt x="6146" y="11560"/>
                      </a:lnTo>
                      <a:lnTo>
                        <a:pt x="6501" y="11651"/>
                      </a:lnTo>
                      <a:lnTo>
                        <a:pt x="6803" y="11783"/>
                      </a:lnTo>
                      <a:lnTo>
                        <a:pt x="7105" y="11940"/>
                      </a:lnTo>
                      <a:lnTo>
                        <a:pt x="7353" y="12110"/>
                      </a:lnTo>
                      <a:lnTo>
                        <a:pt x="7584" y="12333"/>
                      </a:lnTo>
                      <a:lnTo>
                        <a:pt x="7798" y="12595"/>
                      </a:lnTo>
                      <a:lnTo>
                        <a:pt x="7922" y="12870"/>
                      </a:lnTo>
                      <a:lnTo>
                        <a:pt x="8028" y="13198"/>
                      </a:lnTo>
                      <a:lnTo>
                        <a:pt x="8064" y="13526"/>
                      </a:lnTo>
                      <a:lnTo>
                        <a:pt x="8028" y="13775"/>
                      </a:lnTo>
                      <a:lnTo>
                        <a:pt x="7922" y="13998"/>
                      </a:lnTo>
                      <a:lnTo>
                        <a:pt x="7798" y="14220"/>
                      </a:lnTo>
                      <a:lnTo>
                        <a:pt x="7584" y="14404"/>
                      </a:lnTo>
                      <a:lnTo>
                        <a:pt x="7353" y="14574"/>
                      </a:lnTo>
                      <a:lnTo>
                        <a:pt x="7105" y="14732"/>
                      </a:lnTo>
                      <a:lnTo>
                        <a:pt x="6803" y="14850"/>
                      </a:lnTo>
                      <a:lnTo>
                        <a:pt x="6501" y="14954"/>
                      </a:lnTo>
                      <a:lnTo>
                        <a:pt x="6146" y="15033"/>
                      </a:lnTo>
                      <a:lnTo>
                        <a:pt x="5808" y="15085"/>
                      </a:lnTo>
                      <a:lnTo>
                        <a:pt x="5506" y="15085"/>
                      </a:lnTo>
                      <a:lnTo>
                        <a:pt x="5169" y="15059"/>
                      </a:lnTo>
                      <a:lnTo>
                        <a:pt x="4849" y="15007"/>
                      </a:lnTo>
                      <a:lnTo>
                        <a:pt x="4582" y="14902"/>
                      </a:lnTo>
                      <a:lnTo>
                        <a:pt x="4316" y="14784"/>
                      </a:lnTo>
                      <a:lnTo>
                        <a:pt x="4103" y="14600"/>
                      </a:lnTo>
                      <a:lnTo>
                        <a:pt x="3907" y="14430"/>
                      </a:lnTo>
                      <a:lnTo>
                        <a:pt x="3659" y="14299"/>
                      </a:lnTo>
                      <a:lnTo>
                        <a:pt x="3428" y="14194"/>
                      </a:lnTo>
                      <a:lnTo>
                        <a:pt x="3179" y="14129"/>
                      </a:lnTo>
                      <a:lnTo>
                        <a:pt x="2913" y="14102"/>
                      </a:lnTo>
                      <a:lnTo>
                        <a:pt x="2646" y="14102"/>
                      </a:lnTo>
                      <a:lnTo>
                        <a:pt x="2362" y="14129"/>
                      </a:lnTo>
                      <a:lnTo>
                        <a:pt x="2096" y="14168"/>
                      </a:lnTo>
                      <a:lnTo>
                        <a:pt x="1811" y="14273"/>
                      </a:lnTo>
                      <a:lnTo>
                        <a:pt x="1545" y="14378"/>
                      </a:lnTo>
                      <a:lnTo>
                        <a:pt x="1314" y="14496"/>
                      </a:lnTo>
                      <a:lnTo>
                        <a:pt x="1065" y="14653"/>
                      </a:lnTo>
                      <a:lnTo>
                        <a:pt x="870" y="14797"/>
                      </a:lnTo>
                      <a:lnTo>
                        <a:pt x="657" y="14981"/>
                      </a:lnTo>
                      <a:lnTo>
                        <a:pt x="497" y="15177"/>
                      </a:lnTo>
                      <a:lnTo>
                        <a:pt x="390" y="15413"/>
                      </a:lnTo>
                      <a:lnTo>
                        <a:pt x="284" y="15636"/>
                      </a:lnTo>
                      <a:lnTo>
                        <a:pt x="248" y="15911"/>
                      </a:lnTo>
                      <a:lnTo>
                        <a:pt x="284" y="16239"/>
                      </a:lnTo>
                      <a:lnTo>
                        <a:pt x="319" y="16566"/>
                      </a:lnTo>
                      <a:lnTo>
                        <a:pt x="497" y="17340"/>
                      </a:lnTo>
                      <a:lnTo>
                        <a:pt x="692" y="18152"/>
                      </a:lnTo>
                      <a:lnTo>
                        <a:pt x="799" y="18559"/>
                      </a:lnTo>
                      <a:lnTo>
                        <a:pt x="905" y="18978"/>
                      </a:lnTo>
                      <a:lnTo>
                        <a:pt x="959" y="19384"/>
                      </a:lnTo>
                      <a:lnTo>
                        <a:pt x="994" y="19791"/>
                      </a:lnTo>
                      <a:lnTo>
                        <a:pt x="994" y="20132"/>
                      </a:lnTo>
                      <a:lnTo>
                        <a:pt x="959" y="20485"/>
                      </a:lnTo>
                      <a:lnTo>
                        <a:pt x="941" y="20669"/>
                      </a:lnTo>
                      <a:lnTo>
                        <a:pt x="870" y="20813"/>
                      </a:lnTo>
                      <a:lnTo>
                        <a:pt x="799" y="20970"/>
                      </a:lnTo>
                      <a:lnTo>
                        <a:pt x="692" y="21088"/>
                      </a:lnTo>
                      <a:lnTo>
                        <a:pt x="1474" y="20997"/>
                      </a:lnTo>
                      <a:lnTo>
                        <a:pt x="2291" y="20866"/>
                      </a:lnTo>
                      <a:lnTo>
                        <a:pt x="3108" y="20787"/>
                      </a:lnTo>
                      <a:lnTo>
                        <a:pt x="3907" y="20721"/>
                      </a:lnTo>
                      <a:lnTo>
                        <a:pt x="4653" y="20695"/>
                      </a:lnTo>
                      <a:lnTo>
                        <a:pt x="5364" y="20695"/>
                      </a:lnTo>
                      <a:lnTo>
                        <a:pt x="5701" y="20721"/>
                      </a:lnTo>
                      <a:lnTo>
                        <a:pt x="6057" y="20761"/>
                      </a:lnTo>
                      <a:lnTo>
                        <a:pt x="6323" y="20813"/>
                      </a:lnTo>
                      <a:lnTo>
                        <a:pt x="6625" y="20892"/>
                      </a:lnTo>
                      <a:close/>
                    </a:path>
                  </a:pathLst>
                </a:custGeom>
                <a:solidFill>
                  <a:srgbClr val="FFBE7D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Puzzle2"/>
                <p:cNvSpPr>
                  <a:spLocks noEditPoints="1" noChangeArrowheads="1"/>
                </p:cNvSpPr>
                <p:nvPr/>
              </p:nvSpPr>
              <p:spPr bwMode="auto">
                <a:xfrm>
                  <a:off x="3306580" y="5606605"/>
                  <a:ext cx="884420" cy="567077"/>
                </a:xfrm>
                <a:custGeom>
                  <a:avLst/>
                  <a:gdLst>
                    <a:gd name="T0" fmla="*/ 0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0 h 21600"/>
                    <a:gd name="T14" fmla="*/ 2147483647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5394 w 21600"/>
                    <a:gd name="T25" fmla="*/ 6735 h 21600"/>
                    <a:gd name="T26" fmla="*/ 16182 w 21600"/>
                    <a:gd name="T27" fmla="*/ 20441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4247" y="12354"/>
                      </a:moveTo>
                      <a:lnTo>
                        <a:pt x="4134" y="12468"/>
                      </a:lnTo>
                      <a:lnTo>
                        <a:pt x="4010" y="12581"/>
                      </a:lnTo>
                      <a:lnTo>
                        <a:pt x="3897" y="12637"/>
                      </a:lnTo>
                      <a:lnTo>
                        <a:pt x="3773" y="12694"/>
                      </a:lnTo>
                      <a:lnTo>
                        <a:pt x="3637" y="12694"/>
                      </a:lnTo>
                      <a:lnTo>
                        <a:pt x="3524" y="12694"/>
                      </a:lnTo>
                      <a:lnTo>
                        <a:pt x="3400" y="12665"/>
                      </a:lnTo>
                      <a:lnTo>
                        <a:pt x="3287" y="12609"/>
                      </a:lnTo>
                      <a:lnTo>
                        <a:pt x="3027" y="12496"/>
                      </a:lnTo>
                      <a:lnTo>
                        <a:pt x="2790" y="12340"/>
                      </a:lnTo>
                      <a:lnTo>
                        <a:pt x="2530" y="12142"/>
                      </a:lnTo>
                      <a:lnTo>
                        <a:pt x="2293" y="11987"/>
                      </a:lnTo>
                      <a:lnTo>
                        <a:pt x="2033" y="11817"/>
                      </a:lnTo>
                      <a:lnTo>
                        <a:pt x="1773" y="11676"/>
                      </a:lnTo>
                      <a:lnTo>
                        <a:pt x="1638" y="11662"/>
                      </a:lnTo>
                      <a:lnTo>
                        <a:pt x="1513" y="11634"/>
                      </a:lnTo>
                      <a:lnTo>
                        <a:pt x="1378" y="11634"/>
                      </a:lnTo>
                      <a:lnTo>
                        <a:pt x="1253" y="11634"/>
                      </a:lnTo>
                      <a:lnTo>
                        <a:pt x="1118" y="11662"/>
                      </a:lnTo>
                      <a:lnTo>
                        <a:pt x="971" y="11732"/>
                      </a:lnTo>
                      <a:lnTo>
                        <a:pt x="835" y="11817"/>
                      </a:lnTo>
                      <a:lnTo>
                        <a:pt x="711" y="11959"/>
                      </a:lnTo>
                      <a:lnTo>
                        <a:pt x="553" y="12086"/>
                      </a:lnTo>
                      <a:lnTo>
                        <a:pt x="429" y="12284"/>
                      </a:lnTo>
                      <a:lnTo>
                        <a:pt x="271" y="12524"/>
                      </a:lnTo>
                      <a:lnTo>
                        <a:pt x="146" y="12793"/>
                      </a:lnTo>
                      <a:lnTo>
                        <a:pt x="79" y="12962"/>
                      </a:lnTo>
                      <a:lnTo>
                        <a:pt x="33" y="13146"/>
                      </a:lnTo>
                      <a:lnTo>
                        <a:pt x="11" y="13386"/>
                      </a:lnTo>
                      <a:lnTo>
                        <a:pt x="11" y="13641"/>
                      </a:lnTo>
                      <a:lnTo>
                        <a:pt x="33" y="13881"/>
                      </a:lnTo>
                      <a:lnTo>
                        <a:pt x="101" y="14150"/>
                      </a:lnTo>
                      <a:lnTo>
                        <a:pt x="192" y="14404"/>
                      </a:lnTo>
                      <a:lnTo>
                        <a:pt x="293" y="14645"/>
                      </a:lnTo>
                      <a:lnTo>
                        <a:pt x="451" y="14857"/>
                      </a:lnTo>
                      <a:lnTo>
                        <a:pt x="621" y="15054"/>
                      </a:lnTo>
                      <a:lnTo>
                        <a:pt x="734" y="15125"/>
                      </a:lnTo>
                      <a:lnTo>
                        <a:pt x="835" y="15210"/>
                      </a:lnTo>
                      <a:lnTo>
                        <a:pt x="948" y="15267"/>
                      </a:lnTo>
                      <a:lnTo>
                        <a:pt x="1084" y="15323"/>
                      </a:lnTo>
                      <a:lnTo>
                        <a:pt x="1208" y="15351"/>
                      </a:lnTo>
                      <a:lnTo>
                        <a:pt x="1355" y="15380"/>
                      </a:lnTo>
                      <a:lnTo>
                        <a:pt x="1513" y="15380"/>
                      </a:lnTo>
                      <a:lnTo>
                        <a:pt x="1683" y="15380"/>
                      </a:lnTo>
                      <a:lnTo>
                        <a:pt x="1864" y="15351"/>
                      </a:lnTo>
                      <a:lnTo>
                        <a:pt x="2033" y="15323"/>
                      </a:lnTo>
                      <a:lnTo>
                        <a:pt x="2225" y="15238"/>
                      </a:lnTo>
                      <a:lnTo>
                        <a:pt x="2428" y="15153"/>
                      </a:lnTo>
                      <a:lnTo>
                        <a:pt x="2745" y="15026"/>
                      </a:lnTo>
                      <a:lnTo>
                        <a:pt x="3005" y="14913"/>
                      </a:lnTo>
                      <a:lnTo>
                        <a:pt x="3264" y="14828"/>
                      </a:lnTo>
                      <a:lnTo>
                        <a:pt x="3513" y="14800"/>
                      </a:lnTo>
                      <a:lnTo>
                        <a:pt x="3615" y="14828"/>
                      </a:lnTo>
                      <a:lnTo>
                        <a:pt x="3728" y="14857"/>
                      </a:lnTo>
                      <a:lnTo>
                        <a:pt x="3807" y="14913"/>
                      </a:lnTo>
                      <a:lnTo>
                        <a:pt x="3920" y="14998"/>
                      </a:lnTo>
                      <a:lnTo>
                        <a:pt x="4010" y="15097"/>
                      </a:lnTo>
                      <a:lnTo>
                        <a:pt x="4089" y="15238"/>
                      </a:lnTo>
                      <a:lnTo>
                        <a:pt x="4179" y="15408"/>
                      </a:lnTo>
                      <a:lnTo>
                        <a:pt x="4247" y="15620"/>
                      </a:lnTo>
                      <a:lnTo>
                        <a:pt x="4326" y="15860"/>
                      </a:lnTo>
                      <a:lnTo>
                        <a:pt x="4394" y="16129"/>
                      </a:lnTo>
                      <a:lnTo>
                        <a:pt x="4439" y="16440"/>
                      </a:lnTo>
                      <a:lnTo>
                        <a:pt x="4507" y="16737"/>
                      </a:lnTo>
                      <a:lnTo>
                        <a:pt x="4552" y="17090"/>
                      </a:lnTo>
                      <a:lnTo>
                        <a:pt x="4575" y="17443"/>
                      </a:lnTo>
                      <a:lnTo>
                        <a:pt x="4586" y="17825"/>
                      </a:lnTo>
                      <a:lnTo>
                        <a:pt x="4586" y="18193"/>
                      </a:lnTo>
                      <a:lnTo>
                        <a:pt x="4586" y="18574"/>
                      </a:lnTo>
                      <a:lnTo>
                        <a:pt x="4586" y="18984"/>
                      </a:lnTo>
                      <a:lnTo>
                        <a:pt x="4552" y="19366"/>
                      </a:lnTo>
                      <a:lnTo>
                        <a:pt x="4507" y="19748"/>
                      </a:lnTo>
                      <a:lnTo>
                        <a:pt x="4462" y="20129"/>
                      </a:lnTo>
                      <a:lnTo>
                        <a:pt x="4371" y="20483"/>
                      </a:lnTo>
                      <a:lnTo>
                        <a:pt x="4292" y="20836"/>
                      </a:lnTo>
                      <a:lnTo>
                        <a:pt x="4202" y="21161"/>
                      </a:lnTo>
                      <a:lnTo>
                        <a:pt x="4744" y="21161"/>
                      </a:lnTo>
                      <a:lnTo>
                        <a:pt x="5264" y="21161"/>
                      </a:lnTo>
                      <a:lnTo>
                        <a:pt x="5784" y="21161"/>
                      </a:lnTo>
                      <a:lnTo>
                        <a:pt x="6235" y="21161"/>
                      </a:lnTo>
                      <a:lnTo>
                        <a:pt x="6676" y="21161"/>
                      </a:lnTo>
                      <a:lnTo>
                        <a:pt x="7060" y="21161"/>
                      </a:lnTo>
                      <a:lnTo>
                        <a:pt x="7410" y="21161"/>
                      </a:lnTo>
                      <a:lnTo>
                        <a:pt x="7670" y="21161"/>
                      </a:lnTo>
                      <a:lnTo>
                        <a:pt x="8020" y="21020"/>
                      </a:lnTo>
                      <a:lnTo>
                        <a:pt x="8303" y="20893"/>
                      </a:lnTo>
                      <a:lnTo>
                        <a:pt x="8563" y="20695"/>
                      </a:lnTo>
                      <a:lnTo>
                        <a:pt x="8800" y="20511"/>
                      </a:lnTo>
                      <a:lnTo>
                        <a:pt x="8969" y="20285"/>
                      </a:lnTo>
                      <a:lnTo>
                        <a:pt x="9150" y="20045"/>
                      </a:lnTo>
                      <a:lnTo>
                        <a:pt x="9252" y="19804"/>
                      </a:lnTo>
                      <a:lnTo>
                        <a:pt x="9342" y="19550"/>
                      </a:lnTo>
                      <a:lnTo>
                        <a:pt x="9410" y="19281"/>
                      </a:lnTo>
                      <a:lnTo>
                        <a:pt x="9433" y="19013"/>
                      </a:lnTo>
                      <a:lnTo>
                        <a:pt x="9433" y="18744"/>
                      </a:lnTo>
                      <a:lnTo>
                        <a:pt x="9387" y="18504"/>
                      </a:lnTo>
                      <a:lnTo>
                        <a:pt x="9320" y="18221"/>
                      </a:lnTo>
                      <a:lnTo>
                        <a:pt x="9207" y="17981"/>
                      </a:lnTo>
                      <a:lnTo>
                        <a:pt x="9105" y="17740"/>
                      </a:lnTo>
                      <a:lnTo>
                        <a:pt x="8924" y="17514"/>
                      </a:lnTo>
                      <a:lnTo>
                        <a:pt x="8777" y="17274"/>
                      </a:lnTo>
                      <a:lnTo>
                        <a:pt x="8642" y="17034"/>
                      </a:lnTo>
                      <a:lnTo>
                        <a:pt x="8563" y="16765"/>
                      </a:lnTo>
                      <a:lnTo>
                        <a:pt x="8472" y="16468"/>
                      </a:lnTo>
                      <a:lnTo>
                        <a:pt x="8450" y="16157"/>
                      </a:lnTo>
                      <a:lnTo>
                        <a:pt x="8450" y="15860"/>
                      </a:lnTo>
                      <a:lnTo>
                        <a:pt x="8472" y="15563"/>
                      </a:lnTo>
                      <a:lnTo>
                        <a:pt x="8540" y="15267"/>
                      </a:lnTo>
                      <a:lnTo>
                        <a:pt x="8642" y="14998"/>
                      </a:lnTo>
                      <a:lnTo>
                        <a:pt x="8777" y="14729"/>
                      </a:lnTo>
                      <a:lnTo>
                        <a:pt x="8868" y="14616"/>
                      </a:lnTo>
                      <a:lnTo>
                        <a:pt x="8969" y="14475"/>
                      </a:lnTo>
                      <a:lnTo>
                        <a:pt x="9060" y="14376"/>
                      </a:lnTo>
                      <a:lnTo>
                        <a:pt x="9184" y="14291"/>
                      </a:lnTo>
                      <a:lnTo>
                        <a:pt x="9297" y="14206"/>
                      </a:lnTo>
                      <a:lnTo>
                        <a:pt x="9433" y="14121"/>
                      </a:lnTo>
                      <a:lnTo>
                        <a:pt x="9579" y="14051"/>
                      </a:lnTo>
                      <a:lnTo>
                        <a:pt x="9726" y="13994"/>
                      </a:lnTo>
                      <a:lnTo>
                        <a:pt x="9884" y="13938"/>
                      </a:lnTo>
                      <a:lnTo>
                        <a:pt x="10054" y="13909"/>
                      </a:lnTo>
                      <a:lnTo>
                        <a:pt x="10257" y="13881"/>
                      </a:lnTo>
                      <a:lnTo>
                        <a:pt x="10449" y="13881"/>
                      </a:lnTo>
                      <a:lnTo>
                        <a:pt x="10664" y="13881"/>
                      </a:lnTo>
                      <a:lnTo>
                        <a:pt x="10856" y="13909"/>
                      </a:lnTo>
                      <a:lnTo>
                        <a:pt x="11037" y="13966"/>
                      </a:lnTo>
                      <a:lnTo>
                        <a:pt x="11206" y="14023"/>
                      </a:lnTo>
                      <a:lnTo>
                        <a:pt x="11353" y="14093"/>
                      </a:lnTo>
                      <a:lnTo>
                        <a:pt x="11511" y="14178"/>
                      </a:lnTo>
                      <a:lnTo>
                        <a:pt x="11635" y="14263"/>
                      </a:lnTo>
                      <a:lnTo>
                        <a:pt x="11748" y="14376"/>
                      </a:lnTo>
                      <a:lnTo>
                        <a:pt x="11861" y="14475"/>
                      </a:lnTo>
                      <a:lnTo>
                        <a:pt x="11941" y="14616"/>
                      </a:lnTo>
                      <a:lnTo>
                        <a:pt x="12031" y="14758"/>
                      </a:lnTo>
                      <a:lnTo>
                        <a:pt x="12099" y="14885"/>
                      </a:lnTo>
                      <a:lnTo>
                        <a:pt x="12200" y="15210"/>
                      </a:lnTo>
                      <a:lnTo>
                        <a:pt x="12268" y="15507"/>
                      </a:lnTo>
                      <a:lnTo>
                        <a:pt x="12291" y="15832"/>
                      </a:lnTo>
                      <a:lnTo>
                        <a:pt x="12291" y="16157"/>
                      </a:lnTo>
                      <a:lnTo>
                        <a:pt x="12246" y="16482"/>
                      </a:lnTo>
                      <a:lnTo>
                        <a:pt x="12178" y="16807"/>
                      </a:lnTo>
                      <a:lnTo>
                        <a:pt x="12099" y="17090"/>
                      </a:lnTo>
                      <a:lnTo>
                        <a:pt x="12008" y="17330"/>
                      </a:lnTo>
                      <a:lnTo>
                        <a:pt x="11884" y="17542"/>
                      </a:lnTo>
                      <a:lnTo>
                        <a:pt x="11748" y="17712"/>
                      </a:lnTo>
                      <a:lnTo>
                        <a:pt x="11613" y="17839"/>
                      </a:lnTo>
                      <a:lnTo>
                        <a:pt x="11489" y="18037"/>
                      </a:lnTo>
                      <a:lnTo>
                        <a:pt x="11398" y="18221"/>
                      </a:lnTo>
                      <a:lnTo>
                        <a:pt x="11319" y="18447"/>
                      </a:lnTo>
                      <a:lnTo>
                        <a:pt x="11251" y="18659"/>
                      </a:lnTo>
                      <a:lnTo>
                        <a:pt x="11206" y="18900"/>
                      </a:lnTo>
                      <a:lnTo>
                        <a:pt x="11184" y="19154"/>
                      </a:lnTo>
                      <a:lnTo>
                        <a:pt x="11184" y="19423"/>
                      </a:lnTo>
                      <a:lnTo>
                        <a:pt x="11229" y="19663"/>
                      </a:lnTo>
                      <a:lnTo>
                        <a:pt x="11297" y="19903"/>
                      </a:lnTo>
                      <a:lnTo>
                        <a:pt x="11376" y="20158"/>
                      </a:lnTo>
                      <a:lnTo>
                        <a:pt x="11511" y="20398"/>
                      </a:lnTo>
                      <a:lnTo>
                        <a:pt x="11681" y="20610"/>
                      </a:lnTo>
                      <a:lnTo>
                        <a:pt x="11884" y="20808"/>
                      </a:lnTo>
                      <a:lnTo>
                        <a:pt x="12121" y="20992"/>
                      </a:lnTo>
                      <a:lnTo>
                        <a:pt x="12404" y="21161"/>
                      </a:lnTo>
                      <a:lnTo>
                        <a:pt x="12528" y="21190"/>
                      </a:lnTo>
                      <a:lnTo>
                        <a:pt x="12856" y="21274"/>
                      </a:lnTo>
                      <a:lnTo>
                        <a:pt x="13330" y="21373"/>
                      </a:lnTo>
                      <a:lnTo>
                        <a:pt x="13963" y="21486"/>
                      </a:lnTo>
                      <a:lnTo>
                        <a:pt x="14313" y="21543"/>
                      </a:lnTo>
                      <a:lnTo>
                        <a:pt x="14652" y="21571"/>
                      </a:lnTo>
                      <a:lnTo>
                        <a:pt x="15025" y="21600"/>
                      </a:lnTo>
                      <a:lnTo>
                        <a:pt x="15409" y="21600"/>
                      </a:lnTo>
                      <a:lnTo>
                        <a:pt x="15782" y="21600"/>
                      </a:lnTo>
                      <a:lnTo>
                        <a:pt x="16177" y="21571"/>
                      </a:lnTo>
                      <a:lnTo>
                        <a:pt x="16516" y="21486"/>
                      </a:lnTo>
                      <a:lnTo>
                        <a:pt x="16889" y="21402"/>
                      </a:lnTo>
                      <a:lnTo>
                        <a:pt x="16821" y="21190"/>
                      </a:lnTo>
                      <a:lnTo>
                        <a:pt x="16776" y="20935"/>
                      </a:lnTo>
                      <a:lnTo>
                        <a:pt x="16742" y="20667"/>
                      </a:lnTo>
                      <a:lnTo>
                        <a:pt x="16719" y="20370"/>
                      </a:lnTo>
                      <a:lnTo>
                        <a:pt x="16697" y="19719"/>
                      </a:lnTo>
                      <a:lnTo>
                        <a:pt x="16697" y="19013"/>
                      </a:lnTo>
                      <a:lnTo>
                        <a:pt x="16719" y="18306"/>
                      </a:lnTo>
                      <a:lnTo>
                        <a:pt x="16753" y="17599"/>
                      </a:lnTo>
                      <a:lnTo>
                        <a:pt x="16821" y="16949"/>
                      </a:lnTo>
                      <a:lnTo>
                        <a:pt x="16889" y="16383"/>
                      </a:lnTo>
                      <a:lnTo>
                        <a:pt x="16934" y="16129"/>
                      </a:lnTo>
                      <a:lnTo>
                        <a:pt x="17002" y="15945"/>
                      </a:lnTo>
                      <a:lnTo>
                        <a:pt x="17081" y="15790"/>
                      </a:lnTo>
                      <a:lnTo>
                        <a:pt x="17194" y="15648"/>
                      </a:lnTo>
                      <a:lnTo>
                        <a:pt x="17318" y="15563"/>
                      </a:lnTo>
                      <a:lnTo>
                        <a:pt x="17453" y="15507"/>
                      </a:lnTo>
                      <a:lnTo>
                        <a:pt x="17600" y="15450"/>
                      </a:lnTo>
                      <a:lnTo>
                        <a:pt x="17758" y="15450"/>
                      </a:lnTo>
                      <a:lnTo>
                        <a:pt x="17905" y="15479"/>
                      </a:lnTo>
                      <a:lnTo>
                        <a:pt x="18064" y="15535"/>
                      </a:lnTo>
                      <a:lnTo>
                        <a:pt x="18233" y="15620"/>
                      </a:lnTo>
                      <a:lnTo>
                        <a:pt x="18380" y="15733"/>
                      </a:lnTo>
                      <a:lnTo>
                        <a:pt x="18561" y="15832"/>
                      </a:lnTo>
                      <a:lnTo>
                        <a:pt x="18707" y="15973"/>
                      </a:lnTo>
                      <a:lnTo>
                        <a:pt x="18866" y="16129"/>
                      </a:lnTo>
                      <a:lnTo>
                        <a:pt x="18990" y="16327"/>
                      </a:lnTo>
                      <a:lnTo>
                        <a:pt x="19125" y="16482"/>
                      </a:lnTo>
                      <a:lnTo>
                        <a:pt x="19295" y="16624"/>
                      </a:lnTo>
                      <a:lnTo>
                        <a:pt x="19464" y="16737"/>
                      </a:lnTo>
                      <a:lnTo>
                        <a:pt x="19668" y="16807"/>
                      </a:lnTo>
                      <a:lnTo>
                        <a:pt x="19860" y="16836"/>
                      </a:lnTo>
                      <a:lnTo>
                        <a:pt x="20052" y="16864"/>
                      </a:lnTo>
                      <a:lnTo>
                        <a:pt x="20266" y="16836"/>
                      </a:lnTo>
                      <a:lnTo>
                        <a:pt x="20470" y="16793"/>
                      </a:lnTo>
                      <a:lnTo>
                        <a:pt x="20662" y="16708"/>
                      </a:lnTo>
                      <a:lnTo>
                        <a:pt x="20854" y="16567"/>
                      </a:lnTo>
                      <a:lnTo>
                        <a:pt x="21035" y="16412"/>
                      </a:lnTo>
                      <a:lnTo>
                        <a:pt x="21182" y="16214"/>
                      </a:lnTo>
                      <a:lnTo>
                        <a:pt x="21340" y="16002"/>
                      </a:lnTo>
                      <a:lnTo>
                        <a:pt x="21441" y="15733"/>
                      </a:lnTo>
                      <a:lnTo>
                        <a:pt x="21532" y="15436"/>
                      </a:lnTo>
                      <a:lnTo>
                        <a:pt x="21600" y="15083"/>
                      </a:lnTo>
                      <a:lnTo>
                        <a:pt x="21600" y="14885"/>
                      </a:lnTo>
                      <a:lnTo>
                        <a:pt x="21600" y="14729"/>
                      </a:lnTo>
                      <a:lnTo>
                        <a:pt x="21600" y="14531"/>
                      </a:lnTo>
                      <a:lnTo>
                        <a:pt x="21577" y="14376"/>
                      </a:lnTo>
                      <a:lnTo>
                        <a:pt x="21532" y="14206"/>
                      </a:lnTo>
                      <a:lnTo>
                        <a:pt x="21487" y="14051"/>
                      </a:lnTo>
                      <a:lnTo>
                        <a:pt x="21419" y="13909"/>
                      </a:lnTo>
                      <a:lnTo>
                        <a:pt x="21351" y="13768"/>
                      </a:lnTo>
                      <a:lnTo>
                        <a:pt x="21204" y="13500"/>
                      </a:lnTo>
                      <a:lnTo>
                        <a:pt x="21035" y="13287"/>
                      </a:lnTo>
                      <a:lnTo>
                        <a:pt x="20809" y="13090"/>
                      </a:lnTo>
                      <a:lnTo>
                        <a:pt x="20594" y="12962"/>
                      </a:lnTo>
                      <a:lnTo>
                        <a:pt x="20357" y="12821"/>
                      </a:lnTo>
                      <a:lnTo>
                        <a:pt x="20120" y="12764"/>
                      </a:lnTo>
                      <a:lnTo>
                        <a:pt x="19882" y="12708"/>
                      </a:lnTo>
                      <a:lnTo>
                        <a:pt x="19645" y="12736"/>
                      </a:lnTo>
                      <a:lnTo>
                        <a:pt x="19430" y="12793"/>
                      </a:lnTo>
                      <a:lnTo>
                        <a:pt x="19227" y="12906"/>
                      </a:lnTo>
                      <a:lnTo>
                        <a:pt x="19148" y="12962"/>
                      </a:lnTo>
                      <a:lnTo>
                        <a:pt x="19058" y="13047"/>
                      </a:lnTo>
                      <a:lnTo>
                        <a:pt x="18990" y="13146"/>
                      </a:lnTo>
                      <a:lnTo>
                        <a:pt x="18911" y="13259"/>
                      </a:lnTo>
                      <a:lnTo>
                        <a:pt x="18775" y="13471"/>
                      </a:lnTo>
                      <a:lnTo>
                        <a:pt x="18628" y="13641"/>
                      </a:lnTo>
                      <a:lnTo>
                        <a:pt x="18470" y="13740"/>
                      </a:lnTo>
                      <a:lnTo>
                        <a:pt x="18301" y="13825"/>
                      </a:lnTo>
                      <a:lnTo>
                        <a:pt x="18143" y="13853"/>
                      </a:lnTo>
                      <a:lnTo>
                        <a:pt x="17973" y="13881"/>
                      </a:lnTo>
                      <a:lnTo>
                        <a:pt x="17804" y="13853"/>
                      </a:lnTo>
                      <a:lnTo>
                        <a:pt x="17646" y="13796"/>
                      </a:lnTo>
                      <a:lnTo>
                        <a:pt x="17499" y="13726"/>
                      </a:lnTo>
                      <a:lnTo>
                        <a:pt x="17341" y="13641"/>
                      </a:lnTo>
                      <a:lnTo>
                        <a:pt x="17216" y="13528"/>
                      </a:lnTo>
                      <a:lnTo>
                        <a:pt x="17103" y="13386"/>
                      </a:lnTo>
                      <a:lnTo>
                        <a:pt x="17024" y="13259"/>
                      </a:lnTo>
                      <a:lnTo>
                        <a:pt x="16934" y="13118"/>
                      </a:lnTo>
                      <a:lnTo>
                        <a:pt x="16889" y="12991"/>
                      </a:lnTo>
                      <a:lnTo>
                        <a:pt x="16889" y="12849"/>
                      </a:lnTo>
                      <a:lnTo>
                        <a:pt x="16889" y="12383"/>
                      </a:lnTo>
                      <a:lnTo>
                        <a:pt x="16889" y="11662"/>
                      </a:lnTo>
                      <a:lnTo>
                        <a:pt x="16889" y="10701"/>
                      </a:lnTo>
                      <a:lnTo>
                        <a:pt x="16889" y="9640"/>
                      </a:lnTo>
                      <a:lnTo>
                        <a:pt x="16889" y="8566"/>
                      </a:lnTo>
                      <a:lnTo>
                        <a:pt x="16889" y="7478"/>
                      </a:lnTo>
                      <a:lnTo>
                        <a:pt x="16889" y="6502"/>
                      </a:lnTo>
                      <a:lnTo>
                        <a:pt x="16889" y="5739"/>
                      </a:lnTo>
                      <a:lnTo>
                        <a:pt x="16674" y="5894"/>
                      </a:lnTo>
                      <a:lnTo>
                        <a:pt x="16414" y="6036"/>
                      </a:lnTo>
                      <a:lnTo>
                        <a:pt x="16154" y="6177"/>
                      </a:lnTo>
                      <a:lnTo>
                        <a:pt x="15849" y="6248"/>
                      </a:lnTo>
                      <a:lnTo>
                        <a:pt x="15544" y="6304"/>
                      </a:lnTo>
                      <a:lnTo>
                        <a:pt x="15217" y="6332"/>
                      </a:lnTo>
                      <a:lnTo>
                        <a:pt x="14866" y="6361"/>
                      </a:lnTo>
                      <a:lnTo>
                        <a:pt x="14550" y="6361"/>
                      </a:lnTo>
                      <a:lnTo>
                        <a:pt x="14200" y="6332"/>
                      </a:lnTo>
                      <a:lnTo>
                        <a:pt x="13850" y="6276"/>
                      </a:lnTo>
                      <a:lnTo>
                        <a:pt x="13522" y="6219"/>
                      </a:lnTo>
                      <a:lnTo>
                        <a:pt x="13206" y="6149"/>
                      </a:lnTo>
                      <a:lnTo>
                        <a:pt x="12901" y="6064"/>
                      </a:lnTo>
                      <a:lnTo>
                        <a:pt x="12618" y="5951"/>
                      </a:lnTo>
                      <a:lnTo>
                        <a:pt x="12358" y="5838"/>
                      </a:lnTo>
                      <a:lnTo>
                        <a:pt x="12121" y="5739"/>
                      </a:lnTo>
                      <a:lnTo>
                        <a:pt x="11941" y="5626"/>
                      </a:lnTo>
                      <a:lnTo>
                        <a:pt x="11794" y="5513"/>
                      </a:lnTo>
                      <a:lnTo>
                        <a:pt x="11658" y="5414"/>
                      </a:lnTo>
                      <a:lnTo>
                        <a:pt x="11556" y="5301"/>
                      </a:lnTo>
                      <a:lnTo>
                        <a:pt x="11466" y="5187"/>
                      </a:lnTo>
                      <a:lnTo>
                        <a:pt x="11398" y="5089"/>
                      </a:lnTo>
                      <a:lnTo>
                        <a:pt x="11376" y="4947"/>
                      </a:lnTo>
                      <a:lnTo>
                        <a:pt x="11353" y="4834"/>
                      </a:lnTo>
                      <a:lnTo>
                        <a:pt x="11353" y="4707"/>
                      </a:lnTo>
                      <a:lnTo>
                        <a:pt x="11376" y="4565"/>
                      </a:lnTo>
                      <a:lnTo>
                        <a:pt x="11443" y="4410"/>
                      </a:lnTo>
                      <a:lnTo>
                        <a:pt x="11511" y="4240"/>
                      </a:lnTo>
                      <a:lnTo>
                        <a:pt x="11703" y="3887"/>
                      </a:lnTo>
                      <a:lnTo>
                        <a:pt x="11986" y="3505"/>
                      </a:lnTo>
                      <a:lnTo>
                        <a:pt x="12144" y="3265"/>
                      </a:lnTo>
                      <a:lnTo>
                        <a:pt x="12246" y="3025"/>
                      </a:lnTo>
                      <a:lnTo>
                        <a:pt x="12336" y="2756"/>
                      </a:lnTo>
                      <a:lnTo>
                        <a:pt x="12404" y="2445"/>
                      </a:lnTo>
                      <a:lnTo>
                        <a:pt x="12438" y="2176"/>
                      </a:lnTo>
                      <a:lnTo>
                        <a:pt x="12438" y="1880"/>
                      </a:lnTo>
                      <a:lnTo>
                        <a:pt x="12404" y="1583"/>
                      </a:lnTo>
                      <a:lnTo>
                        <a:pt x="12336" y="1314"/>
                      </a:lnTo>
                      <a:lnTo>
                        <a:pt x="12246" y="1046"/>
                      </a:lnTo>
                      <a:lnTo>
                        <a:pt x="12099" y="791"/>
                      </a:lnTo>
                      <a:lnTo>
                        <a:pt x="12008" y="692"/>
                      </a:lnTo>
                      <a:lnTo>
                        <a:pt x="11918" y="579"/>
                      </a:lnTo>
                      <a:lnTo>
                        <a:pt x="11816" y="466"/>
                      </a:lnTo>
                      <a:lnTo>
                        <a:pt x="11703" y="381"/>
                      </a:lnTo>
                      <a:lnTo>
                        <a:pt x="11579" y="310"/>
                      </a:lnTo>
                      <a:lnTo>
                        <a:pt x="11443" y="226"/>
                      </a:lnTo>
                      <a:lnTo>
                        <a:pt x="11297" y="169"/>
                      </a:lnTo>
                      <a:lnTo>
                        <a:pt x="11138" y="113"/>
                      </a:lnTo>
                      <a:lnTo>
                        <a:pt x="10969" y="56"/>
                      </a:lnTo>
                      <a:lnTo>
                        <a:pt x="10800" y="28"/>
                      </a:lnTo>
                      <a:lnTo>
                        <a:pt x="10619" y="28"/>
                      </a:lnTo>
                      <a:lnTo>
                        <a:pt x="10404" y="28"/>
                      </a:lnTo>
                      <a:lnTo>
                        <a:pt x="10257" y="28"/>
                      </a:lnTo>
                      <a:lnTo>
                        <a:pt x="10076" y="56"/>
                      </a:lnTo>
                      <a:lnTo>
                        <a:pt x="9952" y="84"/>
                      </a:lnTo>
                      <a:lnTo>
                        <a:pt x="9794" y="141"/>
                      </a:lnTo>
                      <a:lnTo>
                        <a:pt x="9692" y="226"/>
                      </a:lnTo>
                      <a:lnTo>
                        <a:pt x="9557" y="282"/>
                      </a:lnTo>
                      <a:lnTo>
                        <a:pt x="9455" y="381"/>
                      </a:lnTo>
                      <a:lnTo>
                        <a:pt x="9365" y="466"/>
                      </a:lnTo>
                      <a:lnTo>
                        <a:pt x="9274" y="579"/>
                      </a:lnTo>
                      <a:lnTo>
                        <a:pt x="9184" y="692"/>
                      </a:lnTo>
                      <a:lnTo>
                        <a:pt x="9128" y="791"/>
                      </a:lnTo>
                      <a:lnTo>
                        <a:pt x="9060" y="932"/>
                      </a:lnTo>
                      <a:lnTo>
                        <a:pt x="8969" y="1201"/>
                      </a:lnTo>
                      <a:lnTo>
                        <a:pt x="8913" y="1498"/>
                      </a:lnTo>
                      <a:lnTo>
                        <a:pt x="8890" y="1795"/>
                      </a:lnTo>
                      <a:lnTo>
                        <a:pt x="8890" y="2120"/>
                      </a:lnTo>
                      <a:lnTo>
                        <a:pt x="8913" y="2445"/>
                      </a:lnTo>
                      <a:lnTo>
                        <a:pt x="8969" y="2756"/>
                      </a:lnTo>
                      <a:lnTo>
                        <a:pt x="9060" y="3081"/>
                      </a:lnTo>
                      <a:lnTo>
                        <a:pt x="9173" y="3378"/>
                      </a:lnTo>
                      <a:lnTo>
                        <a:pt x="9297" y="3647"/>
                      </a:lnTo>
                      <a:lnTo>
                        <a:pt x="9466" y="3887"/>
                      </a:lnTo>
                      <a:lnTo>
                        <a:pt x="9579" y="4085"/>
                      </a:lnTo>
                      <a:lnTo>
                        <a:pt x="9670" y="4269"/>
                      </a:lnTo>
                      <a:lnTo>
                        <a:pt x="9726" y="4467"/>
                      </a:lnTo>
                      <a:lnTo>
                        <a:pt x="9771" y="4650"/>
                      </a:lnTo>
                      <a:lnTo>
                        <a:pt x="9771" y="4834"/>
                      </a:lnTo>
                      <a:lnTo>
                        <a:pt x="9749" y="5032"/>
                      </a:lnTo>
                      <a:lnTo>
                        <a:pt x="9715" y="5216"/>
                      </a:lnTo>
                      <a:lnTo>
                        <a:pt x="9625" y="5385"/>
                      </a:lnTo>
                      <a:lnTo>
                        <a:pt x="9534" y="5513"/>
                      </a:lnTo>
                      <a:lnTo>
                        <a:pt x="9410" y="5626"/>
                      </a:lnTo>
                      <a:lnTo>
                        <a:pt x="9229" y="5710"/>
                      </a:lnTo>
                      <a:lnTo>
                        <a:pt x="9060" y="5767"/>
                      </a:lnTo>
                      <a:lnTo>
                        <a:pt x="8845" y="5767"/>
                      </a:lnTo>
                      <a:lnTo>
                        <a:pt x="8585" y="5739"/>
                      </a:lnTo>
                      <a:lnTo>
                        <a:pt x="8325" y="5654"/>
                      </a:lnTo>
                      <a:lnTo>
                        <a:pt x="8020" y="5513"/>
                      </a:lnTo>
                      <a:lnTo>
                        <a:pt x="7840" y="5442"/>
                      </a:lnTo>
                      <a:lnTo>
                        <a:pt x="7648" y="5385"/>
                      </a:lnTo>
                      <a:lnTo>
                        <a:pt x="7433" y="5329"/>
                      </a:lnTo>
                      <a:lnTo>
                        <a:pt x="7241" y="5301"/>
                      </a:lnTo>
                      <a:lnTo>
                        <a:pt x="6755" y="5301"/>
                      </a:lnTo>
                      <a:lnTo>
                        <a:pt x="6281" y="5329"/>
                      </a:lnTo>
                      <a:lnTo>
                        <a:pt x="5784" y="5385"/>
                      </a:lnTo>
                      <a:lnTo>
                        <a:pt x="5264" y="5498"/>
                      </a:lnTo>
                      <a:lnTo>
                        <a:pt x="4744" y="5597"/>
                      </a:lnTo>
                      <a:lnTo>
                        <a:pt x="4247" y="5739"/>
                      </a:lnTo>
                      <a:lnTo>
                        <a:pt x="4202" y="5894"/>
                      </a:lnTo>
                      <a:lnTo>
                        <a:pt x="4202" y="6191"/>
                      </a:lnTo>
                      <a:lnTo>
                        <a:pt x="4202" y="6545"/>
                      </a:lnTo>
                      <a:lnTo>
                        <a:pt x="4225" y="6954"/>
                      </a:lnTo>
                      <a:lnTo>
                        <a:pt x="4315" y="7930"/>
                      </a:lnTo>
                      <a:lnTo>
                        <a:pt x="4394" y="9018"/>
                      </a:lnTo>
                      <a:lnTo>
                        <a:pt x="4439" y="9570"/>
                      </a:lnTo>
                      <a:lnTo>
                        <a:pt x="4462" y="10107"/>
                      </a:lnTo>
                      <a:lnTo>
                        <a:pt x="4484" y="10630"/>
                      </a:lnTo>
                      <a:lnTo>
                        <a:pt x="4507" y="11082"/>
                      </a:lnTo>
                      <a:lnTo>
                        <a:pt x="4484" y="11520"/>
                      </a:lnTo>
                      <a:lnTo>
                        <a:pt x="4439" y="11874"/>
                      </a:lnTo>
                      <a:lnTo>
                        <a:pt x="4394" y="12029"/>
                      </a:lnTo>
                      <a:lnTo>
                        <a:pt x="4349" y="12171"/>
                      </a:lnTo>
                      <a:lnTo>
                        <a:pt x="4315" y="12284"/>
                      </a:lnTo>
                      <a:lnTo>
                        <a:pt x="4247" y="12354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Puzzle4"/>
                <p:cNvSpPr>
                  <a:spLocks noEditPoints="1" noChangeArrowheads="1"/>
                </p:cNvSpPr>
                <p:nvPr/>
              </p:nvSpPr>
              <p:spPr bwMode="auto">
                <a:xfrm>
                  <a:off x="2964352" y="5599614"/>
                  <a:ext cx="533239" cy="724986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0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0 h 21600"/>
                    <a:gd name="T14" fmla="*/ 0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2075 w 21600"/>
                    <a:gd name="T25" fmla="*/ 5660 h 21600"/>
                    <a:gd name="T26" fmla="*/ 20210 w 21600"/>
                    <a:gd name="T27" fmla="*/ 1597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3813" y="10590"/>
                      </a:moveTo>
                      <a:lnTo>
                        <a:pt x="3927" y="10513"/>
                      </a:lnTo>
                      <a:lnTo>
                        <a:pt x="4078" y="10425"/>
                      </a:lnTo>
                      <a:lnTo>
                        <a:pt x="4210" y="10359"/>
                      </a:lnTo>
                      <a:lnTo>
                        <a:pt x="4361" y="10315"/>
                      </a:lnTo>
                      <a:lnTo>
                        <a:pt x="4682" y="10237"/>
                      </a:lnTo>
                      <a:lnTo>
                        <a:pt x="5041" y="10193"/>
                      </a:lnTo>
                      <a:lnTo>
                        <a:pt x="5456" y="10171"/>
                      </a:lnTo>
                      <a:lnTo>
                        <a:pt x="5853" y="10193"/>
                      </a:lnTo>
                      <a:lnTo>
                        <a:pt x="6249" y="10260"/>
                      </a:lnTo>
                      <a:lnTo>
                        <a:pt x="6646" y="10337"/>
                      </a:lnTo>
                      <a:lnTo>
                        <a:pt x="7004" y="10469"/>
                      </a:lnTo>
                      <a:lnTo>
                        <a:pt x="7363" y="10612"/>
                      </a:lnTo>
                      <a:lnTo>
                        <a:pt x="7665" y="10788"/>
                      </a:lnTo>
                      <a:lnTo>
                        <a:pt x="7911" y="10998"/>
                      </a:lnTo>
                      <a:lnTo>
                        <a:pt x="8024" y="11097"/>
                      </a:lnTo>
                      <a:lnTo>
                        <a:pt x="8137" y="11207"/>
                      </a:lnTo>
                      <a:lnTo>
                        <a:pt x="8194" y="11340"/>
                      </a:lnTo>
                      <a:lnTo>
                        <a:pt x="8269" y="11461"/>
                      </a:lnTo>
                      <a:lnTo>
                        <a:pt x="8307" y="11593"/>
                      </a:lnTo>
                      <a:lnTo>
                        <a:pt x="8307" y="11714"/>
                      </a:lnTo>
                      <a:lnTo>
                        <a:pt x="8307" y="11868"/>
                      </a:lnTo>
                      <a:lnTo>
                        <a:pt x="8307" y="12012"/>
                      </a:lnTo>
                      <a:lnTo>
                        <a:pt x="8194" y="12265"/>
                      </a:lnTo>
                      <a:lnTo>
                        <a:pt x="8062" y="12519"/>
                      </a:lnTo>
                      <a:lnTo>
                        <a:pt x="7873" y="12706"/>
                      </a:lnTo>
                      <a:lnTo>
                        <a:pt x="7627" y="12904"/>
                      </a:lnTo>
                      <a:lnTo>
                        <a:pt x="7363" y="13048"/>
                      </a:lnTo>
                      <a:lnTo>
                        <a:pt x="7080" y="13180"/>
                      </a:lnTo>
                      <a:lnTo>
                        <a:pt x="6759" y="13257"/>
                      </a:lnTo>
                      <a:lnTo>
                        <a:pt x="6419" y="13345"/>
                      </a:lnTo>
                      <a:lnTo>
                        <a:pt x="6098" y="13389"/>
                      </a:lnTo>
                      <a:lnTo>
                        <a:pt x="5739" y="13389"/>
                      </a:lnTo>
                      <a:lnTo>
                        <a:pt x="5418" y="13389"/>
                      </a:lnTo>
                      <a:lnTo>
                        <a:pt x="5079" y="13345"/>
                      </a:lnTo>
                      <a:lnTo>
                        <a:pt x="4758" y="13301"/>
                      </a:lnTo>
                      <a:lnTo>
                        <a:pt x="4474" y="13213"/>
                      </a:lnTo>
                      <a:lnTo>
                        <a:pt x="4172" y="13114"/>
                      </a:lnTo>
                      <a:lnTo>
                        <a:pt x="3965" y="12982"/>
                      </a:lnTo>
                      <a:lnTo>
                        <a:pt x="3738" y="12838"/>
                      </a:lnTo>
                      <a:lnTo>
                        <a:pt x="3493" y="12706"/>
                      </a:lnTo>
                      <a:lnTo>
                        <a:pt x="3228" y="12607"/>
                      </a:lnTo>
                      <a:lnTo>
                        <a:pt x="2945" y="12519"/>
                      </a:lnTo>
                      <a:lnTo>
                        <a:pt x="2700" y="12431"/>
                      </a:lnTo>
                      <a:lnTo>
                        <a:pt x="2397" y="12375"/>
                      </a:lnTo>
                      <a:lnTo>
                        <a:pt x="2152" y="12331"/>
                      </a:lnTo>
                      <a:lnTo>
                        <a:pt x="1888" y="12309"/>
                      </a:lnTo>
                      <a:lnTo>
                        <a:pt x="1642" y="12309"/>
                      </a:lnTo>
                      <a:lnTo>
                        <a:pt x="1397" y="12331"/>
                      </a:lnTo>
                      <a:lnTo>
                        <a:pt x="1170" y="12397"/>
                      </a:lnTo>
                      <a:lnTo>
                        <a:pt x="962" y="12453"/>
                      </a:lnTo>
                      <a:lnTo>
                        <a:pt x="774" y="12563"/>
                      </a:lnTo>
                      <a:lnTo>
                        <a:pt x="623" y="12684"/>
                      </a:lnTo>
                      <a:lnTo>
                        <a:pt x="528" y="12838"/>
                      </a:lnTo>
                      <a:lnTo>
                        <a:pt x="453" y="13026"/>
                      </a:lnTo>
                      <a:lnTo>
                        <a:pt x="339" y="13477"/>
                      </a:lnTo>
                      <a:lnTo>
                        <a:pt x="226" y="13984"/>
                      </a:lnTo>
                      <a:lnTo>
                        <a:pt x="151" y="14535"/>
                      </a:lnTo>
                      <a:lnTo>
                        <a:pt x="113" y="15075"/>
                      </a:lnTo>
                      <a:lnTo>
                        <a:pt x="113" y="15626"/>
                      </a:lnTo>
                      <a:lnTo>
                        <a:pt x="151" y="16133"/>
                      </a:lnTo>
                      <a:lnTo>
                        <a:pt x="188" y="16376"/>
                      </a:lnTo>
                      <a:lnTo>
                        <a:pt x="264" y="16585"/>
                      </a:lnTo>
                      <a:lnTo>
                        <a:pt x="339" y="16773"/>
                      </a:lnTo>
                      <a:lnTo>
                        <a:pt x="453" y="16938"/>
                      </a:lnTo>
                      <a:lnTo>
                        <a:pt x="1095" y="16883"/>
                      </a:lnTo>
                      <a:lnTo>
                        <a:pt x="1963" y="16795"/>
                      </a:lnTo>
                      <a:lnTo>
                        <a:pt x="2945" y="16751"/>
                      </a:lnTo>
                      <a:lnTo>
                        <a:pt x="3965" y="16706"/>
                      </a:lnTo>
                      <a:lnTo>
                        <a:pt x="5022" y="16684"/>
                      </a:lnTo>
                      <a:lnTo>
                        <a:pt x="5947" y="16684"/>
                      </a:lnTo>
                      <a:lnTo>
                        <a:pt x="6759" y="16706"/>
                      </a:lnTo>
                      <a:lnTo>
                        <a:pt x="7363" y="16751"/>
                      </a:lnTo>
                      <a:lnTo>
                        <a:pt x="7948" y="16839"/>
                      </a:lnTo>
                      <a:lnTo>
                        <a:pt x="8458" y="16916"/>
                      </a:lnTo>
                      <a:lnTo>
                        <a:pt x="8893" y="17026"/>
                      </a:lnTo>
                      <a:lnTo>
                        <a:pt x="9289" y="17158"/>
                      </a:lnTo>
                      <a:lnTo>
                        <a:pt x="9572" y="17280"/>
                      </a:lnTo>
                      <a:lnTo>
                        <a:pt x="9799" y="17412"/>
                      </a:lnTo>
                      <a:lnTo>
                        <a:pt x="9969" y="17555"/>
                      </a:lnTo>
                      <a:lnTo>
                        <a:pt x="10120" y="17687"/>
                      </a:lnTo>
                      <a:lnTo>
                        <a:pt x="10158" y="17831"/>
                      </a:lnTo>
                      <a:lnTo>
                        <a:pt x="10195" y="17974"/>
                      </a:lnTo>
                      <a:lnTo>
                        <a:pt x="10158" y="18128"/>
                      </a:lnTo>
                      <a:lnTo>
                        <a:pt x="10082" y="18271"/>
                      </a:lnTo>
                      <a:lnTo>
                        <a:pt x="9969" y="18426"/>
                      </a:lnTo>
                      <a:lnTo>
                        <a:pt x="9837" y="18569"/>
                      </a:lnTo>
                      <a:lnTo>
                        <a:pt x="9648" y="18701"/>
                      </a:lnTo>
                      <a:lnTo>
                        <a:pt x="9440" y="18822"/>
                      </a:lnTo>
                      <a:lnTo>
                        <a:pt x="9213" y="18999"/>
                      </a:lnTo>
                      <a:lnTo>
                        <a:pt x="9044" y="19186"/>
                      </a:lnTo>
                      <a:lnTo>
                        <a:pt x="8893" y="19395"/>
                      </a:lnTo>
                      <a:lnTo>
                        <a:pt x="8817" y="19627"/>
                      </a:lnTo>
                      <a:lnTo>
                        <a:pt x="8779" y="19858"/>
                      </a:lnTo>
                      <a:lnTo>
                        <a:pt x="8779" y="20112"/>
                      </a:lnTo>
                      <a:lnTo>
                        <a:pt x="8855" y="20354"/>
                      </a:lnTo>
                      <a:lnTo>
                        <a:pt x="8968" y="20586"/>
                      </a:lnTo>
                      <a:lnTo>
                        <a:pt x="9138" y="20817"/>
                      </a:lnTo>
                      <a:lnTo>
                        <a:pt x="9365" y="21026"/>
                      </a:lnTo>
                      <a:lnTo>
                        <a:pt x="9610" y="21192"/>
                      </a:lnTo>
                      <a:lnTo>
                        <a:pt x="9950" y="21368"/>
                      </a:lnTo>
                      <a:lnTo>
                        <a:pt x="10120" y="21445"/>
                      </a:lnTo>
                      <a:lnTo>
                        <a:pt x="10346" y="21511"/>
                      </a:lnTo>
                      <a:lnTo>
                        <a:pt x="10516" y="21555"/>
                      </a:lnTo>
                      <a:lnTo>
                        <a:pt x="10743" y="21600"/>
                      </a:lnTo>
                      <a:lnTo>
                        <a:pt x="10988" y="21644"/>
                      </a:lnTo>
                      <a:lnTo>
                        <a:pt x="11215" y="21666"/>
                      </a:lnTo>
                      <a:lnTo>
                        <a:pt x="11498" y="21666"/>
                      </a:lnTo>
                      <a:lnTo>
                        <a:pt x="11762" y="21666"/>
                      </a:lnTo>
                      <a:lnTo>
                        <a:pt x="12253" y="21644"/>
                      </a:lnTo>
                      <a:lnTo>
                        <a:pt x="12763" y="21577"/>
                      </a:lnTo>
                      <a:lnTo>
                        <a:pt x="13197" y="21467"/>
                      </a:lnTo>
                      <a:lnTo>
                        <a:pt x="13556" y="21346"/>
                      </a:lnTo>
                      <a:lnTo>
                        <a:pt x="13896" y="21192"/>
                      </a:lnTo>
                      <a:lnTo>
                        <a:pt x="14179" y="21026"/>
                      </a:lnTo>
                      <a:lnTo>
                        <a:pt x="14444" y="20839"/>
                      </a:lnTo>
                      <a:lnTo>
                        <a:pt x="14576" y="20641"/>
                      </a:lnTo>
                      <a:lnTo>
                        <a:pt x="14727" y="20431"/>
                      </a:lnTo>
                      <a:lnTo>
                        <a:pt x="14765" y="20200"/>
                      </a:lnTo>
                      <a:lnTo>
                        <a:pt x="14802" y="19991"/>
                      </a:lnTo>
                      <a:lnTo>
                        <a:pt x="14727" y="19759"/>
                      </a:lnTo>
                      <a:lnTo>
                        <a:pt x="14613" y="19550"/>
                      </a:lnTo>
                      <a:lnTo>
                        <a:pt x="14444" y="19307"/>
                      </a:lnTo>
                      <a:lnTo>
                        <a:pt x="14217" y="19098"/>
                      </a:lnTo>
                      <a:lnTo>
                        <a:pt x="13934" y="18911"/>
                      </a:lnTo>
                      <a:lnTo>
                        <a:pt x="13669" y="18745"/>
                      </a:lnTo>
                      <a:lnTo>
                        <a:pt x="13462" y="18547"/>
                      </a:lnTo>
                      <a:lnTo>
                        <a:pt x="13311" y="18337"/>
                      </a:lnTo>
                      <a:lnTo>
                        <a:pt x="13197" y="18150"/>
                      </a:lnTo>
                      <a:lnTo>
                        <a:pt x="13122" y="17941"/>
                      </a:lnTo>
                      <a:lnTo>
                        <a:pt x="13122" y="17720"/>
                      </a:lnTo>
                      <a:lnTo>
                        <a:pt x="13122" y="17533"/>
                      </a:lnTo>
                      <a:lnTo>
                        <a:pt x="13197" y="17346"/>
                      </a:lnTo>
                      <a:lnTo>
                        <a:pt x="13273" y="17158"/>
                      </a:lnTo>
                      <a:lnTo>
                        <a:pt x="13386" y="16982"/>
                      </a:lnTo>
                      <a:lnTo>
                        <a:pt x="13537" y="16839"/>
                      </a:lnTo>
                      <a:lnTo>
                        <a:pt x="13707" y="16706"/>
                      </a:lnTo>
                      <a:lnTo>
                        <a:pt x="13896" y="16607"/>
                      </a:lnTo>
                      <a:lnTo>
                        <a:pt x="14104" y="16519"/>
                      </a:lnTo>
                      <a:lnTo>
                        <a:pt x="14330" y="16453"/>
                      </a:lnTo>
                      <a:lnTo>
                        <a:pt x="14538" y="16431"/>
                      </a:lnTo>
                      <a:lnTo>
                        <a:pt x="14897" y="16453"/>
                      </a:lnTo>
                      <a:lnTo>
                        <a:pt x="15406" y="16497"/>
                      </a:lnTo>
                      <a:lnTo>
                        <a:pt x="16105" y="16541"/>
                      </a:lnTo>
                      <a:lnTo>
                        <a:pt x="16898" y="16607"/>
                      </a:lnTo>
                      <a:lnTo>
                        <a:pt x="17804" y="16651"/>
                      </a:lnTo>
                      <a:lnTo>
                        <a:pt x="18786" y="16684"/>
                      </a:lnTo>
                      <a:lnTo>
                        <a:pt x="19844" y="16728"/>
                      </a:lnTo>
                      <a:lnTo>
                        <a:pt x="20920" y="16751"/>
                      </a:lnTo>
                      <a:lnTo>
                        <a:pt x="21109" y="16497"/>
                      </a:lnTo>
                      <a:lnTo>
                        <a:pt x="21241" y="16222"/>
                      </a:lnTo>
                      <a:lnTo>
                        <a:pt x="21392" y="15946"/>
                      </a:lnTo>
                      <a:lnTo>
                        <a:pt x="21467" y="15648"/>
                      </a:lnTo>
                      <a:lnTo>
                        <a:pt x="21543" y="15351"/>
                      </a:lnTo>
                      <a:lnTo>
                        <a:pt x="21618" y="15042"/>
                      </a:lnTo>
                      <a:lnTo>
                        <a:pt x="21618" y="14745"/>
                      </a:lnTo>
                      <a:lnTo>
                        <a:pt x="21618" y="14447"/>
                      </a:lnTo>
                      <a:lnTo>
                        <a:pt x="21618" y="14150"/>
                      </a:lnTo>
                      <a:lnTo>
                        <a:pt x="21581" y="13852"/>
                      </a:lnTo>
                      <a:lnTo>
                        <a:pt x="21505" y="13577"/>
                      </a:lnTo>
                      <a:lnTo>
                        <a:pt x="21430" y="13301"/>
                      </a:lnTo>
                      <a:lnTo>
                        <a:pt x="21354" y="13048"/>
                      </a:lnTo>
                      <a:lnTo>
                        <a:pt x="21241" y="12816"/>
                      </a:lnTo>
                      <a:lnTo>
                        <a:pt x="21146" y="12607"/>
                      </a:lnTo>
                      <a:lnTo>
                        <a:pt x="21033" y="12431"/>
                      </a:lnTo>
                      <a:lnTo>
                        <a:pt x="20920" y="12265"/>
                      </a:lnTo>
                      <a:lnTo>
                        <a:pt x="20769" y="12144"/>
                      </a:lnTo>
                      <a:lnTo>
                        <a:pt x="20637" y="12034"/>
                      </a:lnTo>
                      <a:lnTo>
                        <a:pt x="20486" y="11946"/>
                      </a:lnTo>
                      <a:lnTo>
                        <a:pt x="20297" y="11891"/>
                      </a:lnTo>
                      <a:lnTo>
                        <a:pt x="20165" y="11846"/>
                      </a:lnTo>
                      <a:lnTo>
                        <a:pt x="19976" y="11824"/>
                      </a:lnTo>
                      <a:lnTo>
                        <a:pt x="19806" y="11802"/>
                      </a:lnTo>
                      <a:lnTo>
                        <a:pt x="19390" y="11824"/>
                      </a:lnTo>
                      <a:lnTo>
                        <a:pt x="18956" y="11891"/>
                      </a:lnTo>
                      <a:lnTo>
                        <a:pt x="18503" y="11968"/>
                      </a:lnTo>
                      <a:lnTo>
                        <a:pt x="17993" y="12078"/>
                      </a:lnTo>
                      <a:lnTo>
                        <a:pt x="17653" y="12144"/>
                      </a:lnTo>
                      <a:lnTo>
                        <a:pt x="17332" y="12199"/>
                      </a:lnTo>
                      <a:lnTo>
                        <a:pt x="17049" y="12221"/>
                      </a:lnTo>
                      <a:lnTo>
                        <a:pt x="16747" y="12243"/>
                      </a:lnTo>
                      <a:lnTo>
                        <a:pt x="16464" y="12243"/>
                      </a:lnTo>
                      <a:lnTo>
                        <a:pt x="16218" y="12243"/>
                      </a:lnTo>
                      <a:lnTo>
                        <a:pt x="15992" y="12221"/>
                      </a:lnTo>
                      <a:lnTo>
                        <a:pt x="15746" y="12199"/>
                      </a:lnTo>
                      <a:lnTo>
                        <a:pt x="15520" y="12155"/>
                      </a:lnTo>
                      <a:lnTo>
                        <a:pt x="15350" y="12122"/>
                      </a:lnTo>
                      <a:lnTo>
                        <a:pt x="15161" y="12056"/>
                      </a:lnTo>
                      <a:lnTo>
                        <a:pt x="14972" y="11990"/>
                      </a:lnTo>
                      <a:lnTo>
                        <a:pt x="14689" y="11846"/>
                      </a:lnTo>
                      <a:lnTo>
                        <a:pt x="14444" y="11670"/>
                      </a:lnTo>
                      <a:lnTo>
                        <a:pt x="14255" y="11483"/>
                      </a:lnTo>
                      <a:lnTo>
                        <a:pt x="14104" y="11295"/>
                      </a:lnTo>
                      <a:lnTo>
                        <a:pt x="14028" y="11086"/>
                      </a:lnTo>
                      <a:lnTo>
                        <a:pt x="13972" y="10888"/>
                      </a:lnTo>
                      <a:lnTo>
                        <a:pt x="13972" y="10700"/>
                      </a:lnTo>
                      <a:lnTo>
                        <a:pt x="14009" y="10513"/>
                      </a:lnTo>
                      <a:lnTo>
                        <a:pt x="14066" y="10359"/>
                      </a:lnTo>
                      <a:lnTo>
                        <a:pt x="14179" y="10215"/>
                      </a:lnTo>
                      <a:lnTo>
                        <a:pt x="14406" y="10006"/>
                      </a:lnTo>
                      <a:lnTo>
                        <a:pt x="14651" y="9830"/>
                      </a:lnTo>
                      <a:lnTo>
                        <a:pt x="14878" y="9686"/>
                      </a:lnTo>
                      <a:lnTo>
                        <a:pt x="15123" y="9554"/>
                      </a:lnTo>
                      <a:lnTo>
                        <a:pt x="15350" y="9477"/>
                      </a:lnTo>
                      <a:lnTo>
                        <a:pt x="15558" y="9411"/>
                      </a:lnTo>
                      <a:lnTo>
                        <a:pt x="15803" y="9345"/>
                      </a:lnTo>
                      <a:lnTo>
                        <a:pt x="16030" y="9323"/>
                      </a:lnTo>
                      <a:lnTo>
                        <a:pt x="16256" y="9301"/>
                      </a:lnTo>
                      <a:lnTo>
                        <a:pt x="16464" y="9323"/>
                      </a:lnTo>
                      <a:lnTo>
                        <a:pt x="16690" y="9345"/>
                      </a:lnTo>
                      <a:lnTo>
                        <a:pt x="16898" y="9367"/>
                      </a:lnTo>
                      <a:lnTo>
                        <a:pt x="17332" y="9477"/>
                      </a:lnTo>
                      <a:lnTo>
                        <a:pt x="17767" y="9598"/>
                      </a:lnTo>
                      <a:lnTo>
                        <a:pt x="18163" y="9731"/>
                      </a:lnTo>
                      <a:lnTo>
                        <a:pt x="18597" y="9874"/>
                      </a:lnTo>
                      <a:lnTo>
                        <a:pt x="18994" y="10006"/>
                      </a:lnTo>
                      <a:lnTo>
                        <a:pt x="19428" y="10083"/>
                      </a:lnTo>
                      <a:lnTo>
                        <a:pt x="19617" y="10127"/>
                      </a:lnTo>
                      <a:lnTo>
                        <a:pt x="19844" y="10149"/>
                      </a:lnTo>
                      <a:lnTo>
                        <a:pt x="20013" y="10149"/>
                      </a:lnTo>
                      <a:lnTo>
                        <a:pt x="20240" y="10127"/>
                      </a:lnTo>
                      <a:lnTo>
                        <a:pt x="20410" y="10105"/>
                      </a:lnTo>
                      <a:lnTo>
                        <a:pt x="20637" y="10061"/>
                      </a:lnTo>
                      <a:lnTo>
                        <a:pt x="20844" y="9984"/>
                      </a:lnTo>
                      <a:lnTo>
                        <a:pt x="21033" y="9896"/>
                      </a:lnTo>
                      <a:lnTo>
                        <a:pt x="21146" y="9830"/>
                      </a:lnTo>
                      <a:lnTo>
                        <a:pt x="21203" y="9753"/>
                      </a:lnTo>
                      <a:lnTo>
                        <a:pt x="21279" y="9642"/>
                      </a:lnTo>
                      <a:lnTo>
                        <a:pt x="21354" y="9521"/>
                      </a:lnTo>
                      <a:lnTo>
                        <a:pt x="21430" y="9246"/>
                      </a:lnTo>
                      <a:lnTo>
                        <a:pt x="21430" y="8904"/>
                      </a:lnTo>
                      <a:lnTo>
                        <a:pt x="21430" y="8540"/>
                      </a:lnTo>
                      <a:lnTo>
                        <a:pt x="21392" y="8144"/>
                      </a:lnTo>
                      <a:lnTo>
                        <a:pt x="21354" y="7714"/>
                      </a:lnTo>
                      <a:lnTo>
                        <a:pt x="21279" y="7295"/>
                      </a:lnTo>
                      <a:lnTo>
                        <a:pt x="21146" y="6446"/>
                      </a:lnTo>
                      <a:lnTo>
                        <a:pt x="20995" y="5686"/>
                      </a:lnTo>
                      <a:lnTo>
                        <a:pt x="20958" y="5366"/>
                      </a:lnTo>
                      <a:lnTo>
                        <a:pt x="20958" y="5091"/>
                      </a:lnTo>
                      <a:lnTo>
                        <a:pt x="20958" y="4860"/>
                      </a:lnTo>
                      <a:lnTo>
                        <a:pt x="21033" y="4716"/>
                      </a:lnTo>
                      <a:lnTo>
                        <a:pt x="20637" y="4860"/>
                      </a:lnTo>
                      <a:lnTo>
                        <a:pt x="20127" y="4992"/>
                      </a:lnTo>
                      <a:lnTo>
                        <a:pt x="19617" y="5069"/>
                      </a:lnTo>
                      <a:lnTo>
                        <a:pt x="19032" y="5157"/>
                      </a:lnTo>
                      <a:lnTo>
                        <a:pt x="18465" y="5201"/>
                      </a:lnTo>
                      <a:lnTo>
                        <a:pt x="17842" y="5245"/>
                      </a:lnTo>
                      <a:lnTo>
                        <a:pt x="17219" y="5267"/>
                      </a:lnTo>
                      <a:lnTo>
                        <a:pt x="16615" y="5267"/>
                      </a:lnTo>
                      <a:lnTo>
                        <a:pt x="15992" y="5245"/>
                      </a:lnTo>
                      <a:lnTo>
                        <a:pt x="15369" y="5201"/>
                      </a:lnTo>
                      <a:lnTo>
                        <a:pt x="14840" y="5157"/>
                      </a:lnTo>
                      <a:lnTo>
                        <a:pt x="14293" y="5091"/>
                      </a:lnTo>
                      <a:lnTo>
                        <a:pt x="13783" y="5014"/>
                      </a:lnTo>
                      <a:lnTo>
                        <a:pt x="13386" y="4926"/>
                      </a:lnTo>
                      <a:lnTo>
                        <a:pt x="13027" y="4815"/>
                      </a:lnTo>
                      <a:lnTo>
                        <a:pt x="12725" y="4716"/>
                      </a:lnTo>
                      <a:lnTo>
                        <a:pt x="12480" y="4606"/>
                      </a:lnTo>
                      <a:lnTo>
                        <a:pt x="12291" y="4496"/>
                      </a:lnTo>
                      <a:lnTo>
                        <a:pt x="12197" y="4397"/>
                      </a:lnTo>
                      <a:lnTo>
                        <a:pt x="12083" y="4286"/>
                      </a:lnTo>
                      <a:lnTo>
                        <a:pt x="12046" y="4187"/>
                      </a:lnTo>
                      <a:lnTo>
                        <a:pt x="12008" y="4077"/>
                      </a:lnTo>
                      <a:lnTo>
                        <a:pt x="12046" y="3967"/>
                      </a:lnTo>
                      <a:lnTo>
                        <a:pt x="12121" y="3868"/>
                      </a:lnTo>
                      <a:lnTo>
                        <a:pt x="12197" y="3735"/>
                      </a:lnTo>
                      <a:lnTo>
                        <a:pt x="12291" y="3614"/>
                      </a:lnTo>
                      <a:lnTo>
                        <a:pt x="12442" y="3482"/>
                      </a:lnTo>
                      <a:lnTo>
                        <a:pt x="12631" y="3361"/>
                      </a:lnTo>
                      <a:lnTo>
                        <a:pt x="13065" y="3085"/>
                      </a:lnTo>
                      <a:lnTo>
                        <a:pt x="13537" y="2766"/>
                      </a:lnTo>
                      <a:lnTo>
                        <a:pt x="13783" y="2578"/>
                      </a:lnTo>
                      <a:lnTo>
                        <a:pt x="13934" y="2380"/>
                      </a:lnTo>
                      <a:lnTo>
                        <a:pt x="14028" y="2171"/>
                      </a:lnTo>
                      <a:lnTo>
                        <a:pt x="14104" y="1961"/>
                      </a:lnTo>
                      <a:lnTo>
                        <a:pt x="14104" y="1730"/>
                      </a:lnTo>
                      <a:lnTo>
                        <a:pt x="14066" y="1498"/>
                      </a:lnTo>
                      <a:lnTo>
                        <a:pt x="13972" y="1267"/>
                      </a:lnTo>
                      <a:lnTo>
                        <a:pt x="13820" y="1057"/>
                      </a:lnTo>
                      <a:lnTo>
                        <a:pt x="13594" y="837"/>
                      </a:lnTo>
                      <a:lnTo>
                        <a:pt x="13386" y="628"/>
                      </a:lnTo>
                      <a:lnTo>
                        <a:pt x="13103" y="462"/>
                      </a:lnTo>
                      <a:lnTo>
                        <a:pt x="12763" y="308"/>
                      </a:lnTo>
                      <a:lnTo>
                        <a:pt x="12404" y="187"/>
                      </a:lnTo>
                      <a:lnTo>
                        <a:pt x="12008" y="77"/>
                      </a:lnTo>
                      <a:lnTo>
                        <a:pt x="11574" y="33"/>
                      </a:lnTo>
                      <a:lnTo>
                        <a:pt x="11102" y="11"/>
                      </a:lnTo>
                      <a:lnTo>
                        <a:pt x="10667" y="11"/>
                      </a:lnTo>
                      <a:lnTo>
                        <a:pt x="10233" y="77"/>
                      </a:lnTo>
                      <a:lnTo>
                        <a:pt x="9837" y="187"/>
                      </a:lnTo>
                      <a:lnTo>
                        <a:pt x="9440" y="286"/>
                      </a:lnTo>
                      <a:lnTo>
                        <a:pt x="9062" y="462"/>
                      </a:lnTo>
                      <a:lnTo>
                        <a:pt x="8741" y="628"/>
                      </a:lnTo>
                      <a:lnTo>
                        <a:pt x="8458" y="815"/>
                      </a:lnTo>
                      <a:lnTo>
                        <a:pt x="8232" y="1035"/>
                      </a:lnTo>
                      <a:lnTo>
                        <a:pt x="8062" y="1245"/>
                      </a:lnTo>
                      <a:lnTo>
                        <a:pt x="7911" y="1476"/>
                      </a:lnTo>
                      <a:lnTo>
                        <a:pt x="7835" y="1708"/>
                      </a:lnTo>
                      <a:lnTo>
                        <a:pt x="7797" y="1961"/>
                      </a:lnTo>
                      <a:lnTo>
                        <a:pt x="7835" y="2193"/>
                      </a:lnTo>
                      <a:lnTo>
                        <a:pt x="7948" y="2402"/>
                      </a:lnTo>
                      <a:lnTo>
                        <a:pt x="8062" y="2534"/>
                      </a:lnTo>
                      <a:lnTo>
                        <a:pt x="8175" y="2644"/>
                      </a:lnTo>
                      <a:lnTo>
                        <a:pt x="8269" y="2744"/>
                      </a:lnTo>
                      <a:lnTo>
                        <a:pt x="8420" y="2832"/>
                      </a:lnTo>
                      <a:lnTo>
                        <a:pt x="8704" y="3019"/>
                      </a:lnTo>
                      <a:lnTo>
                        <a:pt x="8968" y="3206"/>
                      </a:lnTo>
                      <a:lnTo>
                        <a:pt x="9138" y="3405"/>
                      </a:lnTo>
                      <a:lnTo>
                        <a:pt x="9327" y="3570"/>
                      </a:lnTo>
                      <a:lnTo>
                        <a:pt x="9440" y="3735"/>
                      </a:lnTo>
                      <a:lnTo>
                        <a:pt x="9516" y="3890"/>
                      </a:lnTo>
                      <a:lnTo>
                        <a:pt x="9534" y="4033"/>
                      </a:lnTo>
                      <a:lnTo>
                        <a:pt x="9534" y="4165"/>
                      </a:lnTo>
                      <a:lnTo>
                        <a:pt x="9516" y="4286"/>
                      </a:lnTo>
                      <a:lnTo>
                        <a:pt x="9440" y="4397"/>
                      </a:lnTo>
                      <a:lnTo>
                        <a:pt x="9327" y="4496"/>
                      </a:lnTo>
                      <a:lnTo>
                        <a:pt x="9176" y="4562"/>
                      </a:lnTo>
                      <a:lnTo>
                        <a:pt x="9006" y="4628"/>
                      </a:lnTo>
                      <a:lnTo>
                        <a:pt x="8779" y="4694"/>
                      </a:lnTo>
                      <a:lnTo>
                        <a:pt x="8534" y="4716"/>
                      </a:lnTo>
                      <a:lnTo>
                        <a:pt x="8232" y="4716"/>
                      </a:lnTo>
                      <a:lnTo>
                        <a:pt x="7118" y="4738"/>
                      </a:lnTo>
                      <a:lnTo>
                        <a:pt x="5947" y="4771"/>
                      </a:lnTo>
                      <a:lnTo>
                        <a:pt x="4795" y="4815"/>
                      </a:lnTo>
                      <a:lnTo>
                        <a:pt x="3681" y="4860"/>
                      </a:lnTo>
                      <a:lnTo>
                        <a:pt x="2662" y="4882"/>
                      </a:lnTo>
                      <a:lnTo>
                        <a:pt x="1755" y="4882"/>
                      </a:lnTo>
                      <a:lnTo>
                        <a:pt x="1359" y="4860"/>
                      </a:lnTo>
                      <a:lnTo>
                        <a:pt x="981" y="4837"/>
                      </a:lnTo>
                      <a:lnTo>
                        <a:pt x="698" y="4771"/>
                      </a:lnTo>
                      <a:lnTo>
                        <a:pt x="453" y="4716"/>
                      </a:lnTo>
                      <a:lnTo>
                        <a:pt x="453" y="5322"/>
                      </a:lnTo>
                      <a:lnTo>
                        <a:pt x="453" y="6083"/>
                      </a:lnTo>
                      <a:lnTo>
                        <a:pt x="453" y="6909"/>
                      </a:lnTo>
                      <a:lnTo>
                        <a:pt x="453" y="7780"/>
                      </a:lnTo>
                      <a:lnTo>
                        <a:pt x="453" y="8606"/>
                      </a:lnTo>
                      <a:lnTo>
                        <a:pt x="453" y="9345"/>
                      </a:lnTo>
                      <a:lnTo>
                        <a:pt x="453" y="9918"/>
                      </a:lnTo>
                      <a:lnTo>
                        <a:pt x="453" y="10282"/>
                      </a:lnTo>
                      <a:lnTo>
                        <a:pt x="490" y="10381"/>
                      </a:lnTo>
                      <a:lnTo>
                        <a:pt x="547" y="10491"/>
                      </a:lnTo>
                      <a:lnTo>
                        <a:pt x="660" y="10590"/>
                      </a:lnTo>
                      <a:lnTo>
                        <a:pt x="811" y="10700"/>
                      </a:lnTo>
                      <a:lnTo>
                        <a:pt x="981" y="10811"/>
                      </a:lnTo>
                      <a:lnTo>
                        <a:pt x="1208" y="10888"/>
                      </a:lnTo>
                      <a:lnTo>
                        <a:pt x="1453" y="10954"/>
                      </a:lnTo>
                      <a:lnTo>
                        <a:pt x="1718" y="11020"/>
                      </a:lnTo>
                      <a:lnTo>
                        <a:pt x="1963" y="11064"/>
                      </a:lnTo>
                      <a:lnTo>
                        <a:pt x="2265" y="11086"/>
                      </a:lnTo>
                      <a:lnTo>
                        <a:pt x="2548" y="11064"/>
                      </a:lnTo>
                      <a:lnTo>
                        <a:pt x="2794" y="11042"/>
                      </a:lnTo>
                      <a:lnTo>
                        <a:pt x="3096" y="10976"/>
                      </a:lnTo>
                      <a:lnTo>
                        <a:pt x="3341" y="10888"/>
                      </a:lnTo>
                      <a:lnTo>
                        <a:pt x="3606" y="10766"/>
                      </a:lnTo>
                      <a:lnTo>
                        <a:pt x="3813" y="10590"/>
                      </a:lnTo>
                      <a:close/>
                    </a:path>
                  </a:pathLst>
                </a:custGeom>
                <a:solidFill>
                  <a:srgbClr val="D8EBB3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Puzzle1"/>
                <p:cNvSpPr>
                  <a:spLocks noEditPoints="1" noChangeArrowheads="1"/>
                </p:cNvSpPr>
                <p:nvPr/>
              </p:nvSpPr>
              <p:spPr bwMode="auto">
                <a:xfrm>
                  <a:off x="2781300" y="5341366"/>
                  <a:ext cx="895364" cy="432195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0 h 21600"/>
                    <a:gd name="T4" fmla="*/ 2147483647 w 21600"/>
                    <a:gd name="T5" fmla="*/ 0 h 21600"/>
                    <a:gd name="T6" fmla="*/ 2147483647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0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6084 w 21600"/>
                    <a:gd name="T25" fmla="*/ 2569 h 21600"/>
                    <a:gd name="T26" fmla="*/ 16128 w 21600"/>
                    <a:gd name="T27" fmla="*/ 19545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9360" y="20836"/>
                      </a:moveTo>
                      <a:lnTo>
                        <a:pt x="9528" y="20836"/>
                      </a:lnTo>
                      <a:lnTo>
                        <a:pt x="9686" y="20762"/>
                      </a:lnTo>
                      <a:lnTo>
                        <a:pt x="9810" y="20687"/>
                      </a:lnTo>
                      <a:lnTo>
                        <a:pt x="9922" y="20575"/>
                      </a:lnTo>
                      <a:lnTo>
                        <a:pt x="10012" y="20426"/>
                      </a:lnTo>
                      <a:lnTo>
                        <a:pt x="10068" y="20296"/>
                      </a:lnTo>
                      <a:lnTo>
                        <a:pt x="10113" y="20110"/>
                      </a:lnTo>
                      <a:lnTo>
                        <a:pt x="10136" y="19905"/>
                      </a:lnTo>
                      <a:lnTo>
                        <a:pt x="10136" y="19682"/>
                      </a:lnTo>
                      <a:lnTo>
                        <a:pt x="10113" y="19440"/>
                      </a:lnTo>
                      <a:lnTo>
                        <a:pt x="10068" y="19142"/>
                      </a:lnTo>
                      <a:lnTo>
                        <a:pt x="10012" y="18900"/>
                      </a:lnTo>
                      <a:lnTo>
                        <a:pt x="9900" y="18620"/>
                      </a:lnTo>
                      <a:lnTo>
                        <a:pt x="9787" y="18285"/>
                      </a:lnTo>
                      <a:lnTo>
                        <a:pt x="9641" y="17968"/>
                      </a:lnTo>
                      <a:lnTo>
                        <a:pt x="9472" y="17652"/>
                      </a:lnTo>
                      <a:lnTo>
                        <a:pt x="9382" y="17466"/>
                      </a:lnTo>
                      <a:lnTo>
                        <a:pt x="9315" y="17298"/>
                      </a:lnTo>
                      <a:lnTo>
                        <a:pt x="9258" y="17112"/>
                      </a:lnTo>
                      <a:lnTo>
                        <a:pt x="9191" y="16926"/>
                      </a:lnTo>
                      <a:lnTo>
                        <a:pt x="9123" y="16535"/>
                      </a:lnTo>
                      <a:lnTo>
                        <a:pt x="9101" y="16144"/>
                      </a:lnTo>
                      <a:lnTo>
                        <a:pt x="9101" y="15753"/>
                      </a:lnTo>
                      <a:lnTo>
                        <a:pt x="9168" y="15362"/>
                      </a:lnTo>
                      <a:lnTo>
                        <a:pt x="9236" y="14971"/>
                      </a:lnTo>
                      <a:lnTo>
                        <a:pt x="9360" y="14580"/>
                      </a:lnTo>
                      <a:lnTo>
                        <a:pt x="9495" y="14244"/>
                      </a:lnTo>
                      <a:lnTo>
                        <a:pt x="9663" y="13891"/>
                      </a:lnTo>
                      <a:lnTo>
                        <a:pt x="9855" y="13611"/>
                      </a:lnTo>
                      <a:lnTo>
                        <a:pt x="10068" y="13351"/>
                      </a:lnTo>
                      <a:lnTo>
                        <a:pt x="10293" y="13146"/>
                      </a:lnTo>
                      <a:lnTo>
                        <a:pt x="10552" y="12997"/>
                      </a:lnTo>
                      <a:lnTo>
                        <a:pt x="10811" y="12885"/>
                      </a:lnTo>
                      <a:lnTo>
                        <a:pt x="11069" y="12866"/>
                      </a:lnTo>
                      <a:lnTo>
                        <a:pt x="11351" y="12885"/>
                      </a:lnTo>
                      <a:lnTo>
                        <a:pt x="11610" y="12997"/>
                      </a:lnTo>
                      <a:lnTo>
                        <a:pt x="11846" y="13183"/>
                      </a:lnTo>
                      <a:lnTo>
                        <a:pt x="12060" y="13388"/>
                      </a:lnTo>
                      <a:lnTo>
                        <a:pt x="12251" y="13648"/>
                      </a:lnTo>
                      <a:lnTo>
                        <a:pt x="12419" y="13928"/>
                      </a:lnTo>
                      <a:lnTo>
                        <a:pt x="12555" y="14244"/>
                      </a:lnTo>
                      <a:lnTo>
                        <a:pt x="12690" y="14617"/>
                      </a:lnTo>
                      <a:lnTo>
                        <a:pt x="12768" y="15008"/>
                      </a:lnTo>
                      <a:lnTo>
                        <a:pt x="12836" y="15399"/>
                      </a:lnTo>
                      <a:lnTo>
                        <a:pt x="12858" y="15753"/>
                      </a:lnTo>
                      <a:lnTo>
                        <a:pt x="12858" y="16144"/>
                      </a:lnTo>
                      <a:lnTo>
                        <a:pt x="12813" y="16535"/>
                      </a:lnTo>
                      <a:lnTo>
                        <a:pt x="12746" y="16888"/>
                      </a:lnTo>
                      <a:lnTo>
                        <a:pt x="12667" y="17224"/>
                      </a:lnTo>
                      <a:lnTo>
                        <a:pt x="12510" y="17503"/>
                      </a:lnTo>
                      <a:lnTo>
                        <a:pt x="12228" y="18043"/>
                      </a:lnTo>
                      <a:lnTo>
                        <a:pt x="11970" y="18546"/>
                      </a:lnTo>
                      <a:lnTo>
                        <a:pt x="11868" y="18751"/>
                      </a:lnTo>
                      <a:lnTo>
                        <a:pt x="11778" y="18974"/>
                      </a:lnTo>
                      <a:lnTo>
                        <a:pt x="11711" y="19179"/>
                      </a:lnTo>
                      <a:lnTo>
                        <a:pt x="11666" y="19365"/>
                      </a:lnTo>
                      <a:lnTo>
                        <a:pt x="11632" y="19570"/>
                      </a:lnTo>
                      <a:lnTo>
                        <a:pt x="11632" y="19756"/>
                      </a:lnTo>
                      <a:lnTo>
                        <a:pt x="11632" y="19942"/>
                      </a:lnTo>
                      <a:lnTo>
                        <a:pt x="11643" y="20110"/>
                      </a:lnTo>
                      <a:lnTo>
                        <a:pt x="11711" y="20296"/>
                      </a:lnTo>
                      <a:lnTo>
                        <a:pt x="11801" y="20464"/>
                      </a:lnTo>
                      <a:lnTo>
                        <a:pt x="11891" y="20650"/>
                      </a:lnTo>
                      <a:lnTo>
                        <a:pt x="12037" y="20836"/>
                      </a:lnTo>
                      <a:lnTo>
                        <a:pt x="12206" y="21004"/>
                      </a:lnTo>
                      <a:lnTo>
                        <a:pt x="12419" y="21190"/>
                      </a:lnTo>
                      <a:lnTo>
                        <a:pt x="12667" y="21320"/>
                      </a:lnTo>
                      <a:lnTo>
                        <a:pt x="12960" y="21432"/>
                      </a:lnTo>
                      <a:lnTo>
                        <a:pt x="13286" y="21544"/>
                      </a:lnTo>
                      <a:lnTo>
                        <a:pt x="13612" y="21655"/>
                      </a:lnTo>
                      <a:lnTo>
                        <a:pt x="13983" y="21693"/>
                      </a:lnTo>
                      <a:lnTo>
                        <a:pt x="14343" y="21730"/>
                      </a:lnTo>
                      <a:lnTo>
                        <a:pt x="14715" y="21730"/>
                      </a:lnTo>
                      <a:lnTo>
                        <a:pt x="15075" y="21730"/>
                      </a:lnTo>
                      <a:lnTo>
                        <a:pt x="15446" y="21655"/>
                      </a:lnTo>
                      <a:lnTo>
                        <a:pt x="15794" y="21581"/>
                      </a:lnTo>
                      <a:lnTo>
                        <a:pt x="16132" y="21432"/>
                      </a:lnTo>
                      <a:lnTo>
                        <a:pt x="16458" y="21302"/>
                      </a:lnTo>
                      <a:lnTo>
                        <a:pt x="16740" y="21078"/>
                      </a:lnTo>
                      <a:lnTo>
                        <a:pt x="16976" y="20836"/>
                      </a:lnTo>
                      <a:lnTo>
                        <a:pt x="17043" y="20650"/>
                      </a:lnTo>
                      <a:lnTo>
                        <a:pt x="17088" y="20426"/>
                      </a:lnTo>
                      <a:lnTo>
                        <a:pt x="17133" y="20222"/>
                      </a:lnTo>
                      <a:lnTo>
                        <a:pt x="17156" y="19980"/>
                      </a:lnTo>
                      <a:lnTo>
                        <a:pt x="17167" y="19477"/>
                      </a:lnTo>
                      <a:lnTo>
                        <a:pt x="17167" y="18974"/>
                      </a:lnTo>
                      <a:lnTo>
                        <a:pt x="17156" y="18397"/>
                      </a:lnTo>
                      <a:lnTo>
                        <a:pt x="17111" y="17820"/>
                      </a:lnTo>
                      <a:lnTo>
                        <a:pt x="17066" y="17261"/>
                      </a:lnTo>
                      <a:lnTo>
                        <a:pt x="16998" y="16646"/>
                      </a:lnTo>
                      <a:lnTo>
                        <a:pt x="16852" y="15511"/>
                      </a:lnTo>
                      <a:lnTo>
                        <a:pt x="16740" y="14393"/>
                      </a:lnTo>
                      <a:lnTo>
                        <a:pt x="16717" y="13928"/>
                      </a:lnTo>
                      <a:lnTo>
                        <a:pt x="16695" y="13462"/>
                      </a:lnTo>
                      <a:lnTo>
                        <a:pt x="16717" y="13071"/>
                      </a:lnTo>
                      <a:lnTo>
                        <a:pt x="16785" y="12755"/>
                      </a:lnTo>
                      <a:lnTo>
                        <a:pt x="16852" y="12419"/>
                      </a:lnTo>
                      <a:lnTo>
                        <a:pt x="16953" y="12140"/>
                      </a:lnTo>
                      <a:lnTo>
                        <a:pt x="17088" y="11898"/>
                      </a:lnTo>
                      <a:lnTo>
                        <a:pt x="17212" y="11675"/>
                      </a:lnTo>
                      <a:lnTo>
                        <a:pt x="17370" y="11470"/>
                      </a:lnTo>
                      <a:lnTo>
                        <a:pt x="17516" y="11284"/>
                      </a:lnTo>
                      <a:lnTo>
                        <a:pt x="17696" y="11135"/>
                      </a:lnTo>
                      <a:lnTo>
                        <a:pt x="17865" y="11042"/>
                      </a:lnTo>
                      <a:lnTo>
                        <a:pt x="18033" y="10930"/>
                      </a:lnTo>
                      <a:lnTo>
                        <a:pt x="18213" y="10893"/>
                      </a:lnTo>
                      <a:lnTo>
                        <a:pt x="18382" y="10893"/>
                      </a:lnTo>
                      <a:lnTo>
                        <a:pt x="18551" y="10967"/>
                      </a:lnTo>
                      <a:lnTo>
                        <a:pt x="18708" y="11042"/>
                      </a:lnTo>
                      <a:lnTo>
                        <a:pt x="18855" y="11172"/>
                      </a:lnTo>
                      <a:lnTo>
                        <a:pt x="19012" y="11358"/>
                      </a:lnTo>
                      <a:lnTo>
                        <a:pt x="19136" y="11600"/>
                      </a:lnTo>
                      <a:lnTo>
                        <a:pt x="19271" y="11861"/>
                      </a:lnTo>
                      <a:lnTo>
                        <a:pt x="19440" y="12028"/>
                      </a:lnTo>
                      <a:lnTo>
                        <a:pt x="19608" y="12177"/>
                      </a:lnTo>
                      <a:lnTo>
                        <a:pt x="19822" y="12289"/>
                      </a:lnTo>
                      <a:lnTo>
                        <a:pt x="20025" y="12289"/>
                      </a:lnTo>
                      <a:lnTo>
                        <a:pt x="20238" y="12289"/>
                      </a:lnTo>
                      <a:lnTo>
                        <a:pt x="20452" y="12215"/>
                      </a:lnTo>
                      <a:lnTo>
                        <a:pt x="20643" y="12103"/>
                      </a:lnTo>
                      <a:lnTo>
                        <a:pt x="20846" y="11973"/>
                      </a:lnTo>
                      <a:lnTo>
                        <a:pt x="21037" y="11786"/>
                      </a:lnTo>
                      <a:lnTo>
                        <a:pt x="21206" y="11563"/>
                      </a:lnTo>
                      <a:lnTo>
                        <a:pt x="21363" y="11321"/>
                      </a:lnTo>
                      <a:lnTo>
                        <a:pt x="21465" y="11079"/>
                      </a:lnTo>
                      <a:lnTo>
                        <a:pt x="21577" y="10744"/>
                      </a:lnTo>
                      <a:lnTo>
                        <a:pt x="21622" y="10427"/>
                      </a:lnTo>
                      <a:lnTo>
                        <a:pt x="21645" y="10111"/>
                      </a:lnTo>
                      <a:lnTo>
                        <a:pt x="21622" y="9608"/>
                      </a:lnTo>
                      <a:lnTo>
                        <a:pt x="21577" y="9142"/>
                      </a:lnTo>
                      <a:lnTo>
                        <a:pt x="21465" y="8751"/>
                      </a:lnTo>
                      <a:lnTo>
                        <a:pt x="21363" y="8397"/>
                      </a:lnTo>
                      <a:lnTo>
                        <a:pt x="21206" y="8062"/>
                      </a:lnTo>
                      <a:lnTo>
                        <a:pt x="21037" y="7820"/>
                      </a:lnTo>
                      <a:lnTo>
                        <a:pt x="20846" y="7597"/>
                      </a:lnTo>
                      <a:lnTo>
                        <a:pt x="20643" y="7429"/>
                      </a:lnTo>
                      <a:lnTo>
                        <a:pt x="20452" y="7317"/>
                      </a:lnTo>
                      <a:lnTo>
                        <a:pt x="20238" y="7206"/>
                      </a:lnTo>
                      <a:lnTo>
                        <a:pt x="20025" y="7168"/>
                      </a:lnTo>
                      <a:lnTo>
                        <a:pt x="19822" y="7206"/>
                      </a:lnTo>
                      <a:lnTo>
                        <a:pt x="19608" y="7243"/>
                      </a:lnTo>
                      <a:lnTo>
                        <a:pt x="19440" y="7355"/>
                      </a:lnTo>
                      <a:lnTo>
                        <a:pt x="19271" y="7504"/>
                      </a:lnTo>
                      <a:lnTo>
                        <a:pt x="19136" y="7708"/>
                      </a:lnTo>
                      <a:lnTo>
                        <a:pt x="19012" y="7895"/>
                      </a:lnTo>
                      <a:lnTo>
                        <a:pt x="18832" y="8025"/>
                      </a:lnTo>
                      <a:lnTo>
                        <a:pt x="18663" y="8174"/>
                      </a:lnTo>
                      <a:lnTo>
                        <a:pt x="18472" y="8248"/>
                      </a:lnTo>
                      <a:lnTo>
                        <a:pt x="18270" y="8286"/>
                      </a:lnTo>
                      <a:lnTo>
                        <a:pt x="18078" y="8323"/>
                      </a:lnTo>
                      <a:lnTo>
                        <a:pt x="17887" y="8323"/>
                      </a:lnTo>
                      <a:lnTo>
                        <a:pt x="17696" y="8248"/>
                      </a:lnTo>
                      <a:lnTo>
                        <a:pt x="17493" y="8174"/>
                      </a:lnTo>
                      <a:lnTo>
                        <a:pt x="17302" y="8062"/>
                      </a:lnTo>
                      <a:lnTo>
                        <a:pt x="17133" y="7969"/>
                      </a:lnTo>
                      <a:lnTo>
                        <a:pt x="16976" y="7783"/>
                      </a:lnTo>
                      <a:lnTo>
                        <a:pt x="16852" y="7597"/>
                      </a:lnTo>
                      <a:lnTo>
                        <a:pt x="16740" y="7429"/>
                      </a:lnTo>
                      <a:lnTo>
                        <a:pt x="16672" y="7168"/>
                      </a:lnTo>
                      <a:lnTo>
                        <a:pt x="16638" y="6926"/>
                      </a:lnTo>
                      <a:lnTo>
                        <a:pt x="16616" y="6498"/>
                      </a:lnTo>
                      <a:lnTo>
                        <a:pt x="16616" y="5772"/>
                      </a:lnTo>
                      <a:lnTo>
                        <a:pt x="16650" y="4915"/>
                      </a:lnTo>
                      <a:lnTo>
                        <a:pt x="16695" y="3928"/>
                      </a:lnTo>
                      <a:lnTo>
                        <a:pt x="16762" y="2960"/>
                      </a:lnTo>
                      <a:lnTo>
                        <a:pt x="16830" y="1992"/>
                      </a:lnTo>
                      <a:lnTo>
                        <a:pt x="16908" y="1173"/>
                      </a:lnTo>
                      <a:lnTo>
                        <a:pt x="16976" y="521"/>
                      </a:lnTo>
                      <a:lnTo>
                        <a:pt x="16953" y="521"/>
                      </a:lnTo>
                      <a:lnTo>
                        <a:pt x="16931" y="521"/>
                      </a:lnTo>
                      <a:lnTo>
                        <a:pt x="16267" y="484"/>
                      </a:lnTo>
                      <a:lnTo>
                        <a:pt x="15637" y="428"/>
                      </a:lnTo>
                      <a:lnTo>
                        <a:pt x="15063" y="353"/>
                      </a:lnTo>
                      <a:lnTo>
                        <a:pt x="14523" y="279"/>
                      </a:lnTo>
                      <a:lnTo>
                        <a:pt x="14040" y="167"/>
                      </a:lnTo>
                      <a:lnTo>
                        <a:pt x="13635" y="93"/>
                      </a:lnTo>
                      <a:lnTo>
                        <a:pt x="13331" y="18"/>
                      </a:lnTo>
                      <a:lnTo>
                        <a:pt x="13117" y="18"/>
                      </a:lnTo>
                      <a:lnTo>
                        <a:pt x="12982" y="18"/>
                      </a:lnTo>
                      <a:lnTo>
                        <a:pt x="12858" y="130"/>
                      </a:lnTo>
                      <a:lnTo>
                        <a:pt x="12723" y="279"/>
                      </a:lnTo>
                      <a:lnTo>
                        <a:pt x="12622" y="446"/>
                      </a:lnTo>
                      <a:lnTo>
                        <a:pt x="12510" y="670"/>
                      </a:lnTo>
                      <a:lnTo>
                        <a:pt x="12419" y="912"/>
                      </a:lnTo>
                      <a:lnTo>
                        <a:pt x="12363" y="1210"/>
                      </a:lnTo>
                      <a:lnTo>
                        <a:pt x="12318" y="1526"/>
                      </a:lnTo>
                      <a:lnTo>
                        <a:pt x="12273" y="1843"/>
                      </a:lnTo>
                      <a:lnTo>
                        <a:pt x="12251" y="2215"/>
                      </a:lnTo>
                      <a:lnTo>
                        <a:pt x="12273" y="2532"/>
                      </a:lnTo>
                      <a:lnTo>
                        <a:pt x="12318" y="2886"/>
                      </a:lnTo>
                      <a:lnTo>
                        <a:pt x="12386" y="3240"/>
                      </a:lnTo>
                      <a:lnTo>
                        <a:pt x="12464" y="3556"/>
                      </a:lnTo>
                      <a:lnTo>
                        <a:pt x="12577" y="3891"/>
                      </a:lnTo>
                      <a:lnTo>
                        <a:pt x="12746" y="4171"/>
                      </a:lnTo>
                      <a:lnTo>
                        <a:pt x="12926" y="4487"/>
                      </a:lnTo>
                      <a:lnTo>
                        <a:pt x="13050" y="4860"/>
                      </a:lnTo>
                      <a:lnTo>
                        <a:pt x="13162" y="5251"/>
                      </a:lnTo>
                      <a:lnTo>
                        <a:pt x="13218" y="5604"/>
                      </a:lnTo>
                      <a:lnTo>
                        <a:pt x="13263" y="5995"/>
                      </a:lnTo>
                      <a:lnTo>
                        <a:pt x="13241" y="6386"/>
                      </a:lnTo>
                      <a:lnTo>
                        <a:pt x="13218" y="6740"/>
                      </a:lnTo>
                      <a:lnTo>
                        <a:pt x="13139" y="7094"/>
                      </a:lnTo>
                      <a:lnTo>
                        <a:pt x="13050" y="7429"/>
                      </a:lnTo>
                      <a:lnTo>
                        <a:pt x="12903" y="7746"/>
                      </a:lnTo>
                      <a:lnTo>
                        <a:pt x="12723" y="8025"/>
                      </a:lnTo>
                      <a:lnTo>
                        <a:pt x="12532" y="8286"/>
                      </a:lnTo>
                      <a:lnTo>
                        <a:pt x="12318" y="8491"/>
                      </a:lnTo>
                      <a:lnTo>
                        <a:pt x="12060" y="8677"/>
                      </a:lnTo>
                      <a:lnTo>
                        <a:pt x="11756" y="8788"/>
                      </a:lnTo>
                      <a:lnTo>
                        <a:pt x="11452" y="8826"/>
                      </a:lnTo>
                      <a:lnTo>
                        <a:pt x="11283" y="8826"/>
                      </a:lnTo>
                      <a:lnTo>
                        <a:pt x="11126" y="8826"/>
                      </a:lnTo>
                      <a:lnTo>
                        <a:pt x="11002" y="8788"/>
                      </a:lnTo>
                      <a:lnTo>
                        <a:pt x="10845" y="8714"/>
                      </a:lnTo>
                      <a:lnTo>
                        <a:pt x="10721" y="8640"/>
                      </a:lnTo>
                      <a:lnTo>
                        <a:pt x="10608" y="8565"/>
                      </a:lnTo>
                      <a:lnTo>
                        <a:pt x="10485" y="8453"/>
                      </a:lnTo>
                      <a:lnTo>
                        <a:pt x="10372" y="8323"/>
                      </a:lnTo>
                      <a:lnTo>
                        <a:pt x="10181" y="8062"/>
                      </a:lnTo>
                      <a:lnTo>
                        <a:pt x="10035" y="7746"/>
                      </a:lnTo>
                      <a:lnTo>
                        <a:pt x="9900" y="7392"/>
                      </a:lnTo>
                      <a:lnTo>
                        <a:pt x="9787" y="7001"/>
                      </a:lnTo>
                      <a:lnTo>
                        <a:pt x="9731" y="6610"/>
                      </a:lnTo>
                      <a:lnTo>
                        <a:pt x="9686" y="6219"/>
                      </a:lnTo>
                      <a:lnTo>
                        <a:pt x="9663" y="5772"/>
                      </a:lnTo>
                      <a:lnTo>
                        <a:pt x="9686" y="5381"/>
                      </a:lnTo>
                      <a:lnTo>
                        <a:pt x="9753" y="4990"/>
                      </a:lnTo>
                      <a:lnTo>
                        <a:pt x="9832" y="4636"/>
                      </a:lnTo>
                      <a:lnTo>
                        <a:pt x="9945" y="4320"/>
                      </a:lnTo>
                      <a:lnTo>
                        <a:pt x="10068" y="4022"/>
                      </a:lnTo>
                      <a:lnTo>
                        <a:pt x="10203" y="3817"/>
                      </a:lnTo>
                      <a:lnTo>
                        <a:pt x="10316" y="3593"/>
                      </a:lnTo>
                      <a:lnTo>
                        <a:pt x="10395" y="3351"/>
                      </a:lnTo>
                      <a:lnTo>
                        <a:pt x="10462" y="3109"/>
                      </a:lnTo>
                      <a:lnTo>
                        <a:pt x="10507" y="2848"/>
                      </a:lnTo>
                      <a:lnTo>
                        <a:pt x="10530" y="2606"/>
                      </a:lnTo>
                      <a:lnTo>
                        <a:pt x="10507" y="2346"/>
                      </a:lnTo>
                      <a:lnTo>
                        <a:pt x="10462" y="2141"/>
                      </a:lnTo>
                      <a:lnTo>
                        <a:pt x="10395" y="1880"/>
                      </a:lnTo>
                      <a:lnTo>
                        <a:pt x="10293" y="1638"/>
                      </a:lnTo>
                      <a:lnTo>
                        <a:pt x="10158" y="1415"/>
                      </a:lnTo>
                      <a:lnTo>
                        <a:pt x="9967" y="1210"/>
                      </a:lnTo>
                      <a:lnTo>
                        <a:pt x="9753" y="986"/>
                      </a:lnTo>
                      <a:lnTo>
                        <a:pt x="9495" y="819"/>
                      </a:lnTo>
                      <a:lnTo>
                        <a:pt x="9191" y="670"/>
                      </a:lnTo>
                      <a:lnTo>
                        <a:pt x="8842" y="521"/>
                      </a:lnTo>
                      <a:lnTo>
                        <a:pt x="8471" y="446"/>
                      </a:lnTo>
                      <a:lnTo>
                        <a:pt x="7998" y="428"/>
                      </a:lnTo>
                      <a:lnTo>
                        <a:pt x="7413" y="428"/>
                      </a:lnTo>
                      <a:lnTo>
                        <a:pt x="6817" y="446"/>
                      </a:lnTo>
                      <a:lnTo>
                        <a:pt x="6187" y="521"/>
                      </a:lnTo>
                      <a:lnTo>
                        <a:pt x="5602" y="633"/>
                      </a:lnTo>
                      <a:lnTo>
                        <a:pt x="5107" y="744"/>
                      </a:lnTo>
                      <a:lnTo>
                        <a:pt x="4725" y="856"/>
                      </a:lnTo>
                      <a:lnTo>
                        <a:pt x="4848" y="1564"/>
                      </a:lnTo>
                      <a:lnTo>
                        <a:pt x="5028" y="2495"/>
                      </a:lnTo>
                      <a:lnTo>
                        <a:pt x="5175" y="3556"/>
                      </a:lnTo>
                      <a:lnTo>
                        <a:pt x="5298" y="4673"/>
                      </a:lnTo>
                      <a:lnTo>
                        <a:pt x="5343" y="5213"/>
                      </a:lnTo>
                      <a:lnTo>
                        <a:pt x="5388" y="5753"/>
                      </a:lnTo>
                      <a:lnTo>
                        <a:pt x="5411" y="6275"/>
                      </a:lnTo>
                      <a:lnTo>
                        <a:pt x="5411" y="6740"/>
                      </a:lnTo>
                      <a:lnTo>
                        <a:pt x="5366" y="7168"/>
                      </a:lnTo>
                      <a:lnTo>
                        <a:pt x="5321" y="7541"/>
                      </a:lnTo>
                      <a:lnTo>
                        <a:pt x="5287" y="7708"/>
                      </a:lnTo>
                      <a:lnTo>
                        <a:pt x="5242" y="7857"/>
                      </a:lnTo>
                      <a:lnTo>
                        <a:pt x="5197" y="7969"/>
                      </a:lnTo>
                      <a:lnTo>
                        <a:pt x="5130" y="8062"/>
                      </a:lnTo>
                      <a:lnTo>
                        <a:pt x="5006" y="8248"/>
                      </a:lnTo>
                      <a:lnTo>
                        <a:pt x="4848" y="8397"/>
                      </a:lnTo>
                      <a:lnTo>
                        <a:pt x="4725" y="8528"/>
                      </a:lnTo>
                      <a:lnTo>
                        <a:pt x="4567" y="8640"/>
                      </a:lnTo>
                      <a:lnTo>
                        <a:pt x="4421" y="8714"/>
                      </a:lnTo>
                      <a:lnTo>
                        <a:pt x="4263" y="8751"/>
                      </a:lnTo>
                      <a:lnTo>
                        <a:pt x="4095" y="8788"/>
                      </a:lnTo>
                      <a:lnTo>
                        <a:pt x="3948" y="8788"/>
                      </a:lnTo>
                      <a:lnTo>
                        <a:pt x="3791" y="8751"/>
                      </a:lnTo>
                      <a:lnTo>
                        <a:pt x="3667" y="8714"/>
                      </a:lnTo>
                      <a:lnTo>
                        <a:pt x="3510" y="8677"/>
                      </a:lnTo>
                      <a:lnTo>
                        <a:pt x="3386" y="8602"/>
                      </a:lnTo>
                      <a:lnTo>
                        <a:pt x="3251" y="8491"/>
                      </a:lnTo>
                      <a:lnTo>
                        <a:pt x="3127" y="8360"/>
                      </a:lnTo>
                      <a:lnTo>
                        <a:pt x="3015" y="8248"/>
                      </a:lnTo>
                      <a:lnTo>
                        <a:pt x="2925" y="8062"/>
                      </a:lnTo>
                      <a:lnTo>
                        <a:pt x="2778" y="7857"/>
                      </a:lnTo>
                      <a:lnTo>
                        <a:pt x="2610" y="7671"/>
                      </a:lnTo>
                      <a:lnTo>
                        <a:pt x="2407" y="7541"/>
                      </a:lnTo>
                      <a:lnTo>
                        <a:pt x="2171" y="7466"/>
                      </a:lnTo>
                      <a:lnTo>
                        <a:pt x="1957" y="7429"/>
                      </a:lnTo>
                      <a:lnTo>
                        <a:pt x="1698" y="7429"/>
                      </a:lnTo>
                      <a:lnTo>
                        <a:pt x="1462" y="7466"/>
                      </a:lnTo>
                      <a:lnTo>
                        <a:pt x="1226" y="7559"/>
                      </a:lnTo>
                      <a:lnTo>
                        <a:pt x="989" y="7708"/>
                      </a:lnTo>
                      <a:lnTo>
                        <a:pt x="776" y="7932"/>
                      </a:lnTo>
                      <a:lnTo>
                        <a:pt x="551" y="8211"/>
                      </a:lnTo>
                      <a:lnTo>
                        <a:pt x="382" y="8528"/>
                      </a:lnTo>
                      <a:lnTo>
                        <a:pt x="315" y="8714"/>
                      </a:lnTo>
                      <a:lnTo>
                        <a:pt x="236" y="8919"/>
                      </a:lnTo>
                      <a:lnTo>
                        <a:pt x="191" y="9142"/>
                      </a:lnTo>
                      <a:lnTo>
                        <a:pt x="123" y="9347"/>
                      </a:lnTo>
                      <a:lnTo>
                        <a:pt x="78" y="9608"/>
                      </a:lnTo>
                      <a:lnTo>
                        <a:pt x="56" y="9887"/>
                      </a:lnTo>
                      <a:lnTo>
                        <a:pt x="33" y="10185"/>
                      </a:lnTo>
                      <a:lnTo>
                        <a:pt x="33" y="10464"/>
                      </a:lnTo>
                      <a:lnTo>
                        <a:pt x="33" y="10706"/>
                      </a:lnTo>
                      <a:lnTo>
                        <a:pt x="56" y="10967"/>
                      </a:lnTo>
                      <a:lnTo>
                        <a:pt x="78" y="11172"/>
                      </a:lnTo>
                      <a:lnTo>
                        <a:pt x="123" y="11395"/>
                      </a:lnTo>
                      <a:lnTo>
                        <a:pt x="168" y="11600"/>
                      </a:lnTo>
                      <a:lnTo>
                        <a:pt x="236" y="11786"/>
                      </a:lnTo>
                      <a:lnTo>
                        <a:pt x="292" y="11973"/>
                      </a:lnTo>
                      <a:lnTo>
                        <a:pt x="382" y="12140"/>
                      </a:lnTo>
                      <a:lnTo>
                        <a:pt x="540" y="12419"/>
                      </a:lnTo>
                      <a:lnTo>
                        <a:pt x="731" y="12680"/>
                      </a:lnTo>
                      <a:lnTo>
                        <a:pt x="944" y="12866"/>
                      </a:lnTo>
                      <a:lnTo>
                        <a:pt x="1158" y="12997"/>
                      </a:lnTo>
                      <a:lnTo>
                        <a:pt x="1395" y="13108"/>
                      </a:lnTo>
                      <a:lnTo>
                        <a:pt x="1608" y="13183"/>
                      </a:lnTo>
                      <a:lnTo>
                        <a:pt x="1856" y="13183"/>
                      </a:lnTo>
                      <a:lnTo>
                        <a:pt x="2070" y="13146"/>
                      </a:lnTo>
                      <a:lnTo>
                        <a:pt x="2261" y="13071"/>
                      </a:lnTo>
                      <a:lnTo>
                        <a:pt x="2430" y="12960"/>
                      </a:lnTo>
                      <a:lnTo>
                        <a:pt x="2587" y="12792"/>
                      </a:lnTo>
                      <a:lnTo>
                        <a:pt x="2688" y="12606"/>
                      </a:lnTo>
                      <a:lnTo>
                        <a:pt x="2801" y="12419"/>
                      </a:lnTo>
                      <a:lnTo>
                        <a:pt x="2925" y="12289"/>
                      </a:lnTo>
                      <a:lnTo>
                        <a:pt x="3082" y="12177"/>
                      </a:lnTo>
                      <a:lnTo>
                        <a:pt x="3228" y="12103"/>
                      </a:lnTo>
                      <a:lnTo>
                        <a:pt x="3408" y="12103"/>
                      </a:lnTo>
                      <a:lnTo>
                        <a:pt x="3577" y="12103"/>
                      </a:lnTo>
                      <a:lnTo>
                        <a:pt x="3723" y="12177"/>
                      </a:lnTo>
                      <a:lnTo>
                        <a:pt x="3903" y="12252"/>
                      </a:lnTo>
                      <a:lnTo>
                        <a:pt x="4072" y="12364"/>
                      </a:lnTo>
                      <a:lnTo>
                        <a:pt x="4230" y="12494"/>
                      </a:lnTo>
                      <a:lnTo>
                        <a:pt x="4353" y="12643"/>
                      </a:lnTo>
                      <a:lnTo>
                        <a:pt x="4488" y="12829"/>
                      </a:lnTo>
                      <a:lnTo>
                        <a:pt x="4567" y="13034"/>
                      </a:lnTo>
                      <a:lnTo>
                        <a:pt x="4657" y="13257"/>
                      </a:lnTo>
                      <a:lnTo>
                        <a:pt x="4702" y="13462"/>
                      </a:lnTo>
                      <a:lnTo>
                        <a:pt x="4725" y="13686"/>
                      </a:lnTo>
                      <a:lnTo>
                        <a:pt x="4702" y="14282"/>
                      </a:lnTo>
                      <a:lnTo>
                        <a:pt x="4657" y="15045"/>
                      </a:lnTo>
                      <a:lnTo>
                        <a:pt x="4612" y="15976"/>
                      </a:lnTo>
                      <a:lnTo>
                        <a:pt x="4590" y="16926"/>
                      </a:lnTo>
                      <a:lnTo>
                        <a:pt x="4567" y="17968"/>
                      </a:lnTo>
                      <a:lnTo>
                        <a:pt x="4567" y="19011"/>
                      </a:lnTo>
                      <a:lnTo>
                        <a:pt x="4590" y="19514"/>
                      </a:lnTo>
                      <a:lnTo>
                        <a:pt x="4612" y="19980"/>
                      </a:lnTo>
                      <a:lnTo>
                        <a:pt x="4657" y="20426"/>
                      </a:lnTo>
                      <a:lnTo>
                        <a:pt x="4725" y="20836"/>
                      </a:lnTo>
                      <a:lnTo>
                        <a:pt x="4848" y="20929"/>
                      </a:lnTo>
                      <a:lnTo>
                        <a:pt x="5040" y="21004"/>
                      </a:lnTo>
                      <a:lnTo>
                        <a:pt x="5265" y="21078"/>
                      </a:lnTo>
                      <a:lnTo>
                        <a:pt x="5478" y="21115"/>
                      </a:lnTo>
                      <a:lnTo>
                        <a:pt x="6041" y="21115"/>
                      </a:lnTo>
                      <a:lnTo>
                        <a:pt x="6637" y="21078"/>
                      </a:lnTo>
                      <a:lnTo>
                        <a:pt x="7312" y="21004"/>
                      </a:lnTo>
                      <a:lnTo>
                        <a:pt x="7998" y="20929"/>
                      </a:lnTo>
                      <a:lnTo>
                        <a:pt x="8696" y="20855"/>
                      </a:lnTo>
                      <a:lnTo>
                        <a:pt x="9360" y="2083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" name="Group 49"/>
              <p:cNvGrpSpPr>
                <a:grpSpLocks/>
              </p:cNvGrpSpPr>
              <p:nvPr/>
            </p:nvGrpSpPr>
            <p:grpSpPr bwMode="auto">
              <a:xfrm>
                <a:off x="1981200" y="2943230"/>
                <a:ext cx="1409700" cy="1171576"/>
                <a:chOff x="2781300" y="5153026"/>
                <a:chExt cx="1409700" cy="1171574"/>
              </a:xfrm>
            </p:grpSpPr>
            <p:sp>
              <p:nvSpPr>
                <p:cNvPr id="14" name="Puzzle3"/>
                <p:cNvSpPr>
                  <a:spLocks noEditPoints="1" noChangeArrowheads="1"/>
                </p:cNvSpPr>
                <p:nvPr/>
              </p:nvSpPr>
              <p:spPr bwMode="auto">
                <a:xfrm>
                  <a:off x="3467745" y="5153026"/>
                  <a:ext cx="554130" cy="622591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2147483647 w 21600"/>
                    <a:gd name="T9" fmla="*/ 0 h 21600"/>
                    <a:gd name="T10" fmla="*/ 0 w 21600"/>
                    <a:gd name="T11" fmla="*/ 2147483647 h 21600"/>
                    <a:gd name="T12" fmla="*/ 2147483647 w 21600"/>
                    <a:gd name="T13" fmla="*/ 2147483647 h 21600"/>
                    <a:gd name="T14" fmla="*/ 0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2269 w 21600"/>
                    <a:gd name="T25" fmla="*/ 7718 h 21600"/>
                    <a:gd name="T26" fmla="*/ 19157 w 21600"/>
                    <a:gd name="T27" fmla="*/ 2023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6625" y="20892"/>
                      </a:moveTo>
                      <a:lnTo>
                        <a:pt x="7105" y="21023"/>
                      </a:lnTo>
                      <a:lnTo>
                        <a:pt x="7513" y="21088"/>
                      </a:lnTo>
                      <a:lnTo>
                        <a:pt x="7922" y="21115"/>
                      </a:lnTo>
                      <a:lnTo>
                        <a:pt x="8242" y="21115"/>
                      </a:lnTo>
                      <a:lnTo>
                        <a:pt x="8544" y="21062"/>
                      </a:lnTo>
                      <a:lnTo>
                        <a:pt x="8810" y="20997"/>
                      </a:lnTo>
                      <a:lnTo>
                        <a:pt x="9023" y="20892"/>
                      </a:lnTo>
                      <a:lnTo>
                        <a:pt x="9148" y="20761"/>
                      </a:lnTo>
                      <a:lnTo>
                        <a:pt x="9290" y="20616"/>
                      </a:lnTo>
                      <a:lnTo>
                        <a:pt x="9361" y="20459"/>
                      </a:lnTo>
                      <a:lnTo>
                        <a:pt x="9396" y="20289"/>
                      </a:lnTo>
                      <a:lnTo>
                        <a:pt x="9396" y="20092"/>
                      </a:lnTo>
                      <a:lnTo>
                        <a:pt x="9325" y="19909"/>
                      </a:lnTo>
                      <a:lnTo>
                        <a:pt x="9219" y="19738"/>
                      </a:lnTo>
                      <a:lnTo>
                        <a:pt x="9094" y="19555"/>
                      </a:lnTo>
                      <a:lnTo>
                        <a:pt x="8917" y="19384"/>
                      </a:lnTo>
                      <a:lnTo>
                        <a:pt x="8650" y="19162"/>
                      </a:lnTo>
                      <a:lnTo>
                        <a:pt x="8437" y="18900"/>
                      </a:lnTo>
                      <a:lnTo>
                        <a:pt x="8277" y="18624"/>
                      </a:lnTo>
                      <a:lnTo>
                        <a:pt x="8135" y="18349"/>
                      </a:lnTo>
                      <a:lnTo>
                        <a:pt x="8028" y="18048"/>
                      </a:lnTo>
                      <a:lnTo>
                        <a:pt x="7993" y="17746"/>
                      </a:lnTo>
                      <a:lnTo>
                        <a:pt x="7993" y="17471"/>
                      </a:lnTo>
                      <a:lnTo>
                        <a:pt x="8028" y="17169"/>
                      </a:lnTo>
                      <a:lnTo>
                        <a:pt x="8135" y="16920"/>
                      </a:lnTo>
                      <a:lnTo>
                        <a:pt x="8277" y="16671"/>
                      </a:lnTo>
                      <a:lnTo>
                        <a:pt x="8366" y="16540"/>
                      </a:lnTo>
                      <a:lnTo>
                        <a:pt x="8473" y="16409"/>
                      </a:lnTo>
                      <a:lnTo>
                        <a:pt x="8615" y="16317"/>
                      </a:lnTo>
                      <a:lnTo>
                        <a:pt x="8739" y="16213"/>
                      </a:lnTo>
                      <a:lnTo>
                        <a:pt x="8881" y="16134"/>
                      </a:lnTo>
                      <a:lnTo>
                        <a:pt x="9059" y="16055"/>
                      </a:lnTo>
                      <a:lnTo>
                        <a:pt x="9254" y="15990"/>
                      </a:lnTo>
                      <a:lnTo>
                        <a:pt x="9432" y="15911"/>
                      </a:lnTo>
                      <a:lnTo>
                        <a:pt x="9663" y="15885"/>
                      </a:lnTo>
                      <a:lnTo>
                        <a:pt x="9876" y="15833"/>
                      </a:lnTo>
                      <a:lnTo>
                        <a:pt x="10142" y="15806"/>
                      </a:lnTo>
                      <a:lnTo>
                        <a:pt x="10391" y="15806"/>
                      </a:lnTo>
                      <a:lnTo>
                        <a:pt x="10728" y="15806"/>
                      </a:lnTo>
                      <a:lnTo>
                        <a:pt x="10995" y="15806"/>
                      </a:lnTo>
                      <a:lnTo>
                        <a:pt x="11279" y="15833"/>
                      </a:lnTo>
                      <a:lnTo>
                        <a:pt x="11546" y="15885"/>
                      </a:lnTo>
                      <a:lnTo>
                        <a:pt x="11776" y="15937"/>
                      </a:lnTo>
                      <a:lnTo>
                        <a:pt x="12025" y="15990"/>
                      </a:lnTo>
                      <a:lnTo>
                        <a:pt x="12221" y="16055"/>
                      </a:lnTo>
                      <a:lnTo>
                        <a:pt x="12434" y="16134"/>
                      </a:lnTo>
                      <a:lnTo>
                        <a:pt x="12611" y="16213"/>
                      </a:lnTo>
                      <a:lnTo>
                        <a:pt x="12771" y="16317"/>
                      </a:lnTo>
                      <a:lnTo>
                        <a:pt x="12913" y="16409"/>
                      </a:lnTo>
                      <a:lnTo>
                        <a:pt x="13038" y="16514"/>
                      </a:lnTo>
                      <a:lnTo>
                        <a:pt x="13251" y="16737"/>
                      </a:lnTo>
                      <a:lnTo>
                        <a:pt x="13428" y="16986"/>
                      </a:lnTo>
                      <a:lnTo>
                        <a:pt x="13517" y="17248"/>
                      </a:lnTo>
                      <a:lnTo>
                        <a:pt x="13588" y="17523"/>
                      </a:lnTo>
                      <a:lnTo>
                        <a:pt x="13588" y="17799"/>
                      </a:lnTo>
                      <a:lnTo>
                        <a:pt x="13517" y="18074"/>
                      </a:lnTo>
                      <a:lnTo>
                        <a:pt x="13428" y="18323"/>
                      </a:lnTo>
                      <a:lnTo>
                        <a:pt x="13286" y="18572"/>
                      </a:lnTo>
                      <a:lnTo>
                        <a:pt x="13109" y="18808"/>
                      </a:lnTo>
                      <a:lnTo>
                        <a:pt x="12878" y="19031"/>
                      </a:lnTo>
                      <a:lnTo>
                        <a:pt x="12434" y="19411"/>
                      </a:lnTo>
                      <a:lnTo>
                        <a:pt x="12132" y="19738"/>
                      </a:lnTo>
                      <a:lnTo>
                        <a:pt x="12025" y="19856"/>
                      </a:lnTo>
                      <a:lnTo>
                        <a:pt x="11919" y="20014"/>
                      </a:lnTo>
                      <a:lnTo>
                        <a:pt x="11883" y="20132"/>
                      </a:lnTo>
                      <a:lnTo>
                        <a:pt x="11883" y="20263"/>
                      </a:lnTo>
                      <a:lnTo>
                        <a:pt x="11883" y="20394"/>
                      </a:lnTo>
                      <a:lnTo>
                        <a:pt x="11954" y="20485"/>
                      </a:lnTo>
                      <a:lnTo>
                        <a:pt x="12061" y="20590"/>
                      </a:lnTo>
                      <a:lnTo>
                        <a:pt x="12185" y="20695"/>
                      </a:lnTo>
                      <a:lnTo>
                        <a:pt x="12327" y="20787"/>
                      </a:lnTo>
                      <a:lnTo>
                        <a:pt x="12540" y="20892"/>
                      </a:lnTo>
                      <a:lnTo>
                        <a:pt x="12771" y="20997"/>
                      </a:lnTo>
                      <a:lnTo>
                        <a:pt x="13073" y="21088"/>
                      </a:lnTo>
                      <a:lnTo>
                        <a:pt x="13428" y="21193"/>
                      </a:lnTo>
                      <a:lnTo>
                        <a:pt x="13873" y="21298"/>
                      </a:lnTo>
                      <a:lnTo>
                        <a:pt x="14317" y="21390"/>
                      </a:lnTo>
                      <a:lnTo>
                        <a:pt x="14778" y="21468"/>
                      </a:lnTo>
                      <a:lnTo>
                        <a:pt x="15294" y="21547"/>
                      </a:lnTo>
                      <a:lnTo>
                        <a:pt x="15809" y="21600"/>
                      </a:lnTo>
                      <a:lnTo>
                        <a:pt x="16359" y="21652"/>
                      </a:lnTo>
                      <a:lnTo>
                        <a:pt x="16875" y="21678"/>
                      </a:lnTo>
                      <a:lnTo>
                        <a:pt x="17407" y="21678"/>
                      </a:lnTo>
                      <a:lnTo>
                        <a:pt x="17958" y="21678"/>
                      </a:lnTo>
                      <a:lnTo>
                        <a:pt x="18473" y="21652"/>
                      </a:lnTo>
                      <a:lnTo>
                        <a:pt x="18953" y="21573"/>
                      </a:lnTo>
                      <a:lnTo>
                        <a:pt x="19397" y="21495"/>
                      </a:lnTo>
                      <a:lnTo>
                        <a:pt x="19841" y="21390"/>
                      </a:lnTo>
                      <a:lnTo>
                        <a:pt x="20214" y="21272"/>
                      </a:lnTo>
                      <a:lnTo>
                        <a:pt x="20551" y="21088"/>
                      </a:lnTo>
                      <a:lnTo>
                        <a:pt x="20480" y="20787"/>
                      </a:lnTo>
                      <a:lnTo>
                        <a:pt x="20409" y="20485"/>
                      </a:lnTo>
                      <a:lnTo>
                        <a:pt x="20356" y="20158"/>
                      </a:lnTo>
                      <a:lnTo>
                        <a:pt x="20356" y="19804"/>
                      </a:lnTo>
                      <a:lnTo>
                        <a:pt x="20321" y="19083"/>
                      </a:lnTo>
                      <a:lnTo>
                        <a:pt x="20356" y="18349"/>
                      </a:lnTo>
                      <a:lnTo>
                        <a:pt x="20409" y="17641"/>
                      </a:lnTo>
                      <a:lnTo>
                        <a:pt x="20480" y="17012"/>
                      </a:lnTo>
                      <a:lnTo>
                        <a:pt x="20551" y="16488"/>
                      </a:lnTo>
                      <a:lnTo>
                        <a:pt x="20551" y="16055"/>
                      </a:lnTo>
                      <a:lnTo>
                        <a:pt x="20551" y="15911"/>
                      </a:lnTo>
                      <a:lnTo>
                        <a:pt x="20445" y="15754"/>
                      </a:lnTo>
                      <a:lnTo>
                        <a:pt x="20356" y="15610"/>
                      </a:lnTo>
                      <a:lnTo>
                        <a:pt x="20178" y="15452"/>
                      </a:lnTo>
                      <a:lnTo>
                        <a:pt x="20001" y="15334"/>
                      </a:lnTo>
                      <a:lnTo>
                        <a:pt x="19770" y="15230"/>
                      </a:lnTo>
                      <a:lnTo>
                        <a:pt x="19521" y="15125"/>
                      </a:lnTo>
                      <a:lnTo>
                        <a:pt x="19290" y="15059"/>
                      </a:lnTo>
                      <a:lnTo>
                        <a:pt x="19024" y="15007"/>
                      </a:lnTo>
                      <a:lnTo>
                        <a:pt x="18740" y="14954"/>
                      </a:lnTo>
                      <a:lnTo>
                        <a:pt x="18509" y="14954"/>
                      </a:lnTo>
                      <a:lnTo>
                        <a:pt x="18225" y="14954"/>
                      </a:lnTo>
                      <a:lnTo>
                        <a:pt x="17994" y="15007"/>
                      </a:lnTo>
                      <a:lnTo>
                        <a:pt x="17763" y="15085"/>
                      </a:lnTo>
                      <a:lnTo>
                        <a:pt x="17550" y="15177"/>
                      </a:lnTo>
                      <a:lnTo>
                        <a:pt x="17372" y="15308"/>
                      </a:lnTo>
                      <a:lnTo>
                        <a:pt x="17176" y="15426"/>
                      </a:lnTo>
                      <a:lnTo>
                        <a:pt x="16928" y="15557"/>
                      </a:lnTo>
                      <a:lnTo>
                        <a:pt x="16661" y="15636"/>
                      </a:lnTo>
                      <a:lnTo>
                        <a:pt x="16359" y="15688"/>
                      </a:lnTo>
                      <a:lnTo>
                        <a:pt x="16022" y="15715"/>
                      </a:lnTo>
                      <a:lnTo>
                        <a:pt x="15667" y="15688"/>
                      </a:lnTo>
                      <a:lnTo>
                        <a:pt x="15294" y="15662"/>
                      </a:lnTo>
                      <a:lnTo>
                        <a:pt x="14956" y="15583"/>
                      </a:lnTo>
                      <a:lnTo>
                        <a:pt x="14619" y="15479"/>
                      </a:lnTo>
                      <a:lnTo>
                        <a:pt x="14281" y="15334"/>
                      </a:lnTo>
                      <a:lnTo>
                        <a:pt x="13961" y="15177"/>
                      </a:lnTo>
                      <a:lnTo>
                        <a:pt x="13695" y="14981"/>
                      </a:lnTo>
                      <a:lnTo>
                        <a:pt x="13588" y="14850"/>
                      </a:lnTo>
                      <a:lnTo>
                        <a:pt x="13482" y="14732"/>
                      </a:lnTo>
                      <a:lnTo>
                        <a:pt x="13393" y="14600"/>
                      </a:lnTo>
                      <a:lnTo>
                        <a:pt x="13322" y="14456"/>
                      </a:lnTo>
                      <a:lnTo>
                        <a:pt x="13251" y="14299"/>
                      </a:lnTo>
                      <a:lnTo>
                        <a:pt x="13215" y="14155"/>
                      </a:lnTo>
                      <a:lnTo>
                        <a:pt x="13180" y="13971"/>
                      </a:lnTo>
                      <a:lnTo>
                        <a:pt x="13180" y="13801"/>
                      </a:lnTo>
                      <a:lnTo>
                        <a:pt x="13180" y="13591"/>
                      </a:lnTo>
                      <a:lnTo>
                        <a:pt x="13215" y="13395"/>
                      </a:lnTo>
                      <a:lnTo>
                        <a:pt x="13251" y="13198"/>
                      </a:lnTo>
                      <a:lnTo>
                        <a:pt x="13322" y="13015"/>
                      </a:lnTo>
                      <a:lnTo>
                        <a:pt x="13393" y="12870"/>
                      </a:lnTo>
                      <a:lnTo>
                        <a:pt x="13482" y="12713"/>
                      </a:lnTo>
                      <a:lnTo>
                        <a:pt x="13588" y="12569"/>
                      </a:lnTo>
                      <a:lnTo>
                        <a:pt x="13730" y="12438"/>
                      </a:lnTo>
                      <a:lnTo>
                        <a:pt x="13997" y="12215"/>
                      </a:lnTo>
                      <a:lnTo>
                        <a:pt x="14334" y="12005"/>
                      </a:lnTo>
                      <a:lnTo>
                        <a:pt x="14690" y="11861"/>
                      </a:lnTo>
                      <a:lnTo>
                        <a:pt x="15063" y="11756"/>
                      </a:lnTo>
                      <a:lnTo>
                        <a:pt x="15436" y="11678"/>
                      </a:lnTo>
                      <a:lnTo>
                        <a:pt x="15809" y="11638"/>
                      </a:lnTo>
                      <a:lnTo>
                        <a:pt x="16182" y="11638"/>
                      </a:lnTo>
                      <a:lnTo>
                        <a:pt x="16555" y="11678"/>
                      </a:lnTo>
                      <a:lnTo>
                        <a:pt x="16910" y="11730"/>
                      </a:lnTo>
                      <a:lnTo>
                        <a:pt x="17248" y="11835"/>
                      </a:lnTo>
                      <a:lnTo>
                        <a:pt x="17514" y="11966"/>
                      </a:lnTo>
                      <a:lnTo>
                        <a:pt x="17763" y="12110"/>
                      </a:lnTo>
                      <a:lnTo>
                        <a:pt x="17887" y="12215"/>
                      </a:lnTo>
                      <a:lnTo>
                        <a:pt x="18065" y="12307"/>
                      </a:lnTo>
                      <a:lnTo>
                        <a:pt x="18260" y="12412"/>
                      </a:lnTo>
                      <a:lnTo>
                        <a:pt x="18438" y="12464"/>
                      </a:lnTo>
                      <a:lnTo>
                        <a:pt x="18669" y="12543"/>
                      </a:lnTo>
                      <a:lnTo>
                        <a:pt x="18882" y="12569"/>
                      </a:lnTo>
                      <a:lnTo>
                        <a:pt x="19113" y="12595"/>
                      </a:lnTo>
                      <a:lnTo>
                        <a:pt x="19361" y="12608"/>
                      </a:lnTo>
                      <a:lnTo>
                        <a:pt x="19592" y="12608"/>
                      </a:lnTo>
                      <a:lnTo>
                        <a:pt x="19841" y="12595"/>
                      </a:lnTo>
                      <a:lnTo>
                        <a:pt x="20072" y="12543"/>
                      </a:lnTo>
                      <a:lnTo>
                        <a:pt x="20321" y="12490"/>
                      </a:lnTo>
                      <a:lnTo>
                        <a:pt x="20551" y="12438"/>
                      </a:lnTo>
                      <a:lnTo>
                        <a:pt x="20800" y="12333"/>
                      </a:lnTo>
                      <a:lnTo>
                        <a:pt x="20996" y="12241"/>
                      </a:lnTo>
                      <a:lnTo>
                        <a:pt x="21244" y="12110"/>
                      </a:lnTo>
                      <a:lnTo>
                        <a:pt x="21298" y="12032"/>
                      </a:lnTo>
                      <a:lnTo>
                        <a:pt x="21404" y="11966"/>
                      </a:lnTo>
                      <a:lnTo>
                        <a:pt x="21475" y="11861"/>
                      </a:lnTo>
                      <a:lnTo>
                        <a:pt x="21511" y="11730"/>
                      </a:lnTo>
                      <a:lnTo>
                        <a:pt x="21617" y="11481"/>
                      </a:lnTo>
                      <a:lnTo>
                        <a:pt x="21653" y="11180"/>
                      </a:lnTo>
                      <a:lnTo>
                        <a:pt x="21653" y="10826"/>
                      </a:lnTo>
                      <a:lnTo>
                        <a:pt x="21653" y="10472"/>
                      </a:lnTo>
                      <a:lnTo>
                        <a:pt x="21582" y="10092"/>
                      </a:lnTo>
                      <a:lnTo>
                        <a:pt x="21511" y="9725"/>
                      </a:lnTo>
                      <a:lnTo>
                        <a:pt x="21298" y="8912"/>
                      </a:lnTo>
                      <a:lnTo>
                        <a:pt x="21067" y="8191"/>
                      </a:lnTo>
                      <a:lnTo>
                        <a:pt x="20800" y="7536"/>
                      </a:lnTo>
                      <a:lnTo>
                        <a:pt x="20551" y="7025"/>
                      </a:lnTo>
                      <a:lnTo>
                        <a:pt x="20001" y="7103"/>
                      </a:lnTo>
                      <a:lnTo>
                        <a:pt x="19432" y="7156"/>
                      </a:lnTo>
                      <a:lnTo>
                        <a:pt x="18846" y="7208"/>
                      </a:lnTo>
                      <a:lnTo>
                        <a:pt x="18225" y="7208"/>
                      </a:lnTo>
                      <a:lnTo>
                        <a:pt x="17656" y="7208"/>
                      </a:lnTo>
                      <a:lnTo>
                        <a:pt x="17070" y="7182"/>
                      </a:lnTo>
                      <a:lnTo>
                        <a:pt x="16484" y="7156"/>
                      </a:lnTo>
                      <a:lnTo>
                        <a:pt x="15986" y="7103"/>
                      </a:lnTo>
                      <a:lnTo>
                        <a:pt x="14992" y="6999"/>
                      </a:lnTo>
                      <a:lnTo>
                        <a:pt x="14210" y="6907"/>
                      </a:lnTo>
                      <a:lnTo>
                        <a:pt x="13695" y="6828"/>
                      </a:lnTo>
                      <a:lnTo>
                        <a:pt x="13517" y="6802"/>
                      </a:lnTo>
                      <a:lnTo>
                        <a:pt x="13073" y="6645"/>
                      </a:lnTo>
                      <a:lnTo>
                        <a:pt x="12700" y="6474"/>
                      </a:lnTo>
                      <a:lnTo>
                        <a:pt x="12363" y="6304"/>
                      </a:lnTo>
                      <a:lnTo>
                        <a:pt x="12132" y="6094"/>
                      </a:lnTo>
                      <a:lnTo>
                        <a:pt x="11919" y="5871"/>
                      </a:lnTo>
                      <a:lnTo>
                        <a:pt x="11776" y="5649"/>
                      </a:lnTo>
                      <a:lnTo>
                        <a:pt x="11688" y="5413"/>
                      </a:lnTo>
                      <a:lnTo>
                        <a:pt x="11617" y="5190"/>
                      </a:lnTo>
                      <a:lnTo>
                        <a:pt x="11617" y="4941"/>
                      </a:lnTo>
                      <a:lnTo>
                        <a:pt x="11652" y="4718"/>
                      </a:lnTo>
                      <a:lnTo>
                        <a:pt x="11723" y="4482"/>
                      </a:lnTo>
                      <a:lnTo>
                        <a:pt x="11812" y="4285"/>
                      </a:lnTo>
                      <a:lnTo>
                        <a:pt x="11919" y="4089"/>
                      </a:lnTo>
                      <a:lnTo>
                        <a:pt x="12096" y="3905"/>
                      </a:lnTo>
                      <a:lnTo>
                        <a:pt x="12292" y="3735"/>
                      </a:lnTo>
                      <a:lnTo>
                        <a:pt x="12505" y="3604"/>
                      </a:lnTo>
                      <a:lnTo>
                        <a:pt x="12700" y="3460"/>
                      </a:lnTo>
                      <a:lnTo>
                        <a:pt x="12878" y="3250"/>
                      </a:lnTo>
                      <a:lnTo>
                        <a:pt x="13038" y="3027"/>
                      </a:lnTo>
                      <a:lnTo>
                        <a:pt x="13180" y="2752"/>
                      </a:lnTo>
                      <a:lnTo>
                        <a:pt x="13286" y="2477"/>
                      </a:lnTo>
                      <a:lnTo>
                        <a:pt x="13322" y="2175"/>
                      </a:lnTo>
                      <a:lnTo>
                        <a:pt x="13357" y="1874"/>
                      </a:lnTo>
                      <a:lnTo>
                        <a:pt x="13286" y="1572"/>
                      </a:lnTo>
                      <a:lnTo>
                        <a:pt x="13180" y="1271"/>
                      </a:lnTo>
                      <a:lnTo>
                        <a:pt x="13038" y="983"/>
                      </a:lnTo>
                      <a:lnTo>
                        <a:pt x="12949" y="865"/>
                      </a:lnTo>
                      <a:lnTo>
                        <a:pt x="12807" y="733"/>
                      </a:lnTo>
                      <a:lnTo>
                        <a:pt x="12665" y="616"/>
                      </a:lnTo>
                      <a:lnTo>
                        <a:pt x="12505" y="511"/>
                      </a:lnTo>
                      <a:lnTo>
                        <a:pt x="12327" y="406"/>
                      </a:lnTo>
                      <a:lnTo>
                        <a:pt x="12132" y="314"/>
                      </a:lnTo>
                      <a:lnTo>
                        <a:pt x="11883" y="235"/>
                      </a:lnTo>
                      <a:lnTo>
                        <a:pt x="11652" y="183"/>
                      </a:lnTo>
                      <a:lnTo>
                        <a:pt x="11368" y="104"/>
                      </a:lnTo>
                      <a:lnTo>
                        <a:pt x="11101" y="78"/>
                      </a:lnTo>
                      <a:lnTo>
                        <a:pt x="10800" y="52"/>
                      </a:lnTo>
                      <a:lnTo>
                        <a:pt x="10444" y="52"/>
                      </a:lnTo>
                      <a:lnTo>
                        <a:pt x="10142" y="52"/>
                      </a:lnTo>
                      <a:lnTo>
                        <a:pt x="9840" y="78"/>
                      </a:lnTo>
                      <a:lnTo>
                        <a:pt x="9574" y="104"/>
                      </a:lnTo>
                      <a:lnTo>
                        <a:pt x="9325" y="157"/>
                      </a:lnTo>
                      <a:lnTo>
                        <a:pt x="9094" y="209"/>
                      </a:lnTo>
                      <a:lnTo>
                        <a:pt x="8846" y="262"/>
                      </a:lnTo>
                      <a:lnTo>
                        <a:pt x="8650" y="340"/>
                      </a:lnTo>
                      <a:lnTo>
                        <a:pt x="8437" y="432"/>
                      </a:lnTo>
                      <a:lnTo>
                        <a:pt x="8277" y="511"/>
                      </a:lnTo>
                      <a:lnTo>
                        <a:pt x="8100" y="616"/>
                      </a:lnTo>
                      <a:lnTo>
                        <a:pt x="7957" y="707"/>
                      </a:lnTo>
                      <a:lnTo>
                        <a:pt x="7833" y="838"/>
                      </a:lnTo>
                      <a:lnTo>
                        <a:pt x="7620" y="1061"/>
                      </a:lnTo>
                      <a:lnTo>
                        <a:pt x="7442" y="1336"/>
                      </a:lnTo>
                      <a:lnTo>
                        <a:pt x="7353" y="1599"/>
                      </a:lnTo>
                      <a:lnTo>
                        <a:pt x="7318" y="1900"/>
                      </a:lnTo>
                      <a:lnTo>
                        <a:pt x="7318" y="2175"/>
                      </a:lnTo>
                      <a:lnTo>
                        <a:pt x="7353" y="2450"/>
                      </a:lnTo>
                      <a:lnTo>
                        <a:pt x="7442" y="2726"/>
                      </a:lnTo>
                      <a:lnTo>
                        <a:pt x="7620" y="2975"/>
                      </a:lnTo>
                      <a:lnTo>
                        <a:pt x="7833" y="3198"/>
                      </a:lnTo>
                      <a:lnTo>
                        <a:pt x="8064" y="3433"/>
                      </a:lnTo>
                      <a:lnTo>
                        <a:pt x="8295" y="3630"/>
                      </a:lnTo>
                      <a:lnTo>
                        <a:pt x="8508" y="3853"/>
                      </a:lnTo>
                      <a:lnTo>
                        <a:pt x="8686" y="4089"/>
                      </a:lnTo>
                      <a:lnTo>
                        <a:pt x="8775" y="4312"/>
                      </a:lnTo>
                      <a:lnTo>
                        <a:pt x="8846" y="4561"/>
                      </a:lnTo>
                      <a:lnTo>
                        <a:pt x="8846" y="4810"/>
                      </a:lnTo>
                      <a:lnTo>
                        <a:pt x="8810" y="5059"/>
                      </a:lnTo>
                      <a:lnTo>
                        <a:pt x="8721" y="5295"/>
                      </a:lnTo>
                      <a:lnTo>
                        <a:pt x="8579" y="5544"/>
                      </a:lnTo>
                      <a:lnTo>
                        <a:pt x="8366" y="5766"/>
                      </a:lnTo>
                      <a:lnTo>
                        <a:pt x="8135" y="5976"/>
                      </a:lnTo>
                      <a:lnTo>
                        <a:pt x="7833" y="6199"/>
                      </a:lnTo>
                      <a:lnTo>
                        <a:pt x="7478" y="6369"/>
                      </a:lnTo>
                      <a:lnTo>
                        <a:pt x="7069" y="6527"/>
                      </a:lnTo>
                      <a:lnTo>
                        <a:pt x="6590" y="6671"/>
                      </a:lnTo>
                      <a:lnTo>
                        <a:pt x="6092" y="6802"/>
                      </a:lnTo>
                      <a:lnTo>
                        <a:pt x="5684" y="6802"/>
                      </a:lnTo>
                      <a:lnTo>
                        <a:pt x="5133" y="6802"/>
                      </a:lnTo>
                      <a:lnTo>
                        <a:pt x="4547" y="6802"/>
                      </a:lnTo>
                      <a:lnTo>
                        <a:pt x="3872" y="6802"/>
                      </a:lnTo>
                      <a:lnTo>
                        <a:pt x="3144" y="6802"/>
                      </a:lnTo>
                      <a:lnTo>
                        <a:pt x="2362" y="6802"/>
                      </a:lnTo>
                      <a:lnTo>
                        <a:pt x="1545" y="6802"/>
                      </a:lnTo>
                      <a:lnTo>
                        <a:pt x="692" y="6802"/>
                      </a:lnTo>
                      <a:lnTo>
                        <a:pt x="586" y="7234"/>
                      </a:lnTo>
                      <a:lnTo>
                        <a:pt x="461" y="7837"/>
                      </a:lnTo>
                      <a:lnTo>
                        <a:pt x="355" y="8493"/>
                      </a:lnTo>
                      <a:lnTo>
                        <a:pt x="248" y="9187"/>
                      </a:lnTo>
                      <a:lnTo>
                        <a:pt x="142" y="9869"/>
                      </a:lnTo>
                      <a:lnTo>
                        <a:pt x="106" y="10498"/>
                      </a:lnTo>
                      <a:lnTo>
                        <a:pt x="106" y="10983"/>
                      </a:lnTo>
                      <a:lnTo>
                        <a:pt x="106" y="11311"/>
                      </a:lnTo>
                      <a:lnTo>
                        <a:pt x="213" y="11481"/>
                      </a:lnTo>
                      <a:lnTo>
                        <a:pt x="319" y="11651"/>
                      </a:lnTo>
                      <a:lnTo>
                        <a:pt x="497" y="11783"/>
                      </a:lnTo>
                      <a:lnTo>
                        <a:pt x="692" y="11914"/>
                      </a:lnTo>
                      <a:lnTo>
                        <a:pt x="941" y="12032"/>
                      </a:lnTo>
                      <a:lnTo>
                        <a:pt x="1207" y="12110"/>
                      </a:lnTo>
                      <a:lnTo>
                        <a:pt x="1509" y="12189"/>
                      </a:lnTo>
                      <a:lnTo>
                        <a:pt x="1794" y="12241"/>
                      </a:lnTo>
                      <a:lnTo>
                        <a:pt x="2131" y="12267"/>
                      </a:lnTo>
                      <a:lnTo>
                        <a:pt x="2433" y="12281"/>
                      </a:lnTo>
                      <a:lnTo>
                        <a:pt x="2735" y="12267"/>
                      </a:lnTo>
                      <a:lnTo>
                        <a:pt x="3055" y="12241"/>
                      </a:lnTo>
                      <a:lnTo>
                        <a:pt x="3357" y="12189"/>
                      </a:lnTo>
                      <a:lnTo>
                        <a:pt x="3623" y="12084"/>
                      </a:lnTo>
                      <a:lnTo>
                        <a:pt x="3872" y="11979"/>
                      </a:lnTo>
                      <a:lnTo>
                        <a:pt x="4103" y="11861"/>
                      </a:lnTo>
                      <a:lnTo>
                        <a:pt x="4316" y="11704"/>
                      </a:lnTo>
                      <a:lnTo>
                        <a:pt x="4582" y="11612"/>
                      </a:lnTo>
                      <a:lnTo>
                        <a:pt x="4849" y="11533"/>
                      </a:lnTo>
                      <a:lnTo>
                        <a:pt x="5169" y="11507"/>
                      </a:lnTo>
                      <a:lnTo>
                        <a:pt x="5506" y="11481"/>
                      </a:lnTo>
                      <a:lnTo>
                        <a:pt x="5808" y="11507"/>
                      </a:lnTo>
                      <a:lnTo>
                        <a:pt x="6146" y="11560"/>
                      </a:lnTo>
                      <a:lnTo>
                        <a:pt x="6501" y="11651"/>
                      </a:lnTo>
                      <a:lnTo>
                        <a:pt x="6803" y="11783"/>
                      </a:lnTo>
                      <a:lnTo>
                        <a:pt x="7105" y="11940"/>
                      </a:lnTo>
                      <a:lnTo>
                        <a:pt x="7353" y="12110"/>
                      </a:lnTo>
                      <a:lnTo>
                        <a:pt x="7584" y="12333"/>
                      </a:lnTo>
                      <a:lnTo>
                        <a:pt x="7798" y="12595"/>
                      </a:lnTo>
                      <a:lnTo>
                        <a:pt x="7922" y="12870"/>
                      </a:lnTo>
                      <a:lnTo>
                        <a:pt x="8028" y="13198"/>
                      </a:lnTo>
                      <a:lnTo>
                        <a:pt x="8064" y="13526"/>
                      </a:lnTo>
                      <a:lnTo>
                        <a:pt x="8028" y="13775"/>
                      </a:lnTo>
                      <a:lnTo>
                        <a:pt x="7922" y="13998"/>
                      </a:lnTo>
                      <a:lnTo>
                        <a:pt x="7798" y="14220"/>
                      </a:lnTo>
                      <a:lnTo>
                        <a:pt x="7584" y="14404"/>
                      </a:lnTo>
                      <a:lnTo>
                        <a:pt x="7353" y="14574"/>
                      </a:lnTo>
                      <a:lnTo>
                        <a:pt x="7105" y="14732"/>
                      </a:lnTo>
                      <a:lnTo>
                        <a:pt x="6803" y="14850"/>
                      </a:lnTo>
                      <a:lnTo>
                        <a:pt x="6501" y="14954"/>
                      </a:lnTo>
                      <a:lnTo>
                        <a:pt x="6146" y="15033"/>
                      </a:lnTo>
                      <a:lnTo>
                        <a:pt x="5808" y="15085"/>
                      </a:lnTo>
                      <a:lnTo>
                        <a:pt x="5506" y="15085"/>
                      </a:lnTo>
                      <a:lnTo>
                        <a:pt x="5169" y="15059"/>
                      </a:lnTo>
                      <a:lnTo>
                        <a:pt x="4849" y="15007"/>
                      </a:lnTo>
                      <a:lnTo>
                        <a:pt x="4582" y="14902"/>
                      </a:lnTo>
                      <a:lnTo>
                        <a:pt x="4316" y="14784"/>
                      </a:lnTo>
                      <a:lnTo>
                        <a:pt x="4103" y="14600"/>
                      </a:lnTo>
                      <a:lnTo>
                        <a:pt x="3907" y="14430"/>
                      </a:lnTo>
                      <a:lnTo>
                        <a:pt x="3659" y="14299"/>
                      </a:lnTo>
                      <a:lnTo>
                        <a:pt x="3428" y="14194"/>
                      </a:lnTo>
                      <a:lnTo>
                        <a:pt x="3179" y="14129"/>
                      </a:lnTo>
                      <a:lnTo>
                        <a:pt x="2913" y="14102"/>
                      </a:lnTo>
                      <a:lnTo>
                        <a:pt x="2646" y="14102"/>
                      </a:lnTo>
                      <a:lnTo>
                        <a:pt x="2362" y="14129"/>
                      </a:lnTo>
                      <a:lnTo>
                        <a:pt x="2096" y="14168"/>
                      </a:lnTo>
                      <a:lnTo>
                        <a:pt x="1811" y="14273"/>
                      </a:lnTo>
                      <a:lnTo>
                        <a:pt x="1545" y="14378"/>
                      </a:lnTo>
                      <a:lnTo>
                        <a:pt x="1314" y="14496"/>
                      </a:lnTo>
                      <a:lnTo>
                        <a:pt x="1065" y="14653"/>
                      </a:lnTo>
                      <a:lnTo>
                        <a:pt x="870" y="14797"/>
                      </a:lnTo>
                      <a:lnTo>
                        <a:pt x="657" y="14981"/>
                      </a:lnTo>
                      <a:lnTo>
                        <a:pt x="497" y="15177"/>
                      </a:lnTo>
                      <a:lnTo>
                        <a:pt x="390" y="15413"/>
                      </a:lnTo>
                      <a:lnTo>
                        <a:pt x="284" y="15636"/>
                      </a:lnTo>
                      <a:lnTo>
                        <a:pt x="248" y="15911"/>
                      </a:lnTo>
                      <a:lnTo>
                        <a:pt x="284" y="16239"/>
                      </a:lnTo>
                      <a:lnTo>
                        <a:pt x="319" y="16566"/>
                      </a:lnTo>
                      <a:lnTo>
                        <a:pt x="497" y="17340"/>
                      </a:lnTo>
                      <a:lnTo>
                        <a:pt x="692" y="18152"/>
                      </a:lnTo>
                      <a:lnTo>
                        <a:pt x="799" y="18559"/>
                      </a:lnTo>
                      <a:lnTo>
                        <a:pt x="905" y="18978"/>
                      </a:lnTo>
                      <a:lnTo>
                        <a:pt x="959" y="19384"/>
                      </a:lnTo>
                      <a:lnTo>
                        <a:pt x="994" y="19791"/>
                      </a:lnTo>
                      <a:lnTo>
                        <a:pt x="994" y="20132"/>
                      </a:lnTo>
                      <a:lnTo>
                        <a:pt x="959" y="20485"/>
                      </a:lnTo>
                      <a:lnTo>
                        <a:pt x="941" y="20669"/>
                      </a:lnTo>
                      <a:lnTo>
                        <a:pt x="870" y="20813"/>
                      </a:lnTo>
                      <a:lnTo>
                        <a:pt x="799" y="20970"/>
                      </a:lnTo>
                      <a:lnTo>
                        <a:pt x="692" y="21088"/>
                      </a:lnTo>
                      <a:lnTo>
                        <a:pt x="1474" y="20997"/>
                      </a:lnTo>
                      <a:lnTo>
                        <a:pt x="2291" y="20866"/>
                      </a:lnTo>
                      <a:lnTo>
                        <a:pt x="3108" y="20787"/>
                      </a:lnTo>
                      <a:lnTo>
                        <a:pt x="3907" y="20721"/>
                      </a:lnTo>
                      <a:lnTo>
                        <a:pt x="4653" y="20695"/>
                      </a:lnTo>
                      <a:lnTo>
                        <a:pt x="5364" y="20695"/>
                      </a:lnTo>
                      <a:lnTo>
                        <a:pt x="5701" y="20721"/>
                      </a:lnTo>
                      <a:lnTo>
                        <a:pt x="6057" y="20761"/>
                      </a:lnTo>
                      <a:lnTo>
                        <a:pt x="6323" y="20813"/>
                      </a:lnTo>
                      <a:lnTo>
                        <a:pt x="6625" y="20892"/>
                      </a:lnTo>
                      <a:close/>
                    </a:path>
                  </a:pathLst>
                </a:custGeom>
                <a:solidFill>
                  <a:srgbClr val="FFBE7D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Puzzle2"/>
                <p:cNvSpPr>
                  <a:spLocks noEditPoints="1" noChangeArrowheads="1"/>
                </p:cNvSpPr>
                <p:nvPr/>
              </p:nvSpPr>
              <p:spPr bwMode="auto">
                <a:xfrm>
                  <a:off x="3306580" y="5606605"/>
                  <a:ext cx="884420" cy="567077"/>
                </a:xfrm>
                <a:custGeom>
                  <a:avLst/>
                  <a:gdLst>
                    <a:gd name="T0" fmla="*/ 0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0 h 21600"/>
                    <a:gd name="T14" fmla="*/ 2147483647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5394 w 21600"/>
                    <a:gd name="T25" fmla="*/ 6735 h 21600"/>
                    <a:gd name="T26" fmla="*/ 16182 w 21600"/>
                    <a:gd name="T27" fmla="*/ 20441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4247" y="12354"/>
                      </a:moveTo>
                      <a:lnTo>
                        <a:pt x="4134" y="12468"/>
                      </a:lnTo>
                      <a:lnTo>
                        <a:pt x="4010" y="12581"/>
                      </a:lnTo>
                      <a:lnTo>
                        <a:pt x="3897" y="12637"/>
                      </a:lnTo>
                      <a:lnTo>
                        <a:pt x="3773" y="12694"/>
                      </a:lnTo>
                      <a:lnTo>
                        <a:pt x="3637" y="12694"/>
                      </a:lnTo>
                      <a:lnTo>
                        <a:pt x="3524" y="12694"/>
                      </a:lnTo>
                      <a:lnTo>
                        <a:pt x="3400" y="12665"/>
                      </a:lnTo>
                      <a:lnTo>
                        <a:pt x="3287" y="12609"/>
                      </a:lnTo>
                      <a:lnTo>
                        <a:pt x="3027" y="12496"/>
                      </a:lnTo>
                      <a:lnTo>
                        <a:pt x="2790" y="12340"/>
                      </a:lnTo>
                      <a:lnTo>
                        <a:pt x="2530" y="12142"/>
                      </a:lnTo>
                      <a:lnTo>
                        <a:pt x="2293" y="11987"/>
                      </a:lnTo>
                      <a:lnTo>
                        <a:pt x="2033" y="11817"/>
                      </a:lnTo>
                      <a:lnTo>
                        <a:pt x="1773" y="11676"/>
                      </a:lnTo>
                      <a:lnTo>
                        <a:pt x="1638" y="11662"/>
                      </a:lnTo>
                      <a:lnTo>
                        <a:pt x="1513" y="11634"/>
                      </a:lnTo>
                      <a:lnTo>
                        <a:pt x="1378" y="11634"/>
                      </a:lnTo>
                      <a:lnTo>
                        <a:pt x="1253" y="11634"/>
                      </a:lnTo>
                      <a:lnTo>
                        <a:pt x="1118" y="11662"/>
                      </a:lnTo>
                      <a:lnTo>
                        <a:pt x="971" y="11732"/>
                      </a:lnTo>
                      <a:lnTo>
                        <a:pt x="835" y="11817"/>
                      </a:lnTo>
                      <a:lnTo>
                        <a:pt x="711" y="11959"/>
                      </a:lnTo>
                      <a:lnTo>
                        <a:pt x="553" y="12086"/>
                      </a:lnTo>
                      <a:lnTo>
                        <a:pt x="429" y="12284"/>
                      </a:lnTo>
                      <a:lnTo>
                        <a:pt x="271" y="12524"/>
                      </a:lnTo>
                      <a:lnTo>
                        <a:pt x="146" y="12793"/>
                      </a:lnTo>
                      <a:lnTo>
                        <a:pt x="79" y="12962"/>
                      </a:lnTo>
                      <a:lnTo>
                        <a:pt x="33" y="13146"/>
                      </a:lnTo>
                      <a:lnTo>
                        <a:pt x="11" y="13386"/>
                      </a:lnTo>
                      <a:lnTo>
                        <a:pt x="11" y="13641"/>
                      </a:lnTo>
                      <a:lnTo>
                        <a:pt x="33" y="13881"/>
                      </a:lnTo>
                      <a:lnTo>
                        <a:pt x="101" y="14150"/>
                      </a:lnTo>
                      <a:lnTo>
                        <a:pt x="192" y="14404"/>
                      </a:lnTo>
                      <a:lnTo>
                        <a:pt x="293" y="14645"/>
                      </a:lnTo>
                      <a:lnTo>
                        <a:pt x="451" y="14857"/>
                      </a:lnTo>
                      <a:lnTo>
                        <a:pt x="621" y="15054"/>
                      </a:lnTo>
                      <a:lnTo>
                        <a:pt x="734" y="15125"/>
                      </a:lnTo>
                      <a:lnTo>
                        <a:pt x="835" y="15210"/>
                      </a:lnTo>
                      <a:lnTo>
                        <a:pt x="948" y="15267"/>
                      </a:lnTo>
                      <a:lnTo>
                        <a:pt x="1084" y="15323"/>
                      </a:lnTo>
                      <a:lnTo>
                        <a:pt x="1208" y="15351"/>
                      </a:lnTo>
                      <a:lnTo>
                        <a:pt x="1355" y="15380"/>
                      </a:lnTo>
                      <a:lnTo>
                        <a:pt x="1513" y="15380"/>
                      </a:lnTo>
                      <a:lnTo>
                        <a:pt x="1683" y="15380"/>
                      </a:lnTo>
                      <a:lnTo>
                        <a:pt x="1864" y="15351"/>
                      </a:lnTo>
                      <a:lnTo>
                        <a:pt x="2033" y="15323"/>
                      </a:lnTo>
                      <a:lnTo>
                        <a:pt x="2225" y="15238"/>
                      </a:lnTo>
                      <a:lnTo>
                        <a:pt x="2428" y="15153"/>
                      </a:lnTo>
                      <a:lnTo>
                        <a:pt x="2745" y="15026"/>
                      </a:lnTo>
                      <a:lnTo>
                        <a:pt x="3005" y="14913"/>
                      </a:lnTo>
                      <a:lnTo>
                        <a:pt x="3264" y="14828"/>
                      </a:lnTo>
                      <a:lnTo>
                        <a:pt x="3513" y="14800"/>
                      </a:lnTo>
                      <a:lnTo>
                        <a:pt x="3615" y="14828"/>
                      </a:lnTo>
                      <a:lnTo>
                        <a:pt x="3728" y="14857"/>
                      </a:lnTo>
                      <a:lnTo>
                        <a:pt x="3807" y="14913"/>
                      </a:lnTo>
                      <a:lnTo>
                        <a:pt x="3920" y="14998"/>
                      </a:lnTo>
                      <a:lnTo>
                        <a:pt x="4010" y="15097"/>
                      </a:lnTo>
                      <a:lnTo>
                        <a:pt x="4089" y="15238"/>
                      </a:lnTo>
                      <a:lnTo>
                        <a:pt x="4179" y="15408"/>
                      </a:lnTo>
                      <a:lnTo>
                        <a:pt x="4247" y="15620"/>
                      </a:lnTo>
                      <a:lnTo>
                        <a:pt x="4326" y="15860"/>
                      </a:lnTo>
                      <a:lnTo>
                        <a:pt x="4394" y="16129"/>
                      </a:lnTo>
                      <a:lnTo>
                        <a:pt x="4439" y="16440"/>
                      </a:lnTo>
                      <a:lnTo>
                        <a:pt x="4507" y="16737"/>
                      </a:lnTo>
                      <a:lnTo>
                        <a:pt x="4552" y="17090"/>
                      </a:lnTo>
                      <a:lnTo>
                        <a:pt x="4575" y="17443"/>
                      </a:lnTo>
                      <a:lnTo>
                        <a:pt x="4586" y="17825"/>
                      </a:lnTo>
                      <a:lnTo>
                        <a:pt x="4586" y="18193"/>
                      </a:lnTo>
                      <a:lnTo>
                        <a:pt x="4586" y="18574"/>
                      </a:lnTo>
                      <a:lnTo>
                        <a:pt x="4586" y="18984"/>
                      </a:lnTo>
                      <a:lnTo>
                        <a:pt x="4552" y="19366"/>
                      </a:lnTo>
                      <a:lnTo>
                        <a:pt x="4507" y="19748"/>
                      </a:lnTo>
                      <a:lnTo>
                        <a:pt x="4462" y="20129"/>
                      </a:lnTo>
                      <a:lnTo>
                        <a:pt x="4371" y="20483"/>
                      </a:lnTo>
                      <a:lnTo>
                        <a:pt x="4292" y="20836"/>
                      </a:lnTo>
                      <a:lnTo>
                        <a:pt x="4202" y="21161"/>
                      </a:lnTo>
                      <a:lnTo>
                        <a:pt x="4744" y="21161"/>
                      </a:lnTo>
                      <a:lnTo>
                        <a:pt x="5264" y="21161"/>
                      </a:lnTo>
                      <a:lnTo>
                        <a:pt x="5784" y="21161"/>
                      </a:lnTo>
                      <a:lnTo>
                        <a:pt x="6235" y="21161"/>
                      </a:lnTo>
                      <a:lnTo>
                        <a:pt x="6676" y="21161"/>
                      </a:lnTo>
                      <a:lnTo>
                        <a:pt x="7060" y="21161"/>
                      </a:lnTo>
                      <a:lnTo>
                        <a:pt x="7410" y="21161"/>
                      </a:lnTo>
                      <a:lnTo>
                        <a:pt x="7670" y="21161"/>
                      </a:lnTo>
                      <a:lnTo>
                        <a:pt x="8020" y="21020"/>
                      </a:lnTo>
                      <a:lnTo>
                        <a:pt x="8303" y="20893"/>
                      </a:lnTo>
                      <a:lnTo>
                        <a:pt x="8563" y="20695"/>
                      </a:lnTo>
                      <a:lnTo>
                        <a:pt x="8800" y="20511"/>
                      </a:lnTo>
                      <a:lnTo>
                        <a:pt x="8969" y="20285"/>
                      </a:lnTo>
                      <a:lnTo>
                        <a:pt x="9150" y="20045"/>
                      </a:lnTo>
                      <a:lnTo>
                        <a:pt x="9252" y="19804"/>
                      </a:lnTo>
                      <a:lnTo>
                        <a:pt x="9342" y="19550"/>
                      </a:lnTo>
                      <a:lnTo>
                        <a:pt x="9410" y="19281"/>
                      </a:lnTo>
                      <a:lnTo>
                        <a:pt x="9433" y="19013"/>
                      </a:lnTo>
                      <a:lnTo>
                        <a:pt x="9433" y="18744"/>
                      </a:lnTo>
                      <a:lnTo>
                        <a:pt x="9387" y="18504"/>
                      </a:lnTo>
                      <a:lnTo>
                        <a:pt x="9320" y="18221"/>
                      </a:lnTo>
                      <a:lnTo>
                        <a:pt x="9207" y="17981"/>
                      </a:lnTo>
                      <a:lnTo>
                        <a:pt x="9105" y="17740"/>
                      </a:lnTo>
                      <a:lnTo>
                        <a:pt x="8924" y="17514"/>
                      </a:lnTo>
                      <a:lnTo>
                        <a:pt x="8777" y="17274"/>
                      </a:lnTo>
                      <a:lnTo>
                        <a:pt x="8642" y="17034"/>
                      </a:lnTo>
                      <a:lnTo>
                        <a:pt x="8563" y="16765"/>
                      </a:lnTo>
                      <a:lnTo>
                        <a:pt x="8472" y="16468"/>
                      </a:lnTo>
                      <a:lnTo>
                        <a:pt x="8450" y="16157"/>
                      </a:lnTo>
                      <a:lnTo>
                        <a:pt x="8450" y="15860"/>
                      </a:lnTo>
                      <a:lnTo>
                        <a:pt x="8472" y="15563"/>
                      </a:lnTo>
                      <a:lnTo>
                        <a:pt x="8540" y="15267"/>
                      </a:lnTo>
                      <a:lnTo>
                        <a:pt x="8642" y="14998"/>
                      </a:lnTo>
                      <a:lnTo>
                        <a:pt x="8777" y="14729"/>
                      </a:lnTo>
                      <a:lnTo>
                        <a:pt x="8868" y="14616"/>
                      </a:lnTo>
                      <a:lnTo>
                        <a:pt x="8969" y="14475"/>
                      </a:lnTo>
                      <a:lnTo>
                        <a:pt x="9060" y="14376"/>
                      </a:lnTo>
                      <a:lnTo>
                        <a:pt x="9184" y="14291"/>
                      </a:lnTo>
                      <a:lnTo>
                        <a:pt x="9297" y="14206"/>
                      </a:lnTo>
                      <a:lnTo>
                        <a:pt x="9433" y="14121"/>
                      </a:lnTo>
                      <a:lnTo>
                        <a:pt x="9579" y="14051"/>
                      </a:lnTo>
                      <a:lnTo>
                        <a:pt x="9726" y="13994"/>
                      </a:lnTo>
                      <a:lnTo>
                        <a:pt x="9884" y="13938"/>
                      </a:lnTo>
                      <a:lnTo>
                        <a:pt x="10054" y="13909"/>
                      </a:lnTo>
                      <a:lnTo>
                        <a:pt x="10257" y="13881"/>
                      </a:lnTo>
                      <a:lnTo>
                        <a:pt x="10449" y="13881"/>
                      </a:lnTo>
                      <a:lnTo>
                        <a:pt x="10664" y="13881"/>
                      </a:lnTo>
                      <a:lnTo>
                        <a:pt x="10856" y="13909"/>
                      </a:lnTo>
                      <a:lnTo>
                        <a:pt x="11037" y="13966"/>
                      </a:lnTo>
                      <a:lnTo>
                        <a:pt x="11206" y="14023"/>
                      </a:lnTo>
                      <a:lnTo>
                        <a:pt x="11353" y="14093"/>
                      </a:lnTo>
                      <a:lnTo>
                        <a:pt x="11511" y="14178"/>
                      </a:lnTo>
                      <a:lnTo>
                        <a:pt x="11635" y="14263"/>
                      </a:lnTo>
                      <a:lnTo>
                        <a:pt x="11748" y="14376"/>
                      </a:lnTo>
                      <a:lnTo>
                        <a:pt x="11861" y="14475"/>
                      </a:lnTo>
                      <a:lnTo>
                        <a:pt x="11941" y="14616"/>
                      </a:lnTo>
                      <a:lnTo>
                        <a:pt x="12031" y="14758"/>
                      </a:lnTo>
                      <a:lnTo>
                        <a:pt x="12099" y="14885"/>
                      </a:lnTo>
                      <a:lnTo>
                        <a:pt x="12200" y="15210"/>
                      </a:lnTo>
                      <a:lnTo>
                        <a:pt x="12268" y="15507"/>
                      </a:lnTo>
                      <a:lnTo>
                        <a:pt x="12291" y="15832"/>
                      </a:lnTo>
                      <a:lnTo>
                        <a:pt x="12291" y="16157"/>
                      </a:lnTo>
                      <a:lnTo>
                        <a:pt x="12246" y="16482"/>
                      </a:lnTo>
                      <a:lnTo>
                        <a:pt x="12178" y="16807"/>
                      </a:lnTo>
                      <a:lnTo>
                        <a:pt x="12099" y="17090"/>
                      </a:lnTo>
                      <a:lnTo>
                        <a:pt x="12008" y="17330"/>
                      </a:lnTo>
                      <a:lnTo>
                        <a:pt x="11884" y="17542"/>
                      </a:lnTo>
                      <a:lnTo>
                        <a:pt x="11748" y="17712"/>
                      </a:lnTo>
                      <a:lnTo>
                        <a:pt x="11613" y="17839"/>
                      </a:lnTo>
                      <a:lnTo>
                        <a:pt x="11489" y="18037"/>
                      </a:lnTo>
                      <a:lnTo>
                        <a:pt x="11398" y="18221"/>
                      </a:lnTo>
                      <a:lnTo>
                        <a:pt x="11319" y="18447"/>
                      </a:lnTo>
                      <a:lnTo>
                        <a:pt x="11251" y="18659"/>
                      </a:lnTo>
                      <a:lnTo>
                        <a:pt x="11206" y="18900"/>
                      </a:lnTo>
                      <a:lnTo>
                        <a:pt x="11184" y="19154"/>
                      </a:lnTo>
                      <a:lnTo>
                        <a:pt x="11184" y="19423"/>
                      </a:lnTo>
                      <a:lnTo>
                        <a:pt x="11229" y="19663"/>
                      </a:lnTo>
                      <a:lnTo>
                        <a:pt x="11297" y="19903"/>
                      </a:lnTo>
                      <a:lnTo>
                        <a:pt x="11376" y="20158"/>
                      </a:lnTo>
                      <a:lnTo>
                        <a:pt x="11511" y="20398"/>
                      </a:lnTo>
                      <a:lnTo>
                        <a:pt x="11681" y="20610"/>
                      </a:lnTo>
                      <a:lnTo>
                        <a:pt x="11884" y="20808"/>
                      </a:lnTo>
                      <a:lnTo>
                        <a:pt x="12121" y="20992"/>
                      </a:lnTo>
                      <a:lnTo>
                        <a:pt x="12404" y="21161"/>
                      </a:lnTo>
                      <a:lnTo>
                        <a:pt x="12528" y="21190"/>
                      </a:lnTo>
                      <a:lnTo>
                        <a:pt x="12856" y="21274"/>
                      </a:lnTo>
                      <a:lnTo>
                        <a:pt x="13330" y="21373"/>
                      </a:lnTo>
                      <a:lnTo>
                        <a:pt x="13963" y="21486"/>
                      </a:lnTo>
                      <a:lnTo>
                        <a:pt x="14313" y="21543"/>
                      </a:lnTo>
                      <a:lnTo>
                        <a:pt x="14652" y="21571"/>
                      </a:lnTo>
                      <a:lnTo>
                        <a:pt x="15025" y="21600"/>
                      </a:lnTo>
                      <a:lnTo>
                        <a:pt x="15409" y="21600"/>
                      </a:lnTo>
                      <a:lnTo>
                        <a:pt x="15782" y="21600"/>
                      </a:lnTo>
                      <a:lnTo>
                        <a:pt x="16177" y="21571"/>
                      </a:lnTo>
                      <a:lnTo>
                        <a:pt x="16516" y="21486"/>
                      </a:lnTo>
                      <a:lnTo>
                        <a:pt x="16889" y="21402"/>
                      </a:lnTo>
                      <a:lnTo>
                        <a:pt x="16821" y="21190"/>
                      </a:lnTo>
                      <a:lnTo>
                        <a:pt x="16776" y="20935"/>
                      </a:lnTo>
                      <a:lnTo>
                        <a:pt x="16742" y="20667"/>
                      </a:lnTo>
                      <a:lnTo>
                        <a:pt x="16719" y="20370"/>
                      </a:lnTo>
                      <a:lnTo>
                        <a:pt x="16697" y="19719"/>
                      </a:lnTo>
                      <a:lnTo>
                        <a:pt x="16697" y="19013"/>
                      </a:lnTo>
                      <a:lnTo>
                        <a:pt x="16719" y="18306"/>
                      </a:lnTo>
                      <a:lnTo>
                        <a:pt x="16753" y="17599"/>
                      </a:lnTo>
                      <a:lnTo>
                        <a:pt x="16821" y="16949"/>
                      </a:lnTo>
                      <a:lnTo>
                        <a:pt x="16889" y="16383"/>
                      </a:lnTo>
                      <a:lnTo>
                        <a:pt x="16934" y="16129"/>
                      </a:lnTo>
                      <a:lnTo>
                        <a:pt x="17002" y="15945"/>
                      </a:lnTo>
                      <a:lnTo>
                        <a:pt x="17081" y="15790"/>
                      </a:lnTo>
                      <a:lnTo>
                        <a:pt x="17194" y="15648"/>
                      </a:lnTo>
                      <a:lnTo>
                        <a:pt x="17318" y="15563"/>
                      </a:lnTo>
                      <a:lnTo>
                        <a:pt x="17453" y="15507"/>
                      </a:lnTo>
                      <a:lnTo>
                        <a:pt x="17600" y="15450"/>
                      </a:lnTo>
                      <a:lnTo>
                        <a:pt x="17758" y="15450"/>
                      </a:lnTo>
                      <a:lnTo>
                        <a:pt x="17905" y="15479"/>
                      </a:lnTo>
                      <a:lnTo>
                        <a:pt x="18064" y="15535"/>
                      </a:lnTo>
                      <a:lnTo>
                        <a:pt x="18233" y="15620"/>
                      </a:lnTo>
                      <a:lnTo>
                        <a:pt x="18380" y="15733"/>
                      </a:lnTo>
                      <a:lnTo>
                        <a:pt x="18561" y="15832"/>
                      </a:lnTo>
                      <a:lnTo>
                        <a:pt x="18707" y="15973"/>
                      </a:lnTo>
                      <a:lnTo>
                        <a:pt x="18866" y="16129"/>
                      </a:lnTo>
                      <a:lnTo>
                        <a:pt x="18990" y="16327"/>
                      </a:lnTo>
                      <a:lnTo>
                        <a:pt x="19125" y="16482"/>
                      </a:lnTo>
                      <a:lnTo>
                        <a:pt x="19295" y="16624"/>
                      </a:lnTo>
                      <a:lnTo>
                        <a:pt x="19464" y="16737"/>
                      </a:lnTo>
                      <a:lnTo>
                        <a:pt x="19668" y="16807"/>
                      </a:lnTo>
                      <a:lnTo>
                        <a:pt x="19860" y="16836"/>
                      </a:lnTo>
                      <a:lnTo>
                        <a:pt x="20052" y="16864"/>
                      </a:lnTo>
                      <a:lnTo>
                        <a:pt x="20266" y="16836"/>
                      </a:lnTo>
                      <a:lnTo>
                        <a:pt x="20470" y="16793"/>
                      </a:lnTo>
                      <a:lnTo>
                        <a:pt x="20662" y="16708"/>
                      </a:lnTo>
                      <a:lnTo>
                        <a:pt x="20854" y="16567"/>
                      </a:lnTo>
                      <a:lnTo>
                        <a:pt x="21035" y="16412"/>
                      </a:lnTo>
                      <a:lnTo>
                        <a:pt x="21182" y="16214"/>
                      </a:lnTo>
                      <a:lnTo>
                        <a:pt x="21340" y="16002"/>
                      </a:lnTo>
                      <a:lnTo>
                        <a:pt x="21441" y="15733"/>
                      </a:lnTo>
                      <a:lnTo>
                        <a:pt x="21532" y="15436"/>
                      </a:lnTo>
                      <a:lnTo>
                        <a:pt x="21600" y="15083"/>
                      </a:lnTo>
                      <a:lnTo>
                        <a:pt x="21600" y="14885"/>
                      </a:lnTo>
                      <a:lnTo>
                        <a:pt x="21600" y="14729"/>
                      </a:lnTo>
                      <a:lnTo>
                        <a:pt x="21600" y="14531"/>
                      </a:lnTo>
                      <a:lnTo>
                        <a:pt x="21577" y="14376"/>
                      </a:lnTo>
                      <a:lnTo>
                        <a:pt x="21532" y="14206"/>
                      </a:lnTo>
                      <a:lnTo>
                        <a:pt x="21487" y="14051"/>
                      </a:lnTo>
                      <a:lnTo>
                        <a:pt x="21419" y="13909"/>
                      </a:lnTo>
                      <a:lnTo>
                        <a:pt x="21351" y="13768"/>
                      </a:lnTo>
                      <a:lnTo>
                        <a:pt x="21204" y="13500"/>
                      </a:lnTo>
                      <a:lnTo>
                        <a:pt x="21035" y="13287"/>
                      </a:lnTo>
                      <a:lnTo>
                        <a:pt x="20809" y="13090"/>
                      </a:lnTo>
                      <a:lnTo>
                        <a:pt x="20594" y="12962"/>
                      </a:lnTo>
                      <a:lnTo>
                        <a:pt x="20357" y="12821"/>
                      </a:lnTo>
                      <a:lnTo>
                        <a:pt x="20120" y="12764"/>
                      </a:lnTo>
                      <a:lnTo>
                        <a:pt x="19882" y="12708"/>
                      </a:lnTo>
                      <a:lnTo>
                        <a:pt x="19645" y="12736"/>
                      </a:lnTo>
                      <a:lnTo>
                        <a:pt x="19430" y="12793"/>
                      </a:lnTo>
                      <a:lnTo>
                        <a:pt x="19227" y="12906"/>
                      </a:lnTo>
                      <a:lnTo>
                        <a:pt x="19148" y="12962"/>
                      </a:lnTo>
                      <a:lnTo>
                        <a:pt x="19058" y="13047"/>
                      </a:lnTo>
                      <a:lnTo>
                        <a:pt x="18990" y="13146"/>
                      </a:lnTo>
                      <a:lnTo>
                        <a:pt x="18911" y="13259"/>
                      </a:lnTo>
                      <a:lnTo>
                        <a:pt x="18775" y="13471"/>
                      </a:lnTo>
                      <a:lnTo>
                        <a:pt x="18628" y="13641"/>
                      </a:lnTo>
                      <a:lnTo>
                        <a:pt x="18470" y="13740"/>
                      </a:lnTo>
                      <a:lnTo>
                        <a:pt x="18301" y="13825"/>
                      </a:lnTo>
                      <a:lnTo>
                        <a:pt x="18143" y="13853"/>
                      </a:lnTo>
                      <a:lnTo>
                        <a:pt x="17973" y="13881"/>
                      </a:lnTo>
                      <a:lnTo>
                        <a:pt x="17804" y="13853"/>
                      </a:lnTo>
                      <a:lnTo>
                        <a:pt x="17646" y="13796"/>
                      </a:lnTo>
                      <a:lnTo>
                        <a:pt x="17499" y="13726"/>
                      </a:lnTo>
                      <a:lnTo>
                        <a:pt x="17341" y="13641"/>
                      </a:lnTo>
                      <a:lnTo>
                        <a:pt x="17216" y="13528"/>
                      </a:lnTo>
                      <a:lnTo>
                        <a:pt x="17103" y="13386"/>
                      </a:lnTo>
                      <a:lnTo>
                        <a:pt x="17024" y="13259"/>
                      </a:lnTo>
                      <a:lnTo>
                        <a:pt x="16934" y="13118"/>
                      </a:lnTo>
                      <a:lnTo>
                        <a:pt x="16889" y="12991"/>
                      </a:lnTo>
                      <a:lnTo>
                        <a:pt x="16889" y="12849"/>
                      </a:lnTo>
                      <a:lnTo>
                        <a:pt x="16889" y="12383"/>
                      </a:lnTo>
                      <a:lnTo>
                        <a:pt x="16889" y="11662"/>
                      </a:lnTo>
                      <a:lnTo>
                        <a:pt x="16889" y="10701"/>
                      </a:lnTo>
                      <a:lnTo>
                        <a:pt x="16889" y="9640"/>
                      </a:lnTo>
                      <a:lnTo>
                        <a:pt x="16889" y="8566"/>
                      </a:lnTo>
                      <a:lnTo>
                        <a:pt x="16889" y="7478"/>
                      </a:lnTo>
                      <a:lnTo>
                        <a:pt x="16889" y="6502"/>
                      </a:lnTo>
                      <a:lnTo>
                        <a:pt x="16889" y="5739"/>
                      </a:lnTo>
                      <a:lnTo>
                        <a:pt x="16674" y="5894"/>
                      </a:lnTo>
                      <a:lnTo>
                        <a:pt x="16414" y="6036"/>
                      </a:lnTo>
                      <a:lnTo>
                        <a:pt x="16154" y="6177"/>
                      </a:lnTo>
                      <a:lnTo>
                        <a:pt x="15849" y="6248"/>
                      </a:lnTo>
                      <a:lnTo>
                        <a:pt x="15544" y="6304"/>
                      </a:lnTo>
                      <a:lnTo>
                        <a:pt x="15217" y="6332"/>
                      </a:lnTo>
                      <a:lnTo>
                        <a:pt x="14866" y="6361"/>
                      </a:lnTo>
                      <a:lnTo>
                        <a:pt x="14550" y="6361"/>
                      </a:lnTo>
                      <a:lnTo>
                        <a:pt x="14200" y="6332"/>
                      </a:lnTo>
                      <a:lnTo>
                        <a:pt x="13850" y="6276"/>
                      </a:lnTo>
                      <a:lnTo>
                        <a:pt x="13522" y="6219"/>
                      </a:lnTo>
                      <a:lnTo>
                        <a:pt x="13206" y="6149"/>
                      </a:lnTo>
                      <a:lnTo>
                        <a:pt x="12901" y="6064"/>
                      </a:lnTo>
                      <a:lnTo>
                        <a:pt x="12618" y="5951"/>
                      </a:lnTo>
                      <a:lnTo>
                        <a:pt x="12358" y="5838"/>
                      </a:lnTo>
                      <a:lnTo>
                        <a:pt x="12121" y="5739"/>
                      </a:lnTo>
                      <a:lnTo>
                        <a:pt x="11941" y="5626"/>
                      </a:lnTo>
                      <a:lnTo>
                        <a:pt x="11794" y="5513"/>
                      </a:lnTo>
                      <a:lnTo>
                        <a:pt x="11658" y="5414"/>
                      </a:lnTo>
                      <a:lnTo>
                        <a:pt x="11556" y="5301"/>
                      </a:lnTo>
                      <a:lnTo>
                        <a:pt x="11466" y="5187"/>
                      </a:lnTo>
                      <a:lnTo>
                        <a:pt x="11398" y="5089"/>
                      </a:lnTo>
                      <a:lnTo>
                        <a:pt x="11376" y="4947"/>
                      </a:lnTo>
                      <a:lnTo>
                        <a:pt x="11353" y="4834"/>
                      </a:lnTo>
                      <a:lnTo>
                        <a:pt x="11353" y="4707"/>
                      </a:lnTo>
                      <a:lnTo>
                        <a:pt x="11376" y="4565"/>
                      </a:lnTo>
                      <a:lnTo>
                        <a:pt x="11443" y="4410"/>
                      </a:lnTo>
                      <a:lnTo>
                        <a:pt x="11511" y="4240"/>
                      </a:lnTo>
                      <a:lnTo>
                        <a:pt x="11703" y="3887"/>
                      </a:lnTo>
                      <a:lnTo>
                        <a:pt x="11986" y="3505"/>
                      </a:lnTo>
                      <a:lnTo>
                        <a:pt x="12144" y="3265"/>
                      </a:lnTo>
                      <a:lnTo>
                        <a:pt x="12246" y="3025"/>
                      </a:lnTo>
                      <a:lnTo>
                        <a:pt x="12336" y="2756"/>
                      </a:lnTo>
                      <a:lnTo>
                        <a:pt x="12404" y="2445"/>
                      </a:lnTo>
                      <a:lnTo>
                        <a:pt x="12438" y="2176"/>
                      </a:lnTo>
                      <a:lnTo>
                        <a:pt x="12438" y="1880"/>
                      </a:lnTo>
                      <a:lnTo>
                        <a:pt x="12404" y="1583"/>
                      </a:lnTo>
                      <a:lnTo>
                        <a:pt x="12336" y="1314"/>
                      </a:lnTo>
                      <a:lnTo>
                        <a:pt x="12246" y="1046"/>
                      </a:lnTo>
                      <a:lnTo>
                        <a:pt x="12099" y="791"/>
                      </a:lnTo>
                      <a:lnTo>
                        <a:pt x="12008" y="692"/>
                      </a:lnTo>
                      <a:lnTo>
                        <a:pt x="11918" y="579"/>
                      </a:lnTo>
                      <a:lnTo>
                        <a:pt x="11816" y="466"/>
                      </a:lnTo>
                      <a:lnTo>
                        <a:pt x="11703" y="381"/>
                      </a:lnTo>
                      <a:lnTo>
                        <a:pt x="11579" y="310"/>
                      </a:lnTo>
                      <a:lnTo>
                        <a:pt x="11443" y="226"/>
                      </a:lnTo>
                      <a:lnTo>
                        <a:pt x="11297" y="169"/>
                      </a:lnTo>
                      <a:lnTo>
                        <a:pt x="11138" y="113"/>
                      </a:lnTo>
                      <a:lnTo>
                        <a:pt x="10969" y="56"/>
                      </a:lnTo>
                      <a:lnTo>
                        <a:pt x="10800" y="28"/>
                      </a:lnTo>
                      <a:lnTo>
                        <a:pt x="10619" y="28"/>
                      </a:lnTo>
                      <a:lnTo>
                        <a:pt x="10404" y="28"/>
                      </a:lnTo>
                      <a:lnTo>
                        <a:pt x="10257" y="28"/>
                      </a:lnTo>
                      <a:lnTo>
                        <a:pt x="10076" y="56"/>
                      </a:lnTo>
                      <a:lnTo>
                        <a:pt x="9952" y="84"/>
                      </a:lnTo>
                      <a:lnTo>
                        <a:pt x="9794" y="141"/>
                      </a:lnTo>
                      <a:lnTo>
                        <a:pt x="9692" y="226"/>
                      </a:lnTo>
                      <a:lnTo>
                        <a:pt x="9557" y="282"/>
                      </a:lnTo>
                      <a:lnTo>
                        <a:pt x="9455" y="381"/>
                      </a:lnTo>
                      <a:lnTo>
                        <a:pt x="9365" y="466"/>
                      </a:lnTo>
                      <a:lnTo>
                        <a:pt x="9274" y="579"/>
                      </a:lnTo>
                      <a:lnTo>
                        <a:pt x="9184" y="692"/>
                      </a:lnTo>
                      <a:lnTo>
                        <a:pt x="9128" y="791"/>
                      </a:lnTo>
                      <a:lnTo>
                        <a:pt x="9060" y="932"/>
                      </a:lnTo>
                      <a:lnTo>
                        <a:pt x="8969" y="1201"/>
                      </a:lnTo>
                      <a:lnTo>
                        <a:pt x="8913" y="1498"/>
                      </a:lnTo>
                      <a:lnTo>
                        <a:pt x="8890" y="1795"/>
                      </a:lnTo>
                      <a:lnTo>
                        <a:pt x="8890" y="2120"/>
                      </a:lnTo>
                      <a:lnTo>
                        <a:pt x="8913" y="2445"/>
                      </a:lnTo>
                      <a:lnTo>
                        <a:pt x="8969" y="2756"/>
                      </a:lnTo>
                      <a:lnTo>
                        <a:pt x="9060" y="3081"/>
                      </a:lnTo>
                      <a:lnTo>
                        <a:pt x="9173" y="3378"/>
                      </a:lnTo>
                      <a:lnTo>
                        <a:pt x="9297" y="3647"/>
                      </a:lnTo>
                      <a:lnTo>
                        <a:pt x="9466" y="3887"/>
                      </a:lnTo>
                      <a:lnTo>
                        <a:pt x="9579" y="4085"/>
                      </a:lnTo>
                      <a:lnTo>
                        <a:pt x="9670" y="4269"/>
                      </a:lnTo>
                      <a:lnTo>
                        <a:pt x="9726" y="4467"/>
                      </a:lnTo>
                      <a:lnTo>
                        <a:pt x="9771" y="4650"/>
                      </a:lnTo>
                      <a:lnTo>
                        <a:pt x="9771" y="4834"/>
                      </a:lnTo>
                      <a:lnTo>
                        <a:pt x="9749" y="5032"/>
                      </a:lnTo>
                      <a:lnTo>
                        <a:pt x="9715" y="5216"/>
                      </a:lnTo>
                      <a:lnTo>
                        <a:pt x="9625" y="5385"/>
                      </a:lnTo>
                      <a:lnTo>
                        <a:pt x="9534" y="5513"/>
                      </a:lnTo>
                      <a:lnTo>
                        <a:pt x="9410" y="5626"/>
                      </a:lnTo>
                      <a:lnTo>
                        <a:pt x="9229" y="5710"/>
                      </a:lnTo>
                      <a:lnTo>
                        <a:pt x="9060" y="5767"/>
                      </a:lnTo>
                      <a:lnTo>
                        <a:pt x="8845" y="5767"/>
                      </a:lnTo>
                      <a:lnTo>
                        <a:pt x="8585" y="5739"/>
                      </a:lnTo>
                      <a:lnTo>
                        <a:pt x="8325" y="5654"/>
                      </a:lnTo>
                      <a:lnTo>
                        <a:pt x="8020" y="5513"/>
                      </a:lnTo>
                      <a:lnTo>
                        <a:pt x="7840" y="5442"/>
                      </a:lnTo>
                      <a:lnTo>
                        <a:pt x="7648" y="5385"/>
                      </a:lnTo>
                      <a:lnTo>
                        <a:pt x="7433" y="5329"/>
                      </a:lnTo>
                      <a:lnTo>
                        <a:pt x="7241" y="5301"/>
                      </a:lnTo>
                      <a:lnTo>
                        <a:pt x="6755" y="5301"/>
                      </a:lnTo>
                      <a:lnTo>
                        <a:pt x="6281" y="5329"/>
                      </a:lnTo>
                      <a:lnTo>
                        <a:pt x="5784" y="5385"/>
                      </a:lnTo>
                      <a:lnTo>
                        <a:pt x="5264" y="5498"/>
                      </a:lnTo>
                      <a:lnTo>
                        <a:pt x="4744" y="5597"/>
                      </a:lnTo>
                      <a:lnTo>
                        <a:pt x="4247" y="5739"/>
                      </a:lnTo>
                      <a:lnTo>
                        <a:pt x="4202" y="5894"/>
                      </a:lnTo>
                      <a:lnTo>
                        <a:pt x="4202" y="6191"/>
                      </a:lnTo>
                      <a:lnTo>
                        <a:pt x="4202" y="6545"/>
                      </a:lnTo>
                      <a:lnTo>
                        <a:pt x="4225" y="6954"/>
                      </a:lnTo>
                      <a:lnTo>
                        <a:pt x="4315" y="7930"/>
                      </a:lnTo>
                      <a:lnTo>
                        <a:pt x="4394" y="9018"/>
                      </a:lnTo>
                      <a:lnTo>
                        <a:pt x="4439" y="9570"/>
                      </a:lnTo>
                      <a:lnTo>
                        <a:pt x="4462" y="10107"/>
                      </a:lnTo>
                      <a:lnTo>
                        <a:pt x="4484" y="10630"/>
                      </a:lnTo>
                      <a:lnTo>
                        <a:pt x="4507" y="11082"/>
                      </a:lnTo>
                      <a:lnTo>
                        <a:pt x="4484" y="11520"/>
                      </a:lnTo>
                      <a:lnTo>
                        <a:pt x="4439" y="11874"/>
                      </a:lnTo>
                      <a:lnTo>
                        <a:pt x="4394" y="12029"/>
                      </a:lnTo>
                      <a:lnTo>
                        <a:pt x="4349" y="12171"/>
                      </a:lnTo>
                      <a:lnTo>
                        <a:pt x="4315" y="12284"/>
                      </a:lnTo>
                      <a:lnTo>
                        <a:pt x="4247" y="12354"/>
                      </a:lnTo>
                      <a:close/>
                    </a:path>
                  </a:pathLst>
                </a:custGeom>
                <a:solidFill>
                  <a:srgbClr val="660066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Puzzle4"/>
                <p:cNvSpPr>
                  <a:spLocks noEditPoints="1" noChangeArrowheads="1"/>
                </p:cNvSpPr>
                <p:nvPr/>
              </p:nvSpPr>
              <p:spPr bwMode="auto">
                <a:xfrm>
                  <a:off x="2964352" y="5599614"/>
                  <a:ext cx="533239" cy="724986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0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0 h 21600"/>
                    <a:gd name="T14" fmla="*/ 0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2075 w 21600"/>
                    <a:gd name="T25" fmla="*/ 5660 h 21600"/>
                    <a:gd name="T26" fmla="*/ 20210 w 21600"/>
                    <a:gd name="T27" fmla="*/ 1597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3813" y="10590"/>
                      </a:moveTo>
                      <a:lnTo>
                        <a:pt x="3927" y="10513"/>
                      </a:lnTo>
                      <a:lnTo>
                        <a:pt x="4078" y="10425"/>
                      </a:lnTo>
                      <a:lnTo>
                        <a:pt x="4210" y="10359"/>
                      </a:lnTo>
                      <a:lnTo>
                        <a:pt x="4361" y="10315"/>
                      </a:lnTo>
                      <a:lnTo>
                        <a:pt x="4682" y="10237"/>
                      </a:lnTo>
                      <a:lnTo>
                        <a:pt x="5041" y="10193"/>
                      </a:lnTo>
                      <a:lnTo>
                        <a:pt x="5456" y="10171"/>
                      </a:lnTo>
                      <a:lnTo>
                        <a:pt x="5853" y="10193"/>
                      </a:lnTo>
                      <a:lnTo>
                        <a:pt x="6249" y="10260"/>
                      </a:lnTo>
                      <a:lnTo>
                        <a:pt x="6646" y="10337"/>
                      </a:lnTo>
                      <a:lnTo>
                        <a:pt x="7004" y="10469"/>
                      </a:lnTo>
                      <a:lnTo>
                        <a:pt x="7363" y="10612"/>
                      </a:lnTo>
                      <a:lnTo>
                        <a:pt x="7665" y="10788"/>
                      </a:lnTo>
                      <a:lnTo>
                        <a:pt x="7911" y="10998"/>
                      </a:lnTo>
                      <a:lnTo>
                        <a:pt x="8024" y="11097"/>
                      </a:lnTo>
                      <a:lnTo>
                        <a:pt x="8137" y="11207"/>
                      </a:lnTo>
                      <a:lnTo>
                        <a:pt x="8194" y="11340"/>
                      </a:lnTo>
                      <a:lnTo>
                        <a:pt x="8269" y="11461"/>
                      </a:lnTo>
                      <a:lnTo>
                        <a:pt x="8307" y="11593"/>
                      </a:lnTo>
                      <a:lnTo>
                        <a:pt x="8307" y="11714"/>
                      </a:lnTo>
                      <a:lnTo>
                        <a:pt x="8307" y="11868"/>
                      </a:lnTo>
                      <a:lnTo>
                        <a:pt x="8307" y="12012"/>
                      </a:lnTo>
                      <a:lnTo>
                        <a:pt x="8194" y="12265"/>
                      </a:lnTo>
                      <a:lnTo>
                        <a:pt x="8062" y="12519"/>
                      </a:lnTo>
                      <a:lnTo>
                        <a:pt x="7873" y="12706"/>
                      </a:lnTo>
                      <a:lnTo>
                        <a:pt x="7627" y="12904"/>
                      </a:lnTo>
                      <a:lnTo>
                        <a:pt x="7363" y="13048"/>
                      </a:lnTo>
                      <a:lnTo>
                        <a:pt x="7080" y="13180"/>
                      </a:lnTo>
                      <a:lnTo>
                        <a:pt x="6759" y="13257"/>
                      </a:lnTo>
                      <a:lnTo>
                        <a:pt x="6419" y="13345"/>
                      </a:lnTo>
                      <a:lnTo>
                        <a:pt x="6098" y="13389"/>
                      </a:lnTo>
                      <a:lnTo>
                        <a:pt x="5739" y="13389"/>
                      </a:lnTo>
                      <a:lnTo>
                        <a:pt x="5418" y="13389"/>
                      </a:lnTo>
                      <a:lnTo>
                        <a:pt x="5079" y="13345"/>
                      </a:lnTo>
                      <a:lnTo>
                        <a:pt x="4758" y="13301"/>
                      </a:lnTo>
                      <a:lnTo>
                        <a:pt x="4474" y="13213"/>
                      </a:lnTo>
                      <a:lnTo>
                        <a:pt x="4172" y="13114"/>
                      </a:lnTo>
                      <a:lnTo>
                        <a:pt x="3965" y="12982"/>
                      </a:lnTo>
                      <a:lnTo>
                        <a:pt x="3738" y="12838"/>
                      </a:lnTo>
                      <a:lnTo>
                        <a:pt x="3493" y="12706"/>
                      </a:lnTo>
                      <a:lnTo>
                        <a:pt x="3228" y="12607"/>
                      </a:lnTo>
                      <a:lnTo>
                        <a:pt x="2945" y="12519"/>
                      </a:lnTo>
                      <a:lnTo>
                        <a:pt x="2700" y="12431"/>
                      </a:lnTo>
                      <a:lnTo>
                        <a:pt x="2397" y="12375"/>
                      </a:lnTo>
                      <a:lnTo>
                        <a:pt x="2152" y="12331"/>
                      </a:lnTo>
                      <a:lnTo>
                        <a:pt x="1888" y="12309"/>
                      </a:lnTo>
                      <a:lnTo>
                        <a:pt x="1642" y="12309"/>
                      </a:lnTo>
                      <a:lnTo>
                        <a:pt x="1397" y="12331"/>
                      </a:lnTo>
                      <a:lnTo>
                        <a:pt x="1170" y="12397"/>
                      </a:lnTo>
                      <a:lnTo>
                        <a:pt x="962" y="12453"/>
                      </a:lnTo>
                      <a:lnTo>
                        <a:pt x="774" y="12563"/>
                      </a:lnTo>
                      <a:lnTo>
                        <a:pt x="623" y="12684"/>
                      </a:lnTo>
                      <a:lnTo>
                        <a:pt x="528" y="12838"/>
                      </a:lnTo>
                      <a:lnTo>
                        <a:pt x="453" y="13026"/>
                      </a:lnTo>
                      <a:lnTo>
                        <a:pt x="339" y="13477"/>
                      </a:lnTo>
                      <a:lnTo>
                        <a:pt x="226" y="13984"/>
                      </a:lnTo>
                      <a:lnTo>
                        <a:pt x="151" y="14535"/>
                      </a:lnTo>
                      <a:lnTo>
                        <a:pt x="113" y="15075"/>
                      </a:lnTo>
                      <a:lnTo>
                        <a:pt x="113" y="15626"/>
                      </a:lnTo>
                      <a:lnTo>
                        <a:pt x="151" y="16133"/>
                      </a:lnTo>
                      <a:lnTo>
                        <a:pt x="188" y="16376"/>
                      </a:lnTo>
                      <a:lnTo>
                        <a:pt x="264" y="16585"/>
                      </a:lnTo>
                      <a:lnTo>
                        <a:pt x="339" y="16773"/>
                      </a:lnTo>
                      <a:lnTo>
                        <a:pt x="453" y="16938"/>
                      </a:lnTo>
                      <a:lnTo>
                        <a:pt x="1095" y="16883"/>
                      </a:lnTo>
                      <a:lnTo>
                        <a:pt x="1963" y="16795"/>
                      </a:lnTo>
                      <a:lnTo>
                        <a:pt x="2945" y="16751"/>
                      </a:lnTo>
                      <a:lnTo>
                        <a:pt x="3965" y="16706"/>
                      </a:lnTo>
                      <a:lnTo>
                        <a:pt x="5022" y="16684"/>
                      </a:lnTo>
                      <a:lnTo>
                        <a:pt x="5947" y="16684"/>
                      </a:lnTo>
                      <a:lnTo>
                        <a:pt x="6759" y="16706"/>
                      </a:lnTo>
                      <a:lnTo>
                        <a:pt x="7363" y="16751"/>
                      </a:lnTo>
                      <a:lnTo>
                        <a:pt x="7948" y="16839"/>
                      </a:lnTo>
                      <a:lnTo>
                        <a:pt x="8458" y="16916"/>
                      </a:lnTo>
                      <a:lnTo>
                        <a:pt x="8893" y="17026"/>
                      </a:lnTo>
                      <a:lnTo>
                        <a:pt x="9289" y="17158"/>
                      </a:lnTo>
                      <a:lnTo>
                        <a:pt x="9572" y="17280"/>
                      </a:lnTo>
                      <a:lnTo>
                        <a:pt x="9799" y="17412"/>
                      </a:lnTo>
                      <a:lnTo>
                        <a:pt x="9969" y="17555"/>
                      </a:lnTo>
                      <a:lnTo>
                        <a:pt x="10120" y="17687"/>
                      </a:lnTo>
                      <a:lnTo>
                        <a:pt x="10158" y="17831"/>
                      </a:lnTo>
                      <a:lnTo>
                        <a:pt x="10195" y="17974"/>
                      </a:lnTo>
                      <a:lnTo>
                        <a:pt x="10158" y="18128"/>
                      </a:lnTo>
                      <a:lnTo>
                        <a:pt x="10082" y="18271"/>
                      </a:lnTo>
                      <a:lnTo>
                        <a:pt x="9969" y="18426"/>
                      </a:lnTo>
                      <a:lnTo>
                        <a:pt x="9837" y="18569"/>
                      </a:lnTo>
                      <a:lnTo>
                        <a:pt x="9648" y="18701"/>
                      </a:lnTo>
                      <a:lnTo>
                        <a:pt x="9440" y="18822"/>
                      </a:lnTo>
                      <a:lnTo>
                        <a:pt x="9213" y="18999"/>
                      </a:lnTo>
                      <a:lnTo>
                        <a:pt x="9044" y="19186"/>
                      </a:lnTo>
                      <a:lnTo>
                        <a:pt x="8893" y="19395"/>
                      </a:lnTo>
                      <a:lnTo>
                        <a:pt x="8817" y="19627"/>
                      </a:lnTo>
                      <a:lnTo>
                        <a:pt x="8779" y="19858"/>
                      </a:lnTo>
                      <a:lnTo>
                        <a:pt x="8779" y="20112"/>
                      </a:lnTo>
                      <a:lnTo>
                        <a:pt x="8855" y="20354"/>
                      </a:lnTo>
                      <a:lnTo>
                        <a:pt x="8968" y="20586"/>
                      </a:lnTo>
                      <a:lnTo>
                        <a:pt x="9138" y="20817"/>
                      </a:lnTo>
                      <a:lnTo>
                        <a:pt x="9365" y="21026"/>
                      </a:lnTo>
                      <a:lnTo>
                        <a:pt x="9610" y="21192"/>
                      </a:lnTo>
                      <a:lnTo>
                        <a:pt x="9950" y="21368"/>
                      </a:lnTo>
                      <a:lnTo>
                        <a:pt x="10120" y="21445"/>
                      </a:lnTo>
                      <a:lnTo>
                        <a:pt x="10346" y="21511"/>
                      </a:lnTo>
                      <a:lnTo>
                        <a:pt x="10516" y="21555"/>
                      </a:lnTo>
                      <a:lnTo>
                        <a:pt x="10743" y="21600"/>
                      </a:lnTo>
                      <a:lnTo>
                        <a:pt x="10988" y="21644"/>
                      </a:lnTo>
                      <a:lnTo>
                        <a:pt x="11215" y="21666"/>
                      </a:lnTo>
                      <a:lnTo>
                        <a:pt x="11498" y="21666"/>
                      </a:lnTo>
                      <a:lnTo>
                        <a:pt x="11762" y="21666"/>
                      </a:lnTo>
                      <a:lnTo>
                        <a:pt x="12253" y="21644"/>
                      </a:lnTo>
                      <a:lnTo>
                        <a:pt x="12763" y="21577"/>
                      </a:lnTo>
                      <a:lnTo>
                        <a:pt x="13197" y="21467"/>
                      </a:lnTo>
                      <a:lnTo>
                        <a:pt x="13556" y="21346"/>
                      </a:lnTo>
                      <a:lnTo>
                        <a:pt x="13896" y="21192"/>
                      </a:lnTo>
                      <a:lnTo>
                        <a:pt x="14179" y="21026"/>
                      </a:lnTo>
                      <a:lnTo>
                        <a:pt x="14444" y="20839"/>
                      </a:lnTo>
                      <a:lnTo>
                        <a:pt x="14576" y="20641"/>
                      </a:lnTo>
                      <a:lnTo>
                        <a:pt x="14727" y="20431"/>
                      </a:lnTo>
                      <a:lnTo>
                        <a:pt x="14765" y="20200"/>
                      </a:lnTo>
                      <a:lnTo>
                        <a:pt x="14802" y="19991"/>
                      </a:lnTo>
                      <a:lnTo>
                        <a:pt x="14727" y="19759"/>
                      </a:lnTo>
                      <a:lnTo>
                        <a:pt x="14613" y="19550"/>
                      </a:lnTo>
                      <a:lnTo>
                        <a:pt x="14444" y="19307"/>
                      </a:lnTo>
                      <a:lnTo>
                        <a:pt x="14217" y="19098"/>
                      </a:lnTo>
                      <a:lnTo>
                        <a:pt x="13934" y="18911"/>
                      </a:lnTo>
                      <a:lnTo>
                        <a:pt x="13669" y="18745"/>
                      </a:lnTo>
                      <a:lnTo>
                        <a:pt x="13462" y="18547"/>
                      </a:lnTo>
                      <a:lnTo>
                        <a:pt x="13311" y="18337"/>
                      </a:lnTo>
                      <a:lnTo>
                        <a:pt x="13197" y="18150"/>
                      </a:lnTo>
                      <a:lnTo>
                        <a:pt x="13122" y="17941"/>
                      </a:lnTo>
                      <a:lnTo>
                        <a:pt x="13122" y="17720"/>
                      </a:lnTo>
                      <a:lnTo>
                        <a:pt x="13122" y="17533"/>
                      </a:lnTo>
                      <a:lnTo>
                        <a:pt x="13197" y="17346"/>
                      </a:lnTo>
                      <a:lnTo>
                        <a:pt x="13273" y="17158"/>
                      </a:lnTo>
                      <a:lnTo>
                        <a:pt x="13386" y="16982"/>
                      </a:lnTo>
                      <a:lnTo>
                        <a:pt x="13537" y="16839"/>
                      </a:lnTo>
                      <a:lnTo>
                        <a:pt x="13707" y="16706"/>
                      </a:lnTo>
                      <a:lnTo>
                        <a:pt x="13896" y="16607"/>
                      </a:lnTo>
                      <a:lnTo>
                        <a:pt x="14104" y="16519"/>
                      </a:lnTo>
                      <a:lnTo>
                        <a:pt x="14330" y="16453"/>
                      </a:lnTo>
                      <a:lnTo>
                        <a:pt x="14538" y="16431"/>
                      </a:lnTo>
                      <a:lnTo>
                        <a:pt x="14897" y="16453"/>
                      </a:lnTo>
                      <a:lnTo>
                        <a:pt x="15406" y="16497"/>
                      </a:lnTo>
                      <a:lnTo>
                        <a:pt x="16105" y="16541"/>
                      </a:lnTo>
                      <a:lnTo>
                        <a:pt x="16898" y="16607"/>
                      </a:lnTo>
                      <a:lnTo>
                        <a:pt x="17804" y="16651"/>
                      </a:lnTo>
                      <a:lnTo>
                        <a:pt x="18786" y="16684"/>
                      </a:lnTo>
                      <a:lnTo>
                        <a:pt x="19844" y="16728"/>
                      </a:lnTo>
                      <a:lnTo>
                        <a:pt x="20920" y="16751"/>
                      </a:lnTo>
                      <a:lnTo>
                        <a:pt x="21109" y="16497"/>
                      </a:lnTo>
                      <a:lnTo>
                        <a:pt x="21241" y="16222"/>
                      </a:lnTo>
                      <a:lnTo>
                        <a:pt x="21392" y="15946"/>
                      </a:lnTo>
                      <a:lnTo>
                        <a:pt x="21467" y="15648"/>
                      </a:lnTo>
                      <a:lnTo>
                        <a:pt x="21543" y="15351"/>
                      </a:lnTo>
                      <a:lnTo>
                        <a:pt x="21618" y="15042"/>
                      </a:lnTo>
                      <a:lnTo>
                        <a:pt x="21618" y="14745"/>
                      </a:lnTo>
                      <a:lnTo>
                        <a:pt x="21618" y="14447"/>
                      </a:lnTo>
                      <a:lnTo>
                        <a:pt x="21618" y="14150"/>
                      </a:lnTo>
                      <a:lnTo>
                        <a:pt x="21581" y="13852"/>
                      </a:lnTo>
                      <a:lnTo>
                        <a:pt x="21505" y="13577"/>
                      </a:lnTo>
                      <a:lnTo>
                        <a:pt x="21430" y="13301"/>
                      </a:lnTo>
                      <a:lnTo>
                        <a:pt x="21354" y="13048"/>
                      </a:lnTo>
                      <a:lnTo>
                        <a:pt x="21241" y="12816"/>
                      </a:lnTo>
                      <a:lnTo>
                        <a:pt x="21146" y="12607"/>
                      </a:lnTo>
                      <a:lnTo>
                        <a:pt x="21033" y="12431"/>
                      </a:lnTo>
                      <a:lnTo>
                        <a:pt x="20920" y="12265"/>
                      </a:lnTo>
                      <a:lnTo>
                        <a:pt x="20769" y="12144"/>
                      </a:lnTo>
                      <a:lnTo>
                        <a:pt x="20637" y="12034"/>
                      </a:lnTo>
                      <a:lnTo>
                        <a:pt x="20486" y="11946"/>
                      </a:lnTo>
                      <a:lnTo>
                        <a:pt x="20297" y="11891"/>
                      </a:lnTo>
                      <a:lnTo>
                        <a:pt x="20165" y="11846"/>
                      </a:lnTo>
                      <a:lnTo>
                        <a:pt x="19976" y="11824"/>
                      </a:lnTo>
                      <a:lnTo>
                        <a:pt x="19806" y="11802"/>
                      </a:lnTo>
                      <a:lnTo>
                        <a:pt x="19390" y="11824"/>
                      </a:lnTo>
                      <a:lnTo>
                        <a:pt x="18956" y="11891"/>
                      </a:lnTo>
                      <a:lnTo>
                        <a:pt x="18503" y="11968"/>
                      </a:lnTo>
                      <a:lnTo>
                        <a:pt x="17993" y="12078"/>
                      </a:lnTo>
                      <a:lnTo>
                        <a:pt x="17653" y="12144"/>
                      </a:lnTo>
                      <a:lnTo>
                        <a:pt x="17332" y="12199"/>
                      </a:lnTo>
                      <a:lnTo>
                        <a:pt x="17049" y="12221"/>
                      </a:lnTo>
                      <a:lnTo>
                        <a:pt x="16747" y="12243"/>
                      </a:lnTo>
                      <a:lnTo>
                        <a:pt x="16464" y="12243"/>
                      </a:lnTo>
                      <a:lnTo>
                        <a:pt x="16218" y="12243"/>
                      </a:lnTo>
                      <a:lnTo>
                        <a:pt x="15992" y="12221"/>
                      </a:lnTo>
                      <a:lnTo>
                        <a:pt x="15746" y="12199"/>
                      </a:lnTo>
                      <a:lnTo>
                        <a:pt x="15520" y="12155"/>
                      </a:lnTo>
                      <a:lnTo>
                        <a:pt x="15350" y="12122"/>
                      </a:lnTo>
                      <a:lnTo>
                        <a:pt x="15161" y="12056"/>
                      </a:lnTo>
                      <a:lnTo>
                        <a:pt x="14972" y="11990"/>
                      </a:lnTo>
                      <a:lnTo>
                        <a:pt x="14689" y="11846"/>
                      </a:lnTo>
                      <a:lnTo>
                        <a:pt x="14444" y="11670"/>
                      </a:lnTo>
                      <a:lnTo>
                        <a:pt x="14255" y="11483"/>
                      </a:lnTo>
                      <a:lnTo>
                        <a:pt x="14104" y="11295"/>
                      </a:lnTo>
                      <a:lnTo>
                        <a:pt x="14028" y="11086"/>
                      </a:lnTo>
                      <a:lnTo>
                        <a:pt x="13972" y="10888"/>
                      </a:lnTo>
                      <a:lnTo>
                        <a:pt x="13972" y="10700"/>
                      </a:lnTo>
                      <a:lnTo>
                        <a:pt x="14009" y="10513"/>
                      </a:lnTo>
                      <a:lnTo>
                        <a:pt x="14066" y="10359"/>
                      </a:lnTo>
                      <a:lnTo>
                        <a:pt x="14179" y="10215"/>
                      </a:lnTo>
                      <a:lnTo>
                        <a:pt x="14406" y="10006"/>
                      </a:lnTo>
                      <a:lnTo>
                        <a:pt x="14651" y="9830"/>
                      </a:lnTo>
                      <a:lnTo>
                        <a:pt x="14878" y="9686"/>
                      </a:lnTo>
                      <a:lnTo>
                        <a:pt x="15123" y="9554"/>
                      </a:lnTo>
                      <a:lnTo>
                        <a:pt x="15350" y="9477"/>
                      </a:lnTo>
                      <a:lnTo>
                        <a:pt x="15558" y="9411"/>
                      </a:lnTo>
                      <a:lnTo>
                        <a:pt x="15803" y="9345"/>
                      </a:lnTo>
                      <a:lnTo>
                        <a:pt x="16030" y="9323"/>
                      </a:lnTo>
                      <a:lnTo>
                        <a:pt x="16256" y="9301"/>
                      </a:lnTo>
                      <a:lnTo>
                        <a:pt x="16464" y="9323"/>
                      </a:lnTo>
                      <a:lnTo>
                        <a:pt x="16690" y="9345"/>
                      </a:lnTo>
                      <a:lnTo>
                        <a:pt x="16898" y="9367"/>
                      </a:lnTo>
                      <a:lnTo>
                        <a:pt x="17332" y="9477"/>
                      </a:lnTo>
                      <a:lnTo>
                        <a:pt x="17767" y="9598"/>
                      </a:lnTo>
                      <a:lnTo>
                        <a:pt x="18163" y="9731"/>
                      </a:lnTo>
                      <a:lnTo>
                        <a:pt x="18597" y="9874"/>
                      </a:lnTo>
                      <a:lnTo>
                        <a:pt x="18994" y="10006"/>
                      </a:lnTo>
                      <a:lnTo>
                        <a:pt x="19428" y="10083"/>
                      </a:lnTo>
                      <a:lnTo>
                        <a:pt x="19617" y="10127"/>
                      </a:lnTo>
                      <a:lnTo>
                        <a:pt x="19844" y="10149"/>
                      </a:lnTo>
                      <a:lnTo>
                        <a:pt x="20013" y="10149"/>
                      </a:lnTo>
                      <a:lnTo>
                        <a:pt x="20240" y="10127"/>
                      </a:lnTo>
                      <a:lnTo>
                        <a:pt x="20410" y="10105"/>
                      </a:lnTo>
                      <a:lnTo>
                        <a:pt x="20637" y="10061"/>
                      </a:lnTo>
                      <a:lnTo>
                        <a:pt x="20844" y="9984"/>
                      </a:lnTo>
                      <a:lnTo>
                        <a:pt x="21033" y="9896"/>
                      </a:lnTo>
                      <a:lnTo>
                        <a:pt x="21146" y="9830"/>
                      </a:lnTo>
                      <a:lnTo>
                        <a:pt x="21203" y="9753"/>
                      </a:lnTo>
                      <a:lnTo>
                        <a:pt x="21279" y="9642"/>
                      </a:lnTo>
                      <a:lnTo>
                        <a:pt x="21354" y="9521"/>
                      </a:lnTo>
                      <a:lnTo>
                        <a:pt x="21430" y="9246"/>
                      </a:lnTo>
                      <a:lnTo>
                        <a:pt x="21430" y="8904"/>
                      </a:lnTo>
                      <a:lnTo>
                        <a:pt x="21430" y="8540"/>
                      </a:lnTo>
                      <a:lnTo>
                        <a:pt x="21392" y="8144"/>
                      </a:lnTo>
                      <a:lnTo>
                        <a:pt x="21354" y="7714"/>
                      </a:lnTo>
                      <a:lnTo>
                        <a:pt x="21279" y="7295"/>
                      </a:lnTo>
                      <a:lnTo>
                        <a:pt x="21146" y="6446"/>
                      </a:lnTo>
                      <a:lnTo>
                        <a:pt x="20995" y="5686"/>
                      </a:lnTo>
                      <a:lnTo>
                        <a:pt x="20958" y="5366"/>
                      </a:lnTo>
                      <a:lnTo>
                        <a:pt x="20958" y="5091"/>
                      </a:lnTo>
                      <a:lnTo>
                        <a:pt x="20958" y="4860"/>
                      </a:lnTo>
                      <a:lnTo>
                        <a:pt x="21033" y="4716"/>
                      </a:lnTo>
                      <a:lnTo>
                        <a:pt x="20637" y="4860"/>
                      </a:lnTo>
                      <a:lnTo>
                        <a:pt x="20127" y="4992"/>
                      </a:lnTo>
                      <a:lnTo>
                        <a:pt x="19617" y="5069"/>
                      </a:lnTo>
                      <a:lnTo>
                        <a:pt x="19032" y="5157"/>
                      </a:lnTo>
                      <a:lnTo>
                        <a:pt x="18465" y="5201"/>
                      </a:lnTo>
                      <a:lnTo>
                        <a:pt x="17842" y="5245"/>
                      </a:lnTo>
                      <a:lnTo>
                        <a:pt x="17219" y="5267"/>
                      </a:lnTo>
                      <a:lnTo>
                        <a:pt x="16615" y="5267"/>
                      </a:lnTo>
                      <a:lnTo>
                        <a:pt x="15992" y="5245"/>
                      </a:lnTo>
                      <a:lnTo>
                        <a:pt x="15369" y="5201"/>
                      </a:lnTo>
                      <a:lnTo>
                        <a:pt x="14840" y="5157"/>
                      </a:lnTo>
                      <a:lnTo>
                        <a:pt x="14293" y="5091"/>
                      </a:lnTo>
                      <a:lnTo>
                        <a:pt x="13783" y="5014"/>
                      </a:lnTo>
                      <a:lnTo>
                        <a:pt x="13386" y="4926"/>
                      </a:lnTo>
                      <a:lnTo>
                        <a:pt x="13027" y="4815"/>
                      </a:lnTo>
                      <a:lnTo>
                        <a:pt x="12725" y="4716"/>
                      </a:lnTo>
                      <a:lnTo>
                        <a:pt x="12480" y="4606"/>
                      </a:lnTo>
                      <a:lnTo>
                        <a:pt x="12291" y="4496"/>
                      </a:lnTo>
                      <a:lnTo>
                        <a:pt x="12197" y="4397"/>
                      </a:lnTo>
                      <a:lnTo>
                        <a:pt x="12083" y="4286"/>
                      </a:lnTo>
                      <a:lnTo>
                        <a:pt x="12046" y="4187"/>
                      </a:lnTo>
                      <a:lnTo>
                        <a:pt x="12008" y="4077"/>
                      </a:lnTo>
                      <a:lnTo>
                        <a:pt x="12046" y="3967"/>
                      </a:lnTo>
                      <a:lnTo>
                        <a:pt x="12121" y="3868"/>
                      </a:lnTo>
                      <a:lnTo>
                        <a:pt x="12197" y="3735"/>
                      </a:lnTo>
                      <a:lnTo>
                        <a:pt x="12291" y="3614"/>
                      </a:lnTo>
                      <a:lnTo>
                        <a:pt x="12442" y="3482"/>
                      </a:lnTo>
                      <a:lnTo>
                        <a:pt x="12631" y="3361"/>
                      </a:lnTo>
                      <a:lnTo>
                        <a:pt x="13065" y="3085"/>
                      </a:lnTo>
                      <a:lnTo>
                        <a:pt x="13537" y="2766"/>
                      </a:lnTo>
                      <a:lnTo>
                        <a:pt x="13783" y="2578"/>
                      </a:lnTo>
                      <a:lnTo>
                        <a:pt x="13934" y="2380"/>
                      </a:lnTo>
                      <a:lnTo>
                        <a:pt x="14028" y="2171"/>
                      </a:lnTo>
                      <a:lnTo>
                        <a:pt x="14104" y="1961"/>
                      </a:lnTo>
                      <a:lnTo>
                        <a:pt x="14104" y="1730"/>
                      </a:lnTo>
                      <a:lnTo>
                        <a:pt x="14066" y="1498"/>
                      </a:lnTo>
                      <a:lnTo>
                        <a:pt x="13972" y="1267"/>
                      </a:lnTo>
                      <a:lnTo>
                        <a:pt x="13820" y="1057"/>
                      </a:lnTo>
                      <a:lnTo>
                        <a:pt x="13594" y="837"/>
                      </a:lnTo>
                      <a:lnTo>
                        <a:pt x="13386" y="628"/>
                      </a:lnTo>
                      <a:lnTo>
                        <a:pt x="13103" y="462"/>
                      </a:lnTo>
                      <a:lnTo>
                        <a:pt x="12763" y="308"/>
                      </a:lnTo>
                      <a:lnTo>
                        <a:pt x="12404" y="187"/>
                      </a:lnTo>
                      <a:lnTo>
                        <a:pt x="12008" y="77"/>
                      </a:lnTo>
                      <a:lnTo>
                        <a:pt x="11574" y="33"/>
                      </a:lnTo>
                      <a:lnTo>
                        <a:pt x="11102" y="11"/>
                      </a:lnTo>
                      <a:lnTo>
                        <a:pt x="10667" y="11"/>
                      </a:lnTo>
                      <a:lnTo>
                        <a:pt x="10233" y="77"/>
                      </a:lnTo>
                      <a:lnTo>
                        <a:pt x="9837" y="187"/>
                      </a:lnTo>
                      <a:lnTo>
                        <a:pt x="9440" y="286"/>
                      </a:lnTo>
                      <a:lnTo>
                        <a:pt x="9062" y="462"/>
                      </a:lnTo>
                      <a:lnTo>
                        <a:pt x="8741" y="628"/>
                      </a:lnTo>
                      <a:lnTo>
                        <a:pt x="8458" y="815"/>
                      </a:lnTo>
                      <a:lnTo>
                        <a:pt x="8232" y="1035"/>
                      </a:lnTo>
                      <a:lnTo>
                        <a:pt x="8062" y="1245"/>
                      </a:lnTo>
                      <a:lnTo>
                        <a:pt x="7911" y="1476"/>
                      </a:lnTo>
                      <a:lnTo>
                        <a:pt x="7835" y="1708"/>
                      </a:lnTo>
                      <a:lnTo>
                        <a:pt x="7797" y="1961"/>
                      </a:lnTo>
                      <a:lnTo>
                        <a:pt x="7835" y="2193"/>
                      </a:lnTo>
                      <a:lnTo>
                        <a:pt x="7948" y="2402"/>
                      </a:lnTo>
                      <a:lnTo>
                        <a:pt x="8062" y="2534"/>
                      </a:lnTo>
                      <a:lnTo>
                        <a:pt x="8175" y="2644"/>
                      </a:lnTo>
                      <a:lnTo>
                        <a:pt x="8269" y="2744"/>
                      </a:lnTo>
                      <a:lnTo>
                        <a:pt x="8420" y="2832"/>
                      </a:lnTo>
                      <a:lnTo>
                        <a:pt x="8704" y="3019"/>
                      </a:lnTo>
                      <a:lnTo>
                        <a:pt x="8968" y="3206"/>
                      </a:lnTo>
                      <a:lnTo>
                        <a:pt x="9138" y="3405"/>
                      </a:lnTo>
                      <a:lnTo>
                        <a:pt x="9327" y="3570"/>
                      </a:lnTo>
                      <a:lnTo>
                        <a:pt x="9440" y="3735"/>
                      </a:lnTo>
                      <a:lnTo>
                        <a:pt x="9516" y="3890"/>
                      </a:lnTo>
                      <a:lnTo>
                        <a:pt x="9534" y="4033"/>
                      </a:lnTo>
                      <a:lnTo>
                        <a:pt x="9534" y="4165"/>
                      </a:lnTo>
                      <a:lnTo>
                        <a:pt x="9516" y="4286"/>
                      </a:lnTo>
                      <a:lnTo>
                        <a:pt x="9440" y="4397"/>
                      </a:lnTo>
                      <a:lnTo>
                        <a:pt x="9327" y="4496"/>
                      </a:lnTo>
                      <a:lnTo>
                        <a:pt x="9176" y="4562"/>
                      </a:lnTo>
                      <a:lnTo>
                        <a:pt x="9006" y="4628"/>
                      </a:lnTo>
                      <a:lnTo>
                        <a:pt x="8779" y="4694"/>
                      </a:lnTo>
                      <a:lnTo>
                        <a:pt x="8534" y="4716"/>
                      </a:lnTo>
                      <a:lnTo>
                        <a:pt x="8232" y="4716"/>
                      </a:lnTo>
                      <a:lnTo>
                        <a:pt x="7118" y="4738"/>
                      </a:lnTo>
                      <a:lnTo>
                        <a:pt x="5947" y="4771"/>
                      </a:lnTo>
                      <a:lnTo>
                        <a:pt x="4795" y="4815"/>
                      </a:lnTo>
                      <a:lnTo>
                        <a:pt x="3681" y="4860"/>
                      </a:lnTo>
                      <a:lnTo>
                        <a:pt x="2662" y="4882"/>
                      </a:lnTo>
                      <a:lnTo>
                        <a:pt x="1755" y="4882"/>
                      </a:lnTo>
                      <a:lnTo>
                        <a:pt x="1359" y="4860"/>
                      </a:lnTo>
                      <a:lnTo>
                        <a:pt x="981" y="4837"/>
                      </a:lnTo>
                      <a:lnTo>
                        <a:pt x="698" y="4771"/>
                      </a:lnTo>
                      <a:lnTo>
                        <a:pt x="453" y="4716"/>
                      </a:lnTo>
                      <a:lnTo>
                        <a:pt x="453" y="5322"/>
                      </a:lnTo>
                      <a:lnTo>
                        <a:pt x="453" y="6083"/>
                      </a:lnTo>
                      <a:lnTo>
                        <a:pt x="453" y="6909"/>
                      </a:lnTo>
                      <a:lnTo>
                        <a:pt x="453" y="7780"/>
                      </a:lnTo>
                      <a:lnTo>
                        <a:pt x="453" y="8606"/>
                      </a:lnTo>
                      <a:lnTo>
                        <a:pt x="453" y="9345"/>
                      </a:lnTo>
                      <a:lnTo>
                        <a:pt x="453" y="9918"/>
                      </a:lnTo>
                      <a:lnTo>
                        <a:pt x="453" y="10282"/>
                      </a:lnTo>
                      <a:lnTo>
                        <a:pt x="490" y="10381"/>
                      </a:lnTo>
                      <a:lnTo>
                        <a:pt x="547" y="10491"/>
                      </a:lnTo>
                      <a:lnTo>
                        <a:pt x="660" y="10590"/>
                      </a:lnTo>
                      <a:lnTo>
                        <a:pt x="811" y="10700"/>
                      </a:lnTo>
                      <a:lnTo>
                        <a:pt x="981" y="10811"/>
                      </a:lnTo>
                      <a:lnTo>
                        <a:pt x="1208" y="10888"/>
                      </a:lnTo>
                      <a:lnTo>
                        <a:pt x="1453" y="10954"/>
                      </a:lnTo>
                      <a:lnTo>
                        <a:pt x="1718" y="11020"/>
                      </a:lnTo>
                      <a:lnTo>
                        <a:pt x="1963" y="11064"/>
                      </a:lnTo>
                      <a:lnTo>
                        <a:pt x="2265" y="11086"/>
                      </a:lnTo>
                      <a:lnTo>
                        <a:pt x="2548" y="11064"/>
                      </a:lnTo>
                      <a:lnTo>
                        <a:pt x="2794" y="11042"/>
                      </a:lnTo>
                      <a:lnTo>
                        <a:pt x="3096" y="10976"/>
                      </a:lnTo>
                      <a:lnTo>
                        <a:pt x="3341" y="10888"/>
                      </a:lnTo>
                      <a:lnTo>
                        <a:pt x="3606" y="10766"/>
                      </a:lnTo>
                      <a:lnTo>
                        <a:pt x="3813" y="10590"/>
                      </a:lnTo>
                      <a:close/>
                    </a:path>
                  </a:pathLst>
                </a:custGeom>
                <a:solidFill>
                  <a:srgbClr val="D8EBB3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" name="Puzzle1"/>
                <p:cNvSpPr>
                  <a:spLocks noEditPoints="1" noChangeArrowheads="1"/>
                </p:cNvSpPr>
                <p:nvPr/>
              </p:nvSpPr>
              <p:spPr bwMode="auto">
                <a:xfrm>
                  <a:off x="2781300" y="5341366"/>
                  <a:ext cx="895364" cy="432195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0 h 21600"/>
                    <a:gd name="T4" fmla="*/ 2147483647 w 21600"/>
                    <a:gd name="T5" fmla="*/ 0 h 21600"/>
                    <a:gd name="T6" fmla="*/ 2147483647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0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6084 w 21600"/>
                    <a:gd name="T25" fmla="*/ 2569 h 21600"/>
                    <a:gd name="T26" fmla="*/ 16128 w 21600"/>
                    <a:gd name="T27" fmla="*/ 19545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9360" y="20836"/>
                      </a:moveTo>
                      <a:lnTo>
                        <a:pt x="9528" y="20836"/>
                      </a:lnTo>
                      <a:lnTo>
                        <a:pt x="9686" y="20762"/>
                      </a:lnTo>
                      <a:lnTo>
                        <a:pt x="9810" y="20687"/>
                      </a:lnTo>
                      <a:lnTo>
                        <a:pt x="9922" y="20575"/>
                      </a:lnTo>
                      <a:lnTo>
                        <a:pt x="10012" y="20426"/>
                      </a:lnTo>
                      <a:lnTo>
                        <a:pt x="10068" y="20296"/>
                      </a:lnTo>
                      <a:lnTo>
                        <a:pt x="10113" y="20110"/>
                      </a:lnTo>
                      <a:lnTo>
                        <a:pt x="10136" y="19905"/>
                      </a:lnTo>
                      <a:lnTo>
                        <a:pt x="10136" y="19682"/>
                      </a:lnTo>
                      <a:lnTo>
                        <a:pt x="10113" y="19440"/>
                      </a:lnTo>
                      <a:lnTo>
                        <a:pt x="10068" y="19142"/>
                      </a:lnTo>
                      <a:lnTo>
                        <a:pt x="10012" y="18900"/>
                      </a:lnTo>
                      <a:lnTo>
                        <a:pt x="9900" y="18620"/>
                      </a:lnTo>
                      <a:lnTo>
                        <a:pt x="9787" y="18285"/>
                      </a:lnTo>
                      <a:lnTo>
                        <a:pt x="9641" y="17968"/>
                      </a:lnTo>
                      <a:lnTo>
                        <a:pt x="9472" y="17652"/>
                      </a:lnTo>
                      <a:lnTo>
                        <a:pt x="9382" y="17466"/>
                      </a:lnTo>
                      <a:lnTo>
                        <a:pt x="9315" y="17298"/>
                      </a:lnTo>
                      <a:lnTo>
                        <a:pt x="9258" y="17112"/>
                      </a:lnTo>
                      <a:lnTo>
                        <a:pt x="9191" y="16926"/>
                      </a:lnTo>
                      <a:lnTo>
                        <a:pt x="9123" y="16535"/>
                      </a:lnTo>
                      <a:lnTo>
                        <a:pt x="9101" y="16144"/>
                      </a:lnTo>
                      <a:lnTo>
                        <a:pt x="9101" y="15753"/>
                      </a:lnTo>
                      <a:lnTo>
                        <a:pt x="9168" y="15362"/>
                      </a:lnTo>
                      <a:lnTo>
                        <a:pt x="9236" y="14971"/>
                      </a:lnTo>
                      <a:lnTo>
                        <a:pt x="9360" y="14580"/>
                      </a:lnTo>
                      <a:lnTo>
                        <a:pt x="9495" y="14244"/>
                      </a:lnTo>
                      <a:lnTo>
                        <a:pt x="9663" y="13891"/>
                      </a:lnTo>
                      <a:lnTo>
                        <a:pt x="9855" y="13611"/>
                      </a:lnTo>
                      <a:lnTo>
                        <a:pt x="10068" y="13351"/>
                      </a:lnTo>
                      <a:lnTo>
                        <a:pt x="10293" y="13146"/>
                      </a:lnTo>
                      <a:lnTo>
                        <a:pt x="10552" y="12997"/>
                      </a:lnTo>
                      <a:lnTo>
                        <a:pt x="10811" y="12885"/>
                      </a:lnTo>
                      <a:lnTo>
                        <a:pt x="11069" y="12866"/>
                      </a:lnTo>
                      <a:lnTo>
                        <a:pt x="11351" y="12885"/>
                      </a:lnTo>
                      <a:lnTo>
                        <a:pt x="11610" y="12997"/>
                      </a:lnTo>
                      <a:lnTo>
                        <a:pt x="11846" y="13183"/>
                      </a:lnTo>
                      <a:lnTo>
                        <a:pt x="12060" y="13388"/>
                      </a:lnTo>
                      <a:lnTo>
                        <a:pt x="12251" y="13648"/>
                      </a:lnTo>
                      <a:lnTo>
                        <a:pt x="12419" y="13928"/>
                      </a:lnTo>
                      <a:lnTo>
                        <a:pt x="12555" y="14244"/>
                      </a:lnTo>
                      <a:lnTo>
                        <a:pt x="12690" y="14617"/>
                      </a:lnTo>
                      <a:lnTo>
                        <a:pt x="12768" y="15008"/>
                      </a:lnTo>
                      <a:lnTo>
                        <a:pt x="12836" y="15399"/>
                      </a:lnTo>
                      <a:lnTo>
                        <a:pt x="12858" y="15753"/>
                      </a:lnTo>
                      <a:lnTo>
                        <a:pt x="12858" y="16144"/>
                      </a:lnTo>
                      <a:lnTo>
                        <a:pt x="12813" y="16535"/>
                      </a:lnTo>
                      <a:lnTo>
                        <a:pt x="12746" y="16888"/>
                      </a:lnTo>
                      <a:lnTo>
                        <a:pt x="12667" y="17224"/>
                      </a:lnTo>
                      <a:lnTo>
                        <a:pt x="12510" y="17503"/>
                      </a:lnTo>
                      <a:lnTo>
                        <a:pt x="12228" y="18043"/>
                      </a:lnTo>
                      <a:lnTo>
                        <a:pt x="11970" y="18546"/>
                      </a:lnTo>
                      <a:lnTo>
                        <a:pt x="11868" y="18751"/>
                      </a:lnTo>
                      <a:lnTo>
                        <a:pt x="11778" y="18974"/>
                      </a:lnTo>
                      <a:lnTo>
                        <a:pt x="11711" y="19179"/>
                      </a:lnTo>
                      <a:lnTo>
                        <a:pt x="11666" y="19365"/>
                      </a:lnTo>
                      <a:lnTo>
                        <a:pt x="11632" y="19570"/>
                      </a:lnTo>
                      <a:lnTo>
                        <a:pt x="11632" y="19756"/>
                      </a:lnTo>
                      <a:lnTo>
                        <a:pt x="11632" y="19942"/>
                      </a:lnTo>
                      <a:lnTo>
                        <a:pt x="11643" y="20110"/>
                      </a:lnTo>
                      <a:lnTo>
                        <a:pt x="11711" y="20296"/>
                      </a:lnTo>
                      <a:lnTo>
                        <a:pt x="11801" y="20464"/>
                      </a:lnTo>
                      <a:lnTo>
                        <a:pt x="11891" y="20650"/>
                      </a:lnTo>
                      <a:lnTo>
                        <a:pt x="12037" y="20836"/>
                      </a:lnTo>
                      <a:lnTo>
                        <a:pt x="12206" y="21004"/>
                      </a:lnTo>
                      <a:lnTo>
                        <a:pt x="12419" y="21190"/>
                      </a:lnTo>
                      <a:lnTo>
                        <a:pt x="12667" y="21320"/>
                      </a:lnTo>
                      <a:lnTo>
                        <a:pt x="12960" y="21432"/>
                      </a:lnTo>
                      <a:lnTo>
                        <a:pt x="13286" y="21544"/>
                      </a:lnTo>
                      <a:lnTo>
                        <a:pt x="13612" y="21655"/>
                      </a:lnTo>
                      <a:lnTo>
                        <a:pt x="13983" y="21693"/>
                      </a:lnTo>
                      <a:lnTo>
                        <a:pt x="14343" y="21730"/>
                      </a:lnTo>
                      <a:lnTo>
                        <a:pt x="14715" y="21730"/>
                      </a:lnTo>
                      <a:lnTo>
                        <a:pt x="15075" y="21730"/>
                      </a:lnTo>
                      <a:lnTo>
                        <a:pt x="15446" y="21655"/>
                      </a:lnTo>
                      <a:lnTo>
                        <a:pt x="15794" y="21581"/>
                      </a:lnTo>
                      <a:lnTo>
                        <a:pt x="16132" y="21432"/>
                      </a:lnTo>
                      <a:lnTo>
                        <a:pt x="16458" y="21302"/>
                      </a:lnTo>
                      <a:lnTo>
                        <a:pt x="16740" y="21078"/>
                      </a:lnTo>
                      <a:lnTo>
                        <a:pt x="16976" y="20836"/>
                      </a:lnTo>
                      <a:lnTo>
                        <a:pt x="17043" y="20650"/>
                      </a:lnTo>
                      <a:lnTo>
                        <a:pt x="17088" y="20426"/>
                      </a:lnTo>
                      <a:lnTo>
                        <a:pt x="17133" y="20222"/>
                      </a:lnTo>
                      <a:lnTo>
                        <a:pt x="17156" y="19980"/>
                      </a:lnTo>
                      <a:lnTo>
                        <a:pt x="17167" y="19477"/>
                      </a:lnTo>
                      <a:lnTo>
                        <a:pt x="17167" y="18974"/>
                      </a:lnTo>
                      <a:lnTo>
                        <a:pt x="17156" y="18397"/>
                      </a:lnTo>
                      <a:lnTo>
                        <a:pt x="17111" y="17820"/>
                      </a:lnTo>
                      <a:lnTo>
                        <a:pt x="17066" y="17261"/>
                      </a:lnTo>
                      <a:lnTo>
                        <a:pt x="16998" y="16646"/>
                      </a:lnTo>
                      <a:lnTo>
                        <a:pt x="16852" y="15511"/>
                      </a:lnTo>
                      <a:lnTo>
                        <a:pt x="16740" y="14393"/>
                      </a:lnTo>
                      <a:lnTo>
                        <a:pt x="16717" y="13928"/>
                      </a:lnTo>
                      <a:lnTo>
                        <a:pt x="16695" y="13462"/>
                      </a:lnTo>
                      <a:lnTo>
                        <a:pt x="16717" y="13071"/>
                      </a:lnTo>
                      <a:lnTo>
                        <a:pt x="16785" y="12755"/>
                      </a:lnTo>
                      <a:lnTo>
                        <a:pt x="16852" y="12419"/>
                      </a:lnTo>
                      <a:lnTo>
                        <a:pt x="16953" y="12140"/>
                      </a:lnTo>
                      <a:lnTo>
                        <a:pt x="17088" y="11898"/>
                      </a:lnTo>
                      <a:lnTo>
                        <a:pt x="17212" y="11675"/>
                      </a:lnTo>
                      <a:lnTo>
                        <a:pt x="17370" y="11470"/>
                      </a:lnTo>
                      <a:lnTo>
                        <a:pt x="17516" y="11284"/>
                      </a:lnTo>
                      <a:lnTo>
                        <a:pt x="17696" y="11135"/>
                      </a:lnTo>
                      <a:lnTo>
                        <a:pt x="17865" y="11042"/>
                      </a:lnTo>
                      <a:lnTo>
                        <a:pt x="18033" y="10930"/>
                      </a:lnTo>
                      <a:lnTo>
                        <a:pt x="18213" y="10893"/>
                      </a:lnTo>
                      <a:lnTo>
                        <a:pt x="18382" y="10893"/>
                      </a:lnTo>
                      <a:lnTo>
                        <a:pt x="18551" y="10967"/>
                      </a:lnTo>
                      <a:lnTo>
                        <a:pt x="18708" y="11042"/>
                      </a:lnTo>
                      <a:lnTo>
                        <a:pt x="18855" y="11172"/>
                      </a:lnTo>
                      <a:lnTo>
                        <a:pt x="19012" y="11358"/>
                      </a:lnTo>
                      <a:lnTo>
                        <a:pt x="19136" y="11600"/>
                      </a:lnTo>
                      <a:lnTo>
                        <a:pt x="19271" y="11861"/>
                      </a:lnTo>
                      <a:lnTo>
                        <a:pt x="19440" y="12028"/>
                      </a:lnTo>
                      <a:lnTo>
                        <a:pt x="19608" y="12177"/>
                      </a:lnTo>
                      <a:lnTo>
                        <a:pt x="19822" y="12289"/>
                      </a:lnTo>
                      <a:lnTo>
                        <a:pt x="20025" y="12289"/>
                      </a:lnTo>
                      <a:lnTo>
                        <a:pt x="20238" y="12289"/>
                      </a:lnTo>
                      <a:lnTo>
                        <a:pt x="20452" y="12215"/>
                      </a:lnTo>
                      <a:lnTo>
                        <a:pt x="20643" y="12103"/>
                      </a:lnTo>
                      <a:lnTo>
                        <a:pt x="20846" y="11973"/>
                      </a:lnTo>
                      <a:lnTo>
                        <a:pt x="21037" y="11786"/>
                      </a:lnTo>
                      <a:lnTo>
                        <a:pt x="21206" y="11563"/>
                      </a:lnTo>
                      <a:lnTo>
                        <a:pt x="21363" y="11321"/>
                      </a:lnTo>
                      <a:lnTo>
                        <a:pt x="21465" y="11079"/>
                      </a:lnTo>
                      <a:lnTo>
                        <a:pt x="21577" y="10744"/>
                      </a:lnTo>
                      <a:lnTo>
                        <a:pt x="21622" y="10427"/>
                      </a:lnTo>
                      <a:lnTo>
                        <a:pt x="21645" y="10111"/>
                      </a:lnTo>
                      <a:lnTo>
                        <a:pt x="21622" y="9608"/>
                      </a:lnTo>
                      <a:lnTo>
                        <a:pt x="21577" y="9142"/>
                      </a:lnTo>
                      <a:lnTo>
                        <a:pt x="21465" y="8751"/>
                      </a:lnTo>
                      <a:lnTo>
                        <a:pt x="21363" y="8397"/>
                      </a:lnTo>
                      <a:lnTo>
                        <a:pt x="21206" y="8062"/>
                      </a:lnTo>
                      <a:lnTo>
                        <a:pt x="21037" y="7820"/>
                      </a:lnTo>
                      <a:lnTo>
                        <a:pt x="20846" y="7597"/>
                      </a:lnTo>
                      <a:lnTo>
                        <a:pt x="20643" y="7429"/>
                      </a:lnTo>
                      <a:lnTo>
                        <a:pt x="20452" y="7317"/>
                      </a:lnTo>
                      <a:lnTo>
                        <a:pt x="20238" y="7206"/>
                      </a:lnTo>
                      <a:lnTo>
                        <a:pt x="20025" y="7168"/>
                      </a:lnTo>
                      <a:lnTo>
                        <a:pt x="19822" y="7206"/>
                      </a:lnTo>
                      <a:lnTo>
                        <a:pt x="19608" y="7243"/>
                      </a:lnTo>
                      <a:lnTo>
                        <a:pt x="19440" y="7355"/>
                      </a:lnTo>
                      <a:lnTo>
                        <a:pt x="19271" y="7504"/>
                      </a:lnTo>
                      <a:lnTo>
                        <a:pt x="19136" y="7708"/>
                      </a:lnTo>
                      <a:lnTo>
                        <a:pt x="19012" y="7895"/>
                      </a:lnTo>
                      <a:lnTo>
                        <a:pt x="18832" y="8025"/>
                      </a:lnTo>
                      <a:lnTo>
                        <a:pt x="18663" y="8174"/>
                      </a:lnTo>
                      <a:lnTo>
                        <a:pt x="18472" y="8248"/>
                      </a:lnTo>
                      <a:lnTo>
                        <a:pt x="18270" y="8286"/>
                      </a:lnTo>
                      <a:lnTo>
                        <a:pt x="18078" y="8323"/>
                      </a:lnTo>
                      <a:lnTo>
                        <a:pt x="17887" y="8323"/>
                      </a:lnTo>
                      <a:lnTo>
                        <a:pt x="17696" y="8248"/>
                      </a:lnTo>
                      <a:lnTo>
                        <a:pt x="17493" y="8174"/>
                      </a:lnTo>
                      <a:lnTo>
                        <a:pt x="17302" y="8062"/>
                      </a:lnTo>
                      <a:lnTo>
                        <a:pt x="17133" y="7969"/>
                      </a:lnTo>
                      <a:lnTo>
                        <a:pt x="16976" y="7783"/>
                      </a:lnTo>
                      <a:lnTo>
                        <a:pt x="16852" y="7597"/>
                      </a:lnTo>
                      <a:lnTo>
                        <a:pt x="16740" y="7429"/>
                      </a:lnTo>
                      <a:lnTo>
                        <a:pt x="16672" y="7168"/>
                      </a:lnTo>
                      <a:lnTo>
                        <a:pt x="16638" y="6926"/>
                      </a:lnTo>
                      <a:lnTo>
                        <a:pt x="16616" y="6498"/>
                      </a:lnTo>
                      <a:lnTo>
                        <a:pt x="16616" y="5772"/>
                      </a:lnTo>
                      <a:lnTo>
                        <a:pt x="16650" y="4915"/>
                      </a:lnTo>
                      <a:lnTo>
                        <a:pt x="16695" y="3928"/>
                      </a:lnTo>
                      <a:lnTo>
                        <a:pt x="16762" y="2960"/>
                      </a:lnTo>
                      <a:lnTo>
                        <a:pt x="16830" y="1992"/>
                      </a:lnTo>
                      <a:lnTo>
                        <a:pt x="16908" y="1173"/>
                      </a:lnTo>
                      <a:lnTo>
                        <a:pt x="16976" y="521"/>
                      </a:lnTo>
                      <a:lnTo>
                        <a:pt x="16953" y="521"/>
                      </a:lnTo>
                      <a:lnTo>
                        <a:pt x="16931" y="521"/>
                      </a:lnTo>
                      <a:lnTo>
                        <a:pt x="16267" y="484"/>
                      </a:lnTo>
                      <a:lnTo>
                        <a:pt x="15637" y="428"/>
                      </a:lnTo>
                      <a:lnTo>
                        <a:pt x="15063" y="353"/>
                      </a:lnTo>
                      <a:lnTo>
                        <a:pt x="14523" y="279"/>
                      </a:lnTo>
                      <a:lnTo>
                        <a:pt x="14040" y="167"/>
                      </a:lnTo>
                      <a:lnTo>
                        <a:pt x="13635" y="93"/>
                      </a:lnTo>
                      <a:lnTo>
                        <a:pt x="13331" y="18"/>
                      </a:lnTo>
                      <a:lnTo>
                        <a:pt x="13117" y="18"/>
                      </a:lnTo>
                      <a:lnTo>
                        <a:pt x="12982" y="18"/>
                      </a:lnTo>
                      <a:lnTo>
                        <a:pt x="12858" y="130"/>
                      </a:lnTo>
                      <a:lnTo>
                        <a:pt x="12723" y="279"/>
                      </a:lnTo>
                      <a:lnTo>
                        <a:pt x="12622" y="446"/>
                      </a:lnTo>
                      <a:lnTo>
                        <a:pt x="12510" y="670"/>
                      </a:lnTo>
                      <a:lnTo>
                        <a:pt x="12419" y="912"/>
                      </a:lnTo>
                      <a:lnTo>
                        <a:pt x="12363" y="1210"/>
                      </a:lnTo>
                      <a:lnTo>
                        <a:pt x="12318" y="1526"/>
                      </a:lnTo>
                      <a:lnTo>
                        <a:pt x="12273" y="1843"/>
                      </a:lnTo>
                      <a:lnTo>
                        <a:pt x="12251" y="2215"/>
                      </a:lnTo>
                      <a:lnTo>
                        <a:pt x="12273" y="2532"/>
                      </a:lnTo>
                      <a:lnTo>
                        <a:pt x="12318" y="2886"/>
                      </a:lnTo>
                      <a:lnTo>
                        <a:pt x="12386" y="3240"/>
                      </a:lnTo>
                      <a:lnTo>
                        <a:pt x="12464" y="3556"/>
                      </a:lnTo>
                      <a:lnTo>
                        <a:pt x="12577" y="3891"/>
                      </a:lnTo>
                      <a:lnTo>
                        <a:pt x="12746" y="4171"/>
                      </a:lnTo>
                      <a:lnTo>
                        <a:pt x="12926" y="4487"/>
                      </a:lnTo>
                      <a:lnTo>
                        <a:pt x="13050" y="4860"/>
                      </a:lnTo>
                      <a:lnTo>
                        <a:pt x="13162" y="5251"/>
                      </a:lnTo>
                      <a:lnTo>
                        <a:pt x="13218" y="5604"/>
                      </a:lnTo>
                      <a:lnTo>
                        <a:pt x="13263" y="5995"/>
                      </a:lnTo>
                      <a:lnTo>
                        <a:pt x="13241" y="6386"/>
                      </a:lnTo>
                      <a:lnTo>
                        <a:pt x="13218" y="6740"/>
                      </a:lnTo>
                      <a:lnTo>
                        <a:pt x="13139" y="7094"/>
                      </a:lnTo>
                      <a:lnTo>
                        <a:pt x="13050" y="7429"/>
                      </a:lnTo>
                      <a:lnTo>
                        <a:pt x="12903" y="7746"/>
                      </a:lnTo>
                      <a:lnTo>
                        <a:pt x="12723" y="8025"/>
                      </a:lnTo>
                      <a:lnTo>
                        <a:pt x="12532" y="8286"/>
                      </a:lnTo>
                      <a:lnTo>
                        <a:pt x="12318" y="8491"/>
                      </a:lnTo>
                      <a:lnTo>
                        <a:pt x="12060" y="8677"/>
                      </a:lnTo>
                      <a:lnTo>
                        <a:pt x="11756" y="8788"/>
                      </a:lnTo>
                      <a:lnTo>
                        <a:pt x="11452" y="8826"/>
                      </a:lnTo>
                      <a:lnTo>
                        <a:pt x="11283" y="8826"/>
                      </a:lnTo>
                      <a:lnTo>
                        <a:pt x="11126" y="8826"/>
                      </a:lnTo>
                      <a:lnTo>
                        <a:pt x="11002" y="8788"/>
                      </a:lnTo>
                      <a:lnTo>
                        <a:pt x="10845" y="8714"/>
                      </a:lnTo>
                      <a:lnTo>
                        <a:pt x="10721" y="8640"/>
                      </a:lnTo>
                      <a:lnTo>
                        <a:pt x="10608" y="8565"/>
                      </a:lnTo>
                      <a:lnTo>
                        <a:pt x="10485" y="8453"/>
                      </a:lnTo>
                      <a:lnTo>
                        <a:pt x="10372" y="8323"/>
                      </a:lnTo>
                      <a:lnTo>
                        <a:pt x="10181" y="8062"/>
                      </a:lnTo>
                      <a:lnTo>
                        <a:pt x="10035" y="7746"/>
                      </a:lnTo>
                      <a:lnTo>
                        <a:pt x="9900" y="7392"/>
                      </a:lnTo>
                      <a:lnTo>
                        <a:pt x="9787" y="7001"/>
                      </a:lnTo>
                      <a:lnTo>
                        <a:pt x="9731" y="6610"/>
                      </a:lnTo>
                      <a:lnTo>
                        <a:pt x="9686" y="6219"/>
                      </a:lnTo>
                      <a:lnTo>
                        <a:pt x="9663" y="5772"/>
                      </a:lnTo>
                      <a:lnTo>
                        <a:pt x="9686" y="5381"/>
                      </a:lnTo>
                      <a:lnTo>
                        <a:pt x="9753" y="4990"/>
                      </a:lnTo>
                      <a:lnTo>
                        <a:pt x="9832" y="4636"/>
                      </a:lnTo>
                      <a:lnTo>
                        <a:pt x="9945" y="4320"/>
                      </a:lnTo>
                      <a:lnTo>
                        <a:pt x="10068" y="4022"/>
                      </a:lnTo>
                      <a:lnTo>
                        <a:pt x="10203" y="3817"/>
                      </a:lnTo>
                      <a:lnTo>
                        <a:pt x="10316" y="3593"/>
                      </a:lnTo>
                      <a:lnTo>
                        <a:pt x="10395" y="3351"/>
                      </a:lnTo>
                      <a:lnTo>
                        <a:pt x="10462" y="3109"/>
                      </a:lnTo>
                      <a:lnTo>
                        <a:pt x="10507" y="2848"/>
                      </a:lnTo>
                      <a:lnTo>
                        <a:pt x="10530" y="2606"/>
                      </a:lnTo>
                      <a:lnTo>
                        <a:pt x="10507" y="2346"/>
                      </a:lnTo>
                      <a:lnTo>
                        <a:pt x="10462" y="2141"/>
                      </a:lnTo>
                      <a:lnTo>
                        <a:pt x="10395" y="1880"/>
                      </a:lnTo>
                      <a:lnTo>
                        <a:pt x="10293" y="1638"/>
                      </a:lnTo>
                      <a:lnTo>
                        <a:pt x="10158" y="1415"/>
                      </a:lnTo>
                      <a:lnTo>
                        <a:pt x="9967" y="1210"/>
                      </a:lnTo>
                      <a:lnTo>
                        <a:pt x="9753" y="986"/>
                      </a:lnTo>
                      <a:lnTo>
                        <a:pt x="9495" y="819"/>
                      </a:lnTo>
                      <a:lnTo>
                        <a:pt x="9191" y="670"/>
                      </a:lnTo>
                      <a:lnTo>
                        <a:pt x="8842" y="521"/>
                      </a:lnTo>
                      <a:lnTo>
                        <a:pt x="8471" y="446"/>
                      </a:lnTo>
                      <a:lnTo>
                        <a:pt x="7998" y="428"/>
                      </a:lnTo>
                      <a:lnTo>
                        <a:pt x="7413" y="428"/>
                      </a:lnTo>
                      <a:lnTo>
                        <a:pt x="6817" y="446"/>
                      </a:lnTo>
                      <a:lnTo>
                        <a:pt x="6187" y="521"/>
                      </a:lnTo>
                      <a:lnTo>
                        <a:pt x="5602" y="633"/>
                      </a:lnTo>
                      <a:lnTo>
                        <a:pt x="5107" y="744"/>
                      </a:lnTo>
                      <a:lnTo>
                        <a:pt x="4725" y="856"/>
                      </a:lnTo>
                      <a:lnTo>
                        <a:pt x="4848" y="1564"/>
                      </a:lnTo>
                      <a:lnTo>
                        <a:pt x="5028" y="2495"/>
                      </a:lnTo>
                      <a:lnTo>
                        <a:pt x="5175" y="3556"/>
                      </a:lnTo>
                      <a:lnTo>
                        <a:pt x="5298" y="4673"/>
                      </a:lnTo>
                      <a:lnTo>
                        <a:pt x="5343" y="5213"/>
                      </a:lnTo>
                      <a:lnTo>
                        <a:pt x="5388" y="5753"/>
                      </a:lnTo>
                      <a:lnTo>
                        <a:pt x="5411" y="6275"/>
                      </a:lnTo>
                      <a:lnTo>
                        <a:pt x="5411" y="6740"/>
                      </a:lnTo>
                      <a:lnTo>
                        <a:pt x="5366" y="7168"/>
                      </a:lnTo>
                      <a:lnTo>
                        <a:pt x="5321" y="7541"/>
                      </a:lnTo>
                      <a:lnTo>
                        <a:pt x="5287" y="7708"/>
                      </a:lnTo>
                      <a:lnTo>
                        <a:pt x="5242" y="7857"/>
                      </a:lnTo>
                      <a:lnTo>
                        <a:pt x="5197" y="7969"/>
                      </a:lnTo>
                      <a:lnTo>
                        <a:pt x="5130" y="8062"/>
                      </a:lnTo>
                      <a:lnTo>
                        <a:pt x="5006" y="8248"/>
                      </a:lnTo>
                      <a:lnTo>
                        <a:pt x="4848" y="8397"/>
                      </a:lnTo>
                      <a:lnTo>
                        <a:pt x="4725" y="8528"/>
                      </a:lnTo>
                      <a:lnTo>
                        <a:pt x="4567" y="8640"/>
                      </a:lnTo>
                      <a:lnTo>
                        <a:pt x="4421" y="8714"/>
                      </a:lnTo>
                      <a:lnTo>
                        <a:pt x="4263" y="8751"/>
                      </a:lnTo>
                      <a:lnTo>
                        <a:pt x="4095" y="8788"/>
                      </a:lnTo>
                      <a:lnTo>
                        <a:pt x="3948" y="8788"/>
                      </a:lnTo>
                      <a:lnTo>
                        <a:pt x="3791" y="8751"/>
                      </a:lnTo>
                      <a:lnTo>
                        <a:pt x="3667" y="8714"/>
                      </a:lnTo>
                      <a:lnTo>
                        <a:pt x="3510" y="8677"/>
                      </a:lnTo>
                      <a:lnTo>
                        <a:pt x="3386" y="8602"/>
                      </a:lnTo>
                      <a:lnTo>
                        <a:pt x="3251" y="8491"/>
                      </a:lnTo>
                      <a:lnTo>
                        <a:pt x="3127" y="8360"/>
                      </a:lnTo>
                      <a:lnTo>
                        <a:pt x="3015" y="8248"/>
                      </a:lnTo>
                      <a:lnTo>
                        <a:pt x="2925" y="8062"/>
                      </a:lnTo>
                      <a:lnTo>
                        <a:pt x="2778" y="7857"/>
                      </a:lnTo>
                      <a:lnTo>
                        <a:pt x="2610" y="7671"/>
                      </a:lnTo>
                      <a:lnTo>
                        <a:pt x="2407" y="7541"/>
                      </a:lnTo>
                      <a:lnTo>
                        <a:pt x="2171" y="7466"/>
                      </a:lnTo>
                      <a:lnTo>
                        <a:pt x="1957" y="7429"/>
                      </a:lnTo>
                      <a:lnTo>
                        <a:pt x="1698" y="7429"/>
                      </a:lnTo>
                      <a:lnTo>
                        <a:pt x="1462" y="7466"/>
                      </a:lnTo>
                      <a:lnTo>
                        <a:pt x="1226" y="7559"/>
                      </a:lnTo>
                      <a:lnTo>
                        <a:pt x="989" y="7708"/>
                      </a:lnTo>
                      <a:lnTo>
                        <a:pt x="776" y="7932"/>
                      </a:lnTo>
                      <a:lnTo>
                        <a:pt x="551" y="8211"/>
                      </a:lnTo>
                      <a:lnTo>
                        <a:pt x="382" y="8528"/>
                      </a:lnTo>
                      <a:lnTo>
                        <a:pt x="315" y="8714"/>
                      </a:lnTo>
                      <a:lnTo>
                        <a:pt x="236" y="8919"/>
                      </a:lnTo>
                      <a:lnTo>
                        <a:pt x="191" y="9142"/>
                      </a:lnTo>
                      <a:lnTo>
                        <a:pt x="123" y="9347"/>
                      </a:lnTo>
                      <a:lnTo>
                        <a:pt x="78" y="9608"/>
                      </a:lnTo>
                      <a:lnTo>
                        <a:pt x="56" y="9887"/>
                      </a:lnTo>
                      <a:lnTo>
                        <a:pt x="33" y="10185"/>
                      </a:lnTo>
                      <a:lnTo>
                        <a:pt x="33" y="10464"/>
                      </a:lnTo>
                      <a:lnTo>
                        <a:pt x="33" y="10706"/>
                      </a:lnTo>
                      <a:lnTo>
                        <a:pt x="56" y="10967"/>
                      </a:lnTo>
                      <a:lnTo>
                        <a:pt x="78" y="11172"/>
                      </a:lnTo>
                      <a:lnTo>
                        <a:pt x="123" y="11395"/>
                      </a:lnTo>
                      <a:lnTo>
                        <a:pt x="168" y="11600"/>
                      </a:lnTo>
                      <a:lnTo>
                        <a:pt x="236" y="11786"/>
                      </a:lnTo>
                      <a:lnTo>
                        <a:pt x="292" y="11973"/>
                      </a:lnTo>
                      <a:lnTo>
                        <a:pt x="382" y="12140"/>
                      </a:lnTo>
                      <a:lnTo>
                        <a:pt x="540" y="12419"/>
                      </a:lnTo>
                      <a:lnTo>
                        <a:pt x="731" y="12680"/>
                      </a:lnTo>
                      <a:lnTo>
                        <a:pt x="944" y="12866"/>
                      </a:lnTo>
                      <a:lnTo>
                        <a:pt x="1158" y="12997"/>
                      </a:lnTo>
                      <a:lnTo>
                        <a:pt x="1395" y="13108"/>
                      </a:lnTo>
                      <a:lnTo>
                        <a:pt x="1608" y="13183"/>
                      </a:lnTo>
                      <a:lnTo>
                        <a:pt x="1856" y="13183"/>
                      </a:lnTo>
                      <a:lnTo>
                        <a:pt x="2070" y="13146"/>
                      </a:lnTo>
                      <a:lnTo>
                        <a:pt x="2261" y="13071"/>
                      </a:lnTo>
                      <a:lnTo>
                        <a:pt x="2430" y="12960"/>
                      </a:lnTo>
                      <a:lnTo>
                        <a:pt x="2587" y="12792"/>
                      </a:lnTo>
                      <a:lnTo>
                        <a:pt x="2688" y="12606"/>
                      </a:lnTo>
                      <a:lnTo>
                        <a:pt x="2801" y="12419"/>
                      </a:lnTo>
                      <a:lnTo>
                        <a:pt x="2925" y="12289"/>
                      </a:lnTo>
                      <a:lnTo>
                        <a:pt x="3082" y="12177"/>
                      </a:lnTo>
                      <a:lnTo>
                        <a:pt x="3228" y="12103"/>
                      </a:lnTo>
                      <a:lnTo>
                        <a:pt x="3408" y="12103"/>
                      </a:lnTo>
                      <a:lnTo>
                        <a:pt x="3577" y="12103"/>
                      </a:lnTo>
                      <a:lnTo>
                        <a:pt x="3723" y="12177"/>
                      </a:lnTo>
                      <a:lnTo>
                        <a:pt x="3903" y="12252"/>
                      </a:lnTo>
                      <a:lnTo>
                        <a:pt x="4072" y="12364"/>
                      </a:lnTo>
                      <a:lnTo>
                        <a:pt x="4230" y="12494"/>
                      </a:lnTo>
                      <a:lnTo>
                        <a:pt x="4353" y="12643"/>
                      </a:lnTo>
                      <a:lnTo>
                        <a:pt x="4488" y="12829"/>
                      </a:lnTo>
                      <a:lnTo>
                        <a:pt x="4567" y="13034"/>
                      </a:lnTo>
                      <a:lnTo>
                        <a:pt x="4657" y="13257"/>
                      </a:lnTo>
                      <a:lnTo>
                        <a:pt x="4702" y="13462"/>
                      </a:lnTo>
                      <a:lnTo>
                        <a:pt x="4725" y="13686"/>
                      </a:lnTo>
                      <a:lnTo>
                        <a:pt x="4702" y="14282"/>
                      </a:lnTo>
                      <a:lnTo>
                        <a:pt x="4657" y="15045"/>
                      </a:lnTo>
                      <a:lnTo>
                        <a:pt x="4612" y="15976"/>
                      </a:lnTo>
                      <a:lnTo>
                        <a:pt x="4590" y="16926"/>
                      </a:lnTo>
                      <a:lnTo>
                        <a:pt x="4567" y="17968"/>
                      </a:lnTo>
                      <a:lnTo>
                        <a:pt x="4567" y="19011"/>
                      </a:lnTo>
                      <a:lnTo>
                        <a:pt x="4590" y="19514"/>
                      </a:lnTo>
                      <a:lnTo>
                        <a:pt x="4612" y="19980"/>
                      </a:lnTo>
                      <a:lnTo>
                        <a:pt x="4657" y="20426"/>
                      </a:lnTo>
                      <a:lnTo>
                        <a:pt x="4725" y="20836"/>
                      </a:lnTo>
                      <a:lnTo>
                        <a:pt x="4848" y="20929"/>
                      </a:lnTo>
                      <a:lnTo>
                        <a:pt x="5040" y="21004"/>
                      </a:lnTo>
                      <a:lnTo>
                        <a:pt x="5265" y="21078"/>
                      </a:lnTo>
                      <a:lnTo>
                        <a:pt x="5478" y="21115"/>
                      </a:lnTo>
                      <a:lnTo>
                        <a:pt x="6041" y="21115"/>
                      </a:lnTo>
                      <a:lnTo>
                        <a:pt x="6637" y="21078"/>
                      </a:lnTo>
                      <a:lnTo>
                        <a:pt x="7312" y="21004"/>
                      </a:lnTo>
                      <a:lnTo>
                        <a:pt x="7998" y="20929"/>
                      </a:lnTo>
                      <a:lnTo>
                        <a:pt x="8696" y="20855"/>
                      </a:lnTo>
                      <a:lnTo>
                        <a:pt x="9360" y="20836"/>
                      </a:lnTo>
                      <a:close/>
                    </a:path>
                  </a:pathLst>
                </a:custGeom>
                <a:solidFill>
                  <a:srgbClr val="CCCCFF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" name="Group 49"/>
              <p:cNvGrpSpPr>
                <a:grpSpLocks/>
              </p:cNvGrpSpPr>
              <p:nvPr/>
            </p:nvGrpSpPr>
            <p:grpSpPr bwMode="auto">
              <a:xfrm>
                <a:off x="1981200" y="2105030"/>
                <a:ext cx="1409700" cy="1171576"/>
                <a:chOff x="2781300" y="5153026"/>
                <a:chExt cx="1409700" cy="1171574"/>
              </a:xfrm>
            </p:grpSpPr>
            <p:sp>
              <p:nvSpPr>
                <p:cNvPr id="10" name="Puzzle3"/>
                <p:cNvSpPr>
                  <a:spLocks noEditPoints="1" noChangeArrowheads="1"/>
                </p:cNvSpPr>
                <p:nvPr/>
              </p:nvSpPr>
              <p:spPr bwMode="auto">
                <a:xfrm>
                  <a:off x="3467745" y="5153026"/>
                  <a:ext cx="554130" cy="622591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2147483647 w 21600"/>
                    <a:gd name="T9" fmla="*/ 0 h 21600"/>
                    <a:gd name="T10" fmla="*/ 0 w 21600"/>
                    <a:gd name="T11" fmla="*/ 2147483647 h 21600"/>
                    <a:gd name="T12" fmla="*/ 2147483647 w 21600"/>
                    <a:gd name="T13" fmla="*/ 2147483647 h 21600"/>
                    <a:gd name="T14" fmla="*/ 0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2269 w 21600"/>
                    <a:gd name="T25" fmla="*/ 7718 h 21600"/>
                    <a:gd name="T26" fmla="*/ 19157 w 21600"/>
                    <a:gd name="T27" fmla="*/ 2023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6625" y="20892"/>
                      </a:moveTo>
                      <a:lnTo>
                        <a:pt x="7105" y="21023"/>
                      </a:lnTo>
                      <a:lnTo>
                        <a:pt x="7513" y="21088"/>
                      </a:lnTo>
                      <a:lnTo>
                        <a:pt x="7922" y="21115"/>
                      </a:lnTo>
                      <a:lnTo>
                        <a:pt x="8242" y="21115"/>
                      </a:lnTo>
                      <a:lnTo>
                        <a:pt x="8544" y="21062"/>
                      </a:lnTo>
                      <a:lnTo>
                        <a:pt x="8810" y="20997"/>
                      </a:lnTo>
                      <a:lnTo>
                        <a:pt x="9023" y="20892"/>
                      </a:lnTo>
                      <a:lnTo>
                        <a:pt x="9148" y="20761"/>
                      </a:lnTo>
                      <a:lnTo>
                        <a:pt x="9290" y="20616"/>
                      </a:lnTo>
                      <a:lnTo>
                        <a:pt x="9361" y="20459"/>
                      </a:lnTo>
                      <a:lnTo>
                        <a:pt x="9396" y="20289"/>
                      </a:lnTo>
                      <a:lnTo>
                        <a:pt x="9396" y="20092"/>
                      </a:lnTo>
                      <a:lnTo>
                        <a:pt x="9325" y="19909"/>
                      </a:lnTo>
                      <a:lnTo>
                        <a:pt x="9219" y="19738"/>
                      </a:lnTo>
                      <a:lnTo>
                        <a:pt x="9094" y="19555"/>
                      </a:lnTo>
                      <a:lnTo>
                        <a:pt x="8917" y="19384"/>
                      </a:lnTo>
                      <a:lnTo>
                        <a:pt x="8650" y="19162"/>
                      </a:lnTo>
                      <a:lnTo>
                        <a:pt x="8437" y="18900"/>
                      </a:lnTo>
                      <a:lnTo>
                        <a:pt x="8277" y="18624"/>
                      </a:lnTo>
                      <a:lnTo>
                        <a:pt x="8135" y="18349"/>
                      </a:lnTo>
                      <a:lnTo>
                        <a:pt x="8028" y="18048"/>
                      </a:lnTo>
                      <a:lnTo>
                        <a:pt x="7993" y="17746"/>
                      </a:lnTo>
                      <a:lnTo>
                        <a:pt x="7993" y="17471"/>
                      </a:lnTo>
                      <a:lnTo>
                        <a:pt x="8028" y="17169"/>
                      </a:lnTo>
                      <a:lnTo>
                        <a:pt x="8135" y="16920"/>
                      </a:lnTo>
                      <a:lnTo>
                        <a:pt x="8277" y="16671"/>
                      </a:lnTo>
                      <a:lnTo>
                        <a:pt x="8366" y="16540"/>
                      </a:lnTo>
                      <a:lnTo>
                        <a:pt x="8473" y="16409"/>
                      </a:lnTo>
                      <a:lnTo>
                        <a:pt x="8615" y="16317"/>
                      </a:lnTo>
                      <a:lnTo>
                        <a:pt x="8739" y="16213"/>
                      </a:lnTo>
                      <a:lnTo>
                        <a:pt x="8881" y="16134"/>
                      </a:lnTo>
                      <a:lnTo>
                        <a:pt x="9059" y="16055"/>
                      </a:lnTo>
                      <a:lnTo>
                        <a:pt x="9254" y="15990"/>
                      </a:lnTo>
                      <a:lnTo>
                        <a:pt x="9432" y="15911"/>
                      </a:lnTo>
                      <a:lnTo>
                        <a:pt x="9663" y="15885"/>
                      </a:lnTo>
                      <a:lnTo>
                        <a:pt x="9876" y="15833"/>
                      </a:lnTo>
                      <a:lnTo>
                        <a:pt x="10142" y="15806"/>
                      </a:lnTo>
                      <a:lnTo>
                        <a:pt x="10391" y="15806"/>
                      </a:lnTo>
                      <a:lnTo>
                        <a:pt x="10728" y="15806"/>
                      </a:lnTo>
                      <a:lnTo>
                        <a:pt x="10995" y="15806"/>
                      </a:lnTo>
                      <a:lnTo>
                        <a:pt x="11279" y="15833"/>
                      </a:lnTo>
                      <a:lnTo>
                        <a:pt x="11546" y="15885"/>
                      </a:lnTo>
                      <a:lnTo>
                        <a:pt x="11776" y="15937"/>
                      </a:lnTo>
                      <a:lnTo>
                        <a:pt x="12025" y="15990"/>
                      </a:lnTo>
                      <a:lnTo>
                        <a:pt x="12221" y="16055"/>
                      </a:lnTo>
                      <a:lnTo>
                        <a:pt x="12434" y="16134"/>
                      </a:lnTo>
                      <a:lnTo>
                        <a:pt x="12611" y="16213"/>
                      </a:lnTo>
                      <a:lnTo>
                        <a:pt x="12771" y="16317"/>
                      </a:lnTo>
                      <a:lnTo>
                        <a:pt x="12913" y="16409"/>
                      </a:lnTo>
                      <a:lnTo>
                        <a:pt x="13038" y="16514"/>
                      </a:lnTo>
                      <a:lnTo>
                        <a:pt x="13251" y="16737"/>
                      </a:lnTo>
                      <a:lnTo>
                        <a:pt x="13428" y="16986"/>
                      </a:lnTo>
                      <a:lnTo>
                        <a:pt x="13517" y="17248"/>
                      </a:lnTo>
                      <a:lnTo>
                        <a:pt x="13588" y="17523"/>
                      </a:lnTo>
                      <a:lnTo>
                        <a:pt x="13588" y="17799"/>
                      </a:lnTo>
                      <a:lnTo>
                        <a:pt x="13517" y="18074"/>
                      </a:lnTo>
                      <a:lnTo>
                        <a:pt x="13428" y="18323"/>
                      </a:lnTo>
                      <a:lnTo>
                        <a:pt x="13286" y="18572"/>
                      </a:lnTo>
                      <a:lnTo>
                        <a:pt x="13109" y="18808"/>
                      </a:lnTo>
                      <a:lnTo>
                        <a:pt x="12878" y="19031"/>
                      </a:lnTo>
                      <a:lnTo>
                        <a:pt x="12434" y="19411"/>
                      </a:lnTo>
                      <a:lnTo>
                        <a:pt x="12132" y="19738"/>
                      </a:lnTo>
                      <a:lnTo>
                        <a:pt x="12025" y="19856"/>
                      </a:lnTo>
                      <a:lnTo>
                        <a:pt x="11919" y="20014"/>
                      </a:lnTo>
                      <a:lnTo>
                        <a:pt x="11883" y="20132"/>
                      </a:lnTo>
                      <a:lnTo>
                        <a:pt x="11883" y="20263"/>
                      </a:lnTo>
                      <a:lnTo>
                        <a:pt x="11883" y="20394"/>
                      </a:lnTo>
                      <a:lnTo>
                        <a:pt x="11954" y="20485"/>
                      </a:lnTo>
                      <a:lnTo>
                        <a:pt x="12061" y="20590"/>
                      </a:lnTo>
                      <a:lnTo>
                        <a:pt x="12185" y="20695"/>
                      </a:lnTo>
                      <a:lnTo>
                        <a:pt x="12327" y="20787"/>
                      </a:lnTo>
                      <a:lnTo>
                        <a:pt x="12540" y="20892"/>
                      </a:lnTo>
                      <a:lnTo>
                        <a:pt x="12771" y="20997"/>
                      </a:lnTo>
                      <a:lnTo>
                        <a:pt x="13073" y="21088"/>
                      </a:lnTo>
                      <a:lnTo>
                        <a:pt x="13428" y="21193"/>
                      </a:lnTo>
                      <a:lnTo>
                        <a:pt x="13873" y="21298"/>
                      </a:lnTo>
                      <a:lnTo>
                        <a:pt x="14317" y="21390"/>
                      </a:lnTo>
                      <a:lnTo>
                        <a:pt x="14778" y="21468"/>
                      </a:lnTo>
                      <a:lnTo>
                        <a:pt x="15294" y="21547"/>
                      </a:lnTo>
                      <a:lnTo>
                        <a:pt x="15809" y="21600"/>
                      </a:lnTo>
                      <a:lnTo>
                        <a:pt x="16359" y="21652"/>
                      </a:lnTo>
                      <a:lnTo>
                        <a:pt x="16875" y="21678"/>
                      </a:lnTo>
                      <a:lnTo>
                        <a:pt x="17407" y="21678"/>
                      </a:lnTo>
                      <a:lnTo>
                        <a:pt x="17958" y="21678"/>
                      </a:lnTo>
                      <a:lnTo>
                        <a:pt x="18473" y="21652"/>
                      </a:lnTo>
                      <a:lnTo>
                        <a:pt x="18953" y="21573"/>
                      </a:lnTo>
                      <a:lnTo>
                        <a:pt x="19397" y="21495"/>
                      </a:lnTo>
                      <a:lnTo>
                        <a:pt x="19841" y="21390"/>
                      </a:lnTo>
                      <a:lnTo>
                        <a:pt x="20214" y="21272"/>
                      </a:lnTo>
                      <a:lnTo>
                        <a:pt x="20551" y="21088"/>
                      </a:lnTo>
                      <a:lnTo>
                        <a:pt x="20480" y="20787"/>
                      </a:lnTo>
                      <a:lnTo>
                        <a:pt x="20409" y="20485"/>
                      </a:lnTo>
                      <a:lnTo>
                        <a:pt x="20356" y="20158"/>
                      </a:lnTo>
                      <a:lnTo>
                        <a:pt x="20356" y="19804"/>
                      </a:lnTo>
                      <a:lnTo>
                        <a:pt x="20321" y="19083"/>
                      </a:lnTo>
                      <a:lnTo>
                        <a:pt x="20356" y="18349"/>
                      </a:lnTo>
                      <a:lnTo>
                        <a:pt x="20409" y="17641"/>
                      </a:lnTo>
                      <a:lnTo>
                        <a:pt x="20480" y="17012"/>
                      </a:lnTo>
                      <a:lnTo>
                        <a:pt x="20551" y="16488"/>
                      </a:lnTo>
                      <a:lnTo>
                        <a:pt x="20551" y="16055"/>
                      </a:lnTo>
                      <a:lnTo>
                        <a:pt x="20551" y="15911"/>
                      </a:lnTo>
                      <a:lnTo>
                        <a:pt x="20445" y="15754"/>
                      </a:lnTo>
                      <a:lnTo>
                        <a:pt x="20356" y="15610"/>
                      </a:lnTo>
                      <a:lnTo>
                        <a:pt x="20178" y="15452"/>
                      </a:lnTo>
                      <a:lnTo>
                        <a:pt x="20001" y="15334"/>
                      </a:lnTo>
                      <a:lnTo>
                        <a:pt x="19770" y="15230"/>
                      </a:lnTo>
                      <a:lnTo>
                        <a:pt x="19521" y="15125"/>
                      </a:lnTo>
                      <a:lnTo>
                        <a:pt x="19290" y="15059"/>
                      </a:lnTo>
                      <a:lnTo>
                        <a:pt x="19024" y="15007"/>
                      </a:lnTo>
                      <a:lnTo>
                        <a:pt x="18740" y="14954"/>
                      </a:lnTo>
                      <a:lnTo>
                        <a:pt x="18509" y="14954"/>
                      </a:lnTo>
                      <a:lnTo>
                        <a:pt x="18225" y="14954"/>
                      </a:lnTo>
                      <a:lnTo>
                        <a:pt x="17994" y="15007"/>
                      </a:lnTo>
                      <a:lnTo>
                        <a:pt x="17763" y="15085"/>
                      </a:lnTo>
                      <a:lnTo>
                        <a:pt x="17550" y="15177"/>
                      </a:lnTo>
                      <a:lnTo>
                        <a:pt x="17372" y="15308"/>
                      </a:lnTo>
                      <a:lnTo>
                        <a:pt x="17176" y="15426"/>
                      </a:lnTo>
                      <a:lnTo>
                        <a:pt x="16928" y="15557"/>
                      </a:lnTo>
                      <a:lnTo>
                        <a:pt x="16661" y="15636"/>
                      </a:lnTo>
                      <a:lnTo>
                        <a:pt x="16359" y="15688"/>
                      </a:lnTo>
                      <a:lnTo>
                        <a:pt x="16022" y="15715"/>
                      </a:lnTo>
                      <a:lnTo>
                        <a:pt x="15667" y="15688"/>
                      </a:lnTo>
                      <a:lnTo>
                        <a:pt x="15294" y="15662"/>
                      </a:lnTo>
                      <a:lnTo>
                        <a:pt x="14956" y="15583"/>
                      </a:lnTo>
                      <a:lnTo>
                        <a:pt x="14619" y="15479"/>
                      </a:lnTo>
                      <a:lnTo>
                        <a:pt x="14281" y="15334"/>
                      </a:lnTo>
                      <a:lnTo>
                        <a:pt x="13961" y="15177"/>
                      </a:lnTo>
                      <a:lnTo>
                        <a:pt x="13695" y="14981"/>
                      </a:lnTo>
                      <a:lnTo>
                        <a:pt x="13588" y="14850"/>
                      </a:lnTo>
                      <a:lnTo>
                        <a:pt x="13482" y="14732"/>
                      </a:lnTo>
                      <a:lnTo>
                        <a:pt x="13393" y="14600"/>
                      </a:lnTo>
                      <a:lnTo>
                        <a:pt x="13322" y="14456"/>
                      </a:lnTo>
                      <a:lnTo>
                        <a:pt x="13251" y="14299"/>
                      </a:lnTo>
                      <a:lnTo>
                        <a:pt x="13215" y="14155"/>
                      </a:lnTo>
                      <a:lnTo>
                        <a:pt x="13180" y="13971"/>
                      </a:lnTo>
                      <a:lnTo>
                        <a:pt x="13180" y="13801"/>
                      </a:lnTo>
                      <a:lnTo>
                        <a:pt x="13180" y="13591"/>
                      </a:lnTo>
                      <a:lnTo>
                        <a:pt x="13215" y="13395"/>
                      </a:lnTo>
                      <a:lnTo>
                        <a:pt x="13251" y="13198"/>
                      </a:lnTo>
                      <a:lnTo>
                        <a:pt x="13322" y="13015"/>
                      </a:lnTo>
                      <a:lnTo>
                        <a:pt x="13393" y="12870"/>
                      </a:lnTo>
                      <a:lnTo>
                        <a:pt x="13482" y="12713"/>
                      </a:lnTo>
                      <a:lnTo>
                        <a:pt x="13588" y="12569"/>
                      </a:lnTo>
                      <a:lnTo>
                        <a:pt x="13730" y="12438"/>
                      </a:lnTo>
                      <a:lnTo>
                        <a:pt x="13997" y="12215"/>
                      </a:lnTo>
                      <a:lnTo>
                        <a:pt x="14334" y="12005"/>
                      </a:lnTo>
                      <a:lnTo>
                        <a:pt x="14690" y="11861"/>
                      </a:lnTo>
                      <a:lnTo>
                        <a:pt x="15063" y="11756"/>
                      </a:lnTo>
                      <a:lnTo>
                        <a:pt x="15436" y="11678"/>
                      </a:lnTo>
                      <a:lnTo>
                        <a:pt x="15809" y="11638"/>
                      </a:lnTo>
                      <a:lnTo>
                        <a:pt x="16182" y="11638"/>
                      </a:lnTo>
                      <a:lnTo>
                        <a:pt x="16555" y="11678"/>
                      </a:lnTo>
                      <a:lnTo>
                        <a:pt x="16910" y="11730"/>
                      </a:lnTo>
                      <a:lnTo>
                        <a:pt x="17248" y="11835"/>
                      </a:lnTo>
                      <a:lnTo>
                        <a:pt x="17514" y="11966"/>
                      </a:lnTo>
                      <a:lnTo>
                        <a:pt x="17763" y="12110"/>
                      </a:lnTo>
                      <a:lnTo>
                        <a:pt x="17887" y="12215"/>
                      </a:lnTo>
                      <a:lnTo>
                        <a:pt x="18065" y="12307"/>
                      </a:lnTo>
                      <a:lnTo>
                        <a:pt x="18260" y="12412"/>
                      </a:lnTo>
                      <a:lnTo>
                        <a:pt x="18438" y="12464"/>
                      </a:lnTo>
                      <a:lnTo>
                        <a:pt x="18669" y="12543"/>
                      </a:lnTo>
                      <a:lnTo>
                        <a:pt x="18882" y="12569"/>
                      </a:lnTo>
                      <a:lnTo>
                        <a:pt x="19113" y="12595"/>
                      </a:lnTo>
                      <a:lnTo>
                        <a:pt x="19361" y="12608"/>
                      </a:lnTo>
                      <a:lnTo>
                        <a:pt x="19592" y="12608"/>
                      </a:lnTo>
                      <a:lnTo>
                        <a:pt x="19841" y="12595"/>
                      </a:lnTo>
                      <a:lnTo>
                        <a:pt x="20072" y="12543"/>
                      </a:lnTo>
                      <a:lnTo>
                        <a:pt x="20321" y="12490"/>
                      </a:lnTo>
                      <a:lnTo>
                        <a:pt x="20551" y="12438"/>
                      </a:lnTo>
                      <a:lnTo>
                        <a:pt x="20800" y="12333"/>
                      </a:lnTo>
                      <a:lnTo>
                        <a:pt x="20996" y="12241"/>
                      </a:lnTo>
                      <a:lnTo>
                        <a:pt x="21244" y="12110"/>
                      </a:lnTo>
                      <a:lnTo>
                        <a:pt x="21298" y="12032"/>
                      </a:lnTo>
                      <a:lnTo>
                        <a:pt x="21404" y="11966"/>
                      </a:lnTo>
                      <a:lnTo>
                        <a:pt x="21475" y="11861"/>
                      </a:lnTo>
                      <a:lnTo>
                        <a:pt x="21511" y="11730"/>
                      </a:lnTo>
                      <a:lnTo>
                        <a:pt x="21617" y="11481"/>
                      </a:lnTo>
                      <a:lnTo>
                        <a:pt x="21653" y="11180"/>
                      </a:lnTo>
                      <a:lnTo>
                        <a:pt x="21653" y="10826"/>
                      </a:lnTo>
                      <a:lnTo>
                        <a:pt x="21653" y="10472"/>
                      </a:lnTo>
                      <a:lnTo>
                        <a:pt x="21582" y="10092"/>
                      </a:lnTo>
                      <a:lnTo>
                        <a:pt x="21511" y="9725"/>
                      </a:lnTo>
                      <a:lnTo>
                        <a:pt x="21298" y="8912"/>
                      </a:lnTo>
                      <a:lnTo>
                        <a:pt x="21067" y="8191"/>
                      </a:lnTo>
                      <a:lnTo>
                        <a:pt x="20800" y="7536"/>
                      </a:lnTo>
                      <a:lnTo>
                        <a:pt x="20551" y="7025"/>
                      </a:lnTo>
                      <a:lnTo>
                        <a:pt x="20001" y="7103"/>
                      </a:lnTo>
                      <a:lnTo>
                        <a:pt x="19432" y="7156"/>
                      </a:lnTo>
                      <a:lnTo>
                        <a:pt x="18846" y="7208"/>
                      </a:lnTo>
                      <a:lnTo>
                        <a:pt x="18225" y="7208"/>
                      </a:lnTo>
                      <a:lnTo>
                        <a:pt x="17656" y="7208"/>
                      </a:lnTo>
                      <a:lnTo>
                        <a:pt x="17070" y="7182"/>
                      </a:lnTo>
                      <a:lnTo>
                        <a:pt x="16484" y="7156"/>
                      </a:lnTo>
                      <a:lnTo>
                        <a:pt x="15986" y="7103"/>
                      </a:lnTo>
                      <a:lnTo>
                        <a:pt x="14992" y="6999"/>
                      </a:lnTo>
                      <a:lnTo>
                        <a:pt x="14210" y="6907"/>
                      </a:lnTo>
                      <a:lnTo>
                        <a:pt x="13695" y="6828"/>
                      </a:lnTo>
                      <a:lnTo>
                        <a:pt x="13517" y="6802"/>
                      </a:lnTo>
                      <a:lnTo>
                        <a:pt x="13073" y="6645"/>
                      </a:lnTo>
                      <a:lnTo>
                        <a:pt x="12700" y="6474"/>
                      </a:lnTo>
                      <a:lnTo>
                        <a:pt x="12363" y="6304"/>
                      </a:lnTo>
                      <a:lnTo>
                        <a:pt x="12132" y="6094"/>
                      </a:lnTo>
                      <a:lnTo>
                        <a:pt x="11919" y="5871"/>
                      </a:lnTo>
                      <a:lnTo>
                        <a:pt x="11776" y="5649"/>
                      </a:lnTo>
                      <a:lnTo>
                        <a:pt x="11688" y="5413"/>
                      </a:lnTo>
                      <a:lnTo>
                        <a:pt x="11617" y="5190"/>
                      </a:lnTo>
                      <a:lnTo>
                        <a:pt x="11617" y="4941"/>
                      </a:lnTo>
                      <a:lnTo>
                        <a:pt x="11652" y="4718"/>
                      </a:lnTo>
                      <a:lnTo>
                        <a:pt x="11723" y="4482"/>
                      </a:lnTo>
                      <a:lnTo>
                        <a:pt x="11812" y="4285"/>
                      </a:lnTo>
                      <a:lnTo>
                        <a:pt x="11919" y="4089"/>
                      </a:lnTo>
                      <a:lnTo>
                        <a:pt x="12096" y="3905"/>
                      </a:lnTo>
                      <a:lnTo>
                        <a:pt x="12292" y="3735"/>
                      </a:lnTo>
                      <a:lnTo>
                        <a:pt x="12505" y="3604"/>
                      </a:lnTo>
                      <a:lnTo>
                        <a:pt x="12700" y="3460"/>
                      </a:lnTo>
                      <a:lnTo>
                        <a:pt x="12878" y="3250"/>
                      </a:lnTo>
                      <a:lnTo>
                        <a:pt x="13038" y="3027"/>
                      </a:lnTo>
                      <a:lnTo>
                        <a:pt x="13180" y="2752"/>
                      </a:lnTo>
                      <a:lnTo>
                        <a:pt x="13286" y="2477"/>
                      </a:lnTo>
                      <a:lnTo>
                        <a:pt x="13322" y="2175"/>
                      </a:lnTo>
                      <a:lnTo>
                        <a:pt x="13357" y="1874"/>
                      </a:lnTo>
                      <a:lnTo>
                        <a:pt x="13286" y="1572"/>
                      </a:lnTo>
                      <a:lnTo>
                        <a:pt x="13180" y="1271"/>
                      </a:lnTo>
                      <a:lnTo>
                        <a:pt x="13038" y="983"/>
                      </a:lnTo>
                      <a:lnTo>
                        <a:pt x="12949" y="865"/>
                      </a:lnTo>
                      <a:lnTo>
                        <a:pt x="12807" y="733"/>
                      </a:lnTo>
                      <a:lnTo>
                        <a:pt x="12665" y="616"/>
                      </a:lnTo>
                      <a:lnTo>
                        <a:pt x="12505" y="511"/>
                      </a:lnTo>
                      <a:lnTo>
                        <a:pt x="12327" y="406"/>
                      </a:lnTo>
                      <a:lnTo>
                        <a:pt x="12132" y="314"/>
                      </a:lnTo>
                      <a:lnTo>
                        <a:pt x="11883" y="235"/>
                      </a:lnTo>
                      <a:lnTo>
                        <a:pt x="11652" y="183"/>
                      </a:lnTo>
                      <a:lnTo>
                        <a:pt x="11368" y="104"/>
                      </a:lnTo>
                      <a:lnTo>
                        <a:pt x="11101" y="78"/>
                      </a:lnTo>
                      <a:lnTo>
                        <a:pt x="10800" y="52"/>
                      </a:lnTo>
                      <a:lnTo>
                        <a:pt x="10444" y="52"/>
                      </a:lnTo>
                      <a:lnTo>
                        <a:pt x="10142" y="52"/>
                      </a:lnTo>
                      <a:lnTo>
                        <a:pt x="9840" y="78"/>
                      </a:lnTo>
                      <a:lnTo>
                        <a:pt x="9574" y="104"/>
                      </a:lnTo>
                      <a:lnTo>
                        <a:pt x="9325" y="157"/>
                      </a:lnTo>
                      <a:lnTo>
                        <a:pt x="9094" y="209"/>
                      </a:lnTo>
                      <a:lnTo>
                        <a:pt x="8846" y="262"/>
                      </a:lnTo>
                      <a:lnTo>
                        <a:pt x="8650" y="340"/>
                      </a:lnTo>
                      <a:lnTo>
                        <a:pt x="8437" y="432"/>
                      </a:lnTo>
                      <a:lnTo>
                        <a:pt x="8277" y="511"/>
                      </a:lnTo>
                      <a:lnTo>
                        <a:pt x="8100" y="616"/>
                      </a:lnTo>
                      <a:lnTo>
                        <a:pt x="7957" y="707"/>
                      </a:lnTo>
                      <a:lnTo>
                        <a:pt x="7833" y="838"/>
                      </a:lnTo>
                      <a:lnTo>
                        <a:pt x="7620" y="1061"/>
                      </a:lnTo>
                      <a:lnTo>
                        <a:pt x="7442" y="1336"/>
                      </a:lnTo>
                      <a:lnTo>
                        <a:pt x="7353" y="1599"/>
                      </a:lnTo>
                      <a:lnTo>
                        <a:pt x="7318" y="1900"/>
                      </a:lnTo>
                      <a:lnTo>
                        <a:pt x="7318" y="2175"/>
                      </a:lnTo>
                      <a:lnTo>
                        <a:pt x="7353" y="2450"/>
                      </a:lnTo>
                      <a:lnTo>
                        <a:pt x="7442" y="2726"/>
                      </a:lnTo>
                      <a:lnTo>
                        <a:pt x="7620" y="2975"/>
                      </a:lnTo>
                      <a:lnTo>
                        <a:pt x="7833" y="3198"/>
                      </a:lnTo>
                      <a:lnTo>
                        <a:pt x="8064" y="3433"/>
                      </a:lnTo>
                      <a:lnTo>
                        <a:pt x="8295" y="3630"/>
                      </a:lnTo>
                      <a:lnTo>
                        <a:pt x="8508" y="3853"/>
                      </a:lnTo>
                      <a:lnTo>
                        <a:pt x="8686" y="4089"/>
                      </a:lnTo>
                      <a:lnTo>
                        <a:pt x="8775" y="4312"/>
                      </a:lnTo>
                      <a:lnTo>
                        <a:pt x="8846" y="4561"/>
                      </a:lnTo>
                      <a:lnTo>
                        <a:pt x="8846" y="4810"/>
                      </a:lnTo>
                      <a:lnTo>
                        <a:pt x="8810" y="5059"/>
                      </a:lnTo>
                      <a:lnTo>
                        <a:pt x="8721" y="5295"/>
                      </a:lnTo>
                      <a:lnTo>
                        <a:pt x="8579" y="5544"/>
                      </a:lnTo>
                      <a:lnTo>
                        <a:pt x="8366" y="5766"/>
                      </a:lnTo>
                      <a:lnTo>
                        <a:pt x="8135" y="5976"/>
                      </a:lnTo>
                      <a:lnTo>
                        <a:pt x="7833" y="6199"/>
                      </a:lnTo>
                      <a:lnTo>
                        <a:pt x="7478" y="6369"/>
                      </a:lnTo>
                      <a:lnTo>
                        <a:pt x="7069" y="6527"/>
                      </a:lnTo>
                      <a:lnTo>
                        <a:pt x="6590" y="6671"/>
                      </a:lnTo>
                      <a:lnTo>
                        <a:pt x="6092" y="6802"/>
                      </a:lnTo>
                      <a:lnTo>
                        <a:pt x="5684" y="6802"/>
                      </a:lnTo>
                      <a:lnTo>
                        <a:pt x="5133" y="6802"/>
                      </a:lnTo>
                      <a:lnTo>
                        <a:pt x="4547" y="6802"/>
                      </a:lnTo>
                      <a:lnTo>
                        <a:pt x="3872" y="6802"/>
                      </a:lnTo>
                      <a:lnTo>
                        <a:pt x="3144" y="6802"/>
                      </a:lnTo>
                      <a:lnTo>
                        <a:pt x="2362" y="6802"/>
                      </a:lnTo>
                      <a:lnTo>
                        <a:pt x="1545" y="6802"/>
                      </a:lnTo>
                      <a:lnTo>
                        <a:pt x="692" y="6802"/>
                      </a:lnTo>
                      <a:lnTo>
                        <a:pt x="586" y="7234"/>
                      </a:lnTo>
                      <a:lnTo>
                        <a:pt x="461" y="7837"/>
                      </a:lnTo>
                      <a:lnTo>
                        <a:pt x="355" y="8493"/>
                      </a:lnTo>
                      <a:lnTo>
                        <a:pt x="248" y="9187"/>
                      </a:lnTo>
                      <a:lnTo>
                        <a:pt x="142" y="9869"/>
                      </a:lnTo>
                      <a:lnTo>
                        <a:pt x="106" y="10498"/>
                      </a:lnTo>
                      <a:lnTo>
                        <a:pt x="106" y="10983"/>
                      </a:lnTo>
                      <a:lnTo>
                        <a:pt x="106" y="11311"/>
                      </a:lnTo>
                      <a:lnTo>
                        <a:pt x="213" y="11481"/>
                      </a:lnTo>
                      <a:lnTo>
                        <a:pt x="319" y="11651"/>
                      </a:lnTo>
                      <a:lnTo>
                        <a:pt x="497" y="11783"/>
                      </a:lnTo>
                      <a:lnTo>
                        <a:pt x="692" y="11914"/>
                      </a:lnTo>
                      <a:lnTo>
                        <a:pt x="941" y="12032"/>
                      </a:lnTo>
                      <a:lnTo>
                        <a:pt x="1207" y="12110"/>
                      </a:lnTo>
                      <a:lnTo>
                        <a:pt x="1509" y="12189"/>
                      </a:lnTo>
                      <a:lnTo>
                        <a:pt x="1794" y="12241"/>
                      </a:lnTo>
                      <a:lnTo>
                        <a:pt x="2131" y="12267"/>
                      </a:lnTo>
                      <a:lnTo>
                        <a:pt x="2433" y="12281"/>
                      </a:lnTo>
                      <a:lnTo>
                        <a:pt x="2735" y="12267"/>
                      </a:lnTo>
                      <a:lnTo>
                        <a:pt x="3055" y="12241"/>
                      </a:lnTo>
                      <a:lnTo>
                        <a:pt x="3357" y="12189"/>
                      </a:lnTo>
                      <a:lnTo>
                        <a:pt x="3623" y="12084"/>
                      </a:lnTo>
                      <a:lnTo>
                        <a:pt x="3872" y="11979"/>
                      </a:lnTo>
                      <a:lnTo>
                        <a:pt x="4103" y="11861"/>
                      </a:lnTo>
                      <a:lnTo>
                        <a:pt x="4316" y="11704"/>
                      </a:lnTo>
                      <a:lnTo>
                        <a:pt x="4582" y="11612"/>
                      </a:lnTo>
                      <a:lnTo>
                        <a:pt x="4849" y="11533"/>
                      </a:lnTo>
                      <a:lnTo>
                        <a:pt x="5169" y="11507"/>
                      </a:lnTo>
                      <a:lnTo>
                        <a:pt x="5506" y="11481"/>
                      </a:lnTo>
                      <a:lnTo>
                        <a:pt x="5808" y="11507"/>
                      </a:lnTo>
                      <a:lnTo>
                        <a:pt x="6146" y="11560"/>
                      </a:lnTo>
                      <a:lnTo>
                        <a:pt x="6501" y="11651"/>
                      </a:lnTo>
                      <a:lnTo>
                        <a:pt x="6803" y="11783"/>
                      </a:lnTo>
                      <a:lnTo>
                        <a:pt x="7105" y="11940"/>
                      </a:lnTo>
                      <a:lnTo>
                        <a:pt x="7353" y="12110"/>
                      </a:lnTo>
                      <a:lnTo>
                        <a:pt x="7584" y="12333"/>
                      </a:lnTo>
                      <a:lnTo>
                        <a:pt x="7798" y="12595"/>
                      </a:lnTo>
                      <a:lnTo>
                        <a:pt x="7922" y="12870"/>
                      </a:lnTo>
                      <a:lnTo>
                        <a:pt x="8028" y="13198"/>
                      </a:lnTo>
                      <a:lnTo>
                        <a:pt x="8064" y="13526"/>
                      </a:lnTo>
                      <a:lnTo>
                        <a:pt x="8028" y="13775"/>
                      </a:lnTo>
                      <a:lnTo>
                        <a:pt x="7922" y="13998"/>
                      </a:lnTo>
                      <a:lnTo>
                        <a:pt x="7798" y="14220"/>
                      </a:lnTo>
                      <a:lnTo>
                        <a:pt x="7584" y="14404"/>
                      </a:lnTo>
                      <a:lnTo>
                        <a:pt x="7353" y="14574"/>
                      </a:lnTo>
                      <a:lnTo>
                        <a:pt x="7105" y="14732"/>
                      </a:lnTo>
                      <a:lnTo>
                        <a:pt x="6803" y="14850"/>
                      </a:lnTo>
                      <a:lnTo>
                        <a:pt x="6501" y="14954"/>
                      </a:lnTo>
                      <a:lnTo>
                        <a:pt x="6146" y="15033"/>
                      </a:lnTo>
                      <a:lnTo>
                        <a:pt x="5808" y="15085"/>
                      </a:lnTo>
                      <a:lnTo>
                        <a:pt x="5506" y="15085"/>
                      </a:lnTo>
                      <a:lnTo>
                        <a:pt x="5169" y="15059"/>
                      </a:lnTo>
                      <a:lnTo>
                        <a:pt x="4849" y="15007"/>
                      </a:lnTo>
                      <a:lnTo>
                        <a:pt x="4582" y="14902"/>
                      </a:lnTo>
                      <a:lnTo>
                        <a:pt x="4316" y="14784"/>
                      </a:lnTo>
                      <a:lnTo>
                        <a:pt x="4103" y="14600"/>
                      </a:lnTo>
                      <a:lnTo>
                        <a:pt x="3907" y="14430"/>
                      </a:lnTo>
                      <a:lnTo>
                        <a:pt x="3659" y="14299"/>
                      </a:lnTo>
                      <a:lnTo>
                        <a:pt x="3428" y="14194"/>
                      </a:lnTo>
                      <a:lnTo>
                        <a:pt x="3179" y="14129"/>
                      </a:lnTo>
                      <a:lnTo>
                        <a:pt x="2913" y="14102"/>
                      </a:lnTo>
                      <a:lnTo>
                        <a:pt x="2646" y="14102"/>
                      </a:lnTo>
                      <a:lnTo>
                        <a:pt x="2362" y="14129"/>
                      </a:lnTo>
                      <a:lnTo>
                        <a:pt x="2096" y="14168"/>
                      </a:lnTo>
                      <a:lnTo>
                        <a:pt x="1811" y="14273"/>
                      </a:lnTo>
                      <a:lnTo>
                        <a:pt x="1545" y="14378"/>
                      </a:lnTo>
                      <a:lnTo>
                        <a:pt x="1314" y="14496"/>
                      </a:lnTo>
                      <a:lnTo>
                        <a:pt x="1065" y="14653"/>
                      </a:lnTo>
                      <a:lnTo>
                        <a:pt x="870" y="14797"/>
                      </a:lnTo>
                      <a:lnTo>
                        <a:pt x="657" y="14981"/>
                      </a:lnTo>
                      <a:lnTo>
                        <a:pt x="497" y="15177"/>
                      </a:lnTo>
                      <a:lnTo>
                        <a:pt x="390" y="15413"/>
                      </a:lnTo>
                      <a:lnTo>
                        <a:pt x="284" y="15636"/>
                      </a:lnTo>
                      <a:lnTo>
                        <a:pt x="248" y="15911"/>
                      </a:lnTo>
                      <a:lnTo>
                        <a:pt x="284" y="16239"/>
                      </a:lnTo>
                      <a:lnTo>
                        <a:pt x="319" y="16566"/>
                      </a:lnTo>
                      <a:lnTo>
                        <a:pt x="497" y="17340"/>
                      </a:lnTo>
                      <a:lnTo>
                        <a:pt x="692" y="18152"/>
                      </a:lnTo>
                      <a:lnTo>
                        <a:pt x="799" y="18559"/>
                      </a:lnTo>
                      <a:lnTo>
                        <a:pt x="905" y="18978"/>
                      </a:lnTo>
                      <a:lnTo>
                        <a:pt x="959" y="19384"/>
                      </a:lnTo>
                      <a:lnTo>
                        <a:pt x="994" y="19791"/>
                      </a:lnTo>
                      <a:lnTo>
                        <a:pt x="994" y="20132"/>
                      </a:lnTo>
                      <a:lnTo>
                        <a:pt x="959" y="20485"/>
                      </a:lnTo>
                      <a:lnTo>
                        <a:pt x="941" y="20669"/>
                      </a:lnTo>
                      <a:lnTo>
                        <a:pt x="870" y="20813"/>
                      </a:lnTo>
                      <a:lnTo>
                        <a:pt x="799" y="20970"/>
                      </a:lnTo>
                      <a:lnTo>
                        <a:pt x="692" y="21088"/>
                      </a:lnTo>
                      <a:lnTo>
                        <a:pt x="1474" y="20997"/>
                      </a:lnTo>
                      <a:lnTo>
                        <a:pt x="2291" y="20866"/>
                      </a:lnTo>
                      <a:lnTo>
                        <a:pt x="3108" y="20787"/>
                      </a:lnTo>
                      <a:lnTo>
                        <a:pt x="3907" y="20721"/>
                      </a:lnTo>
                      <a:lnTo>
                        <a:pt x="4653" y="20695"/>
                      </a:lnTo>
                      <a:lnTo>
                        <a:pt x="5364" y="20695"/>
                      </a:lnTo>
                      <a:lnTo>
                        <a:pt x="5701" y="20721"/>
                      </a:lnTo>
                      <a:lnTo>
                        <a:pt x="6057" y="20761"/>
                      </a:lnTo>
                      <a:lnTo>
                        <a:pt x="6323" y="20813"/>
                      </a:lnTo>
                      <a:lnTo>
                        <a:pt x="6625" y="2089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Puzzle2"/>
                <p:cNvSpPr>
                  <a:spLocks noEditPoints="1" noChangeArrowheads="1"/>
                </p:cNvSpPr>
                <p:nvPr/>
              </p:nvSpPr>
              <p:spPr bwMode="auto">
                <a:xfrm>
                  <a:off x="3306580" y="5606605"/>
                  <a:ext cx="884420" cy="567077"/>
                </a:xfrm>
                <a:custGeom>
                  <a:avLst/>
                  <a:gdLst>
                    <a:gd name="T0" fmla="*/ 0 w 21600"/>
                    <a:gd name="T1" fmla="*/ 2147483647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0 h 21600"/>
                    <a:gd name="T14" fmla="*/ 2147483647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5394 w 21600"/>
                    <a:gd name="T25" fmla="*/ 6735 h 21600"/>
                    <a:gd name="T26" fmla="*/ 16182 w 21600"/>
                    <a:gd name="T27" fmla="*/ 20441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4247" y="12354"/>
                      </a:moveTo>
                      <a:lnTo>
                        <a:pt x="4134" y="12468"/>
                      </a:lnTo>
                      <a:lnTo>
                        <a:pt x="4010" y="12581"/>
                      </a:lnTo>
                      <a:lnTo>
                        <a:pt x="3897" y="12637"/>
                      </a:lnTo>
                      <a:lnTo>
                        <a:pt x="3773" y="12694"/>
                      </a:lnTo>
                      <a:lnTo>
                        <a:pt x="3637" y="12694"/>
                      </a:lnTo>
                      <a:lnTo>
                        <a:pt x="3524" y="12694"/>
                      </a:lnTo>
                      <a:lnTo>
                        <a:pt x="3400" y="12665"/>
                      </a:lnTo>
                      <a:lnTo>
                        <a:pt x="3287" y="12609"/>
                      </a:lnTo>
                      <a:lnTo>
                        <a:pt x="3027" y="12496"/>
                      </a:lnTo>
                      <a:lnTo>
                        <a:pt x="2790" y="12340"/>
                      </a:lnTo>
                      <a:lnTo>
                        <a:pt x="2530" y="12142"/>
                      </a:lnTo>
                      <a:lnTo>
                        <a:pt x="2293" y="11987"/>
                      </a:lnTo>
                      <a:lnTo>
                        <a:pt x="2033" y="11817"/>
                      </a:lnTo>
                      <a:lnTo>
                        <a:pt x="1773" y="11676"/>
                      </a:lnTo>
                      <a:lnTo>
                        <a:pt x="1638" y="11662"/>
                      </a:lnTo>
                      <a:lnTo>
                        <a:pt x="1513" y="11634"/>
                      </a:lnTo>
                      <a:lnTo>
                        <a:pt x="1378" y="11634"/>
                      </a:lnTo>
                      <a:lnTo>
                        <a:pt x="1253" y="11634"/>
                      </a:lnTo>
                      <a:lnTo>
                        <a:pt x="1118" y="11662"/>
                      </a:lnTo>
                      <a:lnTo>
                        <a:pt x="971" y="11732"/>
                      </a:lnTo>
                      <a:lnTo>
                        <a:pt x="835" y="11817"/>
                      </a:lnTo>
                      <a:lnTo>
                        <a:pt x="711" y="11959"/>
                      </a:lnTo>
                      <a:lnTo>
                        <a:pt x="553" y="12086"/>
                      </a:lnTo>
                      <a:lnTo>
                        <a:pt x="429" y="12284"/>
                      </a:lnTo>
                      <a:lnTo>
                        <a:pt x="271" y="12524"/>
                      </a:lnTo>
                      <a:lnTo>
                        <a:pt x="146" y="12793"/>
                      </a:lnTo>
                      <a:lnTo>
                        <a:pt x="79" y="12962"/>
                      </a:lnTo>
                      <a:lnTo>
                        <a:pt x="33" y="13146"/>
                      </a:lnTo>
                      <a:lnTo>
                        <a:pt x="11" y="13386"/>
                      </a:lnTo>
                      <a:lnTo>
                        <a:pt x="11" y="13641"/>
                      </a:lnTo>
                      <a:lnTo>
                        <a:pt x="33" y="13881"/>
                      </a:lnTo>
                      <a:lnTo>
                        <a:pt x="101" y="14150"/>
                      </a:lnTo>
                      <a:lnTo>
                        <a:pt x="192" y="14404"/>
                      </a:lnTo>
                      <a:lnTo>
                        <a:pt x="293" y="14645"/>
                      </a:lnTo>
                      <a:lnTo>
                        <a:pt x="451" y="14857"/>
                      </a:lnTo>
                      <a:lnTo>
                        <a:pt x="621" y="15054"/>
                      </a:lnTo>
                      <a:lnTo>
                        <a:pt x="734" y="15125"/>
                      </a:lnTo>
                      <a:lnTo>
                        <a:pt x="835" y="15210"/>
                      </a:lnTo>
                      <a:lnTo>
                        <a:pt x="948" y="15267"/>
                      </a:lnTo>
                      <a:lnTo>
                        <a:pt x="1084" y="15323"/>
                      </a:lnTo>
                      <a:lnTo>
                        <a:pt x="1208" y="15351"/>
                      </a:lnTo>
                      <a:lnTo>
                        <a:pt x="1355" y="15380"/>
                      </a:lnTo>
                      <a:lnTo>
                        <a:pt x="1513" y="15380"/>
                      </a:lnTo>
                      <a:lnTo>
                        <a:pt x="1683" y="15380"/>
                      </a:lnTo>
                      <a:lnTo>
                        <a:pt x="1864" y="15351"/>
                      </a:lnTo>
                      <a:lnTo>
                        <a:pt x="2033" y="15323"/>
                      </a:lnTo>
                      <a:lnTo>
                        <a:pt x="2225" y="15238"/>
                      </a:lnTo>
                      <a:lnTo>
                        <a:pt x="2428" y="15153"/>
                      </a:lnTo>
                      <a:lnTo>
                        <a:pt x="2745" y="15026"/>
                      </a:lnTo>
                      <a:lnTo>
                        <a:pt x="3005" y="14913"/>
                      </a:lnTo>
                      <a:lnTo>
                        <a:pt x="3264" y="14828"/>
                      </a:lnTo>
                      <a:lnTo>
                        <a:pt x="3513" y="14800"/>
                      </a:lnTo>
                      <a:lnTo>
                        <a:pt x="3615" y="14828"/>
                      </a:lnTo>
                      <a:lnTo>
                        <a:pt x="3728" y="14857"/>
                      </a:lnTo>
                      <a:lnTo>
                        <a:pt x="3807" y="14913"/>
                      </a:lnTo>
                      <a:lnTo>
                        <a:pt x="3920" y="14998"/>
                      </a:lnTo>
                      <a:lnTo>
                        <a:pt x="4010" y="15097"/>
                      </a:lnTo>
                      <a:lnTo>
                        <a:pt x="4089" y="15238"/>
                      </a:lnTo>
                      <a:lnTo>
                        <a:pt x="4179" y="15408"/>
                      </a:lnTo>
                      <a:lnTo>
                        <a:pt x="4247" y="15620"/>
                      </a:lnTo>
                      <a:lnTo>
                        <a:pt x="4326" y="15860"/>
                      </a:lnTo>
                      <a:lnTo>
                        <a:pt x="4394" y="16129"/>
                      </a:lnTo>
                      <a:lnTo>
                        <a:pt x="4439" y="16440"/>
                      </a:lnTo>
                      <a:lnTo>
                        <a:pt x="4507" y="16737"/>
                      </a:lnTo>
                      <a:lnTo>
                        <a:pt x="4552" y="17090"/>
                      </a:lnTo>
                      <a:lnTo>
                        <a:pt x="4575" y="17443"/>
                      </a:lnTo>
                      <a:lnTo>
                        <a:pt x="4586" y="17825"/>
                      </a:lnTo>
                      <a:lnTo>
                        <a:pt x="4586" y="18193"/>
                      </a:lnTo>
                      <a:lnTo>
                        <a:pt x="4586" y="18574"/>
                      </a:lnTo>
                      <a:lnTo>
                        <a:pt x="4586" y="18984"/>
                      </a:lnTo>
                      <a:lnTo>
                        <a:pt x="4552" y="19366"/>
                      </a:lnTo>
                      <a:lnTo>
                        <a:pt x="4507" y="19748"/>
                      </a:lnTo>
                      <a:lnTo>
                        <a:pt x="4462" y="20129"/>
                      </a:lnTo>
                      <a:lnTo>
                        <a:pt x="4371" y="20483"/>
                      </a:lnTo>
                      <a:lnTo>
                        <a:pt x="4292" y="20836"/>
                      </a:lnTo>
                      <a:lnTo>
                        <a:pt x="4202" y="21161"/>
                      </a:lnTo>
                      <a:lnTo>
                        <a:pt x="4744" y="21161"/>
                      </a:lnTo>
                      <a:lnTo>
                        <a:pt x="5264" y="21161"/>
                      </a:lnTo>
                      <a:lnTo>
                        <a:pt x="5784" y="21161"/>
                      </a:lnTo>
                      <a:lnTo>
                        <a:pt x="6235" y="21161"/>
                      </a:lnTo>
                      <a:lnTo>
                        <a:pt x="6676" y="21161"/>
                      </a:lnTo>
                      <a:lnTo>
                        <a:pt x="7060" y="21161"/>
                      </a:lnTo>
                      <a:lnTo>
                        <a:pt x="7410" y="21161"/>
                      </a:lnTo>
                      <a:lnTo>
                        <a:pt x="7670" y="21161"/>
                      </a:lnTo>
                      <a:lnTo>
                        <a:pt x="8020" y="21020"/>
                      </a:lnTo>
                      <a:lnTo>
                        <a:pt x="8303" y="20893"/>
                      </a:lnTo>
                      <a:lnTo>
                        <a:pt x="8563" y="20695"/>
                      </a:lnTo>
                      <a:lnTo>
                        <a:pt x="8800" y="20511"/>
                      </a:lnTo>
                      <a:lnTo>
                        <a:pt x="8969" y="20285"/>
                      </a:lnTo>
                      <a:lnTo>
                        <a:pt x="9150" y="20045"/>
                      </a:lnTo>
                      <a:lnTo>
                        <a:pt x="9252" y="19804"/>
                      </a:lnTo>
                      <a:lnTo>
                        <a:pt x="9342" y="19550"/>
                      </a:lnTo>
                      <a:lnTo>
                        <a:pt x="9410" y="19281"/>
                      </a:lnTo>
                      <a:lnTo>
                        <a:pt x="9433" y="19013"/>
                      </a:lnTo>
                      <a:lnTo>
                        <a:pt x="9433" y="18744"/>
                      </a:lnTo>
                      <a:lnTo>
                        <a:pt x="9387" y="18504"/>
                      </a:lnTo>
                      <a:lnTo>
                        <a:pt x="9320" y="18221"/>
                      </a:lnTo>
                      <a:lnTo>
                        <a:pt x="9207" y="17981"/>
                      </a:lnTo>
                      <a:lnTo>
                        <a:pt x="9105" y="17740"/>
                      </a:lnTo>
                      <a:lnTo>
                        <a:pt x="8924" y="17514"/>
                      </a:lnTo>
                      <a:lnTo>
                        <a:pt x="8777" y="17274"/>
                      </a:lnTo>
                      <a:lnTo>
                        <a:pt x="8642" y="17034"/>
                      </a:lnTo>
                      <a:lnTo>
                        <a:pt x="8563" y="16765"/>
                      </a:lnTo>
                      <a:lnTo>
                        <a:pt x="8472" y="16468"/>
                      </a:lnTo>
                      <a:lnTo>
                        <a:pt x="8450" y="16157"/>
                      </a:lnTo>
                      <a:lnTo>
                        <a:pt x="8450" y="15860"/>
                      </a:lnTo>
                      <a:lnTo>
                        <a:pt x="8472" y="15563"/>
                      </a:lnTo>
                      <a:lnTo>
                        <a:pt x="8540" y="15267"/>
                      </a:lnTo>
                      <a:lnTo>
                        <a:pt x="8642" y="14998"/>
                      </a:lnTo>
                      <a:lnTo>
                        <a:pt x="8777" y="14729"/>
                      </a:lnTo>
                      <a:lnTo>
                        <a:pt x="8868" y="14616"/>
                      </a:lnTo>
                      <a:lnTo>
                        <a:pt x="8969" y="14475"/>
                      </a:lnTo>
                      <a:lnTo>
                        <a:pt x="9060" y="14376"/>
                      </a:lnTo>
                      <a:lnTo>
                        <a:pt x="9184" y="14291"/>
                      </a:lnTo>
                      <a:lnTo>
                        <a:pt x="9297" y="14206"/>
                      </a:lnTo>
                      <a:lnTo>
                        <a:pt x="9433" y="14121"/>
                      </a:lnTo>
                      <a:lnTo>
                        <a:pt x="9579" y="14051"/>
                      </a:lnTo>
                      <a:lnTo>
                        <a:pt x="9726" y="13994"/>
                      </a:lnTo>
                      <a:lnTo>
                        <a:pt x="9884" y="13938"/>
                      </a:lnTo>
                      <a:lnTo>
                        <a:pt x="10054" y="13909"/>
                      </a:lnTo>
                      <a:lnTo>
                        <a:pt x="10257" y="13881"/>
                      </a:lnTo>
                      <a:lnTo>
                        <a:pt x="10449" y="13881"/>
                      </a:lnTo>
                      <a:lnTo>
                        <a:pt x="10664" y="13881"/>
                      </a:lnTo>
                      <a:lnTo>
                        <a:pt x="10856" y="13909"/>
                      </a:lnTo>
                      <a:lnTo>
                        <a:pt x="11037" y="13966"/>
                      </a:lnTo>
                      <a:lnTo>
                        <a:pt x="11206" y="14023"/>
                      </a:lnTo>
                      <a:lnTo>
                        <a:pt x="11353" y="14093"/>
                      </a:lnTo>
                      <a:lnTo>
                        <a:pt x="11511" y="14178"/>
                      </a:lnTo>
                      <a:lnTo>
                        <a:pt x="11635" y="14263"/>
                      </a:lnTo>
                      <a:lnTo>
                        <a:pt x="11748" y="14376"/>
                      </a:lnTo>
                      <a:lnTo>
                        <a:pt x="11861" y="14475"/>
                      </a:lnTo>
                      <a:lnTo>
                        <a:pt x="11941" y="14616"/>
                      </a:lnTo>
                      <a:lnTo>
                        <a:pt x="12031" y="14758"/>
                      </a:lnTo>
                      <a:lnTo>
                        <a:pt x="12099" y="14885"/>
                      </a:lnTo>
                      <a:lnTo>
                        <a:pt x="12200" y="15210"/>
                      </a:lnTo>
                      <a:lnTo>
                        <a:pt x="12268" y="15507"/>
                      </a:lnTo>
                      <a:lnTo>
                        <a:pt x="12291" y="15832"/>
                      </a:lnTo>
                      <a:lnTo>
                        <a:pt x="12291" y="16157"/>
                      </a:lnTo>
                      <a:lnTo>
                        <a:pt x="12246" y="16482"/>
                      </a:lnTo>
                      <a:lnTo>
                        <a:pt x="12178" y="16807"/>
                      </a:lnTo>
                      <a:lnTo>
                        <a:pt x="12099" y="17090"/>
                      </a:lnTo>
                      <a:lnTo>
                        <a:pt x="12008" y="17330"/>
                      </a:lnTo>
                      <a:lnTo>
                        <a:pt x="11884" y="17542"/>
                      </a:lnTo>
                      <a:lnTo>
                        <a:pt x="11748" y="17712"/>
                      </a:lnTo>
                      <a:lnTo>
                        <a:pt x="11613" y="17839"/>
                      </a:lnTo>
                      <a:lnTo>
                        <a:pt x="11489" y="18037"/>
                      </a:lnTo>
                      <a:lnTo>
                        <a:pt x="11398" y="18221"/>
                      </a:lnTo>
                      <a:lnTo>
                        <a:pt x="11319" y="18447"/>
                      </a:lnTo>
                      <a:lnTo>
                        <a:pt x="11251" y="18659"/>
                      </a:lnTo>
                      <a:lnTo>
                        <a:pt x="11206" y="18900"/>
                      </a:lnTo>
                      <a:lnTo>
                        <a:pt x="11184" y="19154"/>
                      </a:lnTo>
                      <a:lnTo>
                        <a:pt x="11184" y="19423"/>
                      </a:lnTo>
                      <a:lnTo>
                        <a:pt x="11229" y="19663"/>
                      </a:lnTo>
                      <a:lnTo>
                        <a:pt x="11297" y="19903"/>
                      </a:lnTo>
                      <a:lnTo>
                        <a:pt x="11376" y="20158"/>
                      </a:lnTo>
                      <a:lnTo>
                        <a:pt x="11511" y="20398"/>
                      </a:lnTo>
                      <a:lnTo>
                        <a:pt x="11681" y="20610"/>
                      </a:lnTo>
                      <a:lnTo>
                        <a:pt x="11884" y="20808"/>
                      </a:lnTo>
                      <a:lnTo>
                        <a:pt x="12121" y="20992"/>
                      </a:lnTo>
                      <a:lnTo>
                        <a:pt x="12404" y="21161"/>
                      </a:lnTo>
                      <a:lnTo>
                        <a:pt x="12528" y="21190"/>
                      </a:lnTo>
                      <a:lnTo>
                        <a:pt x="12856" y="21274"/>
                      </a:lnTo>
                      <a:lnTo>
                        <a:pt x="13330" y="21373"/>
                      </a:lnTo>
                      <a:lnTo>
                        <a:pt x="13963" y="21486"/>
                      </a:lnTo>
                      <a:lnTo>
                        <a:pt x="14313" y="21543"/>
                      </a:lnTo>
                      <a:lnTo>
                        <a:pt x="14652" y="21571"/>
                      </a:lnTo>
                      <a:lnTo>
                        <a:pt x="15025" y="21600"/>
                      </a:lnTo>
                      <a:lnTo>
                        <a:pt x="15409" y="21600"/>
                      </a:lnTo>
                      <a:lnTo>
                        <a:pt x="15782" y="21600"/>
                      </a:lnTo>
                      <a:lnTo>
                        <a:pt x="16177" y="21571"/>
                      </a:lnTo>
                      <a:lnTo>
                        <a:pt x="16516" y="21486"/>
                      </a:lnTo>
                      <a:lnTo>
                        <a:pt x="16889" y="21402"/>
                      </a:lnTo>
                      <a:lnTo>
                        <a:pt x="16821" y="21190"/>
                      </a:lnTo>
                      <a:lnTo>
                        <a:pt x="16776" y="20935"/>
                      </a:lnTo>
                      <a:lnTo>
                        <a:pt x="16742" y="20667"/>
                      </a:lnTo>
                      <a:lnTo>
                        <a:pt x="16719" y="20370"/>
                      </a:lnTo>
                      <a:lnTo>
                        <a:pt x="16697" y="19719"/>
                      </a:lnTo>
                      <a:lnTo>
                        <a:pt x="16697" y="19013"/>
                      </a:lnTo>
                      <a:lnTo>
                        <a:pt x="16719" y="18306"/>
                      </a:lnTo>
                      <a:lnTo>
                        <a:pt x="16753" y="17599"/>
                      </a:lnTo>
                      <a:lnTo>
                        <a:pt x="16821" y="16949"/>
                      </a:lnTo>
                      <a:lnTo>
                        <a:pt x="16889" y="16383"/>
                      </a:lnTo>
                      <a:lnTo>
                        <a:pt x="16934" y="16129"/>
                      </a:lnTo>
                      <a:lnTo>
                        <a:pt x="17002" y="15945"/>
                      </a:lnTo>
                      <a:lnTo>
                        <a:pt x="17081" y="15790"/>
                      </a:lnTo>
                      <a:lnTo>
                        <a:pt x="17194" y="15648"/>
                      </a:lnTo>
                      <a:lnTo>
                        <a:pt x="17318" y="15563"/>
                      </a:lnTo>
                      <a:lnTo>
                        <a:pt x="17453" y="15507"/>
                      </a:lnTo>
                      <a:lnTo>
                        <a:pt x="17600" y="15450"/>
                      </a:lnTo>
                      <a:lnTo>
                        <a:pt x="17758" y="15450"/>
                      </a:lnTo>
                      <a:lnTo>
                        <a:pt x="17905" y="15479"/>
                      </a:lnTo>
                      <a:lnTo>
                        <a:pt x="18064" y="15535"/>
                      </a:lnTo>
                      <a:lnTo>
                        <a:pt x="18233" y="15620"/>
                      </a:lnTo>
                      <a:lnTo>
                        <a:pt x="18380" y="15733"/>
                      </a:lnTo>
                      <a:lnTo>
                        <a:pt x="18561" y="15832"/>
                      </a:lnTo>
                      <a:lnTo>
                        <a:pt x="18707" y="15973"/>
                      </a:lnTo>
                      <a:lnTo>
                        <a:pt x="18866" y="16129"/>
                      </a:lnTo>
                      <a:lnTo>
                        <a:pt x="18990" y="16327"/>
                      </a:lnTo>
                      <a:lnTo>
                        <a:pt x="19125" y="16482"/>
                      </a:lnTo>
                      <a:lnTo>
                        <a:pt x="19295" y="16624"/>
                      </a:lnTo>
                      <a:lnTo>
                        <a:pt x="19464" y="16737"/>
                      </a:lnTo>
                      <a:lnTo>
                        <a:pt x="19668" y="16807"/>
                      </a:lnTo>
                      <a:lnTo>
                        <a:pt x="19860" y="16836"/>
                      </a:lnTo>
                      <a:lnTo>
                        <a:pt x="20052" y="16864"/>
                      </a:lnTo>
                      <a:lnTo>
                        <a:pt x="20266" y="16836"/>
                      </a:lnTo>
                      <a:lnTo>
                        <a:pt x="20470" y="16793"/>
                      </a:lnTo>
                      <a:lnTo>
                        <a:pt x="20662" y="16708"/>
                      </a:lnTo>
                      <a:lnTo>
                        <a:pt x="20854" y="16567"/>
                      </a:lnTo>
                      <a:lnTo>
                        <a:pt x="21035" y="16412"/>
                      </a:lnTo>
                      <a:lnTo>
                        <a:pt x="21182" y="16214"/>
                      </a:lnTo>
                      <a:lnTo>
                        <a:pt x="21340" y="16002"/>
                      </a:lnTo>
                      <a:lnTo>
                        <a:pt x="21441" y="15733"/>
                      </a:lnTo>
                      <a:lnTo>
                        <a:pt x="21532" y="15436"/>
                      </a:lnTo>
                      <a:lnTo>
                        <a:pt x="21600" y="15083"/>
                      </a:lnTo>
                      <a:lnTo>
                        <a:pt x="21600" y="14885"/>
                      </a:lnTo>
                      <a:lnTo>
                        <a:pt x="21600" y="14729"/>
                      </a:lnTo>
                      <a:lnTo>
                        <a:pt x="21600" y="14531"/>
                      </a:lnTo>
                      <a:lnTo>
                        <a:pt x="21577" y="14376"/>
                      </a:lnTo>
                      <a:lnTo>
                        <a:pt x="21532" y="14206"/>
                      </a:lnTo>
                      <a:lnTo>
                        <a:pt x="21487" y="14051"/>
                      </a:lnTo>
                      <a:lnTo>
                        <a:pt x="21419" y="13909"/>
                      </a:lnTo>
                      <a:lnTo>
                        <a:pt x="21351" y="13768"/>
                      </a:lnTo>
                      <a:lnTo>
                        <a:pt x="21204" y="13500"/>
                      </a:lnTo>
                      <a:lnTo>
                        <a:pt x="21035" y="13287"/>
                      </a:lnTo>
                      <a:lnTo>
                        <a:pt x="20809" y="13090"/>
                      </a:lnTo>
                      <a:lnTo>
                        <a:pt x="20594" y="12962"/>
                      </a:lnTo>
                      <a:lnTo>
                        <a:pt x="20357" y="12821"/>
                      </a:lnTo>
                      <a:lnTo>
                        <a:pt x="20120" y="12764"/>
                      </a:lnTo>
                      <a:lnTo>
                        <a:pt x="19882" y="12708"/>
                      </a:lnTo>
                      <a:lnTo>
                        <a:pt x="19645" y="12736"/>
                      </a:lnTo>
                      <a:lnTo>
                        <a:pt x="19430" y="12793"/>
                      </a:lnTo>
                      <a:lnTo>
                        <a:pt x="19227" y="12906"/>
                      </a:lnTo>
                      <a:lnTo>
                        <a:pt x="19148" y="12962"/>
                      </a:lnTo>
                      <a:lnTo>
                        <a:pt x="19058" y="13047"/>
                      </a:lnTo>
                      <a:lnTo>
                        <a:pt x="18990" y="13146"/>
                      </a:lnTo>
                      <a:lnTo>
                        <a:pt x="18911" y="13259"/>
                      </a:lnTo>
                      <a:lnTo>
                        <a:pt x="18775" y="13471"/>
                      </a:lnTo>
                      <a:lnTo>
                        <a:pt x="18628" y="13641"/>
                      </a:lnTo>
                      <a:lnTo>
                        <a:pt x="18470" y="13740"/>
                      </a:lnTo>
                      <a:lnTo>
                        <a:pt x="18301" y="13825"/>
                      </a:lnTo>
                      <a:lnTo>
                        <a:pt x="18143" y="13853"/>
                      </a:lnTo>
                      <a:lnTo>
                        <a:pt x="17973" y="13881"/>
                      </a:lnTo>
                      <a:lnTo>
                        <a:pt x="17804" y="13853"/>
                      </a:lnTo>
                      <a:lnTo>
                        <a:pt x="17646" y="13796"/>
                      </a:lnTo>
                      <a:lnTo>
                        <a:pt x="17499" y="13726"/>
                      </a:lnTo>
                      <a:lnTo>
                        <a:pt x="17341" y="13641"/>
                      </a:lnTo>
                      <a:lnTo>
                        <a:pt x="17216" y="13528"/>
                      </a:lnTo>
                      <a:lnTo>
                        <a:pt x="17103" y="13386"/>
                      </a:lnTo>
                      <a:lnTo>
                        <a:pt x="17024" y="13259"/>
                      </a:lnTo>
                      <a:lnTo>
                        <a:pt x="16934" y="13118"/>
                      </a:lnTo>
                      <a:lnTo>
                        <a:pt x="16889" y="12991"/>
                      </a:lnTo>
                      <a:lnTo>
                        <a:pt x="16889" y="12849"/>
                      </a:lnTo>
                      <a:lnTo>
                        <a:pt x="16889" y="12383"/>
                      </a:lnTo>
                      <a:lnTo>
                        <a:pt x="16889" y="11662"/>
                      </a:lnTo>
                      <a:lnTo>
                        <a:pt x="16889" y="10701"/>
                      </a:lnTo>
                      <a:lnTo>
                        <a:pt x="16889" y="9640"/>
                      </a:lnTo>
                      <a:lnTo>
                        <a:pt x="16889" y="8566"/>
                      </a:lnTo>
                      <a:lnTo>
                        <a:pt x="16889" y="7478"/>
                      </a:lnTo>
                      <a:lnTo>
                        <a:pt x="16889" y="6502"/>
                      </a:lnTo>
                      <a:lnTo>
                        <a:pt x="16889" y="5739"/>
                      </a:lnTo>
                      <a:lnTo>
                        <a:pt x="16674" y="5894"/>
                      </a:lnTo>
                      <a:lnTo>
                        <a:pt x="16414" y="6036"/>
                      </a:lnTo>
                      <a:lnTo>
                        <a:pt x="16154" y="6177"/>
                      </a:lnTo>
                      <a:lnTo>
                        <a:pt x="15849" y="6248"/>
                      </a:lnTo>
                      <a:lnTo>
                        <a:pt x="15544" y="6304"/>
                      </a:lnTo>
                      <a:lnTo>
                        <a:pt x="15217" y="6332"/>
                      </a:lnTo>
                      <a:lnTo>
                        <a:pt x="14866" y="6361"/>
                      </a:lnTo>
                      <a:lnTo>
                        <a:pt x="14550" y="6361"/>
                      </a:lnTo>
                      <a:lnTo>
                        <a:pt x="14200" y="6332"/>
                      </a:lnTo>
                      <a:lnTo>
                        <a:pt x="13850" y="6276"/>
                      </a:lnTo>
                      <a:lnTo>
                        <a:pt x="13522" y="6219"/>
                      </a:lnTo>
                      <a:lnTo>
                        <a:pt x="13206" y="6149"/>
                      </a:lnTo>
                      <a:lnTo>
                        <a:pt x="12901" y="6064"/>
                      </a:lnTo>
                      <a:lnTo>
                        <a:pt x="12618" y="5951"/>
                      </a:lnTo>
                      <a:lnTo>
                        <a:pt x="12358" y="5838"/>
                      </a:lnTo>
                      <a:lnTo>
                        <a:pt x="12121" y="5739"/>
                      </a:lnTo>
                      <a:lnTo>
                        <a:pt x="11941" y="5626"/>
                      </a:lnTo>
                      <a:lnTo>
                        <a:pt x="11794" y="5513"/>
                      </a:lnTo>
                      <a:lnTo>
                        <a:pt x="11658" y="5414"/>
                      </a:lnTo>
                      <a:lnTo>
                        <a:pt x="11556" y="5301"/>
                      </a:lnTo>
                      <a:lnTo>
                        <a:pt x="11466" y="5187"/>
                      </a:lnTo>
                      <a:lnTo>
                        <a:pt x="11398" y="5089"/>
                      </a:lnTo>
                      <a:lnTo>
                        <a:pt x="11376" y="4947"/>
                      </a:lnTo>
                      <a:lnTo>
                        <a:pt x="11353" y="4834"/>
                      </a:lnTo>
                      <a:lnTo>
                        <a:pt x="11353" y="4707"/>
                      </a:lnTo>
                      <a:lnTo>
                        <a:pt x="11376" y="4565"/>
                      </a:lnTo>
                      <a:lnTo>
                        <a:pt x="11443" y="4410"/>
                      </a:lnTo>
                      <a:lnTo>
                        <a:pt x="11511" y="4240"/>
                      </a:lnTo>
                      <a:lnTo>
                        <a:pt x="11703" y="3887"/>
                      </a:lnTo>
                      <a:lnTo>
                        <a:pt x="11986" y="3505"/>
                      </a:lnTo>
                      <a:lnTo>
                        <a:pt x="12144" y="3265"/>
                      </a:lnTo>
                      <a:lnTo>
                        <a:pt x="12246" y="3025"/>
                      </a:lnTo>
                      <a:lnTo>
                        <a:pt x="12336" y="2756"/>
                      </a:lnTo>
                      <a:lnTo>
                        <a:pt x="12404" y="2445"/>
                      </a:lnTo>
                      <a:lnTo>
                        <a:pt x="12438" y="2176"/>
                      </a:lnTo>
                      <a:lnTo>
                        <a:pt x="12438" y="1880"/>
                      </a:lnTo>
                      <a:lnTo>
                        <a:pt x="12404" y="1583"/>
                      </a:lnTo>
                      <a:lnTo>
                        <a:pt x="12336" y="1314"/>
                      </a:lnTo>
                      <a:lnTo>
                        <a:pt x="12246" y="1046"/>
                      </a:lnTo>
                      <a:lnTo>
                        <a:pt x="12099" y="791"/>
                      </a:lnTo>
                      <a:lnTo>
                        <a:pt x="12008" y="692"/>
                      </a:lnTo>
                      <a:lnTo>
                        <a:pt x="11918" y="579"/>
                      </a:lnTo>
                      <a:lnTo>
                        <a:pt x="11816" y="466"/>
                      </a:lnTo>
                      <a:lnTo>
                        <a:pt x="11703" y="381"/>
                      </a:lnTo>
                      <a:lnTo>
                        <a:pt x="11579" y="310"/>
                      </a:lnTo>
                      <a:lnTo>
                        <a:pt x="11443" y="226"/>
                      </a:lnTo>
                      <a:lnTo>
                        <a:pt x="11297" y="169"/>
                      </a:lnTo>
                      <a:lnTo>
                        <a:pt x="11138" y="113"/>
                      </a:lnTo>
                      <a:lnTo>
                        <a:pt x="10969" y="56"/>
                      </a:lnTo>
                      <a:lnTo>
                        <a:pt x="10800" y="28"/>
                      </a:lnTo>
                      <a:lnTo>
                        <a:pt x="10619" y="28"/>
                      </a:lnTo>
                      <a:lnTo>
                        <a:pt x="10404" y="28"/>
                      </a:lnTo>
                      <a:lnTo>
                        <a:pt x="10257" y="28"/>
                      </a:lnTo>
                      <a:lnTo>
                        <a:pt x="10076" y="56"/>
                      </a:lnTo>
                      <a:lnTo>
                        <a:pt x="9952" y="84"/>
                      </a:lnTo>
                      <a:lnTo>
                        <a:pt x="9794" y="141"/>
                      </a:lnTo>
                      <a:lnTo>
                        <a:pt x="9692" y="226"/>
                      </a:lnTo>
                      <a:lnTo>
                        <a:pt x="9557" y="282"/>
                      </a:lnTo>
                      <a:lnTo>
                        <a:pt x="9455" y="381"/>
                      </a:lnTo>
                      <a:lnTo>
                        <a:pt x="9365" y="466"/>
                      </a:lnTo>
                      <a:lnTo>
                        <a:pt x="9274" y="579"/>
                      </a:lnTo>
                      <a:lnTo>
                        <a:pt x="9184" y="692"/>
                      </a:lnTo>
                      <a:lnTo>
                        <a:pt x="9128" y="791"/>
                      </a:lnTo>
                      <a:lnTo>
                        <a:pt x="9060" y="932"/>
                      </a:lnTo>
                      <a:lnTo>
                        <a:pt x="8969" y="1201"/>
                      </a:lnTo>
                      <a:lnTo>
                        <a:pt x="8913" y="1498"/>
                      </a:lnTo>
                      <a:lnTo>
                        <a:pt x="8890" y="1795"/>
                      </a:lnTo>
                      <a:lnTo>
                        <a:pt x="8890" y="2120"/>
                      </a:lnTo>
                      <a:lnTo>
                        <a:pt x="8913" y="2445"/>
                      </a:lnTo>
                      <a:lnTo>
                        <a:pt x="8969" y="2756"/>
                      </a:lnTo>
                      <a:lnTo>
                        <a:pt x="9060" y="3081"/>
                      </a:lnTo>
                      <a:lnTo>
                        <a:pt x="9173" y="3378"/>
                      </a:lnTo>
                      <a:lnTo>
                        <a:pt x="9297" y="3647"/>
                      </a:lnTo>
                      <a:lnTo>
                        <a:pt x="9466" y="3887"/>
                      </a:lnTo>
                      <a:lnTo>
                        <a:pt x="9579" y="4085"/>
                      </a:lnTo>
                      <a:lnTo>
                        <a:pt x="9670" y="4269"/>
                      </a:lnTo>
                      <a:lnTo>
                        <a:pt x="9726" y="4467"/>
                      </a:lnTo>
                      <a:lnTo>
                        <a:pt x="9771" y="4650"/>
                      </a:lnTo>
                      <a:lnTo>
                        <a:pt x="9771" y="4834"/>
                      </a:lnTo>
                      <a:lnTo>
                        <a:pt x="9749" y="5032"/>
                      </a:lnTo>
                      <a:lnTo>
                        <a:pt x="9715" y="5216"/>
                      </a:lnTo>
                      <a:lnTo>
                        <a:pt x="9625" y="5385"/>
                      </a:lnTo>
                      <a:lnTo>
                        <a:pt x="9534" y="5513"/>
                      </a:lnTo>
                      <a:lnTo>
                        <a:pt x="9410" y="5626"/>
                      </a:lnTo>
                      <a:lnTo>
                        <a:pt x="9229" y="5710"/>
                      </a:lnTo>
                      <a:lnTo>
                        <a:pt x="9060" y="5767"/>
                      </a:lnTo>
                      <a:lnTo>
                        <a:pt x="8845" y="5767"/>
                      </a:lnTo>
                      <a:lnTo>
                        <a:pt x="8585" y="5739"/>
                      </a:lnTo>
                      <a:lnTo>
                        <a:pt x="8325" y="5654"/>
                      </a:lnTo>
                      <a:lnTo>
                        <a:pt x="8020" y="5513"/>
                      </a:lnTo>
                      <a:lnTo>
                        <a:pt x="7840" y="5442"/>
                      </a:lnTo>
                      <a:lnTo>
                        <a:pt x="7648" y="5385"/>
                      </a:lnTo>
                      <a:lnTo>
                        <a:pt x="7433" y="5329"/>
                      </a:lnTo>
                      <a:lnTo>
                        <a:pt x="7241" y="5301"/>
                      </a:lnTo>
                      <a:lnTo>
                        <a:pt x="6755" y="5301"/>
                      </a:lnTo>
                      <a:lnTo>
                        <a:pt x="6281" y="5329"/>
                      </a:lnTo>
                      <a:lnTo>
                        <a:pt x="5784" y="5385"/>
                      </a:lnTo>
                      <a:lnTo>
                        <a:pt x="5264" y="5498"/>
                      </a:lnTo>
                      <a:lnTo>
                        <a:pt x="4744" y="5597"/>
                      </a:lnTo>
                      <a:lnTo>
                        <a:pt x="4247" y="5739"/>
                      </a:lnTo>
                      <a:lnTo>
                        <a:pt x="4202" y="5894"/>
                      </a:lnTo>
                      <a:lnTo>
                        <a:pt x="4202" y="6191"/>
                      </a:lnTo>
                      <a:lnTo>
                        <a:pt x="4202" y="6545"/>
                      </a:lnTo>
                      <a:lnTo>
                        <a:pt x="4225" y="6954"/>
                      </a:lnTo>
                      <a:lnTo>
                        <a:pt x="4315" y="7930"/>
                      </a:lnTo>
                      <a:lnTo>
                        <a:pt x="4394" y="9018"/>
                      </a:lnTo>
                      <a:lnTo>
                        <a:pt x="4439" y="9570"/>
                      </a:lnTo>
                      <a:lnTo>
                        <a:pt x="4462" y="10107"/>
                      </a:lnTo>
                      <a:lnTo>
                        <a:pt x="4484" y="10630"/>
                      </a:lnTo>
                      <a:lnTo>
                        <a:pt x="4507" y="11082"/>
                      </a:lnTo>
                      <a:lnTo>
                        <a:pt x="4484" y="11520"/>
                      </a:lnTo>
                      <a:lnTo>
                        <a:pt x="4439" y="11874"/>
                      </a:lnTo>
                      <a:lnTo>
                        <a:pt x="4394" y="12029"/>
                      </a:lnTo>
                      <a:lnTo>
                        <a:pt x="4349" y="12171"/>
                      </a:lnTo>
                      <a:lnTo>
                        <a:pt x="4315" y="12284"/>
                      </a:lnTo>
                      <a:lnTo>
                        <a:pt x="4247" y="12354"/>
                      </a:lnTo>
                      <a:close/>
                    </a:path>
                  </a:pathLst>
                </a:custGeom>
                <a:solidFill>
                  <a:srgbClr val="FFFFCC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Puzzle4"/>
                <p:cNvSpPr>
                  <a:spLocks noEditPoints="1" noChangeArrowheads="1"/>
                </p:cNvSpPr>
                <p:nvPr/>
              </p:nvSpPr>
              <p:spPr bwMode="auto">
                <a:xfrm>
                  <a:off x="2964352" y="5599614"/>
                  <a:ext cx="533239" cy="724986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0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0 h 21600"/>
                    <a:gd name="T14" fmla="*/ 0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2075 w 21600"/>
                    <a:gd name="T25" fmla="*/ 5660 h 21600"/>
                    <a:gd name="T26" fmla="*/ 20210 w 21600"/>
                    <a:gd name="T27" fmla="*/ 15976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3813" y="10590"/>
                      </a:moveTo>
                      <a:lnTo>
                        <a:pt x="3927" y="10513"/>
                      </a:lnTo>
                      <a:lnTo>
                        <a:pt x="4078" y="10425"/>
                      </a:lnTo>
                      <a:lnTo>
                        <a:pt x="4210" y="10359"/>
                      </a:lnTo>
                      <a:lnTo>
                        <a:pt x="4361" y="10315"/>
                      </a:lnTo>
                      <a:lnTo>
                        <a:pt x="4682" y="10237"/>
                      </a:lnTo>
                      <a:lnTo>
                        <a:pt x="5041" y="10193"/>
                      </a:lnTo>
                      <a:lnTo>
                        <a:pt x="5456" y="10171"/>
                      </a:lnTo>
                      <a:lnTo>
                        <a:pt x="5853" y="10193"/>
                      </a:lnTo>
                      <a:lnTo>
                        <a:pt x="6249" y="10260"/>
                      </a:lnTo>
                      <a:lnTo>
                        <a:pt x="6646" y="10337"/>
                      </a:lnTo>
                      <a:lnTo>
                        <a:pt x="7004" y="10469"/>
                      </a:lnTo>
                      <a:lnTo>
                        <a:pt x="7363" y="10612"/>
                      </a:lnTo>
                      <a:lnTo>
                        <a:pt x="7665" y="10788"/>
                      </a:lnTo>
                      <a:lnTo>
                        <a:pt x="7911" y="10998"/>
                      </a:lnTo>
                      <a:lnTo>
                        <a:pt x="8024" y="11097"/>
                      </a:lnTo>
                      <a:lnTo>
                        <a:pt x="8137" y="11207"/>
                      </a:lnTo>
                      <a:lnTo>
                        <a:pt x="8194" y="11340"/>
                      </a:lnTo>
                      <a:lnTo>
                        <a:pt x="8269" y="11461"/>
                      </a:lnTo>
                      <a:lnTo>
                        <a:pt x="8307" y="11593"/>
                      </a:lnTo>
                      <a:lnTo>
                        <a:pt x="8307" y="11714"/>
                      </a:lnTo>
                      <a:lnTo>
                        <a:pt x="8307" y="11868"/>
                      </a:lnTo>
                      <a:lnTo>
                        <a:pt x="8307" y="12012"/>
                      </a:lnTo>
                      <a:lnTo>
                        <a:pt x="8194" y="12265"/>
                      </a:lnTo>
                      <a:lnTo>
                        <a:pt x="8062" y="12519"/>
                      </a:lnTo>
                      <a:lnTo>
                        <a:pt x="7873" y="12706"/>
                      </a:lnTo>
                      <a:lnTo>
                        <a:pt x="7627" y="12904"/>
                      </a:lnTo>
                      <a:lnTo>
                        <a:pt x="7363" y="13048"/>
                      </a:lnTo>
                      <a:lnTo>
                        <a:pt x="7080" y="13180"/>
                      </a:lnTo>
                      <a:lnTo>
                        <a:pt x="6759" y="13257"/>
                      </a:lnTo>
                      <a:lnTo>
                        <a:pt x="6419" y="13345"/>
                      </a:lnTo>
                      <a:lnTo>
                        <a:pt x="6098" y="13389"/>
                      </a:lnTo>
                      <a:lnTo>
                        <a:pt x="5739" y="13389"/>
                      </a:lnTo>
                      <a:lnTo>
                        <a:pt x="5418" y="13389"/>
                      </a:lnTo>
                      <a:lnTo>
                        <a:pt x="5079" y="13345"/>
                      </a:lnTo>
                      <a:lnTo>
                        <a:pt x="4758" y="13301"/>
                      </a:lnTo>
                      <a:lnTo>
                        <a:pt x="4474" y="13213"/>
                      </a:lnTo>
                      <a:lnTo>
                        <a:pt x="4172" y="13114"/>
                      </a:lnTo>
                      <a:lnTo>
                        <a:pt x="3965" y="12982"/>
                      </a:lnTo>
                      <a:lnTo>
                        <a:pt x="3738" y="12838"/>
                      </a:lnTo>
                      <a:lnTo>
                        <a:pt x="3493" y="12706"/>
                      </a:lnTo>
                      <a:lnTo>
                        <a:pt x="3228" y="12607"/>
                      </a:lnTo>
                      <a:lnTo>
                        <a:pt x="2945" y="12519"/>
                      </a:lnTo>
                      <a:lnTo>
                        <a:pt x="2700" y="12431"/>
                      </a:lnTo>
                      <a:lnTo>
                        <a:pt x="2397" y="12375"/>
                      </a:lnTo>
                      <a:lnTo>
                        <a:pt x="2152" y="12331"/>
                      </a:lnTo>
                      <a:lnTo>
                        <a:pt x="1888" y="12309"/>
                      </a:lnTo>
                      <a:lnTo>
                        <a:pt x="1642" y="12309"/>
                      </a:lnTo>
                      <a:lnTo>
                        <a:pt x="1397" y="12331"/>
                      </a:lnTo>
                      <a:lnTo>
                        <a:pt x="1170" y="12397"/>
                      </a:lnTo>
                      <a:lnTo>
                        <a:pt x="962" y="12453"/>
                      </a:lnTo>
                      <a:lnTo>
                        <a:pt x="774" y="12563"/>
                      </a:lnTo>
                      <a:lnTo>
                        <a:pt x="623" y="12684"/>
                      </a:lnTo>
                      <a:lnTo>
                        <a:pt x="528" y="12838"/>
                      </a:lnTo>
                      <a:lnTo>
                        <a:pt x="453" y="13026"/>
                      </a:lnTo>
                      <a:lnTo>
                        <a:pt x="339" y="13477"/>
                      </a:lnTo>
                      <a:lnTo>
                        <a:pt x="226" y="13984"/>
                      </a:lnTo>
                      <a:lnTo>
                        <a:pt x="151" y="14535"/>
                      </a:lnTo>
                      <a:lnTo>
                        <a:pt x="113" y="15075"/>
                      </a:lnTo>
                      <a:lnTo>
                        <a:pt x="113" y="15626"/>
                      </a:lnTo>
                      <a:lnTo>
                        <a:pt x="151" y="16133"/>
                      </a:lnTo>
                      <a:lnTo>
                        <a:pt x="188" y="16376"/>
                      </a:lnTo>
                      <a:lnTo>
                        <a:pt x="264" y="16585"/>
                      </a:lnTo>
                      <a:lnTo>
                        <a:pt x="339" y="16773"/>
                      </a:lnTo>
                      <a:lnTo>
                        <a:pt x="453" y="16938"/>
                      </a:lnTo>
                      <a:lnTo>
                        <a:pt x="1095" y="16883"/>
                      </a:lnTo>
                      <a:lnTo>
                        <a:pt x="1963" y="16795"/>
                      </a:lnTo>
                      <a:lnTo>
                        <a:pt x="2945" y="16751"/>
                      </a:lnTo>
                      <a:lnTo>
                        <a:pt x="3965" y="16706"/>
                      </a:lnTo>
                      <a:lnTo>
                        <a:pt x="5022" y="16684"/>
                      </a:lnTo>
                      <a:lnTo>
                        <a:pt x="5947" y="16684"/>
                      </a:lnTo>
                      <a:lnTo>
                        <a:pt x="6759" y="16706"/>
                      </a:lnTo>
                      <a:lnTo>
                        <a:pt x="7363" y="16751"/>
                      </a:lnTo>
                      <a:lnTo>
                        <a:pt x="7948" y="16839"/>
                      </a:lnTo>
                      <a:lnTo>
                        <a:pt x="8458" y="16916"/>
                      </a:lnTo>
                      <a:lnTo>
                        <a:pt x="8893" y="17026"/>
                      </a:lnTo>
                      <a:lnTo>
                        <a:pt x="9289" y="17158"/>
                      </a:lnTo>
                      <a:lnTo>
                        <a:pt x="9572" y="17280"/>
                      </a:lnTo>
                      <a:lnTo>
                        <a:pt x="9799" y="17412"/>
                      </a:lnTo>
                      <a:lnTo>
                        <a:pt x="9969" y="17555"/>
                      </a:lnTo>
                      <a:lnTo>
                        <a:pt x="10120" y="17687"/>
                      </a:lnTo>
                      <a:lnTo>
                        <a:pt x="10158" y="17831"/>
                      </a:lnTo>
                      <a:lnTo>
                        <a:pt x="10195" y="17974"/>
                      </a:lnTo>
                      <a:lnTo>
                        <a:pt x="10158" y="18128"/>
                      </a:lnTo>
                      <a:lnTo>
                        <a:pt x="10082" y="18271"/>
                      </a:lnTo>
                      <a:lnTo>
                        <a:pt x="9969" y="18426"/>
                      </a:lnTo>
                      <a:lnTo>
                        <a:pt x="9837" y="18569"/>
                      </a:lnTo>
                      <a:lnTo>
                        <a:pt x="9648" y="18701"/>
                      </a:lnTo>
                      <a:lnTo>
                        <a:pt x="9440" y="18822"/>
                      </a:lnTo>
                      <a:lnTo>
                        <a:pt x="9213" y="18999"/>
                      </a:lnTo>
                      <a:lnTo>
                        <a:pt x="9044" y="19186"/>
                      </a:lnTo>
                      <a:lnTo>
                        <a:pt x="8893" y="19395"/>
                      </a:lnTo>
                      <a:lnTo>
                        <a:pt x="8817" y="19627"/>
                      </a:lnTo>
                      <a:lnTo>
                        <a:pt x="8779" y="19858"/>
                      </a:lnTo>
                      <a:lnTo>
                        <a:pt x="8779" y="20112"/>
                      </a:lnTo>
                      <a:lnTo>
                        <a:pt x="8855" y="20354"/>
                      </a:lnTo>
                      <a:lnTo>
                        <a:pt x="8968" y="20586"/>
                      </a:lnTo>
                      <a:lnTo>
                        <a:pt x="9138" y="20817"/>
                      </a:lnTo>
                      <a:lnTo>
                        <a:pt x="9365" y="21026"/>
                      </a:lnTo>
                      <a:lnTo>
                        <a:pt x="9610" y="21192"/>
                      </a:lnTo>
                      <a:lnTo>
                        <a:pt x="9950" y="21368"/>
                      </a:lnTo>
                      <a:lnTo>
                        <a:pt x="10120" y="21445"/>
                      </a:lnTo>
                      <a:lnTo>
                        <a:pt x="10346" y="21511"/>
                      </a:lnTo>
                      <a:lnTo>
                        <a:pt x="10516" y="21555"/>
                      </a:lnTo>
                      <a:lnTo>
                        <a:pt x="10743" y="21600"/>
                      </a:lnTo>
                      <a:lnTo>
                        <a:pt x="10988" y="21644"/>
                      </a:lnTo>
                      <a:lnTo>
                        <a:pt x="11215" y="21666"/>
                      </a:lnTo>
                      <a:lnTo>
                        <a:pt x="11498" y="21666"/>
                      </a:lnTo>
                      <a:lnTo>
                        <a:pt x="11762" y="21666"/>
                      </a:lnTo>
                      <a:lnTo>
                        <a:pt x="12253" y="21644"/>
                      </a:lnTo>
                      <a:lnTo>
                        <a:pt x="12763" y="21577"/>
                      </a:lnTo>
                      <a:lnTo>
                        <a:pt x="13197" y="21467"/>
                      </a:lnTo>
                      <a:lnTo>
                        <a:pt x="13556" y="21346"/>
                      </a:lnTo>
                      <a:lnTo>
                        <a:pt x="13896" y="21192"/>
                      </a:lnTo>
                      <a:lnTo>
                        <a:pt x="14179" y="21026"/>
                      </a:lnTo>
                      <a:lnTo>
                        <a:pt x="14444" y="20839"/>
                      </a:lnTo>
                      <a:lnTo>
                        <a:pt x="14576" y="20641"/>
                      </a:lnTo>
                      <a:lnTo>
                        <a:pt x="14727" y="20431"/>
                      </a:lnTo>
                      <a:lnTo>
                        <a:pt x="14765" y="20200"/>
                      </a:lnTo>
                      <a:lnTo>
                        <a:pt x="14802" y="19991"/>
                      </a:lnTo>
                      <a:lnTo>
                        <a:pt x="14727" y="19759"/>
                      </a:lnTo>
                      <a:lnTo>
                        <a:pt x="14613" y="19550"/>
                      </a:lnTo>
                      <a:lnTo>
                        <a:pt x="14444" y="19307"/>
                      </a:lnTo>
                      <a:lnTo>
                        <a:pt x="14217" y="19098"/>
                      </a:lnTo>
                      <a:lnTo>
                        <a:pt x="13934" y="18911"/>
                      </a:lnTo>
                      <a:lnTo>
                        <a:pt x="13669" y="18745"/>
                      </a:lnTo>
                      <a:lnTo>
                        <a:pt x="13462" y="18547"/>
                      </a:lnTo>
                      <a:lnTo>
                        <a:pt x="13311" y="18337"/>
                      </a:lnTo>
                      <a:lnTo>
                        <a:pt x="13197" y="18150"/>
                      </a:lnTo>
                      <a:lnTo>
                        <a:pt x="13122" y="17941"/>
                      </a:lnTo>
                      <a:lnTo>
                        <a:pt x="13122" y="17720"/>
                      </a:lnTo>
                      <a:lnTo>
                        <a:pt x="13122" y="17533"/>
                      </a:lnTo>
                      <a:lnTo>
                        <a:pt x="13197" y="17346"/>
                      </a:lnTo>
                      <a:lnTo>
                        <a:pt x="13273" y="17158"/>
                      </a:lnTo>
                      <a:lnTo>
                        <a:pt x="13386" y="16982"/>
                      </a:lnTo>
                      <a:lnTo>
                        <a:pt x="13537" y="16839"/>
                      </a:lnTo>
                      <a:lnTo>
                        <a:pt x="13707" y="16706"/>
                      </a:lnTo>
                      <a:lnTo>
                        <a:pt x="13896" y="16607"/>
                      </a:lnTo>
                      <a:lnTo>
                        <a:pt x="14104" y="16519"/>
                      </a:lnTo>
                      <a:lnTo>
                        <a:pt x="14330" y="16453"/>
                      </a:lnTo>
                      <a:lnTo>
                        <a:pt x="14538" y="16431"/>
                      </a:lnTo>
                      <a:lnTo>
                        <a:pt x="14897" y="16453"/>
                      </a:lnTo>
                      <a:lnTo>
                        <a:pt x="15406" y="16497"/>
                      </a:lnTo>
                      <a:lnTo>
                        <a:pt x="16105" y="16541"/>
                      </a:lnTo>
                      <a:lnTo>
                        <a:pt x="16898" y="16607"/>
                      </a:lnTo>
                      <a:lnTo>
                        <a:pt x="17804" y="16651"/>
                      </a:lnTo>
                      <a:lnTo>
                        <a:pt x="18786" y="16684"/>
                      </a:lnTo>
                      <a:lnTo>
                        <a:pt x="19844" y="16728"/>
                      </a:lnTo>
                      <a:lnTo>
                        <a:pt x="20920" y="16751"/>
                      </a:lnTo>
                      <a:lnTo>
                        <a:pt x="21109" y="16497"/>
                      </a:lnTo>
                      <a:lnTo>
                        <a:pt x="21241" y="16222"/>
                      </a:lnTo>
                      <a:lnTo>
                        <a:pt x="21392" y="15946"/>
                      </a:lnTo>
                      <a:lnTo>
                        <a:pt x="21467" y="15648"/>
                      </a:lnTo>
                      <a:lnTo>
                        <a:pt x="21543" y="15351"/>
                      </a:lnTo>
                      <a:lnTo>
                        <a:pt x="21618" y="15042"/>
                      </a:lnTo>
                      <a:lnTo>
                        <a:pt x="21618" y="14745"/>
                      </a:lnTo>
                      <a:lnTo>
                        <a:pt x="21618" y="14447"/>
                      </a:lnTo>
                      <a:lnTo>
                        <a:pt x="21618" y="14150"/>
                      </a:lnTo>
                      <a:lnTo>
                        <a:pt x="21581" y="13852"/>
                      </a:lnTo>
                      <a:lnTo>
                        <a:pt x="21505" y="13577"/>
                      </a:lnTo>
                      <a:lnTo>
                        <a:pt x="21430" y="13301"/>
                      </a:lnTo>
                      <a:lnTo>
                        <a:pt x="21354" y="13048"/>
                      </a:lnTo>
                      <a:lnTo>
                        <a:pt x="21241" y="12816"/>
                      </a:lnTo>
                      <a:lnTo>
                        <a:pt x="21146" y="12607"/>
                      </a:lnTo>
                      <a:lnTo>
                        <a:pt x="21033" y="12431"/>
                      </a:lnTo>
                      <a:lnTo>
                        <a:pt x="20920" y="12265"/>
                      </a:lnTo>
                      <a:lnTo>
                        <a:pt x="20769" y="12144"/>
                      </a:lnTo>
                      <a:lnTo>
                        <a:pt x="20637" y="12034"/>
                      </a:lnTo>
                      <a:lnTo>
                        <a:pt x="20486" y="11946"/>
                      </a:lnTo>
                      <a:lnTo>
                        <a:pt x="20297" y="11891"/>
                      </a:lnTo>
                      <a:lnTo>
                        <a:pt x="20165" y="11846"/>
                      </a:lnTo>
                      <a:lnTo>
                        <a:pt x="19976" y="11824"/>
                      </a:lnTo>
                      <a:lnTo>
                        <a:pt x="19806" y="11802"/>
                      </a:lnTo>
                      <a:lnTo>
                        <a:pt x="19390" y="11824"/>
                      </a:lnTo>
                      <a:lnTo>
                        <a:pt x="18956" y="11891"/>
                      </a:lnTo>
                      <a:lnTo>
                        <a:pt x="18503" y="11968"/>
                      </a:lnTo>
                      <a:lnTo>
                        <a:pt x="17993" y="12078"/>
                      </a:lnTo>
                      <a:lnTo>
                        <a:pt x="17653" y="12144"/>
                      </a:lnTo>
                      <a:lnTo>
                        <a:pt x="17332" y="12199"/>
                      </a:lnTo>
                      <a:lnTo>
                        <a:pt x="17049" y="12221"/>
                      </a:lnTo>
                      <a:lnTo>
                        <a:pt x="16747" y="12243"/>
                      </a:lnTo>
                      <a:lnTo>
                        <a:pt x="16464" y="12243"/>
                      </a:lnTo>
                      <a:lnTo>
                        <a:pt x="16218" y="12243"/>
                      </a:lnTo>
                      <a:lnTo>
                        <a:pt x="15992" y="12221"/>
                      </a:lnTo>
                      <a:lnTo>
                        <a:pt x="15746" y="12199"/>
                      </a:lnTo>
                      <a:lnTo>
                        <a:pt x="15520" y="12155"/>
                      </a:lnTo>
                      <a:lnTo>
                        <a:pt x="15350" y="12122"/>
                      </a:lnTo>
                      <a:lnTo>
                        <a:pt x="15161" y="12056"/>
                      </a:lnTo>
                      <a:lnTo>
                        <a:pt x="14972" y="11990"/>
                      </a:lnTo>
                      <a:lnTo>
                        <a:pt x="14689" y="11846"/>
                      </a:lnTo>
                      <a:lnTo>
                        <a:pt x="14444" y="11670"/>
                      </a:lnTo>
                      <a:lnTo>
                        <a:pt x="14255" y="11483"/>
                      </a:lnTo>
                      <a:lnTo>
                        <a:pt x="14104" y="11295"/>
                      </a:lnTo>
                      <a:lnTo>
                        <a:pt x="14028" y="11086"/>
                      </a:lnTo>
                      <a:lnTo>
                        <a:pt x="13972" y="10888"/>
                      </a:lnTo>
                      <a:lnTo>
                        <a:pt x="13972" y="10700"/>
                      </a:lnTo>
                      <a:lnTo>
                        <a:pt x="14009" y="10513"/>
                      </a:lnTo>
                      <a:lnTo>
                        <a:pt x="14066" y="10359"/>
                      </a:lnTo>
                      <a:lnTo>
                        <a:pt x="14179" y="10215"/>
                      </a:lnTo>
                      <a:lnTo>
                        <a:pt x="14406" y="10006"/>
                      </a:lnTo>
                      <a:lnTo>
                        <a:pt x="14651" y="9830"/>
                      </a:lnTo>
                      <a:lnTo>
                        <a:pt x="14878" y="9686"/>
                      </a:lnTo>
                      <a:lnTo>
                        <a:pt x="15123" y="9554"/>
                      </a:lnTo>
                      <a:lnTo>
                        <a:pt x="15350" y="9477"/>
                      </a:lnTo>
                      <a:lnTo>
                        <a:pt x="15558" y="9411"/>
                      </a:lnTo>
                      <a:lnTo>
                        <a:pt x="15803" y="9345"/>
                      </a:lnTo>
                      <a:lnTo>
                        <a:pt x="16030" y="9323"/>
                      </a:lnTo>
                      <a:lnTo>
                        <a:pt x="16256" y="9301"/>
                      </a:lnTo>
                      <a:lnTo>
                        <a:pt x="16464" y="9323"/>
                      </a:lnTo>
                      <a:lnTo>
                        <a:pt x="16690" y="9345"/>
                      </a:lnTo>
                      <a:lnTo>
                        <a:pt x="16898" y="9367"/>
                      </a:lnTo>
                      <a:lnTo>
                        <a:pt x="17332" y="9477"/>
                      </a:lnTo>
                      <a:lnTo>
                        <a:pt x="17767" y="9598"/>
                      </a:lnTo>
                      <a:lnTo>
                        <a:pt x="18163" y="9731"/>
                      </a:lnTo>
                      <a:lnTo>
                        <a:pt x="18597" y="9874"/>
                      </a:lnTo>
                      <a:lnTo>
                        <a:pt x="18994" y="10006"/>
                      </a:lnTo>
                      <a:lnTo>
                        <a:pt x="19428" y="10083"/>
                      </a:lnTo>
                      <a:lnTo>
                        <a:pt x="19617" y="10127"/>
                      </a:lnTo>
                      <a:lnTo>
                        <a:pt x="19844" y="10149"/>
                      </a:lnTo>
                      <a:lnTo>
                        <a:pt x="20013" y="10149"/>
                      </a:lnTo>
                      <a:lnTo>
                        <a:pt x="20240" y="10127"/>
                      </a:lnTo>
                      <a:lnTo>
                        <a:pt x="20410" y="10105"/>
                      </a:lnTo>
                      <a:lnTo>
                        <a:pt x="20637" y="10061"/>
                      </a:lnTo>
                      <a:lnTo>
                        <a:pt x="20844" y="9984"/>
                      </a:lnTo>
                      <a:lnTo>
                        <a:pt x="21033" y="9896"/>
                      </a:lnTo>
                      <a:lnTo>
                        <a:pt x="21146" y="9830"/>
                      </a:lnTo>
                      <a:lnTo>
                        <a:pt x="21203" y="9753"/>
                      </a:lnTo>
                      <a:lnTo>
                        <a:pt x="21279" y="9642"/>
                      </a:lnTo>
                      <a:lnTo>
                        <a:pt x="21354" y="9521"/>
                      </a:lnTo>
                      <a:lnTo>
                        <a:pt x="21430" y="9246"/>
                      </a:lnTo>
                      <a:lnTo>
                        <a:pt x="21430" y="8904"/>
                      </a:lnTo>
                      <a:lnTo>
                        <a:pt x="21430" y="8540"/>
                      </a:lnTo>
                      <a:lnTo>
                        <a:pt x="21392" y="8144"/>
                      </a:lnTo>
                      <a:lnTo>
                        <a:pt x="21354" y="7714"/>
                      </a:lnTo>
                      <a:lnTo>
                        <a:pt x="21279" y="7295"/>
                      </a:lnTo>
                      <a:lnTo>
                        <a:pt x="21146" y="6446"/>
                      </a:lnTo>
                      <a:lnTo>
                        <a:pt x="20995" y="5686"/>
                      </a:lnTo>
                      <a:lnTo>
                        <a:pt x="20958" y="5366"/>
                      </a:lnTo>
                      <a:lnTo>
                        <a:pt x="20958" y="5091"/>
                      </a:lnTo>
                      <a:lnTo>
                        <a:pt x="20958" y="4860"/>
                      </a:lnTo>
                      <a:lnTo>
                        <a:pt x="21033" y="4716"/>
                      </a:lnTo>
                      <a:lnTo>
                        <a:pt x="20637" y="4860"/>
                      </a:lnTo>
                      <a:lnTo>
                        <a:pt x="20127" y="4992"/>
                      </a:lnTo>
                      <a:lnTo>
                        <a:pt x="19617" y="5069"/>
                      </a:lnTo>
                      <a:lnTo>
                        <a:pt x="19032" y="5157"/>
                      </a:lnTo>
                      <a:lnTo>
                        <a:pt x="18465" y="5201"/>
                      </a:lnTo>
                      <a:lnTo>
                        <a:pt x="17842" y="5245"/>
                      </a:lnTo>
                      <a:lnTo>
                        <a:pt x="17219" y="5267"/>
                      </a:lnTo>
                      <a:lnTo>
                        <a:pt x="16615" y="5267"/>
                      </a:lnTo>
                      <a:lnTo>
                        <a:pt x="15992" y="5245"/>
                      </a:lnTo>
                      <a:lnTo>
                        <a:pt x="15369" y="5201"/>
                      </a:lnTo>
                      <a:lnTo>
                        <a:pt x="14840" y="5157"/>
                      </a:lnTo>
                      <a:lnTo>
                        <a:pt x="14293" y="5091"/>
                      </a:lnTo>
                      <a:lnTo>
                        <a:pt x="13783" y="5014"/>
                      </a:lnTo>
                      <a:lnTo>
                        <a:pt x="13386" y="4926"/>
                      </a:lnTo>
                      <a:lnTo>
                        <a:pt x="13027" y="4815"/>
                      </a:lnTo>
                      <a:lnTo>
                        <a:pt x="12725" y="4716"/>
                      </a:lnTo>
                      <a:lnTo>
                        <a:pt x="12480" y="4606"/>
                      </a:lnTo>
                      <a:lnTo>
                        <a:pt x="12291" y="4496"/>
                      </a:lnTo>
                      <a:lnTo>
                        <a:pt x="12197" y="4397"/>
                      </a:lnTo>
                      <a:lnTo>
                        <a:pt x="12083" y="4286"/>
                      </a:lnTo>
                      <a:lnTo>
                        <a:pt x="12046" y="4187"/>
                      </a:lnTo>
                      <a:lnTo>
                        <a:pt x="12008" y="4077"/>
                      </a:lnTo>
                      <a:lnTo>
                        <a:pt x="12046" y="3967"/>
                      </a:lnTo>
                      <a:lnTo>
                        <a:pt x="12121" y="3868"/>
                      </a:lnTo>
                      <a:lnTo>
                        <a:pt x="12197" y="3735"/>
                      </a:lnTo>
                      <a:lnTo>
                        <a:pt x="12291" y="3614"/>
                      </a:lnTo>
                      <a:lnTo>
                        <a:pt x="12442" y="3482"/>
                      </a:lnTo>
                      <a:lnTo>
                        <a:pt x="12631" y="3361"/>
                      </a:lnTo>
                      <a:lnTo>
                        <a:pt x="13065" y="3085"/>
                      </a:lnTo>
                      <a:lnTo>
                        <a:pt x="13537" y="2766"/>
                      </a:lnTo>
                      <a:lnTo>
                        <a:pt x="13783" y="2578"/>
                      </a:lnTo>
                      <a:lnTo>
                        <a:pt x="13934" y="2380"/>
                      </a:lnTo>
                      <a:lnTo>
                        <a:pt x="14028" y="2171"/>
                      </a:lnTo>
                      <a:lnTo>
                        <a:pt x="14104" y="1961"/>
                      </a:lnTo>
                      <a:lnTo>
                        <a:pt x="14104" y="1730"/>
                      </a:lnTo>
                      <a:lnTo>
                        <a:pt x="14066" y="1498"/>
                      </a:lnTo>
                      <a:lnTo>
                        <a:pt x="13972" y="1267"/>
                      </a:lnTo>
                      <a:lnTo>
                        <a:pt x="13820" y="1057"/>
                      </a:lnTo>
                      <a:lnTo>
                        <a:pt x="13594" y="837"/>
                      </a:lnTo>
                      <a:lnTo>
                        <a:pt x="13386" y="628"/>
                      </a:lnTo>
                      <a:lnTo>
                        <a:pt x="13103" y="462"/>
                      </a:lnTo>
                      <a:lnTo>
                        <a:pt x="12763" y="308"/>
                      </a:lnTo>
                      <a:lnTo>
                        <a:pt x="12404" y="187"/>
                      </a:lnTo>
                      <a:lnTo>
                        <a:pt x="12008" y="77"/>
                      </a:lnTo>
                      <a:lnTo>
                        <a:pt x="11574" y="33"/>
                      </a:lnTo>
                      <a:lnTo>
                        <a:pt x="11102" y="11"/>
                      </a:lnTo>
                      <a:lnTo>
                        <a:pt x="10667" y="11"/>
                      </a:lnTo>
                      <a:lnTo>
                        <a:pt x="10233" y="77"/>
                      </a:lnTo>
                      <a:lnTo>
                        <a:pt x="9837" y="187"/>
                      </a:lnTo>
                      <a:lnTo>
                        <a:pt x="9440" y="286"/>
                      </a:lnTo>
                      <a:lnTo>
                        <a:pt x="9062" y="462"/>
                      </a:lnTo>
                      <a:lnTo>
                        <a:pt x="8741" y="628"/>
                      </a:lnTo>
                      <a:lnTo>
                        <a:pt x="8458" y="815"/>
                      </a:lnTo>
                      <a:lnTo>
                        <a:pt x="8232" y="1035"/>
                      </a:lnTo>
                      <a:lnTo>
                        <a:pt x="8062" y="1245"/>
                      </a:lnTo>
                      <a:lnTo>
                        <a:pt x="7911" y="1476"/>
                      </a:lnTo>
                      <a:lnTo>
                        <a:pt x="7835" y="1708"/>
                      </a:lnTo>
                      <a:lnTo>
                        <a:pt x="7797" y="1961"/>
                      </a:lnTo>
                      <a:lnTo>
                        <a:pt x="7835" y="2193"/>
                      </a:lnTo>
                      <a:lnTo>
                        <a:pt x="7948" y="2402"/>
                      </a:lnTo>
                      <a:lnTo>
                        <a:pt x="8062" y="2534"/>
                      </a:lnTo>
                      <a:lnTo>
                        <a:pt x="8175" y="2644"/>
                      </a:lnTo>
                      <a:lnTo>
                        <a:pt x="8269" y="2744"/>
                      </a:lnTo>
                      <a:lnTo>
                        <a:pt x="8420" y="2832"/>
                      </a:lnTo>
                      <a:lnTo>
                        <a:pt x="8704" y="3019"/>
                      </a:lnTo>
                      <a:lnTo>
                        <a:pt x="8968" y="3206"/>
                      </a:lnTo>
                      <a:lnTo>
                        <a:pt x="9138" y="3405"/>
                      </a:lnTo>
                      <a:lnTo>
                        <a:pt x="9327" y="3570"/>
                      </a:lnTo>
                      <a:lnTo>
                        <a:pt x="9440" y="3735"/>
                      </a:lnTo>
                      <a:lnTo>
                        <a:pt x="9516" y="3890"/>
                      </a:lnTo>
                      <a:lnTo>
                        <a:pt x="9534" y="4033"/>
                      </a:lnTo>
                      <a:lnTo>
                        <a:pt x="9534" y="4165"/>
                      </a:lnTo>
                      <a:lnTo>
                        <a:pt x="9516" y="4286"/>
                      </a:lnTo>
                      <a:lnTo>
                        <a:pt x="9440" y="4397"/>
                      </a:lnTo>
                      <a:lnTo>
                        <a:pt x="9327" y="4496"/>
                      </a:lnTo>
                      <a:lnTo>
                        <a:pt x="9176" y="4562"/>
                      </a:lnTo>
                      <a:lnTo>
                        <a:pt x="9006" y="4628"/>
                      </a:lnTo>
                      <a:lnTo>
                        <a:pt x="8779" y="4694"/>
                      </a:lnTo>
                      <a:lnTo>
                        <a:pt x="8534" y="4716"/>
                      </a:lnTo>
                      <a:lnTo>
                        <a:pt x="8232" y="4716"/>
                      </a:lnTo>
                      <a:lnTo>
                        <a:pt x="7118" y="4738"/>
                      </a:lnTo>
                      <a:lnTo>
                        <a:pt x="5947" y="4771"/>
                      </a:lnTo>
                      <a:lnTo>
                        <a:pt x="4795" y="4815"/>
                      </a:lnTo>
                      <a:lnTo>
                        <a:pt x="3681" y="4860"/>
                      </a:lnTo>
                      <a:lnTo>
                        <a:pt x="2662" y="4882"/>
                      </a:lnTo>
                      <a:lnTo>
                        <a:pt x="1755" y="4882"/>
                      </a:lnTo>
                      <a:lnTo>
                        <a:pt x="1359" y="4860"/>
                      </a:lnTo>
                      <a:lnTo>
                        <a:pt x="981" y="4837"/>
                      </a:lnTo>
                      <a:lnTo>
                        <a:pt x="698" y="4771"/>
                      </a:lnTo>
                      <a:lnTo>
                        <a:pt x="453" y="4716"/>
                      </a:lnTo>
                      <a:lnTo>
                        <a:pt x="453" y="5322"/>
                      </a:lnTo>
                      <a:lnTo>
                        <a:pt x="453" y="6083"/>
                      </a:lnTo>
                      <a:lnTo>
                        <a:pt x="453" y="6909"/>
                      </a:lnTo>
                      <a:lnTo>
                        <a:pt x="453" y="7780"/>
                      </a:lnTo>
                      <a:lnTo>
                        <a:pt x="453" y="8606"/>
                      </a:lnTo>
                      <a:lnTo>
                        <a:pt x="453" y="9345"/>
                      </a:lnTo>
                      <a:lnTo>
                        <a:pt x="453" y="9918"/>
                      </a:lnTo>
                      <a:lnTo>
                        <a:pt x="453" y="10282"/>
                      </a:lnTo>
                      <a:lnTo>
                        <a:pt x="490" y="10381"/>
                      </a:lnTo>
                      <a:lnTo>
                        <a:pt x="547" y="10491"/>
                      </a:lnTo>
                      <a:lnTo>
                        <a:pt x="660" y="10590"/>
                      </a:lnTo>
                      <a:lnTo>
                        <a:pt x="811" y="10700"/>
                      </a:lnTo>
                      <a:lnTo>
                        <a:pt x="981" y="10811"/>
                      </a:lnTo>
                      <a:lnTo>
                        <a:pt x="1208" y="10888"/>
                      </a:lnTo>
                      <a:lnTo>
                        <a:pt x="1453" y="10954"/>
                      </a:lnTo>
                      <a:lnTo>
                        <a:pt x="1718" y="11020"/>
                      </a:lnTo>
                      <a:lnTo>
                        <a:pt x="1963" y="11064"/>
                      </a:lnTo>
                      <a:lnTo>
                        <a:pt x="2265" y="11086"/>
                      </a:lnTo>
                      <a:lnTo>
                        <a:pt x="2548" y="11064"/>
                      </a:lnTo>
                      <a:lnTo>
                        <a:pt x="2794" y="11042"/>
                      </a:lnTo>
                      <a:lnTo>
                        <a:pt x="3096" y="10976"/>
                      </a:lnTo>
                      <a:lnTo>
                        <a:pt x="3341" y="10888"/>
                      </a:lnTo>
                      <a:lnTo>
                        <a:pt x="3606" y="10766"/>
                      </a:lnTo>
                      <a:lnTo>
                        <a:pt x="3813" y="1059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Puzzle1"/>
                <p:cNvSpPr>
                  <a:spLocks noEditPoints="1" noChangeArrowheads="1"/>
                </p:cNvSpPr>
                <p:nvPr/>
              </p:nvSpPr>
              <p:spPr bwMode="auto">
                <a:xfrm>
                  <a:off x="2781300" y="5341366"/>
                  <a:ext cx="895364" cy="432195"/>
                </a:xfrm>
                <a:custGeom>
                  <a:avLst/>
                  <a:gdLst>
                    <a:gd name="T0" fmla="*/ 2147483647 w 21600"/>
                    <a:gd name="T1" fmla="*/ 2147483647 h 21600"/>
                    <a:gd name="T2" fmla="*/ 2147483647 w 21600"/>
                    <a:gd name="T3" fmla="*/ 0 h 21600"/>
                    <a:gd name="T4" fmla="*/ 2147483647 w 21600"/>
                    <a:gd name="T5" fmla="*/ 0 h 21600"/>
                    <a:gd name="T6" fmla="*/ 2147483647 w 21600"/>
                    <a:gd name="T7" fmla="*/ 2147483647 h 21600"/>
                    <a:gd name="T8" fmla="*/ 2147483647 w 21600"/>
                    <a:gd name="T9" fmla="*/ 2147483647 h 21600"/>
                    <a:gd name="T10" fmla="*/ 2147483647 w 21600"/>
                    <a:gd name="T11" fmla="*/ 2147483647 h 21600"/>
                    <a:gd name="T12" fmla="*/ 2147483647 w 21600"/>
                    <a:gd name="T13" fmla="*/ 2147483647 h 21600"/>
                    <a:gd name="T14" fmla="*/ 0 w 21600"/>
                    <a:gd name="T15" fmla="*/ 2147483647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6084 w 21600"/>
                    <a:gd name="T25" fmla="*/ 2569 h 21600"/>
                    <a:gd name="T26" fmla="*/ 16128 w 21600"/>
                    <a:gd name="T27" fmla="*/ 19545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9360" y="20836"/>
                      </a:moveTo>
                      <a:lnTo>
                        <a:pt x="9528" y="20836"/>
                      </a:lnTo>
                      <a:lnTo>
                        <a:pt x="9686" y="20762"/>
                      </a:lnTo>
                      <a:lnTo>
                        <a:pt x="9810" y="20687"/>
                      </a:lnTo>
                      <a:lnTo>
                        <a:pt x="9922" y="20575"/>
                      </a:lnTo>
                      <a:lnTo>
                        <a:pt x="10012" y="20426"/>
                      </a:lnTo>
                      <a:lnTo>
                        <a:pt x="10068" y="20296"/>
                      </a:lnTo>
                      <a:lnTo>
                        <a:pt x="10113" y="20110"/>
                      </a:lnTo>
                      <a:lnTo>
                        <a:pt x="10136" y="19905"/>
                      </a:lnTo>
                      <a:lnTo>
                        <a:pt x="10136" y="19682"/>
                      </a:lnTo>
                      <a:lnTo>
                        <a:pt x="10113" y="19440"/>
                      </a:lnTo>
                      <a:lnTo>
                        <a:pt x="10068" y="19142"/>
                      </a:lnTo>
                      <a:lnTo>
                        <a:pt x="10012" y="18900"/>
                      </a:lnTo>
                      <a:lnTo>
                        <a:pt x="9900" y="18620"/>
                      </a:lnTo>
                      <a:lnTo>
                        <a:pt x="9787" y="18285"/>
                      </a:lnTo>
                      <a:lnTo>
                        <a:pt x="9641" y="17968"/>
                      </a:lnTo>
                      <a:lnTo>
                        <a:pt x="9472" y="17652"/>
                      </a:lnTo>
                      <a:lnTo>
                        <a:pt x="9382" y="17466"/>
                      </a:lnTo>
                      <a:lnTo>
                        <a:pt x="9315" y="17298"/>
                      </a:lnTo>
                      <a:lnTo>
                        <a:pt x="9258" y="17112"/>
                      </a:lnTo>
                      <a:lnTo>
                        <a:pt x="9191" y="16926"/>
                      </a:lnTo>
                      <a:lnTo>
                        <a:pt x="9123" y="16535"/>
                      </a:lnTo>
                      <a:lnTo>
                        <a:pt x="9101" y="16144"/>
                      </a:lnTo>
                      <a:lnTo>
                        <a:pt x="9101" y="15753"/>
                      </a:lnTo>
                      <a:lnTo>
                        <a:pt x="9168" y="15362"/>
                      </a:lnTo>
                      <a:lnTo>
                        <a:pt x="9236" y="14971"/>
                      </a:lnTo>
                      <a:lnTo>
                        <a:pt x="9360" y="14580"/>
                      </a:lnTo>
                      <a:lnTo>
                        <a:pt x="9495" y="14244"/>
                      </a:lnTo>
                      <a:lnTo>
                        <a:pt x="9663" y="13891"/>
                      </a:lnTo>
                      <a:lnTo>
                        <a:pt x="9855" y="13611"/>
                      </a:lnTo>
                      <a:lnTo>
                        <a:pt x="10068" y="13351"/>
                      </a:lnTo>
                      <a:lnTo>
                        <a:pt x="10293" y="13146"/>
                      </a:lnTo>
                      <a:lnTo>
                        <a:pt x="10552" y="12997"/>
                      </a:lnTo>
                      <a:lnTo>
                        <a:pt x="10811" y="12885"/>
                      </a:lnTo>
                      <a:lnTo>
                        <a:pt x="11069" y="12866"/>
                      </a:lnTo>
                      <a:lnTo>
                        <a:pt x="11351" y="12885"/>
                      </a:lnTo>
                      <a:lnTo>
                        <a:pt x="11610" y="12997"/>
                      </a:lnTo>
                      <a:lnTo>
                        <a:pt x="11846" y="13183"/>
                      </a:lnTo>
                      <a:lnTo>
                        <a:pt x="12060" y="13388"/>
                      </a:lnTo>
                      <a:lnTo>
                        <a:pt x="12251" y="13648"/>
                      </a:lnTo>
                      <a:lnTo>
                        <a:pt x="12419" y="13928"/>
                      </a:lnTo>
                      <a:lnTo>
                        <a:pt x="12555" y="14244"/>
                      </a:lnTo>
                      <a:lnTo>
                        <a:pt x="12690" y="14617"/>
                      </a:lnTo>
                      <a:lnTo>
                        <a:pt x="12768" y="15008"/>
                      </a:lnTo>
                      <a:lnTo>
                        <a:pt x="12836" y="15399"/>
                      </a:lnTo>
                      <a:lnTo>
                        <a:pt x="12858" y="15753"/>
                      </a:lnTo>
                      <a:lnTo>
                        <a:pt x="12858" y="16144"/>
                      </a:lnTo>
                      <a:lnTo>
                        <a:pt x="12813" y="16535"/>
                      </a:lnTo>
                      <a:lnTo>
                        <a:pt x="12746" y="16888"/>
                      </a:lnTo>
                      <a:lnTo>
                        <a:pt x="12667" y="17224"/>
                      </a:lnTo>
                      <a:lnTo>
                        <a:pt x="12510" y="17503"/>
                      </a:lnTo>
                      <a:lnTo>
                        <a:pt x="12228" y="18043"/>
                      </a:lnTo>
                      <a:lnTo>
                        <a:pt x="11970" y="18546"/>
                      </a:lnTo>
                      <a:lnTo>
                        <a:pt x="11868" y="18751"/>
                      </a:lnTo>
                      <a:lnTo>
                        <a:pt x="11778" y="18974"/>
                      </a:lnTo>
                      <a:lnTo>
                        <a:pt x="11711" y="19179"/>
                      </a:lnTo>
                      <a:lnTo>
                        <a:pt x="11666" y="19365"/>
                      </a:lnTo>
                      <a:lnTo>
                        <a:pt x="11632" y="19570"/>
                      </a:lnTo>
                      <a:lnTo>
                        <a:pt x="11632" y="19756"/>
                      </a:lnTo>
                      <a:lnTo>
                        <a:pt x="11632" y="19942"/>
                      </a:lnTo>
                      <a:lnTo>
                        <a:pt x="11643" y="20110"/>
                      </a:lnTo>
                      <a:lnTo>
                        <a:pt x="11711" y="20296"/>
                      </a:lnTo>
                      <a:lnTo>
                        <a:pt x="11801" y="20464"/>
                      </a:lnTo>
                      <a:lnTo>
                        <a:pt x="11891" y="20650"/>
                      </a:lnTo>
                      <a:lnTo>
                        <a:pt x="12037" y="20836"/>
                      </a:lnTo>
                      <a:lnTo>
                        <a:pt x="12206" y="21004"/>
                      </a:lnTo>
                      <a:lnTo>
                        <a:pt x="12419" y="21190"/>
                      </a:lnTo>
                      <a:lnTo>
                        <a:pt x="12667" y="21320"/>
                      </a:lnTo>
                      <a:lnTo>
                        <a:pt x="12960" y="21432"/>
                      </a:lnTo>
                      <a:lnTo>
                        <a:pt x="13286" y="21544"/>
                      </a:lnTo>
                      <a:lnTo>
                        <a:pt x="13612" y="21655"/>
                      </a:lnTo>
                      <a:lnTo>
                        <a:pt x="13983" y="21693"/>
                      </a:lnTo>
                      <a:lnTo>
                        <a:pt x="14343" y="21730"/>
                      </a:lnTo>
                      <a:lnTo>
                        <a:pt x="14715" y="21730"/>
                      </a:lnTo>
                      <a:lnTo>
                        <a:pt x="15075" y="21730"/>
                      </a:lnTo>
                      <a:lnTo>
                        <a:pt x="15446" y="21655"/>
                      </a:lnTo>
                      <a:lnTo>
                        <a:pt x="15794" y="21581"/>
                      </a:lnTo>
                      <a:lnTo>
                        <a:pt x="16132" y="21432"/>
                      </a:lnTo>
                      <a:lnTo>
                        <a:pt x="16458" y="21302"/>
                      </a:lnTo>
                      <a:lnTo>
                        <a:pt x="16740" y="21078"/>
                      </a:lnTo>
                      <a:lnTo>
                        <a:pt x="16976" y="20836"/>
                      </a:lnTo>
                      <a:lnTo>
                        <a:pt x="17043" y="20650"/>
                      </a:lnTo>
                      <a:lnTo>
                        <a:pt x="17088" y="20426"/>
                      </a:lnTo>
                      <a:lnTo>
                        <a:pt x="17133" y="20222"/>
                      </a:lnTo>
                      <a:lnTo>
                        <a:pt x="17156" y="19980"/>
                      </a:lnTo>
                      <a:lnTo>
                        <a:pt x="17167" y="19477"/>
                      </a:lnTo>
                      <a:lnTo>
                        <a:pt x="17167" y="18974"/>
                      </a:lnTo>
                      <a:lnTo>
                        <a:pt x="17156" y="18397"/>
                      </a:lnTo>
                      <a:lnTo>
                        <a:pt x="17111" y="17820"/>
                      </a:lnTo>
                      <a:lnTo>
                        <a:pt x="17066" y="17261"/>
                      </a:lnTo>
                      <a:lnTo>
                        <a:pt x="16998" y="16646"/>
                      </a:lnTo>
                      <a:lnTo>
                        <a:pt x="16852" y="15511"/>
                      </a:lnTo>
                      <a:lnTo>
                        <a:pt x="16740" y="14393"/>
                      </a:lnTo>
                      <a:lnTo>
                        <a:pt x="16717" y="13928"/>
                      </a:lnTo>
                      <a:lnTo>
                        <a:pt x="16695" y="13462"/>
                      </a:lnTo>
                      <a:lnTo>
                        <a:pt x="16717" y="13071"/>
                      </a:lnTo>
                      <a:lnTo>
                        <a:pt x="16785" y="12755"/>
                      </a:lnTo>
                      <a:lnTo>
                        <a:pt x="16852" y="12419"/>
                      </a:lnTo>
                      <a:lnTo>
                        <a:pt x="16953" y="12140"/>
                      </a:lnTo>
                      <a:lnTo>
                        <a:pt x="17088" y="11898"/>
                      </a:lnTo>
                      <a:lnTo>
                        <a:pt x="17212" y="11675"/>
                      </a:lnTo>
                      <a:lnTo>
                        <a:pt x="17370" y="11470"/>
                      </a:lnTo>
                      <a:lnTo>
                        <a:pt x="17516" y="11284"/>
                      </a:lnTo>
                      <a:lnTo>
                        <a:pt x="17696" y="11135"/>
                      </a:lnTo>
                      <a:lnTo>
                        <a:pt x="17865" y="11042"/>
                      </a:lnTo>
                      <a:lnTo>
                        <a:pt x="18033" y="10930"/>
                      </a:lnTo>
                      <a:lnTo>
                        <a:pt x="18213" y="10893"/>
                      </a:lnTo>
                      <a:lnTo>
                        <a:pt x="18382" y="10893"/>
                      </a:lnTo>
                      <a:lnTo>
                        <a:pt x="18551" y="10967"/>
                      </a:lnTo>
                      <a:lnTo>
                        <a:pt x="18708" y="11042"/>
                      </a:lnTo>
                      <a:lnTo>
                        <a:pt x="18855" y="11172"/>
                      </a:lnTo>
                      <a:lnTo>
                        <a:pt x="19012" y="11358"/>
                      </a:lnTo>
                      <a:lnTo>
                        <a:pt x="19136" y="11600"/>
                      </a:lnTo>
                      <a:lnTo>
                        <a:pt x="19271" y="11861"/>
                      </a:lnTo>
                      <a:lnTo>
                        <a:pt x="19440" y="12028"/>
                      </a:lnTo>
                      <a:lnTo>
                        <a:pt x="19608" y="12177"/>
                      </a:lnTo>
                      <a:lnTo>
                        <a:pt x="19822" y="12289"/>
                      </a:lnTo>
                      <a:lnTo>
                        <a:pt x="20025" y="12289"/>
                      </a:lnTo>
                      <a:lnTo>
                        <a:pt x="20238" y="12289"/>
                      </a:lnTo>
                      <a:lnTo>
                        <a:pt x="20452" y="12215"/>
                      </a:lnTo>
                      <a:lnTo>
                        <a:pt x="20643" y="12103"/>
                      </a:lnTo>
                      <a:lnTo>
                        <a:pt x="20846" y="11973"/>
                      </a:lnTo>
                      <a:lnTo>
                        <a:pt x="21037" y="11786"/>
                      </a:lnTo>
                      <a:lnTo>
                        <a:pt x="21206" y="11563"/>
                      </a:lnTo>
                      <a:lnTo>
                        <a:pt x="21363" y="11321"/>
                      </a:lnTo>
                      <a:lnTo>
                        <a:pt x="21465" y="11079"/>
                      </a:lnTo>
                      <a:lnTo>
                        <a:pt x="21577" y="10744"/>
                      </a:lnTo>
                      <a:lnTo>
                        <a:pt x="21622" y="10427"/>
                      </a:lnTo>
                      <a:lnTo>
                        <a:pt x="21645" y="10111"/>
                      </a:lnTo>
                      <a:lnTo>
                        <a:pt x="21622" y="9608"/>
                      </a:lnTo>
                      <a:lnTo>
                        <a:pt x="21577" y="9142"/>
                      </a:lnTo>
                      <a:lnTo>
                        <a:pt x="21465" y="8751"/>
                      </a:lnTo>
                      <a:lnTo>
                        <a:pt x="21363" y="8397"/>
                      </a:lnTo>
                      <a:lnTo>
                        <a:pt x="21206" y="8062"/>
                      </a:lnTo>
                      <a:lnTo>
                        <a:pt x="21037" y="7820"/>
                      </a:lnTo>
                      <a:lnTo>
                        <a:pt x="20846" y="7597"/>
                      </a:lnTo>
                      <a:lnTo>
                        <a:pt x="20643" y="7429"/>
                      </a:lnTo>
                      <a:lnTo>
                        <a:pt x="20452" y="7317"/>
                      </a:lnTo>
                      <a:lnTo>
                        <a:pt x="20238" y="7206"/>
                      </a:lnTo>
                      <a:lnTo>
                        <a:pt x="20025" y="7168"/>
                      </a:lnTo>
                      <a:lnTo>
                        <a:pt x="19822" y="7206"/>
                      </a:lnTo>
                      <a:lnTo>
                        <a:pt x="19608" y="7243"/>
                      </a:lnTo>
                      <a:lnTo>
                        <a:pt x="19440" y="7355"/>
                      </a:lnTo>
                      <a:lnTo>
                        <a:pt x="19271" y="7504"/>
                      </a:lnTo>
                      <a:lnTo>
                        <a:pt x="19136" y="7708"/>
                      </a:lnTo>
                      <a:lnTo>
                        <a:pt x="19012" y="7895"/>
                      </a:lnTo>
                      <a:lnTo>
                        <a:pt x="18832" y="8025"/>
                      </a:lnTo>
                      <a:lnTo>
                        <a:pt x="18663" y="8174"/>
                      </a:lnTo>
                      <a:lnTo>
                        <a:pt x="18472" y="8248"/>
                      </a:lnTo>
                      <a:lnTo>
                        <a:pt x="18270" y="8286"/>
                      </a:lnTo>
                      <a:lnTo>
                        <a:pt x="18078" y="8323"/>
                      </a:lnTo>
                      <a:lnTo>
                        <a:pt x="17887" y="8323"/>
                      </a:lnTo>
                      <a:lnTo>
                        <a:pt x="17696" y="8248"/>
                      </a:lnTo>
                      <a:lnTo>
                        <a:pt x="17493" y="8174"/>
                      </a:lnTo>
                      <a:lnTo>
                        <a:pt x="17302" y="8062"/>
                      </a:lnTo>
                      <a:lnTo>
                        <a:pt x="17133" y="7969"/>
                      </a:lnTo>
                      <a:lnTo>
                        <a:pt x="16976" y="7783"/>
                      </a:lnTo>
                      <a:lnTo>
                        <a:pt x="16852" y="7597"/>
                      </a:lnTo>
                      <a:lnTo>
                        <a:pt x="16740" y="7429"/>
                      </a:lnTo>
                      <a:lnTo>
                        <a:pt x="16672" y="7168"/>
                      </a:lnTo>
                      <a:lnTo>
                        <a:pt x="16638" y="6926"/>
                      </a:lnTo>
                      <a:lnTo>
                        <a:pt x="16616" y="6498"/>
                      </a:lnTo>
                      <a:lnTo>
                        <a:pt x="16616" y="5772"/>
                      </a:lnTo>
                      <a:lnTo>
                        <a:pt x="16650" y="4915"/>
                      </a:lnTo>
                      <a:lnTo>
                        <a:pt x="16695" y="3928"/>
                      </a:lnTo>
                      <a:lnTo>
                        <a:pt x="16762" y="2960"/>
                      </a:lnTo>
                      <a:lnTo>
                        <a:pt x="16830" y="1992"/>
                      </a:lnTo>
                      <a:lnTo>
                        <a:pt x="16908" y="1173"/>
                      </a:lnTo>
                      <a:lnTo>
                        <a:pt x="16976" y="521"/>
                      </a:lnTo>
                      <a:lnTo>
                        <a:pt x="16953" y="521"/>
                      </a:lnTo>
                      <a:lnTo>
                        <a:pt x="16931" y="521"/>
                      </a:lnTo>
                      <a:lnTo>
                        <a:pt x="16267" y="484"/>
                      </a:lnTo>
                      <a:lnTo>
                        <a:pt x="15637" y="428"/>
                      </a:lnTo>
                      <a:lnTo>
                        <a:pt x="15063" y="353"/>
                      </a:lnTo>
                      <a:lnTo>
                        <a:pt x="14523" y="279"/>
                      </a:lnTo>
                      <a:lnTo>
                        <a:pt x="14040" y="167"/>
                      </a:lnTo>
                      <a:lnTo>
                        <a:pt x="13635" y="93"/>
                      </a:lnTo>
                      <a:lnTo>
                        <a:pt x="13331" y="18"/>
                      </a:lnTo>
                      <a:lnTo>
                        <a:pt x="13117" y="18"/>
                      </a:lnTo>
                      <a:lnTo>
                        <a:pt x="12982" y="18"/>
                      </a:lnTo>
                      <a:lnTo>
                        <a:pt x="12858" y="130"/>
                      </a:lnTo>
                      <a:lnTo>
                        <a:pt x="12723" y="279"/>
                      </a:lnTo>
                      <a:lnTo>
                        <a:pt x="12622" y="446"/>
                      </a:lnTo>
                      <a:lnTo>
                        <a:pt x="12510" y="670"/>
                      </a:lnTo>
                      <a:lnTo>
                        <a:pt x="12419" y="912"/>
                      </a:lnTo>
                      <a:lnTo>
                        <a:pt x="12363" y="1210"/>
                      </a:lnTo>
                      <a:lnTo>
                        <a:pt x="12318" y="1526"/>
                      </a:lnTo>
                      <a:lnTo>
                        <a:pt x="12273" y="1843"/>
                      </a:lnTo>
                      <a:lnTo>
                        <a:pt x="12251" y="2215"/>
                      </a:lnTo>
                      <a:lnTo>
                        <a:pt x="12273" y="2532"/>
                      </a:lnTo>
                      <a:lnTo>
                        <a:pt x="12318" y="2886"/>
                      </a:lnTo>
                      <a:lnTo>
                        <a:pt x="12386" y="3240"/>
                      </a:lnTo>
                      <a:lnTo>
                        <a:pt x="12464" y="3556"/>
                      </a:lnTo>
                      <a:lnTo>
                        <a:pt x="12577" y="3891"/>
                      </a:lnTo>
                      <a:lnTo>
                        <a:pt x="12746" y="4171"/>
                      </a:lnTo>
                      <a:lnTo>
                        <a:pt x="12926" y="4487"/>
                      </a:lnTo>
                      <a:lnTo>
                        <a:pt x="13050" y="4860"/>
                      </a:lnTo>
                      <a:lnTo>
                        <a:pt x="13162" y="5251"/>
                      </a:lnTo>
                      <a:lnTo>
                        <a:pt x="13218" y="5604"/>
                      </a:lnTo>
                      <a:lnTo>
                        <a:pt x="13263" y="5995"/>
                      </a:lnTo>
                      <a:lnTo>
                        <a:pt x="13241" y="6386"/>
                      </a:lnTo>
                      <a:lnTo>
                        <a:pt x="13218" y="6740"/>
                      </a:lnTo>
                      <a:lnTo>
                        <a:pt x="13139" y="7094"/>
                      </a:lnTo>
                      <a:lnTo>
                        <a:pt x="13050" y="7429"/>
                      </a:lnTo>
                      <a:lnTo>
                        <a:pt x="12903" y="7746"/>
                      </a:lnTo>
                      <a:lnTo>
                        <a:pt x="12723" y="8025"/>
                      </a:lnTo>
                      <a:lnTo>
                        <a:pt x="12532" y="8286"/>
                      </a:lnTo>
                      <a:lnTo>
                        <a:pt x="12318" y="8491"/>
                      </a:lnTo>
                      <a:lnTo>
                        <a:pt x="12060" y="8677"/>
                      </a:lnTo>
                      <a:lnTo>
                        <a:pt x="11756" y="8788"/>
                      </a:lnTo>
                      <a:lnTo>
                        <a:pt x="11452" y="8826"/>
                      </a:lnTo>
                      <a:lnTo>
                        <a:pt x="11283" y="8826"/>
                      </a:lnTo>
                      <a:lnTo>
                        <a:pt x="11126" y="8826"/>
                      </a:lnTo>
                      <a:lnTo>
                        <a:pt x="11002" y="8788"/>
                      </a:lnTo>
                      <a:lnTo>
                        <a:pt x="10845" y="8714"/>
                      </a:lnTo>
                      <a:lnTo>
                        <a:pt x="10721" y="8640"/>
                      </a:lnTo>
                      <a:lnTo>
                        <a:pt x="10608" y="8565"/>
                      </a:lnTo>
                      <a:lnTo>
                        <a:pt x="10485" y="8453"/>
                      </a:lnTo>
                      <a:lnTo>
                        <a:pt x="10372" y="8323"/>
                      </a:lnTo>
                      <a:lnTo>
                        <a:pt x="10181" y="8062"/>
                      </a:lnTo>
                      <a:lnTo>
                        <a:pt x="10035" y="7746"/>
                      </a:lnTo>
                      <a:lnTo>
                        <a:pt x="9900" y="7392"/>
                      </a:lnTo>
                      <a:lnTo>
                        <a:pt x="9787" y="7001"/>
                      </a:lnTo>
                      <a:lnTo>
                        <a:pt x="9731" y="6610"/>
                      </a:lnTo>
                      <a:lnTo>
                        <a:pt x="9686" y="6219"/>
                      </a:lnTo>
                      <a:lnTo>
                        <a:pt x="9663" y="5772"/>
                      </a:lnTo>
                      <a:lnTo>
                        <a:pt x="9686" y="5381"/>
                      </a:lnTo>
                      <a:lnTo>
                        <a:pt x="9753" y="4990"/>
                      </a:lnTo>
                      <a:lnTo>
                        <a:pt x="9832" y="4636"/>
                      </a:lnTo>
                      <a:lnTo>
                        <a:pt x="9945" y="4320"/>
                      </a:lnTo>
                      <a:lnTo>
                        <a:pt x="10068" y="4022"/>
                      </a:lnTo>
                      <a:lnTo>
                        <a:pt x="10203" y="3817"/>
                      </a:lnTo>
                      <a:lnTo>
                        <a:pt x="10316" y="3593"/>
                      </a:lnTo>
                      <a:lnTo>
                        <a:pt x="10395" y="3351"/>
                      </a:lnTo>
                      <a:lnTo>
                        <a:pt x="10462" y="3109"/>
                      </a:lnTo>
                      <a:lnTo>
                        <a:pt x="10507" y="2848"/>
                      </a:lnTo>
                      <a:lnTo>
                        <a:pt x="10530" y="2606"/>
                      </a:lnTo>
                      <a:lnTo>
                        <a:pt x="10507" y="2346"/>
                      </a:lnTo>
                      <a:lnTo>
                        <a:pt x="10462" y="2141"/>
                      </a:lnTo>
                      <a:lnTo>
                        <a:pt x="10395" y="1880"/>
                      </a:lnTo>
                      <a:lnTo>
                        <a:pt x="10293" y="1638"/>
                      </a:lnTo>
                      <a:lnTo>
                        <a:pt x="10158" y="1415"/>
                      </a:lnTo>
                      <a:lnTo>
                        <a:pt x="9967" y="1210"/>
                      </a:lnTo>
                      <a:lnTo>
                        <a:pt x="9753" y="986"/>
                      </a:lnTo>
                      <a:lnTo>
                        <a:pt x="9495" y="819"/>
                      </a:lnTo>
                      <a:lnTo>
                        <a:pt x="9191" y="670"/>
                      </a:lnTo>
                      <a:lnTo>
                        <a:pt x="8842" y="521"/>
                      </a:lnTo>
                      <a:lnTo>
                        <a:pt x="8471" y="446"/>
                      </a:lnTo>
                      <a:lnTo>
                        <a:pt x="7998" y="428"/>
                      </a:lnTo>
                      <a:lnTo>
                        <a:pt x="7413" y="428"/>
                      </a:lnTo>
                      <a:lnTo>
                        <a:pt x="6817" y="446"/>
                      </a:lnTo>
                      <a:lnTo>
                        <a:pt x="6187" y="521"/>
                      </a:lnTo>
                      <a:lnTo>
                        <a:pt x="5602" y="633"/>
                      </a:lnTo>
                      <a:lnTo>
                        <a:pt x="5107" y="744"/>
                      </a:lnTo>
                      <a:lnTo>
                        <a:pt x="4725" y="856"/>
                      </a:lnTo>
                      <a:lnTo>
                        <a:pt x="4848" y="1564"/>
                      </a:lnTo>
                      <a:lnTo>
                        <a:pt x="5028" y="2495"/>
                      </a:lnTo>
                      <a:lnTo>
                        <a:pt x="5175" y="3556"/>
                      </a:lnTo>
                      <a:lnTo>
                        <a:pt x="5298" y="4673"/>
                      </a:lnTo>
                      <a:lnTo>
                        <a:pt x="5343" y="5213"/>
                      </a:lnTo>
                      <a:lnTo>
                        <a:pt x="5388" y="5753"/>
                      </a:lnTo>
                      <a:lnTo>
                        <a:pt x="5411" y="6275"/>
                      </a:lnTo>
                      <a:lnTo>
                        <a:pt x="5411" y="6740"/>
                      </a:lnTo>
                      <a:lnTo>
                        <a:pt x="5366" y="7168"/>
                      </a:lnTo>
                      <a:lnTo>
                        <a:pt x="5321" y="7541"/>
                      </a:lnTo>
                      <a:lnTo>
                        <a:pt x="5287" y="7708"/>
                      </a:lnTo>
                      <a:lnTo>
                        <a:pt x="5242" y="7857"/>
                      </a:lnTo>
                      <a:lnTo>
                        <a:pt x="5197" y="7969"/>
                      </a:lnTo>
                      <a:lnTo>
                        <a:pt x="5130" y="8062"/>
                      </a:lnTo>
                      <a:lnTo>
                        <a:pt x="5006" y="8248"/>
                      </a:lnTo>
                      <a:lnTo>
                        <a:pt x="4848" y="8397"/>
                      </a:lnTo>
                      <a:lnTo>
                        <a:pt x="4725" y="8528"/>
                      </a:lnTo>
                      <a:lnTo>
                        <a:pt x="4567" y="8640"/>
                      </a:lnTo>
                      <a:lnTo>
                        <a:pt x="4421" y="8714"/>
                      </a:lnTo>
                      <a:lnTo>
                        <a:pt x="4263" y="8751"/>
                      </a:lnTo>
                      <a:lnTo>
                        <a:pt x="4095" y="8788"/>
                      </a:lnTo>
                      <a:lnTo>
                        <a:pt x="3948" y="8788"/>
                      </a:lnTo>
                      <a:lnTo>
                        <a:pt x="3791" y="8751"/>
                      </a:lnTo>
                      <a:lnTo>
                        <a:pt x="3667" y="8714"/>
                      </a:lnTo>
                      <a:lnTo>
                        <a:pt x="3510" y="8677"/>
                      </a:lnTo>
                      <a:lnTo>
                        <a:pt x="3386" y="8602"/>
                      </a:lnTo>
                      <a:lnTo>
                        <a:pt x="3251" y="8491"/>
                      </a:lnTo>
                      <a:lnTo>
                        <a:pt x="3127" y="8360"/>
                      </a:lnTo>
                      <a:lnTo>
                        <a:pt x="3015" y="8248"/>
                      </a:lnTo>
                      <a:lnTo>
                        <a:pt x="2925" y="8062"/>
                      </a:lnTo>
                      <a:lnTo>
                        <a:pt x="2778" y="7857"/>
                      </a:lnTo>
                      <a:lnTo>
                        <a:pt x="2610" y="7671"/>
                      </a:lnTo>
                      <a:lnTo>
                        <a:pt x="2407" y="7541"/>
                      </a:lnTo>
                      <a:lnTo>
                        <a:pt x="2171" y="7466"/>
                      </a:lnTo>
                      <a:lnTo>
                        <a:pt x="1957" y="7429"/>
                      </a:lnTo>
                      <a:lnTo>
                        <a:pt x="1698" y="7429"/>
                      </a:lnTo>
                      <a:lnTo>
                        <a:pt x="1462" y="7466"/>
                      </a:lnTo>
                      <a:lnTo>
                        <a:pt x="1226" y="7559"/>
                      </a:lnTo>
                      <a:lnTo>
                        <a:pt x="989" y="7708"/>
                      </a:lnTo>
                      <a:lnTo>
                        <a:pt x="776" y="7932"/>
                      </a:lnTo>
                      <a:lnTo>
                        <a:pt x="551" y="8211"/>
                      </a:lnTo>
                      <a:lnTo>
                        <a:pt x="382" y="8528"/>
                      </a:lnTo>
                      <a:lnTo>
                        <a:pt x="315" y="8714"/>
                      </a:lnTo>
                      <a:lnTo>
                        <a:pt x="236" y="8919"/>
                      </a:lnTo>
                      <a:lnTo>
                        <a:pt x="191" y="9142"/>
                      </a:lnTo>
                      <a:lnTo>
                        <a:pt x="123" y="9347"/>
                      </a:lnTo>
                      <a:lnTo>
                        <a:pt x="78" y="9608"/>
                      </a:lnTo>
                      <a:lnTo>
                        <a:pt x="56" y="9887"/>
                      </a:lnTo>
                      <a:lnTo>
                        <a:pt x="33" y="10185"/>
                      </a:lnTo>
                      <a:lnTo>
                        <a:pt x="33" y="10464"/>
                      </a:lnTo>
                      <a:lnTo>
                        <a:pt x="33" y="10706"/>
                      </a:lnTo>
                      <a:lnTo>
                        <a:pt x="56" y="10967"/>
                      </a:lnTo>
                      <a:lnTo>
                        <a:pt x="78" y="11172"/>
                      </a:lnTo>
                      <a:lnTo>
                        <a:pt x="123" y="11395"/>
                      </a:lnTo>
                      <a:lnTo>
                        <a:pt x="168" y="11600"/>
                      </a:lnTo>
                      <a:lnTo>
                        <a:pt x="236" y="11786"/>
                      </a:lnTo>
                      <a:lnTo>
                        <a:pt x="292" y="11973"/>
                      </a:lnTo>
                      <a:lnTo>
                        <a:pt x="382" y="12140"/>
                      </a:lnTo>
                      <a:lnTo>
                        <a:pt x="540" y="12419"/>
                      </a:lnTo>
                      <a:lnTo>
                        <a:pt x="731" y="12680"/>
                      </a:lnTo>
                      <a:lnTo>
                        <a:pt x="944" y="12866"/>
                      </a:lnTo>
                      <a:lnTo>
                        <a:pt x="1158" y="12997"/>
                      </a:lnTo>
                      <a:lnTo>
                        <a:pt x="1395" y="13108"/>
                      </a:lnTo>
                      <a:lnTo>
                        <a:pt x="1608" y="13183"/>
                      </a:lnTo>
                      <a:lnTo>
                        <a:pt x="1856" y="13183"/>
                      </a:lnTo>
                      <a:lnTo>
                        <a:pt x="2070" y="13146"/>
                      </a:lnTo>
                      <a:lnTo>
                        <a:pt x="2261" y="13071"/>
                      </a:lnTo>
                      <a:lnTo>
                        <a:pt x="2430" y="12960"/>
                      </a:lnTo>
                      <a:lnTo>
                        <a:pt x="2587" y="12792"/>
                      </a:lnTo>
                      <a:lnTo>
                        <a:pt x="2688" y="12606"/>
                      </a:lnTo>
                      <a:lnTo>
                        <a:pt x="2801" y="12419"/>
                      </a:lnTo>
                      <a:lnTo>
                        <a:pt x="2925" y="12289"/>
                      </a:lnTo>
                      <a:lnTo>
                        <a:pt x="3082" y="12177"/>
                      </a:lnTo>
                      <a:lnTo>
                        <a:pt x="3228" y="12103"/>
                      </a:lnTo>
                      <a:lnTo>
                        <a:pt x="3408" y="12103"/>
                      </a:lnTo>
                      <a:lnTo>
                        <a:pt x="3577" y="12103"/>
                      </a:lnTo>
                      <a:lnTo>
                        <a:pt x="3723" y="12177"/>
                      </a:lnTo>
                      <a:lnTo>
                        <a:pt x="3903" y="12252"/>
                      </a:lnTo>
                      <a:lnTo>
                        <a:pt x="4072" y="12364"/>
                      </a:lnTo>
                      <a:lnTo>
                        <a:pt x="4230" y="12494"/>
                      </a:lnTo>
                      <a:lnTo>
                        <a:pt x="4353" y="12643"/>
                      </a:lnTo>
                      <a:lnTo>
                        <a:pt x="4488" y="12829"/>
                      </a:lnTo>
                      <a:lnTo>
                        <a:pt x="4567" y="13034"/>
                      </a:lnTo>
                      <a:lnTo>
                        <a:pt x="4657" y="13257"/>
                      </a:lnTo>
                      <a:lnTo>
                        <a:pt x="4702" y="13462"/>
                      </a:lnTo>
                      <a:lnTo>
                        <a:pt x="4725" y="13686"/>
                      </a:lnTo>
                      <a:lnTo>
                        <a:pt x="4702" y="14282"/>
                      </a:lnTo>
                      <a:lnTo>
                        <a:pt x="4657" y="15045"/>
                      </a:lnTo>
                      <a:lnTo>
                        <a:pt x="4612" y="15976"/>
                      </a:lnTo>
                      <a:lnTo>
                        <a:pt x="4590" y="16926"/>
                      </a:lnTo>
                      <a:lnTo>
                        <a:pt x="4567" y="17968"/>
                      </a:lnTo>
                      <a:lnTo>
                        <a:pt x="4567" y="19011"/>
                      </a:lnTo>
                      <a:lnTo>
                        <a:pt x="4590" y="19514"/>
                      </a:lnTo>
                      <a:lnTo>
                        <a:pt x="4612" y="19980"/>
                      </a:lnTo>
                      <a:lnTo>
                        <a:pt x="4657" y="20426"/>
                      </a:lnTo>
                      <a:lnTo>
                        <a:pt x="4725" y="20836"/>
                      </a:lnTo>
                      <a:lnTo>
                        <a:pt x="4848" y="20929"/>
                      </a:lnTo>
                      <a:lnTo>
                        <a:pt x="5040" y="21004"/>
                      </a:lnTo>
                      <a:lnTo>
                        <a:pt x="5265" y="21078"/>
                      </a:lnTo>
                      <a:lnTo>
                        <a:pt x="5478" y="21115"/>
                      </a:lnTo>
                      <a:lnTo>
                        <a:pt x="6041" y="21115"/>
                      </a:lnTo>
                      <a:lnTo>
                        <a:pt x="6637" y="21078"/>
                      </a:lnTo>
                      <a:lnTo>
                        <a:pt x="7312" y="21004"/>
                      </a:lnTo>
                      <a:lnTo>
                        <a:pt x="7998" y="20929"/>
                      </a:lnTo>
                      <a:lnTo>
                        <a:pt x="8696" y="20855"/>
                      </a:lnTo>
                      <a:lnTo>
                        <a:pt x="9360" y="20836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TextBox 33"/>
            <p:cNvSpPr txBox="1">
              <a:spLocks noChangeArrowheads="1"/>
            </p:cNvSpPr>
            <p:nvPr/>
          </p:nvSpPr>
          <p:spPr bwMode="auto">
            <a:xfrm>
              <a:off x="228600" y="4821972"/>
              <a:ext cx="1905000" cy="879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Unit of accreditation:</a:t>
              </a:r>
              <a:r>
                <a:rPr lang="en-US" sz="2000" dirty="0" smtClean="0"/>
                <a:t> The </a:t>
              </a:r>
              <a:r>
                <a:rPr lang="en-US" sz="2000" dirty="0"/>
                <a:t>institution</a:t>
              </a:r>
            </a:p>
          </p:txBody>
        </p:sp>
      </p:grpSp>
      <p:pic>
        <p:nvPicPr>
          <p:cNvPr id="22" name="Picture 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8177" y="2363835"/>
            <a:ext cx="1219200" cy="184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4267200" y="3992050"/>
            <a:ext cx="1905000" cy="1417638"/>
            <a:chOff x="3048000" y="4419685"/>
            <a:chExt cx="1905000" cy="141795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3886200" y="4419685"/>
              <a:ext cx="228600" cy="228650"/>
            </a:xfrm>
            <a:prstGeom prst="rect">
              <a:avLst/>
            </a:prstGeom>
            <a:pattFill prst="wave">
              <a:fgClr>
                <a:schemeClr val="accent2"/>
              </a:fgClr>
              <a:bgClr>
                <a:schemeClr val="accent2">
                  <a:lumMod val="60000"/>
                  <a:lumOff val="40000"/>
                </a:schemeClr>
              </a:bgClr>
            </a:patt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TextBox 35"/>
            <p:cNvSpPr txBox="1">
              <a:spLocks noChangeArrowheads="1"/>
            </p:cNvSpPr>
            <p:nvPr/>
          </p:nvSpPr>
          <p:spPr bwMode="auto">
            <a:xfrm>
              <a:off x="3048000" y="4821972"/>
              <a:ext cx="19050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Unit of accreditation: the course</a:t>
              </a:r>
            </a:p>
          </p:txBody>
        </p:sp>
      </p:grpSp>
      <p:grpSp>
        <p:nvGrpSpPr>
          <p:cNvPr id="23" name="Group 25"/>
          <p:cNvGrpSpPr>
            <a:grpSpLocks/>
          </p:cNvGrpSpPr>
          <p:nvPr/>
        </p:nvGrpSpPr>
        <p:grpSpPr bwMode="auto">
          <a:xfrm>
            <a:off x="7239000" y="3001449"/>
            <a:ext cx="1905000" cy="2195840"/>
            <a:chOff x="6324600" y="3581217"/>
            <a:chExt cx="1905000" cy="2195695"/>
          </a:xfrm>
        </p:grpSpPr>
        <p:grpSp>
          <p:nvGrpSpPr>
            <p:cNvPr id="26" name="Group 39"/>
            <p:cNvGrpSpPr>
              <a:grpSpLocks/>
            </p:cNvGrpSpPr>
            <p:nvPr/>
          </p:nvGrpSpPr>
          <p:grpSpPr bwMode="auto">
            <a:xfrm>
              <a:off x="6781800" y="3581217"/>
              <a:ext cx="914400" cy="1219383"/>
              <a:chOff x="6781800" y="3581217"/>
              <a:chExt cx="914400" cy="1219383"/>
            </a:xfrm>
          </p:grpSpPr>
          <p:sp>
            <p:nvSpPr>
              <p:cNvPr id="29" name="Rectangle 21"/>
              <p:cNvSpPr>
                <a:spLocks noChangeArrowheads="1"/>
              </p:cNvSpPr>
              <p:nvPr/>
            </p:nvSpPr>
            <p:spPr bwMode="auto">
              <a:xfrm>
                <a:off x="6781800" y="4495592"/>
                <a:ext cx="304800" cy="30500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7086600" y="4495556"/>
                <a:ext cx="304800" cy="30478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Times New Roman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7391400" y="4495556"/>
                <a:ext cx="304800" cy="30478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Times New Roman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6781800" y="4190777"/>
                <a:ext cx="304800" cy="30478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Times New Roman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Rectangle 25"/>
              <p:cNvSpPr>
                <a:spLocks noChangeArrowheads="1"/>
              </p:cNvSpPr>
              <p:nvPr/>
            </p:nvSpPr>
            <p:spPr bwMode="auto">
              <a:xfrm>
                <a:off x="7086600" y="4190643"/>
                <a:ext cx="304800" cy="304949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7391400" y="4190777"/>
                <a:ext cx="304800" cy="304780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2000">
                  <a:latin typeface="Times New Roman" pitchFamily="18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Rectangle 27"/>
              <p:cNvSpPr>
                <a:spLocks noChangeArrowheads="1"/>
              </p:cNvSpPr>
              <p:nvPr/>
            </p:nvSpPr>
            <p:spPr bwMode="auto">
              <a:xfrm>
                <a:off x="6781800" y="3885931"/>
                <a:ext cx="304800" cy="304890"/>
              </a:xfrm>
              <a:prstGeom prst="rect">
                <a:avLst/>
              </a:prstGeom>
              <a:solidFill>
                <a:srgbClr val="2FADCC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36" name="Rectangle 28"/>
              <p:cNvSpPr>
                <a:spLocks noChangeArrowheads="1"/>
              </p:cNvSpPr>
              <p:nvPr/>
            </p:nvSpPr>
            <p:spPr bwMode="auto">
              <a:xfrm>
                <a:off x="7086600" y="3885931"/>
                <a:ext cx="304800" cy="304890"/>
              </a:xfrm>
              <a:prstGeom prst="rect">
                <a:avLst/>
              </a:prstGeom>
              <a:solidFill>
                <a:srgbClr val="22CC99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37" name="Rectangle 29"/>
              <p:cNvSpPr>
                <a:spLocks noChangeArrowheads="1"/>
              </p:cNvSpPr>
              <p:nvPr/>
            </p:nvSpPr>
            <p:spPr bwMode="auto">
              <a:xfrm>
                <a:off x="7391400" y="3885931"/>
                <a:ext cx="304800" cy="304890"/>
              </a:xfrm>
              <a:prstGeom prst="rect">
                <a:avLst/>
              </a:prstGeom>
              <a:solidFill>
                <a:srgbClr val="10CC4B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38" name="Rectangle 30"/>
              <p:cNvSpPr>
                <a:spLocks noChangeArrowheads="1"/>
              </p:cNvSpPr>
              <p:nvPr/>
            </p:nvSpPr>
            <p:spPr bwMode="auto">
              <a:xfrm>
                <a:off x="6781800" y="3581217"/>
                <a:ext cx="304800" cy="304830"/>
              </a:xfrm>
              <a:prstGeom prst="rect">
                <a:avLst/>
              </a:prstGeom>
              <a:solidFill>
                <a:srgbClr val="339966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39" name="Rectangle 31"/>
              <p:cNvSpPr>
                <a:spLocks noChangeArrowheads="1"/>
              </p:cNvSpPr>
              <p:nvPr/>
            </p:nvSpPr>
            <p:spPr bwMode="auto">
              <a:xfrm>
                <a:off x="7086600" y="3581217"/>
                <a:ext cx="304800" cy="30483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  <p:sp>
            <p:nvSpPr>
              <p:cNvPr id="40" name="Rectangle 32"/>
              <p:cNvSpPr>
                <a:spLocks noChangeArrowheads="1"/>
              </p:cNvSpPr>
              <p:nvPr/>
            </p:nvSpPr>
            <p:spPr bwMode="auto">
              <a:xfrm>
                <a:off x="7391400" y="3581217"/>
                <a:ext cx="304800" cy="304830"/>
              </a:xfrm>
              <a:prstGeom prst="rect">
                <a:avLst/>
              </a:prstGeom>
              <a:solidFill>
                <a:srgbClr val="6CCC8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sz="2000"/>
              </a:p>
            </p:txBody>
          </p:sp>
        </p:grpSp>
        <p:sp>
          <p:nvSpPr>
            <p:cNvPr id="28" name="TextBox 36"/>
            <p:cNvSpPr txBox="1">
              <a:spLocks noChangeArrowheads="1"/>
            </p:cNvSpPr>
            <p:nvPr/>
          </p:nvSpPr>
          <p:spPr bwMode="auto">
            <a:xfrm>
              <a:off x="6324600" y="5069026"/>
              <a:ext cx="1905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A different type of university</a:t>
              </a:r>
            </a:p>
          </p:txBody>
        </p:sp>
      </p:grpSp>
      <p:grpSp>
        <p:nvGrpSpPr>
          <p:cNvPr id="27" name="Group 40"/>
          <p:cNvGrpSpPr>
            <a:grpSpLocks/>
          </p:cNvGrpSpPr>
          <p:nvPr/>
        </p:nvGrpSpPr>
        <p:grpSpPr bwMode="auto">
          <a:xfrm>
            <a:off x="5791200" y="3992050"/>
            <a:ext cx="1905000" cy="1397000"/>
            <a:chOff x="5029200" y="4419527"/>
            <a:chExt cx="1905000" cy="1396736"/>
          </a:xfrm>
        </p:grpSpPr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>
              <a:off x="5715000" y="4419527"/>
              <a:ext cx="228600" cy="228673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TextBox 38"/>
            <p:cNvSpPr txBox="1">
              <a:spLocks noChangeArrowheads="1"/>
            </p:cNvSpPr>
            <p:nvPr/>
          </p:nvSpPr>
          <p:spPr bwMode="auto">
            <a:xfrm>
              <a:off x="5029200" y="4800600"/>
              <a:ext cx="19050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 dirty="0"/>
                <a:t>Standards:</a:t>
              </a:r>
            </a:p>
            <a:p>
              <a:r>
                <a:rPr lang="en-US" sz="2000" dirty="0"/>
                <a:t>thru course acceptance  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505200" y="2391850"/>
            <a:ext cx="1219200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46" y="6126163"/>
            <a:ext cx="6085521" cy="375026"/>
          </a:xfrm>
          <a:prstGeom prst="rect">
            <a:avLst/>
          </a:prstGeom>
          <a:gradFill flip="none" rotWithShape="1">
            <a:gsLst>
              <a:gs pos="38000">
                <a:srgbClr val="B8182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1075" y="5734050"/>
            <a:ext cx="2146300" cy="860425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248150" y="6118772"/>
            <a:ext cx="1068734" cy="375026"/>
          </a:xfrm>
          <a:prstGeom prst="rect">
            <a:avLst/>
          </a:prstGeom>
          <a:gradFill flip="none" rotWithShape="1">
            <a:gsLst>
              <a:gs pos="36000">
                <a:srgbClr val="B81826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35829"/>
            <a:ext cx="91440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dirty="0" smtClean="0"/>
              <a:t>WGU models a competency-based system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059" y="1074065"/>
            <a:ext cx="3802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Front End: 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Student Control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Students use an online portal to view and manage their individual degree plans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60800" y="870857"/>
            <a:ext cx="1567543" cy="1567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60553" b="67191"/>
          <a:stretch/>
        </p:blipFill>
        <p:spPr bwMode="auto">
          <a:xfrm>
            <a:off x="90966" y="2822347"/>
            <a:ext cx="4437489" cy="147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7806" b="56861"/>
          <a:stretch/>
        </p:blipFill>
        <p:spPr bwMode="auto">
          <a:xfrm>
            <a:off x="90966" y="4152221"/>
            <a:ext cx="3621541" cy="193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97717" y="1074065"/>
            <a:ext cx="38027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Back End: </a:t>
            </a:r>
          </a:p>
          <a:p>
            <a:pPr algn="r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Assessment System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WGU stores over 800 assessments that students can take to demonstrate mastery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644571" y="2569029"/>
            <a:ext cx="0" cy="352266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971800"/>
            <a:ext cx="2076040" cy="130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724402" y="4278233"/>
            <a:ext cx="1937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Objective Assessments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88859" y="4278233"/>
            <a:ext cx="1937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Performance Assessments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/>
        </p:blipFill>
        <p:spPr bwMode="auto">
          <a:xfrm>
            <a:off x="6974345" y="2972627"/>
            <a:ext cx="2009998" cy="130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GU graphic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5963" r="-25963"/>
          <a:stretch>
            <a:fillRect/>
          </a:stretch>
        </p:blipFill>
        <p:spPr>
          <a:xfrm>
            <a:off x="-999400" y="128943"/>
            <a:ext cx="10717844" cy="5894401"/>
          </a:xfrm>
        </p:spPr>
      </p:pic>
      <p:sp>
        <p:nvSpPr>
          <p:cNvPr id="6" name="TextBox 5"/>
          <p:cNvSpPr txBox="1"/>
          <p:nvPr/>
        </p:nvSpPr>
        <p:spPr>
          <a:xfrm>
            <a:off x="867560" y="66068"/>
            <a:ext cx="72925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j-lt"/>
              </a:rPr>
              <a:t>WGU system architecture</a:t>
            </a:r>
            <a:endParaRPr lang="en-US" sz="2400" dirty="0">
              <a:latin typeface="+mj-lt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63"/>
            <a:ext cx="8229600" cy="1143000"/>
          </a:xfrm>
        </p:spPr>
        <p:txBody>
          <a:bodyPr/>
          <a:lstStyle/>
          <a:p>
            <a:r>
              <a:rPr lang="en-US" sz="4000" dirty="0" smtClean="0"/>
              <a:t>Online learning inherently modular</a:t>
            </a:r>
            <a:endParaRPr lang="en-US" sz="4000" dirty="0"/>
          </a:p>
        </p:txBody>
      </p:sp>
      <p:pic>
        <p:nvPicPr>
          <p:cNvPr id="7" name="Content Placeholder 6" descr="Screen Shot 2011-10-17 at 10.30.19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822" r="-6822"/>
          <a:stretch>
            <a:fillRect/>
          </a:stretch>
        </p:blipFill>
        <p:spPr>
          <a:xfrm>
            <a:off x="200632" y="1140989"/>
            <a:ext cx="8767341" cy="4821700"/>
          </a:xfrm>
        </p:spPr>
      </p:pic>
      <p:sp>
        <p:nvSpPr>
          <p:cNvPr id="4" name="Rectangle 3"/>
          <p:cNvSpPr/>
          <p:nvPr/>
        </p:nvSpPr>
        <p:spPr>
          <a:xfrm>
            <a:off x="-25146" y="6126163"/>
            <a:ext cx="6085521" cy="375026"/>
          </a:xfrm>
          <a:prstGeom prst="rect">
            <a:avLst/>
          </a:prstGeom>
          <a:gradFill flip="none" rotWithShape="1">
            <a:gsLst>
              <a:gs pos="38000">
                <a:srgbClr val="B81826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61075" y="5734050"/>
            <a:ext cx="2146300" cy="860425"/>
          </a:xfrm>
          <a:prstGeom prst="rect">
            <a:avLst/>
          </a:prstGeom>
          <a:noFill/>
          <a:ln w="25400">
            <a:noFill/>
            <a:round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8248150" y="6118772"/>
            <a:ext cx="1068734" cy="375026"/>
          </a:xfrm>
          <a:prstGeom prst="rect">
            <a:avLst/>
          </a:prstGeom>
          <a:gradFill flip="none" rotWithShape="1">
            <a:gsLst>
              <a:gs pos="36000">
                <a:srgbClr val="B81826"/>
              </a:gs>
              <a:gs pos="100000">
                <a:srgbClr val="FFFFFF"/>
              </a:gs>
            </a:gsLst>
            <a:lin ang="0" scaled="1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76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475" y="6519025"/>
            <a:ext cx="3282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courtesy of Khan Academy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1219200" y="2057400"/>
            <a:ext cx="6883400" cy="3200400"/>
            <a:chOff x="1447800" y="2057399"/>
            <a:chExt cx="6324600" cy="3200400"/>
          </a:xfrm>
        </p:grpSpPr>
        <p:cxnSp>
          <p:nvCxnSpPr>
            <p:cNvPr id="11296" name="Straight Connector 27"/>
            <p:cNvCxnSpPr>
              <a:cxnSpLocks noChangeShapeType="1"/>
            </p:cNvCxnSpPr>
            <p:nvPr/>
          </p:nvCxnSpPr>
          <p:spPr bwMode="auto">
            <a:xfrm rot="5400000">
              <a:off x="-152400" y="3657599"/>
              <a:ext cx="3200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1297" name="Straight Connector 30"/>
            <p:cNvCxnSpPr>
              <a:cxnSpLocks noChangeShapeType="1"/>
            </p:cNvCxnSpPr>
            <p:nvPr/>
          </p:nvCxnSpPr>
          <p:spPr bwMode="auto">
            <a:xfrm rot="10800000" flipV="1">
              <a:off x="1447800" y="5181599"/>
              <a:ext cx="63246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838200"/>
          </a:xfrm>
        </p:spPr>
        <p:txBody>
          <a:bodyPr/>
          <a:lstStyle/>
          <a:p>
            <a:r>
              <a:rPr lang="en-US" sz="4000" dirty="0"/>
              <a:t>Student motivation, student learning</a:t>
            </a:r>
          </a:p>
        </p:txBody>
      </p:sp>
      <p:cxnSp>
        <p:nvCxnSpPr>
          <p:cNvPr id="37" name="Straight Connector 36"/>
          <p:cNvCxnSpPr/>
          <p:nvPr/>
        </p:nvCxnSpPr>
        <p:spPr bwMode="auto">
          <a:xfrm rot="16200000" flipH="1">
            <a:off x="4427538" y="4181475"/>
            <a:ext cx="2116138" cy="158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304800" y="3124200"/>
            <a:ext cx="5976938" cy="2579688"/>
            <a:chOff x="527222" y="3124200"/>
            <a:chExt cx="5492578" cy="2579132"/>
          </a:xfrm>
        </p:grpSpPr>
        <p:sp>
          <p:nvSpPr>
            <p:cNvPr id="11289" name="TextBox 41"/>
            <p:cNvSpPr txBox="1">
              <a:spLocks noChangeArrowheads="1"/>
            </p:cNvSpPr>
            <p:nvPr/>
          </p:nvSpPr>
          <p:spPr bwMode="auto">
            <a:xfrm>
              <a:off x="527222" y="3877270"/>
              <a:ext cx="2819400" cy="923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Student achievement in </a:t>
              </a:r>
              <a:r>
                <a:rPr lang="en-US" sz="1800" dirty="0" smtClean="0"/>
                <a:t>online </a:t>
              </a:r>
              <a:r>
                <a:rPr lang="en-US" sz="1800" dirty="0"/>
                <a:t>courses when administered by faculty in core</a:t>
              </a:r>
            </a:p>
          </p:txBody>
        </p:sp>
        <p:grpSp>
          <p:nvGrpSpPr>
            <p:cNvPr id="4" name="Group 42"/>
            <p:cNvGrpSpPr>
              <a:grpSpLocks/>
            </p:cNvGrpSpPr>
            <p:nvPr/>
          </p:nvGrpSpPr>
          <p:grpSpPr bwMode="auto">
            <a:xfrm>
              <a:off x="2286000" y="3124200"/>
              <a:ext cx="3733800" cy="2133599"/>
              <a:chOff x="2272937" y="3124200"/>
              <a:chExt cx="3746863" cy="2133599"/>
            </a:xfrm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2272937" y="3124200"/>
                <a:ext cx="3746863" cy="2094411"/>
                <a:chOff x="2730137" y="3091543"/>
                <a:chExt cx="3746863" cy="2094411"/>
              </a:xfrm>
            </p:grpSpPr>
            <p:sp>
              <p:nvSpPr>
                <p:cNvPr id="11294" name="Freeform 45"/>
                <p:cNvSpPr>
                  <a:spLocks/>
                </p:cNvSpPr>
                <p:nvPr/>
              </p:nvSpPr>
              <p:spPr bwMode="auto">
                <a:xfrm>
                  <a:off x="2730137" y="3091543"/>
                  <a:ext cx="1907177" cy="2094411"/>
                </a:xfrm>
                <a:custGeom>
                  <a:avLst/>
                  <a:gdLst>
                    <a:gd name="T0" fmla="*/ 0 w 1907177"/>
                    <a:gd name="T1" fmla="*/ 2094411 h 2094411"/>
                    <a:gd name="T2" fmla="*/ 535577 w 1907177"/>
                    <a:gd name="T3" fmla="*/ 1924594 h 2094411"/>
                    <a:gd name="T4" fmla="*/ 966652 w 1907177"/>
                    <a:gd name="T5" fmla="*/ 1415143 h 2094411"/>
                    <a:gd name="T6" fmla="*/ 1162594 w 1907177"/>
                    <a:gd name="T7" fmla="*/ 944880 h 2094411"/>
                    <a:gd name="T8" fmla="*/ 1319349 w 1907177"/>
                    <a:gd name="T9" fmla="*/ 513806 h 2094411"/>
                    <a:gd name="T10" fmla="*/ 1619794 w 1907177"/>
                    <a:gd name="T11" fmla="*/ 82731 h 2094411"/>
                    <a:gd name="T12" fmla="*/ 1907177 w 1907177"/>
                    <a:gd name="T13" fmla="*/ 17417 h 20944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07177"/>
                    <a:gd name="T22" fmla="*/ 0 h 2094411"/>
                    <a:gd name="T23" fmla="*/ 1907177 w 1907177"/>
                    <a:gd name="T24" fmla="*/ 2094411 h 20944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07177" h="2094411">
                      <a:moveTo>
                        <a:pt x="0" y="2094411"/>
                      </a:moveTo>
                      <a:cubicBezTo>
                        <a:pt x="187234" y="2066108"/>
                        <a:pt x="374468" y="2037805"/>
                        <a:pt x="535577" y="1924594"/>
                      </a:cubicBezTo>
                      <a:cubicBezTo>
                        <a:pt x="696686" y="1811383"/>
                        <a:pt x="862149" y="1578429"/>
                        <a:pt x="966652" y="1415143"/>
                      </a:cubicBezTo>
                      <a:cubicBezTo>
                        <a:pt x="1071155" y="1251857"/>
                        <a:pt x="1103811" y="1095103"/>
                        <a:pt x="1162594" y="944880"/>
                      </a:cubicBezTo>
                      <a:cubicBezTo>
                        <a:pt x="1221377" y="794657"/>
                        <a:pt x="1243149" y="657497"/>
                        <a:pt x="1319349" y="513806"/>
                      </a:cubicBezTo>
                      <a:cubicBezTo>
                        <a:pt x="1395549" y="370115"/>
                        <a:pt x="1521823" y="165462"/>
                        <a:pt x="1619794" y="82731"/>
                      </a:cubicBezTo>
                      <a:cubicBezTo>
                        <a:pt x="1717765" y="0"/>
                        <a:pt x="1812471" y="8708"/>
                        <a:pt x="1907177" y="17417"/>
                      </a:cubicBezTo>
                    </a:path>
                  </a:pathLst>
                </a:custGeom>
                <a:noFill/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95" name="Freeform 46"/>
                <p:cNvSpPr>
                  <a:spLocks/>
                </p:cNvSpPr>
                <p:nvPr/>
              </p:nvSpPr>
              <p:spPr bwMode="auto">
                <a:xfrm flipH="1">
                  <a:off x="4569823" y="3091543"/>
                  <a:ext cx="1907177" cy="2094411"/>
                </a:xfrm>
                <a:custGeom>
                  <a:avLst/>
                  <a:gdLst>
                    <a:gd name="T0" fmla="*/ 0 w 1907177"/>
                    <a:gd name="T1" fmla="*/ 2094411 h 2094411"/>
                    <a:gd name="T2" fmla="*/ 535577 w 1907177"/>
                    <a:gd name="T3" fmla="*/ 1924594 h 2094411"/>
                    <a:gd name="T4" fmla="*/ 966652 w 1907177"/>
                    <a:gd name="T5" fmla="*/ 1415143 h 2094411"/>
                    <a:gd name="T6" fmla="*/ 1162594 w 1907177"/>
                    <a:gd name="T7" fmla="*/ 944880 h 2094411"/>
                    <a:gd name="T8" fmla="*/ 1319349 w 1907177"/>
                    <a:gd name="T9" fmla="*/ 513806 h 2094411"/>
                    <a:gd name="T10" fmla="*/ 1619794 w 1907177"/>
                    <a:gd name="T11" fmla="*/ 82731 h 2094411"/>
                    <a:gd name="T12" fmla="*/ 1907177 w 1907177"/>
                    <a:gd name="T13" fmla="*/ 17417 h 20944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07177"/>
                    <a:gd name="T22" fmla="*/ 0 h 2094411"/>
                    <a:gd name="T23" fmla="*/ 1907177 w 1907177"/>
                    <a:gd name="T24" fmla="*/ 2094411 h 20944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07177" h="2094411">
                      <a:moveTo>
                        <a:pt x="0" y="2094411"/>
                      </a:moveTo>
                      <a:cubicBezTo>
                        <a:pt x="187234" y="2066108"/>
                        <a:pt x="374468" y="2037805"/>
                        <a:pt x="535577" y="1924594"/>
                      </a:cubicBezTo>
                      <a:cubicBezTo>
                        <a:pt x="696686" y="1811383"/>
                        <a:pt x="862149" y="1578429"/>
                        <a:pt x="966652" y="1415143"/>
                      </a:cubicBezTo>
                      <a:cubicBezTo>
                        <a:pt x="1071155" y="1251857"/>
                        <a:pt x="1103811" y="1095103"/>
                        <a:pt x="1162594" y="944880"/>
                      </a:cubicBezTo>
                      <a:cubicBezTo>
                        <a:pt x="1221377" y="794657"/>
                        <a:pt x="1243149" y="657497"/>
                        <a:pt x="1319349" y="513806"/>
                      </a:cubicBezTo>
                      <a:cubicBezTo>
                        <a:pt x="1395549" y="370115"/>
                        <a:pt x="1521823" y="165462"/>
                        <a:pt x="1619794" y="82731"/>
                      </a:cubicBezTo>
                      <a:cubicBezTo>
                        <a:pt x="1717765" y="0"/>
                        <a:pt x="1812471" y="8708"/>
                        <a:pt x="1907177" y="17417"/>
                      </a:cubicBezTo>
                    </a:path>
                  </a:pathLst>
                </a:custGeom>
                <a:noFill/>
                <a:ln w="571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cxnSp>
            <p:nvCxnSpPr>
              <p:cNvPr id="11293" name="Straight Connector 44"/>
              <p:cNvCxnSpPr>
                <a:cxnSpLocks noChangeShapeType="1"/>
                <a:stCxn id="11295" idx="6"/>
              </p:cNvCxnSpPr>
              <p:nvPr/>
            </p:nvCxnSpPr>
            <p:spPr bwMode="auto">
              <a:xfrm rot="10800000" flipH="1" flipV="1">
                <a:off x="4112622" y="3141616"/>
                <a:ext cx="2177" cy="2116183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</p:grpSp>
        <p:sp>
          <p:nvSpPr>
            <p:cNvPr id="11291" name="TextBox 48"/>
            <p:cNvSpPr txBox="1">
              <a:spLocks noChangeArrowheads="1"/>
            </p:cNvSpPr>
            <p:nvPr/>
          </p:nvSpPr>
          <p:spPr bwMode="auto">
            <a:xfrm>
              <a:off x="3810000" y="5334000"/>
              <a:ext cx="6096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4.6</a:t>
              </a:r>
            </a:p>
          </p:txBody>
        </p: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3492500" y="3124200"/>
            <a:ext cx="5575300" cy="2671763"/>
            <a:chOff x="3492137" y="3124200"/>
            <a:chExt cx="5575663" cy="2671465"/>
          </a:xfrm>
        </p:grpSpPr>
        <p:sp>
          <p:nvSpPr>
            <p:cNvPr id="52" name="TextBox 51"/>
            <p:cNvSpPr txBox="1"/>
            <p:nvPr/>
          </p:nvSpPr>
          <p:spPr>
            <a:xfrm>
              <a:off x="6476831" y="3658335"/>
              <a:ext cx="2590969" cy="923822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dirty="0">
                  <a:solidFill>
                    <a:schemeClr val="accent6"/>
                  </a:solidFill>
                  <a:latin typeface="Times New Roman" pitchFamily="18" charset="0"/>
                </a:rPr>
                <a:t>Student achievement in traditional classes taught by faculty in core</a:t>
              </a:r>
            </a:p>
          </p:txBody>
        </p: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3492137" y="3124200"/>
              <a:ext cx="4077469" cy="2094411"/>
              <a:chOff x="2730137" y="3091543"/>
              <a:chExt cx="3746863" cy="2094411"/>
            </a:xfrm>
          </p:grpSpPr>
          <p:sp>
            <p:nvSpPr>
              <p:cNvPr id="11287" name="Freeform 18"/>
              <p:cNvSpPr>
                <a:spLocks/>
              </p:cNvSpPr>
              <p:nvPr/>
            </p:nvSpPr>
            <p:spPr bwMode="auto">
              <a:xfrm>
                <a:off x="2730137" y="3091543"/>
                <a:ext cx="1907177" cy="2094411"/>
              </a:xfrm>
              <a:custGeom>
                <a:avLst/>
                <a:gdLst>
                  <a:gd name="T0" fmla="*/ 0 w 1907177"/>
                  <a:gd name="T1" fmla="*/ 2094411 h 2094411"/>
                  <a:gd name="T2" fmla="*/ 535577 w 1907177"/>
                  <a:gd name="T3" fmla="*/ 1924594 h 2094411"/>
                  <a:gd name="T4" fmla="*/ 966652 w 1907177"/>
                  <a:gd name="T5" fmla="*/ 1415143 h 2094411"/>
                  <a:gd name="T6" fmla="*/ 1162594 w 1907177"/>
                  <a:gd name="T7" fmla="*/ 944880 h 2094411"/>
                  <a:gd name="T8" fmla="*/ 1319349 w 1907177"/>
                  <a:gd name="T9" fmla="*/ 513806 h 2094411"/>
                  <a:gd name="T10" fmla="*/ 1619794 w 1907177"/>
                  <a:gd name="T11" fmla="*/ 82731 h 2094411"/>
                  <a:gd name="T12" fmla="*/ 1907177 w 1907177"/>
                  <a:gd name="T13" fmla="*/ 17417 h 20944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07177"/>
                  <a:gd name="T22" fmla="*/ 0 h 2094411"/>
                  <a:gd name="T23" fmla="*/ 1907177 w 1907177"/>
                  <a:gd name="T24" fmla="*/ 2094411 h 20944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07177" h="2094411">
                    <a:moveTo>
                      <a:pt x="0" y="2094411"/>
                    </a:moveTo>
                    <a:cubicBezTo>
                      <a:pt x="187234" y="2066108"/>
                      <a:pt x="374468" y="2037805"/>
                      <a:pt x="535577" y="1924594"/>
                    </a:cubicBezTo>
                    <a:cubicBezTo>
                      <a:pt x="696686" y="1811383"/>
                      <a:pt x="862149" y="1578429"/>
                      <a:pt x="966652" y="1415143"/>
                    </a:cubicBezTo>
                    <a:cubicBezTo>
                      <a:pt x="1071155" y="1251857"/>
                      <a:pt x="1103811" y="1095103"/>
                      <a:pt x="1162594" y="944880"/>
                    </a:cubicBezTo>
                    <a:cubicBezTo>
                      <a:pt x="1221377" y="794657"/>
                      <a:pt x="1243149" y="657497"/>
                      <a:pt x="1319349" y="513806"/>
                    </a:cubicBezTo>
                    <a:cubicBezTo>
                      <a:pt x="1395549" y="370115"/>
                      <a:pt x="1521823" y="165462"/>
                      <a:pt x="1619794" y="82731"/>
                    </a:cubicBezTo>
                    <a:cubicBezTo>
                      <a:pt x="1717765" y="0"/>
                      <a:pt x="1812471" y="8708"/>
                      <a:pt x="1907177" y="17417"/>
                    </a:cubicBezTo>
                  </a:path>
                </a:pathLst>
              </a:custGeom>
              <a:noFill/>
              <a:ln w="57150" cap="flat" cmpd="sng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88" name="Freeform 19"/>
              <p:cNvSpPr>
                <a:spLocks/>
              </p:cNvSpPr>
              <p:nvPr/>
            </p:nvSpPr>
            <p:spPr bwMode="auto">
              <a:xfrm flipH="1">
                <a:off x="4569823" y="3091543"/>
                <a:ext cx="1907177" cy="2094411"/>
              </a:xfrm>
              <a:custGeom>
                <a:avLst/>
                <a:gdLst>
                  <a:gd name="T0" fmla="*/ 0 w 1907177"/>
                  <a:gd name="T1" fmla="*/ 2094411 h 2094411"/>
                  <a:gd name="T2" fmla="*/ 535577 w 1907177"/>
                  <a:gd name="T3" fmla="*/ 1924594 h 2094411"/>
                  <a:gd name="T4" fmla="*/ 966652 w 1907177"/>
                  <a:gd name="T5" fmla="*/ 1415143 h 2094411"/>
                  <a:gd name="T6" fmla="*/ 1162594 w 1907177"/>
                  <a:gd name="T7" fmla="*/ 944880 h 2094411"/>
                  <a:gd name="T8" fmla="*/ 1319349 w 1907177"/>
                  <a:gd name="T9" fmla="*/ 513806 h 2094411"/>
                  <a:gd name="T10" fmla="*/ 1619794 w 1907177"/>
                  <a:gd name="T11" fmla="*/ 82731 h 2094411"/>
                  <a:gd name="T12" fmla="*/ 1907177 w 1907177"/>
                  <a:gd name="T13" fmla="*/ 17417 h 20944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07177"/>
                  <a:gd name="T22" fmla="*/ 0 h 2094411"/>
                  <a:gd name="T23" fmla="*/ 1907177 w 1907177"/>
                  <a:gd name="T24" fmla="*/ 2094411 h 20944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07177" h="2094411">
                    <a:moveTo>
                      <a:pt x="0" y="2094411"/>
                    </a:moveTo>
                    <a:cubicBezTo>
                      <a:pt x="187234" y="2066108"/>
                      <a:pt x="374468" y="2037805"/>
                      <a:pt x="535577" y="1924594"/>
                    </a:cubicBezTo>
                    <a:cubicBezTo>
                      <a:pt x="696686" y="1811383"/>
                      <a:pt x="862149" y="1578429"/>
                      <a:pt x="966652" y="1415143"/>
                    </a:cubicBezTo>
                    <a:cubicBezTo>
                      <a:pt x="1071155" y="1251857"/>
                      <a:pt x="1103811" y="1095103"/>
                      <a:pt x="1162594" y="944880"/>
                    </a:cubicBezTo>
                    <a:cubicBezTo>
                      <a:pt x="1221377" y="794657"/>
                      <a:pt x="1243149" y="657497"/>
                      <a:pt x="1319349" y="513806"/>
                    </a:cubicBezTo>
                    <a:cubicBezTo>
                      <a:pt x="1395549" y="370115"/>
                      <a:pt x="1521823" y="165462"/>
                      <a:pt x="1619794" y="82731"/>
                    </a:cubicBezTo>
                    <a:cubicBezTo>
                      <a:pt x="1717765" y="0"/>
                      <a:pt x="1812471" y="8708"/>
                      <a:pt x="1907177" y="17417"/>
                    </a:cubicBezTo>
                  </a:path>
                </a:pathLst>
              </a:custGeom>
              <a:noFill/>
              <a:ln w="57150" cap="flat" cmpd="sng">
                <a:solidFill>
                  <a:srgbClr val="000099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5028937" y="5333754"/>
              <a:ext cx="663618" cy="4619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accent6"/>
                  </a:solidFill>
                  <a:latin typeface="Times New Roman" pitchFamily="18" charset="0"/>
                </a:rPr>
                <a:t>5.6</a:t>
              </a:r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2667000" y="1514475"/>
            <a:ext cx="4038600" cy="3725863"/>
            <a:chOff x="2667000" y="1515070"/>
            <a:chExt cx="4038600" cy="3725313"/>
          </a:xfrm>
        </p:grpSpPr>
        <p:grpSp>
          <p:nvGrpSpPr>
            <p:cNvPr id="9" name="Group 55"/>
            <p:cNvGrpSpPr>
              <a:grpSpLocks/>
            </p:cNvGrpSpPr>
            <p:nvPr/>
          </p:nvGrpSpPr>
          <p:grpSpPr bwMode="auto">
            <a:xfrm>
              <a:off x="2667000" y="1515070"/>
              <a:ext cx="3807758" cy="3725313"/>
              <a:chOff x="2667000" y="1515070"/>
              <a:chExt cx="3807758" cy="3725313"/>
            </a:xfrm>
          </p:grpSpPr>
          <p:sp>
            <p:nvSpPr>
              <p:cNvPr id="11278" name="TextBox 54"/>
              <p:cNvSpPr txBox="1">
                <a:spLocks noChangeArrowheads="1"/>
              </p:cNvSpPr>
              <p:nvPr/>
            </p:nvSpPr>
            <p:spPr bwMode="auto">
              <a:xfrm>
                <a:off x="2667000" y="1515070"/>
                <a:ext cx="3068171" cy="923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 dirty="0">
                    <a:solidFill>
                      <a:srgbClr val="006600"/>
                    </a:solidFill>
                  </a:rPr>
                  <a:t>Student achievement in </a:t>
                </a:r>
                <a:r>
                  <a:rPr lang="en-US" sz="1800" dirty="0" smtClean="0">
                    <a:solidFill>
                      <a:srgbClr val="006600"/>
                    </a:solidFill>
                  </a:rPr>
                  <a:t>online </a:t>
                </a:r>
                <a:r>
                  <a:rPr lang="en-US" sz="1800" dirty="0">
                    <a:solidFill>
                      <a:srgbClr val="006600"/>
                    </a:solidFill>
                  </a:rPr>
                  <a:t>courses when administered by focused </a:t>
                </a:r>
                <a:r>
                  <a:rPr lang="en-US" sz="1800" dirty="0" smtClean="0">
                    <a:solidFill>
                      <a:srgbClr val="006600"/>
                    </a:solidFill>
                  </a:rPr>
                  <a:t>online </a:t>
                </a:r>
                <a:r>
                  <a:rPr lang="en-US" sz="1800" dirty="0">
                    <a:solidFill>
                      <a:srgbClr val="006600"/>
                    </a:solidFill>
                  </a:rPr>
                  <a:t>faculty</a:t>
                </a:r>
              </a:p>
            </p:txBody>
          </p:sp>
          <p:grpSp>
            <p:nvGrpSpPr>
              <p:cNvPr id="10" name="Group 39"/>
              <p:cNvGrpSpPr>
                <a:grpSpLocks/>
              </p:cNvGrpSpPr>
              <p:nvPr/>
            </p:nvGrpSpPr>
            <p:grpSpPr bwMode="auto">
              <a:xfrm>
                <a:off x="4953008" y="2133600"/>
                <a:ext cx="1521750" cy="3106783"/>
                <a:chOff x="5181604" y="2133600"/>
                <a:chExt cx="1398365" cy="3106783"/>
              </a:xfrm>
            </p:grpSpPr>
            <p:grpSp>
              <p:nvGrpSpPr>
                <p:cNvPr id="11" name="Group 23"/>
                <p:cNvGrpSpPr>
                  <a:grpSpLocks/>
                </p:cNvGrpSpPr>
                <p:nvPr/>
              </p:nvGrpSpPr>
              <p:grpSpPr bwMode="auto">
                <a:xfrm>
                  <a:off x="5181604" y="2133600"/>
                  <a:ext cx="1398365" cy="3085012"/>
                  <a:chOff x="2730144" y="3091542"/>
                  <a:chExt cx="3819989" cy="2094412"/>
                </a:xfrm>
              </p:grpSpPr>
              <p:sp>
                <p:nvSpPr>
                  <p:cNvPr id="11282" name="Freeform 24"/>
                  <p:cNvSpPr>
                    <a:spLocks/>
                  </p:cNvSpPr>
                  <p:nvPr/>
                </p:nvSpPr>
                <p:spPr bwMode="auto">
                  <a:xfrm>
                    <a:off x="2730144" y="3091543"/>
                    <a:ext cx="1907181" cy="2094411"/>
                  </a:xfrm>
                  <a:custGeom>
                    <a:avLst/>
                    <a:gdLst>
                      <a:gd name="T0" fmla="*/ 0 w 1907177"/>
                      <a:gd name="T1" fmla="*/ 2094411 h 2094411"/>
                      <a:gd name="T2" fmla="*/ 535585 w 1907177"/>
                      <a:gd name="T3" fmla="*/ 1924594 h 2094411"/>
                      <a:gd name="T4" fmla="*/ 966668 w 1907177"/>
                      <a:gd name="T5" fmla="*/ 1415143 h 2094411"/>
                      <a:gd name="T6" fmla="*/ 1162618 w 1907177"/>
                      <a:gd name="T7" fmla="*/ 944880 h 2094411"/>
                      <a:gd name="T8" fmla="*/ 1319373 w 1907177"/>
                      <a:gd name="T9" fmla="*/ 513806 h 2094411"/>
                      <a:gd name="T10" fmla="*/ 1619818 w 1907177"/>
                      <a:gd name="T11" fmla="*/ 82731 h 2094411"/>
                      <a:gd name="T12" fmla="*/ 1907209 w 1907177"/>
                      <a:gd name="T13" fmla="*/ 17417 h 209441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907177"/>
                      <a:gd name="T22" fmla="*/ 0 h 2094411"/>
                      <a:gd name="T23" fmla="*/ 1907177 w 1907177"/>
                      <a:gd name="T24" fmla="*/ 2094411 h 209441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907177" h="2094411">
                        <a:moveTo>
                          <a:pt x="0" y="2094411"/>
                        </a:moveTo>
                        <a:cubicBezTo>
                          <a:pt x="187234" y="2066108"/>
                          <a:pt x="374468" y="2037805"/>
                          <a:pt x="535577" y="1924594"/>
                        </a:cubicBezTo>
                        <a:cubicBezTo>
                          <a:pt x="696686" y="1811383"/>
                          <a:pt x="862149" y="1578429"/>
                          <a:pt x="966652" y="1415143"/>
                        </a:cubicBezTo>
                        <a:cubicBezTo>
                          <a:pt x="1071155" y="1251857"/>
                          <a:pt x="1103811" y="1095103"/>
                          <a:pt x="1162594" y="944880"/>
                        </a:cubicBezTo>
                        <a:cubicBezTo>
                          <a:pt x="1221377" y="794657"/>
                          <a:pt x="1243149" y="657497"/>
                          <a:pt x="1319349" y="513806"/>
                        </a:cubicBezTo>
                        <a:cubicBezTo>
                          <a:pt x="1395549" y="370115"/>
                          <a:pt x="1521823" y="165462"/>
                          <a:pt x="1619794" y="82731"/>
                        </a:cubicBezTo>
                        <a:cubicBezTo>
                          <a:pt x="1717765" y="0"/>
                          <a:pt x="1812471" y="8708"/>
                          <a:pt x="1907177" y="17417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008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1283" name="Freeform 25"/>
                  <p:cNvSpPr>
                    <a:spLocks/>
                  </p:cNvSpPr>
                  <p:nvPr/>
                </p:nvSpPr>
                <p:spPr bwMode="auto">
                  <a:xfrm flipH="1">
                    <a:off x="4642950" y="3091542"/>
                    <a:ext cx="1907183" cy="2094411"/>
                  </a:xfrm>
                  <a:custGeom>
                    <a:avLst/>
                    <a:gdLst>
                      <a:gd name="T0" fmla="*/ 0 w 1907177"/>
                      <a:gd name="T1" fmla="*/ 2094411 h 2094411"/>
                      <a:gd name="T2" fmla="*/ 535593 w 1907177"/>
                      <a:gd name="T3" fmla="*/ 1924594 h 2094411"/>
                      <a:gd name="T4" fmla="*/ 966676 w 1907177"/>
                      <a:gd name="T5" fmla="*/ 1415143 h 2094411"/>
                      <a:gd name="T6" fmla="*/ 1162626 w 1907177"/>
                      <a:gd name="T7" fmla="*/ 944880 h 2094411"/>
                      <a:gd name="T8" fmla="*/ 1319381 w 1907177"/>
                      <a:gd name="T9" fmla="*/ 513806 h 2094411"/>
                      <a:gd name="T10" fmla="*/ 1619834 w 1907177"/>
                      <a:gd name="T11" fmla="*/ 82731 h 2094411"/>
                      <a:gd name="T12" fmla="*/ 1907225 w 1907177"/>
                      <a:gd name="T13" fmla="*/ 17417 h 209441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907177"/>
                      <a:gd name="T22" fmla="*/ 0 h 2094411"/>
                      <a:gd name="T23" fmla="*/ 1907177 w 1907177"/>
                      <a:gd name="T24" fmla="*/ 2094411 h 209441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907177" h="2094411">
                        <a:moveTo>
                          <a:pt x="0" y="2094411"/>
                        </a:moveTo>
                        <a:cubicBezTo>
                          <a:pt x="187234" y="2066108"/>
                          <a:pt x="374468" y="2037805"/>
                          <a:pt x="535577" y="1924594"/>
                        </a:cubicBezTo>
                        <a:cubicBezTo>
                          <a:pt x="696686" y="1811383"/>
                          <a:pt x="862149" y="1578429"/>
                          <a:pt x="966652" y="1415143"/>
                        </a:cubicBezTo>
                        <a:cubicBezTo>
                          <a:pt x="1071155" y="1251857"/>
                          <a:pt x="1103811" y="1095103"/>
                          <a:pt x="1162594" y="944880"/>
                        </a:cubicBezTo>
                        <a:cubicBezTo>
                          <a:pt x="1221377" y="794657"/>
                          <a:pt x="1243149" y="657497"/>
                          <a:pt x="1319349" y="513806"/>
                        </a:cubicBezTo>
                        <a:cubicBezTo>
                          <a:pt x="1395549" y="370115"/>
                          <a:pt x="1521823" y="165462"/>
                          <a:pt x="1619794" y="82731"/>
                        </a:cubicBezTo>
                        <a:cubicBezTo>
                          <a:pt x="1717765" y="0"/>
                          <a:pt x="1812471" y="8708"/>
                          <a:pt x="1907177" y="17417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008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cxnSp>
              <p:nvCxnSpPr>
                <p:cNvPr id="11281" name="Straight Connector 37"/>
                <p:cNvCxnSpPr>
                  <a:cxnSpLocks noChangeShapeType="1"/>
                  <a:stCxn id="11283" idx="6"/>
                </p:cNvCxnSpPr>
                <p:nvPr/>
              </p:nvCxnSpPr>
              <p:spPr bwMode="auto">
                <a:xfrm rot="10800000" flipH="1" flipV="1">
                  <a:off x="5881815" y="2159255"/>
                  <a:ext cx="12353" cy="3081128"/>
                </a:xfrm>
                <a:prstGeom prst="line">
                  <a:avLst/>
                </a:prstGeom>
                <a:noFill/>
                <a:ln w="19050">
                  <a:solidFill>
                    <a:srgbClr val="006600"/>
                  </a:solidFill>
                  <a:prstDash val="dash"/>
                  <a:round/>
                  <a:headEnd/>
                  <a:tailEnd/>
                </a:ln>
              </p:spPr>
            </p:cxnSp>
          </p:grpSp>
        </p:grpSp>
        <p:sp>
          <p:nvSpPr>
            <p:cNvPr id="11276" name="TextBox 56"/>
            <p:cNvSpPr txBox="1">
              <a:spLocks noChangeArrowheads="1"/>
            </p:cNvSpPr>
            <p:nvPr/>
          </p:nvSpPr>
          <p:spPr bwMode="auto">
            <a:xfrm>
              <a:off x="6042212" y="2209800"/>
              <a:ext cx="6633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6600"/>
                  </a:solidFill>
                </a:rPr>
                <a:t>5.7</a:t>
              </a:r>
            </a:p>
          </p:txBody>
        </p:sp>
        <p:cxnSp>
          <p:nvCxnSpPr>
            <p:cNvPr id="11277" name="Straight Connector 58"/>
            <p:cNvCxnSpPr>
              <a:cxnSpLocks noChangeShapeType="1"/>
            </p:cNvCxnSpPr>
            <p:nvPr/>
          </p:nvCxnSpPr>
          <p:spPr bwMode="auto">
            <a:xfrm rot="5400000" flipH="1" flipV="1">
              <a:off x="5715000" y="2590800"/>
              <a:ext cx="304800" cy="304800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3275013" y="2343150"/>
            <a:ext cx="4516437" cy="585788"/>
            <a:chOff x="3275013" y="2343758"/>
            <a:chExt cx="4515742" cy="584775"/>
          </a:xfrm>
        </p:grpSpPr>
        <p:sp>
          <p:nvSpPr>
            <p:cNvPr id="30" name="Line 32"/>
            <p:cNvSpPr>
              <a:spLocks noChangeShapeType="1"/>
            </p:cNvSpPr>
            <p:nvPr/>
          </p:nvSpPr>
          <p:spPr bwMode="auto">
            <a:xfrm flipV="1">
              <a:off x="3275013" y="2743200"/>
              <a:ext cx="2820987" cy="166688"/>
            </a:xfrm>
            <a:prstGeom prst="line">
              <a:avLst/>
            </a:prstGeom>
            <a:noFill/>
            <a:ln w="19050">
              <a:solidFill>
                <a:srgbClr val="CF0E30"/>
              </a:solidFill>
              <a:prstDash val="lgDash"/>
              <a:round/>
              <a:headEnd type="none" w="sm" len="sm"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 Box 41"/>
            <p:cNvSpPr txBox="1">
              <a:spLocks noChangeArrowheads="1"/>
            </p:cNvSpPr>
            <p:nvPr/>
          </p:nvSpPr>
          <p:spPr bwMode="auto">
            <a:xfrm rot="-240000">
              <a:off x="6114355" y="2343758"/>
              <a:ext cx="16764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CC0000"/>
                  </a:solidFill>
                </a:rPr>
                <a:t>Ability to use improvements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69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Disruption targets </a:t>
            </a:r>
            <a:r>
              <a:rPr lang="en-US" sz="3600" dirty="0" err="1" smtClean="0"/>
              <a:t>nonconsumption</a:t>
            </a:r>
            <a:r>
              <a:rPr lang="en-US" sz="3600" dirty="0" smtClean="0"/>
              <a:t>; changes performance metric</a:t>
            </a:r>
            <a:endParaRPr lang="en-US" sz="3600" dirty="0"/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228600" y="762000"/>
            <a:ext cx="8686800" cy="5588000"/>
            <a:chOff x="228600" y="762000"/>
            <a:chExt cx="8686800" cy="5588000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447800" y="1447800"/>
              <a:ext cx="6248400" cy="38100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2743200" y="2133600"/>
              <a:ext cx="3657600" cy="19050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228600" y="762000"/>
              <a:ext cx="8686800" cy="55880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8" name="Freeform 16"/>
          <p:cNvSpPr>
            <a:spLocks/>
          </p:cNvSpPr>
          <p:nvPr/>
        </p:nvSpPr>
        <p:spPr bwMode="auto">
          <a:xfrm>
            <a:off x="3200400" y="2378075"/>
            <a:ext cx="2971800" cy="1492250"/>
          </a:xfrm>
          <a:custGeom>
            <a:avLst/>
            <a:gdLst>
              <a:gd name="T0" fmla="*/ 0 w 4501"/>
              <a:gd name="T1" fmla="*/ 0 h 2225"/>
              <a:gd name="T2" fmla="*/ 0 w 4501"/>
              <a:gd name="T3" fmla="*/ 2147483647 h 2225"/>
              <a:gd name="T4" fmla="*/ 2147483647 w 4501"/>
              <a:gd name="T5" fmla="*/ 2147483647 h 2225"/>
              <a:gd name="T6" fmla="*/ 0 60000 65536"/>
              <a:gd name="T7" fmla="*/ 0 60000 65536"/>
              <a:gd name="T8" fmla="*/ 0 60000 65536"/>
              <a:gd name="T9" fmla="*/ 0 w 4501"/>
              <a:gd name="T10" fmla="*/ 0 h 2225"/>
              <a:gd name="T11" fmla="*/ 4501 w 4501"/>
              <a:gd name="T12" fmla="*/ 2225 h 22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01" h="2225">
                <a:moveTo>
                  <a:pt x="0" y="0"/>
                </a:moveTo>
                <a:lnTo>
                  <a:pt x="0" y="2224"/>
                </a:lnTo>
                <a:lnTo>
                  <a:pt x="4500" y="2224"/>
                </a:lnTo>
              </a:path>
            </a:pathLst>
          </a:custGeom>
          <a:noFill/>
          <a:ln w="19050" cap="rnd">
            <a:solidFill>
              <a:srgbClr val="000099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 rot="16200000">
            <a:off x="2662238" y="2728912"/>
            <a:ext cx="833438" cy="1000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2070" tIns="46036" rIns="92070" bIns="46036" anchor="ctr"/>
          <a:lstStyle/>
          <a:p>
            <a:pPr algn="r" eaLnBrk="0" hangingPunct="0">
              <a:defRPr/>
            </a:pPr>
            <a:r>
              <a:rPr lang="en-US" sz="105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Performance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5713413" y="3913188"/>
            <a:ext cx="458787" cy="73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2070" tIns="46036" rIns="92070" bIns="46036" anchor="ctr"/>
          <a:lstStyle/>
          <a:p>
            <a:pPr algn="r" eaLnBrk="0" hangingPunct="0">
              <a:defRPr/>
            </a:pPr>
            <a:r>
              <a:rPr lang="en-US" sz="1050" b="1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Time</a:t>
            </a:r>
          </a:p>
        </p:txBody>
      </p:sp>
      <p:grpSp>
        <p:nvGrpSpPr>
          <p:cNvPr id="11" name="Group 50"/>
          <p:cNvGrpSpPr>
            <a:grpSpLocks/>
          </p:cNvGrpSpPr>
          <p:nvPr/>
        </p:nvGrpSpPr>
        <p:grpSpPr bwMode="auto">
          <a:xfrm>
            <a:off x="1524000" y="3875088"/>
            <a:ext cx="3657600" cy="1858962"/>
            <a:chOff x="1524376" y="3856037"/>
            <a:chExt cx="3656878" cy="1858862"/>
          </a:xfrm>
        </p:grpSpPr>
        <p:grpSp>
          <p:nvGrpSpPr>
            <p:cNvPr id="12" name="Group 10"/>
            <p:cNvGrpSpPr>
              <a:grpSpLocks/>
            </p:cNvGrpSpPr>
            <p:nvPr/>
          </p:nvGrpSpPr>
          <p:grpSpPr bwMode="auto">
            <a:xfrm>
              <a:off x="1976942" y="4495891"/>
              <a:ext cx="1809514" cy="609506"/>
              <a:chOff x="217" y="3242"/>
              <a:chExt cx="2391" cy="703"/>
            </a:xfrm>
          </p:grpSpPr>
          <p:sp>
            <p:nvSpPr>
              <p:cNvPr id="17" name="Line 12"/>
              <p:cNvSpPr>
                <a:spLocks noChangeShapeType="1"/>
              </p:cNvSpPr>
              <p:nvPr/>
            </p:nvSpPr>
            <p:spPr bwMode="auto">
              <a:xfrm flipV="1">
                <a:off x="223" y="3418"/>
                <a:ext cx="2385" cy="527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V="1">
                <a:off x="217" y="3769"/>
                <a:ext cx="1918" cy="127"/>
              </a:xfrm>
              <a:prstGeom prst="line">
                <a:avLst/>
              </a:prstGeom>
              <a:noFill/>
              <a:ln w="19050">
                <a:solidFill>
                  <a:srgbClr val="CF0E30"/>
                </a:solidFill>
                <a:prstDash val="lgDash"/>
                <a:round/>
                <a:headEnd type="none" w="sm" len="sm"/>
                <a:tailEnd type="stealth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V="1">
                <a:off x="221" y="3242"/>
                <a:ext cx="2014" cy="110"/>
              </a:xfrm>
              <a:prstGeom prst="line">
                <a:avLst/>
              </a:prstGeom>
              <a:noFill/>
              <a:ln w="19050">
                <a:solidFill>
                  <a:srgbClr val="CF0E30"/>
                </a:solidFill>
                <a:prstDash val="lgDash"/>
                <a:round/>
                <a:headEnd type="none" w="sm" len="sm"/>
                <a:tailEnd type="stealth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3" name="Group 3"/>
            <p:cNvGrpSpPr>
              <a:grpSpLocks/>
            </p:cNvGrpSpPr>
            <p:nvPr/>
          </p:nvGrpSpPr>
          <p:grpSpPr bwMode="auto">
            <a:xfrm>
              <a:off x="1524376" y="3856037"/>
              <a:ext cx="3656878" cy="1858862"/>
              <a:chOff x="-381" y="2504"/>
              <a:chExt cx="4832" cy="2144"/>
            </a:xfrm>
          </p:grpSpPr>
          <p:sp>
            <p:nvSpPr>
              <p:cNvPr id="14" name="Line 5"/>
              <p:cNvSpPr>
                <a:spLocks noChangeShapeType="1"/>
              </p:cNvSpPr>
              <p:nvPr/>
            </p:nvSpPr>
            <p:spPr bwMode="auto">
              <a:xfrm flipH="1">
                <a:off x="-381" y="2504"/>
                <a:ext cx="2223" cy="2144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221" y="2605"/>
                <a:ext cx="4230" cy="1494"/>
              </a:xfrm>
              <a:custGeom>
                <a:avLst/>
                <a:gdLst>
                  <a:gd name="T0" fmla="*/ 0 w 4501"/>
                  <a:gd name="T1" fmla="*/ 0 h 2225"/>
                  <a:gd name="T2" fmla="*/ 0 w 4501"/>
                  <a:gd name="T3" fmla="*/ 1 h 2225"/>
                  <a:gd name="T4" fmla="*/ 212 w 4501"/>
                  <a:gd name="T5" fmla="*/ 1 h 2225"/>
                  <a:gd name="T6" fmla="*/ 0 60000 65536"/>
                  <a:gd name="T7" fmla="*/ 0 60000 65536"/>
                  <a:gd name="T8" fmla="*/ 0 60000 65536"/>
                  <a:gd name="T9" fmla="*/ 0 w 4501"/>
                  <a:gd name="T10" fmla="*/ 0 h 2225"/>
                  <a:gd name="T11" fmla="*/ 4501 w 4501"/>
                  <a:gd name="T12" fmla="*/ 2225 h 22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01" h="2225">
                    <a:moveTo>
                      <a:pt x="0" y="0"/>
                    </a:moveTo>
                    <a:lnTo>
                      <a:pt x="0" y="2224"/>
                    </a:lnTo>
                    <a:lnTo>
                      <a:pt x="4500" y="2224"/>
                    </a:lnTo>
                  </a:path>
                </a:pathLst>
              </a:custGeom>
              <a:noFill/>
              <a:ln w="19050" cap="rnd">
                <a:solidFill>
                  <a:srgbClr val="0066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3545" y="4209"/>
                <a:ext cx="606" cy="8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lIns="92070" tIns="46036" rIns="92070" bIns="46036" anchor="ctr">
                <a:prstTxWarp prst="textNoShape">
                  <a:avLst/>
                </a:prstTxWarp>
              </a:bodyPr>
              <a:lstStyle/>
              <a:p>
                <a:pPr algn="r" eaLnBrk="0" hangingPunct="0"/>
                <a:r>
                  <a:rPr lang="en-US" sz="1400">
                    <a:solidFill>
                      <a:srgbClr val="006600"/>
                    </a:solidFill>
                    <a:latin typeface="Monotype Corsiva" charset="0"/>
                    <a:ea typeface="Arial" charset="0"/>
                    <a:cs typeface="Arial" charset="0"/>
                  </a:rPr>
                  <a:t>Time</a:t>
                </a:r>
              </a:p>
            </p:txBody>
          </p:sp>
        </p:grpSp>
      </p:grpSp>
      <p:sp>
        <p:nvSpPr>
          <p:cNvPr id="28" name="Freeform 35"/>
          <p:cNvSpPr>
            <a:spLocks/>
          </p:cNvSpPr>
          <p:nvPr/>
        </p:nvSpPr>
        <p:spPr bwMode="auto">
          <a:xfrm rot="21420000">
            <a:off x="6045200" y="2441575"/>
            <a:ext cx="203200" cy="677863"/>
          </a:xfrm>
          <a:custGeom>
            <a:avLst/>
            <a:gdLst>
              <a:gd name="T0" fmla="*/ 2147483647 w 560"/>
              <a:gd name="T1" fmla="*/ 0 h 1007"/>
              <a:gd name="T2" fmla="*/ 2147483647 w 560"/>
              <a:gd name="T3" fmla="*/ 2147483647 h 1007"/>
              <a:gd name="T4" fmla="*/ 2147483647 w 560"/>
              <a:gd name="T5" fmla="*/ 2147483647 h 1007"/>
              <a:gd name="T6" fmla="*/ 2147483647 w 560"/>
              <a:gd name="T7" fmla="*/ 2147483647 h 1007"/>
              <a:gd name="T8" fmla="*/ 2147483647 w 560"/>
              <a:gd name="T9" fmla="*/ 2147483647 h 1007"/>
              <a:gd name="T10" fmla="*/ 2147483647 w 560"/>
              <a:gd name="T11" fmla="*/ 2147483647 h 10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0"/>
              <a:gd name="T19" fmla="*/ 0 h 1007"/>
              <a:gd name="T20" fmla="*/ 560 w 560"/>
              <a:gd name="T21" fmla="*/ 1007 h 100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0" h="1007">
                <a:moveTo>
                  <a:pt x="18" y="0"/>
                </a:moveTo>
                <a:cubicBezTo>
                  <a:pt x="9" y="50"/>
                  <a:pt x="0" y="100"/>
                  <a:pt x="33" y="146"/>
                </a:cubicBezTo>
                <a:cubicBezTo>
                  <a:pt x="66" y="192"/>
                  <a:pt x="127" y="224"/>
                  <a:pt x="215" y="277"/>
                </a:cubicBezTo>
                <a:cubicBezTo>
                  <a:pt x="303" y="330"/>
                  <a:pt x="560" y="381"/>
                  <a:pt x="558" y="467"/>
                </a:cubicBezTo>
                <a:cubicBezTo>
                  <a:pt x="556" y="553"/>
                  <a:pt x="264" y="705"/>
                  <a:pt x="201" y="795"/>
                </a:cubicBezTo>
                <a:cubicBezTo>
                  <a:pt x="138" y="885"/>
                  <a:pt x="158" y="946"/>
                  <a:pt x="179" y="1007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Line 14"/>
          <p:cNvSpPr>
            <a:spLocks noChangeShapeType="1"/>
          </p:cNvSpPr>
          <p:nvPr/>
        </p:nvSpPr>
        <p:spPr bwMode="auto">
          <a:xfrm flipV="1">
            <a:off x="3275013" y="2133600"/>
            <a:ext cx="3390900" cy="1046163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Rectangle 20"/>
          <p:cNvSpPr>
            <a:spLocks noChangeArrowheads="1"/>
          </p:cNvSpPr>
          <p:nvPr/>
        </p:nvSpPr>
        <p:spPr bwMode="auto">
          <a:xfrm>
            <a:off x="4077698" y="2019300"/>
            <a:ext cx="2212975" cy="990600"/>
          </a:xfrm>
          <a:prstGeom prst="rect">
            <a:avLst/>
          </a:prstGeom>
          <a:solidFill>
            <a:srgbClr val="000099"/>
          </a:solidFill>
          <a:ln w="12700">
            <a:noFill/>
            <a:miter lim="800000"/>
            <a:headEnd/>
            <a:tailEnd/>
          </a:ln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 dirty="0">
                <a:solidFill>
                  <a:schemeClr val="bg1"/>
                </a:solidFill>
                <a:latin typeface="Arial" pitchFamily="-84" charset="0"/>
              </a:rPr>
              <a:t>Tabletop Radios, Floor-standing TVs</a:t>
            </a: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 rot="18651387">
            <a:off x="603504" y="5285625"/>
            <a:ext cx="1697038" cy="4460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</a:pPr>
            <a:r>
              <a:rPr lang="en-US" sz="1600" dirty="0">
                <a:solidFill>
                  <a:srgbClr val="006600"/>
                </a:solidFill>
                <a:latin typeface="Monotype Corsiva" pitchFamily="-84" charset="0"/>
              </a:rPr>
              <a:t>Non-consumers </a:t>
            </a:r>
            <a:r>
              <a:rPr lang="en-US" sz="1600" dirty="0" smtClean="0">
                <a:solidFill>
                  <a:srgbClr val="006600"/>
                </a:solidFill>
                <a:latin typeface="Monotype Corsiva" pitchFamily="-84" charset="0"/>
              </a:rPr>
              <a:t>or</a:t>
            </a:r>
          </a:p>
          <a:p>
            <a:pPr eaLnBrk="0" hangingPunct="0">
              <a:lnSpc>
                <a:spcPct val="85000"/>
              </a:lnSpc>
            </a:pPr>
            <a:r>
              <a:rPr lang="en-US" sz="1600" dirty="0" smtClean="0">
                <a:solidFill>
                  <a:srgbClr val="006600"/>
                </a:solidFill>
                <a:latin typeface="Monotype Corsiva" pitchFamily="-84" charset="0"/>
              </a:rPr>
              <a:t>Non</a:t>
            </a:r>
            <a:r>
              <a:rPr lang="en-US" sz="1600" dirty="0">
                <a:solidFill>
                  <a:srgbClr val="006600"/>
                </a:solidFill>
                <a:latin typeface="Monotype Corsiva" pitchFamily="-84" charset="0"/>
              </a:rPr>
              <a:t>-consuming</a:t>
            </a:r>
          </a:p>
          <a:p>
            <a:pPr eaLnBrk="0" hangingPunct="0"/>
            <a:r>
              <a:rPr lang="en-US" sz="1600" dirty="0">
                <a:solidFill>
                  <a:srgbClr val="006600"/>
                </a:solidFill>
                <a:latin typeface="Monotype Corsiva" pitchFamily="-84" charset="0"/>
              </a:rPr>
              <a:t>occasions</a:t>
            </a:r>
          </a:p>
        </p:txBody>
      </p:sp>
      <p:sp>
        <p:nvSpPr>
          <p:cNvPr id="43" name="Rectangle 24"/>
          <p:cNvSpPr>
            <a:spLocks noChangeArrowheads="1"/>
          </p:cNvSpPr>
          <p:nvPr/>
        </p:nvSpPr>
        <p:spPr bwMode="auto">
          <a:xfrm>
            <a:off x="6207633" y="3098886"/>
            <a:ext cx="2514600" cy="5854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lang="en-US" sz="1600" dirty="0">
                <a:solidFill>
                  <a:srgbClr val="000099"/>
                </a:solidFill>
              </a:rPr>
              <a:t>Path taken for transistors by vacuum tube manufacturers</a:t>
            </a:r>
          </a:p>
        </p:txBody>
      </p:sp>
      <p:cxnSp>
        <p:nvCxnSpPr>
          <p:cNvPr id="44" name="Straight Arrow Connector 31"/>
          <p:cNvCxnSpPr>
            <a:cxnSpLocks noChangeShapeType="1"/>
          </p:cNvCxnSpPr>
          <p:nvPr/>
        </p:nvCxnSpPr>
        <p:spPr bwMode="auto">
          <a:xfrm rot="5400000" flipH="1" flipV="1">
            <a:off x="5437494" y="3427373"/>
            <a:ext cx="811053" cy="3180"/>
          </a:xfrm>
          <a:prstGeom prst="straightConnector1">
            <a:avLst/>
          </a:prstGeom>
          <a:noFill/>
          <a:ln w="28575" cap="rnd">
            <a:solidFill>
              <a:srgbClr val="000099"/>
            </a:solidFill>
            <a:round/>
            <a:headEnd/>
            <a:tailEnd type="triangle" w="med" len="med"/>
          </a:ln>
        </p:spPr>
      </p:cxnSp>
      <p:sp>
        <p:nvSpPr>
          <p:cNvPr id="47" name="Rectangle 17"/>
          <p:cNvSpPr>
            <a:spLocks noChangeArrowheads="1"/>
          </p:cNvSpPr>
          <p:nvPr/>
        </p:nvSpPr>
        <p:spPr bwMode="auto">
          <a:xfrm>
            <a:off x="2854071" y="4382838"/>
            <a:ext cx="1801813" cy="3048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Pocket radios</a:t>
            </a:r>
          </a:p>
        </p:txBody>
      </p:sp>
      <p:sp>
        <p:nvSpPr>
          <p:cNvPr id="48" name="Rectangle 18"/>
          <p:cNvSpPr>
            <a:spLocks noChangeArrowheads="1"/>
          </p:cNvSpPr>
          <p:nvPr/>
        </p:nvSpPr>
        <p:spPr bwMode="auto">
          <a:xfrm>
            <a:off x="4064508" y="3986213"/>
            <a:ext cx="2036763" cy="34265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>
                <a:solidFill>
                  <a:schemeClr val="bg1"/>
                </a:solidFill>
              </a:rPr>
              <a:t>Portable  TVs</a:t>
            </a:r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2023110" y="4763838"/>
            <a:ext cx="1438275" cy="290512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Hearing Aids</a:t>
            </a:r>
          </a:p>
        </p:txBody>
      </p:sp>
      <p:sp>
        <p:nvSpPr>
          <p:cNvPr id="50" name="TextBox 34"/>
          <p:cNvSpPr txBox="1">
            <a:spLocks noChangeArrowheads="1"/>
          </p:cNvSpPr>
          <p:nvPr/>
        </p:nvSpPr>
        <p:spPr bwMode="auto">
          <a:xfrm>
            <a:off x="6706159" y="4830709"/>
            <a:ext cx="2285441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6600"/>
                </a:solidFill>
              </a:rPr>
              <a:t>The customers are enticed into the new system, not </a:t>
            </a:r>
            <a:r>
              <a:rPr lang="en-US" i="1" dirty="0">
                <a:solidFill>
                  <a:srgbClr val="006600"/>
                </a:solidFill>
              </a:rPr>
              <a:t>vice versa</a:t>
            </a:r>
            <a:r>
              <a:rPr lang="en-US" dirty="0">
                <a:solidFill>
                  <a:srgbClr val="006600"/>
                </a:solidFill>
              </a:rPr>
              <a:t>.</a:t>
            </a:r>
          </a:p>
        </p:txBody>
      </p:sp>
      <p:sp>
        <p:nvSpPr>
          <p:cNvPr id="51" name="Freeform 33"/>
          <p:cNvSpPr>
            <a:spLocks/>
          </p:cNvSpPr>
          <p:nvPr/>
        </p:nvSpPr>
        <p:spPr bwMode="auto">
          <a:xfrm>
            <a:off x="5876236" y="3875088"/>
            <a:ext cx="1049128" cy="1437308"/>
          </a:xfrm>
          <a:custGeom>
            <a:avLst/>
            <a:gdLst>
              <a:gd name="T0" fmla="*/ 496389 w 1049384"/>
              <a:gd name="T1" fmla="*/ 0 h 1436914"/>
              <a:gd name="T2" fmla="*/ 966652 w 1049384"/>
              <a:gd name="T3" fmla="*/ 770708 h 1436914"/>
              <a:gd name="T4" fmla="*/ 0 w 1049384"/>
              <a:gd name="T5" fmla="*/ 1436914 h 1436914"/>
              <a:gd name="T6" fmla="*/ 0 60000 65536"/>
              <a:gd name="T7" fmla="*/ 0 60000 65536"/>
              <a:gd name="T8" fmla="*/ 0 60000 65536"/>
              <a:gd name="T9" fmla="*/ 0 w 1049384"/>
              <a:gd name="T10" fmla="*/ 0 h 1436914"/>
              <a:gd name="T11" fmla="*/ 1049384 w 1049384"/>
              <a:gd name="T12" fmla="*/ 1436914 h 143691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49384" h="1436914">
                <a:moveTo>
                  <a:pt x="496389" y="0"/>
                </a:moveTo>
                <a:cubicBezTo>
                  <a:pt x="772886" y="265611"/>
                  <a:pt x="1049384" y="531222"/>
                  <a:pt x="966652" y="770708"/>
                </a:cubicBezTo>
                <a:cubicBezTo>
                  <a:pt x="883921" y="1010194"/>
                  <a:pt x="441960" y="1223554"/>
                  <a:pt x="0" y="1436914"/>
                </a:cubicBezTo>
              </a:path>
            </a:pathLst>
          </a:custGeom>
          <a:noFill/>
          <a:ln w="28575" cap="flat" cmpd="sng">
            <a:solidFill>
              <a:srgbClr val="0066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Rectangle 7"/>
          <p:cNvSpPr>
            <a:spLocks noChangeArrowheads="1"/>
          </p:cNvSpPr>
          <p:nvPr/>
        </p:nvSpPr>
        <p:spPr bwMode="auto">
          <a:xfrm rot="16200000">
            <a:off x="1362703" y="3579689"/>
            <a:ext cx="606758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US" sz="1400" dirty="0">
                <a:solidFill>
                  <a:srgbClr val="006600"/>
                </a:solidFill>
              </a:rPr>
              <a:t>Different measure</a:t>
            </a:r>
          </a:p>
          <a:p>
            <a:pPr algn="r" eaLnBrk="0" hangingPunct="0"/>
            <a:r>
              <a:rPr lang="en-US" sz="1400" dirty="0">
                <a:solidFill>
                  <a:srgbClr val="006600"/>
                </a:solidFill>
              </a:rPr>
              <a:t>Of Performance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1047750" y="2200961"/>
            <a:ext cx="1981200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006600"/>
                </a:solidFill>
              </a:rPr>
              <a:t>The metric of performance changes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/>
      <p:bldP spid="43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260600" y="3847213"/>
            <a:ext cx="6121400" cy="930275"/>
            <a:chOff x="1226" y="2681"/>
            <a:chExt cx="3856" cy="586"/>
          </a:xfrm>
        </p:grpSpPr>
        <p:sp>
          <p:nvSpPr>
            <p:cNvPr id="106543" name="Text Box 3"/>
            <p:cNvSpPr txBox="1">
              <a:spLocks noChangeArrowheads="1"/>
            </p:cNvSpPr>
            <p:nvPr/>
          </p:nvSpPr>
          <p:spPr bwMode="auto">
            <a:xfrm>
              <a:off x="1226" y="3055"/>
              <a:ext cx="6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7%</a:t>
              </a:r>
            </a:p>
          </p:txBody>
        </p:sp>
        <p:sp>
          <p:nvSpPr>
            <p:cNvPr id="106544" name="Text Box 4"/>
            <p:cNvSpPr txBox="1">
              <a:spLocks noChangeArrowheads="1"/>
            </p:cNvSpPr>
            <p:nvPr/>
          </p:nvSpPr>
          <p:spPr bwMode="auto">
            <a:xfrm>
              <a:off x="4650" y="2681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4%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896938" y="3807525"/>
            <a:ext cx="3713162" cy="1139825"/>
            <a:chOff x="367" y="2656"/>
            <a:chExt cx="2339" cy="718"/>
          </a:xfrm>
        </p:grpSpPr>
        <p:sp>
          <p:nvSpPr>
            <p:cNvPr id="106541" name="Rectangle 6"/>
            <p:cNvSpPr>
              <a:spLocks noChangeArrowheads="1"/>
            </p:cNvSpPr>
            <p:nvPr/>
          </p:nvSpPr>
          <p:spPr bwMode="auto">
            <a:xfrm rot="-1659355">
              <a:off x="367" y="2656"/>
              <a:ext cx="2339" cy="2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lIns="92075" tIns="46038" rIns="92075" bIns="46038" anchor="ctr"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>
                  <a:latin typeface="Arial" charset="0"/>
                  <a:ea typeface="Arial" charset="0"/>
                  <a:cs typeface="Arial" charset="0"/>
                </a:rPr>
                <a:t>Quality of minimill-produced steel</a:t>
              </a:r>
            </a:p>
          </p:txBody>
        </p:sp>
        <p:sp>
          <p:nvSpPr>
            <p:cNvPr id="106542" name="Line 7"/>
            <p:cNvSpPr>
              <a:spLocks noChangeShapeType="1"/>
            </p:cNvSpPr>
            <p:nvPr/>
          </p:nvSpPr>
          <p:spPr bwMode="auto">
            <a:xfrm flipV="1">
              <a:off x="710" y="2965"/>
              <a:ext cx="827" cy="4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713163" y="3131250"/>
            <a:ext cx="4662487" cy="871538"/>
            <a:chOff x="2141" y="2230"/>
            <a:chExt cx="2937" cy="549"/>
          </a:xfrm>
        </p:grpSpPr>
        <p:sp>
          <p:nvSpPr>
            <p:cNvPr id="106539" name="Text Box 9"/>
            <p:cNvSpPr txBox="1">
              <a:spLocks noChangeArrowheads="1"/>
            </p:cNvSpPr>
            <p:nvPr/>
          </p:nvSpPr>
          <p:spPr bwMode="auto">
            <a:xfrm>
              <a:off x="2141" y="2567"/>
              <a:ext cx="6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12%</a:t>
              </a:r>
            </a:p>
          </p:txBody>
        </p:sp>
        <p:sp>
          <p:nvSpPr>
            <p:cNvPr id="106540" name="Text Box 10"/>
            <p:cNvSpPr txBox="1">
              <a:spLocks noChangeArrowheads="1"/>
            </p:cNvSpPr>
            <p:nvPr/>
          </p:nvSpPr>
          <p:spPr bwMode="auto">
            <a:xfrm>
              <a:off x="4646" y="2230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8%</a:t>
              </a:r>
            </a:p>
          </p:txBody>
        </p:sp>
      </p:grpSp>
      <p:sp>
        <p:nvSpPr>
          <p:cNvPr id="327691" name="Line 11"/>
          <p:cNvSpPr>
            <a:spLocks noChangeShapeType="1"/>
          </p:cNvSpPr>
          <p:nvPr/>
        </p:nvSpPr>
        <p:spPr bwMode="auto">
          <a:xfrm flipV="1">
            <a:off x="2738438" y="3531300"/>
            <a:ext cx="1371600" cy="7508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4835525" y="2323213"/>
            <a:ext cx="3536950" cy="352425"/>
            <a:chOff x="2848" y="1721"/>
            <a:chExt cx="2228" cy="222"/>
          </a:xfrm>
        </p:grpSpPr>
        <p:sp>
          <p:nvSpPr>
            <p:cNvPr id="106537" name="Text Box 13"/>
            <p:cNvSpPr txBox="1">
              <a:spLocks noChangeArrowheads="1"/>
            </p:cNvSpPr>
            <p:nvPr/>
          </p:nvSpPr>
          <p:spPr bwMode="auto">
            <a:xfrm>
              <a:off x="2848" y="1731"/>
              <a:ext cx="6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18%</a:t>
              </a:r>
            </a:p>
          </p:txBody>
        </p:sp>
        <p:sp>
          <p:nvSpPr>
            <p:cNvPr id="106538" name="Text Box 14"/>
            <p:cNvSpPr txBox="1">
              <a:spLocks noChangeArrowheads="1"/>
            </p:cNvSpPr>
            <p:nvPr/>
          </p:nvSpPr>
          <p:spPr bwMode="auto">
            <a:xfrm>
              <a:off x="4644" y="1721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22%</a:t>
              </a:r>
            </a:p>
          </p:txBody>
        </p:sp>
      </p:grpSp>
      <p:sp>
        <p:nvSpPr>
          <p:cNvPr id="327695" name="Line 15"/>
          <p:cNvSpPr>
            <a:spLocks noChangeShapeType="1"/>
          </p:cNvSpPr>
          <p:nvPr/>
        </p:nvSpPr>
        <p:spPr bwMode="auto">
          <a:xfrm flipV="1">
            <a:off x="4110038" y="2680400"/>
            <a:ext cx="1327150" cy="850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4" name="Text Box 16"/>
          <p:cNvSpPr txBox="1">
            <a:spLocks noChangeArrowheads="1"/>
          </p:cNvSpPr>
          <p:nvPr/>
        </p:nvSpPr>
        <p:spPr bwMode="auto">
          <a:xfrm>
            <a:off x="7485063" y="1094200"/>
            <a:ext cx="1273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>
                <a:latin typeface="Arial" charset="0"/>
                <a:ea typeface="Arial" charset="0"/>
                <a:cs typeface="Arial" charset="0"/>
              </a:rPr>
              <a:t>% of tons</a:t>
            </a:r>
            <a:endParaRPr lang="en-US" sz="16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6505" name="Rectangle 17"/>
          <p:cNvSpPr>
            <a:spLocks noChangeAspect="1" noChangeArrowheads="1"/>
          </p:cNvSpPr>
          <p:nvPr/>
        </p:nvSpPr>
        <p:spPr bwMode="auto">
          <a:xfrm rot="-5400000">
            <a:off x="-175419" y="1673132"/>
            <a:ext cx="1639887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 b="1">
                <a:latin typeface="Arial" charset="0"/>
                <a:ea typeface="Arial" charset="0"/>
                <a:cs typeface="Arial" charset="0"/>
              </a:rPr>
              <a:t>Steel Quality</a:t>
            </a:r>
          </a:p>
        </p:txBody>
      </p:sp>
      <p:sp>
        <p:nvSpPr>
          <p:cNvPr id="106506" name="Line 18"/>
          <p:cNvSpPr>
            <a:spLocks noChangeShapeType="1"/>
          </p:cNvSpPr>
          <p:nvPr/>
        </p:nvSpPr>
        <p:spPr bwMode="auto">
          <a:xfrm flipV="1">
            <a:off x="890588" y="1018288"/>
            <a:ext cx="0" cy="4281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7" name="Line 19"/>
          <p:cNvSpPr>
            <a:spLocks noChangeShapeType="1"/>
          </p:cNvSpPr>
          <p:nvPr/>
        </p:nvSpPr>
        <p:spPr bwMode="auto">
          <a:xfrm>
            <a:off x="893763" y="5315650"/>
            <a:ext cx="67738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8" name="Rectangle 20"/>
          <p:cNvSpPr>
            <a:spLocks noChangeAspect="1" noChangeArrowheads="1"/>
          </p:cNvSpPr>
          <p:nvPr/>
        </p:nvSpPr>
        <p:spPr bwMode="auto">
          <a:xfrm>
            <a:off x="2824163" y="5437888"/>
            <a:ext cx="1266825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 b="1">
                <a:latin typeface="Arial" charset="0"/>
                <a:ea typeface="Arial" charset="0"/>
                <a:cs typeface="Arial" charset="0"/>
              </a:rPr>
              <a:t>1980</a:t>
            </a:r>
          </a:p>
        </p:txBody>
      </p:sp>
      <p:sp>
        <p:nvSpPr>
          <p:cNvPr id="106509" name="Rectangle 21"/>
          <p:cNvSpPr>
            <a:spLocks noChangeAspect="1" noChangeArrowheads="1"/>
          </p:cNvSpPr>
          <p:nvPr/>
        </p:nvSpPr>
        <p:spPr bwMode="auto">
          <a:xfrm>
            <a:off x="1325563" y="5409313"/>
            <a:ext cx="1266825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 b="1">
                <a:latin typeface="Arial" charset="0"/>
                <a:ea typeface="Arial" charset="0"/>
                <a:cs typeface="Arial" charset="0"/>
              </a:rPr>
              <a:t>1975</a:t>
            </a:r>
          </a:p>
        </p:txBody>
      </p:sp>
      <p:sp>
        <p:nvSpPr>
          <p:cNvPr id="106510" name="Line 22"/>
          <p:cNvSpPr>
            <a:spLocks noChangeShapeType="1"/>
          </p:cNvSpPr>
          <p:nvPr/>
        </p:nvSpPr>
        <p:spPr bwMode="auto">
          <a:xfrm>
            <a:off x="1962150" y="5191825"/>
            <a:ext cx="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1" name="Rectangle 23"/>
          <p:cNvSpPr>
            <a:spLocks noChangeAspect="1" noChangeArrowheads="1"/>
          </p:cNvSpPr>
          <p:nvPr/>
        </p:nvSpPr>
        <p:spPr bwMode="auto">
          <a:xfrm>
            <a:off x="4268788" y="5425188"/>
            <a:ext cx="1266825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 b="1">
                <a:latin typeface="Arial" charset="0"/>
                <a:ea typeface="Arial" charset="0"/>
                <a:cs typeface="Arial" charset="0"/>
              </a:rPr>
              <a:t>1985</a:t>
            </a:r>
          </a:p>
        </p:txBody>
      </p:sp>
      <p:sp>
        <p:nvSpPr>
          <p:cNvPr id="106512" name="Line 24"/>
          <p:cNvSpPr>
            <a:spLocks noChangeShapeType="1"/>
          </p:cNvSpPr>
          <p:nvPr/>
        </p:nvSpPr>
        <p:spPr bwMode="auto">
          <a:xfrm>
            <a:off x="4864100" y="5209288"/>
            <a:ext cx="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3" name="Rectangle 25"/>
          <p:cNvSpPr>
            <a:spLocks noChangeAspect="1" noChangeArrowheads="1"/>
          </p:cNvSpPr>
          <p:nvPr/>
        </p:nvSpPr>
        <p:spPr bwMode="auto">
          <a:xfrm>
            <a:off x="5751513" y="5437888"/>
            <a:ext cx="1266825" cy="222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400" b="1">
                <a:latin typeface="Arial" charset="0"/>
                <a:ea typeface="Arial" charset="0"/>
                <a:cs typeface="Arial" charset="0"/>
              </a:rPr>
              <a:t>1990</a:t>
            </a:r>
          </a:p>
        </p:txBody>
      </p:sp>
      <p:sp>
        <p:nvSpPr>
          <p:cNvPr id="106514" name="Line 26"/>
          <p:cNvSpPr>
            <a:spLocks noChangeShapeType="1"/>
          </p:cNvSpPr>
          <p:nvPr/>
        </p:nvSpPr>
        <p:spPr bwMode="auto">
          <a:xfrm>
            <a:off x="6329363" y="5196588"/>
            <a:ext cx="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5" name="Line 27"/>
          <p:cNvSpPr>
            <a:spLocks noChangeShapeType="1"/>
          </p:cNvSpPr>
          <p:nvPr/>
        </p:nvSpPr>
        <p:spPr bwMode="auto">
          <a:xfrm>
            <a:off x="3455988" y="5207700"/>
            <a:ext cx="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6" name="Line 28"/>
          <p:cNvSpPr>
            <a:spLocks noChangeShapeType="1"/>
          </p:cNvSpPr>
          <p:nvPr/>
        </p:nvSpPr>
        <p:spPr bwMode="auto">
          <a:xfrm flipV="1">
            <a:off x="989013" y="3905950"/>
            <a:ext cx="6629400" cy="685800"/>
          </a:xfrm>
          <a:prstGeom prst="line">
            <a:avLst/>
          </a:prstGeom>
          <a:noFill/>
          <a:ln w="28575">
            <a:solidFill>
              <a:srgbClr val="339966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7" name="Rectangle 29"/>
          <p:cNvSpPr>
            <a:spLocks noChangeArrowheads="1"/>
          </p:cNvSpPr>
          <p:nvPr/>
        </p:nvSpPr>
        <p:spPr bwMode="auto">
          <a:xfrm rot="-240000">
            <a:off x="6611938" y="4082163"/>
            <a:ext cx="655637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>
                <a:solidFill>
                  <a:srgbClr val="339966"/>
                </a:solidFill>
                <a:latin typeface="Arial" charset="0"/>
                <a:ea typeface="Arial" charset="0"/>
                <a:cs typeface="Arial" charset="0"/>
              </a:rPr>
              <a:t>Rebar</a:t>
            </a:r>
          </a:p>
        </p:txBody>
      </p:sp>
      <p:sp>
        <p:nvSpPr>
          <p:cNvPr id="106518" name="Line 30"/>
          <p:cNvSpPr>
            <a:spLocks noChangeShapeType="1"/>
          </p:cNvSpPr>
          <p:nvPr/>
        </p:nvSpPr>
        <p:spPr bwMode="auto">
          <a:xfrm flipV="1">
            <a:off x="973138" y="3280475"/>
            <a:ext cx="6553200" cy="685800"/>
          </a:xfrm>
          <a:prstGeom prst="line">
            <a:avLst/>
          </a:prstGeom>
          <a:noFill/>
          <a:ln w="28575">
            <a:solidFill>
              <a:srgbClr val="2E710D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9" name="Rectangle 31"/>
          <p:cNvSpPr>
            <a:spLocks noChangeArrowheads="1"/>
          </p:cNvSpPr>
          <p:nvPr/>
        </p:nvSpPr>
        <p:spPr bwMode="auto">
          <a:xfrm rot="-300000">
            <a:off x="4914900" y="3480500"/>
            <a:ext cx="2511425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>
                <a:solidFill>
                  <a:srgbClr val="2E710D"/>
                </a:solidFill>
                <a:latin typeface="Arial" charset="0"/>
                <a:ea typeface="Arial" charset="0"/>
                <a:cs typeface="Arial" charset="0"/>
              </a:rPr>
              <a:t>Angle iron; bars &amp; rods</a:t>
            </a:r>
          </a:p>
        </p:txBody>
      </p:sp>
      <p:sp>
        <p:nvSpPr>
          <p:cNvPr id="106520" name="Line 32"/>
          <p:cNvSpPr>
            <a:spLocks noChangeShapeType="1"/>
          </p:cNvSpPr>
          <p:nvPr/>
        </p:nvSpPr>
        <p:spPr bwMode="auto">
          <a:xfrm flipV="1">
            <a:off x="973138" y="2442275"/>
            <a:ext cx="6553200" cy="6096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21" name="Rectangle 33"/>
          <p:cNvSpPr>
            <a:spLocks noChangeArrowheads="1"/>
          </p:cNvSpPr>
          <p:nvPr/>
        </p:nvSpPr>
        <p:spPr bwMode="auto">
          <a:xfrm rot="-258893">
            <a:off x="5876925" y="2607375"/>
            <a:ext cx="182086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>
                <a:solidFill>
                  <a:srgbClr val="006600"/>
                </a:solidFill>
                <a:latin typeface="Arial" charset="0"/>
                <a:ea typeface="Arial" charset="0"/>
                <a:cs typeface="Arial" charset="0"/>
              </a:rPr>
              <a:t>Structural Steel</a:t>
            </a:r>
          </a:p>
        </p:txBody>
      </p:sp>
      <p:sp>
        <p:nvSpPr>
          <p:cNvPr id="106522" name="Line 34"/>
          <p:cNvSpPr>
            <a:spLocks noChangeShapeType="1"/>
          </p:cNvSpPr>
          <p:nvPr/>
        </p:nvSpPr>
        <p:spPr bwMode="auto">
          <a:xfrm flipV="1">
            <a:off x="973138" y="1375475"/>
            <a:ext cx="6477000" cy="53340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 type="none" w="sm" len="sm"/>
            <a:tailEnd type="stealth" w="med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23" name="Rectangle 35"/>
          <p:cNvSpPr>
            <a:spLocks noChangeArrowheads="1"/>
          </p:cNvSpPr>
          <p:nvPr/>
        </p:nvSpPr>
        <p:spPr bwMode="auto">
          <a:xfrm rot="-240000">
            <a:off x="5280025" y="1610425"/>
            <a:ext cx="1160463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 eaLnBrk="0" hangingPunct="0"/>
            <a:r>
              <a:rPr lang="en-US" sz="1800" b="1">
                <a:solidFill>
                  <a:srgbClr val="000099"/>
                </a:solidFill>
                <a:latin typeface="Arial" charset="0"/>
                <a:ea typeface="Arial" charset="0"/>
                <a:cs typeface="Arial" charset="0"/>
              </a:rPr>
              <a:t>Sheet steel</a:t>
            </a:r>
          </a:p>
        </p:txBody>
      </p:sp>
      <p:grpSp>
        <p:nvGrpSpPr>
          <p:cNvPr id="6" name="Group 36"/>
          <p:cNvGrpSpPr>
            <a:grpSpLocks/>
          </p:cNvGrpSpPr>
          <p:nvPr/>
        </p:nvGrpSpPr>
        <p:grpSpPr bwMode="auto">
          <a:xfrm>
            <a:off x="5991225" y="1111950"/>
            <a:ext cx="2397125" cy="566738"/>
            <a:chOff x="3560" y="950"/>
            <a:chExt cx="1510" cy="357"/>
          </a:xfrm>
        </p:grpSpPr>
        <p:sp>
          <p:nvSpPr>
            <p:cNvPr id="106535" name="Text Box 37"/>
            <p:cNvSpPr txBox="1">
              <a:spLocks noChangeArrowheads="1"/>
            </p:cNvSpPr>
            <p:nvPr/>
          </p:nvSpPr>
          <p:spPr bwMode="auto">
            <a:xfrm>
              <a:off x="3560" y="950"/>
              <a:ext cx="65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25–30%</a:t>
              </a:r>
            </a:p>
          </p:txBody>
        </p:sp>
        <p:sp>
          <p:nvSpPr>
            <p:cNvPr id="106536" name="Text Box 38"/>
            <p:cNvSpPr txBox="1">
              <a:spLocks noChangeArrowheads="1"/>
            </p:cNvSpPr>
            <p:nvPr/>
          </p:nvSpPr>
          <p:spPr bwMode="auto">
            <a:xfrm>
              <a:off x="4638" y="1095"/>
              <a:ext cx="43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latin typeface="Arial" charset="0"/>
                  <a:ea typeface="Arial" charset="0"/>
                  <a:cs typeface="Arial" charset="0"/>
                </a:rPr>
                <a:t>55%</a:t>
              </a:r>
            </a:p>
          </p:txBody>
        </p:sp>
      </p:grpSp>
      <p:sp>
        <p:nvSpPr>
          <p:cNvPr id="327719" name="Line 39"/>
          <p:cNvSpPr>
            <a:spLocks noChangeShapeType="1"/>
          </p:cNvSpPr>
          <p:nvPr/>
        </p:nvSpPr>
        <p:spPr bwMode="auto">
          <a:xfrm flipV="1">
            <a:off x="5437188" y="1400875"/>
            <a:ext cx="1724025" cy="127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26" name="Rectangle 4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20738"/>
          </a:xfrm>
          <a:noFill/>
        </p:spPr>
        <p:txBody>
          <a:bodyPr/>
          <a:lstStyle/>
          <a:p>
            <a:r>
              <a:rPr lang="en-US" sz="3600" dirty="0"/>
              <a:t>Beat competitors with asymmetry of motivation </a:t>
            </a:r>
          </a:p>
        </p:txBody>
      </p:sp>
      <p:sp>
        <p:nvSpPr>
          <p:cNvPr id="106527" name="Line 41"/>
          <p:cNvSpPr>
            <a:spLocks noChangeShapeType="1"/>
          </p:cNvSpPr>
          <p:nvPr/>
        </p:nvSpPr>
        <p:spPr bwMode="gray">
          <a:xfrm flipV="1">
            <a:off x="977900" y="1045275"/>
            <a:ext cx="4918075" cy="340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2" name="Line 42"/>
          <p:cNvSpPr>
            <a:spLocks noChangeShapeType="1"/>
          </p:cNvSpPr>
          <p:nvPr/>
        </p:nvSpPr>
        <p:spPr bwMode="gray">
          <a:xfrm flipV="1">
            <a:off x="930275" y="4134550"/>
            <a:ext cx="488950" cy="33178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3" name="Line 43"/>
          <p:cNvSpPr>
            <a:spLocks noChangeShapeType="1"/>
          </p:cNvSpPr>
          <p:nvPr/>
        </p:nvSpPr>
        <p:spPr bwMode="gray">
          <a:xfrm flipV="1">
            <a:off x="1262063" y="3267775"/>
            <a:ext cx="1433512" cy="9620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4" name="Line 44"/>
          <p:cNvSpPr>
            <a:spLocks noChangeShapeType="1"/>
          </p:cNvSpPr>
          <p:nvPr/>
        </p:nvSpPr>
        <p:spPr bwMode="gray">
          <a:xfrm flipV="1">
            <a:off x="2632075" y="2227963"/>
            <a:ext cx="1546225" cy="10715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5" name="Line 45"/>
          <p:cNvSpPr>
            <a:spLocks noChangeShapeType="1"/>
          </p:cNvSpPr>
          <p:nvPr/>
        </p:nvSpPr>
        <p:spPr bwMode="gray">
          <a:xfrm flipV="1">
            <a:off x="4130675" y="1723138"/>
            <a:ext cx="771525" cy="53498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32" name="Text Box 46"/>
          <p:cNvSpPr txBox="1">
            <a:spLocks noChangeArrowheads="1"/>
          </p:cNvSpPr>
          <p:nvPr/>
        </p:nvSpPr>
        <p:spPr bwMode="gray">
          <a:xfrm rot="-2080466">
            <a:off x="415925" y="2666113"/>
            <a:ext cx="48720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latin typeface="Arial" charset="0"/>
                <a:ea typeface="Arial" charset="0"/>
                <a:cs typeface="Arial" charset="0"/>
              </a:rPr>
              <a:t>Quality of integrated mills’ steel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7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7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27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7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27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7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1" grpId="0" animBg="1"/>
      <p:bldP spid="327695" grpId="0" animBg="1"/>
      <p:bldP spid="327719" grpId="0" animBg="1"/>
      <p:bldP spid="327722" grpId="0" animBg="1"/>
      <p:bldP spid="327723" grpId="0" animBg="1"/>
      <p:bldP spid="327724" grpId="0" animBg="1"/>
      <p:bldP spid="3277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College’s broken business model</a:t>
            </a:r>
            <a:endParaRPr lang="en-US" dirty="0"/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1066800" y="1417638"/>
          <a:ext cx="6962775" cy="4573588"/>
        </p:xfrm>
        <a:graphic>
          <a:graphicData uri="http://schemas.openxmlformats.org/presentationml/2006/ole">
            <p:oleObj spid="_x0000_s190466" name="Worksheet" r:id="rId3" imgW="6959600" imgH="45720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3592"/>
            <a:ext cx="8229600" cy="1143000"/>
          </a:xfrm>
        </p:spPr>
        <p:txBody>
          <a:bodyPr/>
          <a:lstStyle/>
          <a:p>
            <a:r>
              <a:rPr lang="en-US" dirty="0" smtClean="0"/>
              <a:t>Sustaining vs. disruptive innovation</a:t>
            </a:r>
            <a:endParaRPr lang="en-US" dirty="0"/>
          </a:p>
        </p:txBody>
      </p: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228600" y="762000"/>
            <a:ext cx="8686800" cy="5588000"/>
            <a:chOff x="228600" y="762000"/>
            <a:chExt cx="8686800" cy="5588000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447800" y="1447800"/>
              <a:ext cx="6248400" cy="38100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2743200" y="2133600"/>
              <a:ext cx="3657600" cy="19050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228600" y="762000"/>
              <a:ext cx="8686800" cy="5588000"/>
            </a:xfrm>
            <a:prstGeom prst="ellipse">
              <a:avLst/>
            </a:prstGeom>
            <a:noFill/>
            <a:ln w="9525" algn="ctr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8" name="Freeform 16"/>
          <p:cNvSpPr>
            <a:spLocks/>
          </p:cNvSpPr>
          <p:nvPr/>
        </p:nvSpPr>
        <p:spPr bwMode="auto">
          <a:xfrm>
            <a:off x="3200400" y="2378075"/>
            <a:ext cx="2971800" cy="1492250"/>
          </a:xfrm>
          <a:custGeom>
            <a:avLst/>
            <a:gdLst>
              <a:gd name="T0" fmla="*/ 0 w 4501"/>
              <a:gd name="T1" fmla="*/ 0 h 2225"/>
              <a:gd name="T2" fmla="*/ 0 w 4501"/>
              <a:gd name="T3" fmla="*/ 2147483647 h 2225"/>
              <a:gd name="T4" fmla="*/ 2147483647 w 4501"/>
              <a:gd name="T5" fmla="*/ 2147483647 h 2225"/>
              <a:gd name="T6" fmla="*/ 0 60000 65536"/>
              <a:gd name="T7" fmla="*/ 0 60000 65536"/>
              <a:gd name="T8" fmla="*/ 0 60000 65536"/>
              <a:gd name="T9" fmla="*/ 0 w 4501"/>
              <a:gd name="T10" fmla="*/ 0 h 2225"/>
              <a:gd name="T11" fmla="*/ 4501 w 4501"/>
              <a:gd name="T12" fmla="*/ 2225 h 22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501" h="2225">
                <a:moveTo>
                  <a:pt x="0" y="0"/>
                </a:moveTo>
                <a:lnTo>
                  <a:pt x="0" y="2224"/>
                </a:lnTo>
                <a:lnTo>
                  <a:pt x="4500" y="2224"/>
                </a:lnTo>
              </a:path>
            </a:pathLst>
          </a:custGeom>
          <a:noFill/>
          <a:ln w="19050" cap="rnd">
            <a:solidFill>
              <a:srgbClr val="000099"/>
            </a:solidFill>
            <a:round/>
            <a:headEnd type="triangl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 rot="16200000">
            <a:off x="2662238" y="2728912"/>
            <a:ext cx="833438" cy="1000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2070" tIns="46036" rIns="92070" bIns="46036" anchor="ctr"/>
          <a:lstStyle/>
          <a:p>
            <a:pPr algn="r" eaLnBrk="0" hangingPunct="0">
              <a:defRPr/>
            </a:pPr>
            <a:r>
              <a:rPr lang="en-US" sz="105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Performance</a:t>
            </a:r>
          </a:p>
        </p:txBody>
      </p:sp>
      <p:sp>
        <p:nvSpPr>
          <p:cNvPr id="10" name="Rectangle 18"/>
          <p:cNvSpPr>
            <a:spLocks noChangeArrowheads="1"/>
          </p:cNvSpPr>
          <p:nvPr/>
        </p:nvSpPr>
        <p:spPr bwMode="auto">
          <a:xfrm>
            <a:off x="5713413" y="3913188"/>
            <a:ext cx="458787" cy="73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2070" tIns="46036" rIns="92070" bIns="46036" anchor="ctr"/>
          <a:lstStyle/>
          <a:p>
            <a:pPr algn="r" eaLnBrk="0" hangingPunct="0">
              <a:defRPr/>
            </a:pPr>
            <a:r>
              <a:rPr lang="en-US" sz="1050" b="1">
                <a:solidFill>
                  <a:srgbClr val="000099"/>
                </a:solidFill>
                <a:latin typeface="Tahoma" pitchFamily="34" charset="0"/>
                <a:cs typeface="Arial" pitchFamily="34" charset="0"/>
              </a:rPr>
              <a:t>Time</a:t>
            </a:r>
          </a:p>
        </p:txBody>
      </p:sp>
      <p:grpSp>
        <p:nvGrpSpPr>
          <p:cNvPr id="4" name="Group 50"/>
          <p:cNvGrpSpPr>
            <a:grpSpLocks/>
          </p:cNvGrpSpPr>
          <p:nvPr/>
        </p:nvGrpSpPr>
        <p:grpSpPr bwMode="auto">
          <a:xfrm>
            <a:off x="1524000" y="3875088"/>
            <a:ext cx="3657600" cy="1858962"/>
            <a:chOff x="1524376" y="3856037"/>
            <a:chExt cx="3656878" cy="1858862"/>
          </a:xfrm>
        </p:grpSpPr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1857367" y="4495891"/>
              <a:ext cx="2228782" cy="609506"/>
              <a:chOff x="59" y="3242"/>
              <a:chExt cx="2945" cy="703"/>
            </a:xfrm>
          </p:grpSpPr>
          <p:sp>
            <p:nvSpPr>
              <p:cNvPr id="17" name="Line 12"/>
              <p:cNvSpPr>
                <a:spLocks noChangeShapeType="1"/>
              </p:cNvSpPr>
              <p:nvPr/>
            </p:nvSpPr>
            <p:spPr bwMode="auto">
              <a:xfrm flipV="1">
                <a:off x="223" y="3418"/>
                <a:ext cx="2385" cy="527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 rot="-900000">
                <a:off x="59" y="3382"/>
                <a:ext cx="2945" cy="262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lIns="92070" tIns="46036" rIns="92070" bIns="46036" anchor="ctr">
                <a:prstTxWarp prst="textNoShape">
                  <a:avLst/>
                </a:prstTxWarp>
              </a:bodyPr>
              <a:lstStyle/>
              <a:p>
                <a:pPr algn="l" eaLnBrk="0" hangingPunct="0">
                  <a:lnSpc>
                    <a:spcPct val="90000"/>
                  </a:lnSpc>
                </a:pPr>
                <a:r>
                  <a:rPr lang="en-US" sz="1600" b="1">
                    <a:solidFill>
                      <a:srgbClr val="006600"/>
                    </a:solidFill>
                    <a:latin typeface="Monotype Corsiva" charset="0"/>
                    <a:ea typeface="Arial" charset="0"/>
                    <a:cs typeface="Arial" charset="0"/>
                  </a:rPr>
                  <a:t>Disruptive Innovations</a:t>
                </a:r>
                <a:endParaRPr lang="en-US" sz="1600">
                  <a:solidFill>
                    <a:srgbClr val="006600"/>
                  </a:solidFill>
                  <a:latin typeface="Monotype Corsiva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 flipV="1">
                <a:off x="217" y="3769"/>
                <a:ext cx="1918" cy="127"/>
              </a:xfrm>
              <a:prstGeom prst="line">
                <a:avLst/>
              </a:prstGeom>
              <a:noFill/>
              <a:ln w="19050">
                <a:solidFill>
                  <a:srgbClr val="CF0E30"/>
                </a:solidFill>
                <a:prstDash val="lgDash"/>
                <a:round/>
                <a:headEnd type="none" w="sm" len="sm"/>
                <a:tailEnd type="stealth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 flipV="1">
                <a:off x="221" y="3242"/>
                <a:ext cx="2014" cy="110"/>
              </a:xfrm>
              <a:prstGeom prst="line">
                <a:avLst/>
              </a:prstGeom>
              <a:noFill/>
              <a:ln w="19050">
                <a:solidFill>
                  <a:srgbClr val="CF0E30"/>
                </a:solidFill>
                <a:prstDash val="lgDash"/>
                <a:round/>
                <a:headEnd type="none" w="sm" len="sm"/>
                <a:tailEnd type="stealth" w="med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3"/>
            <p:cNvGrpSpPr>
              <a:grpSpLocks/>
            </p:cNvGrpSpPr>
            <p:nvPr/>
          </p:nvGrpSpPr>
          <p:grpSpPr bwMode="auto">
            <a:xfrm>
              <a:off x="1524376" y="3856037"/>
              <a:ext cx="3656878" cy="1858862"/>
              <a:chOff x="-381" y="2504"/>
              <a:chExt cx="4832" cy="2144"/>
            </a:xfrm>
          </p:grpSpPr>
          <p:sp>
            <p:nvSpPr>
              <p:cNvPr id="14" name="Line 5"/>
              <p:cNvSpPr>
                <a:spLocks noChangeShapeType="1"/>
              </p:cNvSpPr>
              <p:nvPr/>
            </p:nvSpPr>
            <p:spPr bwMode="auto">
              <a:xfrm flipH="1">
                <a:off x="-381" y="2504"/>
                <a:ext cx="2223" cy="2144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221" y="2605"/>
                <a:ext cx="4230" cy="1494"/>
              </a:xfrm>
              <a:custGeom>
                <a:avLst/>
                <a:gdLst>
                  <a:gd name="T0" fmla="*/ 0 w 4501"/>
                  <a:gd name="T1" fmla="*/ 0 h 2225"/>
                  <a:gd name="T2" fmla="*/ 0 w 4501"/>
                  <a:gd name="T3" fmla="*/ 1 h 2225"/>
                  <a:gd name="T4" fmla="*/ 212 w 4501"/>
                  <a:gd name="T5" fmla="*/ 1 h 2225"/>
                  <a:gd name="T6" fmla="*/ 0 60000 65536"/>
                  <a:gd name="T7" fmla="*/ 0 60000 65536"/>
                  <a:gd name="T8" fmla="*/ 0 60000 65536"/>
                  <a:gd name="T9" fmla="*/ 0 w 4501"/>
                  <a:gd name="T10" fmla="*/ 0 h 2225"/>
                  <a:gd name="T11" fmla="*/ 4501 w 4501"/>
                  <a:gd name="T12" fmla="*/ 2225 h 22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501" h="2225">
                    <a:moveTo>
                      <a:pt x="0" y="0"/>
                    </a:moveTo>
                    <a:lnTo>
                      <a:pt x="0" y="2224"/>
                    </a:lnTo>
                    <a:lnTo>
                      <a:pt x="4500" y="2224"/>
                    </a:lnTo>
                  </a:path>
                </a:pathLst>
              </a:custGeom>
              <a:noFill/>
              <a:ln w="19050" cap="rnd">
                <a:solidFill>
                  <a:srgbClr val="0066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Rectangle 9"/>
              <p:cNvSpPr>
                <a:spLocks noChangeArrowheads="1"/>
              </p:cNvSpPr>
              <p:nvPr/>
            </p:nvSpPr>
            <p:spPr bwMode="auto">
              <a:xfrm>
                <a:off x="3545" y="4209"/>
                <a:ext cx="606" cy="84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  <p:txBody>
              <a:bodyPr wrap="none" lIns="92070" tIns="46036" rIns="92070" bIns="46036" anchor="ctr">
                <a:prstTxWarp prst="textNoShape">
                  <a:avLst/>
                </a:prstTxWarp>
              </a:bodyPr>
              <a:lstStyle/>
              <a:p>
                <a:pPr algn="r" eaLnBrk="0" hangingPunct="0"/>
                <a:r>
                  <a:rPr lang="en-US" sz="1400">
                    <a:solidFill>
                      <a:srgbClr val="006600"/>
                    </a:solidFill>
                    <a:latin typeface="Monotype Corsiva" charset="0"/>
                    <a:ea typeface="Arial" charset="0"/>
                    <a:cs typeface="Arial" charset="0"/>
                  </a:rPr>
                  <a:t>Time</a:t>
                </a:r>
              </a:p>
            </p:txBody>
          </p:sp>
        </p:grpSp>
      </p:grpSp>
      <p:sp>
        <p:nvSpPr>
          <p:cNvPr id="21" name="Text Box 13"/>
          <p:cNvSpPr txBox="1">
            <a:spLocks noChangeArrowheads="1"/>
          </p:cNvSpPr>
          <p:nvPr/>
        </p:nvSpPr>
        <p:spPr bwMode="auto">
          <a:xfrm rot="20402138">
            <a:off x="3187700" y="2206625"/>
            <a:ext cx="2382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000099"/>
                </a:solidFill>
              </a:rPr>
              <a:t>Sustaining innovations</a:t>
            </a:r>
          </a:p>
        </p:txBody>
      </p:sp>
      <p:grpSp>
        <p:nvGrpSpPr>
          <p:cNvPr id="13" name="Group 20"/>
          <p:cNvGrpSpPr>
            <a:grpSpLocks/>
          </p:cNvGrpSpPr>
          <p:nvPr/>
        </p:nvGrpSpPr>
        <p:grpSpPr bwMode="auto">
          <a:xfrm>
            <a:off x="3581400" y="2805113"/>
            <a:ext cx="609600" cy="242887"/>
            <a:chOff x="1152" y="2208"/>
            <a:chExt cx="576" cy="240"/>
          </a:xfrm>
        </p:grpSpPr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1152" y="2288"/>
              <a:ext cx="288" cy="160"/>
            </a:xfrm>
            <a:custGeom>
              <a:avLst/>
              <a:gdLst>
                <a:gd name="T0" fmla="*/ 0 w 288"/>
                <a:gd name="T1" fmla="*/ 160 h 160"/>
                <a:gd name="T2" fmla="*/ 96 w 288"/>
                <a:gd name="T3" fmla="*/ 16 h 160"/>
                <a:gd name="T4" fmla="*/ 288 w 288"/>
                <a:gd name="T5" fmla="*/ 64 h 160"/>
                <a:gd name="T6" fmla="*/ 0 60000 65536"/>
                <a:gd name="T7" fmla="*/ 0 60000 65536"/>
                <a:gd name="T8" fmla="*/ 0 60000 65536"/>
                <a:gd name="T9" fmla="*/ 0 w 288"/>
                <a:gd name="T10" fmla="*/ 0 h 160"/>
                <a:gd name="T11" fmla="*/ 288 w 288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60">
                  <a:moveTo>
                    <a:pt x="0" y="160"/>
                  </a:moveTo>
                  <a:cubicBezTo>
                    <a:pt x="24" y="96"/>
                    <a:pt x="48" y="32"/>
                    <a:pt x="96" y="16"/>
                  </a:cubicBezTo>
                  <a:cubicBezTo>
                    <a:pt x="144" y="0"/>
                    <a:pt x="216" y="32"/>
                    <a:pt x="288" y="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1440" y="2208"/>
              <a:ext cx="288" cy="160"/>
            </a:xfrm>
            <a:custGeom>
              <a:avLst/>
              <a:gdLst>
                <a:gd name="T0" fmla="*/ 0 w 288"/>
                <a:gd name="T1" fmla="*/ 160 h 160"/>
                <a:gd name="T2" fmla="*/ 96 w 288"/>
                <a:gd name="T3" fmla="*/ 16 h 160"/>
                <a:gd name="T4" fmla="*/ 288 w 288"/>
                <a:gd name="T5" fmla="*/ 64 h 160"/>
                <a:gd name="T6" fmla="*/ 0 60000 65536"/>
                <a:gd name="T7" fmla="*/ 0 60000 65536"/>
                <a:gd name="T8" fmla="*/ 0 60000 65536"/>
                <a:gd name="T9" fmla="*/ 0 w 288"/>
                <a:gd name="T10" fmla="*/ 0 h 160"/>
                <a:gd name="T11" fmla="*/ 288 w 288"/>
                <a:gd name="T12" fmla="*/ 160 h 16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60">
                  <a:moveTo>
                    <a:pt x="0" y="160"/>
                  </a:moveTo>
                  <a:cubicBezTo>
                    <a:pt x="24" y="96"/>
                    <a:pt x="48" y="32"/>
                    <a:pt x="96" y="16"/>
                  </a:cubicBezTo>
                  <a:cubicBezTo>
                    <a:pt x="144" y="0"/>
                    <a:pt x="216" y="32"/>
                    <a:pt x="288" y="64"/>
                  </a:cubicBezTo>
                </a:path>
              </a:pathLst>
            </a:custGeom>
            <a:noFill/>
            <a:ln w="9525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Freeform 23"/>
          <p:cNvSpPr>
            <a:spLocks/>
          </p:cNvSpPr>
          <p:nvPr/>
        </p:nvSpPr>
        <p:spPr bwMode="auto">
          <a:xfrm rot="840000">
            <a:off x="4191000" y="2260600"/>
            <a:ext cx="1143000" cy="774700"/>
          </a:xfrm>
          <a:custGeom>
            <a:avLst/>
            <a:gdLst>
              <a:gd name="T0" fmla="*/ 0 w 1824"/>
              <a:gd name="T1" fmla="*/ 2147483647 h 768"/>
              <a:gd name="T2" fmla="*/ 2147483647 w 1824"/>
              <a:gd name="T3" fmla="*/ 2147483647 h 768"/>
              <a:gd name="T4" fmla="*/ 2147483647 w 1824"/>
              <a:gd name="T5" fmla="*/ 2147483647 h 768"/>
              <a:gd name="T6" fmla="*/ 2147483647 w 1824"/>
              <a:gd name="T7" fmla="*/ 2147483647 h 768"/>
              <a:gd name="T8" fmla="*/ 0 60000 65536"/>
              <a:gd name="T9" fmla="*/ 0 60000 65536"/>
              <a:gd name="T10" fmla="*/ 0 60000 65536"/>
              <a:gd name="T11" fmla="*/ 0 60000 65536"/>
              <a:gd name="T12" fmla="*/ 0 w 1824"/>
              <a:gd name="T13" fmla="*/ 0 h 768"/>
              <a:gd name="T14" fmla="*/ 1824 w 1824"/>
              <a:gd name="T15" fmla="*/ 768 h 7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24" h="768">
                <a:moveTo>
                  <a:pt x="0" y="768"/>
                </a:moveTo>
                <a:cubicBezTo>
                  <a:pt x="136" y="612"/>
                  <a:pt x="272" y="456"/>
                  <a:pt x="480" y="336"/>
                </a:cubicBezTo>
                <a:cubicBezTo>
                  <a:pt x="688" y="216"/>
                  <a:pt x="1024" y="96"/>
                  <a:pt x="1248" y="48"/>
                </a:cubicBezTo>
                <a:cubicBezTo>
                  <a:pt x="1472" y="0"/>
                  <a:pt x="1648" y="24"/>
                  <a:pt x="1824" y="48"/>
                </a:cubicBezTo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 bwMode="auto">
          <a:xfrm>
            <a:off x="1905000" y="990600"/>
            <a:ext cx="3048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F0000"/>
                </a:solidFill>
                <a:latin typeface="Times New Roman" pitchFamily="18" charset="0"/>
              </a:rPr>
              <a:t>Incumbents dominate sustaining battles</a:t>
            </a:r>
          </a:p>
        </p:txBody>
      </p:sp>
      <p:sp>
        <p:nvSpPr>
          <p:cNvPr id="27" name="TextBox 36"/>
          <p:cNvSpPr txBox="1">
            <a:spLocks noChangeArrowheads="1"/>
          </p:cNvSpPr>
          <p:nvPr/>
        </p:nvSpPr>
        <p:spPr bwMode="auto">
          <a:xfrm>
            <a:off x="2286000" y="5410200"/>
            <a:ext cx="1981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006600"/>
                </a:solidFill>
              </a:rPr>
              <a:t>Entrants typically win at disruption</a:t>
            </a:r>
          </a:p>
        </p:txBody>
      </p:sp>
      <p:sp>
        <p:nvSpPr>
          <p:cNvPr id="28" name="Freeform 35"/>
          <p:cNvSpPr>
            <a:spLocks/>
          </p:cNvSpPr>
          <p:nvPr/>
        </p:nvSpPr>
        <p:spPr bwMode="auto">
          <a:xfrm rot="21420000">
            <a:off x="6045200" y="2441575"/>
            <a:ext cx="203200" cy="677863"/>
          </a:xfrm>
          <a:custGeom>
            <a:avLst/>
            <a:gdLst>
              <a:gd name="T0" fmla="*/ 2147483647 w 560"/>
              <a:gd name="T1" fmla="*/ 0 h 1007"/>
              <a:gd name="T2" fmla="*/ 2147483647 w 560"/>
              <a:gd name="T3" fmla="*/ 2147483647 h 1007"/>
              <a:gd name="T4" fmla="*/ 2147483647 w 560"/>
              <a:gd name="T5" fmla="*/ 2147483647 h 1007"/>
              <a:gd name="T6" fmla="*/ 2147483647 w 560"/>
              <a:gd name="T7" fmla="*/ 2147483647 h 1007"/>
              <a:gd name="T8" fmla="*/ 2147483647 w 560"/>
              <a:gd name="T9" fmla="*/ 2147483647 h 1007"/>
              <a:gd name="T10" fmla="*/ 2147483647 w 560"/>
              <a:gd name="T11" fmla="*/ 2147483647 h 100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60"/>
              <a:gd name="T19" fmla="*/ 0 h 1007"/>
              <a:gd name="T20" fmla="*/ 560 w 560"/>
              <a:gd name="T21" fmla="*/ 1007 h 100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60" h="1007">
                <a:moveTo>
                  <a:pt x="18" y="0"/>
                </a:moveTo>
                <a:cubicBezTo>
                  <a:pt x="9" y="50"/>
                  <a:pt x="0" y="100"/>
                  <a:pt x="33" y="146"/>
                </a:cubicBezTo>
                <a:cubicBezTo>
                  <a:pt x="66" y="192"/>
                  <a:pt x="127" y="224"/>
                  <a:pt x="215" y="277"/>
                </a:cubicBezTo>
                <a:cubicBezTo>
                  <a:pt x="303" y="330"/>
                  <a:pt x="560" y="381"/>
                  <a:pt x="558" y="467"/>
                </a:cubicBezTo>
                <a:cubicBezTo>
                  <a:pt x="556" y="553"/>
                  <a:pt x="264" y="705"/>
                  <a:pt x="201" y="795"/>
                </a:cubicBezTo>
                <a:cubicBezTo>
                  <a:pt x="138" y="885"/>
                  <a:pt x="158" y="946"/>
                  <a:pt x="179" y="1007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40"/>
          <p:cNvGrpSpPr>
            <a:grpSpLocks/>
          </p:cNvGrpSpPr>
          <p:nvPr/>
        </p:nvGrpSpPr>
        <p:grpSpPr bwMode="auto">
          <a:xfrm>
            <a:off x="3275013" y="2343150"/>
            <a:ext cx="4516437" cy="585788"/>
            <a:chOff x="3275013" y="2343758"/>
            <a:chExt cx="4515742" cy="584775"/>
          </a:xfrm>
        </p:grpSpPr>
        <p:sp>
          <p:nvSpPr>
            <p:cNvPr id="30" name="Line 32"/>
            <p:cNvSpPr>
              <a:spLocks noChangeShapeType="1"/>
            </p:cNvSpPr>
            <p:nvPr/>
          </p:nvSpPr>
          <p:spPr bwMode="auto">
            <a:xfrm flipV="1">
              <a:off x="3275013" y="2743200"/>
              <a:ext cx="2820987" cy="166688"/>
            </a:xfrm>
            <a:prstGeom prst="line">
              <a:avLst/>
            </a:prstGeom>
            <a:noFill/>
            <a:ln w="19050">
              <a:solidFill>
                <a:srgbClr val="CF0E30"/>
              </a:solidFill>
              <a:prstDash val="lgDash"/>
              <a:round/>
              <a:headEnd type="none" w="sm" len="sm"/>
              <a:tailEnd type="stealth" w="med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 Box 41"/>
            <p:cNvSpPr txBox="1">
              <a:spLocks noChangeArrowheads="1"/>
            </p:cNvSpPr>
            <p:nvPr/>
          </p:nvSpPr>
          <p:spPr bwMode="auto">
            <a:xfrm rot="-240000">
              <a:off x="6114355" y="2343758"/>
              <a:ext cx="16764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rgbClr val="CC0000"/>
                  </a:solidFill>
                </a:rPr>
                <a:t>Ability to use improvements</a:t>
              </a:r>
            </a:p>
          </p:txBody>
        </p:sp>
      </p:grpSp>
      <p:grpSp>
        <p:nvGrpSpPr>
          <p:cNvPr id="29" name="Group 42"/>
          <p:cNvGrpSpPr>
            <a:grpSpLocks/>
          </p:cNvGrpSpPr>
          <p:nvPr/>
        </p:nvGrpSpPr>
        <p:grpSpPr bwMode="auto">
          <a:xfrm>
            <a:off x="3284538" y="1641475"/>
            <a:ext cx="4298950" cy="1543050"/>
            <a:chOff x="3284538" y="1641344"/>
            <a:chExt cx="4298395" cy="1543181"/>
          </a:xfrm>
        </p:grpSpPr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V="1">
              <a:off x="3284538" y="2286000"/>
              <a:ext cx="2582862" cy="898525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Text Box 41"/>
            <p:cNvSpPr txBox="1">
              <a:spLocks noChangeArrowheads="1"/>
            </p:cNvSpPr>
            <p:nvPr/>
          </p:nvSpPr>
          <p:spPr bwMode="auto">
            <a:xfrm rot="-1260000">
              <a:off x="5543888" y="1641344"/>
              <a:ext cx="2039045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>
                  <a:solidFill>
                    <a:schemeClr val="accent2"/>
                  </a:solidFill>
                </a:rPr>
                <a:t>Pace of performance improvement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21" grpId="0" autoUpdateAnimBg="0"/>
      <p:bldP spid="25" grpId="0" animBg="1"/>
      <p:bldP spid="26" grpId="0"/>
      <p:bldP spid="27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216025" y="4419600"/>
            <a:ext cx="1374775" cy="1524000"/>
            <a:chOff x="1216025" y="4419600"/>
            <a:chExt cx="1374775" cy="1524000"/>
          </a:xfrm>
        </p:grpSpPr>
        <p:pic>
          <p:nvPicPr>
            <p:cNvPr id="15" name="Picture 13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16025" y="4554538"/>
              <a:ext cx="1374775" cy="1389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>
              <a:off x="1828800" y="4419600"/>
              <a:ext cx="304800" cy="304800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-20045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Disruptive </a:t>
            </a:r>
            <a:r>
              <a:rPr lang="en-US" dirty="0" smtClean="0"/>
              <a:t>innovation in computing</a:t>
            </a:r>
            <a:endParaRPr lang="en-US" dirty="0"/>
          </a:p>
        </p:txBody>
      </p:sp>
      <p:sp>
        <p:nvSpPr>
          <p:cNvPr id="4" name="Oval 1"/>
          <p:cNvSpPr>
            <a:spLocks/>
          </p:cNvSpPr>
          <p:nvPr/>
        </p:nvSpPr>
        <p:spPr bwMode="auto">
          <a:xfrm>
            <a:off x="1066800" y="1219200"/>
            <a:ext cx="7010400" cy="457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6553200" y="6553200"/>
            <a:ext cx="1917700" cy="29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r"/>
            <a:r>
              <a:rPr lang="en-US" sz="1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7</a:t>
            </a:r>
          </a:p>
        </p:txBody>
      </p:sp>
      <p:sp>
        <p:nvSpPr>
          <p:cNvPr id="6" name="Oval 4"/>
          <p:cNvSpPr>
            <a:spLocks/>
          </p:cNvSpPr>
          <p:nvPr/>
        </p:nvSpPr>
        <p:spPr bwMode="auto">
          <a:xfrm>
            <a:off x="1828800" y="1676400"/>
            <a:ext cx="5486400" cy="3124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5"/>
          <p:cNvSpPr>
            <a:spLocks/>
          </p:cNvSpPr>
          <p:nvPr/>
        </p:nvSpPr>
        <p:spPr bwMode="auto">
          <a:xfrm>
            <a:off x="2741613" y="2133600"/>
            <a:ext cx="3659187" cy="1905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6"/>
          <p:cNvSpPr>
            <a:spLocks/>
          </p:cNvSpPr>
          <p:nvPr/>
        </p:nvSpPr>
        <p:spPr bwMode="auto">
          <a:xfrm>
            <a:off x="3581400" y="2514600"/>
            <a:ext cx="1981200" cy="990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00188" y="1608138"/>
            <a:ext cx="6143625" cy="4943475"/>
            <a:chOff x="0" y="0"/>
            <a:chExt cx="3870" cy="3113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0" y="0"/>
              <a:ext cx="3870" cy="3113"/>
              <a:chOff x="0" y="0"/>
              <a:chExt cx="3870" cy="3113"/>
            </a:xfrm>
          </p:grpSpPr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 flipH="1">
                <a:off x="2376" y="0"/>
                <a:ext cx="1494" cy="661"/>
              </a:xfrm>
              <a:prstGeom prst="line">
                <a:avLst/>
              </a:prstGeom>
              <a:noFill/>
              <a:ln w="28575">
                <a:solidFill>
                  <a:srgbClr val="2D2DB9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0" y="0"/>
                <a:ext cx="1494" cy="661"/>
              </a:xfrm>
              <a:prstGeom prst="line">
                <a:avLst/>
              </a:prstGeom>
              <a:noFill/>
              <a:ln w="28575">
                <a:solidFill>
                  <a:srgbClr val="2D2DB9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rot="10800000">
                <a:off x="1934" y="1193"/>
                <a:ext cx="2" cy="1920"/>
              </a:xfrm>
              <a:prstGeom prst="line">
                <a:avLst/>
              </a:prstGeom>
              <a:noFill/>
              <a:ln w="28575">
                <a:solidFill>
                  <a:srgbClr val="2D2DB9"/>
                </a:solidFill>
                <a:round/>
                <a:headEnd/>
                <a:tailEnd type="triangle" w="med" len="med"/>
              </a:ln>
            </p:spPr>
            <p:txBody>
              <a:bodyPr lIns="0" tIns="0" rIns="0" bIns="0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1" name="Picture 12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551" y="566"/>
              <a:ext cx="767" cy="628"/>
            </a:xfrm>
            <a:prstGeom prst="rect">
              <a:avLst/>
            </a:prstGeom>
            <a:noFill/>
            <a:ln w="9525">
              <a:solidFill>
                <a:srgbClr val="2D2DB9"/>
              </a:solidFill>
              <a:miter lim="800000"/>
              <a:headEnd/>
              <a:tailEnd/>
            </a:ln>
          </p:spPr>
        </p:pic>
      </p:grp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2995613" y="2895600"/>
            <a:ext cx="966787" cy="1219200"/>
            <a:chOff x="0" y="0"/>
            <a:chExt cx="609" cy="767"/>
          </a:xfrm>
        </p:grpSpPr>
        <p:pic>
          <p:nvPicPr>
            <p:cNvPr id="17" name="Picture 15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58"/>
              <a:ext cx="609" cy="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H="1">
              <a:off x="304" y="0"/>
              <a:ext cx="257" cy="258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2209800" y="3656013"/>
            <a:ext cx="990600" cy="1220787"/>
            <a:chOff x="0" y="0"/>
            <a:chExt cx="624" cy="768"/>
          </a:xfrm>
        </p:grpSpPr>
        <p:pic>
          <p:nvPicPr>
            <p:cNvPr id="20" name="Picture 19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00"/>
              <a:ext cx="624" cy="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H="1">
              <a:off x="192" y="0"/>
              <a:ext cx="302" cy="302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" name="Oval 22"/>
          <p:cNvSpPr>
            <a:spLocks/>
          </p:cNvSpPr>
          <p:nvPr/>
        </p:nvSpPr>
        <p:spPr bwMode="auto">
          <a:xfrm>
            <a:off x="228600" y="762000"/>
            <a:ext cx="8686800" cy="57912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4" name="Group 26"/>
          <p:cNvGrpSpPr>
            <a:grpSpLocks/>
          </p:cNvGrpSpPr>
          <p:nvPr/>
        </p:nvGrpSpPr>
        <p:grpSpPr bwMode="auto">
          <a:xfrm>
            <a:off x="838200" y="1150938"/>
            <a:ext cx="990600" cy="754062"/>
            <a:chOff x="0" y="0"/>
            <a:chExt cx="624" cy="475"/>
          </a:xfrm>
        </p:grpSpPr>
        <p:sp>
          <p:nvSpPr>
            <p:cNvPr id="28" name="Rectangle 27"/>
            <p:cNvSpPr>
              <a:spLocks/>
            </p:cNvSpPr>
            <p:nvPr/>
          </p:nvSpPr>
          <p:spPr bwMode="auto">
            <a:xfrm>
              <a:off x="0" y="0"/>
              <a:ext cx="624" cy="475"/>
            </a:xfrm>
            <a:prstGeom prst="rect">
              <a:avLst/>
            </a:prstGeom>
            <a:gradFill rotWithShape="0">
              <a:gsLst>
                <a:gs pos="0">
                  <a:srgbClr val="8AF3C7">
                    <a:alpha val="39000"/>
                  </a:srgbClr>
                </a:gs>
                <a:gs pos="50000">
                  <a:srgbClr val="B9F5DB">
                    <a:alpha val="69500"/>
                  </a:srgbClr>
                </a:gs>
                <a:gs pos="100000">
                  <a:srgbClr val="DDFAED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9" name="Picture 28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624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Group 29"/>
          <p:cNvGrpSpPr>
            <a:grpSpLocks/>
          </p:cNvGrpSpPr>
          <p:nvPr/>
        </p:nvGrpSpPr>
        <p:grpSpPr bwMode="auto">
          <a:xfrm>
            <a:off x="4114800" y="5799138"/>
            <a:ext cx="990600" cy="754062"/>
            <a:chOff x="0" y="0"/>
            <a:chExt cx="624" cy="475"/>
          </a:xfrm>
        </p:grpSpPr>
        <p:sp>
          <p:nvSpPr>
            <p:cNvPr id="31" name="Rectangle 30"/>
            <p:cNvSpPr>
              <a:spLocks/>
            </p:cNvSpPr>
            <p:nvPr/>
          </p:nvSpPr>
          <p:spPr bwMode="auto">
            <a:xfrm>
              <a:off x="0" y="0"/>
              <a:ext cx="624" cy="475"/>
            </a:xfrm>
            <a:prstGeom prst="rect">
              <a:avLst/>
            </a:prstGeom>
            <a:gradFill rotWithShape="0">
              <a:gsLst>
                <a:gs pos="0">
                  <a:srgbClr val="8AF3C7">
                    <a:alpha val="39000"/>
                  </a:srgbClr>
                </a:gs>
                <a:gs pos="50000">
                  <a:srgbClr val="B9F5DB">
                    <a:alpha val="69500"/>
                  </a:srgbClr>
                </a:gs>
                <a:gs pos="100000">
                  <a:srgbClr val="DDFAED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2" name="Picture 31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624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0" name="Group 32"/>
          <p:cNvGrpSpPr>
            <a:grpSpLocks/>
          </p:cNvGrpSpPr>
          <p:nvPr/>
        </p:nvGrpSpPr>
        <p:grpSpPr bwMode="auto">
          <a:xfrm>
            <a:off x="7162800" y="1066800"/>
            <a:ext cx="990600" cy="754063"/>
            <a:chOff x="0" y="0"/>
            <a:chExt cx="624" cy="475"/>
          </a:xfrm>
        </p:grpSpPr>
        <p:sp>
          <p:nvSpPr>
            <p:cNvPr id="34" name="Rectangle 33"/>
            <p:cNvSpPr>
              <a:spLocks/>
            </p:cNvSpPr>
            <p:nvPr/>
          </p:nvSpPr>
          <p:spPr bwMode="auto">
            <a:xfrm>
              <a:off x="0" y="0"/>
              <a:ext cx="624" cy="475"/>
            </a:xfrm>
            <a:prstGeom prst="rect">
              <a:avLst/>
            </a:prstGeom>
            <a:gradFill rotWithShape="0">
              <a:gsLst>
                <a:gs pos="0">
                  <a:srgbClr val="8AF3C7">
                    <a:alpha val="39000"/>
                  </a:srgbClr>
                </a:gs>
                <a:gs pos="50000">
                  <a:srgbClr val="B9F5DB">
                    <a:alpha val="69500"/>
                  </a:srgbClr>
                </a:gs>
                <a:gs pos="100000">
                  <a:srgbClr val="DDFAED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5" name="Picture 34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624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6" name="Group 46"/>
          <p:cNvGrpSpPr/>
          <p:nvPr/>
        </p:nvGrpSpPr>
        <p:grpSpPr>
          <a:xfrm>
            <a:off x="359150" y="5064017"/>
            <a:ext cx="1012450" cy="1186509"/>
            <a:chOff x="359150" y="4787942"/>
            <a:chExt cx="1012450" cy="1186509"/>
          </a:xfrm>
        </p:grpSpPr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7"/>
            <a:srcRect l="25597" b="25256"/>
            <a:stretch>
              <a:fillRect/>
            </a:stretch>
          </p:blipFill>
          <p:spPr bwMode="auto">
            <a:xfrm>
              <a:off x="359150" y="4973033"/>
              <a:ext cx="838199" cy="1001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Line 25"/>
            <p:cNvSpPr>
              <a:spLocks noChangeShapeType="1"/>
            </p:cNvSpPr>
            <p:nvPr/>
          </p:nvSpPr>
          <p:spPr bwMode="auto">
            <a:xfrm flipH="1">
              <a:off x="1066800" y="4787942"/>
              <a:ext cx="304800" cy="304800"/>
            </a:xfrm>
            <a:prstGeom prst="line">
              <a:avLst/>
            </a:prstGeom>
            <a:noFill/>
            <a:ln w="28575">
              <a:solidFill>
                <a:srgbClr val="006600"/>
              </a:solidFill>
              <a:round/>
              <a:headEnd/>
              <a:tailEnd type="triangl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7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Disruption = affordability, accessibility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3276600" y="1194800"/>
            <a:ext cx="3124200" cy="5562600"/>
          </a:xfrm>
        </p:spPr>
        <p:txBody>
          <a:bodyPr/>
          <a:lstStyle/>
          <a:p>
            <a:pPr marL="304800" indent="-304800" algn="l" eaLnBrk="1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400" i="1" dirty="0">
                <a:solidFill>
                  <a:srgbClr val="3333CC"/>
                </a:solidFill>
                <a:latin typeface="Times New Roman"/>
                <a:cs typeface="Times New Roman"/>
              </a:rPr>
              <a:t>Today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Toyota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Wal-Mart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Dell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Southwest Airlines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Fidelity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Canon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Microsoft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Oracle</a:t>
            </a: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Cingular</a:t>
            </a:r>
            <a:endParaRPr lang="en-US" sz="2400" dirty="0" smtClean="0">
              <a:solidFill>
                <a:srgbClr val="3333CC"/>
              </a:solidFill>
              <a:latin typeface="Times New Roman"/>
              <a:cs typeface="Times New Roman"/>
            </a:endParaRPr>
          </a:p>
          <a:p>
            <a:pPr marL="304800" indent="-304800" algn="l" eaLnBrk="1" hangingPunct="1">
              <a:lnSpc>
                <a:spcPct val="90000"/>
              </a:lnSpc>
              <a:spcBef>
                <a:spcPts val="600"/>
              </a:spcBef>
              <a:buClr>
                <a:srgbClr val="3333CC"/>
              </a:buClr>
              <a:buFontTx/>
              <a:buChar char="•"/>
            </a:pPr>
            <a:r>
              <a:rPr lang="en-US" sz="2400" dirty="0" smtClean="0">
                <a:solidFill>
                  <a:srgbClr val="3333CC"/>
                </a:solidFill>
                <a:latin typeface="Times New Roman"/>
                <a:cs typeface="Times New Roman"/>
              </a:rPr>
              <a:t>Apple </a:t>
            </a:r>
            <a:r>
              <a:rPr lang="en-US" sz="2400" dirty="0">
                <a:solidFill>
                  <a:srgbClr val="3333CC"/>
                </a:solidFill>
                <a:latin typeface="Times New Roman"/>
                <a:cs typeface="Times New Roman"/>
              </a:rPr>
              <a:t>iPod</a:t>
            </a:r>
          </a:p>
        </p:txBody>
      </p:sp>
      <p:sp>
        <p:nvSpPr>
          <p:cNvPr id="5" name="Rectangle 4"/>
          <p:cNvSpPr>
            <a:spLocks/>
          </p:cNvSpPr>
          <p:nvPr/>
        </p:nvSpPr>
        <p:spPr bwMode="auto">
          <a:xfrm>
            <a:off x="608013" y="1194800"/>
            <a:ext cx="2693987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>
            <a:prstTxWarp prst="textNoShape">
              <a:avLst/>
            </a:prstTxWarp>
          </a:bodyPr>
          <a:lstStyle/>
          <a:p>
            <a:pPr marL="266700" indent="-266700">
              <a:lnSpc>
                <a:spcPct val="90000"/>
              </a:lnSpc>
              <a:spcBef>
                <a:spcPts val="575"/>
              </a:spcBef>
            </a:pPr>
            <a:r>
              <a:rPr lang="en-US" sz="2400" i="1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Yesterday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GM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Dept. Stores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Digital </a:t>
            </a:r>
            <a:r>
              <a:rPr lang="en-US" sz="2400" dirty="0" err="1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Eqpt</a:t>
            </a: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.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Delta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JP Morgan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Xerox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IBM</a:t>
            </a: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 err="1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Cullinet</a:t>
            </a:r>
            <a:endParaRPr lang="en-US" sz="2400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AT&amp;T</a:t>
            </a:r>
            <a:endParaRPr lang="en-US" sz="2400" dirty="0" smtClean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  <a:p>
            <a:pPr marL="266700" indent="-266700">
              <a:lnSpc>
                <a:spcPct val="90000"/>
              </a:lnSpc>
              <a:spcBef>
                <a:spcPts val="575"/>
              </a:spcBef>
              <a:buClr>
                <a:srgbClr val="CC0000"/>
              </a:buClr>
              <a:buSzPct val="100000"/>
              <a:buFont typeface="Times New Roman" charset="0"/>
              <a:buChar char="•"/>
            </a:pPr>
            <a:r>
              <a:rPr lang="en-US" sz="2400" dirty="0" smtClean="0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Sony </a:t>
            </a:r>
            <a:r>
              <a:rPr lang="en-US" sz="2400" dirty="0" err="1">
                <a:solidFill>
                  <a:srgbClr val="CC0000"/>
                </a:solidFill>
                <a:latin typeface="Times New Roman" charset="0"/>
                <a:ea typeface="Times New Roman" charset="0"/>
                <a:cs typeface="Times New Roman" charset="0"/>
                <a:sym typeface="Times New Roman" charset="0"/>
              </a:rPr>
              <a:t>DiskMan</a:t>
            </a:r>
            <a:endParaRPr lang="en-US" sz="2400" dirty="0">
              <a:solidFill>
                <a:srgbClr val="CC0000"/>
              </a:solidFill>
              <a:latin typeface="Times New Roman" charset="0"/>
              <a:ea typeface="Times New Roman" charset="0"/>
              <a:cs typeface="Times New Roman" charset="0"/>
              <a:sym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ii.pptx</Template>
  <TotalTime>8376</TotalTime>
  <Words>2795</Words>
  <Application>Microsoft Macintosh PowerPoint</Application>
  <PresentationFormat>On-screen Show (4:3)</PresentationFormat>
  <Paragraphs>648</Paragraphs>
  <Slides>59</Slides>
  <Notes>9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II</vt:lpstr>
      <vt:lpstr>!OLE_LINK3</vt:lpstr>
      <vt:lpstr>Worksheet</vt:lpstr>
      <vt:lpstr>Disrupting College: How Disruptive Innovation Can Deliver Quality and Affordability to Postsecondary Education</vt:lpstr>
      <vt:lpstr>Slide 2</vt:lpstr>
      <vt:lpstr>Questioning higher education’s quality</vt:lpstr>
      <vt:lpstr>America’s college degree edge is slipping</vt:lpstr>
      <vt:lpstr>Job mismatch paradox</vt:lpstr>
      <vt:lpstr>College’s broken business model</vt:lpstr>
      <vt:lpstr>Sustaining vs. disruptive innovation</vt:lpstr>
      <vt:lpstr>Disruptive innovation in computing</vt:lpstr>
      <vt:lpstr>Disruption = affordability, accessibility</vt:lpstr>
      <vt:lpstr>Disruption of Toyota</vt:lpstr>
      <vt:lpstr>Disruption = affordability, accessibility</vt:lpstr>
      <vt:lpstr>Higher ed decentralization is just beginning</vt:lpstr>
      <vt:lpstr>Substitution follows S-curve pattern</vt:lpstr>
      <vt:lpstr>Online learning gaining adoption</vt:lpstr>
      <vt:lpstr>Different learning needs @ different times</vt:lpstr>
      <vt:lpstr>Online learning inherently modular</vt:lpstr>
      <vt:lpstr>Fixed time, variable learning</vt:lpstr>
      <vt:lpstr>Competency-based learning</vt:lpstr>
      <vt:lpstr>It’s not a technology problem</vt:lpstr>
      <vt:lpstr>What is a business model?</vt:lpstr>
      <vt:lpstr>Slide 21</vt:lpstr>
      <vt:lpstr>3 different kinds of business models</vt:lpstr>
      <vt:lpstr>The right product architecture? It depends…</vt:lpstr>
      <vt:lpstr>Integration shifts impact on computer industry</vt:lpstr>
      <vt:lpstr>Modularization of the university</vt:lpstr>
      <vt:lpstr>Recommendations for existing institutions</vt:lpstr>
      <vt:lpstr>Disrupting College: How Disruptive Innovation Can Deliver Quality and Affordability to Postsecondary Education</vt:lpstr>
      <vt:lpstr>Slide 28</vt:lpstr>
      <vt:lpstr>The Maysville plant</vt:lpstr>
      <vt:lpstr>Understanding how users experience life </vt:lpstr>
      <vt:lpstr>Three levels in the architecture of a job</vt:lpstr>
      <vt:lpstr>Different learning needs @ different times</vt:lpstr>
      <vt:lpstr>The right product architecture? It depends…</vt:lpstr>
      <vt:lpstr>Integration shifts impact on computer industry</vt:lpstr>
      <vt:lpstr>Modularization of the university</vt:lpstr>
      <vt:lpstr>General-purpose products disrupted on job-by-job basis </vt:lpstr>
      <vt:lpstr>The Harvard Business School is being disrupted </vt:lpstr>
      <vt:lpstr>Policy recommendations</vt:lpstr>
      <vt:lpstr>Content production historically integrated</vt:lpstr>
      <vt:lpstr>Disintermediation of content production</vt:lpstr>
      <vt:lpstr>Slide 41</vt:lpstr>
      <vt:lpstr>Sustaining competition often adds cost</vt:lpstr>
      <vt:lpstr>The right product architecture? It depends…</vt:lpstr>
      <vt:lpstr>Slide 44</vt:lpstr>
      <vt:lpstr>Slide 45</vt:lpstr>
      <vt:lpstr>Slide 46</vt:lpstr>
      <vt:lpstr>Slide 47</vt:lpstr>
      <vt:lpstr>Slide 48</vt:lpstr>
      <vt:lpstr>Slide 49</vt:lpstr>
      <vt:lpstr>Technology enabler allows for disruption</vt:lpstr>
      <vt:lpstr>Creating a price floor</vt:lpstr>
      <vt:lpstr>Creating a price floor</vt:lpstr>
      <vt:lpstr>How future universities may be built</vt:lpstr>
      <vt:lpstr>WGU models a competency-based system</vt:lpstr>
      <vt:lpstr>Slide 55</vt:lpstr>
      <vt:lpstr>Online learning inherently modular</vt:lpstr>
      <vt:lpstr>Student motivation, student learning</vt:lpstr>
      <vt:lpstr>Disruption targets nonconsumption; changes performance metric</vt:lpstr>
      <vt:lpstr>Beat competitors with asymmetry of motivation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Disrupting College: How Disruptive Innovation Can Deliver Quality and Affordability to Postsecondary Education</dc:title>
  <dc:creator>Michael Horn</dc:creator>
  <cp:lastModifiedBy>Michael Horn</cp:lastModifiedBy>
  <cp:revision>121</cp:revision>
  <dcterms:created xsi:type="dcterms:W3CDTF">2012-11-06T07:26:17Z</dcterms:created>
  <dcterms:modified xsi:type="dcterms:W3CDTF">2012-11-07T00:57:29Z</dcterms:modified>
</cp:coreProperties>
</file>