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57" r:id="rId3"/>
    <p:sldId id="335" r:id="rId4"/>
    <p:sldId id="306" r:id="rId5"/>
    <p:sldId id="333" r:id="rId6"/>
    <p:sldId id="259" r:id="rId7"/>
    <p:sldId id="292" r:id="rId8"/>
    <p:sldId id="293" r:id="rId9"/>
    <p:sldId id="294" r:id="rId10"/>
    <p:sldId id="264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65" r:id="rId19"/>
    <p:sldId id="291" r:id="rId20"/>
    <p:sldId id="266" r:id="rId21"/>
    <p:sldId id="267" r:id="rId22"/>
    <p:sldId id="288" r:id="rId23"/>
    <p:sldId id="366" r:id="rId24"/>
    <p:sldId id="272" r:id="rId25"/>
    <p:sldId id="381" r:id="rId26"/>
    <p:sldId id="336" r:id="rId27"/>
    <p:sldId id="342" r:id="rId28"/>
    <p:sldId id="343" r:id="rId29"/>
    <p:sldId id="295" r:id="rId30"/>
    <p:sldId id="307" r:id="rId31"/>
    <p:sldId id="318" r:id="rId32"/>
    <p:sldId id="276" r:id="rId33"/>
    <p:sldId id="277" r:id="rId34"/>
    <p:sldId id="278" r:id="rId35"/>
    <p:sldId id="290" r:id="rId36"/>
    <p:sldId id="373" r:id="rId37"/>
    <p:sldId id="350" r:id="rId38"/>
    <p:sldId id="323" r:id="rId39"/>
    <p:sldId id="324" r:id="rId40"/>
    <p:sldId id="377" r:id="rId41"/>
    <p:sldId id="325" r:id="rId42"/>
    <p:sldId id="338" r:id="rId43"/>
    <p:sldId id="326" r:id="rId44"/>
    <p:sldId id="328" r:id="rId45"/>
    <p:sldId id="378" r:id="rId46"/>
    <p:sldId id="382" r:id="rId47"/>
    <p:sldId id="383" r:id="rId48"/>
    <p:sldId id="327" r:id="rId49"/>
    <p:sldId id="379" r:id="rId50"/>
    <p:sldId id="370" r:id="rId51"/>
    <p:sldId id="386" r:id="rId52"/>
    <p:sldId id="360" r:id="rId53"/>
    <p:sldId id="384" r:id="rId54"/>
    <p:sldId id="355" r:id="rId55"/>
    <p:sldId id="362" r:id="rId56"/>
    <p:sldId id="363" r:id="rId57"/>
    <p:sldId id="380" r:id="rId58"/>
    <p:sldId id="365" r:id="rId59"/>
    <p:sldId id="322" r:id="rId6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42"/>
    <a:srgbClr val="F2AD3F"/>
    <a:srgbClr val="BF8930"/>
    <a:srgbClr val="13D1AA"/>
    <a:srgbClr val="17FFD0"/>
    <a:srgbClr val="B9862F"/>
    <a:srgbClr val="FFB841"/>
    <a:srgbClr val="0E8F74"/>
    <a:srgbClr val="8F6D0E"/>
    <a:srgbClr val="A5A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0876" autoAdjust="0"/>
  </p:normalViewPr>
  <p:slideViewPr>
    <p:cSldViewPr snapToGrid="0" snapToObjects="1">
      <p:cViewPr>
        <p:scale>
          <a:sx n="100" d="100"/>
          <a:sy n="100" d="100"/>
        </p:scale>
        <p:origin x="-432" y="30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2:Documents:RIAA:PPT:Cary%20Sherman:bits:Content:recording%20artists%20NAICS%20data%20over%20time%20May%202012.xls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Macintosh%20HD2:Documents:RIAA:PPT:Cary%20Sherman:bits:Content:recording%20artists%20NAICS%20data%20over%20time%20May%202012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2:Documents:RIAA:PPT:Cary%20Sherman:bits:Content:Comparison%20P2P%20and%20sales%20mar%20201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50"/>
      <c:rotY val="13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E8F74"/>
              </a:solidFill>
            </c:spPr>
          </c:dPt>
          <c:dPt>
            <c:idx val="1"/>
            <c:bubble3D val="0"/>
            <c:spPr>
              <a:solidFill>
                <a:srgbClr val="8F6D0E"/>
              </a:solidFill>
            </c:spPr>
          </c:dPt>
          <c:dPt>
            <c:idx val="2"/>
            <c:bubble3D val="0"/>
            <c:spPr>
              <a:solidFill>
                <a:srgbClr val="4EC2AA"/>
              </a:solidFill>
            </c:spPr>
          </c:dPt>
          <c:dPt>
            <c:idx val="3"/>
            <c:bubble3D val="0"/>
            <c:spPr>
              <a:solidFill>
                <a:srgbClr val="C2A34E"/>
              </a:solidFill>
            </c:spPr>
          </c:dPt>
          <c:dPt>
            <c:idx val="4"/>
            <c:bubble3D val="0"/>
            <c:spPr>
              <a:solidFill>
                <a:srgbClr val="694C1A"/>
              </a:solidFill>
            </c:spPr>
          </c:dPt>
          <c:cat>
            <c:strRef>
              <c:f>Sheet1!$A$2:$A$6</c:f>
              <c:strCache>
                <c:ptCount val="5"/>
                <c:pt idx="0">
                  <c:v>Performance Rights</c:v>
                </c:pt>
                <c:pt idx="1">
                  <c:v>Subscription</c:v>
                </c:pt>
                <c:pt idx="2">
                  <c:v>Mobile</c:v>
                </c:pt>
                <c:pt idx="3">
                  <c:v>Digital Downloads</c:v>
                </c:pt>
                <c:pt idx="4">
                  <c:v>Physical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4.0000000000000022E-2</c:v>
                </c:pt>
                <c:pt idx="1">
                  <c:v>4.0000000000000022E-2</c:v>
                </c:pt>
                <c:pt idx="2">
                  <c:v>4.0000000000000022E-2</c:v>
                </c:pt>
                <c:pt idx="3">
                  <c:v>0.38000000000000023</c:v>
                </c:pt>
                <c:pt idx="4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50000">
                  <a:srgbClr val="C2A34E"/>
                </a:gs>
                <a:gs pos="100000">
                  <a:srgbClr val="FFD869"/>
                </a:gs>
              </a:gsLst>
              <a:lin ang="1620000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7.4739435963251354E-3"/>
                  <c:y val="-1.637128879855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9687323155901357E-3"/>
                  <c:y val="-1.909983693165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791548770601012E-3"/>
                  <c:y val="-1.637128879855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9687323155901548E-3"/>
                  <c:y val="-2.182838506474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791548770601012E-3"/>
                  <c:y val="-1.90998369316509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4739435963251354E-3"/>
                  <c:y val="-2.182838506474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5.9791548770599893E-3"/>
                  <c:y val="-1.6371288798557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5.9791548770601012E-3"/>
                  <c:y val="-2.18283850647439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aseline="0">
                    <a:solidFill>
                      <a:schemeClr val="bg1"/>
                    </a:solidFill>
                    <a:effectLst>
                      <a:outerShdw blurRad="127000" dist="508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Sheet1!$B$2:$B$9</c:f>
              <c:numCache>
                <c:formatCode>"$"#,##0.0</c:formatCode>
                <c:ptCount val="8"/>
                <c:pt idx="0">
                  <c:v>0.2</c:v>
                </c:pt>
                <c:pt idx="1">
                  <c:v>1.0900000000000001</c:v>
                </c:pt>
                <c:pt idx="2">
                  <c:v>1.9000000000000001</c:v>
                </c:pt>
                <c:pt idx="3">
                  <c:v>2.7</c:v>
                </c:pt>
                <c:pt idx="4">
                  <c:v>3</c:v>
                </c:pt>
                <c:pt idx="5">
                  <c:v>3</c:v>
                </c:pt>
                <c:pt idx="6">
                  <c:v>3.1</c:v>
                </c:pt>
                <c:pt idx="7">
                  <c:v>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Sheet1!$C$2:$C$9</c:f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numRef>
              <c:f>Sheet1!$A$2:$A$9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Sheet1!$D$2:$D$9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02528"/>
        <c:axId val="32924800"/>
        <c:axId val="0"/>
      </c:bar3DChart>
      <c:catAx>
        <c:axId val="329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effectLst>
                  <a:outerShdw blurRad="1270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defRPr>
            </a:pPr>
            <a:endParaRPr lang="en-US"/>
          </a:p>
        </c:txPr>
        <c:crossAx val="32924800"/>
        <c:crosses val="autoZero"/>
        <c:auto val="1"/>
        <c:lblAlgn val="ctr"/>
        <c:lblOffset val="100"/>
        <c:noMultiLvlLbl val="0"/>
      </c:catAx>
      <c:valAx>
        <c:axId val="32924800"/>
        <c:scaling>
          <c:orientation val="minMax"/>
        </c:scaling>
        <c:delete val="0"/>
        <c:axPos val="l"/>
        <c:majorGridlines/>
        <c:numFmt formatCode="&quot;$&quot;#,##0.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effectLst>
                  <a:outerShdw blurRad="1270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defRPr>
            </a:pPr>
            <a:endParaRPr lang="en-US"/>
          </a:p>
        </c:txPr>
        <c:crossAx val="32902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rgbClr val="8F6D0E"/>
                </a:gs>
                <a:gs pos="100000">
                  <a:srgbClr val="FFC41B"/>
                </a:gs>
              </a:gsLst>
              <a:lin ang="16200000" scaled="0"/>
              <a:tileRect/>
            </a:gradFill>
          </c:spPr>
          <c:invertIfNegative val="0"/>
          <c:dLbls>
            <c:dLbl>
              <c:idx val="0"/>
              <c:layout>
                <c:manualLayout>
                  <c:x val="2.2036787223378217E-2"/>
                  <c:y val="-7.9881582368184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88888723631782E-2"/>
                  <c:y val="-1.331359706136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88887236317719E-2"/>
                  <c:y val="-1.331359706136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185175545186E-2"/>
                  <c:y val="-1.3313597061364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8703696817990082E-3"/>
                  <c:y val="-1.59763164736370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Recorded Music</c:v>
                </c:pt>
                <c:pt idx="1">
                  <c:v>Movies</c:v>
                </c:pt>
                <c:pt idx="2">
                  <c:v>Newspapers</c:v>
                </c:pt>
                <c:pt idx="3">
                  <c:v>Books</c:v>
                </c:pt>
                <c:pt idx="4">
                  <c:v>Magazines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</c:v>
                </c:pt>
                <c:pt idx="1">
                  <c:v>0.12000000000000002</c:v>
                </c:pt>
                <c:pt idx="2">
                  <c:v>0.1</c:v>
                </c:pt>
                <c:pt idx="3">
                  <c:v>8.0000000000000043E-2</c:v>
                </c:pt>
                <c:pt idx="4">
                  <c:v>6.0000000000000032E-2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Recorded Music</c:v>
                </c:pt>
                <c:pt idx="1">
                  <c:v>Movies</c:v>
                </c:pt>
                <c:pt idx="2">
                  <c:v>Newspapers</c:v>
                </c:pt>
                <c:pt idx="3">
                  <c:v>Books</c:v>
                </c:pt>
                <c:pt idx="4">
                  <c:v>Magazines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Recorded Music</c:v>
                </c:pt>
                <c:pt idx="1">
                  <c:v>Movies</c:v>
                </c:pt>
                <c:pt idx="2">
                  <c:v>Newspapers</c:v>
                </c:pt>
                <c:pt idx="3">
                  <c:v>Books</c:v>
                </c:pt>
                <c:pt idx="4">
                  <c:v>Magazines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094208"/>
        <c:axId val="24095744"/>
        <c:axId val="32916800"/>
      </c:bar3DChart>
      <c:catAx>
        <c:axId val="2409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1"/>
                </a:solidFill>
                <a:effectLst>
                  <a:outerShdw blurRad="1270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defRPr>
            </a:pPr>
            <a:endParaRPr lang="en-US"/>
          </a:p>
        </c:txPr>
        <c:crossAx val="24095744"/>
        <c:crosses val="autoZero"/>
        <c:auto val="1"/>
        <c:lblAlgn val="ctr"/>
        <c:lblOffset val="100"/>
        <c:noMultiLvlLbl val="0"/>
      </c:catAx>
      <c:valAx>
        <c:axId val="24095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solidFill>
                  <a:schemeClr val="bg1"/>
                </a:solidFill>
                <a:effectLst>
                  <a:outerShdw blurRad="1270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defRPr>
            </a:pPr>
            <a:endParaRPr lang="en-US"/>
          </a:p>
        </c:txPr>
        <c:crossAx val="24094208"/>
        <c:crosses val="autoZero"/>
        <c:crossBetween val="between"/>
        <c:minorUnit val="0.1"/>
      </c:valAx>
      <c:serAx>
        <c:axId val="32916800"/>
        <c:scaling>
          <c:orientation val="minMax"/>
        </c:scaling>
        <c:delete val="1"/>
        <c:axPos val="b"/>
        <c:majorTickMark val="out"/>
        <c:minorTickMark val="none"/>
        <c:tickLblPos val="none"/>
        <c:crossAx val="24095744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10824899234"/>
          <c:y val="0.1432942022416811"/>
          <c:w val="0.75014819146906542"/>
          <c:h val="0.759958294146755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'BLS Data Series'!$C$13</c:f>
              <c:strCache>
                <c:ptCount val="1"/>
                <c:pt idx="0">
                  <c:v>Shipments</c:v>
                </c:pt>
              </c:strCache>
            </c:strRef>
          </c:tx>
          <c:spPr>
            <a:gradFill flip="none" rotWithShape="1">
              <a:gsLst>
                <a:gs pos="0">
                  <a:srgbClr val="0E8F74"/>
                </a:gs>
                <a:gs pos="100000">
                  <a:srgbClr val="17FFD0"/>
                </a:gs>
              </a:gsLst>
              <a:lin ang="16200000" scaled="0"/>
              <a:tileRect/>
            </a:gradFill>
            <a:ln w="25400">
              <a:noFill/>
            </a:ln>
          </c:spPr>
          <c:invertIfNegative val="0"/>
          <c:cat>
            <c:numRef>
              <c:f>'BLS Data Series'!$A$23:$A$35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'BLS Data Series'!$C$23:$C$35</c:f>
              <c:numCache>
                <c:formatCode>0.0</c:formatCode>
                <c:ptCount val="13"/>
                <c:pt idx="0">
                  <c:v>14584.7</c:v>
                </c:pt>
                <c:pt idx="1">
                  <c:v>14323.7</c:v>
                </c:pt>
                <c:pt idx="2">
                  <c:v>13740.9</c:v>
                </c:pt>
                <c:pt idx="3">
                  <c:v>12614.2</c:v>
                </c:pt>
                <c:pt idx="4">
                  <c:v>11854.4</c:v>
                </c:pt>
                <c:pt idx="5">
                  <c:v>12345.1</c:v>
                </c:pt>
                <c:pt idx="6">
                  <c:v>12289.900000000009</c:v>
                </c:pt>
                <c:pt idx="7">
                  <c:v>11759.5</c:v>
                </c:pt>
                <c:pt idx="8">
                  <c:v>10650.9</c:v>
                </c:pt>
                <c:pt idx="9">
                  <c:v>8776.7999999999811</c:v>
                </c:pt>
                <c:pt idx="10">
                  <c:v>7831.1</c:v>
                </c:pt>
                <c:pt idx="11">
                  <c:v>6995</c:v>
                </c:pt>
                <c:pt idx="12">
                  <c:v>7007.7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02656"/>
        <c:axId val="28104192"/>
      </c:barChart>
      <c:catAx>
        <c:axId val="28102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8104192"/>
        <c:crosses val="autoZero"/>
        <c:auto val="1"/>
        <c:lblAlgn val="ctr"/>
        <c:lblOffset val="100"/>
        <c:tickLblSkip val="1"/>
        <c:noMultiLvlLbl val="0"/>
      </c:catAx>
      <c:valAx>
        <c:axId val="28104192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0" i="0" baseline="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Recorded Music Shipments ($ </a:t>
                </a:r>
                <a:r>
                  <a:rPr lang="en-US" sz="1400" b="0" i="0" baseline="0" dirty="0" err="1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bil</a:t>
                </a:r>
                <a:r>
                  <a:rPr lang="en-US" sz="1400" b="0" i="0" baseline="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</a:rPr>
                  <a:t>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0059593270265717E-2"/>
              <c:y val="0.209121462984031"/>
            </c:manualLayout>
          </c:layout>
          <c:overlay val="0"/>
          <c:spPr>
            <a:noFill/>
            <a:ln w="25400">
              <a:noFill/>
            </a:ln>
          </c:spPr>
        </c:title>
        <c:numFmt formatCode="&quot;$&quot;#,##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8102656"/>
        <c:crosses val="autoZero"/>
        <c:crossBetween val="between"/>
        <c:majorUnit val="1000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935214421220827"/>
          <c:y val="0.15201891421854491"/>
          <c:w val="0.13237403096860689"/>
          <c:h val="0.1092635945945790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300" b="0" i="0" u="none" strike="noStrike" baseline="0">
          <a:solidFill>
            <a:schemeClr val="bg1"/>
          </a:solidFill>
          <a:effectLst>
            <a:outerShdw blurRad="127000" dir="2700000" algn="tl" rotWithShape="0">
              <a:srgbClr val="000000">
                <a:alpha val="43000"/>
              </a:srgbClr>
            </a:outerShdw>
          </a:effectLst>
          <a:latin typeface="Arial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91082489923398"/>
          <c:y val="0.1432942022416811"/>
          <c:w val="0.75014819146906542"/>
          <c:h val="0.7599582941467554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'BLS Data Series'!$C$13</c:f>
              <c:strCache>
                <c:ptCount val="1"/>
                <c:pt idx="0">
                  <c:v>Shipments</c:v>
                </c:pt>
              </c:strCache>
            </c:strRef>
          </c:tx>
          <c:spPr>
            <a:gradFill flip="none" rotWithShape="1">
              <a:gsLst>
                <a:gs pos="0">
                  <a:srgbClr val="0E8F74"/>
                </a:gs>
                <a:gs pos="100000">
                  <a:srgbClr val="17FFD0"/>
                </a:gs>
              </a:gsLst>
              <a:lin ang="16200000" scaled="0"/>
              <a:tileRect/>
            </a:gradFill>
            <a:ln w="25400">
              <a:noFill/>
            </a:ln>
          </c:spPr>
          <c:invertIfNegative val="0"/>
          <c:cat>
            <c:numRef>
              <c:f>'BLS Data Series'!$A$23:$A$35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'BLS Data Series'!$C$23:$C$35</c:f>
              <c:numCache>
                <c:formatCode>0.0</c:formatCode>
                <c:ptCount val="13"/>
                <c:pt idx="0">
                  <c:v>14584.7</c:v>
                </c:pt>
                <c:pt idx="1">
                  <c:v>14323.7</c:v>
                </c:pt>
                <c:pt idx="2">
                  <c:v>13740.9</c:v>
                </c:pt>
                <c:pt idx="3">
                  <c:v>12614.2</c:v>
                </c:pt>
                <c:pt idx="4">
                  <c:v>11854.4</c:v>
                </c:pt>
                <c:pt idx="5">
                  <c:v>12345.1</c:v>
                </c:pt>
                <c:pt idx="6">
                  <c:v>12289.900000000009</c:v>
                </c:pt>
                <c:pt idx="7">
                  <c:v>11759.5</c:v>
                </c:pt>
                <c:pt idx="8">
                  <c:v>10650.9</c:v>
                </c:pt>
                <c:pt idx="9">
                  <c:v>8776.7999999999811</c:v>
                </c:pt>
                <c:pt idx="10">
                  <c:v>7831.1</c:v>
                </c:pt>
                <c:pt idx="11">
                  <c:v>6995</c:v>
                </c:pt>
                <c:pt idx="12">
                  <c:v>7007.7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116864"/>
        <c:axId val="28118400"/>
      </c:barChart>
      <c:lineChart>
        <c:grouping val="standard"/>
        <c:varyColors val="0"/>
        <c:ser>
          <c:idx val="0"/>
          <c:order val="0"/>
          <c:tx>
            <c:strRef>
              <c:f>'BLS Data Series'!$B$13</c:f>
              <c:strCache>
                <c:ptCount val="1"/>
                <c:pt idx="0">
                  <c:v>Musicians</c:v>
                </c:pt>
              </c:strCache>
            </c:strRef>
          </c:tx>
          <c:spPr>
            <a:ln w="127000" cap="rnd">
              <a:solidFill>
                <a:srgbClr val="8F6D0E"/>
              </a:solidFill>
              <a:prstDash val="solid"/>
              <a:round/>
            </a:ln>
            <a:effectLst>
              <a:outerShdw blurRad="127000" dir="2700000" algn="tl" rotWithShape="0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cat>
            <c:numRef>
              <c:f>'BLS Data Series'!$A$23:$A$35</c:f>
              <c:numCache>
                <c:formatCode>General</c:formatCod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</c:numCache>
            </c:numRef>
          </c:cat>
          <c:val>
            <c:numRef>
              <c:f>'BLS Data Series'!$B$23:$B$35</c:f>
              <c:numCache>
                <c:formatCode>#0.0</c:formatCode>
                <c:ptCount val="13"/>
                <c:pt idx="0">
                  <c:v>45.2</c:v>
                </c:pt>
                <c:pt idx="1">
                  <c:v>46.6</c:v>
                </c:pt>
                <c:pt idx="2">
                  <c:v>46.2</c:v>
                </c:pt>
                <c:pt idx="3">
                  <c:v>44.9</c:v>
                </c:pt>
                <c:pt idx="4">
                  <c:v>42.8</c:v>
                </c:pt>
                <c:pt idx="5">
                  <c:v>41</c:v>
                </c:pt>
                <c:pt idx="6">
                  <c:v>43.9</c:v>
                </c:pt>
                <c:pt idx="7">
                  <c:v>39.800000000000004</c:v>
                </c:pt>
                <c:pt idx="8">
                  <c:v>39.700000000000003</c:v>
                </c:pt>
                <c:pt idx="9">
                  <c:v>38.9</c:v>
                </c:pt>
                <c:pt idx="10">
                  <c:v>36.5</c:v>
                </c:pt>
                <c:pt idx="11">
                  <c:v>36.800000000000004</c:v>
                </c:pt>
                <c:pt idx="12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43520"/>
        <c:axId val="28114944"/>
      </c:lineChart>
      <c:catAx>
        <c:axId val="2804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8114944"/>
        <c:crosses val="autoZero"/>
        <c:auto val="1"/>
        <c:lblAlgn val="ctr"/>
        <c:lblOffset val="100"/>
        <c:tickLblSkip val="1"/>
        <c:noMultiLvlLbl val="0"/>
      </c:catAx>
      <c:valAx>
        <c:axId val="28114944"/>
        <c:scaling>
          <c:orientation val="minMax"/>
          <c:min val="2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Musical Groups and Artists (in Thousands)</a:t>
                </a:r>
              </a:p>
            </c:rich>
          </c:tx>
          <c:layout>
            <c:manualLayout>
              <c:xMode val="edge"/>
              <c:yMode val="edge"/>
              <c:x val="2.0059593270265706E-2"/>
              <c:y val="0.2091214629840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8043520"/>
        <c:crosses val="autoZero"/>
        <c:crossBetween val="between"/>
      </c:valAx>
      <c:catAx>
        <c:axId val="2811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8118400"/>
        <c:crosses val="autoZero"/>
        <c:auto val="1"/>
        <c:lblAlgn val="ctr"/>
        <c:lblOffset val="100"/>
        <c:noMultiLvlLbl val="0"/>
      </c:catAx>
      <c:valAx>
        <c:axId val="28118400"/>
        <c:scaling>
          <c:orientation val="minMax"/>
        </c:scaling>
        <c:delete val="0"/>
        <c:axPos val="r"/>
        <c:numFmt formatCode="\$#,##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28116864"/>
        <c:crosses val="max"/>
        <c:crossBetween val="between"/>
        <c:majorUnit val="1000"/>
        <c:dispUnits>
          <c:builtInUnit val="thousands"/>
        </c:dispUnits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935214421220827"/>
          <c:y val="0.15201891421854491"/>
          <c:w val="0.13237403096860689"/>
          <c:h val="0.1092635945945790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300" b="0" i="0" u="none" strike="noStrike" baseline="0">
          <a:solidFill>
            <a:schemeClr val="bg1"/>
          </a:solidFill>
          <a:effectLst>
            <a:outerShdw blurRad="127000" dir="2700000" algn="tl" rotWithShape="0">
              <a:srgbClr val="000000">
                <a:alpha val="43000"/>
              </a:srgbClr>
            </a:outerShdw>
          </a:effectLst>
          <a:latin typeface="Arial"/>
          <a:ea typeface="Calibri"/>
          <a:cs typeface="Calibri"/>
        </a:defRPr>
      </a:pPr>
      <a:endParaRPr lang="en-US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703390450410133E-2"/>
          <c:y val="0.10951366732751006"/>
          <c:w val="0.88515493136433498"/>
          <c:h val="0.845723490824166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Sheet1!$U$15</c:f>
              <c:strCache>
                <c:ptCount val="1"/>
                <c:pt idx="0">
                  <c:v>Total Digital Sales</c:v>
                </c:pt>
              </c:strCache>
            </c:strRef>
          </c:tx>
          <c:spPr>
            <a:gradFill flip="none" rotWithShape="1">
              <a:gsLst>
                <a:gs pos="0">
                  <a:srgbClr val="0E8F74"/>
                </a:gs>
                <a:gs pos="100000">
                  <a:srgbClr val="17FFD0"/>
                </a:gs>
              </a:gsLst>
              <a:lin ang="16200000" scaled="0"/>
              <a:tileRect/>
            </a:gradFill>
            <a:ln w="38100"/>
          </c:spPr>
          <c:invertIfNegative val="0"/>
          <c:cat>
            <c:numRef>
              <c:f>Sheet1!$S$36:$S$49</c:f>
              <c:numCache>
                <c:formatCode>mmm\-yy</c:formatCode>
                <c:ptCount val="14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</c:numCache>
            </c:numRef>
          </c:cat>
          <c:val>
            <c:numRef>
              <c:f>Sheet1!$U$36:$U$49</c:f>
              <c:numCache>
                <c:formatCode>0%</c:formatCode>
                <c:ptCount val="14"/>
                <c:pt idx="0">
                  <c:v>1.2927879861223608E-2</c:v>
                </c:pt>
                <c:pt idx="1">
                  <c:v>4.6251661925382312E-2</c:v>
                </c:pt>
                <c:pt idx="2">
                  <c:v>2.6153688434557208E-2</c:v>
                </c:pt>
                <c:pt idx="3">
                  <c:v>2.9654888923560611E-2</c:v>
                </c:pt>
                <c:pt idx="4">
                  <c:v>0.14533867157670904</c:v>
                </c:pt>
                <c:pt idx="5">
                  <c:v>0.101478861234231</c:v>
                </c:pt>
                <c:pt idx="6">
                  <c:v>3.4161929011387308E-2</c:v>
                </c:pt>
                <c:pt idx="7">
                  <c:v>0.11211766409965494</c:v>
                </c:pt>
                <c:pt idx="8">
                  <c:v>0.19058307947196801</c:v>
                </c:pt>
                <c:pt idx="9">
                  <c:v>0.16251429939610018</c:v>
                </c:pt>
                <c:pt idx="10">
                  <c:v>0.19708616435114801</c:v>
                </c:pt>
                <c:pt idx="11">
                  <c:v>0.15562568874340604</c:v>
                </c:pt>
                <c:pt idx="12">
                  <c:v>0.128389968396146</c:v>
                </c:pt>
                <c:pt idx="13">
                  <c:v>0.15661649865114322</c:v>
                </c:pt>
              </c:numCache>
            </c:numRef>
          </c:val>
        </c:ser>
        <c:ser>
          <c:idx val="4"/>
          <c:order val="1"/>
          <c:tx>
            <c:strRef>
              <c:f>Sheet1!$X$15</c:f>
              <c:strCache>
                <c:ptCount val="1"/>
                <c:pt idx="0">
                  <c:v>Limewire</c:v>
                </c:pt>
              </c:strCache>
            </c:strRef>
          </c:tx>
          <c:spPr>
            <a:gradFill flip="none" rotWithShape="1">
              <a:gsLst>
                <a:gs pos="50000">
                  <a:srgbClr val="694C1A"/>
                </a:gs>
                <a:gs pos="100000">
                  <a:srgbClr val="B9862F"/>
                </a:gs>
              </a:gsLst>
              <a:lin ang="5400000" scaled="0"/>
              <a:tileRect/>
            </a:gradFill>
            <a:ln w="38100">
              <a:noFill/>
            </a:ln>
          </c:spPr>
          <c:invertIfNegative val="0"/>
          <c:cat>
            <c:numRef>
              <c:f>Sheet1!$S$36:$S$53</c:f>
              <c:numCache>
                <c:formatCode>mmm\-yy</c:formatCode>
                <c:ptCount val="18"/>
                <c:pt idx="0">
                  <c:v>40360</c:v>
                </c:pt>
                <c:pt idx="1">
                  <c:v>40391</c:v>
                </c:pt>
                <c:pt idx="2">
                  <c:v>40422</c:v>
                </c:pt>
                <c:pt idx="3">
                  <c:v>40452</c:v>
                </c:pt>
                <c:pt idx="4">
                  <c:v>40483</c:v>
                </c:pt>
                <c:pt idx="5">
                  <c:v>40513</c:v>
                </c:pt>
                <c:pt idx="6">
                  <c:v>40544</c:v>
                </c:pt>
                <c:pt idx="7">
                  <c:v>40575</c:v>
                </c:pt>
                <c:pt idx="8">
                  <c:v>40603</c:v>
                </c:pt>
                <c:pt idx="9">
                  <c:v>40634</c:v>
                </c:pt>
                <c:pt idx="10">
                  <c:v>40664</c:v>
                </c:pt>
                <c:pt idx="11">
                  <c:v>40695</c:v>
                </c:pt>
                <c:pt idx="12">
                  <c:v>40725</c:v>
                </c:pt>
                <c:pt idx="13">
                  <c:v>40756</c:v>
                </c:pt>
                <c:pt idx="14">
                  <c:v>40787</c:v>
                </c:pt>
                <c:pt idx="15">
                  <c:v>40817</c:v>
                </c:pt>
                <c:pt idx="16">
                  <c:v>40848</c:v>
                </c:pt>
                <c:pt idx="17">
                  <c:v>40878</c:v>
                </c:pt>
              </c:numCache>
            </c:numRef>
          </c:cat>
          <c:val>
            <c:numRef>
              <c:f>Sheet1!$X$36:$X$53</c:f>
              <c:numCache>
                <c:formatCode>General</c:formatCode>
                <c:ptCount val="18"/>
                <c:pt idx="3" formatCode="0%">
                  <c:v>3.2456153034741107E-2</c:v>
                </c:pt>
                <c:pt idx="4" formatCode="0%">
                  <c:v>-0.26775463163312979</c:v>
                </c:pt>
                <c:pt idx="5" formatCode="0%">
                  <c:v>-0.50364911931088374</c:v>
                </c:pt>
                <c:pt idx="6" formatCode="0%">
                  <c:v>-0.64998276794837639</c:v>
                </c:pt>
                <c:pt idx="7" formatCode="0%">
                  <c:v>-0.6568870726385726</c:v>
                </c:pt>
                <c:pt idx="8" formatCode="0%">
                  <c:v>-0.71311253915664041</c:v>
                </c:pt>
                <c:pt idx="9" formatCode="0%">
                  <c:v>-0.78742071949824699</c:v>
                </c:pt>
                <c:pt idx="10" formatCode="0%">
                  <c:v>-0.81536333215504797</c:v>
                </c:pt>
                <c:pt idx="11" formatCode="0%">
                  <c:v>-0.8240273216872146</c:v>
                </c:pt>
                <c:pt idx="12" formatCode="0%">
                  <c:v>-0.84718714354228097</c:v>
                </c:pt>
                <c:pt idx="13" formatCode="0%">
                  <c:v>-0.86004990910968371</c:v>
                </c:pt>
                <c:pt idx="14" formatCode="0%">
                  <c:v>-0.88117001534775297</c:v>
                </c:pt>
                <c:pt idx="15" formatCode="0%">
                  <c:v>-0.88294593937885246</c:v>
                </c:pt>
                <c:pt idx="16" formatCode="0%">
                  <c:v>-0.85352346431214499</c:v>
                </c:pt>
                <c:pt idx="17" formatCode="0%">
                  <c:v>-0.77502932796657376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766016"/>
        <c:axId val="33427840"/>
      </c:barChart>
      <c:dateAx>
        <c:axId val="3376601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 rot="5400000" vert="horz"/>
          <a:lstStyle/>
          <a:p>
            <a:pPr>
              <a:defRPr/>
            </a:pPr>
            <a:endParaRPr lang="en-US"/>
          </a:p>
        </c:txPr>
        <c:crossAx val="33427840"/>
        <c:crosses val="autoZero"/>
        <c:auto val="1"/>
        <c:lblOffset val="100"/>
        <c:baseTimeUnit val="months"/>
      </c:dateAx>
      <c:valAx>
        <c:axId val="33427840"/>
        <c:scaling>
          <c:orientation val="minMax"/>
          <c:max val="0.30000000000000021"/>
          <c:min val="-0.9"/>
        </c:scaling>
        <c:delete val="0"/>
        <c:axPos val="l"/>
        <c:numFmt formatCode="0%" sourceLinked="1"/>
        <c:majorTickMark val="none"/>
        <c:minorTickMark val="none"/>
        <c:tickLblPos val="nextTo"/>
        <c:crossAx val="33766016"/>
        <c:crosses val="autoZero"/>
        <c:crossBetween val="between"/>
        <c:majorUnit val="0.1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solidFill>
            <a:schemeClr val="bg1"/>
          </a:solidFill>
          <a:effectLst>
            <a:outerShdw blurRad="127000" dir="2700000" algn="tl" rotWithShape="0">
              <a:srgbClr val="000000">
                <a:alpha val="43000"/>
              </a:srgbClr>
            </a:outerShdw>
          </a:effectLst>
          <a:latin typeface="Arial"/>
        </a:defRPr>
      </a:pPr>
      <a:endParaRPr lang="en-US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0.92968</cdr:x>
      <cdr:y>0.22786</cdr:y>
    </cdr:from>
    <cdr:to>
      <cdr:x>0.97353</cdr:x>
      <cdr:y>0.82599</cdr:y>
    </cdr:to>
    <cdr:sp macro="" textlink="">
      <cdr:nvSpPr>
        <cdr:cNvPr id="3" name="TextBox 2"/>
        <cdr:cNvSpPr txBox="1"/>
      </cdr:nvSpPr>
      <cdr:spPr>
        <a:xfrm xmlns:a="http://schemas.openxmlformats.org/drawingml/2006/main" rot="5400000">
          <a:off x="6951659" y="2357127"/>
          <a:ext cx="2895366" cy="387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0" i="0" baseline="0" dirty="0">
              <a:solidFill>
                <a:schemeClr val="bg1"/>
              </a:solidFill>
              <a:effectLst>
                <a:outerShdw blurRad="1270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Recorded Music Shipments ($ </a:t>
          </a:r>
          <a:r>
            <a:rPr lang="en-US" sz="1300" b="0" i="0" baseline="0" dirty="0" err="1">
              <a:solidFill>
                <a:schemeClr val="bg1"/>
              </a:solidFill>
              <a:effectLst>
                <a:outerShdw blurRad="1270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bil</a:t>
          </a:r>
          <a:r>
            <a:rPr lang="en-US" sz="1300" b="0" i="0" baseline="0" dirty="0">
              <a:solidFill>
                <a:schemeClr val="bg1"/>
              </a:solidFill>
              <a:effectLst>
                <a:outerShdw blurRad="1270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ea typeface="+mn-ea"/>
              <a:cs typeface="+mn-cs"/>
            </a:rPr>
            <a:t>)</a:t>
          </a:r>
          <a:endParaRPr lang="en-US" sz="1300" b="0" i="0" baseline="0" dirty="0">
            <a:solidFill>
              <a:schemeClr val="bg1"/>
            </a:solidFill>
            <a:effectLst>
              <a:outerShdw blurRad="127000" dir="2700000" algn="tl" rotWithShape="0">
                <a:srgbClr val="000000">
                  <a:alpha val="43000"/>
                </a:srgbClr>
              </a:outerShdw>
            </a:effectLst>
            <a:latin typeface="Arial"/>
          </a:endParaRPr>
        </a:p>
        <a:p xmlns:a="http://schemas.openxmlformats.org/drawingml/2006/main">
          <a:pPr algn="ctr"/>
          <a:endParaRPr lang="en-US" sz="1300" b="0" i="0" baseline="0" dirty="0">
            <a:solidFill>
              <a:schemeClr val="bg1"/>
            </a:solidFill>
            <a:effectLst>
              <a:outerShdw blurRad="127000" dir="2700000" algn="tl" rotWithShape="0">
                <a:srgbClr val="000000">
                  <a:alpha val="43000"/>
                </a:srgbClr>
              </a:outerShdw>
            </a:effectLst>
            <a:latin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0.34396</cdr:x>
      <cdr:y>0.10551</cdr:y>
    </cdr:from>
    <cdr:to>
      <cdr:x>0.66391</cdr:x>
      <cdr:y>0.18587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30655" y="537331"/>
          <a:ext cx="2633060" cy="409249"/>
        </a:xfrm>
        <a:prstGeom xmlns:a="http://schemas.openxmlformats.org/drawingml/2006/main" prst="rect">
          <a:avLst/>
        </a:prstGeom>
        <a:effectLst xmlns:a="http://schemas.openxmlformats.org/drawingml/2006/main">
          <a:outerShdw blurRad="50800" dir="2700000" algn="tl" rotWithShape="0">
            <a:srgbClr val="000000">
              <a:alpha val="43000"/>
            </a:srgbClr>
          </a:outerShdw>
        </a:effectLst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>
              <a:solidFill>
                <a:srgbClr val="13D1AA"/>
              </a:solidFill>
              <a:latin typeface="Arial"/>
              <a:cs typeface="Arial"/>
            </a:rPr>
            <a:t>Change in Digital Sales</a:t>
          </a:r>
        </a:p>
      </cdr:txBody>
    </cdr:sp>
  </cdr:relSizeAnchor>
  <cdr:relSizeAnchor xmlns:cdr="http://schemas.openxmlformats.org/drawingml/2006/chartDrawing">
    <cdr:from>
      <cdr:x>0.32345</cdr:x>
      <cdr:y>0.83643</cdr:y>
    </cdr:from>
    <cdr:to>
      <cdr:x>0.6749</cdr:x>
      <cdr:y>0.91679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661876" y="4259663"/>
          <a:ext cx="2892256" cy="409249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outerShdw blurRad="127000" dir="2700000" algn="tl" rotWithShape="0">
            <a:srgbClr val="000000">
              <a:alpha val="43000"/>
            </a:srgbClr>
          </a:outerShdw>
        </a:effectLst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dirty="0">
              <a:solidFill>
                <a:srgbClr val="BF8930"/>
              </a:solidFill>
              <a:latin typeface="Arial"/>
              <a:cs typeface="Arial"/>
            </a:rPr>
            <a:t>Change in</a:t>
          </a:r>
          <a:r>
            <a:rPr lang="en-US" sz="1600" baseline="0" dirty="0">
              <a:solidFill>
                <a:srgbClr val="BF8930"/>
              </a:solidFill>
              <a:latin typeface="Arial"/>
              <a:cs typeface="Arial"/>
            </a:rPr>
            <a:t> </a:t>
          </a:r>
          <a:r>
            <a:rPr lang="en-US" sz="1600" baseline="0" dirty="0" err="1">
              <a:solidFill>
                <a:srgbClr val="BF8930"/>
              </a:solidFill>
              <a:latin typeface="Arial"/>
              <a:cs typeface="Arial"/>
            </a:rPr>
            <a:t>Limewire</a:t>
          </a:r>
          <a:r>
            <a:rPr lang="en-US" sz="1600" baseline="0" dirty="0">
              <a:solidFill>
                <a:srgbClr val="BF8930"/>
              </a:solidFill>
              <a:latin typeface="Arial"/>
              <a:cs typeface="Arial"/>
            </a:rPr>
            <a:t> Audience</a:t>
          </a:r>
          <a:endParaRPr lang="en-US" sz="1600" dirty="0">
            <a:solidFill>
              <a:srgbClr val="BF893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9CADA1-E788-ED4D-8275-F26A13ED8353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544F0D-3FBD-904A-9A8C-4984A3CD51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26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B82934-CD94-4161-A036-3E8D8F742B9E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EAEBD-983C-4E9F-80EB-01F652299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2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5454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999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55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55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0866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EAEBD-983C-4E9F-80EB-01F652299BA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80777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27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22618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0942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985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98"/>
            <a:ext cx="8229600" cy="52369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64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112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948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181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77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5574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EB2BEA2-B14D-9249-87B3-5F22077DCA68}" type="datetimeFigureOut">
              <a:rPr lang="en-US" smtClean="0"/>
              <a:pPr/>
              <a:t>12/14/2012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448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AA4B5-A6E3-2B40-9203-EEB14FE7A6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/>
  <p:txStyles>
    <p:titleStyle>
      <a:lvl1pPr marL="0" indent="0" algn="ctr" defTabSz="457200" rtl="0" eaLnBrk="1" latinLnBrk="0" hangingPunct="1">
        <a:spcBef>
          <a:spcPct val="0"/>
        </a:spcBef>
        <a:buFont typeface="Arial"/>
        <a:buNone/>
        <a:defRPr sz="45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ctr" defTabSz="457200" rtl="0" eaLnBrk="1" latinLnBrk="0" hangingPunct="1">
        <a:spcBef>
          <a:spcPct val="20000"/>
        </a:spcBef>
        <a:buFont typeface="Arial"/>
        <a:buNone/>
        <a:defRPr sz="4500" kern="1200">
          <a:solidFill>
            <a:srgbClr val="FFFFFF"/>
          </a:solidFill>
          <a:latin typeface="Arial"/>
          <a:ea typeface="+mn-ea"/>
          <a:cs typeface="Arial"/>
        </a:defRPr>
      </a:lvl1pPr>
      <a:lvl2pPr marL="0" indent="0" algn="ctr" defTabSz="457200" rtl="0" eaLnBrk="1" latinLnBrk="0" hangingPunct="1">
        <a:spcBef>
          <a:spcPct val="20000"/>
        </a:spcBef>
        <a:buFont typeface="Arial"/>
        <a:buNone/>
        <a:defRPr sz="4500" kern="1200">
          <a:solidFill>
            <a:srgbClr val="FFFFFF"/>
          </a:solidFill>
          <a:latin typeface="Arial"/>
          <a:ea typeface="+mn-ea"/>
          <a:cs typeface="Arial"/>
        </a:defRPr>
      </a:lvl2pPr>
      <a:lvl3pPr marL="0" indent="0" algn="ctr" defTabSz="457200" rtl="0" eaLnBrk="1" latinLnBrk="0" hangingPunct="1">
        <a:spcBef>
          <a:spcPct val="20000"/>
        </a:spcBef>
        <a:buFont typeface="Arial"/>
        <a:buNone/>
        <a:defRPr sz="4500" kern="1200">
          <a:solidFill>
            <a:srgbClr val="FFFFFF"/>
          </a:solidFill>
          <a:latin typeface="Arial"/>
          <a:ea typeface="+mn-ea"/>
          <a:cs typeface="Arial"/>
        </a:defRPr>
      </a:lvl3pPr>
      <a:lvl4pPr marL="0" indent="0" algn="ctr" defTabSz="457200" rtl="0" eaLnBrk="1" latinLnBrk="0" hangingPunct="1">
        <a:spcBef>
          <a:spcPct val="20000"/>
        </a:spcBef>
        <a:buFont typeface="Arial"/>
        <a:buNone/>
        <a:defRPr sz="4500" kern="1200">
          <a:solidFill>
            <a:srgbClr val="FFFFFF"/>
          </a:solidFill>
          <a:latin typeface="Arial"/>
          <a:ea typeface="+mn-ea"/>
          <a:cs typeface="Arial"/>
        </a:defRPr>
      </a:lvl4pPr>
      <a:lvl5pPr marL="0" indent="0" algn="ctr" defTabSz="457200" rtl="0" eaLnBrk="1" latinLnBrk="0" hangingPunct="1">
        <a:spcBef>
          <a:spcPct val="20000"/>
        </a:spcBef>
        <a:buFont typeface="Arial"/>
        <a:buNone/>
        <a:defRPr sz="45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AA 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466" y="5520267"/>
            <a:ext cx="931333" cy="93133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3366"/>
            <a:ext cx="8229600" cy="4571999"/>
          </a:xfrm>
        </p:spPr>
        <p:txBody>
          <a:bodyPr anchor="t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20000"/>
              </a:lnSpc>
            </a:pPr>
            <a:r>
              <a:rPr lang="en-US" b="1" dirty="0" smtClean="0"/>
              <a:t>On Campus and Off:</a:t>
            </a:r>
            <a:br>
              <a:rPr lang="en-US" b="1" dirty="0" smtClean="0"/>
            </a:br>
            <a:r>
              <a:rPr lang="en-US" sz="3200" dirty="0" smtClean="0"/>
              <a:t>A Conversation about Today’s </a:t>
            </a:r>
            <a:br>
              <a:rPr lang="en-US" sz="3200" dirty="0" smtClean="0"/>
            </a:br>
            <a:r>
              <a:rPr lang="en-US" sz="3200" dirty="0" smtClean="0"/>
              <a:t>Modern Music Marketplace</a:t>
            </a:r>
            <a:br>
              <a:rPr lang="en-US" sz="3200" dirty="0" smtClean="0"/>
            </a:br>
            <a:r>
              <a:rPr lang="en-US" sz="2200" i="1" dirty="0" smtClean="0"/>
              <a:t>Cary Sherman</a:t>
            </a:r>
            <a:br>
              <a:rPr lang="en-US" sz="2200" i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 smtClean="0"/>
              <a:t>EDUCAUSE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500" dirty="0" smtClean="0"/>
              <a:t>November 8, 2012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16898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7808"/>
            <a:ext cx="8229600" cy="877357"/>
          </a:xfrm>
        </p:spPr>
        <p:txBody>
          <a:bodyPr anchor="t"/>
          <a:lstStyle/>
          <a:p>
            <a:r>
              <a:rPr lang="en-US" dirty="0" smtClean="0"/>
              <a:t>Get a new business model?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29578"/>
            <a:ext cx="8229600" cy="157715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500" b="1" dirty="0" smtClean="0">
                <a:solidFill>
                  <a:schemeClr val="bg1"/>
                </a:solidFill>
              </a:rPr>
              <a:t>②</a:t>
            </a:r>
            <a:endParaRPr lang="en-US" sz="12500" b="1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294868"/>
            <a:ext cx="8229600" cy="877357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We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49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99"/>
            <a:ext cx="8229600" cy="1644602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DRM Free Digital Downloads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796" y="4902199"/>
            <a:ext cx="8282004" cy="17848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0896" y="3970514"/>
            <a:ext cx="2143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0" y="3486149"/>
            <a:ext cx="1416050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974" y="3970514"/>
            <a:ext cx="2790826" cy="541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896" y="2198389"/>
            <a:ext cx="7621604" cy="99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5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99"/>
            <a:ext cx="8229600" cy="1644602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Subscriptions: </a:t>
            </a:r>
            <a:br>
              <a:rPr lang="en-US" dirty="0" smtClean="0"/>
            </a:br>
            <a:r>
              <a:rPr lang="en-US" dirty="0" smtClean="0"/>
              <a:t>All You Can “Eat” on </a:t>
            </a:r>
            <a:br>
              <a:rPr lang="en-US" dirty="0" smtClean="0"/>
            </a:br>
            <a:r>
              <a:rPr lang="en-US" dirty="0" smtClean="0"/>
              <a:t>Your Computer or Device</a:t>
            </a:r>
            <a:endParaRPr lang="en-US" dirty="0"/>
          </a:p>
        </p:txBody>
      </p:sp>
      <p:pic>
        <p:nvPicPr>
          <p:cNvPr id="3" name="Picture 2" descr="RIAA_CS PPT Logos Mockup_060512a-2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820" y="5346193"/>
            <a:ext cx="7283560" cy="9535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4098421"/>
            <a:ext cx="1247776" cy="124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RIAA_CS PPT Logos Mockup_060512a-2.pn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420" y="2798272"/>
            <a:ext cx="7283560" cy="1491153"/>
          </a:xfrm>
          <a:prstGeom prst="rect">
            <a:avLst/>
          </a:prstGeom>
        </p:spPr>
      </p:pic>
      <p:pic>
        <p:nvPicPr>
          <p:cNvPr id="6" name="Picture 5" descr="RIAA_CS PPT Logos Mockup_060512a-2.pn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341" y="4279393"/>
            <a:ext cx="72835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35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99"/>
            <a:ext cx="8229600" cy="1644602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Free On Demand Audio </a:t>
            </a:r>
            <a:br>
              <a:rPr lang="en-US" dirty="0" smtClean="0"/>
            </a:br>
            <a:r>
              <a:rPr lang="en-US" dirty="0" smtClean="0"/>
              <a:t>and Video Streaming</a:t>
            </a:r>
            <a:endParaRPr lang="en-US" dirty="0"/>
          </a:p>
        </p:txBody>
      </p:sp>
      <p:pic>
        <p:nvPicPr>
          <p:cNvPr id="3" name="Picture 2" descr="RIAA_CS PPT Logos Mockup_060512a-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0600" y="5406095"/>
            <a:ext cx="6883400" cy="132518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9025" y="5802069"/>
            <a:ext cx="1475509" cy="60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0047" y="4288495"/>
            <a:ext cx="1323109" cy="78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570" y="4172906"/>
            <a:ext cx="1106632" cy="110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466" y="4161938"/>
            <a:ext cx="11176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RIAA_CS PPT Logos Mockup_060512a-3.png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747" y="2673485"/>
            <a:ext cx="7313619" cy="135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96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99"/>
            <a:ext cx="8229600" cy="1644602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Music Bundled </a:t>
            </a:r>
            <a:br>
              <a:rPr lang="en-US" dirty="0" smtClean="0"/>
            </a:br>
            <a:r>
              <a:rPr lang="en-US" dirty="0" smtClean="0"/>
              <a:t>with Mobile Phones</a:t>
            </a:r>
            <a:endParaRPr lang="en-US" dirty="0"/>
          </a:p>
        </p:txBody>
      </p:sp>
      <p:pic>
        <p:nvPicPr>
          <p:cNvPr id="3" name="Picture 2" descr="RIAA_CS PPT Logos Mockup_060512a-4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300" y="3248515"/>
            <a:ext cx="3581400" cy="247763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50" y="38354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4441437"/>
            <a:ext cx="2463800" cy="3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6413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99"/>
            <a:ext cx="8229600" cy="1644602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Access Your Collection </a:t>
            </a:r>
            <a:br>
              <a:rPr lang="en-US" dirty="0" smtClean="0"/>
            </a:br>
            <a:r>
              <a:rPr lang="en-US" dirty="0" smtClean="0"/>
              <a:t>From the Cloud</a:t>
            </a:r>
            <a:endParaRPr lang="en-US" dirty="0"/>
          </a:p>
        </p:txBody>
      </p:sp>
      <p:pic>
        <p:nvPicPr>
          <p:cNvPr id="5" name="Picture 4" descr="RIAA_CS PPT Logos Mockup_060512a-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696" y="2793894"/>
            <a:ext cx="4971004" cy="99017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275767"/>
            <a:ext cx="8229600" cy="5906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i="1" dirty="0"/>
              <a:t>and more </a:t>
            </a:r>
            <a:r>
              <a:rPr lang="en-US" sz="3500" i="1" dirty="0" smtClean="0"/>
              <a:t>coming</a:t>
            </a:r>
            <a:endParaRPr lang="en-US" sz="3500" i="1" dirty="0"/>
          </a:p>
        </p:txBody>
      </p:sp>
      <p:pic>
        <p:nvPicPr>
          <p:cNvPr id="43010" name="Picture 2" descr="http://www.appleiphonereview.com/images/amazon-cloud-player-iphon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8287" y="4040988"/>
            <a:ext cx="3630614" cy="95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0320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99"/>
            <a:ext cx="8229600" cy="1644602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Specialized Digital Radio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434" y="2545783"/>
            <a:ext cx="7895133" cy="252844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5571067"/>
            <a:ext cx="8229600" cy="5906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i="1" dirty="0"/>
              <a:t>and </a:t>
            </a:r>
            <a:r>
              <a:rPr lang="en-US" sz="3500" i="1" dirty="0" smtClean="0"/>
              <a:t>…</a:t>
            </a:r>
            <a:endParaRPr lang="en-US" sz="3500" i="1" dirty="0"/>
          </a:p>
        </p:txBody>
      </p:sp>
    </p:spTree>
    <p:extLst>
      <p:ext uri="{BB962C8B-B14F-4D97-AF65-F5344CB8AC3E}">
        <p14:creationId xmlns:p14="http://schemas.microsoft.com/office/powerpoint/2010/main" val="657579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793799"/>
            <a:ext cx="8229600" cy="1644602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Online Simulcasts of </a:t>
            </a:r>
            <a:br>
              <a:rPr lang="en-US" dirty="0" smtClean="0"/>
            </a:br>
            <a:r>
              <a:rPr lang="en-US" dirty="0" smtClean="0"/>
              <a:t>AM/FM Radio Stations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571067"/>
            <a:ext cx="8229600" cy="5906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i="1" dirty="0" smtClean="0"/>
              <a:t>…altogether totaling 2,000 options</a:t>
            </a:r>
            <a:endParaRPr lang="en-US" sz="3500" i="1" dirty="0"/>
          </a:p>
        </p:txBody>
      </p:sp>
      <p:pic>
        <p:nvPicPr>
          <p:cNvPr id="5" name="Picture 4" descr="RIAA_CS PPT Logos Mockup_060512a-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1" y="2510700"/>
            <a:ext cx="7010400" cy="29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69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93798"/>
            <a:ext cx="8229600" cy="523698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3900" dirty="0" smtClean="0"/>
              <a:t>ALL types of digital business models are now embraced and licensed by the major music labels</a:t>
            </a:r>
            <a:br>
              <a:rPr lang="en-US" sz="3900" dirty="0" smtClean="0"/>
            </a:br>
            <a:r>
              <a:rPr lang="en-US" sz="3900" dirty="0"/>
              <a:t/>
            </a:r>
            <a:br>
              <a:rPr lang="en-US" sz="3900" dirty="0"/>
            </a:b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26 million</a:t>
            </a:r>
            <a:r>
              <a:rPr lang="en-US" sz="3600" dirty="0" smtClean="0"/>
              <a:t> </a:t>
            </a: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tracks</a:t>
            </a:r>
            <a:r>
              <a:rPr lang="en-US" sz="3600" dirty="0" smtClean="0"/>
              <a:t> licensed worldwide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500 digital services</a:t>
            </a:r>
            <a:r>
              <a:rPr lang="en-US" sz="3600" dirty="0" smtClean="0"/>
              <a:t> licensed </a:t>
            </a:r>
            <a:r>
              <a:rPr lang="en-US" sz="3600" dirty="0"/>
              <a:t>worldwide</a:t>
            </a:r>
          </a:p>
        </p:txBody>
      </p:sp>
    </p:spTree>
    <p:extLst>
      <p:ext uri="{BB962C8B-B14F-4D97-AF65-F5344CB8AC3E}">
        <p14:creationId xmlns:p14="http://schemas.microsoft.com/office/powerpoint/2010/main" val="4049222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Major RIAA Priority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000" dirty="0" smtClean="0"/>
              <a:t>Making it simpler and easier </a:t>
            </a:r>
            <a:br>
              <a:rPr lang="en-US" sz="4000" dirty="0" smtClean="0"/>
            </a:br>
            <a:r>
              <a:rPr lang="en-US" sz="4000" dirty="0" smtClean="0"/>
              <a:t>to license music and </a:t>
            </a:r>
            <a:br>
              <a:rPr lang="en-US" sz="4000" dirty="0" smtClean="0"/>
            </a:br>
            <a:r>
              <a:rPr lang="en-US" sz="4000" dirty="0" smtClean="0"/>
              <a:t>develop new business models.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4337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AA_TP_060512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30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IAA_CS-Article Mockups_060412a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6162">
            <a:off x="93131" y="-313269"/>
            <a:ext cx="5829300" cy="7543800"/>
          </a:xfrm>
          <a:prstGeom prst="rect">
            <a:avLst/>
          </a:prstGeom>
          <a:effectLst>
            <a:outerShdw blurRad="127000" dir="5400000" algn="t" rotWithShape="0">
              <a:prstClr val="black"/>
            </a:outerShdw>
          </a:effectLst>
        </p:spPr>
      </p:pic>
      <p:pic>
        <p:nvPicPr>
          <p:cNvPr id="8" name="Picture 7" descr="RIAA_CS-Article Mockups_060412a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2205">
            <a:off x="3308340" y="668867"/>
            <a:ext cx="5829300" cy="7543800"/>
          </a:xfrm>
          <a:prstGeom prst="rect">
            <a:avLst/>
          </a:prstGeom>
          <a:effectLst>
            <a:outerShdw blurRad="127000" dir="5400000" algn="t" rotWithShape="0">
              <a:prstClr val="black"/>
            </a:outerShdw>
          </a:effectLst>
        </p:spPr>
      </p:pic>
      <p:pic>
        <p:nvPicPr>
          <p:cNvPr id="6" name="Picture 5" descr="RIAA_CS-Article Mockups_060412a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15762">
            <a:off x="876290" y="3386666"/>
            <a:ext cx="5829300" cy="7543800"/>
          </a:xfrm>
          <a:prstGeom prst="rect">
            <a:avLst/>
          </a:prstGeom>
          <a:effectLst>
            <a:outerShdw blurRad="127000" dir="5400000" algn="t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2065325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7809"/>
            <a:ext cx="8229600" cy="1052828"/>
          </a:xfrm>
        </p:spPr>
        <p:txBody>
          <a:bodyPr anchor="t"/>
          <a:lstStyle/>
          <a:p>
            <a:r>
              <a:rPr lang="en-US" dirty="0" smtClean="0"/>
              <a:t>The Long Tail?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294868"/>
            <a:ext cx="8229600" cy="877357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Not so much.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929578"/>
            <a:ext cx="8229600" cy="157715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500" b="1" dirty="0" smtClean="0">
                <a:solidFill>
                  <a:schemeClr val="bg1"/>
                </a:solidFill>
              </a:rPr>
              <a:t>③</a:t>
            </a:r>
            <a:endParaRPr lang="en-US" sz="1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850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698" y="6209745"/>
            <a:ext cx="7571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Source: Nielsen </a:t>
            </a:r>
            <a:r>
              <a:rPr lang="en-US" sz="1000" i="1" dirty="0" err="1" smtClean="0">
                <a:solidFill>
                  <a:schemeClr val="bg1"/>
                </a:solidFill>
                <a:latin typeface="Arial"/>
                <a:cs typeface="Arial"/>
              </a:rPr>
              <a:t>Soundscan</a:t>
            </a:r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 2011</a:t>
            </a:r>
            <a:endParaRPr lang="en-US" sz="1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989670"/>
            <a:ext cx="8229600" cy="113453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dirty="0" smtClean="0"/>
              <a:t>80% of newly released </a:t>
            </a:r>
            <a:r>
              <a:rPr lang="en-US" sz="3500" dirty="0"/>
              <a:t>albums 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sold </a:t>
            </a:r>
            <a:r>
              <a:rPr lang="en-US" sz="3500" dirty="0"/>
              <a:t>fewer than 100 </a:t>
            </a:r>
            <a:r>
              <a:rPr lang="en-US" sz="3500" dirty="0" smtClean="0"/>
              <a:t>copies.</a:t>
            </a:r>
            <a:endParaRPr lang="en-US" sz="3500" dirty="0"/>
          </a:p>
          <a:p>
            <a:endParaRPr lang="en-US" sz="35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390900"/>
            <a:ext cx="8229600" cy="113689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dirty="0" smtClean="0"/>
              <a:t>94% of newly released albums </a:t>
            </a:r>
            <a:br>
              <a:rPr lang="en-US" sz="3500" dirty="0" smtClean="0"/>
            </a:br>
            <a:r>
              <a:rPr lang="en-US" sz="3500" dirty="0" smtClean="0"/>
              <a:t>sold fewer than 1000 copies.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41458800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066683"/>
            <a:ext cx="8229600" cy="113689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dirty="0" smtClean="0"/>
              <a:t>The top 2% of albums =</a:t>
            </a:r>
            <a:br>
              <a:rPr lang="en-US" sz="3500" dirty="0" smtClean="0"/>
            </a:br>
            <a:r>
              <a:rPr lang="en-US" sz="3500" dirty="0" smtClean="0"/>
              <a:t>89% of total new album sales.</a:t>
            </a:r>
            <a:endParaRPr lang="en-US" sz="3500" dirty="0"/>
          </a:p>
        </p:txBody>
      </p:sp>
      <p:sp>
        <p:nvSpPr>
          <p:cNvPr id="4" name="Rectangle 3"/>
          <p:cNvSpPr/>
          <p:nvPr/>
        </p:nvSpPr>
        <p:spPr>
          <a:xfrm>
            <a:off x="782698" y="6209745"/>
            <a:ext cx="7571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Source: Nielsen </a:t>
            </a:r>
            <a:r>
              <a:rPr lang="en-US" sz="1000" i="1" dirty="0" err="1" smtClean="0">
                <a:solidFill>
                  <a:schemeClr val="bg1"/>
                </a:solidFill>
                <a:latin typeface="Arial"/>
                <a:cs typeface="Arial"/>
              </a:rPr>
              <a:t>Soundscan</a:t>
            </a:r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 2011</a:t>
            </a:r>
            <a:endParaRPr lang="en-US" sz="1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005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9453"/>
            <a:ext cx="8229600" cy="3131325"/>
          </a:xfrm>
        </p:spPr>
        <p:txBody>
          <a:bodyPr anchor="t"/>
          <a:lstStyle/>
          <a:p>
            <a:r>
              <a:rPr lang="en-US" dirty="0" smtClean="0"/>
              <a:t>Illegal Downloading Hurts.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Strategic Enforcement Helps.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29578"/>
            <a:ext cx="8229600" cy="157715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500" b="1" dirty="0" smtClean="0">
                <a:solidFill>
                  <a:schemeClr val="bg1"/>
                </a:solidFill>
              </a:rPr>
              <a:t>④</a:t>
            </a:r>
            <a:endParaRPr lang="en-US" sz="1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8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66884" y="303047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Zentner</a:t>
            </a:r>
            <a:r>
              <a:rPr lang="en-US" dirty="0" smtClean="0">
                <a:solidFill>
                  <a:schemeClr val="bg1"/>
                </a:solidFill>
              </a:rPr>
              <a:t>, Alejandro (2006).  </a:t>
            </a:r>
            <a:r>
              <a:rPr lang="en-US" b="1" dirty="0" smtClean="0">
                <a:solidFill>
                  <a:schemeClr val="bg1"/>
                </a:solidFill>
              </a:rPr>
              <a:t>“Measuring the effect of music downloads on music purchases” </a:t>
            </a:r>
            <a:r>
              <a:rPr lang="en-US" i="1" dirty="0" smtClean="0">
                <a:solidFill>
                  <a:schemeClr val="bg1"/>
                </a:solidFill>
              </a:rPr>
              <a:t>Journal of Law and Economics </a:t>
            </a:r>
            <a:r>
              <a:rPr lang="en-US" dirty="0" smtClean="0">
                <a:solidFill>
                  <a:schemeClr val="bg1"/>
                </a:solidFill>
              </a:rPr>
              <a:t>49(1): 63-90.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33107" y="3375898"/>
            <a:ext cx="68484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b="1" dirty="0" smtClean="0">
                <a:solidFill>
                  <a:schemeClr val="bg1"/>
                </a:solidFill>
              </a:rPr>
              <a:t>Assessing The Academic Literature Regarding the Impact of Media Piracy on Sales”, </a:t>
            </a:r>
            <a:r>
              <a:rPr lang="en-US" dirty="0" smtClean="0">
                <a:solidFill>
                  <a:schemeClr val="bg1"/>
                </a:solidFill>
              </a:rPr>
              <a:t>Smith &amp; </a:t>
            </a:r>
            <a:r>
              <a:rPr lang="en-US" dirty="0" err="1" smtClean="0">
                <a:solidFill>
                  <a:schemeClr val="bg1"/>
                </a:solidFill>
              </a:rPr>
              <a:t>Telang</a:t>
            </a:r>
            <a:r>
              <a:rPr lang="en-US" dirty="0" smtClean="0">
                <a:solidFill>
                  <a:schemeClr val="bg1"/>
                </a:solidFill>
              </a:rPr>
              <a:t>, Aug ‘12</a:t>
            </a:r>
          </a:p>
          <a:p>
            <a:pPr marL="400050"/>
            <a:r>
              <a:rPr lang="en-US" dirty="0" smtClean="0">
                <a:solidFill>
                  <a:schemeClr val="bg1"/>
                </a:solidFill>
              </a:rPr>
              <a:t>“…the vast majority of the literature (particularly the literature published in top peer reviewed journals) finds evidence that piracy harms media sales”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05100" y="4230806"/>
            <a:ext cx="65722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b="1" dirty="0" smtClean="0">
                <a:solidFill>
                  <a:schemeClr val="bg1"/>
                </a:solidFill>
              </a:rPr>
              <a:t>The Metric is the Message: How much of the Decline in Sound Recording Sales is due to File-Sharing?”, </a:t>
            </a:r>
            <a:r>
              <a:rPr lang="en-US" dirty="0" err="1" smtClean="0">
                <a:solidFill>
                  <a:schemeClr val="bg1"/>
                </a:solidFill>
              </a:rPr>
              <a:t>Liebowitz</a:t>
            </a:r>
            <a:r>
              <a:rPr lang="en-US" dirty="0" smtClean="0">
                <a:solidFill>
                  <a:schemeClr val="bg1"/>
                </a:solidFill>
              </a:rPr>
              <a:t>, Dec ’11</a:t>
            </a:r>
          </a:p>
          <a:p>
            <a:pPr marL="400050"/>
            <a:r>
              <a:rPr lang="en-US" dirty="0" smtClean="0">
                <a:solidFill>
                  <a:schemeClr val="bg1"/>
                </a:solidFill>
              </a:rPr>
              <a:t>“The results indicate that the majority of all studies support a conclusion that the entire decline in sound recording sales can be explained by file-sharing. Even those studies that do not find that file-sharing caused the complete decline usually find that it was responsible for a large share of the decline.”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609"/>
            <a:ext cx="8229600" cy="1014341"/>
          </a:xfrm>
        </p:spPr>
        <p:txBody>
          <a:bodyPr/>
          <a:lstStyle/>
          <a:p>
            <a:r>
              <a:rPr lang="en-US" sz="3600" dirty="0" smtClean="0"/>
              <a:t>Virtually every academic</a:t>
            </a:r>
            <a:br>
              <a:rPr lang="en-US" sz="3600" dirty="0" smtClean="0"/>
            </a:br>
            <a:r>
              <a:rPr lang="en-US" sz="3600" dirty="0" smtClean="0"/>
              <a:t>study confirms…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114300" y="127635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Blackburn, D. (2004) “</a:t>
            </a:r>
            <a:r>
              <a:rPr lang="en-US" b="1" dirty="0" smtClean="0">
                <a:solidFill>
                  <a:schemeClr val="bg1"/>
                </a:solidFill>
              </a:rPr>
              <a:t>Online piracy and recorded music sales.”  Working Paper, Department of Economics</a:t>
            </a:r>
            <a:r>
              <a:rPr lang="en-US" dirty="0" smtClean="0">
                <a:solidFill>
                  <a:schemeClr val="bg1"/>
                </a:solidFill>
              </a:rPr>
              <a:t>, Harvard University.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1750" y="413867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Hong,  S.  H.  (2007)  “</a:t>
            </a:r>
            <a:r>
              <a:rPr lang="en-US" b="1" dirty="0" smtClean="0">
                <a:solidFill>
                  <a:schemeClr val="bg1"/>
                </a:solidFill>
              </a:rPr>
              <a:t>The recent growth of the internet and changes in household-level demand for entertainment</a:t>
            </a:r>
            <a:r>
              <a:rPr lang="en-US" dirty="0" smtClean="0">
                <a:solidFill>
                  <a:schemeClr val="bg1"/>
                </a:solidFill>
              </a:rPr>
              <a:t>,” </a:t>
            </a:r>
            <a:r>
              <a:rPr lang="en-US" i="1" dirty="0" smtClean="0">
                <a:solidFill>
                  <a:schemeClr val="bg1"/>
                </a:solidFill>
              </a:rPr>
              <a:t>Information Economics and Policy.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58543" y="27438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Hong, S. H. (forthcoming) “</a:t>
            </a:r>
            <a:r>
              <a:rPr lang="en-US" b="1" dirty="0" smtClean="0">
                <a:solidFill>
                  <a:schemeClr val="bg1"/>
                </a:solidFill>
              </a:rPr>
              <a:t>Measuring the Effect of Napster on Recorded Music Sales:  Difference-in-differences Estimates under Compositional Changes</a:t>
            </a:r>
            <a:r>
              <a:rPr lang="en-US" dirty="0" smtClean="0">
                <a:solidFill>
                  <a:schemeClr val="bg1"/>
                </a:solidFill>
              </a:rPr>
              <a:t>”  </a:t>
            </a:r>
            <a:r>
              <a:rPr lang="en-US" i="1" dirty="0" smtClean="0">
                <a:solidFill>
                  <a:schemeClr val="bg1"/>
                </a:solidFill>
              </a:rPr>
              <a:t>Journal of Applied Econometrics.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86250" y="533900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Liebowitz</a:t>
            </a:r>
            <a:r>
              <a:rPr lang="en-US" dirty="0" smtClean="0">
                <a:solidFill>
                  <a:schemeClr val="bg1"/>
                </a:solidFill>
              </a:rPr>
              <a:t>, Stan J. (2006)  </a:t>
            </a:r>
            <a:r>
              <a:rPr lang="en-US" b="1" dirty="0" smtClean="0">
                <a:solidFill>
                  <a:schemeClr val="bg1"/>
                </a:solidFill>
              </a:rPr>
              <a:t>“File-Sharing: Creative Destruction or just Plain Destruction?</a:t>
            </a:r>
            <a:r>
              <a:rPr lang="en-US" dirty="0" smtClean="0">
                <a:solidFill>
                  <a:schemeClr val="bg1"/>
                </a:solidFill>
              </a:rPr>
              <a:t>”  </a:t>
            </a:r>
            <a:r>
              <a:rPr lang="en-US" i="1" dirty="0" smtClean="0">
                <a:solidFill>
                  <a:schemeClr val="bg1"/>
                </a:solidFill>
              </a:rPr>
              <a:t>Journal of Law and Economics </a:t>
            </a:r>
            <a:r>
              <a:rPr lang="en-US" dirty="0" smtClean="0">
                <a:solidFill>
                  <a:schemeClr val="bg1"/>
                </a:solidFill>
              </a:rPr>
              <a:t>49 April, 2006, p1-28.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1254" y="2509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Peitz</a:t>
            </a:r>
            <a:r>
              <a:rPr lang="en-US" dirty="0" smtClean="0">
                <a:solidFill>
                  <a:schemeClr val="bg1"/>
                </a:solidFill>
              </a:rPr>
              <a:t>, Martin, and Patrick </a:t>
            </a:r>
            <a:r>
              <a:rPr lang="en-US" dirty="0" err="1" smtClean="0">
                <a:solidFill>
                  <a:schemeClr val="bg1"/>
                </a:solidFill>
              </a:rPr>
              <a:t>Waelbroeck</a:t>
            </a:r>
            <a:r>
              <a:rPr lang="en-US" dirty="0" smtClean="0">
                <a:solidFill>
                  <a:schemeClr val="bg1"/>
                </a:solidFill>
              </a:rPr>
              <a:t> (2004).  “</a:t>
            </a:r>
            <a:r>
              <a:rPr lang="en-US" b="1" dirty="0" smtClean="0">
                <a:solidFill>
                  <a:schemeClr val="bg1"/>
                </a:solidFill>
              </a:rPr>
              <a:t>The Effect of Internet Piracy on Music Sales: Cross-Section Evidence</a:t>
            </a:r>
            <a:r>
              <a:rPr lang="en-US" dirty="0" smtClean="0">
                <a:solidFill>
                  <a:schemeClr val="bg1"/>
                </a:solidFill>
              </a:rPr>
              <a:t>.”  </a:t>
            </a:r>
            <a:r>
              <a:rPr lang="en-US" i="1" dirty="0" smtClean="0">
                <a:solidFill>
                  <a:schemeClr val="bg1"/>
                </a:solidFill>
              </a:rPr>
              <a:t>Review of Economic Research on Copy right Issues</a:t>
            </a:r>
            <a:r>
              <a:rPr lang="en-US" dirty="0" smtClean="0">
                <a:solidFill>
                  <a:schemeClr val="bg1"/>
                </a:solidFill>
              </a:rPr>
              <a:t> 1:71-79.</a:t>
            </a:r>
          </a:p>
        </p:txBody>
      </p:sp>
      <p:sp>
        <p:nvSpPr>
          <p:cNvPr id="8" name="Rectangle 7"/>
          <p:cNvSpPr/>
          <p:nvPr/>
        </p:nvSpPr>
        <p:spPr>
          <a:xfrm>
            <a:off x="2571750" y="399197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Zentner</a:t>
            </a:r>
            <a:r>
              <a:rPr lang="en-US" dirty="0" smtClean="0">
                <a:solidFill>
                  <a:schemeClr val="bg1"/>
                </a:solidFill>
              </a:rPr>
              <a:t>, Alejandro (2005). “</a:t>
            </a:r>
            <a:r>
              <a:rPr lang="en-US" b="1" dirty="0" smtClean="0">
                <a:solidFill>
                  <a:schemeClr val="bg1"/>
                </a:solidFill>
              </a:rPr>
              <a:t>File Sharing and International Sales of Copyrighted Music:  An Empirical Analysis with a Panel of Countries</a:t>
            </a:r>
            <a:r>
              <a:rPr lang="en-US" dirty="0" smtClean="0">
                <a:solidFill>
                  <a:schemeClr val="bg1"/>
                </a:solidFill>
              </a:rPr>
              <a:t>.”  </a:t>
            </a:r>
            <a:r>
              <a:rPr lang="en-US" i="1" dirty="0" smtClean="0">
                <a:solidFill>
                  <a:schemeClr val="bg1"/>
                </a:solidFill>
              </a:rPr>
              <a:t>Topics in Economic Analysis and Policy</a:t>
            </a:r>
            <a:r>
              <a:rPr lang="en-US" dirty="0" smtClean="0">
                <a:solidFill>
                  <a:schemeClr val="bg1"/>
                </a:solidFill>
              </a:rPr>
              <a:t> 5, art. 21, pp. 1-15.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4300" y="128587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Rob, Rafael, and Joel </a:t>
            </a:r>
            <a:r>
              <a:rPr lang="en-US" dirty="0" err="1" smtClean="0">
                <a:solidFill>
                  <a:schemeClr val="bg1"/>
                </a:solidFill>
              </a:rPr>
              <a:t>Waldfogel</a:t>
            </a:r>
            <a:r>
              <a:rPr lang="en-US" dirty="0" smtClean="0">
                <a:solidFill>
                  <a:schemeClr val="bg1"/>
                </a:solidFill>
              </a:rPr>
              <a:t>.  (2006). “</a:t>
            </a:r>
            <a:r>
              <a:rPr lang="en-US" b="1" dirty="0" smtClean="0">
                <a:solidFill>
                  <a:schemeClr val="bg1"/>
                </a:solidFill>
              </a:rPr>
              <a:t>Piracy on the High C’s:  Music Downloading, Sales Displacement, and Social Welfare in a Sample of College Students</a:t>
            </a:r>
            <a:r>
              <a:rPr lang="en-US" dirty="0" smtClean="0">
                <a:solidFill>
                  <a:schemeClr val="bg1"/>
                </a:solidFill>
              </a:rPr>
              <a:t>.”  </a:t>
            </a:r>
            <a:r>
              <a:rPr lang="en-US" i="1" dirty="0" smtClean="0">
                <a:solidFill>
                  <a:schemeClr val="bg1"/>
                </a:solidFill>
              </a:rPr>
              <a:t>Journal of Law and Economics </a:t>
            </a:r>
            <a:r>
              <a:rPr lang="en-US" dirty="0" smtClean="0">
                <a:solidFill>
                  <a:schemeClr val="bg1"/>
                </a:solidFill>
              </a:rPr>
              <a:t>49(1) p 29-62.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86250" y="5469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Liebowitz</a:t>
            </a:r>
            <a:r>
              <a:rPr lang="en-US" dirty="0" smtClean="0">
                <a:solidFill>
                  <a:schemeClr val="bg1"/>
                </a:solidFill>
              </a:rPr>
              <a:t>, Stan j. (2008).  “</a:t>
            </a:r>
            <a:r>
              <a:rPr lang="en-US" b="1" dirty="0" smtClean="0">
                <a:solidFill>
                  <a:schemeClr val="bg1"/>
                </a:solidFill>
              </a:rPr>
              <a:t>Testing File-Sharing’s Impact on Music Album Sales in Citie</a:t>
            </a:r>
            <a:r>
              <a:rPr lang="en-US" dirty="0" smtClean="0">
                <a:solidFill>
                  <a:schemeClr val="bg1"/>
                </a:solidFill>
              </a:rPr>
              <a:t>s”  </a:t>
            </a:r>
            <a:r>
              <a:rPr lang="en-US" i="1" dirty="0" smtClean="0">
                <a:solidFill>
                  <a:schemeClr val="bg1"/>
                </a:solidFill>
              </a:rPr>
              <a:t>Management Science</a:t>
            </a:r>
            <a:r>
              <a:rPr lang="en-US" dirty="0" smtClean="0">
                <a:solidFill>
                  <a:schemeClr val="bg1"/>
                </a:solidFill>
              </a:rPr>
              <a:t>, April (4) Vol. 54, pp. 852-859.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" y="12763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Zentner</a:t>
            </a:r>
            <a:r>
              <a:rPr lang="en-US" dirty="0" smtClean="0">
                <a:solidFill>
                  <a:schemeClr val="bg1"/>
                </a:solidFill>
              </a:rPr>
              <a:t>, A. (2009). </a:t>
            </a:r>
            <a:r>
              <a:rPr lang="en-US" b="1" dirty="0" smtClean="0">
                <a:solidFill>
                  <a:schemeClr val="bg1"/>
                </a:solidFill>
              </a:rPr>
              <a:t>“Ten Years of File Sharing and its Effect on International Sales of Copyrighted Music: An Empirical Analysis Using a Panel of Countries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0" y="1351508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b="1" dirty="0" smtClean="0">
                <a:solidFill>
                  <a:schemeClr val="bg1"/>
                </a:solidFill>
              </a:rPr>
              <a:t>The Impact of Free Music Downloads on the Purchase of Music CDs in Canada</a:t>
            </a:r>
            <a:r>
              <a:rPr lang="en-US" dirty="0" smtClean="0">
                <a:solidFill>
                  <a:schemeClr val="bg1"/>
                </a:solidFill>
              </a:rPr>
              <a:t>”, Barker &amp; Maloney, Aug ’12</a:t>
            </a:r>
          </a:p>
          <a:p>
            <a:pPr marL="400050"/>
            <a:r>
              <a:rPr lang="en-US" dirty="0" smtClean="0">
                <a:solidFill>
                  <a:schemeClr val="bg1"/>
                </a:solidFill>
              </a:rPr>
              <a:t>All of our regression results… show a negative association between P2P downloading and CD demand. We consistently find a negative and statistically significant partial correlation between CD purchases and P2P downloads.”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5" grpId="0"/>
      <p:bldP spid="13" grpId="0"/>
      <p:bldP spid="13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793798"/>
            <a:ext cx="8229600" cy="5236980"/>
          </a:xfrm>
        </p:spPr>
        <p:txBody>
          <a:bodyPr/>
          <a:lstStyle/>
          <a:p>
            <a:r>
              <a:rPr lang="en-US" dirty="0" smtClean="0"/>
              <a:t>Yes, </a:t>
            </a:r>
            <a:r>
              <a:rPr lang="en-US" dirty="0"/>
              <a:t>file sharing can be used for legal purposes, but the overwhelming majority of users engage in illegal </a:t>
            </a:r>
            <a:r>
              <a:rPr lang="en-US" dirty="0" smtClean="0"/>
              <a:t>activity…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2600" y="6066744"/>
            <a:ext cx="2209800" cy="47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71625" y="5956300"/>
            <a:ext cx="5953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Technical report: </a:t>
            </a:r>
          </a:p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An Estimate of Infringing Use of the Internet</a:t>
            </a:r>
          </a:p>
          <a:p>
            <a:pPr algn="ctr"/>
            <a:r>
              <a:rPr lang="en-US" sz="1200" i="1" dirty="0" smtClean="0">
                <a:solidFill>
                  <a:schemeClr val="bg1"/>
                </a:solidFill>
              </a:rPr>
              <a:t>January 2011</a:t>
            </a:r>
            <a:endParaRPr lang="en-US" sz="1200" i="1" dirty="0">
              <a:solidFill>
                <a:schemeClr val="bg1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025" y="1831008"/>
            <a:ext cx="5159376" cy="389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" y="368300"/>
            <a:ext cx="871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Copyrighted material makes up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largest portion of torrents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44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8000"/>
            <a:ext cx="77089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Only 1% of </a:t>
            </a:r>
            <a:r>
              <a:rPr lang="en-US" sz="3600" b="1" dirty="0" err="1" smtClean="0">
                <a:solidFill>
                  <a:schemeClr val="bg1"/>
                </a:solidFill>
              </a:rPr>
              <a:t>BitTorrent</a:t>
            </a:r>
            <a:r>
              <a:rPr lang="en-US" sz="3600" b="1" dirty="0" smtClean="0">
                <a:solidFill>
                  <a:schemeClr val="bg1"/>
                </a:solidFill>
              </a:rPr>
              <a:t> files</a:t>
            </a:r>
          </a:p>
          <a:p>
            <a:pPr algn="ctr"/>
            <a:r>
              <a:rPr lang="en-US" sz="3600" b="1" dirty="0" err="1" smtClean="0">
                <a:solidFill>
                  <a:schemeClr val="bg1"/>
                </a:solidFill>
              </a:rPr>
              <a:t>are“likely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noninfringing</a:t>
            </a:r>
            <a:r>
              <a:rPr lang="en-US" sz="3600" b="1" dirty="0" smtClean="0">
                <a:solidFill>
                  <a:schemeClr val="bg1"/>
                </a:solidFill>
              </a:rPr>
              <a:t>”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According to Professor ED FELTEN in Freedom To Tinker: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“Census of Files Available via BitTorrent” (Jan 2010)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Of 1021 files sampled: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“</a:t>
            </a:r>
            <a:r>
              <a:rPr lang="en-US" sz="2400" dirty="0" smtClean="0">
                <a:solidFill>
                  <a:schemeClr val="bg1"/>
                </a:solidFill>
              </a:rPr>
              <a:t>…all of the 476 movies or TV shows in the sample were found to be likely infringing”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“All of the 98 music torrents were likely infringing”</a:t>
            </a:r>
          </a:p>
          <a:p>
            <a:pPr marL="800100" lvl="1" indent="-342900">
              <a:buFont typeface="Arial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“Overall, we classified ten of the 1021 files, or approximately 1%, as likely </a:t>
            </a:r>
            <a:r>
              <a:rPr lang="en-US" sz="2400" dirty="0" err="1" smtClean="0">
                <a:solidFill>
                  <a:schemeClr val="bg1"/>
                </a:solidFill>
              </a:rPr>
              <a:t>noninfringing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677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698" y="6209745"/>
            <a:ext cx="7571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Source: RIAA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174"/>
            <a:ext cx="8229600" cy="122572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dirty="0"/>
              <a:t>Recorded Music Shipments  </a:t>
            </a:r>
          </a:p>
          <a:p>
            <a:r>
              <a:rPr lang="en-US" sz="3000" dirty="0"/>
              <a:t>1999–2011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318809"/>
              </p:ext>
            </p:extLst>
          </p:nvPr>
        </p:nvGraphicFramePr>
        <p:xfrm>
          <a:off x="158750" y="1261722"/>
          <a:ext cx="8826500" cy="4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521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6750" y="182490"/>
            <a:ext cx="8001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David Letterman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Top 10 Questions Asked By Saddam Hussein When He Was Captured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10. "Be honest...have you ever seen a nicer spider hole than this?"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9. "Who's got a coat hanger -- this beard itches like a son of a bitch!"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8. "Anyone have a mint?"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b="1" dirty="0" smtClean="0">
                <a:solidFill>
                  <a:srgbClr val="FFFF00"/>
                </a:solidFill>
              </a:rPr>
              <a:t>7. "Is this about the illegal music downloads?"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6. "Am I going to be on 'Cops'?"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5. "Which describes me better right now -- 'haggard' or 'grizzled'?"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4. "How did you get past my impenetrable </a:t>
            </a:r>
            <a:r>
              <a:rPr lang="en-US" sz="1600" dirty="0" err="1" smtClean="0">
                <a:solidFill>
                  <a:schemeClr val="bg1"/>
                </a:solidFill>
              </a:rPr>
              <a:t>styrofoam</a:t>
            </a:r>
            <a:r>
              <a:rPr lang="en-US" sz="1600" dirty="0" smtClean="0">
                <a:solidFill>
                  <a:schemeClr val="bg1"/>
                </a:solidFill>
              </a:rPr>
              <a:t> brick?"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3. "Do I get the 25-million-dollar reward?"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2. "How's the war going?"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 </a:t>
            </a:r>
          </a:p>
          <a:p>
            <a:pPr lvl="2"/>
            <a:r>
              <a:rPr lang="en-US" sz="1600" dirty="0" smtClean="0">
                <a:solidFill>
                  <a:schemeClr val="bg1"/>
                </a:solidFill>
              </a:rPr>
              <a:t>1. "Will you go easy on me if I tell you where Martha Stewart is hiding?"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698" y="6209745"/>
            <a:ext cx="7571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Source: RIAA and Bureau of Labor Statistics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174"/>
            <a:ext cx="8229600" cy="122572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000" dirty="0"/>
              <a:t>Recorded Music Shipments </a:t>
            </a:r>
            <a:br>
              <a:rPr lang="en-US" sz="3000" dirty="0"/>
            </a:br>
            <a:r>
              <a:rPr lang="en-US" sz="3000" dirty="0"/>
              <a:t>and Employment of Musicians and Artists </a:t>
            </a:r>
          </a:p>
          <a:p>
            <a:r>
              <a:rPr lang="en-US" sz="3000" dirty="0"/>
              <a:t>1999–2011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233074"/>
              </p:ext>
            </p:extLst>
          </p:nvPr>
        </p:nvGraphicFramePr>
        <p:xfrm>
          <a:off x="158750" y="1261722"/>
          <a:ext cx="8826500" cy="4840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54489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0"/>
            <a:ext cx="8229600" cy="6824576"/>
          </a:xfrm>
          <a:prstGeom prst="rect">
            <a:avLst/>
          </a:prstGeom>
          <a:effectLst>
            <a:outerShdw blurRad="127000" dir="2700000" algn="tl" rotWithShape="0">
              <a:srgbClr val="000000">
                <a:alpha val="43000"/>
              </a:srgbClr>
            </a:outerShdw>
          </a:effectLst>
        </p:spPr>
        <p:txBody>
          <a:bodyPr anchor="ctr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LILY ALLEN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“We need people to know that [illegal file-sharing] is destroying people’s livelihoods and suffocating emerging new British artists.”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82698" y="6209745"/>
            <a:ext cx="75718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i="1" dirty="0" smtClean="0">
                <a:solidFill>
                  <a:schemeClr val="bg1"/>
                </a:solidFill>
                <a:latin typeface="Arial"/>
                <a:cs typeface="Arial"/>
              </a:rPr>
              <a:t>Most quotes compiled by </a:t>
            </a:r>
            <a:r>
              <a:rPr lang="en-US" sz="1200" i="1" dirty="0">
                <a:solidFill>
                  <a:schemeClr val="bg1"/>
                </a:solidFill>
                <a:latin typeface="Arial"/>
                <a:cs typeface="Arial"/>
              </a:rPr>
              <a:t>David Lowery on </a:t>
            </a:r>
            <a:r>
              <a:rPr lang="en-US" sz="1200" i="1" dirty="0" err="1" smtClean="0">
                <a:solidFill>
                  <a:schemeClr val="bg1"/>
                </a:solidFill>
                <a:latin typeface="Arial"/>
                <a:cs typeface="Arial"/>
              </a:rPr>
              <a:t>thetrichordist.wordpress.com</a:t>
            </a:r>
            <a:endParaRPr lang="en-US" sz="12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6467" y="719667"/>
            <a:ext cx="8229600" cy="557997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EMINEM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/>
              <a:t>“I think that shit is fucking bullshit. Whoever put my shit on the Internet, I want to meet that </a:t>
            </a:r>
            <a:r>
              <a:rPr lang="en-US" sz="4000" dirty="0" err="1"/>
              <a:t>motherf</a:t>
            </a:r>
            <a:r>
              <a:rPr lang="en-US" sz="4000" dirty="0"/>
              <a:t>***</a:t>
            </a:r>
            <a:r>
              <a:rPr lang="en-US" sz="4000" dirty="0" err="1"/>
              <a:t>er</a:t>
            </a:r>
            <a:r>
              <a:rPr lang="en-US" sz="4000" dirty="0"/>
              <a:t> and beat the shit out of him, because I picture this scrawny little dickhead going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‘</a:t>
            </a:r>
            <a:r>
              <a:rPr lang="en-US" sz="4000" dirty="0"/>
              <a:t>I got Eminem’s new CD</a:t>
            </a:r>
            <a:r>
              <a:rPr lang="en-US" sz="4000" dirty="0" smtClean="0"/>
              <a:t>!’”</a:t>
            </a:r>
            <a:endParaRPr lang="en-US" sz="4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5467"/>
            <a:ext cx="8229600" cy="65536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ELTON JOHN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“The unchecked proliferation of illegal downloading…will have a seriously detrimental effect on musicians, and particularly young musicians and those composers who are not performing artists.”</a:t>
            </a:r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8229600" cy="636737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TAIO CRUZ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“File-sharing has had a very, </a:t>
            </a:r>
            <a:br>
              <a:rPr lang="en-US" sz="4000" dirty="0" smtClean="0"/>
            </a:br>
            <a:r>
              <a:rPr lang="en-US" sz="4000" dirty="0" smtClean="0"/>
              <a:t>very negative effect on my career, as it has on many others.”</a:t>
            </a:r>
            <a:endParaRPr lang="en-US" sz="4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629117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RANDY BACHMAN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“Digital online piracy is making it nearly impossible for Canada’s emerging artists to make it.”</a:t>
            </a:r>
            <a:endParaRPr lang="en-US" sz="4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389467"/>
            <a:ext cx="8229600" cy="61218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DAVID DRAIMAN/DISTURBED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“This mentality has created an environment where it is more and more difficult for artists, particularly up-and-coming ones, to survive and sustain themselves.”</a:t>
            </a:r>
            <a:endParaRPr lang="en-US" sz="4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465667"/>
            <a:ext cx="8229600" cy="59694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BONO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“Music has become tap water, </a:t>
            </a:r>
            <a:br>
              <a:rPr lang="en-US" sz="4000" dirty="0" smtClean="0"/>
            </a:br>
            <a:r>
              <a:rPr lang="en-US" sz="4000" dirty="0" smtClean="0"/>
              <a:t>a utility, where for me it’s a sacred thing, so I’m a little offended.”</a:t>
            </a:r>
            <a:endParaRPr lang="en-US" sz="40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533400"/>
            <a:ext cx="8229600" cy="583397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LL COOL J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“My first question is this: </a:t>
            </a:r>
            <a:br>
              <a:rPr lang="en-US" sz="4000" dirty="0" smtClean="0"/>
            </a:br>
            <a:r>
              <a:rPr lang="en-US" sz="4000" dirty="0" smtClean="0"/>
              <a:t>Do people in the entertainment industry have the same rights </a:t>
            </a:r>
            <a:br>
              <a:rPr lang="en-US" sz="4000" dirty="0" smtClean="0"/>
            </a:br>
            <a:r>
              <a:rPr lang="en-US" sz="4000" dirty="0" smtClean="0"/>
              <a:t>as other Americans to fair pay </a:t>
            </a:r>
            <a:br>
              <a:rPr lang="en-US" sz="4000" dirty="0" smtClean="0"/>
            </a:br>
            <a:r>
              <a:rPr lang="en-US" sz="4000" dirty="0" smtClean="0"/>
              <a:t>for fair work?”</a:t>
            </a:r>
            <a:endParaRPr lang="en-US" sz="40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719667"/>
            <a:ext cx="8229600" cy="54614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JOHN MCCREA/CAKE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“I do think that if music is going </a:t>
            </a:r>
            <a:br>
              <a:rPr lang="en-US" sz="4000" dirty="0" smtClean="0"/>
            </a:br>
            <a:r>
              <a:rPr lang="en-US" sz="4000" dirty="0" smtClean="0"/>
              <a:t>to be free, then sandwiches should also be free. There should be </a:t>
            </a:r>
            <a:br>
              <a:rPr lang="en-US" sz="4000" dirty="0" smtClean="0"/>
            </a:br>
            <a:r>
              <a:rPr lang="en-US" sz="4000" dirty="0" smtClean="0"/>
              <a:t>some consistency and we should learn to cooperate better.”</a:t>
            </a:r>
            <a:endParaRPr lang="en-US" sz="4000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787400"/>
            <a:ext cx="8229600" cy="532597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ZACH HEMSEY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“…if they are making money </a:t>
            </a:r>
            <a:br>
              <a:rPr lang="en-US" sz="4000" dirty="0" smtClean="0"/>
            </a:br>
            <a:r>
              <a:rPr lang="en-US" sz="4000" dirty="0" smtClean="0"/>
              <a:t>by commandeering and exploiting my work, and not even sharing any of those earnings with me to boot, then it shouldn’t be controversial </a:t>
            </a:r>
            <a:br>
              <a:rPr lang="en-US" sz="4000" dirty="0" smtClean="0"/>
            </a:br>
            <a:r>
              <a:rPr lang="en-US" sz="4000" dirty="0" smtClean="0"/>
              <a:t>to suggest their actions are </a:t>
            </a:r>
            <a:br>
              <a:rPr lang="en-US" sz="4000" dirty="0" smtClean="0"/>
            </a:br>
            <a:r>
              <a:rPr lang="en-US" sz="4000" dirty="0" smtClean="0"/>
              <a:t>less than admirable.”</a:t>
            </a:r>
            <a:endParaRPr lang="en-US" sz="40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939800"/>
            <a:ext cx="8229600" cy="532597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DON HENLEY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“…they’re not just stealing movies and music; they are stealing America’s jobs and future.”</a:t>
            </a:r>
            <a:endParaRPr lang="en-US" sz="40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838200"/>
            <a:ext cx="8229600" cy="5224376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/>
              <a:t>PRINCE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“Nobody’s making money now except phone companies, </a:t>
            </a:r>
            <a:br>
              <a:rPr lang="en-US" sz="4000" dirty="0" smtClean="0"/>
            </a:br>
            <a:r>
              <a:rPr lang="en-US" sz="4000" dirty="0" smtClean="0"/>
              <a:t>Apple and Google…</a:t>
            </a:r>
            <a:br>
              <a:rPr lang="en-US" sz="4000" dirty="0" smtClean="0"/>
            </a:br>
            <a:r>
              <a:rPr lang="en-US" sz="4000" dirty="0" smtClean="0"/>
              <a:t>It’s like the gold rush out there. </a:t>
            </a:r>
            <a:br>
              <a:rPr lang="en-US" sz="4000" dirty="0" smtClean="0"/>
            </a:br>
            <a:r>
              <a:rPr lang="en-US" sz="4000" dirty="0" smtClean="0"/>
              <a:t>Or a carjacking. </a:t>
            </a:r>
            <a:br>
              <a:rPr lang="en-US" sz="4000" dirty="0" smtClean="0"/>
            </a:br>
            <a:r>
              <a:rPr lang="en-US" sz="4000" dirty="0" smtClean="0"/>
              <a:t>There’s no boundaries.”</a:t>
            </a:r>
            <a:endParaRPr lang="en-US" sz="4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905933"/>
            <a:ext cx="8229600" cy="508891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/>
              <a:t>DAVID LOWERY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3500" dirty="0" smtClean="0"/>
              <a:t>“I feel that what we artists were promised has not really panned out… The music business never transformed into the vibrant marketplace where </a:t>
            </a:r>
            <a:br>
              <a:rPr lang="en-US" sz="3500" dirty="0" smtClean="0"/>
            </a:br>
            <a:r>
              <a:rPr lang="en-US" sz="3500" dirty="0" smtClean="0"/>
              <a:t>small stakeholders could compete </a:t>
            </a:r>
            <a:br>
              <a:rPr lang="en-US" sz="3500" dirty="0" smtClean="0"/>
            </a:br>
            <a:r>
              <a:rPr lang="en-US" sz="3500" dirty="0" smtClean="0"/>
              <a:t>with multinational conglomerates </a:t>
            </a:r>
            <a:br>
              <a:rPr lang="en-US" sz="3500" dirty="0" smtClean="0"/>
            </a:br>
            <a:r>
              <a:rPr lang="en-US" sz="3500" dirty="0" smtClean="0"/>
              <a:t>on an even playing field.”</a:t>
            </a:r>
            <a:endParaRPr lang="en-US" sz="3500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457200" y="973667"/>
            <a:ext cx="8229600" cy="49534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/>
              <a:t>TRENT REZNOR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“Just because technology exists where you can duplicate something, that doesn’t </a:t>
            </a:r>
            <a:br>
              <a:rPr lang="en-US" sz="4000" dirty="0" smtClean="0"/>
            </a:br>
            <a:r>
              <a:rPr lang="en-US" sz="4000" dirty="0" smtClean="0"/>
              <a:t>give you the right to do it.” </a:t>
            </a:r>
            <a:endParaRPr lang="en-US" sz="40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1049867"/>
            <a:ext cx="8229600" cy="48010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/>
              <a:t>THE GRATEFUL DEAD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“No commercial gain may be sought by websites offering digital files of our music, whether through advertising, exploiting databases compiled from their traffic, </a:t>
            </a:r>
            <a:br>
              <a:rPr lang="en-US" sz="4000" dirty="0" smtClean="0"/>
            </a:br>
            <a:r>
              <a:rPr lang="en-US" sz="4000" dirty="0" smtClean="0"/>
              <a:t>or any other means.”</a:t>
            </a:r>
            <a:endParaRPr lang="en-US" sz="4000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1134533"/>
            <a:ext cx="8229600" cy="463171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/>
              <a:t>LOGAN LYNN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3500" dirty="0" smtClean="0"/>
              <a:t>“What pisses me off is having over </a:t>
            </a:r>
            <a:br>
              <a:rPr lang="en-US" sz="3500" dirty="0" smtClean="0"/>
            </a:br>
            <a:r>
              <a:rPr lang="en-US" sz="3500" dirty="0" smtClean="0"/>
              <a:t>91 percent of my personal intellectual property stolen, often before it even </a:t>
            </a:r>
            <a:br>
              <a:rPr lang="en-US" sz="3500" dirty="0" smtClean="0"/>
            </a:br>
            <a:r>
              <a:rPr lang="en-US" sz="3500" dirty="0" smtClean="0"/>
              <a:t>has the chance to be finished and released to the world… As an independent musician, that money comes directly out of my own pocket.”</a:t>
            </a:r>
            <a:endParaRPr lang="en-US" sz="3500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592667"/>
            <a:ext cx="8229600" cy="57154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smtClean="0"/>
              <a:t>PATRICK CARNEY/</a:t>
            </a:r>
            <a:br>
              <a:rPr lang="en-US" sz="4000" b="1" dirty="0" smtClean="0"/>
            </a:br>
            <a:r>
              <a:rPr lang="en-US" sz="4000" b="1" dirty="0" smtClean="0"/>
              <a:t>THE BLACK KEYS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4000" dirty="0" smtClean="0"/>
              <a:t>“The guy [Sean Parker] has </a:t>
            </a:r>
            <a:br>
              <a:rPr lang="en-US" sz="4000" dirty="0" smtClean="0"/>
            </a:br>
            <a:r>
              <a:rPr lang="en-US" sz="4000" dirty="0" smtClean="0"/>
              <a:t>$2.5 billion he made from figuring out ways to steal royalties from artists, and that’s the bottom line.”</a:t>
            </a:r>
            <a:endParaRPr lang="en-US" sz="4000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457200" y="1329267"/>
            <a:ext cx="8229600" cy="424224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b="1" dirty="0" smtClean="0"/>
              <a:t>LUPE FIASCO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000" dirty="0" smtClean="0"/>
              <a:t/>
            </a:r>
            <a:br>
              <a:rPr lang="en-US" sz="1000" dirty="0" smtClean="0"/>
            </a:br>
            <a:r>
              <a:rPr lang="en-US" sz="3500" dirty="0" smtClean="0"/>
              <a:t>“Who are you to have the right to tell me that I shouldn’t demand payment or feel a certain way for seeing people put my music out there like that? If I chose to do that, that’s one thing. But I didn’t choose to do that. That music was stolen.”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333754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25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75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25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5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50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4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8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4" grpId="0"/>
      <p:bldP spid="24" grpId="1"/>
      <p:bldP spid="25" grpId="0"/>
      <p:bldP spid="2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Rights Can STIMULATE 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37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mewi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150" y="996950"/>
            <a:ext cx="7251700" cy="24257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2532" y="3634240"/>
            <a:ext cx="8229600" cy="2821726"/>
            <a:chOff x="582532" y="3634240"/>
            <a:chExt cx="8229600" cy="2821726"/>
          </a:xfrm>
        </p:grpSpPr>
        <p:sp>
          <p:nvSpPr>
            <p:cNvPr id="5" name="Rectangle 4"/>
            <p:cNvSpPr/>
            <p:nvPr/>
          </p:nvSpPr>
          <p:spPr>
            <a:xfrm>
              <a:off x="782698" y="6209745"/>
              <a:ext cx="75718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1000" i="1" dirty="0" smtClean="0">
                  <a:solidFill>
                    <a:schemeClr val="bg1"/>
                  </a:solidFill>
                  <a:latin typeface="Arial"/>
                  <a:cs typeface="Arial"/>
                </a:rPr>
                <a:t>Source: NPD’s Music Acquisition Monitor</a:t>
              </a: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582532" y="3634240"/>
              <a:ext cx="8229600" cy="2309360"/>
            </a:xfrm>
            <a:prstGeom prst="rect">
              <a:avLst/>
            </a:prstGeom>
            <a:effectLst>
              <a:outerShdw blurRad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lIns="91440" tIns="45720" rIns="91440" bIns="45720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0"/>
                </a:spcBef>
                <a:buFont typeface="Arial"/>
                <a:buNone/>
                <a:defRPr sz="4500" kern="1200">
                  <a:solidFill>
                    <a:srgbClr val="FFFFFF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r>
                <a:rPr lang="en-US" dirty="0"/>
                <a:t>About 2/3 of file sharers </a:t>
              </a:r>
              <a:br>
                <a:rPr lang="en-US" dirty="0"/>
              </a:br>
              <a:r>
                <a:rPr lang="en-US" dirty="0"/>
                <a:t>used </a:t>
              </a:r>
              <a:r>
                <a:rPr lang="en-US" dirty="0" err="1"/>
                <a:t>Limewire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2007–2010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6975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698" y="6209745"/>
            <a:ext cx="7571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Source: RIAA Analysis of RIAA Music Industry Shipment Database and Nielsen Company Data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174"/>
            <a:ext cx="8229600" cy="1128359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dirty="0" smtClean="0"/>
              <a:t>Year-Over-Year Changes in Digital Music Sales and </a:t>
            </a:r>
            <a:r>
              <a:rPr lang="en-US" sz="3500" dirty="0" err="1" smtClean="0"/>
              <a:t>Limewire</a:t>
            </a:r>
            <a:r>
              <a:rPr lang="en-US" sz="3500" dirty="0" smtClean="0"/>
              <a:t> Users</a:t>
            </a:r>
            <a:endParaRPr lang="en-US" sz="35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534891"/>
              </p:ext>
            </p:extLst>
          </p:nvPr>
        </p:nvGraphicFramePr>
        <p:xfrm>
          <a:off x="457201" y="1270000"/>
          <a:ext cx="8229598" cy="509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3802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Drop In </a:t>
            </a:r>
            <a:r>
              <a:rPr lang="en-US" dirty="0" err="1"/>
              <a:t>Limewire</a:t>
            </a:r>
            <a:r>
              <a:rPr lang="en-US" dirty="0"/>
              <a:t> Users, More Than Half Go Legit</a:t>
            </a:r>
            <a:br>
              <a:rPr lang="en-US" dirty="0"/>
            </a:br>
            <a:r>
              <a:rPr lang="en-US" sz="2500" dirty="0"/>
              <a:t> </a:t>
            </a:r>
            <a:br>
              <a:rPr lang="en-US" sz="2500" dirty="0"/>
            </a:br>
            <a:r>
              <a:rPr lang="en-US" sz="3000" b="1" dirty="0" smtClean="0"/>
              <a:t>NPD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500" b="1" dirty="0" smtClean="0"/>
              <a:t/>
            </a:r>
            <a:br>
              <a:rPr lang="en-US" sz="500" b="1" dirty="0" smtClean="0"/>
            </a:br>
            <a:r>
              <a:rPr lang="en-US" sz="2500" dirty="0" smtClean="0"/>
              <a:t>“</a:t>
            </a:r>
            <a:r>
              <a:rPr lang="en-US" sz="2500" dirty="0"/>
              <a:t>Industry efforts to combat illegal file sharing,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and </a:t>
            </a:r>
            <a:r>
              <a:rPr lang="en-US" sz="2500" dirty="0"/>
              <a:t>increased options for listening and downloading legally, have resulted in a sharp reduction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in the number of P2P music downloaders.”</a:t>
            </a:r>
            <a:br>
              <a:rPr lang="en-US" sz="2500" dirty="0" smtClean="0"/>
            </a:br>
            <a:r>
              <a:rPr lang="en-US" sz="2500" dirty="0"/>
              <a:t> </a:t>
            </a:r>
            <a:br>
              <a:rPr lang="en-US" sz="2500" dirty="0"/>
            </a:br>
            <a:r>
              <a:rPr lang="en-US" sz="2800" b="1" dirty="0" smtClean="0"/>
              <a:t>Nielsen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400" b="1" dirty="0"/>
              <a:t/>
            </a:r>
            <a:br>
              <a:rPr lang="en-US" sz="400" b="1" dirty="0"/>
            </a:br>
            <a:r>
              <a:rPr lang="en-US" sz="2500" dirty="0" smtClean="0"/>
              <a:t>Of </a:t>
            </a:r>
            <a:r>
              <a:rPr lang="en-US" sz="2500" dirty="0"/>
              <a:t>the 13 million LimeWire users,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9.7 </a:t>
            </a:r>
            <a:r>
              <a:rPr lang="en-US" sz="2500" dirty="0"/>
              <a:t>million stopped using LimeWire and 51% of them stopped using file sharing services altogether. </a:t>
            </a:r>
          </a:p>
        </p:txBody>
      </p:sp>
    </p:spTree>
    <p:extLst>
      <p:ext uri="{BB962C8B-B14F-4D97-AF65-F5344CB8AC3E}">
        <p14:creationId xmlns:p14="http://schemas.microsoft.com/office/powerpoint/2010/main" val="117665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8350" y="6175377"/>
            <a:ext cx="31305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Danaher, Smith, </a:t>
            </a:r>
            <a:r>
              <a:rPr lang="en-US" sz="1600" dirty="0" err="1" smtClean="0">
                <a:solidFill>
                  <a:schemeClr val="bg1"/>
                </a:solidFill>
              </a:rPr>
              <a:t>Telang</a:t>
            </a:r>
            <a:r>
              <a:rPr lang="en-US" sz="1600" dirty="0" smtClean="0">
                <a:solidFill>
                  <a:schemeClr val="bg1"/>
                </a:solidFill>
              </a:rPr>
              <a:t>, &amp; Chin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(Carnegie Mellon </a:t>
            </a:r>
            <a:r>
              <a:rPr lang="en-US" sz="1200" dirty="0" err="1" smtClean="0">
                <a:solidFill>
                  <a:schemeClr val="bg1"/>
                </a:solidFill>
              </a:rPr>
              <a:t>Univ</a:t>
            </a:r>
            <a:r>
              <a:rPr lang="en-US" sz="1200" dirty="0" smtClean="0">
                <a:solidFill>
                  <a:schemeClr val="bg1"/>
                </a:solidFill>
              </a:rPr>
              <a:t> &amp; Wellesley College)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550" y="886509"/>
            <a:ext cx="74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The Effect of Graduated Response Anti-Piracy Laws on Music Sales: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Evidence from an Event Study in France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2550" y="1638300"/>
            <a:ext cx="6200775" cy="349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85849" y="5252047"/>
            <a:ext cx="6905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“Our results suggest that increased consumer awareness of HADOPI caused iTunes song and album sales to increase by 22.5% and 25% respectively relative to changes in the control group.”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0549" y="224987"/>
            <a:ext cx="696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Study of HADOPI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545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1092"/>
              </p:ext>
            </p:extLst>
          </p:nvPr>
        </p:nvGraphicFramePr>
        <p:xfrm>
          <a:off x="1238250" y="1911353"/>
          <a:ext cx="6877050" cy="3962394"/>
        </p:xfrm>
        <a:graphic>
          <a:graphicData uri="http://schemas.openxmlformats.org/drawingml/2006/table">
            <a:tbl>
              <a:tblPr/>
              <a:tblGrid>
                <a:gridCol w="1917054"/>
                <a:gridCol w="2510427"/>
                <a:gridCol w="2449569"/>
              </a:tblGrid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Locker Site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% of Infringing URLs in 2011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Status in 2012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Filesonic.com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41.2%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Closed 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Wupload.com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Closed 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4shared.com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14.1%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22% of 2012 Infringements</a:t>
                      </a:r>
                      <a:endParaRPr lang="en-US" sz="160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Fileserve.com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6.8%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Disabled All Sharing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Hulkshare.com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2.8%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Audible Magic Filtering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Mediafire.com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Audible Magic Filtering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Wupload.uk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Closed 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MegaUpload.com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2.5%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Closed Down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7500" y="381000"/>
            <a:ext cx="843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Megaupload</a:t>
            </a:r>
            <a:r>
              <a:rPr lang="en-US" sz="3600" b="1" dirty="0">
                <a:solidFill>
                  <a:schemeClr val="bg1"/>
                </a:solidFill>
              </a:rPr>
              <a:t> Indictment </a:t>
            </a:r>
            <a:r>
              <a:rPr lang="en-US" sz="3600" b="1" dirty="0" smtClean="0">
                <a:solidFill>
                  <a:schemeClr val="bg1"/>
                </a:solidFill>
              </a:rPr>
              <a:t>Impacted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Most </a:t>
            </a:r>
            <a:r>
              <a:rPr lang="en-US" sz="3600" b="1" dirty="0">
                <a:solidFill>
                  <a:schemeClr val="bg1"/>
                </a:solidFill>
              </a:rPr>
              <a:t>Rogue Locker Services</a:t>
            </a:r>
          </a:p>
        </p:txBody>
      </p:sp>
    </p:spTree>
    <p:extLst>
      <p:ext uri="{BB962C8B-B14F-4D97-AF65-F5344CB8AC3E}">
        <p14:creationId xmlns:p14="http://schemas.microsoft.com/office/powerpoint/2010/main" val="20152981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7808"/>
            <a:ext cx="8229600" cy="785443"/>
          </a:xfrm>
        </p:spPr>
        <p:txBody>
          <a:bodyPr anchor="t"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29578"/>
            <a:ext cx="8229600" cy="157715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500" b="1" dirty="0" smtClean="0">
                <a:solidFill>
                  <a:schemeClr val="bg1"/>
                </a:solidFill>
              </a:rPr>
              <a:t>⑤</a:t>
            </a:r>
            <a:endParaRPr lang="en-US" sz="12500" b="1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2532" y="4311581"/>
            <a:ext cx="8229600" cy="1679508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dirty="0" smtClean="0"/>
              <a:t>Voluntary marketplace agreements </a:t>
            </a:r>
            <a:br>
              <a:rPr lang="en-US" sz="3500" dirty="0" smtClean="0"/>
            </a:br>
            <a:r>
              <a:rPr lang="en-US" sz="3500" dirty="0" smtClean="0"/>
              <a:t>with partners in the Internet ecosystem can make a difference.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9540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/>
          <p:nvPr/>
        </p:nvGrpSpPr>
        <p:grpSpPr>
          <a:xfrm>
            <a:off x="3352798" y="246722"/>
            <a:ext cx="2438404" cy="4401480"/>
            <a:chOff x="3352798" y="246722"/>
            <a:chExt cx="2438404" cy="4401480"/>
          </a:xfrm>
        </p:grpSpPr>
        <p:grpSp>
          <p:nvGrpSpPr>
            <p:cNvPr id="3" name="Group 3"/>
            <p:cNvGrpSpPr/>
            <p:nvPr/>
          </p:nvGrpSpPr>
          <p:grpSpPr>
            <a:xfrm>
              <a:off x="3352798" y="2209798"/>
              <a:ext cx="2438404" cy="2438404"/>
              <a:chOff x="2895597" y="1964485"/>
              <a:chExt cx="2438404" cy="243840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895597" y="1964485"/>
                <a:ext cx="2438404" cy="2438404"/>
              </a:xfrm>
              <a:prstGeom prst="ellipse">
                <a:avLst/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" name="Oval 4"/>
              <p:cNvSpPr/>
              <p:nvPr/>
            </p:nvSpPr>
            <p:spPr>
              <a:xfrm>
                <a:off x="3252693" y="2321581"/>
                <a:ext cx="1724212" cy="172421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1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MUSIC</a:t>
                </a:r>
                <a:endParaRPr lang="en-US" sz="41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" name="Group 9"/>
            <p:cNvGrpSpPr/>
            <p:nvPr/>
          </p:nvGrpSpPr>
          <p:grpSpPr>
            <a:xfrm>
              <a:off x="4298752" y="1818902"/>
              <a:ext cx="546496" cy="273070"/>
              <a:chOff x="3841552" y="1578066"/>
              <a:chExt cx="546496" cy="273070"/>
            </a:xfrm>
          </p:grpSpPr>
          <p:sp>
            <p:nvSpPr>
              <p:cNvPr id="11" name="Right Arrow 10"/>
              <p:cNvSpPr/>
              <p:nvPr/>
            </p:nvSpPr>
            <p:spPr>
              <a:xfrm rot="16200000">
                <a:off x="3978265" y="1441353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2" name="Right Arrow 4"/>
              <p:cNvSpPr/>
              <p:nvPr/>
            </p:nvSpPr>
            <p:spPr>
              <a:xfrm rot="16200000">
                <a:off x="4019226" y="1591613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7" name="Group 33"/>
            <p:cNvGrpSpPr/>
            <p:nvPr/>
          </p:nvGrpSpPr>
          <p:grpSpPr>
            <a:xfrm>
              <a:off x="3848695" y="246722"/>
              <a:ext cx="1446609" cy="1446609"/>
              <a:chOff x="3391495" y="2651"/>
              <a:chExt cx="1446609" cy="144660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391495" y="2651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6" name="Oval 4"/>
              <p:cNvSpPr/>
              <p:nvPr/>
            </p:nvSpPr>
            <p:spPr>
              <a:xfrm>
                <a:off x="3603346" y="214502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ISPs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8" name="Group 112"/>
          <p:cNvGrpSpPr/>
          <p:nvPr/>
        </p:nvGrpSpPr>
        <p:grpSpPr>
          <a:xfrm>
            <a:off x="5473921" y="971268"/>
            <a:ext cx="1559263" cy="1689935"/>
            <a:chOff x="5473921" y="971268"/>
            <a:chExt cx="1559263" cy="1689935"/>
          </a:xfrm>
        </p:grpSpPr>
        <p:grpSp>
          <p:nvGrpSpPr>
            <p:cNvPr id="9" name="Group 12"/>
            <p:cNvGrpSpPr/>
            <p:nvPr/>
          </p:nvGrpSpPr>
          <p:grpSpPr>
            <a:xfrm>
              <a:off x="5473921" y="2114707"/>
              <a:ext cx="273069" cy="546496"/>
              <a:chOff x="5017066" y="1871638"/>
              <a:chExt cx="273069" cy="546496"/>
            </a:xfrm>
          </p:grpSpPr>
          <p:sp>
            <p:nvSpPr>
              <p:cNvPr id="14" name="Right Arrow 13"/>
              <p:cNvSpPr/>
              <p:nvPr/>
            </p:nvSpPr>
            <p:spPr>
              <a:xfrm rot="18900000">
                <a:off x="5017066" y="1871638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" name="Right Arrow 4"/>
              <p:cNvSpPr/>
              <p:nvPr/>
            </p:nvSpPr>
            <p:spPr>
              <a:xfrm rot="18900000">
                <a:off x="5029063" y="2009900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10" name="Group 36"/>
            <p:cNvGrpSpPr/>
            <p:nvPr/>
          </p:nvGrpSpPr>
          <p:grpSpPr>
            <a:xfrm>
              <a:off x="5586575" y="971268"/>
              <a:ext cx="1446609" cy="1446609"/>
              <a:chOff x="5129374" y="722504"/>
              <a:chExt cx="1446609" cy="144660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129374" y="722504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9" name="Oval 4"/>
              <p:cNvSpPr/>
              <p:nvPr/>
            </p:nvSpPr>
            <p:spPr>
              <a:xfrm>
                <a:off x="5341225" y="934355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Payment Processors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" name="Group 114"/>
          <p:cNvGrpSpPr/>
          <p:nvPr/>
        </p:nvGrpSpPr>
        <p:grpSpPr>
          <a:xfrm>
            <a:off x="5341232" y="4332798"/>
            <a:ext cx="1691952" cy="1553933"/>
            <a:chOff x="5341232" y="4332798"/>
            <a:chExt cx="1691952" cy="1553933"/>
          </a:xfrm>
        </p:grpSpPr>
        <p:grpSp>
          <p:nvGrpSpPr>
            <p:cNvPr id="16" name="Group 18"/>
            <p:cNvGrpSpPr/>
            <p:nvPr/>
          </p:nvGrpSpPr>
          <p:grpSpPr>
            <a:xfrm>
              <a:off x="5341232" y="4332798"/>
              <a:ext cx="546496" cy="273069"/>
              <a:chOff x="4880353" y="4085953"/>
              <a:chExt cx="546496" cy="273069"/>
            </a:xfrm>
          </p:grpSpPr>
          <p:sp>
            <p:nvSpPr>
              <p:cNvPr id="20" name="Right Arrow 19"/>
              <p:cNvSpPr/>
              <p:nvPr/>
            </p:nvSpPr>
            <p:spPr>
              <a:xfrm rot="2700000">
                <a:off x="5017066" y="3949240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1" name="Right Arrow 4"/>
              <p:cNvSpPr/>
              <p:nvPr/>
            </p:nvSpPr>
            <p:spPr>
              <a:xfrm rot="2700000">
                <a:off x="5029063" y="4029576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5586575" y="4440122"/>
              <a:ext cx="1446609" cy="1446609"/>
              <a:chOff x="5129374" y="4198262"/>
              <a:chExt cx="1446609" cy="144660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129374" y="4198262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5" name="Oval 4"/>
              <p:cNvSpPr/>
              <p:nvPr/>
            </p:nvSpPr>
            <p:spPr>
              <a:xfrm>
                <a:off x="5341225" y="4410113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Registries/</a:t>
                </a:r>
                <a:b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</a:b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Registrars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22" name="Group 115"/>
          <p:cNvGrpSpPr/>
          <p:nvPr/>
        </p:nvGrpSpPr>
        <p:grpSpPr>
          <a:xfrm>
            <a:off x="3848695" y="4761552"/>
            <a:ext cx="1446609" cy="1840016"/>
            <a:chOff x="3848695" y="4761552"/>
            <a:chExt cx="1446609" cy="1840016"/>
          </a:xfrm>
        </p:grpSpPr>
        <p:grpSp>
          <p:nvGrpSpPr>
            <p:cNvPr id="25" name="Group 21"/>
            <p:cNvGrpSpPr/>
            <p:nvPr/>
          </p:nvGrpSpPr>
          <p:grpSpPr>
            <a:xfrm>
              <a:off x="4298752" y="4761552"/>
              <a:ext cx="546496" cy="273069"/>
              <a:chOff x="3841552" y="4516238"/>
              <a:chExt cx="546496" cy="273069"/>
            </a:xfrm>
          </p:grpSpPr>
          <p:sp>
            <p:nvSpPr>
              <p:cNvPr id="23" name="Right Arrow 22"/>
              <p:cNvSpPr/>
              <p:nvPr/>
            </p:nvSpPr>
            <p:spPr>
              <a:xfrm rot="5400000">
                <a:off x="3978265" y="4379525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4" name="Right Arrow 4"/>
              <p:cNvSpPr/>
              <p:nvPr/>
            </p:nvSpPr>
            <p:spPr>
              <a:xfrm rot="5400000">
                <a:off x="4019226" y="4447864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28" name="Group 45"/>
            <p:cNvGrpSpPr/>
            <p:nvPr/>
          </p:nvGrpSpPr>
          <p:grpSpPr>
            <a:xfrm>
              <a:off x="3848695" y="5154959"/>
              <a:ext cx="1446609" cy="1446609"/>
              <a:chOff x="3391495" y="4918114"/>
              <a:chExt cx="1446609" cy="144660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3391495" y="4918114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8" name="Oval 4"/>
              <p:cNvSpPr/>
              <p:nvPr/>
            </p:nvSpPr>
            <p:spPr>
              <a:xfrm>
                <a:off x="3603346" y="5129965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Search Engines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1" name="Group 116"/>
          <p:cNvGrpSpPr/>
          <p:nvPr/>
        </p:nvGrpSpPr>
        <p:grpSpPr>
          <a:xfrm>
            <a:off x="2110817" y="4195801"/>
            <a:ext cx="1557090" cy="1694383"/>
            <a:chOff x="2110817" y="4195801"/>
            <a:chExt cx="1557090" cy="1694383"/>
          </a:xfrm>
        </p:grpSpPr>
        <p:grpSp>
          <p:nvGrpSpPr>
            <p:cNvPr id="34" name="Group 24"/>
            <p:cNvGrpSpPr/>
            <p:nvPr/>
          </p:nvGrpSpPr>
          <p:grpSpPr>
            <a:xfrm>
              <a:off x="3394838" y="4195801"/>
              <a:ext cx="273069" cy="546496"/>
              <a:chOff x="2939464" y="3949240"/>
              <a:chExt cx="273069" cy="546496"/>
            </a:xfrm>
          </p:grpSpPr>
          <p:sp>
            <p:nvSpPr>
              <p:cNvPr id="26" name="Right Arrow 25"/>
              <p:cNvSpPr/>
              <p:nvPr/>
            </p:nvSpPr>
            <p:spPr>
              <a:xfrm rot="8100000">
                <a:off x="2939464" y="3949240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7" name="Right Arrow 4"/>
              <p:cNvSpPr/>
              <p:nvPr/>
            </p:nvSpPr>
            <p:spPr>
              <a:xfrm rot="18900000">
                <a:off x="3009388" y="4029576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37" name="Group 48"/>
            <p:cNvGrpSpPr/>
            <p:nvPr/>
          </p:nvGrpSpPr>
          <p:grpSpPr>
            <a:xfrm>
              <a:off x="2110817" y="4443575"/>
              <a:ext cx="1446609" cy="1446609"/>
              <a:chOff x="1653616" y="4198262"/>
              <a:chExt cx="1446609" cy="1446609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1653616" y="4198262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1" name="Oval 4"/>
              <p:cNvSpPr/>
              <p:nvPr/>
            </p:nvSpPr>
            <p:spPr>
              <a:xfrm>
                <a:off x="1865467" y="4410113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Civil Society Groups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0" name="Group 117"/>
          <p:cNvGrpSpPr/>
          <p:nvPr/>
        </p:nvGrpSpPr>
        <p:grpSpPr>
          <a:xfrm>
            <a:off x="1390964" y="2705695"/>
            <a:ext cx="1852475" cy="1446609"/>
            <a:chOff x="1390964" y="2705695"/>
            <a:chExt cx="1852475" cy="1446609"/>
          </a:xfrm>
        </p:grpSpPr>
        <p:grpSp>
          <p:nvGrpSpPr>
            <p:cNvPr id="41" name="Group 27"/>
            <p:cNvGrpSpPr/>
            <p:nvPr/>
          </p:nvGrpSpPr>
          <p:grpSpPr>
            <a:xfrm>
              <a:off x="2970370" y="3155752"/>
              <a:ext cx="273069" cy="546496"/>
              <a:chOff x="2509179" y="2910439"/>
              <a:chExt cx="273069" cy="546496"/>
            </a:xfrm>
          </p:grpSpPr>
          <p:sp>
            <p:nvSpPr>
              <p:cNvPr id="29" name="Right Arrow 28"/>
              <p:cNvSpPr/>
              <p:nvPr/>
            </p:nvSpPr>
            <p:spPr>
              <a:xfrm rot="10800000">
                <a:off x="2509179" y="2910439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0" name="Right Arrow 4"/>
              <p:cNvSpPr/>
              <p:nvPr/>
            </p:nvSpPr>
            <p:spPr>
              <a:xfrm rot="21600000">
                <a:off x="2591100" y="3019738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42" name="Group 51"/>
            <p:cNvGrpSpPr/>
            <p:nvPr/>
          </p:nvGrpSpPr>
          <p:grpSpPr>
            <a:xfrm>
              <a:off x="1390964" y="2705695"/>
              <a:ext cx="1446609" cy="1446609"/>
              <a:chOff x="933763" y="2460383"/>
              <a:chExt cx="1446609" cy="144660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933763" y="2460383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4" name="Oval 4"/>
              <p:cNvSpPr/>
              <p:nvPr/>
            </p:nvSpPr>
            <p:spPr>
              <a:xfrm>
                <a:off x="1145614" y="2672234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Government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3" name="Group 118"/>
          <p:cNvGrpSpPr/>
          <p:nvPr/>
        </p:nvGrpSpPr>
        <p:grpSpPr>
          <a:xfrm>
            <a:off x="2114268" y="961559"/>
            <a:ext cx="1699314" cy="1563590"/>
            <a:chOff x="2114268" y="961559"/>
            <a:chExt cx="1699314" cy="1563590"/>
          </a:xfrm>
        </p:grpSpPr>
        <p:grpSp>
          <p:nvGrpSpPr>
            <p:cNvPr id="46" name="Group 30"/>
            <p:cNvGrpSpPr/>
            <p:nvPr/>
          </p:nvGrpSpPr>
          <p:grpSpPr>
            <a:xfrm>
              <a:off x="3267086" y="2252080"/>
              <a:ext cx="546496" cy="273069"/>
              <a:chOff x="2802751" y="2008351"/>
              <a:chExt cx="546496" cy="273069"/>
            </a:xfrm>
          </p:grpSpPr>
          <p:sp>
            <p:nvSpPr>
              <p:cNvPr id="32" name="Right Arrow 31"/>
              <p:cNvSpPr/>
              <p:nvPr/>
            </p:nvSpPr>
            <p:spPr>
              <a:xfrm rot="13500000">
                <a:off x="2939464" y="1871638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3" name="Right Arrow 4"/>
              <p:cNvSpPr/>
              <p:nvPr/>
            </p:nvSpPr>
            <p:spPr>
              <a:xfrm rot="24300000">
                <a:off x="3009388" y="2009900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49" name="Group 54"/>
            <p:cNvGrpSpPr/>
            <p:nvPr/>
          </p:nvGrpSpPr>
          <p:grpSpPr>
            <a:xfrm>
              <a:off x="2114268" y="961559"/>
              <a:ext cx="1446609" cy="1446609"/>
              <a:chOff x="1653616" y="722504"/>
              <a:chExt cx="1446609" cy="144660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1653616" y="722504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7" name="Oval 4"/>
              <p:cNvSpPr/>
              <p:nvPr/>
            </p:nvSpPr>
            <p:spPr>
              <a:xfrm>
                <a:off x="1865467" y="934355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Tech Community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52" name="Group 113"/>
          <p:cNvGrpSpPr/>
          <p:nvPr/>
        </p:nvGrpSpPr>
        <p:grpSpPr>
          <a:xfrm>
            <a:off x="5904552" y="2705695"/>
            <a:ext cx="1848484" cy="1446609"/>
            <a:chOff x="5904552" y="2705695"/>
            <a:chExt cx="1848484" cy="1446609"/>
          </a:xfrm>
        </p:grpSpPr>
        <p:grpSp>
          <p:nvGrpSpPr>
            <p:cNvPr id="55" name="Group 15"/>
            <p:cNvGrpSpPr/>
            <p:nvPr/>
          </p:nvGrpSpPr>
          <p:grpSpPr>
            <a:xfrm>
              <a:off x="5904552" y="3155752"/>
              <a:ext cx="273069" cy="546496"/>
              <a:chOff x="5447351" y="2910439"/>
              <a:chExt cx="273069" cy="546496"/>
            </a:xfrm>
          </p:grpSpPr>
          <p:sp>
            <p:nvSpPr>
              <p:cNvPr id="17" name="Right Arrow 16"/>
              <p:cNvSpPr/>
              <p:nvPr/>
            </p:nvSpPr>
            <p:spPr>
              <a:xfrm>
                <a:off x="5447351" y="2910439"/>
                <a:ext cx="273069" cy="546496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8" name="Right Arrow 4"/>
              <p:cNvSpPr/>
              <p:nvPr/>
            </p:nvSpPr>
            <p:spPr>
              <a:xfrm>
                <a:off x="5447351" y="3019738"/>
                <a:ext cx="191148" cy="327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022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300" kern="1200">
                  <a:latin typeface="Arial"/>
                  <a:cs typeface="Arial"/>
                </a:endParaRPr>
              </a:p>
            </p:txBody>
          </p:sp>
        </p:grpSp>
        <p:grpSp>
          <p:nvGrpSpPr>
            <p:cNvPr id="58" name="Group 108"/>
            <p:cNvGrpSpPr/>
            <p:nvPr/>
          </p:nvGrpSpPr>
          <p:grpSpPr>
            <a:xfrm>
              <a:off x="6306427" y="2705695"/>
              <a:ext cx="1446609" cy="1446609"/>
              <a:chOff x="5849226" y="2460383"/>
              <a:chExt cx="1446609" cy="1446609"/>
            </a:xfrm>
          </p:grpSpPr>
          <p:sp>
            <p:nvSpPr>
              <p:cNvPr id="110" name="Oval 109"/>
              <p:cNvSpPr/>
              <p:nvPr/>
            </p:nvSpPr>
            <p:spPr>
              <a:xfrm>
                <a:off x="5849226" y="2460383"/>
                <a:ext cx="1446609" cy="1446609"/>
              </a:xfrm>
              <a:prstGeom prst="ellipse">
                <a:avLst/>
              </a:prstGeom>
              <a:gradFill rotWithShape="0">
                <a:gsLst>
                  <a:gs pos="0">
                    <a:srgbClr val="BF8930"/>
                  </a:gs>
                  <a:gs pos="100000">
                    <a:srgbClr val="FFB742"/>
                  </a:gs>
                </a:gsLst>
              </a:gradFill>
              <a:effectLst>
                <a:outerShdw blurRad="127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11" name="Oval 4"/>
              <p:cNvSpPr/>
              <p:nvPr/>
            </p:nvSpPr>
            <p:spPr>
              <a:xfrm>
                <a:off x="6061077" y="2672234"/>
                <a:ext cx="1022907" cy="102290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300" b="1" kern="1200" dirty="0" smtClean="0">
                    <a:effectLst>
                      <a:outerShdw blurRad="127000" dir="2700000" algn="tl" rotWithShape="0">
                        <a:srgbClr val="000000">
                          <a:alpha val="43000"/>
                        </a:srgbClr>
                      </a:outerShdw>
                    </a:effectLst>
                    <a:latin typeface="Arial"/>
                    <a:cs typeface="Arial"/>
                  </a:rPr>
                  <a:t>Advertisers</a:t>
                </a:r>
                <a:endParaRPr lang="en-US" sz="1300" b="1" kern="1200" dirty="0">
                  <a:effectLst>
                    <a:outerShdw blurRad="127000" dir="2700000" algn="tl" rotWithShape="0">
                      <a:srgbClr val="000000">
                        <a:alpha val="43000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59918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AA_Kills Kittens_060512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209"/>
            <a:ext cx="8229600" cy="911177"/>
          </a:xfrm>
        </p:spPr>
        <p:txBody>
          <a:bodyPr/>
          <a:lstStyle/>
          <a:p>
            <a:r>
              <a:rPr lang="en-US" sz="4800" dirty="0" smtClean="0"/>
              <a:t>Commercial ISP Deal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16038" y="1720840"/>
            <a:ext cx="6511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Voluntary deal ready to launch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Five participating ISPs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AT&amp;T, Comcast, TWC, Verizon &amp; Cablevision</a:t>
            </a:r>
          </a:p>
          <a:p>
            <a:pPr marL="114300" indent="-11430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Includes a 3 step copyright alert process: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1 or 2 educational notices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2 acknowledgement notices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>
                <a:solidFill>
                  <a:schemeClr val="bg1"/>
                </a:solidFill>
              </a:rPr>
              <a:t>1 or 2 mitigation measure notices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Provides for validation of technologies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Provides independent review process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Creation of Center for Copyright Information (CCI)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Why are we so optimistic about this approach?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Because you have proven that it works.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Universities:</a:t>
            </a:r>
            <a:br>
              <a:rPr lang="en-US" dirty="0" smtClean="0"/>
            </a:br>
            <a:r>
              <a:rPr lang="en-US" dirty="0" smtClean="0"/>
              <a:t>The Original Intermediary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6297"/>
            <a:ext cx="8229600" cy="1035002"/>
          </a:xfrm>
        </p:spPr>
        <p:txBody>
          <a:bodyPr/>
          <a:lstStyle/>
          <a:p>
            <a:r>
              <a:rPr lang="en-US" sz="4000" dirty="0"/>
              <a:t>Universities – </a:t>
            </a:r>
            <a:r>
              <a:rPr lang="en-US" sz="4000" dirty="0" smtClean="0"/>
              <a:t>and EDUCAUSE – have been good partners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76475"/>
            <a:ext cx="8229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lvl="0" algn="ctr"/>
            <a:r>
              <a:rPr lang="en-US" sz="11500" dirty="0" smtClean="0">
                <a:solidFill>
                  <a:srgbClr val="FFFFFF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THANKS!</a:t>
            </a:r>
            <a:endParaRPr lang="en-US" sz="11500" dirty="0">
              <a:solidFill>
                <a:srgbClr val="FFFFFF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655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3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6D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6297"/>
            <a:ext cx="8229600" cy="1035002"/>
          </a:xfrm>
        </p:spPr>
        <p:txBody>
          <a:bodyPr/>
          <a:lstStyle/>
          <a:p>
            <a:r>
              <a:rPr lang="en-US" sz="3200" dirty="0" smtClean="0"/>
              <a:t>Schools have taken action…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114425"/>
            <a:ext cx="8229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Educational </a:t>
            </a:r>
            <a:r>
              <a:rPr lang="en-US" sz="2000" dirty="0">
                <a:solidFill>
                  <a:srgbClr val="FFFFFF"/>
                </a:solidFill>
              </a:rPr>
              <a:t>campaigns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Technological tools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Enforcement and consequences </a:t>
            </a:r>
            <a:r>
              <a:rPr lang="en-US" sz="2000" dirty="0">
                <a:solidFill>
                  <a:srgbClr val="FFFFFF"/>
                </a:solidFill>
              </a:rPr>
              <a:t>for repeat </a:t>
            </a:r>
            <a:r>
              <a:rPr lang="en-US" sz="2000" dirty="0" smtClean="0">
                <a:solidFill>
                  <a:srgbClr val="FFFFFF"/>
                </a:solidFill>
              </a:rPr>
              <a:t>offenders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These have often been implemented into escalating tiered responses including: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Educational moments, requiring student acknowledgment and learning.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Repeated and escalating fines.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Escalating community service requirements.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Referral to disciplinary authorities.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Disabling users’ access for escalating periods of time, potentially resulting in a permanent block from the network.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Notation on student records.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rgbClr val="FFFFFF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189606"/>
              </p:ext>
            </p:extLst>
          </p:nvPr>
        </p:nvGraphicFramePr>
        <p:xfrm>
          <a:off x="635000" y="1076319"/>
          <a:ext cx="7848599" cy="4727580"/>
        </p:xfrm>
        <a:graphic>
          <a:graphicData uri="http://schemas.openxmlformats.org/drawingml/2006/table">
            <a:tbl>
              <a:tblPr/>
              <a:tblGrid>
                <a:gridCol w="3695764"/>
                <a:gridCol w="1240627"/>
                <a:gridCol w="1070709"/>
                <a:gridCol w="1841499"/>
              </a:tblGrid>
              <a:tr h="7879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University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2008-09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2011-12</a:t>
                      </a: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Notice </a:t>
                      </a:r>
                      <a:r>
                        <a:rPr lang="en-US" sz="2000" b="0" i="0" u="none" strike="no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Change</a:t>
                      </a:r>
                    </a:p>
                    <a:p>
                      <a:pPr algn="ctr" fontAlgn="ctr"/>
                      <a:r>
                        <a:rPr lang="en-US" sz="2000" b="0" i="0" u="none" strike="no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‘08 </a:t>
                      </a:r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to </a:t>
                      </a:r>
                      <a:r>
                        <a:rPr lang="en-US" sz="2000" b="0" i="0" u="none" strike="noStrike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‘12</a:t>
                      </a:r>
                      <a:endParaRPr lang="en-US" sz="20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526" marR="7526" marT="75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Eastern Illinois University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2291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388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-1903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Texas A&amp;M University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2371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707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-1664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Bridgewater State College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1649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-1646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George Mason University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1815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401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-1414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Montclair State University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2824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1452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-1372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California State University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1548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238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-1310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University Of Nevada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1296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-1296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University of Northern Colorado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1233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-1210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University of Arizona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1852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665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-1187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  <a:tr h="39396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Georgetown University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1932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746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</a:rPr>
                        <a:t>-1186</a:t>
                      </a:r>
                    </a:p>
                  </a:txBody>
                  <a:tcPr marL="7526" marR="7526" marT="7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152400" h="50800" prst="softRound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6297"/>
            <a:ext cx="8229600" cy="1035002"/>
          </a:xfrm>
        </p:spPr>
        <p:txBody>
          <a:bodyPr/>
          <a:lstStyle/>
          <a:p>
            <a:r>
              <a:rPr lang="en-US" sz="4400" dirty="0" smtClean="0"/>
              <a:t>EDUCAUSE resources</a:t>
            </a:r>
            <a:endParaRPr lang="en-US" sz="4400" dirty="0"/>
          </a:p>
        </p:txBody>
      </p:sp>
      <p:pic>
        <p:nvPicPr>
          <p:cNvPr id="2" name="Picture 1" descr="Screen Shot 2012-11-05 at 10.36.09 P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91" y="1460500"/>
            <a:ext cx="4216837" cy="4051300"/>
          </a:xfrm>
          <a:prstGeom prst="rect">
            <a:avLst/>
          </a:prstGeom>
        </p:spPr>
      </p:pic>
      <p:pic>
        <p:nvPicPr>
          <p:cNvPr id="3" name="Picture 2" descr="Screen Shot 2012-11-05 at 10.36.52 P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900" y="2417888"/>
            <a:ext cx="5168900" cy="389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58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6297"/>
            <a:ext cx="8229600" cy="1035002"/>
          </a:xfrm>
        </p:spPr>
        <p:txBody>
          <a:bodyPr/>
          <a:lstStyle/>
          <a:p>
            <a:r>
              <a:rPr lang="en-US" sz="4400" dirty="0" smtClean="0"/>
              <a:t>EDUCAUSE resources</a:t>
            </a:r>
            <a:endParaRPr lang="en-US" sz="4400" dirty="0"/>
          </a:p>
        </p:txBody>
      </p:sp>
      <p:pic>
        <p:nvPicPr>
          <p:cNvPr id="2" name="Picture 1" descr="Screen Shot 2012-11-05 at 10.39.07 PM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04" y="1414496"/>
            <a:ext cx="4224528" cy="3968102"/>
          </a:xfrm>
          <a:prstGeom prst="rect">
            <a:avLst/>
          </a:prstGeom>
        </p:spPr>
      </p:pic>
      <p:pic>
        <p:nvPicPr>
          <p:cNvPr id="3" name="Picture 2" descr="Screen Shot 2012-11-05 at 10.39.35 PM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792" y="2489200"/>
            <a:ext cx="528500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0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6297"/>
            <a:ext cx="8229600" cy="1035002"/>
          </a:xfrm>
        </p:spPr>
        <p:txBody>
          <a:bodyPr/>
          <a:lstStyle/>
          <a:p>
            <a:r>
              <a:rPr lang="en-US" sz="4400" dirty="0" smtClean="0"/>
              <a:t>Schools See Benefits Too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590675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“If someone is repeatedly doing this, that’s not a culture we want to promote here.” – </a:t>
            </a:r>
            <a:r>
              <a:rPr lang="en-US" sz="2400" i="1" dirty="0" smtClean="0">
                <a:solidFill>
                  <a:schemeClr val="bg1"/>
                </a:solidFill>
              </a:rPr>
              <a:t>Marist</a:t>
            </a:r>
          </a:p>
          <a:p>
            <a:pPr marL="171450" lvl="0" indent="-17145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“Since the workshops started, repeat offenders have virtually disappeared.” – </a:t>
            </a:r>
            <a:r>
              <a:rPr lang="en-US" sz="2400" i="1" dirty="0" smtClean="0">
                <a:solidFill>
                  <a:schemeClr val="bg1"/>
                </a:solidFill>
              </a:rPr>
              <a:t>UCLA</a:t>
            </a:r>
          </a:p>
          <a:p>
            <a:pPr marL="171450" indent="-17145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“The university has received fewer complaints from copyright holders about alleged copyright violations since it updated its policy to meet the piracy provision in January 2009.” – </a:t>
            </a:r>
            <a:r>
              <a:rPr lang="en-US" sz="2400" i="1" dirty="0" smtClean="0">
                <a:solidFill>
                  <a:schemeClr val="bg1"/>
                </a:solidFill>
              </a:rPr>
              <a:t>Wichita State </a:t>
            </a:r>
          </a:p>
          <a:p>
            <a:pPr marL="171450" indent="-171450">
              <a:spcAft>
                <a:spcPts val="24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“We want to educate people not to do things illegally.  This is becoming a bigger issue and it needs to stop.” – </a:t>
            </a:r>
            <a:r>
              <a:rPr lang="en-US" sz="2400" i="1" dirty="0" smtClean="0">
                <a:solidFill>
                  <a:schemeClr val="bg1"/>
                </a:solidFill>
              </a:rPr>
              <a:t>Columbia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0400"/>
            <a:ext cx="8229600" cy="2044700"/>
          </a:xfrm>
        </p:spPr>
        <p:txBody>
          <a:bodyPr/>
          <a:lstStyle/>
          <a:p>
            <a:r>
              <a:rPr lang="en-US" dirty="0" smtClean="0"/>
              <a:t>Who best to advise</a:t>
            </a:r>
            <a:br>
              <a:rPr lang="en-US" dirty="0" smtClean="0"/>
            </a:br>
            <a:r>
              <a:rPr lang="en-US" dirty="0" smtClean="0"/>
              <a:t>us on messaging?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70022"/>
            <a:ext cx="8229600" cy="1865178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It’s All About Education…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4076700"/>
            <a:ext cx="8229600" cy="16383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Duh.  College </a:t>
            </a:r>
            <a:r>
              <a:rPr lang="en-US" dirty="0" smtClean="0"/>
              <a:t>students.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http://www.filterforge.com/filters/744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4" y="1357312"/>
            <a:ext cx="6969125" cy="48768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76275" y="314325"/>
            <a:ext cx="7639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Top 5 Courses for 2013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(as presented by the RIAA)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9886" y="1905000"/>
            <a:ext cx="582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b="1" dirty="0" smtClean="0">
                <a:latin typeface="Times New Roman"/>
                <a:cs typeface="Times New Roman"/>
              </a:rPr>
              <a:t>1.	Vinyl: </a:t>
            </a:r>
            <a:r>
              <a:rPr lang="en-US" i="1" dirty="0" smtClean="0">
                <a:latin typeface="Times New Roman"/>
                <a:cs typeface="Times New Roman"/>
              </a:rPr>
              <a:t>The bright horizon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9886" y="2270490"/>
            <a:ext cx="5829300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2.	</a:t>
            </a:r>
            <a:r>
              <a:rPr lang="en-US" b="1" dirty="0" err="1" smtClean="0">
                <a:latin typeface="Times New Roman"/>
                <a:cs typeface="Times New Roman"/>
              </a:rPr>
              <a:t>Megaupload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  <a:r>
              <a:rPr lang="en-US" i="1" dirty="0" smtClean="0">
                <a:latin typeface="Times New Roman"/>
                <a:cs typeface="Times New Roman"/>
              </a:rPr>
              <a:t>An unbiased look at why it was evil 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9886" y="2867899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latin typeface="Times New Roman"/>
                <a:cs typeface="Times New Roman"/>
              </a:rPr>
              <a:t>3.	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/>
                <a:cs typeface="Times New Roman"/>
              </a:rPr>
              <a:t>How to win friends and influence people: </a:t>
            </a:r>
            <a:r>
              <a:rPr lang="en-US" i="1" dirty="0" smtClean="0">
                <a:latin typeface="Times New Roman"/>
                <a:cs typeface="Times New Roman"/>
              </a:rPr>
              <a:t>case study of RIAA's litigation strategy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9886" y="3593163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 startAt="4"/>
            </a:pPr>
            <a:r>
              <a:rPr lang="en-US" b="1" dirty="0" err="1" smtClean="0">
                <a:latin typeface="Times New Roman"/>
                <a:cs typeface="Times New Roman"/>
              </a:rPr>
              <a:t>BitTorrent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  <a:r>
              <a:rPr lang="en-US" i="1" dirty="0" smtClean="0">
                <a:latin typeface="Times New Roman"/>
                <a:cs typeface="Times New Roman"/>
              </a:rPr>
              <a:t>Why World of </a:t>
            </a:r>
            <a:r>
              <a:rPr lang="en-US" i="1" dirty="0" err="1" smtClean="0">
                <a:latin typeface="Times New Roman"/>
                <a:cs typeface="Times New Roman"/>
              </a:rPr>
              <a:t>Warcraft</a:t>
            </a:r>
            <a:r>
              <a:rPr lang="en-US" i="1" dirty="0" smtClean="0">
                <a:latin typeface="Times New Roman"/>
                <a:cs typeface="Times New Roman"/>
              </a:rPr>
              <a:t> updates are essential in today’s Higher Education Environment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39886" y="4305300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b="1" dirty="0" smtClean="0">
                <a:latin typeface="Times New Roman"/>
                <a:cs typeface="Times New Roman"/>
              </a:rPr>
              <a:t>5.	</a:t>
            </a:r>
            <a:r>
              <a:rPr lang="en-US" dirty="0" smtClean="0"/>
              <a:t> </a:t>
            </a:r>
            <a:r>
              <a:rPr lang="en-US" b="1" dirty="0" smtClean="0">
                <a:latin typeface="Times New Roman"/>
                <a:cs typeface="Times New Roman"/>
              </a:rPr>
              <a:t>RIAA Master class on the art of advocacy: </a:t>
            </a:r>
            <a:r>
              <a:rPr lang="en-US" i="1" dirty="0" smtClean="0">
                <a:latin typeface="Times New Roman"/>
                <a:cs typeface="Times New Roman"/>
              </a:rPr>
              <a:t>an insider's look at the campaign for SOPA/PIPA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437"/>
            <a:ext cx="8439150" cy="681763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On-campus anti-piracy ad campaigns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7251" y="4686300"/>
            <a:ext cx="7829549" cy="18288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126" y="809704"/>
            <a:ext cx="4298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sz="2400" b="1" dirty="0" err="1">
                <a:solidFill>
                  <a:schemeClr val="bg1"/>
                </a:solidFill>
              </a:rPr>
              <a:t>EdVenture</a:t>
            </a:r>
            <a:endParaRPr lang="en-US" sz="2400" b="1" dirty="0">
              <a:solidFill>
                <a:schemeClr val="bg1"/>
              </a:solidFill>
            </a:endParaRPr>
          </a:p>
          <a:p>
            <a:pPr lvl="0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</a:rPr>
              <a:t>Worked with classes at 5 Universities to develop anti-piracy </a:t>
            </a:r>
            <a:r>
              <a:rPr lang="en-US" sz="2400" dirty="0" smtClean="0">
                <a:solidFill>
                  <a:schemeClr val="bg1"/>
                </a:solidFill>
              </a:rPr>
              <a:t>messaging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8" name="Picture 5" descr="50-cent-pink-no-m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0526" y="2880408"/>
            <a:ext cx="3762375" cy="3762375"/>
          </a:xfrm>
          <a:prstGeom prst="rect">
            <a:avLst/>
          </a:prstGeom>
          <a:noFill/>
          <a:ln/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90526" y="2511076"/>
            <a:ext cx="351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Georgia State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4536552" y="1594534"/>
          <a:ext cx="3804562" cy="4920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5" imgW="5830114" imgH="7542857" progId="AcroExch.Document.7">
                  <p:embed/>
                </p:oleObj>
              </mc:Choice>
              <mc:Fallback>
                <p:oleObj name="Acrobat Document" r:id="rId5" imgW="5830114" imgH="7542857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552" y="1594534"/>
                        <a:ext cx="3804562" cy="4920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876801" y="1225202"/>
            <a:ext cx="35147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Colorado University - Boulder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9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806" y="133350"/>
            <a:ext cx="4202937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4806" y="4876800"/>
            <a:ext cx="4371975" cy="12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7282" y="6248400"/>
            <a:ext cx="34004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647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550" y="152400"/>
            <a:ext cx="4133850" cy="477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7411" y="4998485"/>
            <a:ext cx="5859354" cy="128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2763" y="6315075"/>
            <a:ext cx="34194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13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588"/>
            <a:ext cx="8229600" cy="723038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On-campus anti-piracy ad campaigns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57251" y="4686300"/>
            <a:ext cx="7829549" cy="1828800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800" dirty="0" smtClean="0">
              <a:solidFill>
                <a:schemeClr val="bg1"/>
              </a:solidFill>
              <a:latin typeface="Arial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809626"/>
            <a:ext cx="5286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/>
                <a:cs typeface="Arial"/>
              </a:rPr>
              <a:t>Syracuse University</a:t>
            </a:r>
          </a:p>
          <a:p>
            <a:pPr lvl="0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Newhouse School of Public Communications</a:t>
            </a:r>
            <a:b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Professor Brian Sheehan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1342" y="2511424"/>
            <a:ext cx="2275497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353" y="809626"/>
            <a:ext cx="2629822" cy="328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68" y="2511424"/>
            <a:ext cx="2464806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 descr="Don't-push-banner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28353" y="4289182"/>
            <a:ext cx="2854325" cy="2378318"/>
          </a:xfrm>
          <a:prstGeom prst="rect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268" y="5670901"/>
            <a:ext cx="4726992" cy="99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5599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" y="933451"/>
            <a:ext cx="3082927" cy="4914899"/>
          </a:xfrm>
          <a:prstGeom prst="rect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463" y="933451"/>
            <a:ext cx="3644624" cy="4914900"/>
          </a:xfrm>
          <a:prstGeom prst="rect">
            <a:avLst/>
          </a:prstGeom>
          <a:noFill/>
          <a:ln w="31750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1475" y="266700"/>
            <a:ext cx="5981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Syracuse: Results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698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Matters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1478"/>
            <a:ext cx="8229600" cy="1143000"/>
          </a:xfrm>
        </p:spPr>
        <p:txBody>
          <a:bodyPr/>
          <a:lstStyle/>
          <a:p>
            <a:r>
              <a:rPr lang="en-US" sz="3800" dirty="0" smtClean="0"/>
              <a:t>Seven of the 10 most followed </a:t>
            </a:r>
            <a:br>
              <a:rPr lang="en-US" sz="3800" dirty="0" smtClean="0"/>
            </a:br>
            <a:r>
              <a:rPr lang="en-US" sz="3800" dirty="0" smtClean="0"/>
              <a:t>Twitter users are musicians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6400"/>
            <a:ext cx="8229600" cy="3879763"/>
          </a:xfrm>
        </p:spPr>
        <p:txBody>
          <a:bodyPr/>
          <a:lstStyle/>
          <a:p>
            <a:pPr marL="569913" indent="-569913" algn="l">
              <a:buFont typeface="+mj-lt"/>
              <a:buAutoNum type="arabicPeriod"/>
            </a:pPr>
            <a:r>
              <a:rPr lang="en-US" sz="2200" b="1" dirty="0" smtClean="0">
                <a:solidFill>
                  <a:srgbClr val="FFFF00"/>
                </a:solidFill>
              </a:rPr>
              <a:t>Lady Gaga </a:t>
            </a:r>
            <a:r>
              <a:rPr lang="en-US" sz="2200" b="1" dirty="0" smtClean="0">
                <a:solidFill>
                  <a:schemeClr val="bg1"/>
                </a:solidFill>
              </a:rPr>
              <a:t>(@</a:t>
            </a:r>
            <a:r>
              <a:rPr lang="en-US" sz="2200" b="1" dirty="0" err="1" smtClean="0">
                <a:solidFill>
                  <a:schemeClr val="bg1"/>
                </a:solidFill>
              </a:rPr>
              <a:t>ladygaga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b="1" dirty="0" smtClean="0">
                <a:solidFill>
                  <a:srgbClr val="FFFF00"/>
                </a:solidFill>
              </a:rPr>
              <a:t>Justin </a:t>
            </a:r>
            <a:r>
              <a:rPr lang="en-US" sz="2200" b="1" dirty="0" err="1" smtClean="0">
                <a:solidFill>
                  <a:srgbClr val="FFFF00"/>
                </a:solidFill>
              </a:rPr>
              <a:t>Bieber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(@</a:t>
            </a:r>
            <a:r>
              <a:rPr lang="en-US" sz="2200" b="1" dirty="0" err="1" smtClean="0">
                <a:solidFill>
                  <a:schemeClr val="bg1"/>
                </a:solidFill>
              </a:rPr>
              <a:t>justinbieber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b="1" dirty="0" smtClean="0">
                <a:solidFill>
                  <a:srgbClr val="FFFF00"/>
                </a:solidFill>
              </a:rPr>
              <a:t>Katy Perry </a:t>
            </a:r>
            <a:r>
              <a:rPr lang="en-US" sz="2200" b="1" dirty="0" smtClean="0">
                <a:solidFill>
                  <a:schemeClr val="bg1"/>
                </a:solidFill>
              </a:rPr>
              <a:t>(@</a:t>
            </a:r>
            <a:r>
              <a:rPr lang="en-US" sz="2200" b="1" dirty="0" err="1" smtClean="0">
                <a:solidFill>
                  <a:schemeClr val="bg1"/>
                </a:solidFill>
              </a:rPr>
              <a:t>katyperry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Rihanna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</a:rPr>
              <a:t>(@</a:t>
            </a:r>
            <a:r>
              <a:rPr lang="en-US" sz="2200" b="1" dirty="0" err="1" smtClean="0">
                <a:solidFill>
                  <a:schemeClr val="bg1"/>
                </a:solidFill>
              </a:rPr>
              <a:t>rihanna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b="1" dirty="0" smtClean="0">
                <a:solidFill>
                  <a:srgbClr val="FFFF00"/>
                </a:solidFill>
              </a:rPr>
              <a:t>Britney Spears </a:t>
            </a:r>
            <a:r>
              <a:rPr lang="en-US" sz="2200" b="1" dirty="0" smtClean="0">
                <a:solidFill>
                  <a:schemeClr val="bg1"/>
                </a:solidFill>
              </a:rPr>
              <a:t>(@</a:t>
            </a:r>
            <a:r>
              <a:rPr lang="en-US" sz="2200" b="1" dirty="0" err="1" smtClean="0">
                <a:solidFill>
                  <a:schemeClr val="bg1"/>
                </a:solidFill>
              </a:rPr>
              <a:t>britneyspears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b="1" dirty="0" err="1" smtClean="0">
                <a:solidFill>
                  <a:srgbClr val="FFFF00"/>
                </a:solidFill>
              </a:rPr>
              <a:t>Shakira</a:t>
            </a:r>
            <a:r>
              <a:rPr lang="en-US" sz="2200" b="1" dirty="0" smtClean="0">
                <a:solidFill>
                  <a:schemeClr val="bg1"/>
                </a:solidFill>
              </a:rPr>
              <a:t> (@</a:t>
            </a:r>
            <a:r>
              <a:rPr lang="en-US" sz="2200" b="1" dirty="0" err="1" smtClean="0">
                <a:solidFill>
                  <a:schemeClr val="bg1"/>
                </a:solidFill>
              </a:rPr>
              <a:t>shakira</a:t>
            </a:r>
            <a:r>
              <a:rPr lang="en-US" sz="2200" b="1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Barack Obama (@</a:t>
            </a:r>
            <a:r>
              <a:rPr lang="en-US" sz="2200" dirty="0" err="1" smtClean="0">
                <a:solidFill>
                  <a:schemeClr val="bg1"/>
                </a:solidFill>
              </a:rPr>
              <a:t>BarackObama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Kim </a:t>
            </a:r>
            <a:r>
              <a:rPr lang="en-US" sz="2200" dirty="0" err="1" smtClean="0">
                <a:solidFill>
                  <a:schemeClr val="bg1"/>
                </a:solidFill>
              </a:rPr>
              <a:t>Kardashian</a:t>
            </a:r>
            <a:r>
              <a:rPr lang="en-US" sz="2200" dirty="0" smtClean="0">
                <a:solidFill>
                  <a:schemeClr val="bg1"/>
                </a:solidFill>
              </a:rPr>
              <a:t> (@</a:t>
            </a:r>
            <a:r>
              <a:rPr lang="en-US" sz="2200" dirty="0" err="1" smtClean="0">
                <a:solidFill>
                  <a:schemeClr val="bg1"/>
                </a:solidFill>
              </a:rPr>
              <a:t>KimKardashian</a:t>
            </a:r>
            <a:r>
              <a:rPr lang="en-US" sz="2200" dirty="0" smtClean="0">
                <a:solidFill>
                  <a:schemeClr val="bg1"/>
                </a:solidFill>
              </a:rPr>
              <a:t>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b="1" dirty="0" smtClean="0">
                <a:solidFill>
                  <a:srgbClr val="FFFF00"/>
                </a:solidFill>
              </a:rPr>
              <a:t>Taylor Swift </a:t>
            </a:r>
            <a:r>
              <a:rPr lang="en-US" sz="2200" b="1" dirty="0" smtClean="0">
                <a:solidFill>
                  <a:schemeClr val="bg1"/>
                </a:solidFill>
              </a:rPr>
              <a:t>(@taylorswift13)</a:t>
            </a:r>
          </a:p>
          <a:p>
            <a:pPr marL="569913" indent="-569913" algn="l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YouTube (@YouTube)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362" y="1798140"/>
            <a:ext cx="3243337" cy="455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043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085" y="3372985"/>
            <a:ext cx="4949616" cy="325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22" y="192961"/>
            <a:ext cx="4754577" cy="311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489958"/>
            <a:ext cx="3441700" cy="2644141"/>
          </a:xfrm>
        </p:spPr>
        <p:txBody>
          <a:bodyPr/>
          <a:lstStyle/>
          <a:p>
            <a:r>
              <a:rPr lang="en-US" sz="2400" dirty="0" smtClean="0"/>
              <a:t>Music videos make up 11</a:t>
            </a:r>
            <a:r>
              <a:rPr lang="en-US" sz="2400" dirty="0"/>
              <a:t> </a:t>
            </a:r>
            <a:r>
              <a:rPr lang="en-US" sz="2400" dirty="0" smtClean="0"/>
              <a:t>of the top 12 </a:t>
            </a:r>
            <a:br>
              <a:rPr lang="en-US" sz="2400" dirty="0" smtClean="0"/>
            </a:br>
            <a:r>
              <a:rPr lang="en-US" sz="2400" dirty="0" smtClean="0"/>
              <a:t>most watched YouTube videos of all time.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9008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-mobile-htc-winmo65-slacker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22750">
            <a:off x="1125205" y="583486"/>
            <a:ext cx="3109882" cy="55945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620" y="232832"/>
            <a:ext cx="2997242" cy="59351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1646">
            <a:off x="4739825" y="-16936"/>
            <a:ext cx="39270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7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dirty="0" smtClean="0"/>
              <a:t>Music:</a:t>
            </a:r>
            <a:br>
              <a:rPr lang="en-US" dirty="0" smtClean="0"/>
            </a:br>
            <a:r>
              <a:rPr lang="en-US" dirty="0" smtClean="0"/>
              <a:t>Worth Creating</a:t>
            </a:r>
            <a:br>
              <a:rPr lang="en-US" dirty="0" smtClean="0"/>
            </a:br>
            <a:r>
              <a:rPr lang="en-US" dirty="0" smtClean="0"/>
              <a:t>Worth Protecting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13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07809"/>
            <a:ext cx="8229600" cy="1577152"/>
          </a:xfrm>
        </p:spPr>
        <p:txBody>
          <a:bodyPr anchor="t"/>
          <a:lstStyle/>
          <a:p>
            <a:r>
              <a:rPr lang="en-US" dirty="0" smtClean="0"/>
              <a:t>The Music Industry Is Now Primarily Digital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29578"/>
            <a:ext cx="8229600" cy="157715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2500" b="1" dirty="0" smtClean="0">
                <a:solidFill>
                  <a:schemeClr val="bg1"/>
                </a:solidFill>
              </a:rPr>
              <a:t>①</a:t>
            </a:r>
            <a:endParaRPr lang="en-US" sz="1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00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90157568"/>
              </p:ext>
            </p:extLst>
          </p:nvPr>
        </p:nvGraphicFramePr>
        <p:xfrm>
          <a:off x="688304" y="1278484"/>
          <a:ext cx="7767392" cy="513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514174"/>
            <a:ext cx="8229600" cy="936165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96107" y="2544360"/>
            <a:ext cx="1459715" cy="457474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 smtClean="0"/>
              <a:t>Physical</a:t>
            </a:r>
          </a:p>
          <a:p>
            <a:r>
              <a:rPr lang="en-US" sz="1400" dirty="0" smtClean="0"/>
              <a:t>50%</a:t>
            </a:r>
            <a:endParaRPr lang="en-US" sz="1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31224" y="3666382"/>
            <a:ext cx="1896568" cy="457474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 smtClean="0"/>
              <a:t>Digital Downloads</a:t>
            </a:r>
          </a:p>
          <a:p>
            <a:r>
              <a:rPr lang="en-US" sz="1400" dirty="0" smtClean="0"/>
              <a:t>38%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80867" y="4672515"/>
            <a:ext cx="796987" cy="457474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 smtClean="0"/>
              <a:t>Mobile</a:t>
            </a:r>
          </a:p>
          <a:p>
            <a:r>
              <a:rPr lang="en-US" sz="1400" dirty="0" smtClean="0"/>
              <a:t>4%</a:t>
            </a:r>
            <a:endParaRPr lang="en-US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54819" y="4995164"/>
            <a:ext cx="1026068" cy="457474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 smtClean="0"/>
              <a:t>Subscription</a:t>
            </a:r>
          </a:p>
          <a:p>
            <a:r>
              <a:rPr lang="en-US" sz="1400" dirty="0" smtClean="0"/>
              <a:t>4%</a:t>
            </a:r>
            <a:endParaRPr lang="en-US" sz="14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09127" y="4236440"/>
            <a:ext cx="1078276" cy="664812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400" dirty="0" smtClean="0"/>
              <a:t>Performance Rights</a:t>
            </a:r>
          </a:p>
          <a:p>
            <a:r>
              <a:rPr lang="en-US" sz="1400" dirty="0" smtClean="0"/>
              <a:t>4%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06621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698" y="6209745"/>
            <a:ext cx="7571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Source: RIAA Music Industry Shipment Database</a:t>
            </a:r>
            <a:endParaRPr lang="en-US" sz="1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14174"/>
            <a:ext cx="8229600" cy="936165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 smtClean="0"/>
              <a:t>U.S. Digital Music Sales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3466440"/>
              </p:ext>
            </p:extLst>
          </p:nvPr>
        </p:nvGraphicFramePr>
        <p:xfrm>
          <a:off x="323908" y="1397000"/>
          <a:ext cx="8496184" cy="465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-713303" y="304290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$ Billion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9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98725678"/>
              </p:ext>
            </p:extLst>
          </p:nvPr>
        </p:nvGraphicFramePr>
        <p:xfrm>
          <a:off x="161887" y="1764655"/>
          <a:ext cx="8820226" cy="4535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514174"/>
            <a:ext cx="8229600" cy="1250481"/>
          </a:xfrm>
          <a:prstGeom prst="rect">
            <a:avLst/>
          </a:prstGeom>
          <a:effectLst>
            <a:outerShdw blurRad="1270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 algn="ctr" defTabSz="457200" rtl="0" eaLnBrk="1" latinLnBrk="0" hangingPunct="1">
              <a:spcBef>
                <a:spcPct val="0"/>
              </a:spcBef>
              <a:buFont typeface="Arial"/>
              <a:buNone/>
              <a:defRPr sz="4500" kern="120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3500" dirty="0" smtClean="0"/>
              <a:t>Percent of Market Digitally Distributed </a:t>
            </a:r>
          </a:p>
          <a:p>
            <a:endParaRPr lang="en-US" sz="1000" dirty="0"/>
          </a:p>
          <a:p>
            <a:r>
              <a:rPr lang="en-US" sz="1500" dirty="0" smtClean="0"/>
              <a:t>(United States 2011)</a:t>
            </a:r>
            <a:endParaRPr lang="en-US" sz="1500" dirty="0"/>
          </a:p>
        </p:txBody>
      </p:sp>
      <p:sp>
        <p:nvSpPr>
          <p:cNvPr id="4" name="Rectangle 3"/>
          <p:cNvSpPr/>
          <p:nvPr/>
        </p:nvSpPr>
        <p:spPr>
          <a:xfrm>
            <a:off x="782698" y="6209745"/>
            <a:ext cx="757185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 smtClean="0">
                <a:solidFill>
                  <a:schemeClr val="bg1"/>
                </a:solidFill>
                <a:latin typeface="Arial"/>
                <a:cs typeface="Arial"/>
              </a:rPr>
              <a:t>Source: RIAA [for music industry]; RIAA analysis of PWC data [for other industries]</a:t>
            </a:r>
            <a:endParaRPr lang="en-US" sz="1000" i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25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1679</Words>
  <Application>Microsoft Office PowerPoint</Application>
  <PresentationFormat>On-screen Show (4:3)</PresentationFormat>
  <Paragraphs>370</Paragraphs>
  <Slides>59</Slides>
  <Notes>59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Office Theme</vt:lpstr>
      <vt:lpstr>Acrobat Document</vt:lpstr>
      <vt:lpstr>On Campus and Off: A Conversation about Today’s  Modern Music Marketplace Cary Sherman  EDUCAUSE November 8, 2012</vt:lpstr>
      <vt:lpstr>PowerPoint Presentation</vt:lpstr>
      <vt:lpstr>PowerPoint Presentation</vt:lpstr>
      <vt:lpstr>PowerPoint Presentation</vt:lpstr>
      <vt:lpstr>PowerPoint Presentation</vt:lpstr>
      <vt:lpstr>The Music Industry Is Now Primarily Digital</vt:lpstr>
      <vt:lpstr>PowerPoint Presentation</vt:lpstr>
      <vt:lpstr>PowerPoint Presentation</vt:lpstr>
      <vt:lpstr>PowerPoint Presentation</vt:lpstr>
      <vt:lpstr>Get a new business model?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types of digital business models are now embraced and licensed by the major music labels  26 million tracks licensed worldwide  500 digital services licensed worldwide</vt:lpstr>
      <vt:lpstr>A Major RIAA Priority:   Making it simpler and easier  to license music and  develop new business models.</vt:lpstr>
      <vt:lpstr>PowerPoint Presentation</vt:lpstr>
      <vt:lpstr>The Long Tail?</vt:lpstr>
      <vt:lpstr>PowerPoint Presentation</vt:lpstr>
      <vt:lpstr>PowerPoint Presentation</vt:lpstr>
      <vt:lpstr>Illegal Downloading Hurts.    Strategic Enforcement Helps.</vt:lpstr>
      <vt:lpstr>Virtually every academic study confirms…</vt:lpstr>
      <vt:lpstr>Yes, file sharing can be used for legal purposes, but the overwhelming majority of users engage in illegal activity…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Protecting Rights Can STIMULATE Sales</vt:lpstr>
      <vt:lpstr>PowerPoint Presentation</vt:lpstr>
      <vt:lpstr>PowerPoint Presentation</vt:lpstr>
      <vt:lpstr>Big Drop In Limewire Users, More Than Half Go Legit   NPD  “Industry efforts to combat illegal file sharing,  and increased options for listening and downloading legally, have resulted in a sharp reduction  in the number of P2P music downloaders.”   Nielsen  Of the 13 million LimeWire users,  9.7 million stopped using LimeWire and 51% of them stopped using file sharing services altogether. </vt:lpstr>
      <vt:lpstr>PowerPoint Presentation</vt:lpstr>
      <vt:lpstr>PowerPoint Presentation</vt:lpstr>
      <vt:lpstr>What next?</vt:lpstr>
      <vt:lpstr>PowerPoint Presentation</vt:lpstr>
      <vt:lpstr>Commercial ISP Deal</vt:lpstr>
      <vt:lpstr>Why are we so optimistic about this approach?  Because you have proven that it works.</vt:lpstr>
      <vt:lpstr>Universities: The Original Intermediary</vt:lpstr>
      <vt:lpstr>Universities – and EDUCAUSE – have been good partners</vt:lpstr>
      <vt:lpstr>Schools have taken action…</vt:lpstr>
      <vt:lpstr>PowerPoint Presentation</vt:lpstr>
      <vt:lpstr>EDUCAUSE resources</vt:lpstr>
      <vt:lpstr>EDUCAUSE resources</vt:lpstr>
      <vt:lpstr>Schools See Benefits Too</vt:lpstr>
      <vt:lpstr>Who best to advise us on messaging?</vt:lpstr>
      <vt:lpstr>On-campus anti-piracy ad campaigns</vt:lpstr>
      <vt:lpstr>PowerPoint Presentation</vt:lpstr>
      <vt:lpstr>PowerPoint Presentation</vt:lpstr>
      <vt:lpstr>On-campus anti-piracy ad campaigns</vt:lpstr>
      <vt:lpstr>PowerPoint Presentation</vt:lpstr>
      <vt:lpstr>Music Matters</vt:lpstr>
      <vt:lpstr>Seven of the 10 most followed  Twitter users are musicians</vt:lpstr>
      <vt:lpstr>Music videos make up 11 of the top 12  most watched YouTube videos of all time.</vt:lpstr>
      <vt:lpstr>PowerPoint Presentation</vt:lpstr>
      <vt:lpstr>Music: Worth Creating Worth Protecting</vt:lpstr>
    </vt:vector>
  </TitlesOfParts>
  <Company>The Glover Park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Sherman</dc:creator>
  <cp:lastModifiedBy>lgesner</cp:lastModifiedBy>
  <cp:revision>364</cp:revision>
  <cp:lastPrinted>2012-06-07T18:18:07Z</cp:lastPrinted>
  <dcterms:created xsi:type="dcterms:W3CDTF">2012-05-30T14:43:38Z</dcterms:created>
  <dcterms:modified xsi:type="dcterms:W3CDTF">2012-12-14T22:17:43Z</dcterms:modified>
</cp:coreProperties>
</file>