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57" r:id="rId3"/>
    <p:sldId id="268" r:id="rId4"/>
    <p:sldId id="263" r:id="rId5"/>
    <p:sldId id="264" r:id="rId6"/>
    <p:sldId id="265" r:id="rId7"/>
    <p:sldId id="274" r:id="rId8"/>
    <p:sldId id="269" r:id="rId9"/>
    <p:sldId id="270" r:id="rId10"/>
    <p:sldId id="271" r:id="rId11"/>
    <p:sldId id="273" r:id="rId12"/>
    <p:sldId id="272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60954-3570-4CF6-AB61-ABB32E9D613C}" type="doc">
      <dgm:prSet loTypeId="urn:microsoft.com/office/officeart/2005/8/layout/hProcess11" loCatId="process" qsTypeId="urn:microsoft.com/office/officeart/2005/8/quickstyle/simple2" qsCatId="simple" csTypeId="urn:microsoft.com/office/officeart/2005/8/colors/accent0_1" csCatId="mainScheme" phldr="1"/>
      <dgm:spPr/>
    </dgm:pt>
    <dgm:pt modelId="{A6F64E35-E5DB-44AD-93F6-25A29CD5CCFE}">
      <dgm:prSet phldrT="[Text]"/>
      <dgm:spPr/>
      <dgm:t>
        <a:bodyPr/>
        <a:lstStyle/>
        <a:p>
          <a:r>
            <a:rPr lang="en-ZA" dirty="0" smtClean="0"/>
            <a:t>2010  UCT respects copyright</a:t>
          </a:r>
          <a:endParaRPr lang="en-ZA" dirty="0"/>
        </a:p>
      </dgm:t>
    </dgm:pt>
    <dgm:pt modelId="{533D6F71-864B-4028-892A-CB9DFD6F47C7}" type="parTrans" cxnId="{F5D07D57-9CEC-4F4D-A3C2-A957F4A2B632}">
      <dgm:prSet/>
      <dgm:spPr/>
      <dgm:t>
        <a:bodyPr/>
        <a:lstStyle/>
        <a:p>
          <a:endParaRPr lang="en-ZA"/>
        </a:p>
      </dgm:t>
    </dgm:pt>
    <dgm:pt modelId="{4F8CC0C7-52F8-42FD-8B75-ECE9847D7BAB}" type="sibTrans" cxnId="{F5D07D57-9CEC-4F4D-A3C2-A957F4A2B632}">
      <dgm:prSet/>
      <dgm:spPr/>
      <dgm:t>
        <a:bodyPr/>
        <a:lstStyle/>
        <a:p>
          <a:endParaRPr lang="en-ZA"/>
        </a:p>
      </dgm:t>
    </dgm:pt>
    <dgm:pt modelId="{E0E4B0A3-DA0F-46FC-B04F-ED7383E2BADF}">
      <dgm:prSet phldrT="[Text]"/>
      <dgm:spPr/>
      <dgm:t>
        <a:bodyPr/>
        <a:lstStyle/>
        <a:p>
          <a:r>
            <a:rPr lang="en-ZA" dirty="0" smtClean="0"/>
            <a:t>2011 Email migration to </a:t>
          </a:r>
          <a:r>
            <a:rPr lang="en-ZA" dirty="0" err="1" smtClean="0"/>
            <a:t>myUCT</a:t>
          </a:r>
          <a:endParaRPr lang="en-ZA" dirty="0"/>
        </a:p>
      </dgm:t>
    </dgm:pt>
    <dgm:pt modelId="{186C1D8C-86BA-4A01-AD0F-6B8616A0ECD5}" type="parTrans" cxnId="{80D79624-862F-4F58-B46A-C8D3223D9906}">
      <dgm:prSet/>
      <dgm:spPr/>
      <dgm:t>
        <a:bodyPr/>
        <a:lstStyle/>
        <a:p>
          <a:endParaRPr lang="en-ZA"/>
        </a:p>
      </dgm:t>
    </dgm:pt>
    <dgm:pt modelId="{24618092-1E23-4EF9-87FB-8C0FF7229824}" type="sibTrans" cxnId="{80D79624-862F-4F58-B46A-C8D3223D9906}">
      <dgm:prSet/>
      <dgm:spPr/>
      <dgm:t>
        <a:bodyPr/>
        <a:lstStyle/>
        <a:p>
          <a:endParaRPr lang="en-ZA"/>
        </a:p>
      </dgm:t>
    </dgm:pt>
    <dgm:pt modelId="{E1714D11-2DCA-4E30-96AC-0B753FE91271}">
      <dgm:prSet phldrT="[Text]"/>
      <dgm:spPr/>
      <dgm:t>
        <a:bodyPr/>
        <a:lstStyle/>
        <a:p>
          <a:r>
            <a:rPr lang="en-ZA" dirty="0" smtClean="0"/>
            <a:t>2011 Student laptop initiative</a:t>
          </a:r>
          <a:endParaRPr lang="en-ZA" dirty="0"/>
        </a:p>
      </dgm:t>
    </dgm:pt>
    <dgm:pt modelId="{F92E1FBE-001E-4A4F-B18E-187A2A541339}" type="parTrans" cxnId="{CB99A47A-34B7-4CE1-8339-8BA229988391}">
      <dgm:prSet/>
      <dgm:spPr/>
      <dgm:t>
        <a:bodyPr/>
        <a:lstStyle/>
        <a:p>
          <a:endParaRPr lang="en-ZA"/>
        </a:p>
      </dgm:t>
    </dgm:pt>
    <dgm:pt modelId="{B2F82F7C-78C3-429D-B5EB-F4B56372DE9E}" type="sibTrans" cxnId="{CB99A47A-34B7-4CE1-8339-8BA229988391}">
      <dgm:prSet/>
      <dgm:spPr/>
      <dgm:t>
        <a:bodyPr/>
        <a:lstStyle/>
        <a:p>
          <a:endParaRPr lang="en-ZA"/>
        </a:p>
      </dgm:t>
    </dgm:pt>
    <dgm:pt modelId="{60FA0FAB-1814-4F69-ABDF-01E661AF74D4}">
      <dgm:prSet phldrT="[Text]"/>
      <dgm:spPr/>
      <dgm:t>
        <a:bodyPr/>
        <a:lstStyle/>
        <a:p>
          <a:r>
            <a:rPr lang="en-ZA" dirty="0" smtClean="0"/>
            <a:t>2012 Cyber security month</a:t>
          </a:r>
          <a:endParaRPr lang="en-ZA" dirty="0"/>
        </a:p>
      </dgm:t>
    </dgm:pt>
    <dgm:pt modelId="{AE579317-FCA7-4D96-A1E6-E75E8164FFEE}" type="parTrans" cxnId="{0F2292D8-04B7-4F90-A421-C46BBA8CD6B2}">
      <dgm:prSet/>
      <dgm:spPr/>
      <dgm:t>
        <a:bodyPr/>
        <a:lstStyle/>
        <a:p>
          <a:endParaRPr lang="en-ZA"/>
        </a:p>
      </dgm:t>
    </dgm:pt>
    <dgm:pt modelId="{12E9D6D2-F4EE-4F52-8C54-308C54F4D336}" type="sibTrans" cxnId="{0F2292D8-04B7-4F90-A421-C46BBA8CD6B2}">
      <dgm:prSet/>
      <dgm:spPr/>
      <dgm:t>
        <a:bodyPr/>
        <a:lstStyle/>
        <a:p>
          <a:endParaRPr lang="en-ZA"/>
        </a:p>
      </dgm:t>
    </dgm:pt>
    <dgm:pt modelId="{0CDF32CD-375D-4FFB-A4D9-EB784B709639}" type="pres">
      <dgm:prSet presAssocID="{1B160954-3570-4CF6-AB61-ABB32E9D613C}" presName="Name0" presStyleCnt="0">
        <dgm:presLayoutVars>
          <dgm:dir/>
          <dgm:resizeHandles val="exact"/>
        </dgm:presLayoutVars>
      </dgm:prSet>
      <dgm:spPr/>
    </dgm:pt>
    <dgm:pt modelId="{FF4C2935-CB5C-4FB3-843F-B84DDB7A1E0A}" type="pres">
      <dgm:prSet presAssocID="{1B160954-3570-4CF6-AB61-ABB32E9D613C}" presName="arrow" presStyleLbl="bgShp" presStyleIdx="0" presStyleCn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C7AAEBD-E843-4819-AAFF-1B2C4F868D8F}" type="pres">
      <dgm:prSet presAssocID="{1B160954-3570-4CF6-AB61-ABB32E9D613C}" presName="points" presStyleCnt="0"/>
      <dgm:spPr/>
    </dgm:pt>
    <dgm:pt modelId="{DAC04500-1AC6-493A-A499-9ED4D6CB92C8}" type="pres">
      <dgm:prSet presAssocID="{A6F64E35-E5DB-44AD-93F6-25A29CD5CCFE}" presName="compositeA" presStyleCnt="0"/>
      <dgm:spPr/>
    </dgm:pt>
    <dgm:pt modelId="{3405AC8F-9F5A-4086-8CD3-D71E068AAB6B}" type="pres">
      <dgm:prSet presAssocID="{A6F64E35-E5DB-44AD-93F6-25A29CD5CCFE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65AFB12-DB2D-4F3F-9F2D-FFFBA62576D4}" type="pres">
      <dgm:prSet presAssocID="{A6F64E35-E5DB-44AD-93F6-25A29CD5CCFE}" presName="circleA" presStyleLbl="node1" presStyleIdx="0" presStyleCnt="4"/>
      <dgm:spPr/>
    </dgm:pt>
    <dgm:pt modelId="{06D978E8-D838-4311-88E6-A99A1107B176}" type="pres">
      <dgm:prSet presAssocID="{A6F64E35-E5DB-44AD-93F6-25A29CD5CCFE}" presName="spaceA" presStyleCnt="0"/>
      <dgm:spPr/>
    </dgm:pt>
    <dgm:pt modelId="{4E6AE937-061B-4DF6-BC40-A7ECAE006F3E}" type="pres">
      <dgm:prSet presAssocID="{4F8CC0C7-52F8-42FD-8B75-ECE9847D7BAB}" presName="space" presStyleCnt="0"/>
      <dgm:spPr/>
    </dgm:pt>
    <dgm:pt modelId="{F57027FC-14FB-4CA6-ACF6-39B5D147F472}" type="pres">
      <dgm:prSet presAssocID="{E0E4B0A3-DA0F-46FC-B04F-ED7383E2BADF}" presName="compositeB" presStyleCnt="0"/>
      <dgm:spPr/>
    </dgm:pt>
    <dgm:pt modelId="{76F75C75-8713-494E-B2D6-3BBBF9687C8C}" type="pres">
      <dgm:prSet presAssocID="{E0E4B0A3-DA0F-46FC-B04F-ED7383E2BADF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3A63178-DA46-4FC0-9BDB-66EE1EAF81ED}" type="pres">
      <dgm:prSet presAssocID="{E0E4B0A3-DA0F-46FC-B04F-ED7383E2BADF}" presName="circleB" presStyleLbl="node1" presStyleIdx="1" presStyleCnt="4"/>
      <dgm:spPr/>
    </dgm:pt>
    <dgm:pt modelId="{02134942-9284-469D-888C-F697CA873065}" type="pres">
      <dgm:prSet presAssocID="{E0E4B0A3-DA0F-46FC-B04F-ED7383E2BADF}" presName="spaceB" presStyleCnt="0"/>
      <dgm:spPr/>
    </dgm:pt>
    <dgm:pt modelId="{D51D5DBF-A0E9-4067-8DF5-C02455EDE536}" type="pres">
      <dgm:prSet presAssocID="{24618092-1E23-4EF9-87FB-8C0FF7229824}" presName="space" presStyleCnt="0"/>
      <dgm:spPr/>
    </dgm:pt>
    <dgm:pt modelId="{35AF2CE3-A94C-48DC-A433-36C473C4F437}" type="pres">
      <dgm:prSet presAssocID="{E1714D11-2DCA-4E30-96AC-0B753FE91271}" presName="compositeA" presStyleCnt="0"/>
      <dgm:spPr/>
    </dgm:pt>
    <dgm:pt modelId="{0B84E5FF-35E8-4397-90EE-1EC00EAEDAD3}" type="pres">
      <dgm:prSet presAssocID="{E1714D11-2DCA-4E30-96AC-0B753FE91271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17F1CE4-4527-4481-BEC6-33884E82197E}" type="pres">
      <dgm:prSet presAssocID="{E1714D11-2DCA-4E30-96AC-0B753FE91271}" presName="circleA" presStyleLbl="node1" presStyleIdx="2" presStyleCnt="4"/>
      <dgm:spPr/>
    </dgm:pt>
    <dgm:pt modelId="{95551B5D-C5F7-4722-8D86-90681BC52808}" type="pres">
      <dgm:prSet presAssocID="{E1714D11-2DCA-4E30-96AC-0B753FE91271}" presName="spaceA" presStyleCnt="0"/>
      <dgm:spPr/>
    </dgm:pt>
    <dgm:pt modelId="{3078B6B9-96C6-4E55-A79E-F5C9AB553913}" type="pres">
      <dgm:prSet presAssocID="{B2F82F7C-78C3-429D-B5EB-F4B56372DE9E}" presName="space" presStyleCnt="0"/>
      <dgm:spPr/>
    </dgm:pt>
    <dgm:pt modelId="{6D1F5B8D-328F-40C8-80E4-96724E5B06F0}" type="pres">
      <dgm:prSet presAssocID="{60FA0FAB-1814-4F69-ABDF-01E661AF74D4}" presName="compositeB" presStyleCnt="0"/>
      <dgm:spPr/>
    </dgm:pt>
    <dgm:pt modelId="{118B93F9-43A4-43AB-AD57-2A7C7322BF0D}" type="pres">
      <dgm:prSet presAssocID="{60FA0FAB-1814-4F69-ABDF-01E661AF74D4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A4EE395-931A-474F-A8BD-8C6C7B82DB17}" type="pres">
      <dgm:prSet presAssocID="{60FA0FAB-1814-4F69-ABDF-01E661AF74D4}" presName="circleB" presStyleLbl="node1" presStyleIdx="3" presStyleCnt="4"/>
      <dgm:spPr/>
    </dgm:pt>
    <dgm:pt modelId="{805853AA-FE02-4F61-AC40-CC384BE2ECEC}" type="pres">
      <dgm:prSet presAssocID="{60FA0FAB-1814-4F69-ABDF-01E661AF74D4}" presName="spaceB" presStyleCnt="0"/>
      <dgm:spPr/>
    </dgm:pt>
  </dgm:ptLst>
  <dgm:cxnLst>
    <dgm:cxn modelId="{F20B137D-5725-4C05-A994-71AEF1D96EA4}" type="presOf" srcId="{E1714D11-2DCA-4E30-96AC-0B753FE91271}" destId="{0B84E5FF-35E8-4397-90EE-1EC00EAEDAD3}" srcOrd="0" destOrd="0" presId="urn:microsoft.com/office/officeart/2005/8/layout/hProcess11"/>
    <dgm:cxn modelId="{80D79624-862F-4F58-B46A-C8D3223D9906}" srcId="{1B160954-3570-4CF6-AB61-ABB32E9D613C}" destId="{E0E4B0A3-DA0F-46FC-B04F-ED7383E2BADF}" srcOrd="1" destOrd="0" parTransId="{186C1D8C-86BA-4A01-AD0F-6B8616A0ECD5}" sibTransId="{24618092-1E23-4EF9-87FB-8C0FF7229824}"/>
    <dgm:cxn modelId="{C1340FE0-F857-4A81-B1D9-E31235F3FCBF}" type="presOf" srcId="{A6F64E35-E5DB-44AD-93F6-25A29CD5CCFE}" destId="{3405AC8F-9F5A-4086-8CD3-D71E068AAB6B}" srcOrd="0" destOrd="0" presId="urn:microsoft.com/office/officeart/2005/8/layout/hProcess11"/>
    <dgm:cxn modelId="{B90C7E49-EB0F-4288-A320-A4FB2DF5EB57}" type="presOf" srcId="{60FA0FAB-1814-4F69-ABDF-01E661AF74D4}" destId="{118B93F9-43A4-43AB-AD57-2A7C7322BF0D}" srcOrd="0" destOrd="0" presId="urn:microsoft.com/office/officeart/2005/8/layout/hProcess11"/>
    <dgm:cxn modelId="{0F2292D8-04B7-4F90-A421-C46BBA8CD6B2}" srcId="{1B160954-3570-4CF6-AB61-ABB32E9D613C}" destId="{60FA0FAB-1814-4F69-ABDF-01E661AF74D4}" srcOrd="3" destOrd="0" parTransId="{AE579317-FCA7-4D96-A1E6-E75E8164FFEE}" sibTransId="{12E9D6D2-F4EE-4F52-8C54-308C54F4D336}"/>
    <dgm:cxn modelId="{CB99A47A-34B7-4CE1-8339-8BA229988391}" srcId="{1B160954-3570-4CF6-AB61-ABB32E9D613C}" destId="{E1714D11-2DCA-4E30-96AC-0B753FE91271}" srcOrd="2" destOrd="0" parTransId="{F92E1FBE-001E-4A4F-B18E-187A2A541339}" sibTransId="{B2F82F7C-78C3-429D-B5EB-F4B56372DE9E}"/>
    <dgm:cxn modelId="{B5049A32-D3D3-4E67-8151-E022E1738AB8}" type="presOf" srcId="{E0E4B0A3-DA0F-46FC-B04F-ED7383E2BADF}" destId="{76F75C75-8713-494E-B2D6-3BBBF9687C8C}" srcOrd="0" destOrd="0" presId="urn:microsoft.com/office/officeart/2005/8/layout/hProcess11"/>
    <dgm:cxn modelId="{BB836606-9E72-4FAF-B00E-4F871591EBC7}" type="presOf" srcId="{1B160954-3570-4CF6-AB61-ABB32E9D613C}" destId="{0CDF32CD-375D-4FFB-A4D9-EB784B709639}" srcOrd="0" destOrd="0" presId="urn:microsoft.com/office/officeart/2005/8/layout/hProcess11"/>
    <dgm:cxn modelId="{F5D07D57-9CEC-4F4D-A3C2-A957F4A2B632}" srcId="{1B160954-3570-4CF6-AB61-ABB32E9D613C}" destId="{A6F64E35-E5DB-44AD-93F6-25A29CD5CCFE}" srcOrd="0" destOrd="0" parTransId="{533D6F71-864B-4028-892A-CB9DFD6F47C7}" sibTransId="{4F8CC0C7-52F8-42FD-8B75-ECE9847D7BAB}"/>
    <dgm:cxn modelId="{5BA56EDA-523D-4481-A336-DD629712CA0D}" type="presParOf" srcId="{0CDF32CD-375D-4FFB-A4D9-EB784B709639}" destId="{FF4C2935-CB5C-4FB3-843F-B84DDB7A1E0A}" srcOrd="0" destOrd="0" presId="urn:microsoft.com/office/officeart/2005/8/layout/hProcess11"/>
    <dgm:cxn modelId="{E426C39A-B559-4426-B325-5C67AF134C9E}" type="presParOf" srcId="{0CDF32CD-375D-4FFB-A4D9-EB784B709639}" destId="{5C7AAEBD-E843-4819-AAFF-1B2C4F868D8F}" srcOrd="1" destOrd="0" presId="urn:microsoft.com/office/officeart/2005/8/layout/hProcess11"/>
    <dgm:cxn modelId="{6D434207-E4C7-419F-ACD8-025DC3107C57}" type="presParOf" srcId="{5C7AAEBD-E843-4819-AAFF-1B2C4F868D8F}" destId="{DAC04500-1AC6-493A-A499-9ED4D6CB92C8}" srcOrd="0" destOrd="0" presId="urn:microsoft.com/office/officeart/2005/8/layout/hProcess11"/>
    <dgm:cxn modelId="{DF767C30-81E9-475E-896E-A4C9BD8F5617}" type="presParOf" srcId="{DAC04500-1AC6-493A-A499-9ED4D6CB92C8}" destId="{3405AC8F-9F5A-4086-8CD3-D71E068AAB6B}" srcOrd="0" destOrd="0" presId="urn:microsoft.com/office/officeart/2005/8/layout/hProcess11"/>
    <dgm:cxn modelId="{0A4EBC5C-1456-43E7-8C5D-4FA678903C72}" type="presParOf" srcId="{DAC04500-1AC6-493A-A499-9ED4D6CB92C8}" destId="{365AFB12-DB2D-4F3F-9F2D-FFFBA62576D4}" srcOrd="1" destOrd="0" presId="urn:microsoft.com/office/officeart/2005/8/layout/hProcess11"/>
    <dgm:cxn modelId="{70247CF3-FA80-41FA-AC4F-EADE7C6486AF}" type="presParOf" srcId="{DAC04500-1AC6-493A-A499-9ED4D6CB92C8}" destId="{06D978E8-D838-4311-88E6-A99A1107B176}" srcOrd="2" destOrd="0" presId="urn:microsoft.com/office/officeart/2005/8/layout/hProcess11"/>
    <dgm:cxn modelId="{1917F662-C8B6-4D4B-A92C-91934E28D3E7}" type="presParOf" srcId="{5C7AAEBD-E843-4819-AAFF-1B2C4F868D8F}" destId="{4E6AE937-061B-4DF6-BC40-A7ECAE006F3E}" srcOrd="1" destOrd="0" presId="urn:microsoft.com/office/officeart/2005/8/layout/hProcess11"/>
    <dgm:cxn modelId="{D190AB36-FB90-4D04-A35F-257FC9E75FA6}" type="presParOf" srcId="{5C7AAEBD-E843-4819-AAFF-1B2C4F868D8F}" destId="{F57027FC-14FB-4CA6-ACF6-39B5D147F472}" srcOrd="2" destOrd="0" presId="urn:microsoft.com/office/officeart/2005/8/layout/hProcess11"/>
    <dgm:cxn modelId="{0B5D1277-DE98-4A80-B2DC-2C720224E81F}" type="presParOf" srcId="{F57027FC-14FB-4CA6-ACF6-39B5D147F472}" destId="{76F75C75-8713-494E-B2D6-3BBBF9687C8C}" srcOrd="0" destOrd="0" presId="urn:microsoft.com/office/officeart/2005/8/layout/hProcess11"/>
    <dgm:cxn modelId="{E27007B6-6B46-495D-BDC6-09E3D4FA1A24}" type="presParOf" srcId="{F57027FC-14FB-4CA6-ACF6-39B5D147F472}" destId="{63A63178-DA46-4FC0-9BDB-66EE1EAF81ED}" srcOrd="1" destOrd="0" presId="urn:microsoft.com/office/officeart/2005/8/layout/hProcess11"/>
    <dgm:cxn modelId="{8C3ABC54-2E75-457D-AAA1-C0F884E65596}" type="presParOf" srcId="{F57027FC-14FB-4CA6-ACF6-39B5D147F472}" destId="{02134942-9284-469D-888C-F697CA873065}" srcOrd="2" destOrd="0" presId="urn:microsoft.com/office/officeart/2005/8/layout/hProcess11"/>
    <dgm:cxn modelId="{27977904-6EAC-44FA-B2BD-196D4EB6575B}" type="presParOf" srcId="{5C7AAEBD-E843-4819-AAFF-1B2C4F868D8F}" destId="{D51D5DBF-A0E9-4067-8DF5-C02455EDE536}" srcOrd="3" destOrd="0" presId="urn:microsoft.com/office/officeart/2005/8/layout/hProcess11"/>
    <dgm:cxn modelId="{030977D6-4EFB-49EC-81DB-9C39C1D4023E}" type="presParOf" srcId="{5C7AAEBD-E843-4819-AAFF-1B2C4F868D8F}" destId="{35AF2CE3-A94C-48DC-A433-36C473C4F437}" srcOrd="4" destOrd="0" presId="urn:microsoft.com/office/officeart/2005/8/layout/hProcess11"/>
    <dgm:cxn modelId="{11471974-37EF-4265-885A-D1F6B52BC1E8}" type="presParOf" srcId="{35AF2CE3-A94C-48DC-A433-36C473C4F437}" destId="{0B84E5FF-35E8-4397-90EE-1EC00EAEDAD3}" srcOrd="0" destOrd="0" presId="urn:microsoft.com/office/officeart/2005/8/layout/hProcess11"/>
    <dgm:cxn modelId="{0937753C-0F1E-4483-ACFC-6434519AFFE6}" type="presParOf" srcId="{35AF2CE3-A94C-48DC-A433-36C473C4F437}" destId="{117F1CE4-4527-4481-BEC6-33884E82197E}" srcOrd="1" destOrd="0" presId="urn:microsoft.com/office/officeart/2005/8/layout/hProcess11"/>
    <dgm:cxn modelId="{6845F3EB-3633-4874-BA08-C4B189016BE2}" type="presParOf" srcId="{35AF2CE3-A94C-48DC-A433-36C473C4F437}" destId="{95551B5D-C5F7-4722-8D86-90681BC52808}" srcOrd="2" destOrd="0" presId="urn:microsoft.com/office/officeart/2005/8/layout/hProcess11"/>
    <dgm:cxn modelId="{527A387E-3B1D-4FB2-867C-C96FF90F9D01}" type="presParOf" srcId="{5C7AAEBD-E843-4819-AAFF-1B2C4F868D8F}" destId="{3078B6B9-96C6-4E55-A79E-F5C9AB553913}" srcOrd="5" destOrd="0" presId="urn:microsoft.com/office/officeart/2005/8/layout/hProcess11"/>
    <dgm:cxn modelId="{37AC1F8D-CFB5-45D2-8D7C-9B0A13085FF6}" type="presParOf" srcId="{5C7AAEBD-E843-4819-AAFF-1B2C4F868D8F}" destId="{6D1F5B8D-328F-40C8-80E4-96724E5B06F0}" srcOrd="6" destOrd="0" presId="urn:microsoft.com/office/officeart/2005/8/layout/hProcess11"/>
    <dgm:cxn modelId="{4695BC9E-A4B5-48B8-A434-70FD2E2A80BC}" type="presParOf" srcId="{6D1F5B8D-328F-40C8-80E4-96724E5B06F0}" destId="{118B93F9-43A4-43AB-AD57-2A7C7322BF0D}" srcOrd="0" destOrd="0" presId="urn:microsoft.com/office/officeart/2005/8/layout/hProcess11"/>
    <dgm:cxn modelId="{AFC5D818-AB51-456A-98C1-18CC82857781}" type="presParOf" srcId="{6D1F5B8D-328F-40C8-80E4-96724E5B06F0}" destId="{BA4EE395-931A-474F-A8BD-8C6C7B82DB17}" srcOrd="1" destOrd="0" presId="urn:microsoft.com/office/officeart/2005/8/layout/hProcess11"/>
    <dgm:cxn modelId="{9C305DBA-307E-407E-B5AD-31B18AC920E0}" type="presParOf" srcId="{6D1F5B8D-328F-40C8-80E4-96724E5B06F0}" destId="{805853AA-FE02-4F61-AC40-CC384BE2ECE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60954-3570-4CF6-AB61-ABB32E9D613C}" type="doc">
      <dgm:prSet loTypeId="urn:microsoft.com/office/officeart/2005/8/layout/hProcess11" loCatId="process" qsTypeId="urn:microsoft.com/office/officeart/2005/8/quickstyle/simple2" qsCatId="simple" csTypeId="urn:microsoft.com/office/officeart/2005/8/colors/accent0_1" csCatId="mainScheme" phldr="1"/>
      <dgm:spPr/>
    </dgm:pt>
    <dgm:pt modelId="{A6F64E35-E5DB-44AD-93F6-25A29CD5CCFE}">
      <dgm:prSet phldrT="[Text]"/>
      <dgm:spPr/>
      <dgm:t>
        <a:bodyPr/>
        <a:lstStyle/>
        <a:p>
          <a:r>
            <a:rPr lang="en-ZA" dirty="0" smtClean="0"/>
            <a:t>2010  UCT respects copyright</a:t>
          </a:r>
          <a:endParaRPr lang="en-ZA" dirty="0"/>
        </a:p>
      </dgm:t>
    </dgm:pt>
    <dgm:pt modelId="{533D6F71-864B-4028-892A-CB9DFD6F47C7}" type="parTrans" cxnId="{F5D07D57-9CEC-4F4D-A3C2-A957F4A2B632}">
      <dgm:prSet/>
      <dgm:spPr/>
      <dgm:t>
        <a:bodyPr/>
        <a:lstStyle/>
        <a:p>
          <a:endParaRPr lang="en-ZA"/>
        </a:p>
      </dgm:t>
    </dgm:pt>
    <dgm:pt modelId="{4F8CC0C7-52F8-42FD-8B75-ECE9847D7BAB}" type="sibTrans" cxnId="{F5D07D57-9CEC-4F4D-A3C2-A957F4A2B632}">
      <dgm:prSet/>
      <dgm:spPr/>
      <dgm:t>
        <a:bodyPr/>
        <a:lstStyle/>
        <a:p>
          <a:endParaRPr lang="en-ZA"/>
        </a:p>
      </dgm:t>
    </dgm:pt>
    <dgm:pt modelId="{E0E4B0A3-DA0F-46FC-B04F-ED7383E2BADF}">
      <dgm:prSet phldrT="[Text]"/>
      <dgm:spPr/>
      <dgm:t>
        <a:bodyPr/>
        <a:lstStyle/>
        <a:p>
          <a:r>
            <a:rPr lang="en-ZA" dirty="0" smtClean="0"/>
            <a:t>2011 Email migration to </a:t>
          </a:r>
          <a:r>
            <a:rPr lang="en-ZA" dirty="0" err="1" smtClean="0"/>
            <a:t>myUCT</a:t>
          </a:r>
          <a:endParaRPr lang="en-ZA" dirty="0"/>
        </a:p>
      </dgm:t>
    </dgm:pt>
    <dgm:pt modelId="{186C1D8C-86BA-4A01-AD0F-6B8616A0ECD5}" type="parTrans" cxnId="{80D79624-862F-4F58-B46A-C8D3223D9906}">
      <dgm:prSet/>
      <dgm:spPr/>
      <dgm:t>
        <a:bodyPr/>
        <a:lstStyle/>
        <a:p>
          <a:endParaRPr lang="en-ZA"/>
        </a:p>
      </dgm:t>
    </dgm:pt>
    <dgm:pt modelId="{24618092-1E23-4EF9-87FB-8C0FF7229824}" type="sibTrans" cxnId="{80D79624-862F-4F58-B46A-C8D3223D9906}">
      <dgm:prSet/>
      <dgm:spPr/>
      <dgm:t>
        <a:bodyPr/>
        <a:lstStyle/>
        <a:p>
          <a:endParaRPr lang="en-ZA"/>
        </a:p>
      </dgm:t>
    </dgm:pt>
    <dgm:pt modelId="{E1714D11-2DCA-4E30-96AC-0B753FE91271}">
      <dgm:prSet phldrT="[Text]"/>
      <dgm:spPr/>
      <dgm:t>
        <a:bodyPr/>
        <a:lstStyle/>
        <a:p>
          <a:r>
            <a:rPr lang="en-ZA" dirty="0" smtClean="0"/>
            <a:t>2011 Student laptop initiative</a:t>
          </a:r>
          <a:endParaRPr lang="en-ZA" dirty="0"/>
        </a:p>
      </dgm:t>
    </dgm:pt>
    <dgm:pt modelId="{F92E1FBE-001E-4A4F-B18E-187A2A541339}" type="parTrans" cxnId="{CB99A47A-34B7-4CE1-8339-8BA229988391}">
      <dgm:prSet/>
      <dgm:spPr/>
      <dgm:t>
        <a:bodyPr/>
        <a:lstStyle/>
        <a:p>
          <a:endParaRPr lang="en-ZA"/>
        </a:p>
      </dgm:t>
    </dgm:pt>
    <dgm:pt modelId="{B2F82F7C-78C3-429D-B5EB-F4B56372DE9E}" type="sibTrans" cxnId="{CB99A47A-34B7-4CE1-8339-8BA229988391}">
      <dgm:prSet/>
      <dgm:spPr/>
      <dgm:t>
        <a:bodyPr/>
        <a:lstStyle/>
        <a:p>
          <a:endParaRPr lang="en-ZA"/>
        </a:p>
      </dgm:t>
    </dgm:pt>
    <dgm:pt modelId="{60FA0FAB-1814-4F69-ABDF-01E661AF74D4}">
      <dgm:prSet phldrT="[Text]"/>
      <dgm:spPr/>
      <dgm:t>
        <a:bodyPr/>
        <a:lstStyle/>
        <a:p>
          <a:r>
            <a:rPr lang="en-ZA" dirty="0" smtClean="0"/>
            <a:t>2012 Cyber security month</a:t>
          </a:r>
          <a:endParaRPr lang="en-ZA" dirty="0"/>
        </a:p>
      </dgm:t>
    </dgm:pt>
    <dgm:pt modelId="{AE579317-FCA7-4D96-A1E6-E75E8164FFEE}" type="parTrans" cxnId="{0F2292D8-04B7-4F90-A421-C46BBA8CD6B2}">
      <dgm:prSet/>
      <dgm:spPr/>
      <dgm:t>
        <a:bodyPr/>
        <a:lstStyle/>
        <a:p>
          <a:endParaRPr lang="en-ZA"/>
        </a:p>
      </dgm:t>
    </dgm:pt>
    <dgm:pt modelId="{12E9D6D2-F4EE-4F52-8C54-308C54F4D336}" type="sibTrans" cxnId="{0F2292D8-04B7-4F90-A421-C46BBA8CD6B2}">
      <dgm:prSet/>
      <dgm:spPr/>
      <dgm:t>
        <a:bodyPr/>
        <a:lstStyle/>
        <a:p>
          <a:endParaRPr lang="en-ZA"/>
        </a:p>
      </dgm:t>
    </dgm:pt>
    <dgm:pt modelId="{0CDF32CD-375D-4FFB-A4D9-EB784B709639}" type="pres">
      <dgm:prSet presAssocID="{1B160954-3570-4CF6-AB61-ABB32E9D613C}" presName="Name0" presStyleCnt="0">
        <dgm:presLayoutVars>
          <dgm:dir/>
          <dgm:resizeHandles val="exact"/>
        </dgm:presLayoutVars>
      </dgm:prSet>
      <dgm:spPr/>
    </dgm:pt>
    <dgm:pt modelId="{FF4C2935-CB5C-4FB3-843F-B84DDB7A1E0A}" type="pres">
      <dgm:prSet presAssocID="{1B160954-3570-4CF6-AB61-ABB32E9D613C}" presName="arrow" presStyleLbl="bgShp" presStyleIdx="0" presStyleCn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C7AAEBD-E843-4819-AAFF-1B2C4F868D8F}" type="pres">
      <dgm:prSet presAssocID="{1B160954-3570-4CF6-AB61-ABB32E9D613C}" presName="points" presStyleCnt="0"/>
      <dgm:spPr/>
    </dgm:pt>
    <dgm:pt modelId="{DAC04500-1AC6-493A-A499-9ED4D6CB92C8}" type="pres">
      <dgm:prSet presAssocID="{A6F64E35-E5DB-44AD-93F6-25A29CD5CCFE}" presName="compositeA" presStyleCnt="0"/>
      <dgm:spPr/>
    </dgm:pt>
    <dgm:pt modelId="{3405AC8F-9F5A-4086-8CD3-D71E068AAB6B}" type="pres">
      <dgm:prSet presAssocID="{A6F64E35-E5DB-44AD-93F6-25A29CD5CCFE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65AFB12-DB2D-4F3F-9F2D-FFFBA62576D4}" type="pres">
      <dgm:prSet presAssocID="{A6F64E35-E5DB-44AD-93F6-25A29CD5CCFE}" presName="circleA" presStyleLbl="node1" presStyleIdx="0" presStyleCnt="4"/>
      <dgm:spPr/>
    </dgm:pt>
    <dgm:pt modelId="{06D978E8-D838-4311-88E6-A99A1107B176}" type="pres">
      <dgm:prSet presAssocID="{A6F64E35-E5DB-44AD-93F6-25A29CD5CCFE}" presName="spaceA" presStyleCnt="0"/>
      <dgm:spPr/>
    </dgm:pt>
    <dgm:pt modelId="{4E6AE937-061B-4DF6-BC40-A7ECAE006F3E}" type="pres">
      <dgm:prSet presAssocID="{4F8CC0C7-52F8-42FD-8B75-ECE9847D7BAB}" presName="space" presStyleCnt="0"/>
      <dgm:spPr/>
    </dgm:pt>
    <dgm:pt modelId="{F57027FC-14FB-4CA6-ACF6-39B5D147F472}" type="pres">
      <dgm:prSet presAssocID="{E0E4B0A3-DA0F-46FC-B04F-ED7383E2BADF}" presName="compositeB" presStyleCnt="0"/>
      <dgm:spPr/>
    </dgm:pt>
    <dgm:pt modelId="{76F75C75-8713-494E-B2D6-3BBBF9687C8C}" type="pres">
      <dgm:prSet presAssocID="{E0E4B0A3-DA0F-46FC-B04F-ED7383E2BADF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3A63178-DA46-4FC0-9BDB-66EE1EAF81ED}" type="pres">
      <dgm:prSet presAssocID="{E0E4B0A3-DA0F-46FC-B04F-ED7383E2BADF}" presName="circleB" presStyleLbl="node1" presStyleIdx="1" presStyleCnt="4"/>
      <dgm:spPr/>
    </dgm:pt>
    <dgm:pt modelId="{02134942-9284-469D-888C-F697CA873065}" type="pres">
      <dgm:prSet presAssocID="{E0E4B0A3-DA0F-46FC-B04F-ED7383E2BADF}" presName="spaceB" presStyleCnt="0"/>
      <dgm:spPr/>
    </dgm:pt>
    <dgm:pt modelId="{D51D5DBF-A0E9-4067-8DF5-C02455EDE536}" type="pres">
      <dgm:prSet presAssocID="{24618092-1E23-4EF9-87FB-8C0FF7229824}" presName="space" presStyleCnt="0"/>
      <dgm:spPr/>
    </dgm:pt>
    <dgm:pt modelId="{35AF2CE3-A94C-48DC-A433-36C473C4F437}" type="pres">
      <dgm:prSet presAssocID="{E1714D11-2DCA-4E30-96AC-0B753FE91271}" presName="compositeA" presStyleCnt="0"/>
      <dgm:spPr/>
    </dgm:pt>
    <dgm:pt modelId="{0B84E5FF-35E8-4397-90EE-1EC00EAEDAD3}" type="pres">
      <dgm:prSet presAssocID="{E1714D11-2DCA-4E30-96AC-0B753FE91271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17F1CE4-4527-4481-BEC6-33884E82197E}" type="pres">
      <dgm:prSet presAssocID="{E1714D11-2DCA-4E30-96AC-0B753FE91271}" presName="circleA" presStyleLbl="node1" presStyleIdx="2" presStyleCnt="4"/>
      <dgm:spPr/>
    </dgm:pt>
    <dgm:pt modelId="{95551B5D-C5F7-4722-8D86-90681BC52808}" type="pres">
      <dgm:prSet presAssocID="{E1714D11-2DCA-4E30-96AC-0B753FE91271}" presName="spaceA" presStyleCnt="0"/>
      <dgm:spPr/>
    </dgm:pt>
    <dgm:pt modelId="{3078B6B9-96C6-4E55-A79E-F5C9AB553913}" type="pres">
      <dgm:prSet presAssocID="{B2F82F7C-78C3-429D-B5EB-F4B56372DE9E}" presName="space" presStyleCnt="0"/>
      <dgm:spPr/>
    </dgm:pt>
    <dgm:pt modelId="{6D1F5B8D-328F-40C8-80E4-96724E5B06F0}" type="pres">
      <dgm:prSet presAssocID="{60FA0FAB-1814-4F69-ABDF-01E661AF74D4}" presName="compositeB" presStyleCnt="0"/>
      <dgm:spPr/>
    </dgm:pt>
    <dgm:pt modelId="{118B93F9-43A4-43AB-AD57-2A7C7322BF0D}" type="pres">
      <dgm:prSet presAssocID="{60FA0FAB-1814-4F69-ABDF-01E661AF74D4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A4EE395-931A-474F-A8BD-8C6C7B82DB17}" type="pres">
      <dgm:prSet presAssocID="{60FA0FAB-1814-4F69-ABDF-01E661AF74D4}" presName="circleB" presStyleLbl="node1" presStyleIdx="3" presStyleCnt="4"/>
      <dgm:spPr/>
    </dgm:pt>
    <dgm:pt modelId="{805853AA-FE02-4F61-AC40-CC384BE2ECEC}" type="pres">
      <dgm:prSet presAssocID="{60FA0FAB-1814-4F69-ABDF-01E661AF74D4}" presName="spaceB" presStyleCnt="0"/>
      <dgm:spPr/>
    </dgm:pt>
  </dgm:ptLst>
  <dgm:cxnLst>
    <dgm:cxn modelId="{80D79624-862F-4F58-B46A-C8D3223D9906}" srcId="{1B160954-3570-4CF6-AB61-ABB32E9D613C}" destId="{E0E4B0A3-DA0F-46FC-B04F-ED7383E2BADF}" srcOrd="1" destOrd="0" parTransId="{186C1D8C-86BA-4A01-AD0F-6B8616A0ECD5}" sibTransId="{24618092-1E23-4EF9-87FB-8C0FF7229824}"/>
    <dgm:cxn modelId="{1B99B6EC-009B-4F61-9745-A4E6F300F3A0}" type="presOf" srcId="{E0E4B0A3-DA0F-46FC-B04F-ED7383E2BADF}" destId="{76F75C75-8713-494E-B2D6-3BBBF9687C8C}" srcOrd="0" destOrd="0" presId="urn:microsoft.com/office/officeart/2005/8/layout/hProcess11"/>
    <dgm:cxn modelId="{E8A4C66A-7FFF-4EF6-B255-A5C1EC90237C}" type="presOf" srcId="{1B160954-3570-4CF6-AB61-ABB32E9D613C}" destId="{0CDF32CD-375D-4FFB-A4D9-EB784B709639}" srcOrd="0" destOrd="0" presId="urn:microsoft.com/office/officeart/2005/8/layout/hProcess11"/>
    <dgm:cxn modelId="{0F2292D8-04B7-4F90-A421-C46BBA8CD6B2}" srcId="{1B160954-3570-4CF6-AB61-ABB32E9D613C}" destId="{60FA0FAB-1814-4F69-ABDF-01E661AF74D4}" srcOrd="3" destOrd="0" parTransId="{AE579317-FCA7-4D96-A1E6-E75E8164FFEE}" sibTransId="{12E9D6D2-F4EE-4F52-8C54-308C54F4D336}"/>
    <dgm:cxn modelId="{CB99A47A-34B7-4CE1-8339-8BA229988391}" srcId="{1B160954-3570-4CF6-AB61-ABB32E9D613C}" destId="{E1714D11-2DCA-4E30-96AC-0B753FE91271}" srcOrd="2" destOrd="0" parTransId="{F92E1FBE-001E-4A4F-B18E-187A2A541339}" sibTransId="{B2F82F7C-78C3-429D-B5EB-F4B56372DE9E}"/>
    <dgm:cxn modelId="{DCB6862A-A436-4EF0-9ED3-6E7A15735B82}" type="presOf" srcId="{E1714D11-2DCA-4E30-96AC-0B753FE91271}" destId="{0B84E5FF-35E8-4397-90EE-1EC00EAEDAD3}" srcOrd="0" destOrd="0" presId="urn:microsoft.com/office/officeart/2005/8/layout/hProcess11"/>
    <dgm:cxn modelId="{82722D6B-B4A5-4B8C-B72F-237C43EE8E2A}" type="presOf" srcId="{A6F64E35-E5DB-44AD-93F6-25A29CD5CCFE}" destId="{3405AC8F-9F5A-4086-8CD3-D71E068AAB6B}" srcOrd="0" destOrd="0" presId="urn:microsoft.com/office/officeart/2005/8/layout/hProcess11"/>
    <dgm:cxn modelId="{2A74BD9C-18E8-4A6F-BB74-CFE100C9926E}" type="presOf" srcId="{60FA0FAB-1814-4F69-ABDF-01E661AF74D4}" destId="{118B93F9-43A4-43AB-AD57-2A7C7322BF0D}" srcOrd="0" destOrd="0" presId="urn:microsoft.com/office/officeart/2005/8/layout/hProcess11"/>
    <dgm:cxn modelId="{F5D07D57-9CEC-4F4D-A3C2-A957F4A2B632}" srcId="{1B160954-3570-4CF6-AB61-ABB32E9D613C}" destId="{A6F64E35-E5DB-44AD-93F6-25A29CD5CCFE}" srcOrd="0" destOrd="0" parTransId="{533D6F71-864B-4028-892A-CB9DFD6F47C7}" sibTransId="{4F8CC0C7-52F8-42FD-8B75-ECE9847D7BAB}"/>
    <dgm:cxn modelId="{BC242308-D424-40C0-A216-F55796F045BE}" type="presParOf" srcId="{0CDF32CD-375D-4FFB-A4D9-EB784B709639}" destId="{FF4C2935-CB5C-4FB3-843F-B84DDB7A1E0A}" srcOrd="0" destOrd="0" presId="urn:microsoft.com/office/officeart/2005/8/layout/hProcess11"/>
    <dgm:cxn modelId="{17C4E6FE-D6C8-4D13-AD92-9E1254CD5DDC}" type="presParOf" srcId="{0CDF32CD-375D-4FFB-A4D9-EB784B709639}" destId="{5C7AAEBD-E843-4819-AAFF-1B2C4F868D8F}" srcOrd="1" destOrd="0" presId="urn:microsoft.com/office/officeart/2005/8/layout/hProcess11"/>
    <dgm:cxn modelId="{458101F6-6C22-4E3E-9CE1-C47C2F06E2B7}" type="presParOf" srcId="{5C7AAEBD-E843-4819-AAFF-1B2C4F868D8F}" destId="{DAC04500-1AC6-493A-A499-9ED4D6CB92C8}" srcOrd="0" destOrd="0" presId="urn:microsoft.com/office/officeart/2005/8/layout/hProcess11"/>
    <dgm:cxn modelId="{A1850804-8785-407B-9B29-6228C0396A6E}" type="presParOf" srcId="{DAC04500-1AC6-493A-A499-9ED4D6CB92C8}" destId="{3405AC8F-9F5A-4086-8CD3-D71E068AAB6B}" srcOrd="0" destOrd="0" presId="urn:microsoft.com/office/officeart/2005/8/layout/hProcess11"/>
    <dgm:cxn modelId="{797A4EEB-1094-4132-95EC-FA6CAC81FE1D}" type="presParOf" srcId="{DAC04500-1AC6-493A-A499-9ED4D6CB92C8}" destId="{365AFB12-DB2D-4F3F-9F2D-FFFBA62576D4}" srcOrd="1" destOrd="0" presId="urn:microsoft.com/office/officeart/2005/8/layout/hProcess11"/>
    <dgm:cxn modelId="{8051424B-9156-44F8-BB0E-25CF423F5107}" type="presParOf" srcId="{DAC04500-1AC6-493A-A499-9ED4D6CB92C8}" destId="{06D978E8-D838-4311-88E6-A99A1107B176}" srcOrd="2" destOrd="0" presId="urn:microsoft.com/office/officeart/2005/8/layout/hProcess11"/>
    <dgm:cxn modelId="{941684C6-6039-4FF6-9971-4C6C1A44F842}" type="presParOf" srcId="{5C7AAEBD-E843-4819-AAFF-1B2C4F868D8F}" destId="{4E6AE937-061B-4DF6-BC40-A7ECAE006F3E}" srcOrd="1" destOrd="0" presId="urn:microsoft.com/office/officeart/2005/8/layout/hProcess11"/>
    <dgm:cxn modelId="{97497D04-08E5-403A-9A51-639119B2E874}" type="presParOf" srcId="{5C7AAEBD-E843-4819-AAFF-1B2C4F868D8F}" destId="{F57027FC-14FB-4CA6-ACF6-39B5D147F472}" srcOrd="2" destOrd="0" presId="urn:microsoft.com/office/officeart/2005/8/layout/hProcess11"/>
    <dgm:cxn modelId="{14335586-8DA4-4531-97FC-630B79E366CE}" type="presParOf" srcId="{F57027FC-14FB-4CA6-ACF6-39B5D147F472}" destId="{76F75C75-8713-494E-B2D6-3BBBF9687C8C}" srcOrd="0" destOrd="0" presId="urn:microsoft.com/office/officeart/2005/8/layout/hProcess11"/>
    <dgm:cxn modelId="{82218333-B533-4268-BE39-355B01B17EF4}" type="presParOf" srcId="{F57027FC-14FB-4CA6-ACF6-39B5D147F472}" destId="{63A63178-DA46-4FC0-9BDB-66EE1EAF81ED}" srcOrd="1" destOrd="0" presId="urn:microsoft.com/office/officeart/2005/8/layout/hProcess11"/>
    <dgm:cxn modelId="{E4FC6CCD-0248-47D8-9B4E-CD9CAB615CE2}" type="presParOf" srcId="{F57027FC-14FB-4CA6-ACF6-39B5D147F472}" destId="{02134942-9284-469D-888C-F697CA873065}" srcOrd="2" destOrd="0" presId="urn:microsoft.com/office/officeart/2005/8/layout/hProcess11"/>
    <dgm:cxn modelId="{6E7C550B-392A-45B1-8737-1B0C12F9B092}" type="presParOf" srcId="{5C7AAEBD-E843-4819-AAFF-1B2C4F868D8F}" destId="{D51D5DBF-A0E9-4067-8DF5-C02455EDE536}" srcOrd="3" destOrd="0" presId="urn:microsoft.com/office/officeart/2005/8/layout/hProcess11"/>
    <dgm:cxn modelId="{0B08FA6E-7B93-40B5-91ED-32C98389690F}" type="presParOf" srcId="{5C7AAEBD-E843-4819-AAFF-1B2C4F868D8F}" destId="{35AF2CE3-A94C-48DC-A433-36C473C4F437}" srcOrd="4" destOrd="0" presId="urn:microsoft.com/office/officeart/2005/8/layout/hProcess11"/>
    <dgm:cxn modelId="{CF1904BD-6350-44C8-98B9-8BDB30FE825D}" type="presParOf" srcId="{35AF2CE3-A94C-48DC-A433-36C473C4F437}" destId="{0B84E5FF-35E8-4397-90EE-1EC00EAEDAD3}" srcOrd="0" destOrd="0" presId="urn:microsoft.com/office/officeart/2005/8/layout/hProcess11"/>
    <dgm:cxn modelId="{B7DCB66F-383D-4A8C-9E34-36E6DD93A443}" type="presParOf" srcId="{35AF2CE3-A94C-48DC-A433-36C473C4F437}" destId="{117F1CE4-4527-4481-BEC6-33884E82197E}" srcOrd="1" destOrd="0" presId="urn:microsoft.com/office/officeart/2005/8/layout/hProcess11"/>
    <dgm:cxn modelId="{E9564B36-A41C-4505-87FB-796FEED39108}" type="presParOf" srcId="{35AF2CE3-A94C-48DC-A433-36C473C4F437}" destId="{95551B5D-C5F7-4722-8D86-90681BC52808}" srcOrd="2" destOrd="0" presId="urn:microsoft.com/office/officeart/2005/8/layout/hProcess11"/>
    <dgm:cxn modelId="{1B7FF510-DED3-4DA5-A99E-8AF95FE81704}" type="presParOf" srcId="{5C7AAEBD-E843-4819-AAFF-1B2C4F868D8F}" destId="{3078B6B9-96C6-4E55-A79E-F5C9AB553913}" srcOrd="5" destOrd="0" presId="urn:microsoft.com/office/officeart/2005/8/layout/hProcess11"/>
    <dgm:cxn modelId="{C9FD4ABC-0267-441C-AFE8-EE2CF0864CE9}" type="presParOf" srcId="{5C7AAEBD-E843-4819-AAFF-1B2C4F868D8F}" destId="{6D1F5B8D-328F-40C8-80E4-96724E5B06F0}" srcOrd="6" destOrd="0" presId="urn:microsoft.com/office/officeart/2005/8/layout/hProcess11"/>
    <dgm:cxn modelId="{4BF683FF-A59B-4F8C-804E-278F1406380C}" type="presParOf" srcId="{6D1F5B8D-328F-40C8-80E4-96724E5B06F0}" destId="{118B93F9-43A4-43AB-AD57-2A7C7322BF0D}" srcOrd="0" destOrd="0" presId="urn:microsoft.com/office/officeart/2005/8/layout/hProcess11"/>
    <dgm:cxn modelId="{1ACE5F16-3B7E-466B-AED8-A27E3A90F99D}" type="presParOf" srcId="{6D1F5B8D-328F-40C8-80E4-96724E5B06F0}" destId="{BA4EE395-931A-474F-A8BD-8C6C7B82DB17}" srcOrd="1" destOrd="0" presId="urn:microsoft.com/office/officeart/2005/8/layout/hProcess11"/>
    <dgm:cxn modelId="{C82F4329-E651-4E72-A3A4-A4335556E2B0}" type="presParOf" srcId="{6D1F5B8D-328F-40C8-80E4-96724E5B06F0}" destId="{805853AA-FE02-4F61-AC40-CC384BE2ECE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C2935-CB5C-4FB3-843F-B84DDB7A1E0A}">
      <dsp:nvSpPr>
        <dsp:cNvPr id="0" name=""/>
        <dsp:cNvSpPr/>
      </dsp:nvSpPr>
      <dsp:spPr>
        <a:xfrm>
          <a:off x="0" y="1219199"/>
          <a:ext cx="6096000" cy="1625600"/>
        </a:xfrm>
        <a:prstGeom prst="notchedRightArrow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5AC8F-9F5A-4086-8CD3-D71E068AAB6B}">
      <dsp:nvSpPr>
        <dsp:cNvPr id="0" name=""/>
        <dsp:cNvSpPr/>
      </dsp:nvSpPr>
      <dsp:spPr>
        <a:xfrm>
          <a:off x="2745" y="0"/>
          <a:ext cx="132070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2010  UCT respects copyright</a:t>
          </a:r>
          <a:endParaRPr lang="en-ZA" sz="2000" kern="1200" dirty="0"/>
        </a:p>
      </dsp:txBody>
      <dsp:txXfrm>
        <a:off x="2745" y="0"/>
        <a:ext cx="1320700" cy="1625600"/>
      </dsp:txXfrm>
    </dsp:sp>
    <dsp:sp modelId="{365AFB12-DB2D-4F3F-9F2D-FFFBA62576D4}">
      <dsp:nvSpPr>
        <dsp:cNvPr id="0" name=""/>
        <dsp:cNvSpPr/>
      </dsp:nvSpPr>
      <dsp:spPr>
        <a:xfrm>
          <a:off x="459896" y="1828800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F75C75-8713-494E-B2D6-3BBBF9687C8C}">
      <dsp:nvSpPr>
        <dsp:cNvPr id="0" name=""/>
        <dsp:cNvSpPr/>
      </dsp:nvSpPr>
      <dsp:spPr>
        <a:xfrm>
          <a:off x="1389481" y="2438399"/>
          <a:ext cx="132070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2011 Email migration to </a:t>
          </a:r>
          <a:r>
            <a:rPr lang="en-ZA" sz="2000" kern="1200" dirty="0" err="1" smtClean="0"/>
            <a:t>myUCT</a:t>
          </a:r>
          <a:endParaRPr lang="en-ZA" sz="2000" kern="1200" dirty="0"/>
        </a:p>
      </dsp:txBody>
      <dsp:txXfrm>
        <a:off x="1389481" y="2438399"/>
        <a:ext cx="1320700" cy="1625600"/>
      </dsp:txXfrm>
    </dsp:sp>
    <dsp:sp modelId="{63A63178-DA46-4FC0-9BDB-66EE1EAF81ED}">
      <dsp:nvSpPr>
        <dsp:cNvPr id="0" name=""/>
        <dsp:cNvSpPr/>
      </dsp:nvSpPr>
      <dsp:spPr>
        <a:xfrm>
          <a:off x="1846632" y="1828800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84E5FF-35E8-4397-90EE-1EC00EAEDAD3}">
      <dsp:nvSpPr>
        <dsp:cNvPr id="0" name=""/>
        <dsp:cNvSpPr/>
      </dsp:nvSpPr>
      <dsp:spPr>
        <a:xfrm>
          <a:off x="2776217" y="0"/>
          <a:ext cx="132070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2011 Student laptop initiative</a:t>
          </a:r>
          <a:endParaRPr lang="en-ZA" sz="2000" kern="1200" dirty="0"/>
        </a:p>
      </dsp:txBody>
      <dsp:txXfrm>
        <a:off x="2776217" y="0"/>
        <a:ext cx="1320700" cy="1625600"/>
      </dsp:txXfrm>
    </dsp:sp>
    <dsp:sp modelId="{117F1CE4-4527-4481-BEC6-33884E82197E}">
      <dsp:nvSpPr>
        <dsp:cNvPr id="0" name=""/>
        <dsp:cNvSpPr/>
      </dsp:nvSpPr>
      <dsp:spPr>
        <a:xfrm>
          <a:off x="3233367" y="1828800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8B93F9-43A4-43AB-AD57-2A7C7322BF0D}">
      <dsp:nvSpPr>
        <dsp:cNvPr id="0" name=""/>
        <dsp:cNvSpPr/>
      </dsp:nvSpPr>
      <dsp:spPr>
        <a:xfrm>
          <a:off x="4162953" y="2438399"/>
          <a:ext cx="132070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2012 Cyber security month</a:t>
          </a:r>
          <a:endParaRPr lang="en-ZA" sz="2000" kern="1200" dirty="0"/>
        </a:p>
      </dsp:txBody>
      <dsp:txXfrm>
        <a:off x="4162953" y="2438399"/>
        <a:ext cx="1320700" cy="1625600"/>
      </dsp:txXfrm>
    </dsp:sp>
    <dsp:sp modelId="{BA4EE395-931A-474F-A8BD-8C6C7B82DB17}">
      <dsp:nvSpPr>
        <dsp:cNvPr id="0" name=""/>
        <dsp:cNvSpPr/>
      </dsp:nvSpPr>
      <dsp:spPr>
        <a:xfrm>
          <a:off x="4620103" y="1828800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C2935-CB5C-4FB3-843F-B84DDB7A1E0A}">
      <dsp:nvSpPr>
        <dsp:cNvPr id="0" name=""/>
        <dsp:cNvSpPr/>
      </dsp:nvSpPr>
      <dsp:spPr>
        <a:xfrm>
          <a:off x="0" y="1219199"/>
          <a:ext cx="6096000" cy="1625600"/>
        </a:xfrm>
        <a:prstGeom prst="notchedRightArrow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5AC8F-9F5A-4086-8CD3-D71E068AAB6B}">
      <dsp:nvSpPr>
        <dsp:cNvPr id="0" name=""/>
        <dsp:cNvSpPr/>
      </dsp:nvSpPr>
      <dsp:spPr>
        <a:xfrm>
          <a:off x="2745" y="0"/>
          <a:ext cx="132070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2010  UCT respects copyright</a:t>
          </a:r>
          <a:endParaRPr lang="en-ZA" sz="2000" kern="1200" dirty="0"/>
        </a:p>
      </dsp:txBody>
      <dsp:txXfrm>
        <a:off x="2745" y="0"/>
        <a:ext cx="1320700" cy="1625600"/>
      </dsp:txXfrm>
    </dsp:sp>
    <dsp:sp modelId="{365AFB12-DB2D-4F3F-9F2D-FFFBA62576D4}">
      <dsp:nvSpPr>
        <dsp:cNvPr id="0" name=""/>
        <dsp:cNvSpPr/>
      </dsp:nvSpPr>
      <dsp:spPr>
        <a:xfrm>
          <a:off x="459896" y="1828800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F75C75-8713-494E-B2D6-3BBBF9687C8C}">
      <dsp:nvSpPr>
        <dsp:cNvPr id="0" name=""/>
        <dsp:cNvSpPr/>
      </dsp:nvSpPr>
      <dsp:spPr>
        <a:xfrm>
          <a:off x="1389481" y="2438399"/>
          <a:ext cx="132070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2011 Email migration to </a:t>
          </a:r>
          <a:r>
            <a:rPr lang="en-ZA" sz="2000" kern="1200" dirty="0" err="1" smtClean="0"/>
            <a:t>myUCT</a:t>
          </a:r>
          <a:endParaRPr lang="en-ZA" sz="2000" kern="1200" dirty="0"/>
        </a:p>
      </dsp:txBody>
      <dsp:txXfrm>
        <a:off x="1389481" y="2438399"/>
        <a:ext cx="1320700" cy="1625600"/>
      </dsp:txXfrm>
    </dsp:sp>
    <dsp:sp modelId="{63A63178-DA46-4FC0-9BDB-66EE1EAF81ED}">
      <dsp:nvSpPr>
        <dsp:cNvPr id="0" name=""/>
        <dsp:cNvSpPr/>
      </dsp:nvSpPr>
      <dsp:spPr>
        <a:xfrm>
          <a:off x="1846632" y="1828800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84E5FF-35E8-4397-90EE-1EC00EAEDAD3}">
      <dsp:nvSpPr>
        <dsp:cNvPr id="0" name=""/>
        <dsp:cNvSpPr/>
      </dsp:nvSpPr>
      <dsp:spPr>
        <a:xfrm>
          <a:off x="2776217" y="0"/>
          <a:ext cx="132070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2011 Student laptop initiative</a:t>
          </a:r>
          <a:endParaRPr lang="en-ZA" sz="2000" kern="1200" dirty="0"/>
        </a:p>
      </dsp:txBody>
      <dsp:txXfrm>
        <a:off x="2776217" y="0"/>
        <a:ext cx="1320700" cy="1625600"/>
      </dsp:txXfrm>
    </dsp:sp>
    <dsp:sp modelId="{117F1CE4-4527-4481-BEC6-33884E82197E}">
      <dsp:nvSpPr>
        <dsp:cNvPr id="0" name=""/>
        <dsp:cNvSpPr/>
      </dsp:nvSpPr>
      <dsp:spPr>
        <a:xfrm>
          <a:off x="3233367" y="1828800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8B93F9-43A4-43AB-AD57-2A7C7322BF0D}">
      <dsp:nvSpPr>
        <dsp:cNvPr id="0" name=""/>
        <dsp:cNvSpPr/>
      </dsp:nvSpPr>
      <dsp:spPr>
        <a:xfrm>
          <a:off x="4162953" y="2438399"/>
          <a:ext cx="132070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2012 Cyber security month</a:t>
          </a:r>
          <a:endParaRPr lang="en-ZA" sz="2000" kern="1200" dirty="0"/>
        </a:p>
      </dsp:txBody>
      <dsp:txXfrm>
        <a:off x="4162953" y="2438399"/>
        <a:ext cx="1320700" cy="1625600"/>
      </dsp:txXfrm>
    </dsp:sp>
    <dsp:sp modelId="{BA4EE395-931A-474F-A8BD-8C6C7B82DB17}">
      <dsp:nvSpPr>
        <dsp:cNvPr id="0" name=""/>
        <dsp:cNvSpPr/>
      </dsp:nvSpPr>
      <dsp:spPr>
        <a:xfrm>
          <a:off x="4620103" y="1828800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97F6F-EA93-41A6-B116-0D243AC7BFF6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DA333-9329-4AF7-9BE3-4CB9A8FB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72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600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16573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HU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1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FRI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7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FRI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9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20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599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3786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599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7119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9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uesda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924800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60204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UES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1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WE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WED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6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H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3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November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1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539" y="1575299"/>
            <a:ext cx="2935720" cy="19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5596" y="1575299"/>
            <a:ext cx="2729804" cy="192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91955" y="3763797"/>
            <a:ext cx="2799645" cy="1990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952" y="1575300"/>
            <a:ext cx="2801848" cy="417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36" y="3690961"/>
            <a:ext cx="2935722" cy="206333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</p:spPr>
        <p:txBody>
          <a:bodyPr/>
          <a:lstStyle/>
          <a:p>
            <a:r>
              <a:rPr lang="en-ZA" sz="3200" dirty="0">
                <a:solidFill>
                  <a:schemeClr val="accent3">
                    <a:lumMod val="75000"/>
                  </a:schemeClr>
                </a:solidFill>
              </a:rPr>
              <a:t>Sample </a:t>
            </a:r>
            <a:r>
              <a:rPr lang="en-ZA" sz="3200" dirty="0" smtClean="0">
                <a:solidFill>
                  <a:schemeClr val="accent3">
                    <a:lumMod val="75000"/>
                  </a:schemeClr>
                </a:solidFill>
              </a:rPr>
              <a:t>images: </a:t>
            </a:r>
            <a:r>
              <a:rPr lang="en-ZA" sz="3200" dirty="0" smtClean="0">
                <a:solidFill>
                  <a:schemeClr val="accent3">
                    <a:lumMod val="75000"/>
                  </a:schemeClr>
                </a:solidFill>
              </a:rPr>
              <a:t>UCT respects copyright</a:t>
            </a:r>
            <a:endParaRPr lang="en-ZA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Email migration to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myUCT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/>
              <a:t>Ran from Aug </a:t>
            </a:r>
            <a:r>
              <a:rPr lang="en-ZA" sz="2800" dirty="0" smtClean="0"/>
              <a:t>2011 </a:t>
            </a:r>
            <a:r>
              <a:rPr lang="en-ZA" sz="2800" dirty="0"/>
              <a:t>to March </a:t>
            </a:r>
            <a:r>
              <a:rPr lang="en-ZA" sz="2800" dirty="0" smtClean="0"/>
              <a:t>2012</a:t>
            </a:r>
            <a:endParaRPr lang="en-ZA" sz="2800" dirty="0"/>
          </a:p>
          <a:p>
            <a:r>
              <a:rPr lang="en-ZA" sz="2800" dirty="0" smtClean="0"/>
              <a:t>Undergrad students </a:t>
            </a:r>
            <a:r>
              <a:rPr lang="en-ZA" sz="2800" dirty="0" smtClean="0"/>
              <a:t>moved </a:t>
            </a:r>
            <a:r>
              <a:rPr lang="en-ZA" sz="2800" dirty="0" smtClean="0"/>
              <a:t>to </a:t>
            </a:r>
            <a:r>
              <a:rPr lang="en-ZA" sz="2800" dirty="0" err="1" smtClean="0"/>
              <a:t>Live@edu</a:t>
            </a:r>
            <a:r>
              <a:rPr lang="en-ZA" sz="2800" dirty="0" smtClean="0"/>
              <a:t> mailboxes </a:t>
            </a:r>
            <a:endParaRPr lang="en-ZA" sz="2800" dirty="0" smtClean="0"/>
          </a:p>
          <a:p>
            <a:r>
              <a:rPr lang="en-ZA" sz="2800" dirty="0" smtClean="0"/>
              <a:t>S</a:t>
            </a:r>
            <a:r>
              <a:rPr lang="en-ZA" sz="2800" dirty="0" smtClean="0"/>
              <a:t>tudents </a:t>
            </a:r>
            <a:r>
              <a:rPr lang="en-ZA" sz="2800" dirty="0" smtClean="0"/>
              <a:t>had to </a:t>
            </a:r>
            <a:r>
              <a:rPr lang="en-ZA" sz="2800" dirty="0" smtClean="0"/>
              <a:t>choose </a:t>
            </a:r>
            <a:r>
              <a:rPr lang="en-ZA" sz="2800" dirty="0" smtClean="0"/>
              <a:t>to </a:t>
            </a:r>
            <a:r>
              <a:rPr lang="en-ZA" sz="2800" dirty="0" smtClean="0"/>
              <a:t>move when it suited them best within the migration window</a:t>
            </a:r>
            <a:endParaRPr lang="en-ZA" sz="2800" dirty="0" smtClean="0"/>
          </a:p>
          <a:p>
            <a:r>
              <a:rPr lang="en-ZA" sz="2800" dirty="0" smtClean="0"/>
              <a:t>First time that </a:t>
            </a:r>
          </a:p>
          <a:p>
            <a:pPr lvl="1"/>
            <a:r>
              <a:rPr lang="en-ZA" sz="2400" dirty="0"/>
              <a:t>L</a:t>
            </a:r>
            <a:r>
              <a:rPr lang="en-ZA" sz="2400" dirty="0" smtClean="0"/>
              <a:t>arge scale </a:t>
            </a:r>
            <a:r>
              <a:rPr lang="en-ZA" sz="2400" dirty="0" err="1" smtClean="0"/>
              <a:t>comms</a:t>
            </a:r>
            <a:r>
              <a:rPr lang="en-ZA" sz="2400" dirty="0" smtClean="0"/>
              <a:t> </a:t>
            </a:r>
            <a:r>
              <a:rPr lang="en-ZA" sz="2400" dirty="0"/>
              <a:t>directed </a:t>
            </a:r>
            <a:r>
              <a:rPr lang="en-ZA" sz="2400" dirty="0" smtClean="0"/>
              <a:t>specifically at </a:t>
            </a:r>
            <a:r>
              <a:rPr lang="en-ZA" sz="2400" dirty="0"/>
              <a:t>students</a:t>
            </a:r>
            <a:endParaRPr lang="en-ZA" sz="2400" dirty="0" smtClean="0"/>
          </a:p>
          <a:p>
            <a:pPr lvl="1"/>
            <a:r>
              <a:rPr lang="en-ZA" sz="2400" dirty="0" smtClean="0"/>
              <a:t>Twitter was used for support (@</a:t>
            </a:r>
            <a:r>
              <a:rPr lang="en-ZA" sz="2400" dirty="0" err="1" smtClean="0"/>
              <a:t>gomyuct</a:t>
            </a:r>
            <a:r>
              <a:rPr lang="en-ZA" sz="2400" dirty="0" smtClean="0"/>
              <a:t> and @</a:t>
            </a:r>
            <a:r>
              <a:rPr lang="en-ZA" sz="2400" dirty="0" err="1" smtClean="0"/>
              <a:t>icts_feedback</a:t>
            </a:r>
            <a:r>
              <a:rPr lang="en-ZA" sz="2400" dirty="0" smtClean="0"/>
              <a:t>)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16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>
                <a:solidFill>
                  <a:schemeClr val="accent3">
                    <a:lumMod val="75000"/>
                  </a:schemeClr>
                </a:solidFill>
              </a:rPr>
              <a:t>Sample </a:t>
            </a:r>
            <a:r>
              <a:rPr lang="en-ZA" sz="3200" dirty="0" smtClean="0">
                <a:solidFill>
                  <a:schemeClr val="accent3">
                    <a:lumMod val="75000"/>
                  </a:schemeClr>
                </a:solidFill>
              </a:rPr>
              <a:t>images: </a:t>
            </a:r>
            <a:r>
              <a:rPr lang="en-ZA" sz="3200" dirty="0" err="1" smtClean="0">
                <a:solidFill>
                  <a:schemeClr val="accent3">
                    <a:lumMod val="75000"/>
                  </a:schemeClr>
                </a:solidFill>
              </a:rPr>
              <a:t>myUCT</a:t>
            </a:r>
            <a:endParaRPr lang="en-ZA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SteffHughes\Downloads\Images PPT\SignedIn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1600" y="1371600"/>
            <a:ext cx="4320000" cy="324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453245"/>
            <a:ext cx="4320000" cy="31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Student Laptop Initiative (SLI)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Launched Nov 2011 and on-going</a:t>
            </a:r>
            <a:endParaRPr lang="en-ZA" sz="2800" dirty="0"/>
          </a:p>
          <a:p>
            <a:r>
              <a:rPr lang="en-ZA" sz="2800" dirty="0" smtClean="0"/>
              <a:t>National scheme amongst participating universities</a:t>
            </a:r>
          </a:p>
          <a:p>
            <a:r>
              <a:rPr lang="en-ZA" sz="2800" dirty="0" smtClean="0"/>
              <a:t>Harnesses united purchasing power of HEIs</a:t>
            </a:r>
          </a:p>
          <a:p>
            <a:r>
              <a:rPr lang="en-ZA" sz="2800" dirty="0" smtClean="0"/>
              <a:t>Two vendors selected to provide </a:t>
            </a:r>
            <a:r>
              <a:rPr lang="en-ZA" sz="2800" dirty="0"/>
              <a:t>a range of laptops to students at hugely reduced </a:t>
            </a:r>
            <a:r>
              <a:rPr lang="en-ZA" sz="2800" dirty="0" smtClean="0"/>
              <a:t>prices</a:t>
            </a:r>
          </a:p>
          <a:p>
            <a:r>
              <a:rPr lang="en-ZA" sz="2800" dirty="0" smtClean="0"/>
              <a:t>All finance and support provided by vendors &amp; not institutions</a:t>
            </a:r>
          </a:p>
          <a:p>
            <a:pPr marL="0" indent="0">
              <a:buNone/>
            </a:pPr>
            <a:endParaRPr lang="en-ZA" sz="2800" dirty="0" smtClean="0"/>
          </a:p>
          <a:p>
            <a:endParaRPr lang="en-ZA" sz="2800" dirty="0"/>
          </a:p>
          <a:p>
            <a:endParaRPr lang="en-ZA" sz="2400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7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3">
                    <a:lumMod val="75000"/>
                  </a:schemeClr>
                </a:solidFill>
              </a:rPr>
              <a:t>Channels used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Campus newspapers(Monday Paper and Varsity newspaper)</a:t>
            </a:r>
          </a:p>
          <a:p>
            <a:r>
              <a:rPr lang="en-ZA" dirty="0" smtClean="0"/>
              <a:t>Websites (ICTS and corporate)</a:t>
            </a:r>
          </a:p>
          <a:p>
            <a:r>
              <a:rPr lang="en-ZA" dirty="0" smtClean="0"/>
              <a:t>Desktop backgrounds in student labs</a:t>
            </a:r>
          </a:p>
          <a:p>
            <a:r>
              <a:rPr lang="en-ZA" dirty="0" smtClean="0"/>
              <a:t>Digital poster on student LMS (</a:t>
            </a:r>
            <a:r>
              <a:rPr lang="en-ZA" dirty="0" err="1" smtClean="0"/>
              <a:t>Vula</a:t>
            </a:r>
            <a:r>
              <a:rPr lang="en-ZA" dirty="0" smtClean="0"/>
              <a:t>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867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>
                <a:solidFill>
                  <a:schemeClr val="accent3">
                    <a:lumMod val="75000"/>
                  </a:schemeClr>
                </a:solidFill>
              </a:rPr>
              <a:t>Sample </a:t>
            </a:r>
            <a:r>
              <a:rPr lang="en-ZA" sz="3200" dirty="0" smtClean="0">
                <a:solidFill>
                  <a:schemeClr val="accent3">
                    <a:lumMod val="75000"/>
                  </a:schemeClr>
                </a:solidFill>
              </a:rPr>
              <a:t>images: </a:t>
            </a:r>
            <a:r>
              <a:rPr lang="en-ZA" sz="3200" dirty="0" smtClean="0">
                <a:solidFill>
                  <a:schemeClr val="accent3">
                    <a:lumMod val="75000"/>
                  </a:schemeClr>
                </a:solidFill>
              </a:rPr>
              <a:t>Student Laptop Initiative</a:t>
            </a:r>
            <a:endParaRPr lang="en-ZA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428999"/>
            <a:ext cx="3200400" cy="2377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914400"/>
            <a:ext cx="3344760" cy="4892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107" y="914400"/>
            <a:ext cx="3200400" cy="22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October: Cyber security month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Run for the first time at UCT in Oct 2012</a:t>
            </a:r>
            <a:endParaRPr lang="en-ZA" sz="2800" dirty="0"/>
          </a:p>
          <a:p>
            <a:r>
              <a:rPr lang="en-ZA" sz="2800" dirty="0" smtClean="0"/>
              <a:t>Four themes across four weeks:</a:t>
            </a:r>
          </a:p>
          <a:p>
            <a:pPr lvl="1"/>
            <a:r>
              <a:rPr lang="en-ZA" sz="2500" dirty="0" smtClean="0"/>
              <a:t>Social media safety</a:t>
            </a:r>
          </a:p>
          <a:p>
            <a:pPr lvl="1"/>
            <a:r>
              <a:rPr lang="en-ZA" sz="2500" dirty="0" smtClean="0"/>
              <a:t>Personal cyber safety</a:t>
            </a:r>
          </a:p>
          <a:p>
            <a:pPr lvl="1"/>
            <a:r>
              <a:rPr lang="en-ZA" sz="2500" dirty="0" smtClean="0"/>
              <a:t>Banking and buying safety</a:t>
            </a:r>
          </a:p>
          <a:p>
            <a:pPr lvl="1"/>
            <a:r>
              <a:rPr lang="en-ZA" sz="2500" dirty="0" smtClean="0"/>
              <a:t>Portable and public computing safety</a:t>
            </a:r>
            <a:endParaRPr lang="en-ZA" sz="2500" dirty="0" smtClean="0"/>
          </a:p>
          <a:p>
            <a:r>
              <a:rPr lang="en-ZA" sz="2800" dirty="0" smtClean="0"/>
              <a:t>Used as a vehicle to gain following for our social media (Twitter and Facebook)</a:t>
            </a:r>
          </a:p>
          <a:p>
            <a:r>
              <a:rPr lang="en-ZA" sz="2800" dirty="0" smtClean="0"/>
              <a:t>Multi-media campaign</a:t>
            </a:r>
            <a:endParaRPr lang="en-ZA" sz="2400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5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 smtClean="0">
                <a:solidFill>
                  <a:schemeClr val="accent3">
                    <a:lumMod val="75000"/>
                  </a:schemeClr>
                </a:solidFill>
              </a:rPr>
              <a:t>Channels used</a:t>
            </a:r>
            <a:endParaRPr lang="en-Z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9971" cy="4546599"/>
          </a:xfrm>
        </p:spPr>
        <p:txBody>
          <a:bodyPr/>
          <a:lstStyle/>
          <a:p>
            <a:r>
              <a:rPr lang="en-ZA" sz="2800" dirty="0" smtClean="0"/>
              <a:t>Web (ICTS site and corporate site)</a:t>
            </a:r>
          </a:p>
          <a:p>
            <a:r>
              <a:rPr lang="en-ZA" sz="2800" dirty="0" smtClean="0"/>
              <a:t>Campus newspapers (student and staff)</a:t>
            </a:r>
          </a:p>
          <a:p>
            <a:r>
              <a:rPr lang="en-ZA" sz="2800" dirty="0" smtClean="0"/>
              <a:t>UCT Radio </a:t>
            </a:r>
            <a:r>
              <a:rPr lang="en-ZA" sz="2800" dirty="0" smtClean="0"/>
              <a:t>(campus radio station)</a:t>
            </a:r>
            <a:endParaRPr lang="en-ZA" sz="2800" dirty="0" smtClean="0"/>
          </a:p>
          <a:p>
            <a:r>
              <a:rPr lang="en-ZA" sz="2800" dirty="0" smtClean="0"/>
              <a:t>Twitter &amp; Facebook</a:t>
            </a:r>
          </a:p>
          <a:p>
            <a:r>
              <a:rPr lang="en-ZA" sz="2800" dirty="0" smtClean="0"/>
              <a:t>Videos produced each week &amp; uploaded to UCT’s YouTube channel</a:t>
            </a:r>
            <a:endParaRPr lang="en-ZA" sz="2800" dirty="0" smtClean="0"/>
          </a:p>
          <a:p>
            <a:r>
              <a:rPr lang="en-ZA" sz="2800" dirty="0" smtClean="0"/>
              <a:t>Posters (printed and digital</a:t>
            </a:r>
            <a:r>
              <a:rPr lang="en-ZA" sz="2800" dirty="0" smtClean="0"/>
              <a:t>)</a:t>
            </a:r>
          </a:p>
          <a:p>
            <a:r>
              <a:rPr lang="en-ZA" sz="2800" dirty="0" smtClean="0"/>
              <a:t>QR codes direct to web articles &amp; social media</a:t>
            </a:r>
            <a:endParaRPr lang="en-ZA" sz="2800" dirty="0" smtClean="0"/>
          </a:p>
          <a:p>
            <a:r>
              <a:rPr lang="en-ZA" sz="2800" dirty="0"/>
              <a:t>Cartoons </a:t>
            </a:r>
            <a:r>
              <a:rPr lang="en-ZA" sz="2800" dirty="0" smtClean="0"/>
              <a:t>commissioned and used on social media</a:t>
            </a:r>
            <a:endParaRPr lang="en-ZA" sz="28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27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>
                <a:solidFill>
                  <a:schemeClr val="accent3">
                    <a:lumMod val="75000"/>
                  </a:schemeClr>
                </a:solidFill>
              </a:rPr>
              <a:t>Sample </a:t>
            </a:r>
            <a:r>
              <a:rPr lang="en-ZA" sz="3200" dirty="0" smtClean="0">
                <a:solidFill>
                  <a:schemeClr val="accent3">
                    <a:lumMod val="75000"/>
                  </a:schemeClr>
                </a:solidFill>
              </a:rPr>
              <a:t>images: </a:t>
            </a:r>
            <a:r>
              <a:rPr lang="en-ZA" sz="3200" dirty="0" smtClean="0">
                <a:solidFill>
                  <a:schemeClr val="accent3">
                    <a:lumMod val="75000"/>
                  </a:schemeClr>
                </a:solidFill>
              </a:rPr>
              <a:t>Cyber security month</a:t>
            </a:r>
            <a:endParaRPr lang="en-ZA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00" y="4289501"/>
            <a:ext cx="3600000" cy="149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600" y="982406"/>
            <a:ext cx="3600000" cy="149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600" y="2789365"/>
            <a:ext cx="3960000" cy="3000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00" y="1086806"/>
            <a:ext cx="39600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solidFill>
                  <a:schemeClr val="accent3">
                    <a:lumMod val="75000"/>
                  </a:schemeClr>
                </a:solidFill>
              </a:rPr>
              <a:t>Twitter account</a:t>
            </a:r>
            <a:r>
              <a:rPr lang="en-ZA" sz="3200" dirty="0" smtClean="0">
                <a:solidFill>
                  <a:schemeClr val="accent3">
                    <a:lumMod val="75000"/>
                  </a:schemeClr>
                </a:solidFill>
              </a:rPr>
              <a:t>: @</a:t>
            </a:r>
            <a:r>
              <a:rPr lang="en-ZA" sz="3200" dirty="0" err="1" smtClean="0">
                <a:solidFill>
                  <a:schemeClr val="accent3">
                    <a:lumMod val="75000"/>
                  </a:schemeClr>
                </a:solidFill>
              </a:rPr>
              <a:t>icts_feedback</a:t>
            </a:r>
            <a:endParaRPr lang="en-ZA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066800"/>
            <a:ext cx="4128573" cy="1909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2819400"/>
            <a:ext cx="2803057" cy="1197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007" y="1524000"/>
            <a:ext cx="3568993" cy="4020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700" y="4267200"/>
            <a:ext cx="3861900" cy="187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9163" y="3272860"/>
            <a:ext cx="2703437" cy="1707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68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7866612" cy="905924"/>
          </a:xfrm>
        </p:spPr>
        <p:txBody>
          <a:bodyPr/>
          <a:lstStyle/>
          <a:p>
            <a:r>
              <a:rPr lang="en-US" dirty="0" smtClean="0"/>
              <a:t>Capturing the attention of Generation 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76600"/>
            <a:ext cx="7866611" cy="500732"/>
          </a:xfrm>
        </p:spPr>
        <p:txBody>
          <a:bodyPr/>
          <a:lstStyle/>
          <a:p>
            <a:r>
              <a:rPr lang="en-US" dirty="0" err="1" smtClean="0"/>
              <a:t>Steffne</a:t>
            </a:r>
            <a:r>
              <a:rPr lang="en-US" dirty="0" smtClean="0"/>
              <a:t> Hughes, University of Cape Town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November 7,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 smtClean="0">
                <a:solidFill>
                  <a:schemeClr val="accent3">
                    <a:lumMod val="75000"/>
                  </a:schemeClr>
                </a:solidFill>
              </a:rPr>
              <a:t>Summary</a:t>
            </a:r>
            <a:endParaRPr lang="en-Z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9971" cy="4546599"/>
          </a:xfrm>
        </p:spPr>
        <p:txBody>
          <a:bodyPr/>
          <a:lstStyle/>
          <a:p>
            <a:r>
              <a:rPr lang="en-ZA" sz="2400" dirty="0" smtClean="0"/>
              <a:t>We are expanding our communication into the studen</a:t>
            </a:r>
            <a:r>
              <a:rPr lang="en-ZA" sz="2400" dirty="0" smtClean="0"/>
              <a:t>t population and creating a community of users </a:t>
            </a:r>
          </a:p>
          <a:p>
            <a:r>
              <a:rPr lang="en-ZA" sz="2400" dirty="0" smtClean="0"/>
              <a:t>Our Twitter feed shows more bi-directional communication and is being used for information sharing and basic support </a:t>
            </a:r>
          </a:p>
          <a:p>
            <a:r>
              <a:rPr lang="en-ZA" sz="2400" dirty="0" smtClean="0"/>
              <a:t>Our new Facebook page is steadily growing</a:t>
            </a:r>
          </a:p>
          <a:p>
            <a:r>
              <a:rPr lang="en-ZA" sz="2400" dirty="0" smtClean="0"/>
              <a:t>The challenge is to keep the content fresh and engaging – especially when there is no campaign to sustain interest</a:t>
            </a:r>
          </a:p>
          <a:p>
            <a:r>
              <a:rPr lang="en-ZA" sz="2400" dirty="0" smtClean="0"/>
              <a:t>We’re still learning… watch this space!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9473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Posters </a:t>
            </a:r>
            <a:r>
              <a:rPr lang="en-ZA" dirty="0" smtClean="0"/>
              <a:t>session at </a:t>
            </a:r>
            <a:r>
              <a:rPr lang="en-ZA" dirty="0" smtClean="0"/>
              <a:t>EDUCAUSE</a:t>
            </a:r>
            <a:endParaRPr lang="en-Z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268198"/>
            <a:ext cx="3143212" cy="4467600"/>
          </a:xfr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269131"/>
            <a:ext cx="3133334" cy="44666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67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rule: Know </a:t>
            </a:r>
            <a:r>
              <a:rPr lang="en-US" dirty="0"/>
              <a:t>your audience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Born </a:t>
            </a:r>
            <a:r>
              <a:rPr lang="en-US" dirty="0" smtClean="0"/>
              <a:t>between1981-2000</a:t>
            </a:r>
            <a:endParaRPr lang="en-US" dirty="0"/>
          </a:p>
          <a:p>
            <a:r>
              <a:rPr lang="en-US" dirty="0"/>
              <a:t>Digital natives</a:t>
            </a:r>
          </a:p>
          <a:p>
            <a:r>
              <a:rPr lang="en-US" dirty="0"/>
              <a:t>Short attention span</a:t>
            </a:r>
          </a:p>
          <a:p>
            <a:r>
              <a:rPr lang="en-US" dirty="0" smtClean="0"/>
              <a:t>Supreme multi-</a:t>
            </a:r>
            <a:r>
              <a:rPr lang="en-US" dirty="0" err="1" smtClean="0"/>
              <a:t>taskers</a:t>
            </a:r>
            <a:endParaRPr lang="en-US" dirty="0"/>
          </a:p>
          <a:p>
            <a:r>
              <a:rPr lang="en-US" dirty="0" smtClean="0"/>
              <a:t>Social and participative</a:t>
            </a:r>
            <a:endParaRPr lang="en-US" dirty="0"/>
          </a:p>
          <a:p>
            <a:r>
              <a:rPr lang="en-US" dirty="0"/>
              <a:t>Constantly connected</a:t>
            </a:r>
          </a:p>
          <a:p>
            <a:r>
              <a:rPr lang="en-US" dirty="0" smtClean="0"/>
              <a:t>Informal communication style</a:t>
            </a:r>
          </a:p>
          <a:p>
            <a:r>
              <a:rPr lang="en-US" dirty="0" smtClean="0"/>
              <a:t>Audio-visually stimulated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1859881"/>
            <a:ext cx="7866612" cy="1494053"/>
          </a:xfrm>
        </p:spPr>
        <p:txBody>
          <a:bodyPr/>
          <a:lstStyle/>
          <a:p>
            <a:pPr algn="ctr"/>
            <a:r>
              <a:rPr lang="en-US" sz="4400" dirty="0" smtClean="0"/>
              <a:t>Campaigns aimed primarily </a:t>
            </a:r>
            <a:br>
              <a:rPr lang="en-US" sz="4400" dirty="0" smtClean="0"/>
            </a:br>
            <a:r>
              <a:rPr lang="en-US" sz="4400" dirty="0" smtClean="0"/>
              <a:t>at Gen Y students </a:t>
            </a:r>
            <a:br>
              <a:rPr lang="en-US" sz="4400" dirty="0" smtClean="0"/>
            </a:br>
            <a:r>
              <a:rPr lang="en-US" sz="4400" dirty="0" smtClean="0"/>
              <a:t>over the last 3 years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62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Campaigns aimed primarily at </a:t>
            </a:r>
            <a:r>
              <a:rPr lang="en-US" dirty="0" err="1" smtClean="0"/>
              <a:t>GenY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770657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3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of  ICTS social media 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846102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819400" y="1676400"/>
            <a:ext cx="6096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257800" y="3573426"/>
            <a:ext cx="571500" cy="1836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22944" y="1295400"/>
            <a:ext cx="525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accent1"/>
                </a:solidFill>
              </a:rPr>
              <a:t>April 2011 - @ICTS_Feedback Twitter acct</a:t>
            </a:r>
            <a:endParaRPr lang="en-ZA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9633" y="5411086"/>
            <a:ext cx="311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solidFill>
                  <a:schemeClr val="accent1"/>
                </a:solidFill>
              </a:rPr>
              <a:t>Sept 2012 - ICTS Facebook acct</a:t>
            </a:r>
            <a:endParaRPr lang="en-Z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UCT respects copyright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Students (and staff) unaware of </a:t>
            </a:r>
            <a:r>
              <a:rPr lang="en-ZA" dirty="0" smtClean="0"/>
              <a:t>copyright, downloading </a:t>
            </a:r>
            <a:r>
              <a:rPr lang="en-ZA" dirty="0" smtClean="0"/>
              <a:t>and using copyrighted content</a:t>
            </a:r>
          </a:p>
          <a:p>
            <a:r>
              <a:rPr lang="en-ZA" dirty="0" smtClean="0"/>
              <a:t>University-wide campaign to educate, inform and persuade</a:t>
            </a:r>
          </a:p>
          <a:p>
            <a:r>
              <a:rPr lang="en-ZA" dirty="0" smtClean="0"/>
              <a:t>Ran for 3 months</a:t>
            </a:r>
          </a:p>
          <a:p>
            <a:r>
              <a:rPr lang="en-ZA" dirty="0"/>
              <a:t>Encouraged debate</a:t>
            </a:r>
          </a:p>
          <a:p>
            <a:r>
              <a:rPr lang="en-ZA" dirty="0" smtClean="0"/>
              <a:t>Hugely </a:t>
            </a:r>
            <a:r>
              <a:rPr lang="en-ZA" dirty="0" smtClean="0"/>
              <a:t>successful albeit strongly challenged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52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 smtClean="0">
                <a:solidFill>
                  <a:schemeClr val="accent3">
                    <a:lumMod val="75000"/>
                  </a:schemeClr>
                </a:solidFill>
              </a:rPr>
              <a:t>Channels used</a:t>
            </a:r>
            <a:endParaRPr lang="en-Z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9971" cy="4546599"/>
          </a:xfrm>
        </p:spPr>
        <p:txBody>
          <a:bodyPr/>
          <a:lstStyle/>
          <a:p>
            <a:r>
              <a:rPr lang="en-ZA" sz="2800" dirty="0" smtClean="0"/>
              <a:t>Web (ICTS site and corporate site)</a:t>
            </a:r>
          </a:p>
          <a:p>
            <a:r>
              <a:rPr lang="en-ZA" sz="2800" dirty="0" smtClean="0"/>
              <a:t>Campus newspapers (student and staff)</a:t>
            </a:r>
          </a:p>
          <a:p>
            <a:r>
              <a:rPr lang="en-ZA" sz="2800" dirty="0" smtClean="0"/>
              <a:t>UCT Radio </a:t>
            </a:r>
            <a:r>
              <a:rPr lang="en-ZA" sz="2800" dirty="0" smtClean="0"/>
              <a:t>(campus radio station)</a:t>
            </a:r>
            <a:endParaRPr lang="en-ZA" sz="2800" dirty="0" smtClean="0"/>
          </a:p>
          <a:p>
            <a:r>
              <a:rPr lang="en-ZA" sz="2800" dirty="0" smtClean="0"/>
              <a:t>Online quiz with fantastic sponsored prizes</a:t>
            </a:r>
          </a:p>
          <a:p>
            <a:r>
              <a:rPr lang="en-ZA" sz="2800" dirty="0" smtClean="0"/>
              <a:t>Posters (printed and digital</a:t>
            </a:r>
            <a:r>
              <a:rPr lang="en-ZA" sz="2800" dirty="0" smtClean="0"/>
              <a:t>)</a:t>
            </a:r>
          </a:p>
          <a:p>
            <a:r>
              <a:rPr lang="en-ZA" sz="2800" dirty="0" smtClean="0"/>
              <a:t>Adverts in Varsity student newspaper</a:t>
            </a:r>
            <a:endParaRPr lang="en-ZA" sz="2800" dirty="0" smtClean="0"/>
          </a:p>
          <a:p>
            <a:r>
              <a:rPr lang="en-ZA" sz="2800" dirty="0" smtClean="0"/>
              <a:t>Links on </a:t>
            </a:r>
            <a:r>
              <a:rPr lang="en-ZA" sz="2800" dirty="0" smtClean="0"/>
              <a:t>campaign web </a:t>
            </a:r>
            <a:r>
              <a:rPr lang="en-ZA" sz="2800" dirty="0" smtClean="0"/>
              <a:t>page to videos hosted on South African Federation against Copyright Theft (SAFACT) website</a:t>
            </a:r>
            <a:endParaRPr lang="en-ZA" sz="2800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43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540</Words>
  <Application>Microsoft Office PowerPoint</Application>
  <PresentationFormat>On-screen Show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Custom Design</vt:lpstr>
      <vt:lpstr>PowerPoint Presentation</vt:lpstr>
      <vt:lpstr>Capturing the attention of Generation Y</vt:lpstr>
      <vt:lpstr>Posters session at EDUCAUSE</vt:lpstr>
      <vt:lpstr>Golden rule: Know your audience</vt:lpstr>
      <vt:lpstr>Campaigns aimed primarily  at Gen Y students  over the last 3 years</vt:lpstr>
      <vt:lpstr>Campaigns aimed primarily at GenY</vt:lpstr>
      <vt:lpstr>Launch of  ICTS social media </vt:lpstr>
      <vt:lpstr>UCT respects copyright</vt:lpstr>
      <vt:lpstr>Channels used</vt:lpstr>
      <vt:lpstr>Sample images: UCT respects copyright</vt:lpstr>
      <vt:lpstr>Email migration to myUCT</vt:lpstr>
      <vt:lpstr>Sample images: myUCT</vt:lpstr>
      <vt:lpstr>Student Laptop Initiative (SLI)</vt:lpstr>
      <vt:lpstr>Channels used</vt:lpstr>
      <vt:lpstr>Sample images: Student Laptop Initiative</vt:lpstr>
      <vt:lpstr>October: Cyber security month</vt:lpstr>
      <vt:lpstr>Channels used</vt:lpstr>
      <vt:lpstr>Sample images: Cyber security month</vt:lpstr>
      <vt:lpstr>Twitter account: @icts_feedback</vt:lpstr>
      <vt:lpstr>Summary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SteffHughes</cp:lastModifiedBy>
  <cp:revision>33</cp:revision>
  <dcterms:created xsi:type="dcterms:W3CDTF">2012-08-20T22:08:20Z</dcterms:created>
  <dcterms:modified xsi:type="dcterms:W3CDTF">2012-11-07T08:09:59Z</dcterms:modified>
</cp:coreProperties>
</file>