
<file path=[Content_Types].xml><?xml version="1.0" encoding="utf-8"?>
<Types xmlns="http://schemas.openxmlformats.org/package/2006/content-types">
  <Default Extension="png" ContentType="image/png"/>
  <Default Extension="mpg" ContentType="video/mpe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9" r:id="rId2"/>
    <p:sldId id="263" r:id="rId3"/>
    <p:sldId id="264" r:id="rId4"/>
    <p:sldId id="256" r:id="rId5"/>
    <p:sldId id="265" r:id="rId6"/>
    <p:sldId id="257" r:id="rId7"/>
    <p:sldId id="258" r:id="rId8"/>
    <p:sldId id="260" r:id="rId9"/>
    <p:sldId id="261" r:id="rId10"/>
    <p:sldId id="259" r:id="rId11"/>
    <p:sldId id="290" r:id="rId12"/>
    <p:sldId id="267" r:id="rId13"/>
    <p:sldId id="268" r:id="rId14"/>
    <p:sldId id="271" r:id="rId15"/>
    <p:sldId id="291" r:id="rId16"/>
    <p:sldId id="292" r:id="rId17"/>
    <p:sldId id="270" r:id="rId18"/>
    <p:sldId id="279" r:id="rId19"/>
    <p:sldId id="272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89" r:id="rId29"/>
    <p:sldId id="29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34D"/>
    <a:srgbClr val="004065"/>
    <a:srgbClr val="0000FF"/>
    <a:srgbClr val="C8B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1528" autoAdjust="0"/>
  </p:normalViewPr>
  <p:slideViewPr>
    <p:cSldViewPr showGuides="1">
      <p:cViewPr>
        <p:scale>
          <a:sx n="60" d="100"/>
          <a:sy n="60" d="100"/>
        </p:scale>
        <p:origin x="-3072" y="-1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F238C-2346-40EC-8286-7CB276CD75A7}" type="datetimeFigureOut">
              <a:rPr lang="en-US" smtClean="0"/>
              <a:t>11/2/2012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D0F7A-75FF-4BF8-ABF6-992F9C806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08326-2D99-40E7-9AD3-85DD68F41414}" type="datetimeFigureOut">
              <a:rPr lang="en-US" smtClean="0"/>
              <a:t>11/2/2012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576D7-C113-4F09-96BA-104A203FA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0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576D7-C113-4F09-96BA-104A203FAD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56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576D7-C113-4F09-96BA-104A203FADA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08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576D7-C113-4F09-96BA-104A203FADA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67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576D7-C113-4F09-96BA-104A203FADA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64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576D7-C113-4F09-96BA-104A203FADA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70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576D7-C113-4F09-96BA-104A203FADA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70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576D7-C113-4F09-96BA-104A203FADA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08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576D7-C113-4F09-96BA-104A203FADA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75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576D7-C113-4F09-96BA-104A203FADA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89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180" y="4342777"/>
            <a:ext cx="5487640" cy="4115112"/>
          </a:xfrm>
          <a:prstGeom prst="rect">
            <a:avLst/>
          </a:prstGeom>
        </p:spPr>
        <p:txBody>
          <a:bodyPr lIns="89587" tIns="44793" rIns="89587" bIns="44793"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8E431-ABAA-4A2F-961E-371A21354D0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181" y="4342778"/>
            <a:ext cx="5487640" cy="4115112"/>
          </a:xfrm>
          <a:prstGeom prst="rect">
            <a:avLst/>
          </a:prstGeom>
        </p:spPr>
        <p:txBody>
          <a:bodyPr lIns="89570" tIns="44785" rIns="89570" bIns="44785"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8E431-ABAA-4A2F-961E-371A21354D0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576D7-C113-4F09-96BA-104A203FAD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08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180" y="4342777"/>
            <a:ext cx="5487640" cy="4115112"/>
          </a:xfrm>
          <a:prstGeom prst="rect">
            <a:avLst/>
          </a:prstGeom>
        </p:spPr>
        <p:txBody>
          <a:bodyPr lIns="89587" tIns="44793" rIns="89587" bIns="44793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8E431-ABAA-4A2F-961E-371A21354D0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180" y="4342777"/>
            <a:ext cx="5487640" cy="4115112"/>
          </a:xfrm>
          <a:prstGeom prst="rect">
            <a:avLst/>
          </a:prstGeom>
        </p:spPr>
        <p:txBody>
          <a:bodyPr lIns="89587" tIns="44793" rIns="89587" bIns="44793"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8E431-ABAA-4A2F-961E-371A21354D0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180" y="4342777"/>
            <a:ext cx="5487640" cy="4115112"/>
          </a:xfrm>
          <a:prstGeom prst="rect">
            <a:avLst/>
          </a:prstGeom>
        </p:spPr>
        <p:txBody>
          <a:bodyPr lIns="89587" tIns="44793" rIns="89587" bIns="44793"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8E431-ABAA-4A2F-961E-371A21354D0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180" y="4342777"/>
            <a:ext cx="5487640" cy="4115112"/>
          </a:xfrm>
          <a:prstGeom prst="rect">
            <a:avLst/>
          </a:prstGeom>
        </p:spPr>
        <p:txBody>
          <a:bodyPr lIns="89587" tIns="44793" rIns="89587" bIns="44793"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8E431-ABAA-4A2F-961E-371A21354D0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180" y="4342777"/>
            <a:ext cx="5487640" cy="4115112"/>
          </a:xfrm>
          <a:prstGeom prst="rect">
            <a:avLst/>
          </a:prstGeom>
        </p:spPr>
        <p:txBody>
          <a:bodyPr lIns="89587" tIns="44793" rIns="89587" bIns="44793"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8E431-ABAA-4A2F-961E-371A21354D0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180" y="4342777"/>
            <a:ext cx="5487640" cy="4115112"/>
          </a:xfrm>
          <a:prstGeom prst="rect">
            <a:avLst/>
          </a:prstGeom>
        </p:spPr>
        <p:txBody>
          <a:bodyPr lIns="89587" tIns="44793" rIns="89587" bIns="44793"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8E431-ABAA-4A2F-961E-371A21354D0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180" y="4342777"/>
            <a:ext cx="5487640" cy="4115112"/>
          </a:xfrm>
          <a:prstGeom prst="rect">
            <a:avLst/>
          </a:prstGeom>
        </p:spPr>
        <p:txBody>
          <a:bodyPr lIns="89587" tIns="44793" rIns="89587" bIns="44793"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8E431-ABAA-4A2F-961E-371A21354D0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576D7-C113-4F09-96BA-104A203FADA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788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576D7-C113-4F09-96BA-104A203FADA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56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576D7-C113-4F09-96BA-104A203FAD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4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576D7-C113-4F09-96BA-104A203FAD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79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576D7-C113-4F09-96BA-104A203FADA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70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576D7-C113-4F09-96BA-104A203FADA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2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576D7-C113-4F09-96BA-104A203FADA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01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576D7-C113-4F09-96BA-104A203FADA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87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576D7-C113-4F09-96BA-104A203FADA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3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50" y="6143815"/>
            <a:ext cx="4152900" cy="57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8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06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5814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4800" y="6492875"/>
            <a:ext cx="9144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1AE78A9-1BB0-4C96-BE48-3487D09CF87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15875">
            <a:solidFill>
              <a:srgbClr val="0040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477000"/>
            <a:ext cx="7543800" cy="0"/>
          </a:xfrm>
          <a:prstGeom prst="line">
            <a:avLst/>
          </a:prstGeom>
          <a:ln w="15875">
            <a:solidFill>
              <a:srgbClr val="C8B1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248400"/>
            <a:ext cx="658368" cy="5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559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06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15875">
            <a:solidFill>
              <a:srgbClr val="0040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581400" cy="365125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4800" y="6492875"/>
            <a:ext cx="914400" cy="3651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1AE78A9-1BB0-4C96-BE48-3487D09CF87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477000"/>
            <a:ext cx="7543800" cy="0"/>
          </a:xfrm>
          <a:prstGeom prst="line">
            <a:avLst/>
          </a:prstGeom>
          <a:ln w="15875">
            <a:solidFill>
              <a:srgbClr val="C8B1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248400"/>
            <a:ext cx="658368" cy="5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581400" cy="365125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4800" y="6492875"/>
            <a:ext cx="914400" cy="3651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1AE78A9-1BB0-4C96-BE48-3487D09CF87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477000"/>
            <a:ext cx="7543800" cy="0"/>
          </a:xfrm>
          <a:prstGeom prst="line">
            <a:avLst/>
          </a:prstGeom>
          <a:ln w="15875">
            <a:solidFill>
              <a:srgbClr val="C8B1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248400"/>
            <a:ext cx="658368" cy="5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52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/>
          <a:lstStyle/>
          <a:p>
            <a:r>
              <a:rPr lang="en-US" sz="4800" b="1" dirty="0" smtClean="0"/>
              <a:t>Using Games to Effect Organizational Change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19600"/>
            <a:ext cx="9144000" cy="1752600"/>
          </a:xfrm>
        </p:spPr>
        <p:txBody>
          <a:bodyPr/>
          <a:lstStyle/>
          <a:p>
            <a:r>
              <a:rPr lang="en-US" sz="2800" dirty="0" smtClean="0"/>
              <a:t>Approachable </a:t>
            </a:r>
            <a:r>
              <a:rPr lang="en-US" sz="2800" dirty="0"/>
              <a:t>Project Management 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58" y="390738"/>
            <a:ext cx="4012284" cy="181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Final Inspections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Transition to Operations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Lessons Learned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Closing / Review Phase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93660"/>
            <a:ext cx="38100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5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Bridge Exercise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Using games to effect change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Requirements Gathering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rgbClr val="38434D"/>
                </a:solidFill>
              </a:rPr>
              <a:t>Knowing what we want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Project Management Process Overview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rgbClr val="38434D"/>
                </a:solidFill>
              </a:rPr>
              <a:t>GW’s Project Management Life Cycle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r>
              <a:rPr lang="en-US" sz="6000" b="1" dirty="0" smtClean="0"/>
              <a:t>Requirements Gathering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43400"/>
            <a:ext cx="9144000" cy="1752600"/>
          </a:xfrm>
        </p:spPr>
        <p:txBody>
          <a:bodyPr/>
          <a:lstStyle/>
          <a:p>
            <a:r>
              <a:rPr lang="en-US" sz="2400" dirty="0" smtClean="0"/>
              <a:t>Knowing What You Want … What You Really Really Want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29" y="390738"/>
            <a:ext cx="2615742" cy="1185907"/>
          </a:xfrm>
          <a:prstGeom prst="rect">
            <a:avLst/>
          </a:prstGeom>
        </p:spPr>
      </p:pic>
      <p:pic>
        <p:nvPicPr>
          <p:cNvPr id="4" name="01 Wannabe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00" end="154905.91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2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You Really Really DON’T Want</a:t>
            </a:r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Requirements Gathering</a:t>
            </a:r>
            <a:endParaRPr lang="en-US" dirty="0"/>
          </a:p>
        </p:txBody>
      </p:sp>
      <p:pic>
        <p:nvPicPr>
          <p:cNvPr id="3" name="tacnar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800" y="2590800"/>
            <a:ext cx="37592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49895" y="5791200"/>
            <a:ext cx="343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Tacoma Narrows Bridge Circa 1940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t="3650" r="4842" b="6334"/>
          <a:stretch/>
        </p:blipFill>
        <p:spPr bwMode="auto">
          <a:xfrm>
            <a:off x="5092818" y="2590800"/>
            <a:ext cx="3517782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Requirements Gathering</a:t>
            </a:r>
            <a:endParaRPr lang="en-US" dirty="0"/>
          </a:p>
        </p:txBody>
      </p:sp>
      <p:pic>
        <p:nvPicPr>
          <p:cNvPr id="7" name="Picture 2" descr="http://t3.gstatic.com/images?q=tbn:ANd9GcRbQUmq40g3TuisPHYGRO8QzAZj54VacOFsRTT_X__42QxWis8&amp;t=1&amp;usg=__N_RUYEZo4jlRjnwfQlk_alla3fg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7848" y="3657600"/>
            <a:ext cx="2846696" cy="2686492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720438" y="2514600"/>
            <a:ext cx="8423561" cy="1200329"/>
            <a:chOff x="1947622" y="2209800"/>
            <a:chExt cx="6281978" cy="1200329"/>
          </a:xfrm>
        </p:grpSpPr>
        <p:sp>
          <p:nvSpPr>
            <p:cNvPr id="10" name="TextBox 9"/>
            <p:cNvSpPr txBox="1"/>
            <p:nvPr/>
          </p:nvSpPr>
          <p:spPr>
            <a:xfrm>
              <a:off x="2743201" y="2209800"/>
              <a:ext cx="54863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Develop a high-capacity electric bread &amp; bagel toaster with a low to moderate price point.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47622" y="2209800"/>
              <a:ext cx="5486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Scope = </a:t>
              </a:r>
              <a:endParaRPr lang="en-US" sz="2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8200" y="1676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Lets develop some requirements…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46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Requirements Gathering</a:t>
            </a:r>
            <a:endParaRPr lang="en-US" dirty="0"/>
          </a:p>
        </p:txBody>
      </p:sp>
      <p:pic>
        <p:nvPicPr>
          <p:cNvPr id="13" name="Picture 2" descr="http://t3.gstatic.com/images?q=tbn:ANd9GcRbQUmq40g3TuisPHYGRO8QzAZj54VacOFsRTT_X__42QxWis8&amp;t=1&amp;usg=__N_RUYEZo4jlRjnwfQlk_alla3fg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2330" y="5634798"/>
            <a:ext cx="1447800" cy="1219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14400" y="1066800"/>
            <a:ext cx="746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About Requirements – What’s not How’s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457200" y="1828800"/>
            <a:ext cx="84582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smtClean="0"/>
              <a:t>Specific, Clear and Concise – deconstruct into single requirement, easily read and understood, objective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Traceable / Verifiable – if you cannot measure or observe it you cannot test or evaluate the outcome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Relevant &amp; Necessary - must be within / related to the scope of the project or request, critical to operation of the solution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130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D9D9D9"/>
                </a:solidFill>
              </a:rPr>
              <a:t>Bridge Exercise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rgbClr val="D9D9D9"/>
                </a:solidFill>
              </a:rPr>
              <a:t>Using games to effect change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D9D9D9"/>
                </a:solidFill>
              </a:rPr>
              <a:t>Requirements Gathering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rgbClr val="D9D9D9"/>
                </a:solidFill>
              </a:rPr>
              <a:t>Knowing what we want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Project Management Process Overview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rgbClr val="38434D"/>
                </a:solidFill>
              </a:rPr>
              <a:t>GW’s Project Management Life Cycle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r>
              <a:rPr lang="en-US" sz="6000" b="1" dirty="0" smtClean="0"/>
              <a:t>Project Management Process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43400"/>
            <a:ext cx="9144000" cy="17526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Implementation of the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Project Management Life Cycle at GW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29" y="390738"/>
            <a:ext cx="2615742" cy="11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PMLC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2988" y="1571720"/>
            <a:ext cx="8167048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3200" dirty="0" smtClean="0"/>
              <a:t>Employ a Project </a:t>
            </a:r>
            <a:r>
              <a:rPr lang="en-US" sz="3200" dirty="0"/>
              <a:t>M</a:t>
            </a:r>
            <a:r>
              <a:rPr lang="en-US" sz="3200" dirty="0" smtClean="0"/>
              <a:t>anagement </a:t>
            </a:r>
            <a:r>
              <a:rPr lang="en-US" sz="3200" dirty="0"/>
              <a:t>L</a:t>
            </a:r>
            <a:r>
              <a:rPr lang="en-US" sz="3200" dirty="0" smtClean="0"/>
              <a:t>ife Cycle (PMLC) intended to enable </a:t>
            </a:r>
            <a:r>
              <a:rPr lang="en-US" sz="3200" b="1" dirty="0" smtClean="0">
                <a:solidFill>
                  <a:srgbClr val="0000CC"/>
                </a:solidFill>
              </a:rPr>
              <a:t>standardization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of methodology, documentation, terminology and approval across organizations, while ensuring clear </a:t>
            </a:r>
            <a:r>
              <a:rPr lang="en-US" sz="3200" b="1" dirty="0" smtClean="0">
                <a:solidFill>
                  <a:srgbClr val="0000CC"/>
                </a:solidFill>
              </a:rPr>
              <a:t>ownership</a:t>
            </a:r>
            <a:r>
              <a:rPr lang="en-US" sz="3200" b="1" dirty="0" smtClean="0"/>
              <a:t> </a:t>
            </a:r>
            <a:r>
              <a:rPr lang="en-US" sz="3200" dirty="0" smtClean="0"/>
              <a:t>and </a:t>
            </a:r>
            <a:r>
              <a:rPr lang="en-US" sz="3200" b="1" dirty="0" smtClean="0">
                <a:solidFill>
                  <a:srgbClr val="0000CC"/>
                </a:solidFill>
              </a:rPr>
              <a:t>empowerment</a:t>
            </a:r>
            <a:r>
              <a:rPr lang="en-US" sz="3200" dirty="0" smtClean="0"/>
              <a:t> of project leadership.</a:t>
            </a:r>
          </a:p>
        </p:txBody>
      </p:sp>
    </p:spTree>
    <p:extLst>
      <p:ext uri="{BB962C8B-B14F-4D97-AF65-F5344CB8AC3E}">
        <p14:creationId xmlns:p14="http://schemas.microsoft.com/office/powerpoint/2010/main" val="27526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hape 23"/>
          <p:cNvCxnSpPr>
            <a:stCxn id="20" idx="2"/>
            <a:endCxn id="21" idx="0"/>
          </p:cNvCxnSpPr>
          <p:nvPr/>
        </p:nvCxnSpPr>
        <p:spPr>
          <a:xfrm rot="5400000">
            <a:off x="3956352" y="3657600"/>
            <a:ext cx="1219200" cy="1588"/>
          </a:xfrm>
          <a:prstGeom prst="bentConnector3">
            <a:avLst>
              <a:gd name="adj1" fmla="val 50000"/>
            </a:avLst>
          </a:prstGeom>
          <a:ln w="63500">
            <a:solidFill>
              <a:schemeClr val="tx1">
                <a:lumMod val="50000"/>
                <a:lumOff val="50000"/>
                <a:alpha val="4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983552" y="3429000"/>
            <a:ext cx="3200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hape 13"/>
          <p:cNvCxnSpPr>
            <a:stCxn id="22" idx="3"/>
            <a:endCxn id="20" idx="0"/>
          </p:cNvCxnSpPr>
          <p:nvPr/>
        </p:nvCxnSpPr>
        <p:spPr>
          <a:xfrm>
            <a:off x="3859852" y="1600200"/>
            <a:ext cx="706100" cy="685800"/>
          </a:xfrm>
          <a:prstGeom prst="bentConnector2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21" idx="2"/>
            <a:endCxn id="23" idx="1"/>
          </p:cNvCxnSpPr>
          <p:nvPr/>
        </p:nvCxnSpPr>
        <p:spPr>
          <a:xfrm rot="16200000" flipH="1">
            <a:off x="4555802" y="5039350"/>
            <a:ext cx="685800" cy="665500"/>
          </a:xfrm>
          <a:prstGeom prst="bentConnector2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21" idx="1"/>
            <a:endCxn id="20" idx="1"/>
          </p:cNvCxnSpPr>
          <p:nvPr/>
        </p:nvCxnSpPr>
        <p:spPr>
          <a:xfrm rot="10800000">
            <a:off x="3689652" y="2667000"/>
            <a:ext cx="1588" cy="1981200"/>
          </a:xfrm>
          <a:prstGeom prst="curvedConnector3">
            <a:avLst>
              <a:gd name="adj1" fmla="val 51183895"/>
            </a:avLst>
          </a:prstGeom>
          <a:ln w="60325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21" idx="3"/>
            <a:endCxn id="20" idx="3"/>
          </p:cNvCxnSpPr>
          <p:nvPr/>
        </p:nvCxnSpPr>
        <p:spPr>
          <a:xfrm flipV="1">
            <a:off x="5442252" y="2667000"/>
            <a:ext cx="1588" cy="1981200"/>
          </a:xfrm>
          <a:prstGeom prst="curvedConnector3">
            <a:avLst>
              <a:gd name="adj1" fmla="val 51983643"/>
            </a:avLst>
          </a:prstGeom>
          <a:ln w="60325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/>
          <p:cNvSpPr/>
          <p:nvPr/>
        </p:nvSpPr>
        <p:spPr>
          <a:xfrm>
            <a:off x="2707035" y="3202050"/>
            <a:ext cx="3814950" cy="9144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Monitoring &amp; Controlling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3689652" y="2286000"/>
            <a:ext cx="1752600" cy="7620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Planning</a:t>
            </a:r>
            <a:endParaRPr lang="en-US" sz="2400" b="1" dirty="0"/>
          </a:p>
        </p:txBody>
      </p:sp>
      <p:sp>
        <p:nvSpPr>
          <p:cNvPr id="21" name="Flowchart: Process 20"/>
          <p:cNvSpPr/>
          <p:nvPr/>
        </p:nvSpPr>
        <p:spPr>
          <a:xfrm>
            <a:off x="3689652" y="4267200"/>
            <a:ext cx="1752600" cy="7620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Executing</a:t>
            </a:r>
            <a:endParaRPr lang="en-US" sz="2400" b="1" dirty="0"/>
          </a:p>
        </p:txBody>
      </p:sp>
      <p:sp>
        <p:nvSpPr>
          <p:cNvPr id="22" name="Flowchart: Process 21"/>
          <p:cNvSpPr/>
          <p:nvPr/>
        </p:nvSpPr>
        <p:spPr>
          <a:xfrm>
            <a:off x="2107252" y="1219200"/>
            <a:ext cx="1752600" cy="7620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Initiating</a:t>
            </a:r>
            <a:endParaRPr lang="en-US" sz="2400" b="1" dirty="0"/>
          </a:p>
        </p:txBody>
      </p:sp>
      <p:sp>
        <p:nvSpPr>
          <p:cNvPr id="23" name="Flowchart: Process 22"/>
          <p:cNvSpPr/>
          <p:nvPr/>
        </p:nvSpPr>
        <p:spPr>
          <a:xfrm>
            <a:off x="5231452" y="5334000"/>
            <a:ext cx="1752600" cy="7620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Closing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Project Life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Who are we?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Our University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Our Roles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Who you are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3961" y="4336465"/>
            <a:ext cx="8742394" cy="1378535"/>
          </a:xfrm>
          <a:prstGeom prst="rect">
            <a:avLst/>
          </a:prstGeom>
          <a:solidFill>
            <a:srgbClr val="F8F8F8"/>
          </a:solidFill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3105" y="4435763"/>
            <a:ext cx="2840185" cy="12792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 smtClean="0">
                <a:solidFill>
                  <a:srgbClr val="38434D"/>
                </a:solidFill>
                <a:latin typeface="Arial" charset="0"/>
                <a:ea typeface="ＭＳ Ｐゴシック" pitchFamily="96" charset="-128"/>
              </a:rPr>
              <a:t>Adam Donaldson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 smtClean="0">
                <a:solidFill>
                  <a:srgbClr val="38434D"/>
                </a:solidFill>
                <a:latin typeface="Arial" charset="0"/>
                <a:ea typeface="ＭＳ Ｐゴシック" pitchFamily="96" charset="-128"/>
              </a:rPr>
              <a:t>Program Manager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 smtClean="0">
                <a:solidFill>
                  <a:srgbClr val="38434D"/>
                </a:solidFill>
                <a:latin typeface="Arial" charset="0"/>
                <a:ea typeface="ＭＳ Ｐゴシック" pitchFamily="96" charset="-128"/>
              </a:rPr>
              <a:t>Business Management &amp; Analysis Group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075780" y="4435758"/>
            <a:ext cx="2840185" cy="127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B34"/>
              </a:buClr>
              <a:buSzPct val="80000"/>
              <a:buFont typeface="Wingdings" pitchFamily="96" charset="2"/>
              <a:buNone/>
              <a:defRPr sz="2000" kern="1200">
                <a:solidFill>
                  <a:srgbClr val="38434D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96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B34"/>
              </a:buClr>
              <a:buSzPct val="80000"/>
              <a:buFont typeface="Wingdings" pitchFamily="96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96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B34"/>
              </a:buClr>
              <a:buSzPct val="80000"/>
              <a:buFont typeface="Wingdings" pitchFamily="96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b="1" dirty="0" smtClean="0">
                <a:latin typeface="Arial" charset="0"/>
                <a:ea typeface="ＭＳ Ｐゴシック" pitchFamily="96" charset="-128"/>
              </a:rPr>
              <a:t>Christina Griffin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latin typeface="Arial" charset="0"/>
                <a:ea typeface="ＭＳ Ｐゴシック" pitchFamily="96" charset="-128"/>
              </a:rPr>
              <a:t>Director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Arial" charset="0"/>
                <a:ea typeface="ＭＳ Ｐゴシック" pitchFamily="96" charset="-128"/>
              </a:rPr>
              <a:t>Project Management Office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6096170" y="4435758"/>
            <a:ext cx="2840185" cy="127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B34"/>
              </a:buClr>
              <a:buSzPct val="80000"/>
              <a:buFont typeface="Wingdings" pitchFamily="96" charset="2"/>
              <a:buNone/>
              <a:defRPr sz="2000" kern="1200">
                <a:solidFill>
                  <a:srgbClr val="38434D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96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B34"/>
              </a:buClr>
              <a:buSzPct val="80000"/>
              <a:buFont typeface="Wingdings" pitchFamily="96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96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B34"/>
              </a:buClr>
              <a:buSzPct val="80000"/>
              <a:buFont typeface="Wingdings" pitchFamily="96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b="1" dirty="0" smtClean="0">
                <a:latin typeface="Arial" charset="0"/>
                <a:ea typeface="ＭＳ Ｐゴシック" pitchFamily="96" charset="-128"/>
              </a:rPr>
              <a:t>Bill Koffenberger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latin typeface="Arial" charset="0"/>
                <a:ea typeface="ＭＳ Ｐゴシック" pitchFamily="96" charset="-128"/>
              </a:rPr>
              <a:t>Director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Arial" charset="0"/>
                <a:ea typeface="ＭＳ Ｐゴシック" pitchFamily="96" charset="-128"/>
              </a:rPr>
              <a:t>Service Level Management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381500" cy="190500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hevron 33"/>
          <p:cNvSpPr/>
          <p:nvPr/>
        </p:nvSpPr>
        <p:spPr>
          <a:xfrm>
            <a:off x="2866098" y="3358504"/>
            <a:ext cx="1261872" cy="548640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Planning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3910673" y="3358504"/>
            <a:ext cx="1399032" cy="54864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Analysis,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Design &amp;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200" b="1" dirty="0" smtClean="0">
                <a:solidFill>
                  <a:schemeClr val="tx1"/>
                </a:solidFill>
              </a:rPr>
              <a:t>Development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5089233" y="3358504"/>
            <a:ext cx="1261872" cy="5486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Testing &amp;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200" b="1" dirty="0" smtClean="0">
                <a:solidFill>
                  <a:schemeClr val="tx1"/>
                </a:solidFill>
              </a:rPr>
              <a:t>Readiness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6130633" y="3359329"/>
            <a:ext cx="1261872" cy="54864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Cutover/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 Post Go Live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7172033" y="3356154"/>
            <a:ext cx="1234440" cy="54864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Closing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1827318" y="3358504"/>
            <a:ext cx="1261872" cy="54864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Proposal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5" name="Chevron 44"/>
          <p:cNvSpPr/>
          <p:nvPr/>
        </p:nvSpPr>
        <p:spPr>
          <a:xfrm>
            <a:off x="954748" y="3359329"/>
            <a:ext cx="1097280" cy="54864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Idea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9" name="Left Brace 38"/>
          <p:cNvSpPr/>
          <p:nvPr/>
        </p:nvSpPr>
        <p:spPr>
          <a:xfrm rot="5400000">
            <a:off x="1534719" y="2063989"/>
            <a:ext cx="685800" cy="1845742"/>
          </a:xfrm>
          <a:prstGeom prst="leftBrace">
            <a:avLst>
              <a:gd name="adj1" fmla="val 30472"/>
              <a:gd name="adj2" fmla="val 50000"/>
            </a:avLst>
          </a:prstGeom>
          <a:ln cap="sq" cmpd="sng">
            <a:prstDash val="sysDash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Left Brace 40"/>
          <p:cNvSpPr/>
          <p:nvPr/>
        </p:nvSpPr>
        <p:spPr>
          <a:xfrm rot="5400000">
            <a:off x="3018536" y="2511848"/>
            <a:ext cx="685800" cy="950024"/>
          </a:xfrm>
          <a:prstGeom prst="leftBrace">
            <a:avLst>
              <a:gd name="adj1" fmla="val 29588"/>
              <a:gd name="adj2" fmla="val 50000"/>
            </a:avLst>
          </a:prstGeom>
          <a:ln cap="sq" cmpd="sng">
            <a:solidFill>
              <a:srgbClr val="800000"/>
            </a:solidFill>
            <a:prstDash val="sysDash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Left Brace 43"/>
          <p:cNvSpPr/>
          <p:nvPr/>
        </p:nvSpPr>
        <p:spPr>
          <a:xfrm rot="5400000">
            <a:off x="5184298" y="1424760"/>
            <a:ext cx="685800" cy="3124200"/>
          </a:xfrm>
          <a:prstGeom prst="leftBrace">
            <a:avLst>
              <a:gd name="adj1" fmla="val 45812"/>
              <a:gd name="adj2" fmla="val 50000"/>
            </a:avLst>
          </a:prstGeom>
          <a:ln cap="sq" cmpd="sng">
            <a:solidFill>
              <a:srgbClr val="006600"/>
            </a:solidFill>
            <a:prstDash val="sysDash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5400000">
            <a:off x="7297610" y="2512717"/>
            <a:ext cx="685800" cy="950024"/>
          </a:xfrm>
          <a:prstGeom prst="leftBrace">
            <a:avLst>
              <a:gd name="adj1" fmla="val 29588"/>
              <a:gd name="adj2" fmla="val 50000"/>
            </a:avLst>
          </a:prstGeom>
          <a:ln cap="sq" cmpd="sng">
            <a:solidFill>
              <a:schemeClr val="accent6">
                <a:lumMod val="75000"/>
              </a:schemeClr>
            </a:solidFill>
            <a:prstDash val="sysDash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0"/>
          <p:cNvGrpSpPr/>
          <p:nvPr/>
        </p:nvGrpSpPr>
        <p:grpSpPr>
          <a:xfrm>
            <a:off x="6080885" y="2773479"/>
            <a:ext cx="457200" cy="577309"/>
            <a:chOff x="2045525" y="5715000"/>
            <a:chExt cx="457200" cy="577309"/>
          </a:xfrm>
        </p:grpSpPr>
        <p:cxnSp>
          <p:nvCxnSpPr>
            <p:cNvPr id="55" name="Straight Connector 54"/>
            <p:cNvCxnSpPr/>
            <p:nvPr/>
          </p:nvCxnSpPr>
          <p:spPr>
            <a:xfrm rot="5400000" flipH="1" flipV="1">
              <a:off x="1920906" y="6167690"/>
              <a:ext cx="249239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57" name="Flowchart: Punched Tape 56"/>
            <p:cNvSpPr/>
            <p:nvPr/>
          </p:nvSpPr>
          <p:spPr>
            <a:xfrm>
              <a:off x="2045525" y="5715000"/>
              <a:ext cx="457200" cy="390373"/>
            </a:xfrm>
            <a:prstGeom prst="flowChartPunchedTap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GO LIVE!</a:t>
              </a:r>
              <a:endParaRPr lang="en-US" sz="1000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463" y="3415658"/>
            <a:ext cx="89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The</a:t>
            </a:r>
          </a:p>
          <a:p>
            <a:pPr algn="ctr"/>
            <a:r>
              <a:rPr lang="en-US" sz="1400" b="1" dirty="0" smtClean="0"/>
              <a:t>PMLC</a:t>
            </a:r>
            <a:endParaRPr lang="en-US" sz="1400" b="1" dirty="0"/>
          </a:p>
        </p:txBody>
      </p:sp>
      <p:cxnSp>
        <p:nvCxnSpPr>
          <p:cNvPr id="52" name="Straight Arrow Connector 51"/>
          <p:cNvCxnSpPr>
            <a:stCxn id="40" idx="3"/>
            <a:endCxn id="43" idx="1"/>
          </p:cNvCxnSpPr>
          <p:nvPr/>
        </p:nvCxnSpPr>
        <p:spPr>
          <a:xfrm>
            <a:off x="2364070" y="2215004"/>
            <a:ext cx="547750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3" idx="3"/>
            <a:endCxn id="47" idx="1"/>
          </p:cNvCxnSpPr>
          <p:nvPr/>
        </p:nvCxnSpPr>
        <p:spPr>
          <a:xfrm>
            <a:off x="3826220" y="2215004"/>
            <a:ext cx="1244275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7" idx="3"/>
            <a:endCxn id="50" idx="1"/>
          </p:cNvCxnSpPr>
          <p:nvPr/>
        </p:nvCxnSpPr>
        <p:spPr>
          <a:xfrm>
            <a:off x="5984895" y="2215004"/>
            <a:ext cx="1209303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Process 39"/>
          <p:cNvSpPr/>
          <p:nvPr/>
        </p:nvSpPr>
        <p:spPr>
          <a:xfrm>
            <a:off x="1462370" y="1973704"/>
            <a:ext cx="901700" cy="482600"/>
          </a:xfrm>
          <a:prstGeom prst="flowChartProcess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 smtClean="0"/>
              <a:t>Initiating</a:t>
            </a:r>
            <a:endParaRPr lang="en-US" sz="1600" b="1" dirty="0"/>
          </a:p>
        </p:txBody>
      </p:sp>
      <p:sp>
        <p:nvSpPr>
          <p:cNvPr id="43" name="Flowchart: Process 42"/>
          <p:cNvSpPr/>
          <p:nvPr/>
        </p:nvSpPr>
        <p:spPr>
          <a:xfrm>
            <a:off x="2911820" y="1973704"/>
            <a:ext cx="914400" cy="482600"/>
          </a:xfrm>
          <a:prstGeom prst="flowChartProcess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 smtClean="0"/>
              <a:t>Planning</a:t>
            </a:r>
            <a:endParaRPr lang="en-US" sz="1600" b="1" dirty="0"/>
          </a:p>
        </p:txBody>
      </p:sp>
      <p:sp>
        <p:nvSpPr>
          <p:cNvPr id="47" name="Flowchart: Process 46"/>
          <p:cNvSpPr/>
          <p:nvPr/>
        </p:nvSpPr>
        <p:spPr>
          <a:xfrm>
            <a:off x="5070495" y="1973704"/>
            <a:ext cx="914400" cy="482600"/>
          </a:xfrm>
          <a:prstGeom prst="flowChartProcess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 smtClean="0"/>
              <a:t>Executing</a:t>
            </a:r>
            <a:endParaRPr lang="en-US" sz="1600" b="1" dirty="0"/>
          </a:p>
        </p:txBody>
      </p:sp>
      <p:sp>
        <p:nvSpPr>
          <p:cNvPr id="50" name="Flowchart: Process 49"/>
          <p:cNvSpPr/>
          <p:nvPr/>
        </p:nvSpPr>
        <p:spPr>
          <a:xfrm>
            <a:off x="7194198" y="1973704"/>
            <a:ext cx="914400" cy="482600"/>
          </a:xfrm>
          <a:prstGeom prst="flowChartProcess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 smtClean="0"/>
              <a:t>Closing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558" y="1859702"/>
            <a:ext cx="896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PMI Best Practice</a:t>
            </a:r>
            <a:endParaRPr lang="en-US" sz="1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984434" y="4248206"/>
            <a:ext cx="7162800" cy="1390594"/>
            <a:chOff x="968668" y="2544088"/>
            <a:chExt cx="7162800" cy="1390594"/>
          </a:xfrm>
        </p:grpSpPr>
        <p:sp>
          <p:nvSpPr>
            <p:cNvPr id="29" name="Rectangle 28"/>
            <p:cNvSpPr/>
            <p:nvPr/>
          </p:nvSpPr>
          <p:spPr>
            <a:xfrm>
              <a:off x="3355349" y="3319736"/>
              <a:ext cx="2424517" cy="30315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solidFill>
                <a:schemeClr val="dk1">
                  <a:alpha val="49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2645068" y="3020282"/>
              <a:ext cx="3814950" cy="9144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Monitoring &amp; Controlling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Left Brace 26"/>
            <p:cNvSpPr/>
            <p:nvPr/>
          </p:nvSpPr>
          <p:spPr>
            <a:xfrm rot="16200000" flipV="1">
              <a:off x="4207168" y="-694412"/>
              <a:ext cx="685800" cy="7162800"/>
            </a:xfrm>
            <a:prstGeom prst="leftBrace">
              <a:avLst>
                <a:gd name="adj1" fmla="val 41832"/>
                <a:gd name="adj2" fmla="val 50000"/>
              </a:avLst>
            </a:prstGeom>
            <a:ln cap="sq" cmpd="sng">
              <a:solidFill>
                <a:schemeClr val="accent4">
                  <a:lumMod val="75000"/>
                </a:schemeClr>
              </a:solidFill>
              <a:prstDash val="sysDash"/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PMLC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6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034206" y="4046202"/>
            <a:ext cx="3454658" cy="14311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 smtClean="0"/>
              <a:t>Quick summary and review of an idea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 smtClean="0"/>
              <a:t>Determine if worth expending resources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73597" y="4046202"/>
            <a:ext cx="362694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 smtClean="0"/>
              <a:t>Begin gathering requirements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 smtClean="0"/>
              <a:t>Provide detailed proposal of solution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 smtClean="0"/>
              <a:t>Upon agreement, charter the project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3695700" y="1416235"/>
            <a:ext cx="1752600" cy="769338"/>
          </a:xfrm>
          <a:prstGeom prst="flowChartProcess">
            <a:avLst/>
          </a:prstGeom>
          <a:solidFill>
            <a:schemeClr val="accent1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Initiating</a:t>
            </a:r>
            <a:endParaRPr lang="en-US" sz="2800" b="1" dirty="0"/>
          </a:p>
        </p:txBody>
      </p:sp>
      <p:sp>
        <p:nvSpPr>
          <p:cNvPr id="19" name="Left Brace 18"/>
          <p:cNvSpPr/>
          <p:nvPr/>
        </p:nvSpPr>
        <p:spPr>
          <a:xfrm rot="5400000">
            <a:off x="4228214" y="292560"/>
            <a:ext cx="685800" cy="4582633"/>
          </a:xfrm>
          <a:prstGeom prst="leftBrace">
            <a:avLst>
              <a:gd name="adj1" fmla="val 97139"/>
              <a:gd name="adj2" fmla="val 50000"/>
            </a:avLst>
          </a:prstGeom>
          <a:ln cap="sq" cmpd="sng">
            <a:prstDash val="sysDash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hevron 19"/>
          <p:cNvSpPr/>
          <p:nvPr/>
        </p:nvSpPr>
        <p:spPr>
          <a:xfrm>
            <a:off x="5961747" y="2965819"/>
            <a:ext cx="1801368" cy="804672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  Proposal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1392879" y="2965819"/>
            <a:ext cx="1797257" cy="808731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Idea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PMLC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stCxn id="14" idx="2"/>
          </p:cNvCxnSpPr>
          <p:nvPr/>
        </p:nvCxnSpPr>
        <p:spPr>
          <a:xfrm>
            <a:off x="4572000" y="2185573"/>
            <a:ext cx="0" cy="741204"/>
          </a:xfrm>
          <a:prstGeom prst="straightConnector1">
            <a:avLst/>
          </a:prstGeom>
          <a:ln w="9525">
            <a:solidFill>
              <a:srgbClr val="8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lowchart: Process 13"/>
          <p:cNvSpPr/>
          <p:nvPr/>
        </p:nvSpPr>
        <p:spPr>
          <a:xfrm>
            <a:off x="3695700" y="1416235"/>
            <a:ext cx="1752600" cy="76933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Planning</a:t>
            </a:r>
            <a:endParaRPr lang="en-US" sz="2800" b="1" dirty="0"/>
          </a:p>
        </p:txBody>
      </p:sp>
      <p:sp>
        <p:nvSpPr>
          <p:cNvPr id="20" name="Chevron 19"/>
          <p:cNvSpPr/>
          <p:nvPr/>
        </p:nvSpPr>
        <p:spPr>
          <a:xfrm>
            <a:off x="3675652" y="2965819"/>
            <a:ext cx="1801368" cy="804672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  Planning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0422" y="4046202"/>
            <a:ext cx="3841083" cy="14311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/>
              <a:t>Develop schedule, plans and requirements for implementation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/>
              <a:t>Acquire resources and engage the project team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PMLC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0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26098" y="4046202"/>
            <a:ext cx="2655325" cy="1985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/>
              <a:t>Transform business requirements / specifications into actionable items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/>
              <a:t>Design and develop the planned solution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23873" y="4046202"/>
            <a:ext cx="2643928" cy="1985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/>
              <a:t>Implementation  (deployment) of the solution, including training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/>
              <a:t>Prepare to transition project to operations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3695700" y="1416235"/>
            <a:ext cx="1752600" cy="76933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Executing</a:t>
            </a:r>
            <a:endParaRPr lang="en-US" sz="2800" b="1" dirty="0"/>
          </a:p>
        </p:txBody>
      </p:sp>
      <p:sp>
        <p:nvSpPr>
          <p:cNvPr id="19" name="Left Brace 18"/>
          <p:cNvSpPr/>
          <p:nvPr/>
        </p:nvSpPr>
        <p:spPr>
          <a:xfrm rot="5400000">
            <a:off x="4218468" y="-265650"/>
            <a:ext cx="685800" cy="5699054"/>
          </a:xfrm>
          <a:prstGeom prst="leftBrace">
            <a:avLst>
              <a:gd name="adj1" fmla="val 97139"/>
              <a:gd name="adj2" fmla="val 50000"/>
            </a:avLst>
          </a:prstGeom>
          <a:ln cap="sq" cmpd="sng">
            <a:solidFill>
              <a:srgbClr val="006600"/>
            </a:solidFill>
            <a:prstDash val="sysDash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hevron 19"/>
          <p:cNvSpPr/>
          <p:nvPr/>
        </p:nvSpPr>
        <p:spPr>
          <a:xfrm>
            <a:off x="6780488" y="2965819"/>
            <a:ext cx="1801368" cy="804672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Cutover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Post-Go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Live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584771" y="2965819"/>
            <a:ext cx="1797257" cy="808731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Analysis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Design &amp;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Development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671766" y="2961548"/>
            <a:ext cx="1797257" cy="808731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   Testing &amp;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   Readiness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4345" y="4049740"/>
            <a:ext cx="2800514" cy="2262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/>
              <a:t>Validate the solution against the business requirements / specifications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/>
              <a:t>Verify deployment </a:t>
            </a:r>
            <a:r>
              <a:rPr lang="en-US" dirty="0" smtClean="0"/>
              <a:t>readiness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PMLC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55244" y="1429883"/>
            <a:ext cx="3227202" cy="76933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Monitoring &amp; Controlling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32652" y="3100962"/>
            <a:ext cx="7451725" cy="551815"/>
            <a:chOff x="938982" y="3356154"/>
            <a:chExt cx="7451725" cy="551815"/>
          </a:xfrm>
        </p:grpSpPr>
        <p:sp>
          <p:nvSpPr>
            <p:cNvPr id="46" name="Chevron 45"/>
            <p:cNvSpPr/>
            <p:nvPr/>
          </p:nvSpPr>
          <p:spPr>
            <a:xfrm>
              <a:off x="2850332" y="3358504"/>
              <a:ext cx="1261872" cy="548640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Planning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Chevron 46"/>
            <p:cNvSpPr/>
            <p:nvPr/>
          </p:nvSpPr>
          <p:spPr>
            <a:xfrm>
              <a:off x="3894907" y="3358504"/>
              <a:ext cx="1399032" cy="548640"/>
            </a:xfrm>
            <a:prstGeom prst="chevr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Analysis,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Design &amp;</a:t>
              </a:r>
              <a:br>
                <a:rPr lang="en-US" sz="1200" b="1" dirty="0" smtClean="0">
                  <a:solidFill>
                    <a:schemeClr val="tx1"/>
                  </a:solidFill>
                </a:rPr>
              </a:br>
              <a:r>
                <a:rPr lang="en-US" sz="1200" b="1" dirty="0" smtClean="0">
                  <a:solidFill>
                    <a:schemeClr val="tx1"/>
                  </a:solidFill>
                </a:rPr>
                <a:t>Development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Chevron 47"/>
            <p:cNvSpPr/>
            <p:nvPr/>
          </p:nvSpPr>
          <p:spPr>
            <a:xfrm>
              <a:off x="5073467" y="3358504"/>
              <a:ext cx="1261872" cy="548640"/>
            </a:xfrm>
            <a:prstGeom prst="chevr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Testing &amp;</a:t>
              </a:r>
              <a:br>
                <a:rPr lang="en-US" sz="1200" b="1" dirty="0" smtClean="0">
                  <a:solidFill>
                    <a:schemeClr val="tx1"/>
                  </a:solidFill>
                </a:rPr>
              </a:br>
              <a:r>
                <a:rPr lang="en-US" sz="1200" b="1" dirty="0" smtClean="0">
                  <a:solidFill>
                    <a:schemeClr val="tx1"/>
                  </a:solidFill>
                </a:rPr>
                <a:t>Readiness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Chevron 48"/>
            <p:cNvSpPr/>
            <p:nvPr/>
          </p:nvSpPr>
          <p:spPr>
            <a:xfrm>
              <a:off x="6114867" y="3359329"/>
              <a:ext cx="1261872" cy="548640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Cutover/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 Post Go Live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Chevron 49"/>
            <p:cNvSpPr/>
            <p:nvPr/>
          </p:nvSpPr>
          <p:spPr>
            <a:xfrm>
              <a:off x="7156267" y="3356154"/>
              <a:ext cx="1234440" cy="548640"/>
            </a:xfrm>
            <a:prstGeom prst="chevr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Closing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Chevron 50"/>
            <p:cNvSpPr/>
            <p:nvPr/>
          </p:nvSpPr>
          <p:spPr>
            <a:xfrm>
              <a:off x="1811552" y="3358504"/>
              <a:ext cx="1261872" cy="54864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Proposal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Chevron 51"/>
            <p:cNvSpPr/>
            <p:nvPr/>
          </p:nvSpPr>
          <p:spPr>
            <a:xfrm>
              <a:off x="938982" y="3359329"/>
              <a:ext cx="1097280" cy="548640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Idea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Left Brace 38"/>
          <p:cNvSpPr/>
          <p:nvPr/>
        </p:nvSpPr>
        <p:spPr>
          <a:xfrm rot="5400000">
            <a:off x="4007368" y="-920674"/>
            <a:ext cx="867243" cy="7195087"/>
          </a:xfrm>
          <a:prstGeom prst="leftBrace">
            <a:avLst>
              <a:gd name="adj1" fmla="val 97139"/>
              <a:gd name="adj2" fmla="val 48250"/>
            </a:avLst>
          </a:prstGeom>
          <a:ln cap="sq" cmpd="sng">
            <a:solidFill>
              <a:schemeClr val="accent4">
                <a:lumMod val="75000"/>
              </a:schemeClr>
            </a:solidFill>
            <a:prstDash val="dash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 rot="5400000">
            <a:off x="4473005" y="522766"/>
            <a:ext cx="869515" cy="4305935"/>
          </a:xfrm>
          <a:prstGeom prst="leftBrace">
            <a:avLst>
              <a:gd name="adj1" fmla="val 97139"/>
              <a:gd name="adj2" fmla="val 57924"/>
            </a:avLst>
          </a:prstGeom>
          <a:ln cap="sq" cmpd="sng">
            <a:solidFill>
              <a:schemeClr val="accent4">
                <a:lumMod val="75000"/>
              </a:schemeClr>
            </a:solidFill>
            <a:prstDash val="solid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915531"/>
              </p:ext>
            </p:extLst>
          </p:nvPr>
        </p:nvGraphicFramePr>
        <p:xfrm>
          <a:off x="1048159" y="4275539"/>
          <a:ext cx="8203578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1789"/>
                <a:gridCol w="4101789"/>
              </a:tblGrid>
              <a:tr h="137160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Schedule / Resource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Management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Change Management</a:t>
                      </a:r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Risk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Management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Stakeholder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Management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PMLC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7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stCxn id="14" idx="2"/>
          </p:cNvCxnSpPr>
          <p:nvPr/>
        </p:nvCxnSpPr>
        <p:spPr>
          <a:xfrm>
            <a:off x="4572000" y="2185573"/>
            <a:ext cx="0" cy="741204"/>
          </a:xfrm>
          <a:prstGeom prst="straightConnector1">
            <a:avLst/>
          </a:prstGeom>
          <a:ln w="9525">
            <a:solidFill>
              <a:srgbClr val="8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lowchart: Process 13"/>
          <p:cNvSpPr/>
          <p:nvPr/>
        </p:nvSpPr>
        <p:spPr>
          <a:xfrm>
            <a:off x="3695700" y="1416235"/>
            <a:ext cx="1752600" cy="76933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Closing</a:t>
            </a:r>
            <a:endParaRPr lang="en-US" sz="2800" b="1" dirty="0"/>
          </a:p>
        </p:txBody>
      </p:sp>
      <p:sp>
        <p:nvSpPr>
          <p:cNvPr id="20" name="Chevron 19"/>
          <p:cNvSpPr/>
          <p:nvPr/>
        </p:nvSpPr>
        <p:spPr>
          <a:xfrm>
            <a:off x="3675652" y="2965819"/>
            <a:ext cx="1801368" cy="804672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  Closing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0422" y="4046202"/>
            <a:ext cx="3841083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/>
              <a:t>Receive approval to close the project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/>
              <a:t>Transition project items to the operational owner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/>
              <a:t>Perform Lessons Learned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PMLC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5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832652" y="3111595"/>
            <a:ext cx="7451725" cy="551815"/>
            <a:chOff x="938982" y="3356154"/>
            <a:chExt cx="7451725" cy="551815"/>
          </a:xfrm>
        </p:grpSpPr>
        <p:sp>
          <p:nvSpPr>
            <p:cNvPr id="46" name="Chevron 45"/>
            <p:cNvSpPr/>
            <p:nvPr/>
          </p:nvSpPr>
          <p:spPr>
            <a:xfrm>
              <a:off x="2850332" y="3358504"/>
              <a:ext cx="1261872" cy="548640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Planning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Chevron 46"/>
            <p:cNvSpPr/>
            <p:nvPr/>
          </p:nvSpPr>
          <p:spPr>
            <a:xfrm>
              <a:off x="3894907" y="3358504"/>
              <a:ext cx="1399032" cy="548640"/>
            </a:xfrm>
            <a:prstGeom prst="chevr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Analysis,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Design &amp;</a:t>
              </a:r>
              <a:br>
                <a:rPr lang="en-US" sz="1200" b="1" dirty="0" smtClean="0">
                  <a:solidFill>
                    <a:schemeClr val="tx1"/>
                  </a:solidFill>
                </a:rPr>
              </a:br>
              <a:r>
                <a:rPr lang="en-US" sz="1200" b="1" dirty="0" smtClean="0">
                  <a:solidFill>
                    <a:schemeClr val="tx1"/>
                  </a:solidFill>
                </a:rPr>
                <a:t>Development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Chevron 47"/>
            <p:cNvSpPr/>
            <p:nvPr/>
          </p:nvSpPr>
          <p:spPr>
            <a:xfrm>
              <a:off x="5073467" y="3358504"/>
              <a:ext cx="1261872" cy="548640"/>
            </a:xfrm>
            <a:prstGeom prst="chevr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Testing &amp;</a:t>
              </a:r>
              <a:br>
                <a:rPr lang="en-US" sz="1200" b="1" dirty="0" smtClean="0">
                  <a:solidFill>
                    <a:schemeClr val="tx1"/>
                  </a:solidFill>
                </a:rPr>
              </a:br>
              <a:r>
                <a:rPr lang="en-US" sz="1200" b="1" dirty="0" smtClean="0">
                  <a:solidFill>
                    <a:schemeClr val="tx1"/>
                  </a:solidFill>
                </a:rPr>
                <a:t>Readiness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Chevron 48"/>
            <p:cNvSpPr/>
            <p:nvPr/>
          </p:nvSpPr>
          <p:spPr>
            <a:xfrm>
              <a:off x="6114867" y="3359329"/>
              <a:ext cx="1261872" cy="548640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Cutover/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 Post Go Live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Chevron 49"/>
            <p:cNvSpPr/>
            <p:nvPr/>
          </p:nvSpPr>
          <p:spPr>
            <a:xfrm>
              <a:off x="7156267" y="3356154"/>
              <a:ext cx="1234440" cy="548640"/>
            </a:xfrm>
            <a:prstGeom prst="chevr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Closing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Chevron 50"/>
            <p:cNvSpPr/>
            <p:nvPr/>
          </p:nvSpPr>
          <p:spPr>
            <a:xfrm>
              <a:off x="1811552" y="3358504"/>
              <a:ext cx="1261872" cy="54864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Proposal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Chevron 51"/>
            <p:cNvSpPr/>
            <p:nvPr/>
          </p:nvSpPr>
          <p:spPr>
            <a:xfrm>
              <a:off x="938982" y="3359329"/>
              <a:ext cx="1097280" cy="548640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Idea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03367" y="1372860"/>
            <a:ext cx="3541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Phase Gate Reviews</a:t>
            </a:r>
            <a:endParaRPr lang="en-US" sz="28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85151" y="1797639"/>
            <a:ext cx="2885261" cy="1304302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744002" y="1797639"/>
            <a:ext cx="1826410" cy="1304361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788577" y="1797639"/>
            <a:ext cx="781835" cy="1304361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570412" y="1797639"/>
            <a:ext cx="396725" cy="1304302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570414" y="1797641"/>
            <a:ext cx="1438123" cy="130430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570414" y="1797641"/>
            <a:ext cx="2479523" cy="130430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38771" y="3958629"/>
            <a:ext cx="7164782" cy="2369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283464" indent="-283464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/>
              <a:t>Reviewers are the Executive Sponsors of the project</a:t>
            </a:r>
          </a:p>
          <a:p>
            <a:pPr marL="283464" indent="-283464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/>
              <a:t>Receive approval to proceed to the next phase</a:t>
            </a:r>
          </a:p>
          <a:p>
            <a:pPr marL="283464" indent="-283464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/>
              <a:t>Serves as point to monitor the health of a project</a:t>
            </a:r>
          </a:p>
          <a:p>
            <a:pPr marL="283464" indent="-283464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/>
              <a:t>Clarify project attributes such as roles, milestones, and schedules</a:t>
            </a:r>
          </a:p>
          <a:p>
            <a:pPr marL="283464" indent="-283464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/>
              <a:t>Make major decisions about the direction for upcoming phases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PMLC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7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hevron 30"/>
          <p:cNvSpPr/>
          <p:nvPr/>
        </p:nvSpPr>
        <p:spPr>
          <a:xfrm>
            <a:off x="3789347" y="3114770"/>
            <a:ext cx="2439661" cy="54864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Analysis,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Design &amp;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200" b="1" dirty="0" smtClean="0">
                <a:solidFill>
                  <a:schemeClr val="tx1"/>
                </a:solidFill>
              </a:rPr>
              <a:t>Development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6" name="Chevron 45"/>
          <p:cNvSpPr/>
          <p:nvPr/>
        </p:nvSpPr>
        <p:spPr>
          <a:xfrm>
            <a:off x="2744002" y="3113945"/>
            <a:ext cx="1261872" cy="548640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Planning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7" name="Chevron 46"/>
          <p:cNvSpPr/>
          <p:nvPr/>
        </p:nvSpPr>
        <p:spPr>
          <a:xfrm>
            <a:off x="3788577" y="3113945"/>
            <a:ext cx="1399032" cy="54864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Analysis,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Design &amp;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200" b="1" dirty="0" smtClean="0">
                <a:solidFill>
                  <a:schemeClr val="tx1"/>
                </a:solidFill>
              </a:rPr>
              <a:t>Development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4967137" y="3113945"/>
            <a:ext cx="1261872" cy="5486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Testing &amp;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200" b="1" dirty="0" smtClean="0">
                <a:solidFill>
                  <a:schemeClr val="tx1"/>
                </a:solidFill>
              </a:rPr>
              <a:t>Readiness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9" name="Chevron 48"/>
          <p:cNvSpPr/>
          <p:nvPr/>
        </p:nvSpPr>
        <p:spPr>
          <a:xfrm>
            <a:off x="6008537" y="3114770"/>
            <a:ext cx="1261872" cy="54864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Cutover/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 Post Go Live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7049937" y="3111595"/>
            <a:ext cx="1234440" cy="54864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Closing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1705222" y="3113945"/>
            <a:ext cx="1261872" cy="54864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Proposal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2" name="Chevron 51"/>
          <p:cNvSpPr/>
          <p:nvPr/>
        </p:nvSpPr>
        <p:spPr>
          <a:xfrm>
            <a:off x="832652" y="3114770"/>
            <a:ext cx="1097280" cy="54864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Idea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2900" y="1372860"/>
            <a:ext cx="2762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PMLC Flexibility</a:t>
            </a:r>
            <a:endParaRPr lang="en-US" sz="28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85151" y="1797639"/>
            <a:ext cx="2885261" cy="1304302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744002" y="1797639"/>
            <a:ext cx="1826410" cy="1304361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788577" y="1797639"/>
            <a:ext cx="781835" cy="1304361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570412" y="1797639"/>
            <a:ext cx="396725" cy="1304302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570414" y="1797641"/>
            <a:ext cx="1438123" cy="130430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570414" y="1797641"/>
            <a:ext cx="2479523" cy="130430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38771" y="3958629"/>
            <a:ext cx="6780061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283464" indent="-283464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/>
              <a:t>Minimize bureaucracy while maintaining controls</a:t>
            </a:r>
          </a:p>
          <a:p>
            <a:pPr marL="283464" indent="-283464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/>
              <a:t>Artifacts </a:t>
            </a:r>
            <a:r>
              <a:rPr lang="en-US" dirty="0"/>
              <a:t>for phases can be modified by Gate Review approval</a:t>
            </a:r>
          </a:p>
          <a:p>
            <a:pPr marL="283464" indent="-283464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/>
              <a:t>Phases can be combined by Gate Review approval</a:t>
            </a:r>
          </a:p>
          <a:p>
            <a:pPr marL="283464" indent="-283464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/>
              <a:t>Key is that modifications must be approved by Gate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PMLC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7" grpId="0" animBg="1"/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Developing a New Approach to Projects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Emphasizing Requirements to Increase Success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Using Games to Support Implementation of Change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609600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dirty="0"/>
              <a:t>Continuing the Discussion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3962400"/>
            <a:ext cx="8742394" cy="2133600"/>
          </a:xfrm>
          <a:prstGeom prst="rect">
            <a:avLst/>
          </a:prstGeom>
          <a:solidFill>
            <a:srgbClr val="F8F8F8"/>
          </a:solidFill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3105" y="4435763"/>
            <a:ext cx="2840185" cy="12792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 smtClean="0">
                <a:solidFill>
                  <a:srgbClr val="38434D"/>
                </a:solidFill>
                <a:latin typeface="Arial" charset="0"/>
                <a:ea typeface="ＭＳ Ｐゴシック" pitchFamily="96" charset="-128"/>
              </a:rPr>
              <a:t>Adam Donaldson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 smtClean="0">
                <a:solidFill>
                  <a:srgbClr val="38434D"/>
                </a:solidFill>
                <a:latin typeface="Arial" charset="0"/>
                <a:ea typeface="ＭＳ Ｐゴシック" pitchFamily="96" charset="-128"/>
              </a:rPr>
              <a:t>Program Manager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 smtClean="0">
                <a:solidFill>
                  <a:srgbClr val="38434D"/>
                </a:solidFill>
                <a:latin typeface="Arial" charset="0"/>
                <a:ea typeface="ＭＳ Ｐゴシック" pitchFamily="96" charset="-128"/>
              </a:rPr>
              <a:t>Business Management &amp; Analysis Group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 smtClean="0">
                <a:solidFill>
                  <a:srgbClr val="38434D"/>
                </a:solidFill>
                <a:latin typeface="Arial" charset="0"/>
                <a:ea typeface="ＭＳ Ｐゴシック" pitchFamily="96" charset="-128"/>
              </a:rPr>
              <a:t>adonald@gwu.edu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075780" y="4435758"/>
            <a:ext cx="2840185" cy="127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B34"/>
              </a:buClr>
              <a:buSzPct val="80000"/>
              <a:buFont typeface="Wingdings" pitchFamily="96" charset="2"/>
              <a:buNone/>
              <a:defRPr sz="2000" kern="1200">
                <a:solidFill>
                  <a:srgbClr val="38434D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96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B34"/>
              </a:buClr>
              <a:buSzPct val="80000"/>
              <a:buFont typeface="Wingdings" pitchFamily="96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96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B34"/>
              </a:buClr>
              <a:buSzPct val="80000"/>
              <a:buFont typeface="Wingdings" pitchFamily="96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b="1" dirty="0" smtClean="0">
                <a:latin typeface="Arial" charset="0"/>
                <a:ea typeface="ＭＳ Ｐゴシック" pitchFamily="96" charset="-128"/>
              </a:rPr>
              <a:t>Christina Griffin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latin typeface="Arial" charset="0"/>
                <a:ea typeface="ＭＳ Ｐゴシック" pitchFamily="96" charset="-128"/>
              </a:rPr>
              <a:t>Director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Arial" charset="0"/>
                <a:ea typeface="ＭＳ Ｐゴシック" pitchFamily="96" charset="-128"/>
              </a:rPr>
              <a:t>Project Management Office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Arial" charset="0"/>
                <a:ea typeface="ＭＳ Ｐゴシック" pitchFamily="96" charset="-128"/>
              </a:rPr>
              <a:t>cgriffin@gwu.edu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6096170" y="4435758"/>
            <a:ext cx="2840185" cy="127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B34"/>
              </a:buClr>
              <a:buSzPct val="80000"/>
              <a:buFont typeface="Wingdings" pitchFamily="96" charset="2"/>
              <a:buNone/>
              <a:defRPr sz="2000" kern="1200">
                <a:solidFill>
                  <a:srgbClr val="38434D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96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B34"/>
              </a:buClr>
              <a:buSzPct val="80000"/>
              <a:buFont typeface="Wingdings" pitchFamily="96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96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B34"/>
              </a:buClr>
              <a:buSzPct val="80000"/>
              <a:buFont typeface="Wingdings" pitchFamily="96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b="1" dirty="0" smtClean="0">
                <a:latin typeface="Arial" charset="0"/>
                <a:ea typeface="ＭＳ Ｐゴシック" pitchFamily="96" charset="-128"/>
              </a:rPr>
              <a:t>Bill Koffenberger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latin typeface="Arial" charset="0"/>
                <a:ea typeface="ＭＳ Ｐゴシック" pitchFamily="96" charset="-128"/>
              </a:rPr>
              <a:t>Director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Arial" charset="0"/>
                <a:ea typeface="ＭＳ Ｐゴシック" pitchFamily="96" charset="-128"/>
              </a:rPr>
              <a:t>Service Level Management</a:t>
            </a:r>
            <a:endParaRPr lang="en-US" sz="1400" dirty="0">
              <a:latin typeface="Arial" charset="0"/>
              <a:ea typeface="ＭＳ Ｐゴシック" pitchFamily="96" charset="-128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Arial" charset="0"/>
                <a:ea typeface="ＭＳ Ｐゴシック" pitchFamily="96" charset="-128"/>
              </a:rPr>
              <a:t>billkoff@gwu.edu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381500" cy="91440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Introduction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Bridge Exercise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rgbClr val="38434D"/>
                </a:solidFill>
              </a:rPr>
              <a:t>Using games to effect change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Requirements Gathering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rgbClr val="38434D"/>
                </a:solidFill>
              </a:rPr>
              <a:t>Knowing what we want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Project Management Process Overview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rgbClr val="38434D"/>
                </a:solidFill>
              </a:rPr>
              <a:t>GW’s Project Management Life Cycle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0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/>
          <a:lstStyle/>
          <a:p>
            <a:r>
              <a:rPr lang="en-US" sz="6000" b="1" dirty="0" smtClean="0"/>
              <a:t>Bridge Exercise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sz="2800" dirty="0" smtClean="0"/>
              <a:t>Using </a:t>
            </a:r>
            <a:r>
              <a:rPr lang="en-US" sz="2800" dirty="0"/>
              <a:t>Games to Effect Organizational </a:t>
            </a:r>
            <a:r>
              <a:rPr lang="en-US" sz="2800" dirty="0" smtClean="0"/>
              <a:t>Change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29" y="390738"/>
            <a:ext cx="2615742" cy="11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Usage of Bridge Exercise at GW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Let’s build a bridge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Your company is bidding for the construction - your group will be the project team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The facilitators consist of: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♦"/>
            </a:pPr>
            <a:r>
              <a:rPr lang="en-US" sz="2400" u="sng" dirty="0" smtClean="0"/>
              <a:t>Client</a:t>
            </a:r>
            <a:r>
              <a:rPr lang="en-US" sz="2400" dirty="0" smtClean="0"/>
              <a:t> – Contracting your company to build the bridge</a:t>
            </a:r>
          </a:p>
          <a:p>
            <a:pPr lvl="1">
              <a:spcAft>
                <a:spcPts val="600"/>
              </a:spcAft>
              <a:buFont typeface="Arial" pitchFamily="34" charset="0"/>
              <a:buChar char="♦"/>
            </a:pPr>
            <a:r>
              <a:rPr lang="en-US" sz="2400" u="sng" dirty="0" smtClean="0"/>
              <a:t>Company Official </a:t>
            </a:r>
            <a:r>
              <a:rPr lang="en-US" sz="2400" dirty="0" smtClean="0"/>
              <a:t>– Works for your company and represents various departments (HR, Sr. Mgt., etc.)</a:t>
            </a:r>
          </a:p>
          <a:p>
            <a:pPr lvl="1">
              <a:spcAft>
                <a:spcPts val="600"/>
              </a:spcAft>
              <a:buFont typeface="Arial" pitchFamily="34" charset="0"/>
              <a:buChar char="♦"/>
            </a:pPr>
            <a:r>
              <a:rPr lang="en-US" sz="2400" u="sng" dirty="0" smtClean="0"/>
              <a:t>Supplier</a:t>
            </a:r>
            <a:r>
              <a:rPr lang="en-US" sz="2400" dirty="0" smtClean="0"/>
              <a:t> –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equipment supplier</a:t>
            </a:r>
            <a:endParaRPr lang="en-US" sz="2400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Initiating / Idea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771" y="3262952"/>
            <a:ext cx="2860341" cy="285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813" y="3466531"/>
            <a:ext cx="3326187" cy="237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92" y="3401704"/>
            <a:ext cx="413425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228600" y="1357952"/>
            <a:ext cx="8229600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/>
              <a:t>Analytical estimates are a good start, but usually provide only ‘best case’.</a:t>
            </a:r>
          </a:p>
          <a:p>
            <a:pPr>
              <a:spcAft>
                <a:spcPts val="1800"/>
              </a:spcAft>
            </a:pPr>
            <a:endParaRPr lang="en-US" dirty="0" smtClean="0"/>
          </a:p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Initiating / Proposal Phase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28600" y="1357952"/>
            <a:ext cx="8229600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endParaRPr lang="en-US" dirty="0" smtClean="0"/>
          </a:p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28600" y="2653352"/>
            <a:ext cx="8229600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/>
              <a:t>Make sure consideration is given for potential delays.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96" y="4101152"/>
            <a:ext cx="38576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62400" y="734704"/>
            <a:ext cx="11973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4065"/>
                </a:solidFill>
              </a:rPr>
              <a:t>HINTS</a:t>
            </a:r>
            <a:endParaRPr lang="en-US" sz="3200" dirty="0">
              <a:solidFill>
                <a:srgbClr val="004065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28600" y="3948752"/>
            <a:ext cx="6019800" cy="114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/>
              <a:t>‘80% Rule’ – Team members usually can’t give 100%.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28600" y="5271448"/>
            <a:ext cx="6019800" cy="1053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/>
              <a:t>Reliance on 3</a:t>
            </a:r>
            <a:r>
              <a:rPr lang="en-US" baseline="30000" dirty="0" smtClean="0"/>
              <a:t>rd</a:t>
            </a:r>
            <a:r>
              <a:rPr lang="en-US" dirty="0" smtClean="0"/>
              <a:t> parties can add uncertainty to a project.</a:t>
            </a:r>
          </a:p>
          <a:p>
            <a:pPr>
              <a:spcAft>
                <a:spcPts val="1800"/>
              </a:spcAft>
            </a:pPr>
            <a:endParaRPr lang="en-US" dirty="0" smtClean="0"/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7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62400" y="734704"/>
            <a:ext cx="11973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4065"/>
                </a:solidFill>
              </a:rPr>
              <a:t>HINTS</a:t>
            </a:r>
            <a:endParaRPr lang="en-US" sz="3200" dirty="0">
              <a:solidFill>
                <a:srgbClr val="004065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21868"/>
            <a:ext cx="2975204" cy="249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8184" y="990600"/>
            <a:ext cx="256192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 smtClean="0"/>
              <a:t>?</a:t>
            </a:r>
            <a:endParaRPr lang="en-US" sz="40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48" y="3317544"/>
            <a:ext cx="4087504" cy="306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Phase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5" b="46224"/>
          <a:stretch/>
        </p:blipFill>
        <p:spPr bwMode="auto">
          <a:xfrm>
            <a:off x="6134100" y="3657600"/>
            <a:ext cx="2708504" cy="23228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228600" y="1318386"/>
            <a:ext cx="8763000" cy="9446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Planning is the time to ask clarifying questions.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28600" y="4985905"/>
            <a:ext cx="6972300" cy="10390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Are all of the requirements completely understood?</a:t>
            </a: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28600" y="2676367"/>
            <a:ext cx="8763000" cy="7242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Role definition and clarification is important.</a:t>
            </a: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28600" y="3590493"/>
            <a:ext cx="5562600" cy="10390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 you have everything you need to get started?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2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8" y="2895600"/>
            <a:ext cx="4762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 smtClean="0"/>
              <a:t>Execution / Development Phase</a:t>
            </a:r>
            <a:endParaRPr lang="en-US" sz="4100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734704"/>
            <a:ext cx="11973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4065"/>
                </a:solidFill>
              </a:rPr>
              <a:t>HINTS</a:t>
            </a:r>
            <a:endParaRPr lang="en-US" sz="3200" dirty="0">
              <a:solidFill>
                <a:srgbClr val="004065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8600" y="1333500"/>
            <a:ext cx="8763000" cy="114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 everyone performing their role?</a:t>
            </a:r>
            <a:br>
              <a:rPr lang="en-US" dirty="0" smtClean="0"/>
            </a:br>
            <a:r>
              <a:rPr lang="en-US" dirty="0" smtClean="0"/>
              <a:t>Does each role have backup?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28600" y="2895600"/>
            <a:ext cx="6781800" cy="876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Ensure the team is communicating status accurately.</a:t>
            </a: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28600" y="4457700"/>
            <a:ext cx="5715000" cy="1257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Protect scope – clarify any departure from requirements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7463" r="14251" b="22116"/>
          <a:stretch/>
        </p:blipFill>
        <p:spPr bwMode="auto">
          <a:xfrm>
            <a:off x="5410200" y="3720670"/>
            <a:ext cx="2182059" cy="2603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t="9792" r="8169" b="19697"/>
          <a:stretch/>
        </p:blipFill>
        <p:spPr bwMode="auto">
          <a:xfrm>
            <a:off x="6049945" y="3989836"/>
            <a:ext cx="1951055" cy="2150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3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839" y="4038600"/>
            <a:ext cx="4762500" cy="232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2943225"/>
            <a:ext cx="39338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228600" y="4454856"/>
            <a:ext cx="5181600" cy="114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 someone responsible for overseeing quality?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/ Testing Phase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734704"/>
            <a:ext cx="11973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4065"/>
                </a:solidFill>
              </a:rPr>
              <a:t>HINTS</a:t>
            </a:r>
            <a:endParaRPr lang="en-US" sz="3200" dirty="0">
              <a:solidFill>
                <a:srgbClr val="004065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28600" y="2895600"/>
            <a:ext cx="6248400" cy="876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Verify that EACH of the requirements has been met.</a:t>
            </a: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28600" y="1332928"/>
            <a:ext cx="7848600" cy="1257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Ask for preliminary check-point reviews to resolve issues early.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8" t="20113" r="40925" b="50000"/>
          <a:stretch/>
        </p:blipFill>
        <p:spPr bwMode="auto">
          <a:xfrm>
            <a:off x="5839378" y="4329112"/>
            <a:ext cx="2237822" cy="1766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3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8827</TotalTime>
  <Words>913</Words>
  <Application>Microsoft Office PowerPoint</Application>
  <PresentationFormat>On-screen Show (4:3)</PresentationFormat>
  <Paragraphs>258</Paragraphs>
  <Slides>29</Slides>
  <Notes>28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Using Games to Effect Organizational Change </vt:lpstr>
      <vt:lpstr>Introduction</vt:lpstr>
      <vt:lpstr>Agenda</vt:lpstr>
      <vt:lpstr>Bridge Exercise</vt:lpstr>
      <vt:lpstr>Initiating / Idea Phase</vt:lpstr>
      <vt:lpstr>Initiating / Proposal Phase</vt:lpstr>
      <vt:lpstr>Planning Phase</vt:lpstr>
      <vt:lpstr>Execution / Development Phase</vt:lpstr>
      <vt:lpstr>Execution / Testing Phase</vt:lpstr>
      <vt:lpstr>Closing / Review Phase</vt:lpstr>
      <vt:lpstr>Agenda</vt:lpstr>
      <vt:lpstr>Requirements Gathering</vt:lpstr>
      <vt:lpstr>Requirements Gathering</vt:lpstr>
      <vt:lpstr>Requirements Gathering</vt:lpstr>
      <vt:lpstr>Requirements Gathering</vt:lpstr>
      <vt:lpstr>Agenda</vt:lpstr>
      <vt:lpstr>Project Management Process</vt:lpstr>
      <vt:lpstr>Purpose of the PMLC</vt:lpstr>
      <vt:lpstr>Basic Project Life Cycle</vt:lpstr>
      <vt:lpstr>PMLC Process</vt:lpstr>
      <vt:lpstr>PMLC Process</vt:lpstr>
      <vt:lpstr>PMLC Process</vt:lpstr>
      <vt:lpstr>PMLC Process</vt:lpstr>
      <vt:lpstr>PMLC Process</vt:lpstr>
      <vt:lpstr>PMLC Process</vt:lpstr>
      <vt:lpstr>PMLC Process</vt:lpstr>
      <vt:lpstr>PMLC Process</vt:lpstr>
      <vt:lpstr>Wrap Up</vt:lpstr>
      <vt:lpstr>Thank You</vt:lpstr>
    </vt:vector>
  </TitlesOfParts>
  <Company>The George 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adonald</dc:creator>
  <cp:lastModifiedBy>Christina Griffin</cp:lastModifiedBy>
  <cp:revision>107</cp:revision>
  <dcterms:created xsi:type="dcterms:W3CDTF">2012-09-20T14:28:56Z</dcterms:created>
  <dcterms:modified xsi:type="dcterms:W3CDTF">2012-11-02T14:40:32Z</dcterms:modified>
</cp:coreProperties>
</file>