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450" r:id="rId4"/>
    <p:sldId id="294" r:id="rId5"/>
    <p:sldId id="295" r:id="rId6"/>
    <p:sldId id="296" r:id="rId7"/>
    <p:sldId id="451" r:id="rId8"/>
    <p:sldId id="382" r:id="rId9"/>
    <p:sldId id="391" r:id="rId10"/>
    <p:sldId id="389" r:id="rId11"/>
    <p:sldId id="393" r:id="rId12"/>
    <p:sldId id="452" r:id="rId13"/>
    <p:sldId id="297" r:id="rId14"/>
    <p:sldId id="454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5" r:id="rId24"/>
    <p:sldId id="446" r:id="rId25"/>
    <p:sldId id="447" r:id="rId26"/>
    <p:sldId id="440" r:id="rId27"/>
    <p:sldId id="441" r:id="rId28"/>
    <p:sldId id="453" r:id="rId29"/>
    <p:sldId id="442" r:id="rId30"/>
    <p:sldId id="443" r:id="rId31"/>
    <p:sldId id="444" r:id="rId32"/>
    <p:sldId id="448" r:id="rId33"/>
    <p:sldId id="408" r:id="rId34"/>
    <p:sldId id="456" r:id="rId35"/>
    <p:sldId id="396" r:id="rId36"/>
    <p:sldId id="407" r:id="rId37"/>
    <p:sldId id="397" r:id="rId38"/>
    <p:sldId id="398" r:id="rId39"/>
    <p:sldId id="402" r:id="rId40"/>
    <p:sldId id="404" r:id="rId41"/>
    <p:sldId id="417" r:id="rId42"/>
    <p:sldId id="457" r:id="rId43"/>
    <p:sldId id="430" r:id="rId44"/>
    <p:sldId id="458" r:id="rId45"/>
  </p:sldIdLst>
  <p:sldSz cx="9144000" cy="6858000" type="screen4x3"/>
  <p:notesSz cx="6858000" cy="9144000"/>
  <p:custDataLst>
    <p:tags r:id="rId47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7F7"/>
    <a:srgbClr val="459BF7"/>
    <a:srgbClr val="58B4FB"/>
    <a:srgbClr val="60BA10"/>
    <a:srgbClr val="D7B500"/>
    <a:srgbClr val="00BDE3"/>
    <a:srgbClr val="EC1AC4"/>
    <a:srgbClr val="E65E20"/>
    <a:srgbClr val="18984E"/>
    <a:srgbClr val="D02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8" autoAdjust="0"/>
    <p:restoredTop sz="52492" autoAdjust="0"/>
  </p:normalViewPr>
  <p:slideViewPr>
    <p:cSldViewPr>
      <p:cViewPr>
        <p:scale>
          <a:sx n="50" d="100"/>
          <a:sy n="50" d="100"/>
        </p:scale>
        <p:origin x="-338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2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382DB-DFBA-764A-9128-90C8A93FB321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99CEF5C6-7D62-EE4E-B27D-C28DB8174EED}">
      <dgm:prSet phldrT="[Text]" custT="1"/>
      <dgm:spPr>
        <a:solidFill>
          <a:srgbClr val="60BA10"/>
        </a:solidFill>
      </dgm:spPr>
      <dgm:t>
        <a:bodyPr/>
        <a:lstStyle/>
        <a:p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</a:t>
          </a:r>
          <a:r>
            <a:rPr lang="en-US" sz="2100" kern="1200" dirty="0" smtClean="0"/>
            <a:t> </a:t>
          </a:r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1: Project Kickoff</a:t>
          </a:r>
          <a:endParaRPr lang="en-US" sz="20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gm:t>
    </dgm:pt>
    <dgm:pt modelId="{D423A87B-8E70-5940-8793-C0818118FDD0}" type="parTrans" cxnId="{F4E1515C-4470-354D-9DD9-00B701CB0AD0}">
      <dgm:prSet/>
      <dgm:spPr/>
      <dgm:t>
        <a:bodyPr/>
        <a:lstStyle/>
        <a:p>
          <a:endParaRPr lang="en-US"/>
        </a:p>
      </dgm:t>
    </dgm:pt>
    <dgm:pt modelId="{D3632F8A-419A-EC4D-945D-F1CAF9661C78}" type="sibTrans" cxnId="{F4E1515C-4470-354D-9DD9-00B701CB0AD0}">
      <dgm:prSet/>
      <dgm:spPr/>
      <dgm:t>
        <a:bodyPr/>
        <a:lstStyle/>
        <a:p>
          <a:endParaRPr lang="en-US"/>
        </a:p>
      </dgm:t>
    </dgm:pt>
    <dgm:pt modelId="{37BF1C96-209A-BB42-80C0-E50C66937C6D}">
      <dgm:prSet phldrT="[Text]" custT="1"/>
      <dgm:spPr>
        <a:solidFill>
          <a:srgbClr val="00BDE3"/>
        </a:solidFill>
      </dgm:spPr>
      <dgm:t>
        <a:bodyPr/>
        <a:lstStyle/>
        <a:p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2: </a:t>
          </a:r>
          <a:r>
            <a:rPr lang="en-US" sz="18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Exploration</a:t>
          </a:r>
          <a:endParaRPr lang="en-US" sz="18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gm:t>
    </dgm:pt>
    <dgm:pt modelId="{F812AC30-E0B4-7248-A887-7BB0A7842152}" type="parTrans" cxnId="{CC99D62E-8692-004C-90AD-DAD007503180}">
      <dgm:prSet/>
      <dgm:spPr/>
      <dgm:t>
        <a:bodyPr/>
        <a:lstStyle/>
        <a:p>
          <a:endParaRPr lang="en-US"/>
        </a:p>
      </dgm:t>
    </dgm:pt>
    <dgm:pt modelId="{CAAEC923-FB60-AA49-A1B6-8C533F044F3B}" type="sibTrans" cxnId="{CC99D62E-8692-004C-90AD-DAD007503180}">
      <dgm:prSet/>
      <dgm:spPr/>
      <dgm:t>
        <a:bodyPr/>
        <a:lstStyle/>
        <a:p>
          <a:endParaRPr lang="en-US"/>
        </a:p>
      </dgm:t>
    </dgm:pt>
    <dgm:pt modelId="{ABD6B4F9-30AE-C64F-BDE6-4F96776D0037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3: Design</a:t>
          </a:r>
          <a:endParaRPr lang="en-US" sz="20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gm:t>
    </dgm:pt>
    <dgm:pt modelId="{759D164A-8CEF-C44D-BB8B-CDE57FEC03C9}" type="parTrans" cxnId="{3B2409DB-DEB9-7B43-9BAA-F1114F80C65D}">
      <dgm:prSet/>
      <dgm:spPr/>
      <dgm:t>
        <a:bodyPr/>
        <a:lstStyle/>
        <a:p>
          <a:endParaRPr lang="en-US"/>
        </a:p>
      </dgm:t>
    </dgm:pt>
    <dgm:pt modelId="{92A6743D-7F41-D44F-8FD5-C14193D4FB74}" type="sibTrans" cxnId="{3B2409DB-DEB9-7B43-9BAA-F1114F80C65D}">
      <dgm:prSet/>
      <dgm:spPr/>
      <dgm:t>
        <a:bodyPr/>
        <a:lstStyle/>
        <a:p>
          <a:endParaRPr lang="en-US"/>
        </a:p>
      </dgm:t>
    </dgm:pt>
    <dgm:pt modelId="{793C6285-9DB4-1C44-8D98-D03E0C6E7036}" type="pres">
      <dgm:prSet presAssocID="{24D382DB-DFBA-764A-9128-90C8A93FB321}" presName="Name0" presStyleCnt="0">
        <dgm:presLayoutVars>
          <dgm:dir/>
          <dgm:resizeHandles val="exact"/>
        </dgm:presLayoutVars>
      </dgm:prSet>
      <dgm:spPr/>
    </dgm:pt>
    <dgm:pt modelId="{FC52070B-DE0E-6F4B-8E75-6DDC53314B9D}" type="pres">
      <dgm:prSet presAssocID="{99CEF5C6-7D62-EE4E-B27D-C28DB8174EED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1A0A7-6D1F-6144-B092-861F2358ABC2}" type="pres">
      <dgm:prSet presAssocID="{D3632F8A-419A-EC4D-945D-F1CAF9661C78}" presName="parSpace" presStyleCnt="0"/>
      <dgm:spPr/>
    </dgm:pt>
    <dgm:pt modelId="{F20300B7-C0C2-E54D-AF77-393AB879A222}" type="pres">
      <dgm:prSet presAssocID="{37BF1C96-209A-BB42-80C0-E50C66937C6D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B4F3F-EC06-C840-8380-992B066AF663}" type="pres">
      <dgm:prSet presAssocID="{CAAEC923-FB60-AA49-A1B6-8C533F044F3B}" presName="parSpace" presStyleCnt="0"/>
      <dgm:spPr/>
    </dgm:pt>
    <dgm:pt modelId="{3B98A3BE-E79E-9A47-99DE-10D4F72AF6E5}" type="pres">
      <dgm:prSet presAssocID="{ABD6B4F9-30AE-C64F-BDE6-4F96776D003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99D62E-8692-004C-90AD-DAD007503180}" srcId="{24D382DB-DFBA-764A-9128-90C8A93FB321}" destId="{37BF1C96-209A-BB42-80C0-E50C66937C6D}" srcOrd="1" destOrd="0" parTransId="{F812AC30-E0B4-7248-A887-7BB0A7842152}" sibTransId="{CAAEC923-FB60-AA49-A1B6-8C533F044F3B}"/>
    <dgm:cxn modelId="{F4E1515C-4470-354D-9DD9-00B701CB0AD0}" srcId="{24D382DB-DFBA-764A-9128-90C8A93FB321}" destId="{99CEF5C6-7D62-EE4E-B27D-C28DB8174EED}" srcOrd="0" destOrd="0" parTransId="{D423A87B-8E70-5940-8793-C0818118FDD0}" sibTransId="{D3632F8A-419A-EC4D-945D-F1CAF9661C78}"/>
    <dgm:cxn modelId="{A28354A0-8783-44C4-AEBC-D95619B612BC}" type="presOf" srcId="{24D382DB-DFBA-764A-9128-90C8A93FB321}" destId="{793C6285-9DB4-1C44-8D98-D03E0C6E7036}" srcOrd="0" destOrd="0" presId="urn:microsoft.com/office/officeart/2005/8/layout/hChevron3"/>
    <dgm:cxn modelId="{3B2409DB-DEB9-7B43-9BAA-F1114F80C65D}" srcId="{24D382DB-DFBA-764A-9128-90C8A93FB321}" destId="{ABD6B4F9-30AE-C64F-BDE6-4F96776D0037}" srcOrd="2" destOrd="0" parTransId="{759D164A-8CEF-C44D-BB8B-CDE57FEC03C9}" sibTransId="{92A6743D-7F41-D44F-8FD5-C14193D4FB74}"/>
    <dgm:cxn modelId="{66548D60-69AD-4E72-9DCA-A89E56CB20A1}" type="presOf" srcId="{ABD6B4F9-30AE-C64F-BDE6-4F96776D0037}" destId="{3B98A3BE-E79E-9A47-99DE-10D4F72AF6E5}" srcOrd="0" destOrd="0" presId="urn:microsoft.com/office/officeart/2005/8/layout/hChevron3"/>
    <dgm:cxn modelId="{2E030CDB-2265-4C8C-9F73-2CDBD326F16D}" type="presOf" srcId="{37BF1C96-209A-BB42-80C0-E50C66937C6D}" destId="{F20300B7-C0C2-E54D-AF77-393AB879A222}" srcOrd="0" destOrd="0" presId="urn:microsoft.com/office/officeart/2005/8/layout/hChevron3"/>
    <dgm:cxn modelId="{9E420571-A692-4980-BA65-3375FD7C7C88}" type="presOf" srcId="{99CEF5C6-7D62-EE4E-B27D-C28DB8174EED}" destId="{FC52070B-DE0E-6F4B-8E75-6DDC53314B9D}" srcOrd="0" destOrd="0" presId="urn:microsoft.com/office/officeart/2005/8/layout/hChevron3"/>
    <dgm:cxn modelId="{7C7BEA5A-3623-4FEF-A6DA-78FDBB5A8C90}" type="presParOf" srcId="{793C6285-9DB4-1C44-8D98-D03E0C6E7036}" destId="{FC52070B-DE0E-6F4B-8E75-6DDC53314B9D}" srcOrd="0" destOrd="0" presId="urn:microsoft.com/office/officeart/2005/8/layout/hChevron3"/>
    <dgm:cxn modelId="{3492B903-B0FD-4DD1-BA8E-B412B87A2208}" type="presParOf" srcId="{793C6285-9DB4-1C44-8D98-D03E0C6E7036}" destId="{0F41A0A7-6D1F-6144-B092-861F2358ABC2}" srcOrd="1" destOrd="0" presId="urn:microsoft.com/office/officeart/2005/8/layout/hChevron3"/>
    <dgm:cxn modelId="{51E5D78B-EC26-4D3D-AD0A-788F6AEE6271}" type="presParOf" srcId="{793C6285-9DB4-1C44-8D98-D03E0C6E7036}" destId="{F20300B7-C0C2-E54D-AF77-393AB879A222}" srcOrd="2" destOrd="0" presId="urn:microsoft.com/office/officeart/2005/8/layout/hChevron3"/>
    <dgm:cxn modelId="{1BEB2CAC-D846-4CD4-B905-05832751A56F}" type="presParOf" srcId="{793C6285-9DB4-1C44-8D98-D03E0C6E7036}" destId="{2B4B4F3F-EC06-C840-8380-992B066AF663}" srcOrd="3" destOrd="0" presId="urn:microsoft.com/office/officeart/2005/8/layout/hChevron3"/>
    <dgm:cxn modelId="{956AC6C8-91EA-48D5-B439-363DCA984045}" type="presParOf" srcId="{793C6285-9DB4-1C44-8D98-D03E0C6E7036}" destId="{3B98A3BE-E79E-9A47-99DE-10D4F72AF6E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DF6DB5-75C6-2143-979A-F97FE732D756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D77F0D63-15DF-BD43-AA0F-52A75C343DC9}">
      <dgm:prSet phldrT="[Text]" custT="1"/>
      <dgm:spPr>
        <a:solidFill>
          <a:srgbClr val="D7B500"/>
        </a:solidFill>
      </dgm:spPr>
      <dgm:t>
        <a:bodyPr/>
        <a:lstStyle/>
        <a:p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4: Build </a:t>
          </a:r>
          <a:endParaRPr lang="en-US" sz="20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gm:t>
    </dgm:pt>
    <dgm:pt modelId="{6FD06CA9-8F75-974E-9A1B-794186B7A210}" type="parTrans" cxnId="{BC85AC48-1B4F-1442-8707-8D52BB1CABB6}">
      <dgm:prSet/>
      <dgm:spPr/>
      <dgm:t>
        <a:bodyPr/>
        <a:lstStyle/>
        <a:p>
          <a:endParaRPr lang="en-US"/>
        </a:p>
      </dgm:t>
    </dgm:pt>
    <dgm:pt modelId="{D7A3ABD1-D8E0-6C4E-987A-AF4F4A48EF5B}" type="sibTrans" cxnId="{BC85AC48-1B4F-1442-8707-8D52BB1CABB6}">
      <dgm:prSet/>
      <dgm:spPr/>
      <dgm:t>
        <a:bodyPr/>
        <a:lstStyle/>
        <a:p>
          <a:endParaRPr lang="en-US"/>
        </a:p>
      </dgm:t>
    </dgm:pt>
    <dgm:pt modelId="{86D702A6-D475-334E-BABE-03EF127CF149}">
      <dgm:prSet phldrT="[Text]" custT="1"/>
      <dgm:spPr>
        <a:solidFill>
          <a:srgbClr val="EC1AC4"/>
        </a:solidFill>
      </dgm:spPr>
      <dgm:t>
        <a:bodyPr/>
        <a:lstStyle/>
        <a:p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5: Testing</a:t>
          </a:r>
          <a:endParaRPr lang="en-US" sz="20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gm:t>
    </dgm:pt>
    <dgm:pt modelId="{A7FE8AD8-E851-8D46-837A-F5804DC73B17}" type="parTrans" cxnId="{DEDBBA45-8986-994C-A177-899AC19EE91D}">
      <dgm:prSet/>
      <dgm:spPr/>
      <dgm:t>
        <a:bodyPr/>
        <a:lstStyle/>
        <a:p>
          <a:endParaRPr lang="en-US"/>
        </a:p>
      </dgm:t>
    </dgm:pt>
    <dgm:pt modelId="{E59B2159-C142-CE43-85A3-583F7F7C0D7B}" type="sibTrans" cxnId="{DEDBBA45-8986-994C-A177-899AC19EE91D}">
      <dgm:prSet/>
      <dgm:spPr/>
      <dgm:t>
        <a:bodyPr/>
        <a:lstStyle/>
        <a:p>
          <a:endParaRPr lang="en-US"/>
        </a:p>
      </dgm:t>
    </dgm:pt>
    <dgm:pt modelId="{3A8B80BE-E3EC-A744-919D-5616CBBDE8B4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6: Pilot Rollout</a:t>
          </a:r>
          <a:endParaRPr lang="en-US" sz="20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gm:t>
    </dgm:pt>
    <dgm:pt modelId="{42D91775-3F05-A84D-9AE4-3FF3ABBCA2F1}" type="parTrans" cxnId="{3F759926-AEB4-A345-AEBB-D4579A6DBB11}">
      <dgm:prSet/>
      <dgm:spPr/>
      <dgm:t>
        <a:bodyPr/>
        <a:lstStyle/>
        <a:p>
          <a:endParaRPr lang="en-US"/>
        </a:p>
      </dgm:t>
    </dgm:pt>
    <dgm:pt modelId="{D9B18ED2-BF05-E344-9791-FB027C2DCC73}" type="sibTrans" cxnId="{3F759926-AEB4-A345-AEBB-D4579A6DBB11}">
      <dgm:prSet/>
      <dgm:spPr/>
      <dgm:t>
        <a:bodyPr/>
        <a:lstStyle/>
        <a:p>
          <a:endParaRPr lang="en-US"/>
        </a:p>
      </dgm:t>
    </dgm:pt>
    <dgm:pt modelId="{4CF1C4A2-BDA7-734B-92E3-753A3F50CD0A}" type="pres">
      <dgm:prSet presAssocID="{21DF6DB5-75C6-2143-979A-F97FE732D756}" presName="Name0" presStyleCnt="0">
        <dgm:presLayoutVars>
          <dgm:dir val="rev"/>
          <dgm:resizeHandles val="exact"/>
        </dgm:presLayoutVars>
      </dgm:prSet>
      <dgm:spPr/>
    </dgm:pt>
    <dgm:pt modelId="{7DAD7C5D-A3E0-3F40-B114-2069656EEC0D}" type="pres">
      <dgm:prSet presAssocID="{D77F0D63-15DF-BD43-AA0F-52A75C343DC9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0A1C2-49B2-304A-BCE7-0D9351E44237}" type="pres">
      <dgm:prSet presAssocID="{D7A3ABD1-D8E0-6C4E-987A-AF4F4A48EF5B}" presName="parSpace" presStyleCnt="0"/>
      <dgm:spPr/>
    </dgm:pt>
    <dgm:pt modelId="{7C7443E4-A589-204C-8472-C59476D8D7EA}" type="pres">
      <dgm:prSet presAssocID="{86D702A6-D475-334E-BABE-03EF127CF149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6A8B8-74D7-394E-9601-F4B829BB9FD6}" type="pres">
      <dgm:prSet presAssocID="{E59B2159-C142-CE43-85A3-583F7F7C0D7B}" presName="parSpace" presStyleCnt="0"/>
      <dgm:spPr/>
    </dgm:pt>
    <dgm:pt modelId="{FC743874-1883-9947-AD3A-C467A32113FB}" type="pres">
      <dgm:prSet presAssocID="{3A8B80BE-E3EC-A744-919D-5616CBBDE8B4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5132B9-D423-4E03-BDFF-8762904D4B5D}" type="presOf" srcId="{3A8B80BE-E3EC-A744-919D-5616CBBDE8B4}" destId="{FC743874-1883-9947-AD3A-C467A32113FB}" srcOrd="0" destOrd="0" presId="urn:microsoft.com/office/officeart/2005/8/layout/hChevron3"/>
    <dgm:cxn modelId="{BC85AC48-1B4F-1442-8707-8D52BB1CABB6}" srcId="{21DF6DB5-75C6-2143-979A-F97FE732D756}" destId="{D77F0D63-15DF-BD43-AA0F-52A75C343DC9}" srcOrd="0" destOrd="0" parTransId="{6FD06CA9-8F75-974E-9A1B-794186B7A210}" sibTransId="{D7A3ABD1-D8E0-6C4E-987A-AF4F4A48EF5B}"/>
    <dgm:cxn modelId="{DEDBBA45-8986-994C-A177-899AC19EE91D}" srcId="{21DF6DB5-75C6-2143-979A-F97FE732D756}" destId="{86D702A6-D475-334E-BABE-03EF127CF149}" srcOrd="1" destOrd="0" parTransId="{A7FE8AD8-E851-8D46-837A-F5804DC73B17}" sibTransId="{E59B2159-C142-CE43-85A3-583F7F7C0D7B}"/>
    <dgm:cxn modelId="{3F759926-AEB4-A345-AEBB-D4579A6DBB11}" srcId="{21DF6DB5-75C6-2143-979A-F97FE732D756}" destId="{3A8B80BE-E3EC-A744-919D-5616CBBDE8B4}" srcOrd="2" destOrd="0" parTransId="{42D91775-3F05-A84D-9AE4-3FF3ABBCA2F1}" sibTransId="{D9B18ED2-BF05-E344-9791-FB027C2DCC73}"/>
    <dgm:cxn modelId="{AD360C2B-0045-4A1C-9774-0F8FED9A58D6}" type="presOf" srcId="{86D702A6-D475-334E-BABE-03EF127CF149}" destId="{7C7443E4-A589-204C-8472-C59476D8D7EA}" srcOrd="0" destOrd="0" presId="urn:microsoft.com/office/officeart/2005/8/layout/hChevron3"/>
    <dgm:cxn modelId="{2A6D1539-8E12-4FF6-BB13-033317CEE00B}" type="presOf" srcId="{21DF6DB5-75C6-2143-979A-F97FE732D756}" destId="{4CF1C4A2-BDA7-734B-92E3-753A3F50CD0A}" srcOrd="0" destOrd="0" presId="urn:microsoft.com/office/officeart/2005/8/layout/hChevron3"/>
    <dgm:cxn modelId="{7E94B2A2-DBCF-4D19-A8D5-F25C737F6ED2}" type="presOf" srcId="{D77F0D63-15DF-BD43-AA0F-52A75C343DC9}" destId="{7DAD7C5D-A3E0-3F40-B114-2069656EEC0D}" srcOrd="0" destOrd="0" presId="urn:microsoft.com/office/officeart/2005/8/layout/hChevron3"/>
    <dgm:cxn modelId="{4AC2E373-025C-4EB5-9A45-69C4EC35440A}" type="presParOf" srcId="{4CF1C4A2-BDA7-734B-92E3-753A3F50CD0A}" destId="{7DAD7C5D-A3E0-3F40-B114-2069656EEC0D}" srcOrd="0" destOrd="0" presId="urn:microsoft.com/office/officeart/2005/8/layout/hChevron3"/>
    <dgm:cxn modelId="{8882D6F3-2F61-4FC9-A29A-51D9963B6C5A}" type="presParOf" srcId="{4CF1C4A2-BDA7-734B-92E3-753A3F50CD0A}" destId="{4540A1C2-49B2-304A-BCE7-0D9351E44237}" srcOrd="1" destOrd="0" presId="urn:microsoft.com/office/officeart/2005/8/layout/hChevron3"/>
    <dgm:cxn modelId="{585A919A-CE92-47CD-ADB7-730CD9632DEA}" type="presParOf" srcId="{4CF1C4A2-BDA7-734B-92E3-753A3F50CD0A}" destId="{7C7443E4-A589-204C-8472-C59476D8D7EA}" srcOrd="2" destOrd="0" presId="urn:microsoft.com/office/officeart/2005/8/layout/hChevron3"/>
    <dgm:cxn modelId="{C5DA62AC-CE9B-4AB0-9F71-58DB8887FEFD}" type="presParOf" srcId="{4CF1C4A2-BDA7-734B-92E3-753A3F50CD0A}" destId="{9A76A8B8-74D7-394E-9601-F4B829BB9FD6}" srcOrd="3" destOrd="0" presId="urn:microsoft.com/office/officeart/2005/8/layout/hChevron3"/>
    <dgm:cxn modelId="{EAD2C5FB-334C-4CEF-8E16-B57DB82914E4}" type="presParOf" srcId="{4CF1C4A2-BDA7-734B-92E3-753A3F50CD0A}" destId="{FC743874-1883-9947-AD3A-C467A32113FB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9F3F2-12DE-8343-9C6E-07FA73CC02D0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E718B2AB-7D73-5640-8DC1-E29927DC603E}">
      <dgm:prSet phldrT="[Text]" custT="1"/>
      <dgm:spPr>
        <a:solidFill>
          <a:srgbClr val="660066"/>
        </a:solidFill>
      </dgm:spPr>
      <dgm:t>
        <a:bodyPr/>
        <a:lstStyle/>
        <a:p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7: Fine-tune Rollout</a:t>
          </a:r>
          <a:r>
            <a:rPr lang="en-US" sz="2000" kern="1200" dirty="0" smtClean="0"/>
            <a:t> </a:t>
          </a:r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Plan</a:t>
          </a:r>
          <a:r>
            <a:rPr lang="en-US" sz="2000" kern="1200" dirty="0" smtClean="0"/>
            <a:t> </a:t>
          </a:r>
          <a:endParaRPr lang="en-US" sz="2000" kern="1200" dirty="0"/>
        </a:p>
      </dgm:t>
    </dgm:pt>
    <dgm:pt modelId="{00C9DAB2-A794-3344-9881-FBF05C9183ED}" type="parTrans" cxnId="{C09C1350-41D7-DC41-B449-29B421287973}">
      <dgm:prSet/>
      <dgm:spPr/>
      <dgm:t>
        <a:bodyPr/>
        <a:lstStyle/>
        <a:p>
          <a:endParaRPr lang="en-US"/>
        </a:p>
      </dgm:t>
    </dgm:pt>
    <dgm:pt modelId="{687CA387-B45B-FD4F-BD53-58B1B75D09EB}" type="sibTrans" cxnId="{C09C1350-41D7-DC41-B449-29B421287973}">
      <dgm:prSet/>
      <dgm:spPr/>
      <dgm:t>
        <a:bodyPr/>
        <a:lstStyle/>
        <a:p>
          <a:endParaRPr lang="en-US"/>
        </a:p>
      </dgm:t>
    </dgm:pt>
    <dgm:pt modelId="{F1C5F8E4-8190-E247-812D-BD454BFE5FF5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18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8: Production Rollout</a:t>
          </a:r>
          <a:endParaRPr lang="en-US" sz="18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gm:t>
    </dgm:pt>
    <dgm:pt modelId="{20FBE98B-17C9-EB43-8D3C-1CC850FC5989}" type="parTrans" cxnId="{64164969-FC63-0D45-87DB-36A3C919116A}">
      <dgm:prSet/>
      <dgm:spPr/>
      <dgm:t>
        <a:bodyPr/>
        <a:lstStyle/>
        <a:p>
          <a:endParaRPr lang="en-US"/>
        </a:p>
      </dgm:t>
    </dgm:pt>
    <dgm:pt modelId="{6CBA1EFB-ACC7-2E40-8D2A-4AF3DAC69069}" type="sibTrans" cxnId="{64164969-FC63-0D45-87DB-36A3C919116A}">
      <dgm:prSet/>
      <dgm:spPr/>
      <dgm:t>
        <a:bodyPr/>
        <a:lstStyle/>
        <a:p>
          <a:endParaRPr lang="en-US"/>
        </a:p>
      </dgm:t>
    </dgm:pt>
    <dgm:pt modelId="{DF3AB604-E136-FC4C-80A2-8B282C2730CA}">
      <dgm:prSet phldrT="[Text]" custT="1"/>
      <dgm:spPr>
        <a:solidFill>
          <a:srgbClr val="D0284D"/>
        </a:solidFill>
      </dgm:spPr>
      <dgm:t>
        <a:bodyPr/>
        <a:lstStyle/>
        <a:p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9: Ongoing Support</a:t>
          </a:r>
          <a:endParaRPr lang="en-US" sz="20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gm:t>
    </dgm:pt>
    <dgm:pt modelId="{46AE49AD-7F2E-F346-AF81-1E089B33274C}" type="parTrans" cxnId="{FCCADBC9-168C-A248-B560-0041F3E8E7E2}">
      <dgm:prSet/>
      <dgm:spPr/>
      <dgm:t>
        <a:bodyPr/>
        <a:lstStyle/>
        <a:p>
          <a:endParaRPr lang="en-US"/>
        </a:p>
      </dgm:t>
    </dgm:pt>
    <dgm:pt modelId="{501EC9DD-D332-1249-B6FC-8D54042399FF}" type="sibTrans" cxnId="{FCCADBC9-168C-A248-B560-0041F3E8E7E2}">
      <dgm:prSet/>
      <dgm:spPr/>
      <dgm:t>
        <a:bodyPr/>
        <a:lstStyle/>
        <a:p>
          <a:endParaRPr lang="en-US"/>
        </a:p>
      </dgm:t>
    </dgm:pt>
    <dgm:pt modelId="{00E5031B-74DB-0749-806B-CDF7ADF14833}" type="pres">
      <dgm:prSet presAssocID="{72B9F3F2-12DE-8343-9C6E-07FA73CC02D0}" presName="Name0" presStyleCnt="0">
        <dgm:presLayoutVars>
          <dgm:dir/>
          <dgm:resizeHandles val="exact"/>
        </dgm:presLayoutVars>
      </dgm:prSet>
      <dgm:spPr/>
    </dgm:pt>
    <dgm:pt modelId="{F7BEBB18-0E0C-2A4A-ADE8-47DDF5B9D54E}" type="pres">
      <dgm:prSet presAssocID="{E718B2AB-7D73-5640-8DC1-E29927DC603E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8DCF5-113D-1946-A998-AAC2A2F71937}" type="pres">
      <dgm:prSet presAssocID="{687CA387-B45B-FD4F-BD53-58B1B75D09EB}" presName="parSpace" presStyleCnt="0"/>
      <dgm:spPr/>
    </dgm:pt>
    <dgm:pt modelId="{1B4E2429-2FF5-1D44-A931-AF0163DDE252}" type="pres">
      <dgm:prSet presAssocID="{F1C5F8E4-8190-E247-812D-BD454BFE5FF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45696-94CD-FE45-A929-FAD61CBA9951}" type="pres">
      <dgm:prSet presAssocID="{6CBA1EFB-ACC7-2E40-8D2A-4AF3DAC69069}" presName="parSpace" presStyleCnt="0"/>
      <dgm:spPr/>
    </dgm:pt>
    <dgm:pt modelId="{0F559A45-3CF3-B341-AA31-F7CAEFF2FB08}" type="pres">
      <dgm:prSet presAssocID="{DF3AB604-E136-FC4C-80A2-8B282C2730CA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35191C-C661-4227-956D-F375CEEAB18A}" type="presOf" srcId="{E718B2AB-7D73-5640-8DC1-E29927DC603E}" destId="{F7BEBB18-0E0C-2A4A-ADE8-47DDF5B9D54E}" srcOrd="0" destOrd="0" presId="urn:microsoft.com/office/officeart/2005/8/layout/hChevron3"/>
    <dgm:cxn modelId="{FCCADBC9-168C-A248-B560-0041F3E8E7E2}" srcId="{72B9F3F2-12DE-8343-9C6E-07FA73CC02D0}" destId="{DF3AB604-E136-FC4C-80A2-8B282C2730CA}" srcOrd="2" destOrd="0" parTransId="{46AE49AD-7F2E-F346-AF81-1E089B33274C}" sibTransId="{501EC9DD-D332-1249-B6FC-8D54042399FF}"/>
    <dgm:cxn modelId="{C09C1350-41D7-DC41-B449-29B421287973}" srcId="{72B9F3F2-12DE-8343-9C6E-07FA73CC02D0}" destId="{E718B2AB-7D73-5640-8DC1-E29927DC603E}" srcOrd="0" destOrd="0" parTransId="{00C9DAB2-A794-3344-9881-FBF05C9183ED}" sibTransId="{687CA387-B45B-FD4F-BD53-58B1B75D09EB}"/>
    <dgm:cxn modelId="{A907A028-D433-49ED-9854-D32D2B5F263C}" type="presOf" srcId="{F1C5F8E4-8190-E247-812D-BD454BFE5FF5}" destId="{1B4E2429-2FF5-1D44-A931-AF0163DDE252}" srcOrd="0" destOrd="0" presId="urn:microsoft.com/office/officeart/2005/8/layout/hChevron3"/>
    <dgm:cxn modelId="{AA4F9452-A3B1-473E-99BC-FF675430D9A2}" type="presOf" srcId="{DF3AB604-E136-FC4C-80A2-8B282C2730CA}" destId="{0F559A45-3CF3-B341-AA31-F7CAEFF2FB08}" srcOrd="0" destOrd="0" presId="urn:microsoft.com/office/officeart/2005/8/layout/hChevron3"/>
    <dgm:cxn modelId="{D3C51284-3E01-4E1C-83E1-63B37CF85BA5}" type="presOf" srcId="{72B9F3F2-12DE-8343-9C6E-07FA73CC02D0}" destId="{00E5031B-74DB-0749-806B-CDF7ADF14833}" srcOrd="0" destOrd="0" presId="urn:microsoft.com/office/officeart/2005/8/layout/hChevron3"/>
    <dgm:cxn modelId="{64164969-FC63-0D45-87DB-36A3C919116A}" srcId="{72B9F3F2-12DE-8343-9C6E-07FA73CC02D0}" destId="{F1C5F8E4-8190-E247-812D-BD454BFE5FF5}" srcOrd="1" destOrd="0" parTransId="{20FBE98B-17C9-EB43-8D3C-1CC850FC5989}" sibTransId="{6CBA1EFB-ACC7-2E40-8D2A-4AF3DAC69069}"/>
    <dgm:cxn modelId="{BD756289-AF16-4FAB-89AC-C496876DEDF4}" type="presParOf" srcId="{00E5031B-74DB-0749-806B-CDF7ADF14833}" destId="{F7BEBB18-0E0C-2A4A-ADE8-47DDF5B9D54E}" srcOrd="0" destOrd="0" presId="urn:microsoft.com/office/officeart/2005/8/layout/hChevron3"/>
    <dgm:cxn modelId="{56DE4743-95F7-4C60-A983-D4CCA7E6099C}" type="presParOf" srcId="{00E5031B-74DB-0749-806B-CDF7ADF14833}" destId="{B5D8DCF5-113D-1946-A998-AAC2A2F71937}" srcOrd="1" destOrd="0" presId="urn:microsoft.com/office/officeart/2005/8/layout/hChevron3"/>
    <dgm:cxn modelId="{85DF7E89-337A-44B0-A1E6-2D73EB8CAFC0}" type="presParOf" srcId="{00E5031B-74DB-0749-806B-CDF7ADF14833}" destId="{1B4E2429-2FF5-1D44-A931-AF0163DDE252}" srcOrd="2" destOrd="0" presId="urn:microsoft.com/office/officeart/2005/8/layout/hChevron3"/>
    <dgm:cxn modelId="{FE0660C1-F7A8-439F-9E1C-FB69BCDF3199}" type="presParOf" srcId="{00E5031B-74DB-0749-806B-CDF7ADF14833}" destId="{41A45696-94CD-FE45-A929-FAD61CBA9951}" srcOrd="3" destOrd="0" presId="urn:microsoft.com/office/officeart/2005/8/layout/hChevron3"/>
    <dgm:cxn modelId="{12ADF1F4-5509-40D3-A0AC-B079DC5FECD9}" type="presParOf" srcId="{00E5031B-74DB-0749-806B-CDF7ADF14833}" destId="{0F559A45-3CF3-B341-AA31-F7CAEFF2FB0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C4C0C8-1200-468F-AD76-0B49FBB7837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B2464B1-E628-463A-8F26-E4D95F647C89}">
      <dgm:prSet phldrT="[Text]"/>
      <dgm:spPr>
        <a:solidFill>
          <a:srgbClr val="00BDE3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Apple Ecosystem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BB1CFDC2-F316-43F5-9FB1-A07DF8DB975E}" type="parTrans" cxnId="{C31BCA1B-C447-470D-80C1-FA127D8C0CDC}">
      <dgm:prSet/>
      <dgm:spPr/>
      <dgm:t>
        <a:bodyPr/>
        <a:lstStyle/>
        <a:p>
          <a:endParaRPr lang="en-US"/>
        </a:p>
      </dgm:t>
    </dgm:pt>
    <dgm:pt modelId="{EE35F2CD-18E4-4062-9812-5F8ADC774C43}" type="sibTrans" cxnId="{C31BCA1B-C447-470D-80C1-FA127D8C0CDC}">
      <dgm:prSet/>
      <dgm:spPr/>
      <dgm:t>
        <a:bodyPr/>
        <a:lstStyle/>
        <a:p>
          <a:endParaRPr lang="en-US"/>
        </a:p>
      </dgm:t>
    </dgm:pt>
    <dgm:pt modelId="{C4BFF8E4-3179-4F46-981D-67E27B408C30}">
      <dgm:prSet phldrT="[Text]"/>
      <dgm:spPr>
        <a:solidFill>
          <a:srgbClr val="EC1AC4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Windows Ecosystem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1CED7895-27DF-4849-90DB-A66ED8FC2C85}" type="parTrans" cxnId="{0D65A8A0-D408-4793-B956-B42C804B576F}">
      <dgm:prSet/>
      <dgm:spPr/>
      <dgm:t>
        <a:bodyPr/>
        <a:lstStyle/>
        <a:p>
          <a:endParaRPr lang="en-US"/>
        </a:p>
      </dgm:t>
    </dgm:pt>
    <dgm:pt modelId="{A4793AD2-FB84-4226-990E-DAF19E08FCE2}" type="sibTrans" cxnId="{0D65A8A0-D408-4793-B956-B42C804B576F}">
      <dgm:prSet/>
      <dgm:spPr/>
      <dgm:t>
        <a:bodyPr/>
        <a:lstStyle/>
        <a:p>
          <a:endParaRPr lang="en-US"/>
        </a:p>
      </dgm:t>
    </dgm:pt>
    <dgm:pt modelId="{E86DD7EA-15A8-419F-A40A-DD5622F31DC2}">
      <dgm:prSet phldrT="[Text]"/>
      <dgm:spPr>
        <a:solidFill>
          <a:srgbClr val="60BA10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Google</a:t>
          </a:r>
          <a:r>
            <a:rPr lang="en-US" dirty="0" smtClean="0">
              <a:solidFill>
                <a:srgbClr val="FFFFFF"/>
              </a:solidFill>
            </a:rPr>
            <a:t> </a:t>
          </a:r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Ecosystem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1DD985C2-A675-4B5B-8B38-D153A59B2724}" type="parTrans" cxnId="{D80731A3-2D1B-4447-8AB6-BB5C524CD9B6}">
      <dgm:prSet/>
      <dgm:spPr/>
      <dgm:t>
        <a:bodyPr/>
        <a:lstStyle/>
        <a:p>
          <a:endParaRPr lang="en-US"/>
        </a:p>
      </dgm:t>
    </dgm:pt>
    <dgm:pt modelId="{F9BE4324-0F1F-466E-B0CA-E7A7BA8204D6}" type="sibTrans" cxnId="{D80731A3-2D1B-4447-8AB6-BB5C524CD9B6}">
      <dgm:prSet/>
      <dgm:spPr/>
      <dgm:t>
        <a:bodyPr/>
        <a:lstStyle/>
        <a:p>
          <a:endParaRPr lang="en-US"/>
        </a:p>
      </dgm:t>
    </dgm:pt>
    <dgm:pt modelId="{C83DFC43-60CE-493F-ACF8-226CBC6BAE36}">
      <dgm:prSet phldrT="[Text]"/>
      <dgm:spPr>
        <a:solidFill>
          <a:srgbClr val="D7B500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Linux Ecosystem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B0D214C3-FCAE-43F8-8313-AD3CF8AF9F84}" type="parTrans" cxnId="{44C3F858-1897-49B3-B661-DBD9D8C061B7}">
      <dgm:prSet/>
      <dgm:spPr/>
      <dgm:t>
        <a:bodyPr/>
        <a:lstStyle/>
        <a:p>
          <a:endParaRPr lang="en-US"/>
        </a:p>
      </dgm:t>
    </dgm:pt>
    <dgm:pt modelId="{9006A4E0-1B1C-41C2-951E-1500CA98096F}" type="sibTrans" cxnId="{44C3F858-1897-49B3-B661-DBD9D8C061B7}">
      <dgm:prSet/>
      <dgm:spPr/>
      <dgm:t>
        <a:bodyPr/>
        <a:lstStyle/>
        <a:p>
          <a:endParaRPr lang="en-US"/>
        </a:p>
      </dgm:t>
    </dgm:pt>
    <dgm:pt modelId="{0AF25F08-022C-4ADE-8D8C-B82AE86934ED}">
      <dgm:prSet phldrT="[Text]"/>
      <dgm:spPr>
        <a:solidFill>
          <a:srgbClr val="D7B500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Ubuntu 12.X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31E61AF3-3122-4AFB-90E4-E18031DC1AAB}" type="parTrans" cxnId="{BFB0BCDB-5085-4532-AD15-B0DBA511BB0D}">
      <dgm:prSet/>
      <dgm:spPr/>
      <dgm:t>
        <a:bodyPr/>
        <a:lstStyle/>
        <a:p>
          <a:endParaRPr lang="en-US"/>
        </a:p>
      </dgm:t>
    </dgm:pt>
    <dgm:pt modelId="{52BAB80D-B31E-44D8-8969-926F91412C87}" type="sibTrans" cxnId="{BFB0BCDB-5085-4532-AD15-B0DBA511BB0D}">
      <dgm:prSet/>
      <dgm:spPr/>
      <dgm:t>
        <a:bodyPr/>
        <a:lstStyle/>
        <a:p>
          <a:endParaRPr lang="en-US"/>
        </a:p>
      </dgm:t>
    </dgm:pt>
    <dgm:pt modelId="{BA90C5D5-40FD-4784-99BB-C57B7E77FDDD}">
      <dgm:prSet phldrT="[Text]"/>
      <dgm:spPr>
        <a:solidFill>
          <a:srgbClr val="EC1AC4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Windows 8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359E339B-5226-4636-9C55-1B37E1ED44CB}" type="parTrans" cxnId="{1A66107E-379A-4DDB-8E37-BAB695E9332C}">
      <dgm:prSet/>
      <dgm:spPr/>
      <dgm:t>
        <a:bodyPr/>
        <a:lstStyle/>
        <a:p>
          <a:endParaRPr lang="en-US"/>
        </a:p>
      </dgm:t>
    </dgm:pt>
    <dgm:pt modelId="{AA0E4138-3D4E-4171-A006-5128C48FADA4}" type="sibTrans" cxnId="{1A66107E-379A-4DDB-8E37-BAB695E9332C}">
      <dgm:prSet/>
      <dgm:spPr/>
      <dgm:t>
        <a:bodyPr/>
        <a:lstStyle/>
        <a:p>
          <a:endParaRPr lang="en-US"/>
        </a:p>
      </dgm:t>
    </dgm:pt>
    <dgm:pt modelId="{4538EB49-C01F-4229-91BF-FC40F3AC6F45}">
      <dgm:prSet phldrT="[Text]"/>
      <dgm:spPr>
        <a:solidFill>
          <a:srgbClr val="60BA10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Android 4.0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F1FA7F2C-72F4-42DE-9975-78AB8CDF67C8}" type="parTrans" cxnId="{73C03B4F-7943-4BA2-B2C5-E99E5FDC4F8A}">
      <dgm:prSet/>
      <dgm:spPr/>
      <dgm:t>
        <a:bodyPr/>
        <a:lstStyle/>
        <a:p>
          <a:endParaRPr lang="en-US"/>
        </a:p>
      </dgm:t>
    </dgm:pt>
    <dgm:pt modelId="{632737B0-7DED-4D33-9BCD-13A53EB0AF01}" type="sibTrans" cxnId="{73C03B4F-7943-4BA2-B2C5-E99E5FDC4F8A}">
      <dgm:prSet/>
      <dgm:spPr/>
      <dgm:t>
        <a:bodyPr/>
        <a:lstStyle/>
        <a:p>
          <a:endParaRPr lang="en-US"/>
        </a:p>
      </dgm:t>
    </dgm:pt>
    <dgm:pt modelId="{E31A38A8-CEB0-4781-80F4-F570640A4BDE}">
      <dgm:prSet phldrT="[Text]"/>
      <dgm:spPr>
        <a:solidFill>
          <a:srgbClr val="00BDE3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err="1" smtClean="0">
              <a:solidFill>
                <a:srgbClr val="FFFFFF"/>
              </a:solidFill>
              <a:latin typeface="Segoe WP"/>
              <a:cs typeface="Segoe WP"/>
            </a:rPr>
            <a:t>iOS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271EE74E-FCA2-4F3B-9632-8CE82B86FA1F}" type="parTrans" cxnId="{8713C3D6-DB18-466B-9B0F-2F3DD40629D0}">
      <dgm:prSet/>
      <dgm:spPr/>
      <dgm:t>
        <a:bodyPr/>
        <a:lstStyle/>
        <a:p>
          <a:endParaRPr lang="en-US"/>
        </a:p>
      </dgm:t>
    </dgm:pt>
    <dgm:pt modelId="{B520A762-316E-46AC-8C1E-4CDD9D687F38}" type="sibTrans" cxnId="{8713C3D6-DB18-466B-9B0F-2F3DD40629D0}">
      <dgm:prSet/>
      <dgm:spPr/>
      <dgm:t>
        <a:bodyPr/>
        <a:lstStyle/>
        <a:p>
          <a:endParaRPr lang="en-US"/>
        </a:p>
      </dgm:t>
    </dgm:pt>
    <dgm:pt modelId="{2088C16E-E63D-48B2-8938-F4384E679871}">
      <dgm:prSet phldrT="[Text]"/>
      <dgm:spPr>
        <a:solidFill>
          <a:srgbClr val="EC1AC4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Windows 7 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D2DD0992-3AB5-403E-8A31-38FBEFA9BBD9}" type="parTrans" cxnId="{7BC19CFB-8D17-49CB-85E9-445AAF2D66A7}">
      <dgm:prSet/>
      <dgm:spPr/>
      <dgm:t>
        <a:bodyPr/>
        <a:lstStyle/>
        <a:p>
          <a:endParaRPr lang="en-US"/>
        </a:p>
      </dgm:t>
    </dgm:pt>
    <dgm:pt modelId="{43F0B940-0DA4-4FB7-A29D-C6A1CE47B7F0}" type="sibTrans" cxnId="{7BC19CFB-8D17-49CB-85E9-445AAF2D66A7}">
      <dgm:prSet/>
      <dgm:spPr/>
      <dgm:t>
        <a:bodyPr/>
        <a:lstStyle/>
        <a:p>
          <a:endParaRPr lang="en-US"/>
        </a:p>
      </dgm:t>
    </dgm:pt>
    <dgm:pt modelId="{A3A159D7-3F7F-4411-BBC0-34732CA72394}">
      <dgm:prSet phldrT="[Text]"/>
      <dgm:spPr>
        <a:solidFill>
          <a:srgbClr val="00BDE3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Mac OS	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5008657C-845A-4279-8E5C-DD114C795E3B}" type="parTrans" cxnId="{B4310E2A-0A59-4205-A3B4-5F9B46FC221D}">
      <dgm:prSet/>
      <dgm:spPr/>
      <dgm:t>
        <a:bodyPr/>
        <a:lstStyle/>
        <a:p>
          <a:endParaRPr lang="en-US"/>
        </a:p>
      </dgm:t>
    </dgm:pt>
    <dgm:pt modelId="{E17AA6AD-CEDB-44C3-8A8C-1453C118561E}" type="sibTrans" cxnId="{B4310E2A-0A59-4205-A3B4-5F9B46FC221D}">
      <dgm:prSet/>
      <dgm:spPr/>
      <dgm:t>
        <a:bodyPr/>
        <a:lstStyle/>
        <a:p>
          <a:endParaRPr lang="en-US"/>
        </a:p>
      </dgm:t>
    </dgm:pt>
    <dgm:pt modelId="{01BDB285-8610-40EC-8109-788B65FFF64A}" type="pres">
      <dgm:prSet presAssocID="{23C4C0C8-1200-468F-AD76-0B49FBB7837C}" presName="compositeShape" presStyleCnt="0">
        <dgm:presLayoutVars>
          <dgm:chMax val="7"/>
          <dgm:dir/>
          <dgm:resizeHandles val="exact"/>
        </dgm:presLayoutVars>
      </dgm:prSet>
      <dgm:spPr/>
    </dgm:pt>
    <dgm:pt modelId="{48B7428E-0E19-43EF-8989-F69AE64C4F0B}" type="pres">
      <dgm:prSet presAssocID="{3B2464B1-E628-463A-8F26-E4D95F647C89}" presName="circ1" presStyleLbl="vennNode1" presStyleIdx="0" presStyleCnt="4" custLinFactNeighborX="9" custLinFactNeighborY="8299"/>
      <dgm:spPr/>
      <dgm:t>
        <a:bodyPr/>
        <a:lstStyle/>
        <a:p>
          <a:endParaRPr lang="en-US"/>
        </a:p>
      </dgm:t>
    </dgm:pt>
    <dgm:pt modelId="{E2DD0EA7-2BBF-4C82-B857-A4D9CF8EC015}" type="pres">
      <dgm:prSet presAssocID="{3B2464B1-E628-463A-8F26-E4D95F647C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0D442-90F8-45FA-BD9C-42E82E191F33}" type="pres">
      <dgm:prSet presAssocID="{C4BFF8E4-3179-4F46-981D-67E27B408C30}" presName="circ2" presStyleLbl="vennNode1" presStyleIdx="1" presStyleCnt="4" custLinFactNeighborX="13704" custLinFactNeighborY="8365"/>
      <dgm:spPr/>
      <dgm:t>
        <a:bodyPr/>
        <a:lstStyle/>
        <a:p>
          <a:endParaRPr lang="en-US"/>
        </a:p>
      </dgm:t>
    </dgm:pt>
    <dgm:pt modelId="{D5834C68-6B62-4A19-BBB4-435092761ABE}" type="pres">
      <dgm:prSet presAssocID="{C4BFF8E4-3179-4F46-981D-67E27B408C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A1276-9E36-4673-95FF-F73024FCE905}" type="pres">
      <dgm:prSet presAssocID="{E86DD7EA-15A8-419F-A40A-DD5622F31DC2}" presName="circ3" presStyleLbl="vennNode1" presStyleIdx="2" presStyleCnt="4" custLinFactNeighborX="9" custLinFactNeighborY="1615"/>
      <dgm:spPr/>
      <dgm:t>
        <a:bodyPr/>
        <a:lstStyle/>
        <a:p>
          <a:endParaRPr lang="en-US"/>
        </a:p>
      </dgm:t>
    </dgm:pt>
    <dgm:pt modelId="{913D4F09-BB77-4039-A5F2-9973F25A56F7}" type="pres">
      <dgm:prSet presAssocID="{E86DD7EA-15A8-419F-A40A-DD5622F31D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F519F-5E08-4F52-BA4F-BB1B3F5F3783}" type="pres">
      <dgm:prSet presAssocID="{C83DFC43-60CE-493F-ACF8-226CBC6BAE36}" presName="circ4" presStyleLbl="vennNode1" presStyleIdx="3" presStyleCnt="4" custLinFactNeighborX="-3464" custLinFactNeighborY="8365"/>
      <dgm:spPr/>
      <dgm:t>
        <a:bodyPr/>
        <a:lstStyle/>
        <a:p>
          <a:endParaRPr lang="en-US"/>
        </a:p>
      </dgm:t>
    </dgm:pt>
    <dgm:pt modelId="{6947CC80-E7FF-4412-9C9F-E359681CEB84}" type="pres">
      <dgm:prSet presAssocID="{C83DFC43-60CE-493F-ACF8-226CBC6BAE3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C3F858-1897-49B3-B661-DBD9D8C061B7}" srcId="{23C4C0C8-1200-468F-AD76-0B49FBB7837C}" destId="{C83DFC43-60CE-493F-ACF8-226CBC6BAE36}" srcOrd="3" destOrd="0" parTransId="{B0D214C3-FCAE-43F8-8313-AD3CF8AF9F84}" sibTransId="{9006A4E0-1B1C-41C2-951E-1500CA98096F}"/>
    <dgm:cxn modelId="{A9A51E6B-C482-44D8-8CED-D78AA5E5B985}" type="presOf" srcId="{C4BFF8E4-3179-4F46-981D-67E27B408C30}" destId="{D5834C68-6B62-4A19-BBB4-435092761ABE}" srcOrd="1" destOrd="0" presId="urn:microsoft.com/office/officeart/2005/8/layout/venn1"/>
    <dgm:cxn modelId="{2C2BE0C9-6E1E-4333-B447-B800B3FB30D0}" type="presOf" srcId="{BA90C5D5-40FD-4784-99BB-C57B7E77FDDD}" destId="{D5834C68-6B62-4A19-BBB4-435092761ABE}" srcOrd="1" destOrd="1" presId="urn:microsoft.com/office/officeart/2005/8/layout/venn1"/>
    <dgm:cxn modelId="{05D5AD8E-A66E-41B7-AA9A-A5C05E6715AB}" type="presOf" srcId="{E31A38A8-CEB0-4781-80F4-F570640A4BDE}" destId="{48B7428E-0E19-43EF-8989-F69AE64C4F0B}" srcOrd="0" destOrd="1" presId="urn:microsoft.com/office/officeart/2005/8/layout/venn1"/>
    <dgm:cxn modelId="{332520F6-6CBA-4842-9831-773BD72458D8}" type="presOf" srcId="{2088C16E-E63D-48B2-8938-F4384E679871}" destId="{D5834C68-6B62-4A19-BBB4-435092761ABE}" srcOrd="1" destOrd="2" presId="urn:microsoft.com/office/officeart/2005/8/layout/venn1"/>
    <dgm:cxn modelId="{BFB0BCDB-5085-4532-AD15-B0DBA511BB0D}" srcId="{C83DFC43-60CE-493F-ACF8-226CBC6BAE36}" destId="{0AF25F08-022C-4ADE-8D8C-B82AE86934ED}" srcOrd="0" destOrd="0" parTransId="{31E61AF3-3122-4AFB-90E4-E18031DC1AAB}" sibTransId="{52BAB80D-B31E-44D8-8969-926F91412C87}"/>
    <dgm:cxn modelId="{057736F0-B19B-4A51-BE4A-A6A2D2FA207A}" type="presOf" srcId="{C83DFC43-60CE-493F-ACF8-226CBC6BAE36}" destId="{6947CC80-E7FF-4412-9C9F-E359681CEB84}" srcOrd="1" destOrd="0" presId="urn:microsoft.com/office/officeart/2005/8/layout/venn1"/>
    <dgm:cxn modelId="{AA2B7D73-E1B1-49E3-A283-D3F58B4FAD5A}" type="presOf" srcId="{4538EB49-C01F-4229-91BF-FC40F3AC6F45}" destId="{913D4F09-BB77-4039-A5F2-9973F25A56F7}" srcOrd="1" destOrd="1" presId="urn:microsoft.com/office/officeart/2005/8/layout/venn1"/>
    <dgm:cxn modelId="{3A96F596-DD97-42C2-9596-6FA82D44F57A}" type="presOf" srcId="{E31A38A8-CEB0-4781-80F4-F570640A4BDE}" destId="{E2DD0EA7-2BBF-4C82-B857-A4D9CF8EC015}" srcOrd="1" destOrd="1" presId="urn:microsoft.com/office/officeart/2005/8/layout/venn1"/>
    <dgm:cxn modelId="{3B34E2D3-4288-408C-8606-EBD678E7FEAE}" type="presOf" srcId="{E86DD7EA-15A8-419F-A40A-DD5622F31DC2}" destId="{21AA1276-9E36-4673-95FF-F73024FCE905}" srcOrd="0" destOrd="0" presId="urn:microsoft.com/office/officeart/2005/8/layout/venn1"/>
    <dgm:cxn modelId="{854B1225-ED79-481B-8444-31D7EBD40170}" type="presOf" srcId="{4538EB49-C01F-4229-91BF-FC40F3AC6F45}" destId="{21AA1276-9E36-4673-95FF-F73024FCE905}" srcOrd="0" destOrd="1" presId="urn:microsoft.com/office/officeart/2005/8/layout/venn1"/>
    <dgm:cxn modelId="{9ABBA259-BD39-4EA0-945F-7CCBFA37EB35}" type="presOf" srcId="{C83DFC43-60CE-493F-ACF8-226CBC6BAE36}" destId="{395F519F-5E08-4F52-BA4F-BB1B3F5F3783}" srcOrd="0" destOrd="0" presId="urn:microsoft.com/office/officeart/2005/8/layout/venn1"/>
    <dgm:cxn modelId="{B4310E2A-0A59-4205-A3B4-5F9B46FC221D}" srcId="{3B2464B1-E628-463A-8F26-E4D95F647C89}" destId="{A3A159D7-3F7F-4411-BBC0-34732CA72394}" srcOrd="1" destOrd="0" parTransId="{5008657C-845A-4279-8E5C-DD114C795E3B}" sibTransId="{E17AA6AD-CEDB-44C3-8A8C-1453C118561E}"/>
    <dgm:cxn modelId="{93CC1B01-2CB9-4249-86AE-9E3C857DEA91}" type="presOf" srcId="{0AF25F08-022C-4ADE-8D8C-B82AE86934ED}" destId="{395F519F-5E08-4F52-BA4F-BB1B3F5F3783}" srcOrd="0" destOrd="1" presId="urn:microsoft.com/office/officeart/2005/8/layout/venn1"/>
    <dgm:cxn modelId="{7C517FA7-6FC0-41BD-A1DF-447F4A60A788}" type="presOf" srcId="{0AF25F08-022C-4ADE-8D8C-B82AE86934ED}" destId="{6947CC80-E7FF-4412-9C9F-E359681CEB84}" srcOrd="1" destOrd="1" presId="urn:microsoft.com/office/officeart/2005/8/layout/venn1"/>
    <dgm:cxn modelId="{C31BCA1B-C447-470D-80C1-FA127D8C0CDC}" srcId="{23C4C0C8-1200-468F-AD76-0B49FBB7837C}" destId="{3B2464B1-E628-463A-8F26-E4D95F647C89}" srcOrd="0" destOrd="0" parTransId="{BB1CFDC2-F316-43F5-9FB1-A07DF8DB975E}" sibTransId="{EE35F2CD-18E4-4062-9812-5F8ADC774C43}"/>
    <dgm:cxn modelId="{8713C3D6-DB18-466B-9B0F-2F3DD40629D0}" srcId="{3B2464B1-E628-463A-8F26-E4D95F647C89}" destId="{E31A38A8-CEB0-4781-80F4-F570640A4BDE}" srcOrd="0" destOrd="0" parTransId="{271EE74E-FCA2-4F3B-9632-8CE82B86FA1F}" sibTransId="{B520A762-316E-46AC-8C1E-4CDD9D687F38}"/>
    <dgm:cxn modelId="{73C03B4F-7943-4BA2-B2C5-E99E5FDC4F8A}" srcId="{E86DD7EA-15A8-419F-A40A-DD5622F31DC2}" destId="{4538EB49-C01F-4229-91BF-FC40F3AC6F45}" srcOrd="0" destOrd="0" parTransId="{F1FA7F2C-72F4-42DE-9975-78AB8CDF67C8}" sibTransId="{632737B0-7DED-4D33-9BCD-13A53EB0AF01}"/>
    <dgm:cxn modelId="{7BC19CFB-8D17-49CB-85E9-445AAF2D66A7}" srcId="{C4BFF8E4-3179-4F46-981D-67E27B408C30}" destId="{2088C16E-E63D-48B2-8938-F4384E679871}" srcOrd="1" destOrd="0" parTransId="{D2DD0992-3AB5-403E-8A31-38FBEFA9BBD9}" sibTransId="{43F0B940-0DA4-4FB7-A29D-C6A1CE47B7F0}"/>
    <dgm:cxn modelId="{999FE3D5-4E4C-4085-9A18-9746B8D61E23}" type="presOf" srcId="{A3A159D7-3F7F-4411-BBC0-34732CA72394}" destId="{48B7428E-0E19-43EF-8989-F69AE64C4F0B}" srcOrd="0" destOrd="2" presId="urn:microsoft.com/office/officeart/2005/8/layout/venn1"/>
    <dgm:cxn modelId="{B305C475-859E-4518-917F-9E040394A8A8}" type="presOf" srcId="{E86DD7EA-15A8-419F-A40A-DD5622F31DC2}" destId="{913D4F09-BB77-4039-A5F2-9973F25A56F7}" srcOrd="1" destOrd="0" presId="urn:microsoft.com/office/officeart/2005/8/layout/venn1"/>
    <dgm:cxn modelId="{1A66107E-379A-4DDB-8E37-BAB695E9332C}" srcId="{C4BFF8E4-3179-4F46-981D-67E27B408C30}" destId="{BA90C5D5-40FD-4784-99BB-C57B7E77FDDD}" srcOrd="0" destOrd="0" parTransId="{359E339B-5226-4636-9C55-1B37E1ED44CB}" sibTransId="{AA0E4138-3D4E-4171-A006-5128C48FADA4}"/>
    <dgm:cxn modelId="{383F2D6C-895C-42BB-8E64-E5118FA9BDD7}" type="presOf" srcId="{A3A159D7-3F7F-4411-BBC0-34732CA72394}" destId="{E2DD0EA7-2BBF-4C82-B857-A4D9CF8EC015}" srcOrd="1" destOrd="2" presId="urn:microsoft.com/office/officeart/2005/8/layout/venn1"/>
    <dgm:cxn modelId="{0D65A8A0-D408-4793-B956-B42C804B576F}" srcId="{23C4C0C8-1200-468F-AD76-0B49FBB7837C}" destId="{C4BFF8E4-3179-4F46-981D-67E27B408C30}" srcOrd="1" destOrd="0" parTransId="{1CED7895-27DF-4849-90DB-A66ED8FC2C85}" sibTransId="{A4793AD2-FB84-4226-990E-DAF19E08FCE2}"/>
    <dgm:cxn modelId="{27F0FE74-6EE4-48FF-8BF0-5E932A49547C}" type="presOf" srcId="{C4BFF8E4-3179-4F46-981D-67E27B408C30}" destId="{CDE0D442-90F8-45FA-BD9C-42E82E191F33}" srcOrd="0" destOrd="0" presId="urn:microsoft.com/office/officeart/2005/8/layout/venn1"/>
    <dgm:cxn modelId="{9F69E160-4861-4FFF-88F0-755A31A1CAC1}" type="presOf" srcId="{BA90C5D5-40FD-4784-99BB-C57B7E77FDDD}" destId="{CDE0D442-90F8-45FA-BD9C-42E82E191F33}" srcOrd="0" destOrd="1" presId="urn:microsoft.com/office/officeart/2005/8/layout/venn1"/>
    <dgm:cxn modelId="{C7470923-B0D7-4C6B-A5BE-616FA1BF0383}" type="presOf" srcId="{3B2464B1-E628-463A-8F26-E4D95F647C89}" destId="{48B7428E-0E19-43EF-8989-F69AE64C4F0B}" srcOrd="0" destOrd="0" presId="urn:microsoft.com/office/officeart/2005/8/layout/venn1"/>
    <dgm:cxn modelId="{4D1AFFF7-AC87-4F2D-8DBB-A500CB06774B}" type="presOf" srcId="{23C4C0C8-1200-468F-AD76-0B49FBB7837C}" destId="{01BDB285-8610-40EC-8109-788B65FFF64A}" srcOrd="0" destOrd="0" presId="urn:microsoft.com/office/officeart/2005/8/layout/venn1"/>
    <dgm:cxn modelId="{B4935953-36F5-4792-9777-C7DA64721024}" type="presOf" srcId="{2088C16E-E63D-48B2-8938-F4384E679871}" destId="{CDE0D442-90F8-45FA-BD9C-42E82E191F33}" srcOrd="0" destOrd="2" presId="urn:microsoft.com/office/officeart/2005/8/layout/venn1"/>
    <dgm:cxn modelId="{758E9D7A-CA8B-47A0-A337-B4B9F56AD808}" type="presOf" srcId="{3B2464B1-E628-463A-8F26-E4D95F647C89}" destId="{E2DD0EA7-2BBF-4C82-B857-A4D9CF8EC015}" srcOrd="1" destOrd="0" presId="urn:microsoft.com/office/officeart/2005/8/layout/venn1"/>
    <dgm:cxn modelId="{D80731A3-2D1B-4447-8AB6-BB5C524CD9B6}" srcId="{23C4C0C8-1200-468F-AD76-0B49FBB7837C}" destId="{E86DD7EA-15A8-419F-A40A-DD5622F31DC2}" srcOrd="2" destOrd="0" parTransId="{1DD985C2-A675-4B5B-8B38-D153A59B2724}" sibTransId="{F9BE4324-0F1F-466E-B0CA-E7A7BA8204D6}"/>
    <dgm:cxn modelId="{850DEF25-6D32-4D33-AA74-FFCDD762C3B5}" type="presParOf" srcId="{01BDB285-8610-40EC-8109-788B65FFF64A}" destId="{48B7428E-0E19-43EF-8989-F69AE64C4F0B}" srcOrd="0" destOrd="0" presId="urn:microsoft.com/office/officeart/2005/8/layout/venn1"/>
    <dgm:cxn modelId="{FB298FFB-6463-42A9-A57C-2D773632273B}" type="presParOf" srcId="{01BDB285-8610-40EC-8109-788B65FFF64A}" destId="{E2DD0EA7-2BBF-4C82-B857-A4D9CF8EC015}" srcOrd="1" destOrd="0" presId="urn:microsoft.com/office/officeart/2005/8/layout/venn1"/>
    <dgm:cxn modelId="{BF0F4281-E3BC-4DC3-9177-44DA99D0AC65}" type="presParOf" srcId="{01BDB285-8610-40EC-8109-788B65FFF64A}" destId="{CDE0D442-90F8-45FA-BD9C-42E82E191F33}" srcOrd="2" destOrd="0" presId="urn:microsoft.com/office/officeart/2005/8/layout/venn1"/>
    <dgm:cxn modelId="{5C6D5092-C464-49D2-9CAE-EACBC2C09E56}" type="presParOf" srcId="{01BDB285-8610-40EC-8109-788B65FFF64A}" destId="{D5834C68-6B62-4A19-BBB4-435092761ABE}" srcOrd="3" destOrd="0" presId="urn:microsoft.com/office/officeart/2005/8/layout/venn1"/>
    <dgm:cxn modelId="{FD0B672D-0254-4575-AB18-F80167346E3C}" type="presParOf" srcId="{01BDB285-8610-40EC-8109-788B65FFF64A}" destId="{21AA1276-9E36-4673-95FF-F73024FCE905}" srcOrd="4" destOrd="0" presId="urn:microsoft.com/office/officeart/2005/8/layout/venn1"/>
    <dgm:cxn modelId="{C0D96F9C-8A11-4B46-9F20-A71EB537BBF8}" type="presParOf" srcId="{01BDB285-8610-40EC-8109-788B65FFF64A}" destId="{913D4F09-BB77-4039-A5F2-9973F25A56F7}" srcOrd="5" destOrd="0" presId="urn:microsoft.com/office/officeart/2005/8/layout/venn1"/>
    <dgm:cxn modelId="{3BE70B3B-F7E2-4629-A870-35F7DC3F173A}" type="presParOf" srcId="{01BDB285-8610-40EC-8109-788B65FFF64A}" destId="{395F519F-5E08-4F52-BA4F-BB1B3F5F3783}" srcOrd="6" destOrd="0" presId="urn:microsoft.com/office/officeart/2005/8/layout/venn1"/>
    <dgm:cxn modelId="{17B19177-CAD9-4C72-80CB-DEB5A0FEEF77}" type="presParOf" srcId="{01BDB285-8610-40EC-8109-788B65FFF64A}" destId="{6947CC80-E7FF-4412-9C9F-E359681CEB8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C4C0C8-1200-468F-AD76-0B49FBB7837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B2464B1-E628-463A-8F26-E4D95F647C89}">
      <dgm:prSet phldrT="[Text]"/>
      <dgm:spPr>
        <a:solidFill>
          <a:srgbClr val="00BDE3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Apple Ecosystem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BB1CFDC2-F316-43F5-9FB1-A07DF8DB975E}" type="parTrans" cxnId="{C31BCA1B-C447-470D-80C1-FA127D8C0CDC}">
      <dgm:prSet/>
      <dgm:spPr/>
      <dgm:t>
        <a:bodyPr/>
        <a:lstStyle/>
        <a:p>
          <a:endParaRPr lang="en-US"/>
        </a:p>
      </dgm:t>
    </dgm:pt>
    <dgm:pt modelId="{EE35F2CD-18E4-4062-9812-5F8ADC774C43}" type="sibTrans" cxnId="{C31BCA1B-C447-470D-80C1-FA127D8C0CDC}">
      <dgm:prSet/>
      <dgm:spPr/>
      <dgm:t>
        <a:bodyPr/>
        <a:lstStyle/>
        <a:p>
          <a:endParaRPr lang="en-US"/>
        </a:p>
      </dgm:t>
    </dgm:pt>
    <dgm:pt modelId="{C4BFF8E4-3179-4F46-981D-67E27B408C30}">
      <dgm:prSet phldrT="[Text]"/>
      <dgm:spPr>
        <a:solidFill>
          <a:srgbClr val="EC1AC4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Windows Ecosystem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1CED7895-27DF-4849-90DB-A66ED8FC2C85}" type="parTrans" cxnId="{0D65A8A0-D408-4793-B956-B42C804B576F}">
      <dgm:prSet/>
      <dgm:spPr/>
      <dgm:t>
        <a:bodyPr/>
        <a:lstStyle/>
        <a:p>
          <a:endParaRPr lang="en-US"/>
        </a:p>
      </dgm:t>
    </dgm:pt>
    <dgm:pt modelId="{A4793AD2-FB84-4226-990E-DAF19E08FCE2}" type="sibTrans" cxnId="{0D65A8A0-D408-4793-B956-B42C804B576F}">
      <dgm:prSet/>
      <dgm:spPr/>
      <dgm:t>
        <a:bodyPr/>
        <a:lstStyle/>
        <a:p>
          <a:endParaRPr lang="en-US"/>
        </a:p>
      </dgm:t>
    </dgm:pt>
    <dgm:pt modelId="{E86DD7EA-15A8-419F-A40A-DD5622F31DC2}">
      <dgm:prSet phldrT="[Text]"/>
      <dgm:spPr>
        <a:solidFill>
          <a:srgbClr val="60BA10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Google</a:t>
          </a:r>
          <a:r>
            <a:rPr lang="en-US" dirty="0" smtClean="0">
              <a:solidFill>
                <a:srgbClr val="FFFFFF"/>
              </a:solidFill>
            </a:rPr>
            <a:t> </a:t>
          </a:r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Ecosystem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1DD985C2-A675-4B5B-8B38-D153A59B2724}" type="parTrans" cxnId="{D80731A3-2D1B-4447-8AB6-BB5C524CD9B6}">
      <dgm:prSet/>
      <dgm:spPr/>
      <dgm:t>
        <a:bodyPr/>
        <a:lstStyle/>
        <a:p>
          <a:endParaRPr lang="en-US"/>
        </a:p>
      </dgm:t>
    </dgm:pt>
    <dgm:pt modelId="{F9BE4324-0F1F-466E-B0CA-E7A7BA8204D6}" type="sibTrans" cxnId="{D80731A3-2D1B-4447-8AB6-BB5C524CD9B6}">
      <dgm:prSet/>
      <dgm:spPr/>
      <dgm:t>
        <a:bodyPr/>
        <a:lstStyle/>
        <a:p>
          <a:endParaRPr lang="en-US"/>
        </a:p>
      </dgm:t>
    </dgm:pt>
    <dgm:pt modelId="{C83DFC43-60CE-493F-ACF8-226CBC6BAE36}">
      <dgm:prSet phldrT="[Text]"/>
      <dgm:spPr>
        <a:solidFill>
          <a:srgbClr val="D7B500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Linux Ecosystem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B0D214C3-FCAE-43F8-8313-AD3CF8AF9F84}" type="parTrans" cxnId="{44C3F858-1897-49B3-B661-DBD9D8C061B7}">
      <dgm:prSet/>
      <dgm:spPr/>
      <dgm:t>
        <a:bodyPr/>
        <a:lstStyle/>
        <a:p>
          <a:endParaRPr lang="en-US"/>
        </a:p>
      </dgm:t>
    </dgm:pt>
    <dgm:pt modelId="{9006A4E0-1B1C-41C2-951E-1500CA98096F}" type="sibTrans" cxnId="{44C3F858-1897-49B3-B661-DBD9D8C061B7}">
      <dgm:prSet/>
      <dgm:spPr/>
      <dgm:t>
        <a:bodyPr/>
        <a:lstStyle/>
        <a:p>
          <a:endParaRPr lang="en-US"/>
        </a:p>
      </dgm:t>
    </dgm:pt>
    <dgm:pt modelId="{0AF25F08-022C-4ADE-8D8C-B82AE86934ED}">
      <dgm:prSet phldrT="[Text]"/>
      <dgm:spPr>
        <a:solidFill>
          <a:srgbClr val="D7B500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Ubuntu 12.X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31E61AF3-3122-4AFB-90E4-E18031DC1AAB}" type="parTrans" cxnId="{BFB0BCDB-5085-4532-AD15-B0DBA511BB0D}">
      <dgm:prSet/>
      <dgm:spPr/>
      <dgm:t>
        <a:bodyPr/>
        <a:lstStyle/>
        <a:p>
          <a:endParaRPr lang="en-US"/>
        </a:p>
      </dgm:t>
    </dgm:pt>
    <dgm:pt modelId="{52BAB80D-B31E-44D8-8969-926F91412C87}" type="sibTrans" cxnId="{BFB0BCDB-5085-4532-AD15-B0DBA511BB0D}">
      <dgm:prSet/>
      <dgm:spPr/>
      <dgm:t>
        <a:bodyPr/>
        <a:lstStyle/>
        <a:p>
          <a:endParaRPr lang="en-US"/>
        </a:p>
      </dgm:t>
    </dgm:pt>
    <dgm:pt modelId="{BA90C5D5-40FD-4784-99BB-C57B7E77FDDD}">
      <dgm:prSet phldrT="[Text]"/>
      <dgm:spPr>
        <a:solidFill>
          <a:srgbClr val="EC1AC4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Windows 8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359E339B-5226-4636-9C55-1B37E1ED44CB}" type="parTrans" cxnId="{1A66107E-379A-4DDB-8E37-BAB695E9332C}">
      <dgm:prSet/>
      <dgm:spPr/>
      <dgm:t>
        <a:bodyPr/>
        <a:lstStyle/>
        <a:p>
          <a:endParaRPr lang="en-US"/>
        </a:p>
      </dgm:t>
    </dgm:pt>
    <dgm:pt modelId="{AA0E4138-3D4E-4171-A006-5128C48FADA4}" type="sibTrans" cxnId="{1A66107E-379A-4DDB-8E37-BAB695E9332C}">
      <dgm:prSet/>
      <dgm:spPr/>
      <dgm:t>
        <a:bodyPr/>
        <a:lstStyle/>
        <a:p>
          <a:endParaRPr lang="en-US"/>
        </a:p>
      </dgm:t>
    </dgm:pt>
    <dgm:pt modelId="{4538EB49-C01F-4229-91BF-FC40F3AC6F45}">
      <dgm:prSet phldrT="[Text]"/>
      <dgm:spPr>
        <a:solidFill>
          <a:srgbClr val="60BA10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Android 4.0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F1FA7F2C-72F4-42DE-9975-78AB8CDF67C8}" type="parTrans" cxnId="{73C03B4F-7943-4BA2-B2C5-E99E5FDC4F8A}">
      <dgm:prSet/>
      <dgm:spPr/>
      <dgm:t>
        <a:bodyPr/>
        <a:lstStyle/>
        <a:p>
          <a:endParaRPr lang="en-US"/>
        </a:p>
      </dgm:t>
    </dgm:pt>
    <dgm:pt modelId="{632737B0-7DED-4D33-9BCD-13A53EB0AF01}" type="sibTrans" cxnId="{73C03B4F-7943-4BA2-B2C5-E99E5FDC4F8A}">
      <dgm:prSet/>
      <dgm:spPr/>
      <dgm:t>
        <a:bodyPr/>
        <a:lstStyle/>
        <a:p>
          <a:endParaRPr lang="en-US"/>
        </a:p>
      </dgm:t>
    </dgm:pt>
    <dgm:pt modelId="{E31A38A8-CEB0-4781-80F4-F570640A4BDE}">
      <dgm:prSet phldrT="[Text]"/>
      <dgm:spPr>
        <a:solidFill>
          <a:srgbClr val="00BDE3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err="1" smtClean="0">
              <a:solidFill>
                <a:srgbClr val="FFFFFF"/>
              </a:solidFill>
              <a:latin typeface="Segoe WP"/>
              <a:cs typeface="Segoe WP"/>
            </a:rPr>
            <a:t>iOS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271EE74E-FCA2-4F3B-9632-8CE82B86FA1F}" type="parTrans" cxnId="{8713C3D6-DB18-466B-9B0F-2F3DD40629D0}">
      <dgm:prSet/>
      <dgm:spPr/>
      <dgm:t>
        <a:bodyPr/>
        <a:lstStyle/>
        <a:p>
          <a:endParaRPr lang="en-US"/>
        </a:p>
      </dgm:t>
    </dgm:pt>
    <dgm:pt modelId="{B520A762-316E-46AC-8C1E-4CDD9D687F38}" type="sibTrans" cxnId="{8713C3D6-DB18-466B-9B0F-2F3DD40629D0}">
      <dgm:prSet/>
      <dgm:spPr/>
      <dgm:t>
        <a:bodyPr/>
        <a:lstStyle/>
        <a:p>
          <a:endParaRPr lang="en-US"/>
        </a:p>
      </dgm:t>
    </dgm:pt>
    <dgm:pt modelId="{2088C16E-E63D-48B2-8938-F4384E679871}">
      <dgm:prSet phldrT="[Text]"/>
      <dgm:spPr>
        <a:solidFill>
          <a:srgbClr val="EC1AC4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Windows 7 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D2DD0992-3AB5-403E-8A31-38FBEFA9BBD9}" type="parTrans" cxnId="{7BC19CFB-8D17-49CB-85E9-445AAF2D66A7}">
      <dgm:prSet/>
      <dgm:spPr/>
      <dgm:t>
        <a:bodyPr/>
        <a:lstStyle/>
        <a:p>
          <a:endParaRPr lang="en-US"/>
        </a:p>
      </dgm:t>
    </dgm:pt>
    <dgm:pt modelId="{43F0B940-0DA4-4FB7-A29D-C6A1CE47B7F0}" type="sibTrans" cxnId="{7BC19CFB-8D17-49CB-85E9-445AAF2D66A7}">
      <dgm:prSet/>
      <dgm:spPr/>
      <dgm:t>
        <a:bodyPr/>
        <a:lstStyle/>
        <a:p>
          <a:endParaRPr lang="en-US"/>
        </a:p>
      </dgm:t>
    </dgm:pt>
    <dgm:pt modelId="{A3A159D7-3F7F-4411-BBC0-34732CA72394}">
      <dgm:prSet phldrT="[Text]"/>
      <dgm:spPr>
        <a:solidFill>
          <a:srgbClr val="00BDE3">
            <a:alpha val="60000"/>
          </a:srgbClr>
        </a:solidFill>
        <a:ln>
          <a:solidFill>
            <a:schemeClr val="lt1">
              <a:hueOff val="0"/>
              <a:satOff val="0"/>
              <a:lumOff val="0"/>
              <a:alpha val="8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Segoe WP"/>
              <a:cs typeface="Segoe WP"/>
            </a:rPr>
            <a:t>Mac OS	</a:t>
          </a:r>
          <a:endParaRPr lang="en-US" dirty="0">
            <a:solidFill>
              <a:srgbClr val="FFFFFF"/>
            </a:solidFill>
            <a:latin typeface="Segoe WP"/>
            <a:cs typeface="Segoe WP"/>
          </a:endParaRPr>
        </a:p>
      </dgm:t>
    </dgm:pt>
    <dgm:pt modelId="{5008657C-845A-4279-8E5C-DD114C795E3B}" type="parTrans" cxnId="{B4310E2A-0A59-4205-A3B4-5F9B46FC221D}">
      <dgm:prSet/>
      <dgm:spPr/>
      <dgm:t>
        <a:bodyPr/>
        <a:lstStyle/>
        <a:p>
          <a:endParaRPr lang="en-US"/>
        </a:p>
      </dgm:t>
    </dgm:pt>
    <dgm:pt modelId="{E17AA6AD-CEDB-44C3-8A8C-1453C118561E}" type="sibTrans" cxnId="{B4310E2A-0A59-4205-A3B4-5F9B46FC221D}">
      <dgm:prSet/>
      <dgm:spPr/>
      <dgm:t>
        <a:bodyPr/>
        <a:lstStyle/>
        <a:p>
          <a:endParaRPr lang="en-US"/>
        </a:p>
      </dgm:t>
    </dgm:pt>
    <dgm:pt modelId="{01BDB285-8610-40EC-8109-788B65FFF64A}" type="pres">
      <dgm:prSet presAssocID="{23C4C0C8-1200-468F-AD76-0B49FBB7837C}" presName="compositeShape" presStyleCnt="0">
        <dgm:presLayoutVars>
          <dgm:chMax val="7"/>
          <dgm:dir/>
          <dgm:resizeHandles val="exact"/>
        </dgm:presLayoutVars>
      </dgm:prSet>
      <dgm:spPr/>
    </dgm:pt>
    <dgm:pt modelId="{48B7428E-0E19-43EF-8989-F69AE64C4F0B}" type="pres">
      <dgm:prSet presAssocID="{3B2464B1-E628-463A-8F26-E4D95F647C89}" presName="circ1" presStyleLbl="vennNode1" presStyleIdx="0" presStyleCnt="4" custLinFactNeighborX="9" custLinFactNeighborY="8299"/>
      <dgm:spPr/>
      <dgm:t>
        <a:bodyPr/>
        <a:lstStyle/>
        <a:p>
          <a:endParaRPr lang="en-US"/>
        </a:p>
      </dgm:t>
    </dgm:pt>
    <dgm:pt modelId="{E2DD0EA7-2BBF-4C82-B857-A4D9CF8EC015}" type="pres">
      <dgm:prSet presAssocID="{3B2464B1-E628-463A-8F26-E4D95F647C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0D442-90F8-45FA-BD9C-42E82E191F33}" type="pres">
      <dgm:prSet presAssocID="{C4BFF8E4-3179-4F46-981D-67E27B408C30}" presName="circ2" presStyleLbl="vennNode1" presStyleIdx="1" presStyleCnt="4" custLinFactNeighborX="13704" custLinFactNeighborY="8365"/>
      <dgm:spPr/>
      <dgm:t>
        <a:bodyPr/>
        <a:lstStyle/>
        <a:p>
          <a:endParaRPr lang="en-US"/>
        </a:p>
      </dgm:t>
    </dgm:pt>
    <dgm:pt modelId="{D5834C68-6B62-4A19-BBB4-435092761ABE}" type="pres">
      <dgm:prSet presAssocID="{C4BFF8E4-3179-4F46-981D-67E27B408C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A1276-9E36-4673-95FF-F73024FCE905}" type="pres">
      <dgm:prSet presAssocID="{E86DD7EA-15A8-419F-A40A-DD5622F31DC2}" presName="circ3" presStyleLbl="vennNode1" presStyleIdx="2" presStyleCnt="4" custLinFactNeighborX="9" custLinFactNeighborY="1615"/>
      <dgm:spPr/>
      <dgm:t>
        <a:bodyPr/>
        <a:lstStyle/>
        <a:p>
          <a:endParaRPr lang="en-US"/>
        </a:p>
      </dgm:t>
    </dgm:pt>
    <dgm:pt modelId="{913D4F09-BB77-4039-A5F2-9973F25A56F7}" type="pres">
      <dgm:prSet presAssocID="{E86DD7EA-15A8-419F-A40A-DD5622F31D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F519F-5E08-4F52-BA4F-BB1B3F5F3783}" type="pres">
      <dgm:prSet presAssocID="{C83DFC43-60CE-493F-ACF8-226CBC6BAE36}" presName="circ4" presStyleLbl="vennNode1" presStyleIdx="3" presStyleCnt="4" custLinFactNeighborX="-3464" custLinFactNeighborY="8365"/>
      <dgm:spPr/>
      <dgm:t>
        <a:bodyPr/>
        <a:lstStyle/>
        <a:p>
          <a:endParaRPr lang="en-US"/>
        </a:p>
      </dgm:t>
    </dgm:pt>
    <dgm:pt modelId="{6947CC80-E7FF-4412-9C9F-E359681CEB84}" type="pres">
      <dgm:prSet presAssocID="{C83DFC43-60CE-493F-ACF8-226CBC6BAE3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3AE7C4-2DB6-49E6-8E46-D16D7FC2A5B8}" type="presOf" srcId="{E31A38A8-CEB0-4781-80F4-F570640A4BDE}" destId="{E2DD0EA7-2BBF-4C82-B857-A4D9CF8EC015}" srcOrd="1" destOrd="1" presId="urn:microsoft.com/office/officeart/2005/8/layout/venn1"/>
    <dgm:cxn modelId="{44C3F858-1897-49B3-B661-DBD9D8C061B7}" srcId="{23C4C0C8-1200-468F-AD76-0B49FBB7837C}" destId="{C83DFC43-60CE-493F-ACF8-226CBC6BAE36}" srcOrd="3" destOrd="0" parTransId="{B0D214C3-FCAE-43F8-8313-AD3CF8AF9F84}" sibTransId="{9006A4E0-1B1C-41C2-951E-1500CA98096F}"/>
    <dgm:cxn modelId="{F8EC1BC0-8CC6-4D80-B15B-F0F654C433B8}" type="presOf" srcId="{2088C16E-E63D-48B2-8938-F4384E679871}" destId="{CDE0D442-90F8-45FA-BD9C-42E82E191F33}" srcOrd="0" destOrd="2" presId="urn:microsoft.com/office/officeart/2005/8/layout/venn1"/>
    <dgm:cxn modelId="{24ADA665-F327-426A-A8E9-B9156C4C55ED}" type="presOf" srcId="{A3A159D7-3F7F-4411-BBC0-34732CA72394}" destId="{48B7428E-0E19-43EF-8989-F69AE64C4F0B}" srcOrd="0" destOrd="2" presId="urn:microsoft.com/office/officeart/2005/8/layout/venn1"/>
    <dgm:cxn modelId="{C29DE3B2-82C9-4C24-AABA-D4757E88E6DD}" type="presOf" srcId="{C4BFF8E4-3179-4F46-981D-67E27B408C30}" destId="{CDE0D442-90F8-45FA-BD9C-42E82E191F33}" srcOrd="0" destOrd="0" presId="urn:microsoft.com/office/officeart/2005/8/layout/venn1"/>
    <dgm:cxn modelId="{980CFC56-FF5D-4FF2-A88F-B4ED11C20FF2}" type="presOf" srcId="{C4BFF8E4-3179-4F46-981D-67E27B408C30}" destId="{D5834C68-6B62-4A19-BBB4-435092761ABE}" srcOrd="1" destOrd="0" presId="urn:microsoft.com/office/officeart/2005/8/layout/venn1"/>
    <dgm:cxn modelId="{C9525DE2-4413-4E99-B676-5E2ED284196F}" type="presOf" srcId="{C83DFC43-60CE-493F-ACF8-226CBC6BAE36}" destId="{395F519F-5E08-4F52-BA4F-BB1B3F5F3783}" srcOrd="0" destOrd="0" presId="urn:microsoft.com/office/officeart/2005/8/layout/venn1"/>
    <dgm:cxn modelId="{BFB0BCDB-5085-4532-AD15-B0DBA511BB0D}" srcId="{C83DFC43-60CE-493F-ACF8-226CBC6BAE36}" destId="{0AF25F08-022C-4ADE-8D8C-B82AE86934ED}" srcOrd="0" destOrd="0" parTransId="{31E61AF3-3122-4AFB-90E4-E18031DC1AAB}" sibTransId="{52BAB80D-B31E-44D8-8969-926F91412C87}"/>
    <dgm:cxn modelId="{A4D339F6-A3DD-48E6-8948-66304D166A57}" type="presOf" srcId="{E31A38A8-CEB0-4781-80F4-F570640A4BDE}" destId="{48B7428E-0E19-43EF-8989-F69AE64C4F0B}" srcOrd="0" destOrd="1" presId="urn:microsoft.com/office/officeart/2005/8/layout/venn1"/>
    <dgm:cxn modelId="{C45C64CD-13E5-4EF8-BB89-70DA62A24664}" type="presOf" srcId="{4538EB49-C01F-4229-91BF-FC40F3AC6F45}" destId="{21AA1276-9E36-4673-95FF-F73024FCE905}" srcOrd="0" destOrd="1" presId="urn:microsoft.com/office/officeart/2005/8/layout/venn1"/>
    <dgm:cxn modelId="{D4CEC196-79D6-4995-A088-E58BCF56B4D4}" type="presOf" srcId="{E86DD7EA-15A8-419F-A40A-DD5622F31DC2}" destId="{913D4F09-BB77-4039-A5F2-9973F25A56F7}" srcOrd="1" destOrd="0" presId="urn:microsoft.com/office/officeart/2005/8/layout/venn1"/>
    <dgm:cxn modelId="{79A8D5AE-8537-40F4-AD18-90DBF61C9228}" type="presOf" srcId="{3B2464B1-E628-463A-8F26-E4D95F647C89}" destId="{E2DD0EA7-2BBF-4C82-B857-A4D9CF8EC015}" srcOrd="1" destOrd="0" presId="urn:microsoft.com/office/officeart/2005/8/layout/venn1"/>
    <dgm:cxn modelId="{79C9EADA-D53E-4874-A6A9-00D8202ED1E7}" type="presOf" srcId="{3B2464B1-E628-463A-8F26-E4D95F647C89}" destId="{48B7428E-0E19-43EF-8989-F69AE64C4F0B}" srcOrd="0" destOrd="0" presId="urn:microsoft.com/office/officeart/2005/8/layout/venn1"/>
    <dgm:cxn modelId="{B4310E2A-0A59-4205-A3B4-5F9B46FC221D}" srcId="{3B2464B1-E628-463A-8F26-E4D95F647C89}" destId="{A3A159D7-3F7F-4411-BBC0-34732CA72394}" srcOrd="1" destOrd="0" parTransId="{5008657C-845A-4279-8E5C-DD114C795E3B}" sibTransId="{E17AA6AD-CEDB-44C3-8A8C-1453C118561E}"/>
    <dgm:cxn modelId="{F4B69B85-97DC-4CC1-8497-8B7D0E0B0319}" type="presOf" srcId="{0AF25F08-022C-4ADE-8D8C-B82AE86934ED}" destId="{6947CC80-E7FF-4412-9C9F-E359681CEB84}" srcOrd="1" destOrd="1" presId="urn:microsoft.com/office/officeart/2005/8/layout/venn1"/>
    <dgm:cxn modelId="{C31BCA1B-C447-470D-80C1-FA127D8C0CDC}" srcId="{23C4C0C8-1200-468F-AD76-0B49FBB7837C}" destId="{3B2464B1-E628-463A-8F26-E4D95F647C89}" srcOrd="0" destOrd="0" parTransId="{BB1CFDC2-F316-43F5-9FB1-A07DF8DB975E}" sibTransId="{EE35F2CD-18E4-4062-9812-5F8ADC774C43}"/>
    <dgm:cxn modelId="{FA6EE262-0D11-446B-A945-D8C511C2313D}" type="presOf" srcId="{BA90C5D5-40FD-4784-99BB-C57B7E77FDDD}" destId="{CDE0D442-90F8-45FA-BD9C-42E82E191F33}" srcOrd="0" destOrd="1" presId="urn:microsoft.com/office/officeart/2005/8/layout/venn1"/>
    <dgm:cxn modelId="{42A711AF-4AA7-47EC-8454-B01A301CB5E6}" type="presOf" srcId="{2088C16E-E63D-48B2-8938-F4384E679871}" destId="{D5834C68-6B62-4A19-BBB4-435092761ABE}" srcOrd="1" destOrd="2" presId="urn:microsoft.com/office/officeart/2005/8/layout/venn1"/>
    <dgm:cxn modelId="{A9D6D224-4AF0-4699-B9C2-2FF8D6D3736C}" type="presOf" srcId="{23C4C0C8-1200-468F-AD76-0B49FBB7837C}" destId="{01BDB285-8610-40EC-8109-788B65FFF64A}" srcOrd="0" destOrd="0" presId="urn:microsoft.com/office/officeart/2005/8/layout/venn1"/>
    <dgm:cxn modelId="{8713C3D6-DB18-466B-9B0F-2F3DD40629D0}" srcId="{3B2464B1-E628-463A-8F26-E4D95F647C89}" destId="{E31A38A8-CEB0-4781-80F4-F570640A4BDE}" srcOrd="0" destOrd="0" parTransId="{271EE74E-FCA2-4F3B-9632-8CE82B86FA1F}" sibTransId="{B520A762-316E-46AC-8C1E-4CDD9D687F38}"/>
    <dgm:cxn modelId="{73C03B4F-7943-4BA2-B2C5-E99E5FDC4F8A}" srcId="{E86DD7EA-15A8-419F-A40A-DD5622F31DC2}" destId="{4538EB49-C01F-4229-91BF-FC40F3AC6F45}" srcOrd="0" destOrd="0" parTransId="{F1FA7F2C-72F4-42DE-9975-78AB8CDF67C8}" sibTransId="{632737B0-7DED-4D33-9BCD-13A53EB0AF01}"/>
    <dgm:cxn modelId="{BC03CC4C-EFC0-4E6C-89C1-C06BAF8DEC32}" type="presOf" srcId="{4538EB49-C01F-4229-91BF-FC40F3AC6F45}" destId="{913D4F09-BB77-4039-A5F2-9973F25A56F7}" srcOrd="1" destOrd="1" presId="urn:microsoft.com/office/officeart/2005/8/layout/venn1"/>
    <dgm:cxn modelId="{72B6022A-EAA9-4153-8FC4-B92287FEAE88}" type="presOf" srcId="{A3A159D7-3F7F-4411-BBC0-34732CA72394}" destId="{E2DD0EA7-2BBF-4C82-B857-A4D9CF8EC015}" srcOrd="1" destOrd="2" presId="urn:microsoft.com/office/officeart/2005/8/layout/venn1"/>
    <dgm:cxn modelId="{7BC19CFB-8D17-49CB-85E9-445AAF2D66A7}" srcId="{C4BFF8E4-3179-4F46-981D-67E27B408C30}" destId="{2088C16E-E63D-48B2-8938-F4384E679871}" srcOrd="1" destOrd="0" parTransId="{D2DD0992-3AB5-403E-8A31-38FBEFA9BBD9}" sibTransId="{43F0B940-0DA4-4FB7-A29D-C6A1CE47B7F0}"/>
    <dgm:cxn modelId="{D852D1AB-3BFF-48F0-B58E-04EC1D996753}" type="presOf" srcId="{BA90C5D5-40FD-4784-99BB-C57B7E77FDDD}" destId="{D5834C68-6B62-4A19-BBB4-435092761ABE}" srcOrd="1" destOrd="1" presId="urn:microsoft.com/office/officeart/2005/8/layout/venn1"/>
    <dgm:cxn modelId="{1A66107E-379A-4DDB-8E37-BAB695E9332C}" srcId="{C4BFF8E4-3179-4F46-981D-67E27B408C30}" destId="{BA90C5D5-40FD-4784-99BB-C57B7E77FDDD}" srcOrd="0" destOrd="0" parTransId="{359E339B-5226-4636-9C55-1B37E1ED44CB}" sibTransId="{AA0E4138-3D4E-4171-A006-5128C48FADA4}"/>
    <dgm:cxn modelId="{14E29BF7-5407-463C-A10D-EB8FE829E37B}" type="presOf" srcId="{C83DFC43-60CE-493F-ACF8-226CBC6BAE36}" destId="{6947CC80-E7FF-4412-9C9F-E359681CEB84}" srcOrd="1" destOrd="0" presId="urn:microsoft.com/office/officeart/2005/8/layout/venn1"/>
    <dgm:cxn modelId="{0D65A8A0-D408-4793-B956-B42C804B576F}" srcId="{23C4C0C8-1200-468F-AD76-0B49FBB7837C}" destId="{C4BFF8E4-3179-4F46-981D-67E27B408C30}" srcOrd="1" destOrd="0" parTransId="{1CED7895-27DF-4849-90DB-A66ED8FC2C85}" sibTransId="{A4793AD2-FB84-4226-990E-DAF19E08FCE2}"/>
    <dgm:cxn modelId="{9AAC8779-3798-4F76-8B85-61935649DE21}" type="presOf" srcId="{0AF25F08-022C-4ADE-8D8C-B82AE86934ED}" destId="{395F519F-5E08-4F52-BA4F-BB1B3F5F3783}" srcOrd="0" destOrd="1" presId="urn:microsoft.com/office/officeart/2005/8/layout/venn1"/>
    <dgm:cxn modelId="{D80731A3-2D1B-4447-8AB6-BB5C524CD9B6}" srcId="{23C4C0C8-1200-468F-AD76-0B49FBB7837C}" destId="{E86DD7EA-15A8-419F-A40A-DD5622F31DC2}" srcOrd="2" destOrd="0" parTransId="{1DD985C2-A675-4B5B-8B38-D153A59B2724}" sibTransId="{F9BE4324-0F1F-466E-B0CA-E7A7BA8204D6}"/>
    <dgm:cxn modelId="{71B67062-8E43-411A-85A1-59CF35974C58}" type="presOf" srcId="{E86DD7EA-15A8-419F-A40A-DD5622F31DC2}" destId="{21AA1276-9E36-4673-95FF-F73024FCE905}" srcOrd="0" destOrd="0" presId="urn:microsoft.com/office/officeart/2005/8/layout/venn1"/>
    <dgm:cxn modelId="{F59EE007-76A4-46C8-93A0-C8C89F2A03FE}" type="presParOf" srcId="{01BDB285-8610-40EC-8109-788B65FFF64A}" destId="{48B7428E-0E19-43EF-8989-F69AE64C4F0B}" srcOrd="0" destOrd="0" presId="urn:microsoft.com/office/officeart/2005/8/layout/venn1"/>
    <dgm:cxn modelId="{3DB18CCB-F3DB-43D3-80E0-8EA67D4C39DA}" type="presParOf" srcId="{01BDB285-8610-40EC-8109-788B65FFF64A}" destId="{E2DD0EA7-2BBF-4C82-B857-A4D9CF8EC015}" srcOrd="1" destOrd="0" presId="urn:microsoft.com/office/officeart/2005/8/layout/venn1"/>
    <dgm:cxn modelId="{2A0E5E43-E134-4F32-B113-68C45FC7175B}" type="presParOf" srcId="{01BDB285-8610-40EC-8109-788B65FFF64A}" destId="{CDE0D442-90F8-45FA-BD9C-42E82E191F33}" srcOrd="2" destOrd="0" presId="urn:microsoft.com/office/officeart/2005/8/layout/venn1"/>
    <dgm:cxn modelId="{DFDCB9D6-2A8D-460A-A755-7774946275C4}" type="presParOf" srcId="{01BDB285-8610-40EC-8109-788B65FFF64A}" destId="{D5834C68-6B62-4A19-BBB4-435092761ABE}" srcOrd="3" destOrd="0" presId="urn:microsoft.com/office/officeart/2005/8/layout/venn1"/>
    <dgm:cxn modelId="{C870BC1B-0B63-4296-A3F6-25A6828F5AEB}" type="presParOf" srcId="{01BDB285-8610-40EC-8109-788B65FFF64A}" destId="{21AA1276-9E36-4673-95FF-F73024FCE905}" srcOrd="4" destOrd="0" presId="urn:microsoft.com/office/officeart/2005/8/layout/venn1"/>
    <dgm:cxn modelId="{B015487C-6397-4D01-BC62-5DA3C51A46DE}" type="presParOf" srcId="{01BDB285-8610-40EC-8109-788B65FFF64A}" destId="{913D4F09-BB77-4039-A5F2-9973F25A56F7}" srcOrd="5" destOrd="0" presId="urn:microsoft.com/office/officeart/2005/8/layout/venn1"/>
    <dgm:cxn modelId="{6CB91F56-A24D-4BAD-A3E5-EA3E7B30986A}" type="presParOf" srcId="{01BDB285-8610-40EC-8109-788B65FFF64A}" destId="{395F519F-5E08-4F52-BA4F-BB1B3F5F3783}" srcOrd="6" destOrd="0" presId="urn:microsoft.com/office/officeart/2005/8/layout/venn1"/>
    <dgm:cxn modelId="{711C3B66-6863-4875-B4A9-C7149556E7F8}" type="presParOf" srcId="{01BDB285-8610-40EC-8109-788B65FFF64A}" destId="{6947CC80-E7FF-4412-9C9F-E359681CEB8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2070B-DE0E-6F4B-8E75-6DDC53314B9D}">
      <dsp:nvSpPr>
        <dsp:cNvPr id="0" name=""/>
        <dsp:cNvSpPr/>
      </dsp:nvSpPr>
      <dsp:spPr>
        <a:xfrm>
          <a:off x="2678" y="1563489"/>
          <a:ext cx="2342554" cy="937021"/>
        </a:xfrm>
        <a:prstGeom prst="homePlate">
          <a:avLst/>
        </a:prstGeom>
        <a:solidFill>
          <a:srgbClr val="60BA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</a:t>
          </a:r>
          <a:r>
            <a:rPr lang="en-US" sz="2100" kern="1200" dirty="0" smtClean="0"/>
            <a:t> </a:t>
          </a:r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1: Project Kickoff</a:t>
          </a:r>
          <a:endParaRPr lang="en-US" sz="20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sp:txBody>
      <dsp:txXfrm>
        <a:off x="2678" y="1563489"/>
        <a:ext cx="2108299" cy="937021"/>
      </dsp:txXfrm>
    </dsp:sp>
    <dsp:sp modelId="{F20300B7-C0C2-E54D-AF77-393AB879A222}">
      <dsp:nvSpPr>
        <dsp:cNvPr id="0" name=""/>
        <dsp:cNvSpPr/>
      </dsp:nvSpPr>
      <dsp:spPr>
        <a:xfrm>
          <a:off x="1876722" y="1563489"/>
          <a:ext cx="2342554" cy="937021"/>
        </a:xfrm>
        <a:prstGeom prst="chevron">
          <a:avLst/>
        </a:prstGeom>
        <a:solidFill>
          <a:srgbClr val="00BD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2: </a:t>
          </a:r>
          <a:r>
            <a:rPr lang="en-US" sz="18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Exploration</a:t>
          </a:r>
          <a:endParaRPr lang="en-US" sz="18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sp:txBody>
      <dsp:txXfrm>
        <a:off x="2345233" y="1563489"/>
        <a:ext cx="1405533" cy="937021"/>
      </dsp:txXfrm>
    </dsp:sp>
    <dsp:sp modelId="{3B98A3BE-E79E-9A47-99DE-10D4F72AF6E5}">
      <dsp:nvSpPr>
        <dsp:cNvPr id="0" name=""/>
        <dsp:cNvSpPr/>
      </dsp:nvSpPr>
      <dsp:spPr>
        <a:xfrm>
          <a:off x="3750766" y="1563489"/>
          <a:ext cx="2342554" cy="937021"/>
        </a:xfrm>
        <a:prstGeom prst="chevron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3: Design</a:t>
          </a:r>
          <a:endParaRPr lang="en-US" sz="20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sp:txBody>
      <dsp:txXfrm>
        <a:off x="4219277" y="1563489"/>
        <a:ext cx="1405533" cy="937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D7C5D-A3E0-3F40-B114-2069656EEC0D}">
      <dsp:nvSpPr>
        <dsp:cNvPr id="0" name=""/>
        <dsp:cNvSpPr/>
      </dsp:nvSpPr>
      <dsp:spPr>
        <a:xfrm rot="10800000">
          <a:off x="3750766" y="1563489"/>
          <a:ext cx="2342554" cy="937021"/>
        </a:xfrm>
        <a:prstGeom prst="homePlate">
          <a:avLst/>
        </a:prstGeom>
        <a:solidFill>
          <a:srgbClr val="D7B5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53340" rIns="10668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4: Build </a:t>
          </a:r>
          <a:endParaRPr lang="en-US" sz="20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sp:txBody>
      <dsp:txXfrm rot="10800000">
        <a:off x="3985021" y="1563489"/>
        <a:ext cx="2108299" cy="937021"/>
      </dsp:txXfrm>
    </dsp:sp>
    <dsp:sp modelId="{7C7443E4-A589-204C-8472-C59476D8D7EA}">
      <dsp:nvSpPr>
        <dsp:cNvPr id="0" name=""/>
        <dsp:cNvSpPr/>
      </dsp:nvSpPr>
      <dsp:spPr>
        <a:xfrm rot="10800000">
          <a:off x="1876722" y="1563489"/>
          <a:ext cx="2342554" cy="937021"/>
        </a:xfrm>
        <a:prstGeom prst="chevron">
          <a:avLst/>
        </a:prstGeom>
        <a:solidFill>
          <a:srgbClr val="EC1A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53340" rIns="8001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5: Testing</a:t>
          </a:r>
          <a:endParaRPr lang="en-US" sz="20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sp:txBody>
      <dsp:txXfrm rot="10800000">
        <a:off x="2345232" y="1563489"/>
        <a:ext cx="1405533" cy="937021"/>
      </dsp:txXfrm>
    </dsp:sp>
    <dsp:sp modelId="{FC743874-1883-9947-AD3A-C467A32113FB}">
      <dsp:nvSpPr>
        <dsp:cNvPr id="0" name=""/>
        <dsp:cNvSpPr/>
      </dsp:nvSpPr>
      <dsp:spPr>
        <a:xfrm rot="10800000">
          <a:off x="2678" y="1563489"/>
          <a:ext cx="2342554" cy="937021"/>
        </a:xfrm>
        <a:prstGeom prst="chevron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53340" rIns="8001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6: Pilot Rollout</a:t>
          </a:r>
          <a:endParaRPr lang="en-US" sz="20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sp:txBody>
      <dsp:txXfrm rot="10800000">
        <a:off x="471188" y="1563489"/>
        <a:ext cx="1405533" cy="9370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EBB18-0E0C-2A4A-ADE8-47DDF5B9D54E}">
      <dsp:nvSpPr>
        <dsp:cNvPr id="0" name=""/>
        <dsp:cNvSpPr/>
      </dsp:nvSpPr>
      <dsp:spPr>
        <a:xfrm>
          <a:off x="2678" y="1563489"/>
          <a:ext cx="2342554" cy="937021"/>
        </a:xfrm>
        <a:prstGeom prst="homePlate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7: Fine-tune Rollout</a:t>
          </a:r>
          <a:r>
            <a:rPr lang="en-US" sz="2000" kern="1200" dirty="0" smtClean="0"/>
            <a:t> </a:t>
          </a:r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Plan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2678" y="1563489"/>
        <a:ext cx="2108299" cy="937021"/>
      </dsp:txXfrm>
    </dsp:sp>
    <dsp:sp modelId="{1B4E2429-2FF5-1D44-A931-AF0163DDE252}">
      <dsp:nvSpPr>
        <dsp:cNvPr id="0" name=""/>
        <dsp:cNvSpPr/>
      </dsp:nvSpPr>
      <dsp:spPr>
        <a:xfrm>
          <a:off x="1876722" y="1563489"/>
          <a:ext cx="2342554" cy="937021"/>
        </a:xfrm>
        <a:prstGeom prst="chevron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8: Production Rollout</a:t>
          </a:r>
          <a:endParaRPr lang="en-US" sz="18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sp:txBody>
      <dsp:txXfrm>
        <a:off x="2345233" y="1563489"/>
        <a:ext cx="1405533" cy="937021"/>
      </dsp:txXfrm>
    </dsp:sp>
    <dsp:sp modelId="{0F559A45-3CF3-B341-AA31-F7CAEFF2FB08}">
      <dsp:nvSpPr>
        <dsp:cNvPr id="0" name=""/>
        <dsp:cNvSpPr/>
      </dsp:nvSpPr>
      <dsp:spPr>
        <a:xfrm>
          <a:off x="3750766" y="1563489"/>
          <a:ext cx="2342554" cy="937021"/>
        </a:xfrm>
        <a:prstGeom prst="chevron">
          <a:avLst/>
        </a:prstGeom>
        <a:solidFill>
          <a:srgbClr val="D028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lt1"/>
              </a:solidFill>
              <a:latin typeface="Segoe WP" pitchFamily="34" charset="0"/>
              <a:ea typeface="+mn-ea"/>
              <a:cs typeface="+mn-cs"/>
            </a:rPr>
            <a:t>Phase 9: Ongoing Support</a:t>
          </a:r>
          <a:endParaRPr lang="en-US" sz="2000" b="1" kern="1200" dirty="0">
            <a:solidFill>
              <a:schemeClr val="lt1"/>
            </a:solidFill>
            <a:latin typeface="Segoe WP" pitchFamily="34" charset="0"/>
            <a:ea typeface="+mn-ea"/>
            <a:cs typeface="+mn-cs"/>
          </a:endParaRPr>
        </a:p>
      </dsp:txBody>
      <dsp:txXfrm>
        <a:off x="4219277" y="1563489"/>
        <a:ext cx="1405533" cy="9370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7428E-0E19-43EF-8989-F69AE64C4F0B}">
      <dsp:nvSpPr>
        <dsp:cNvPr id="0" name=""/>
        <dsp:cNvSpPr/>
      </dsp:nvSpPr>
      <dsp:spPr>
        <a:xfrm>
          <a:off x="2243540" y="243354"/>
          <a:ext cx="2380672" cy="2380672"/>
        </a:xfrm>
        <a:prstGeom prst="ellipse">
          <a:avLst/>
        </a:prstGeom>
        <a:solidFill>
          <a:srgbClr val="00BDE3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Segoe WP"/>
              <a:cs typeface="Segoe WP"/>
            </a:rPr>
            <a:t>Apple Ecosystem</a:t>
          </a:r>
          <a:endParaRPr lang="en-US" sz="1400" kern="1200" dirty="0">
            <a:solidFill>
              <a:srgbClr val="FFFFFF"/>
            </a:solidFill>
            <a:latin typeface="Segoe WP"/>
            <a:cs typeface="Segoe WP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>
              <a:solidFill>
                <a:srgbClr val="FFFFFF"/>
              </a:solidFill>
              <a:latin typeface="Segoe WP"/>
              <a:cs typeface="Segoe WP"/>
            </a:rPr>
            <a:t>iOS</a:t>
          </a:r>
          <a:endParaRPr lang="en-US" sz="1100" kern="1200" dirty="0">
            <a:solidFill>
              <a:srgbClr val="FFFFFF"/>
            </a:solidFill>
            <a:latin typeface="Segoe WP"/>
            <a:cs typeface="Segoe WP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  <a:latin typeface="Segoe WP"/>
              <a:cs typeface="Segoe WP"/>
            </a:rPr>
            <a:t>Mac OS	</a:t>
          </a:r>
          <a:endParaRPr lang="en-US" sz="1100" kern="1200" dirty="0">
            <a:solidFill>
              <a:srgbClr val="FFFFFF"/>
            </a:solidFill>
            <a:latin typeface="Segoe WP"/>
            <a:cs typeface="Segoe WP"/>
          </a:endParaRPr>
        </a:p>
      </dsp:txBody>
      <dsp:txXfrm>
        <a:off x="2518233" y="563829"/>
        <a:ext cx="1831286" cy="755405"/>
      </dsp:txXfrm>
    </dsp:sp>
    <dsp:sp modelId="{CDE0D442-90F8-45FA-BD9C-42E82E191F33}">
      <dsp:nvSpPr>
        <dsp:cNvPr id="0" name=""/>
        <dsp:cNvSpPr/>
      </dsp:nvSpPr>
      <dsp:spPr>
        <a:xfrm>
          <a:off x="3622562" y="1297915"/>
          <a:ext cx="2380672" cy="2380672"/>
        </a:xfrm>
        <a:prstGeom prst="ellipse">
          <a:avLst/>
        </a:prstGeom>
        <a:solidFill>
          <a:srgbClr val="EC1AC4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Segoe WP"/>
              <a:cs typeface="Segoe WP"/>
            </a:rPr>
            <a:t>Windows Ecosystem</a:t>
          </a:r>
          <a:endParaRPr lang="en-US" sz="1400" kern="1200" dirty="0">
            <a:solidFill>
              <a:srgbClr val="FFFFFF"/>
            </a:solidFill>
            <a:latin typeface="Segoe WP"/>
            <a:cs typeface="Segoe WP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  <a:latin typeface="Segoe WP"/>
              <a:cs typeface="Segoe WP"/>
            </a:rPr>
            <a:t>Windows 8</a:t>
          </a:r>
          <a:endParaRPr lang="en-US" sz="1100" kern="1200" dirty="0">
            <a:solidFill>
              <a:srgbClr val="FFFFFF"/>
            </a:solidFill>
            <a:latin typeface="Segoe WP"/>
            <a:cs typeface="Segoe WP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  <a:latin typeface="Segoe WP"/>
              <a:cs typeface="Segoe WP"/>
            </a:rPr>
            <a:t>Windows 7 </a:t>
          </a:r>
          <a:endParaRPr lang="en-US" sz="1100" kern="1200" dirty="0">
            <a:solidFill>
              <a:srgbClr val="FFFFFF"/>
            </a:solidFill>
            <a:latin typeface="Segoe WP"/>
            <a:cs typeface="Segoe WP"/>
          </a:endParaRPr>
        </a:p>
      </dsp:txBody>
      <dsp:txXfrm>
        <a:off x="4904463" y="1572608"/>
        <a:ext cx="915643" cy="1831286"/>
      </dsp:txXfrm>
    </dsp:sp>
    <dsp:sp modelId="{21AA1276-9E36-4673-95FF-F73024FCE905}">
      <dsp:nvSpPr>
        <dsp:cNvPr id="0" name=""/>
        <dsp:cNvSpPr/>
      </dsp:nvSpPr>
      <dsp:spPr>
        <a:xfrm>
          <a:off x="2243540" y="2190209"/>
          <a:ext cx="2380672" cy="2380672"/>
        </a:xfrm>
        <a:prstGeom prst="ellipse">
          <a:avLst/>
        </a:prstGeom>
        <a:solidFill>
          <a:srgbClr val="60BA10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Segoe WP"/>
              <a:cs typeface="Segoe WP"/>
            </a:rPr>
            <a:t>Google</a:t>
          </a:r>
          <a:r>
            <a:rPr lang="en-US" sz="1400" kern="1200" dirty="0" smtClean="0">
              <a:solidFill>
                <a:srgbClr val="FFFFFF"/>
              </a:solidFill>
            </a:rPr>
            <a:t> </a:t>
          </a:r>
          <a:r>
            <a:rPr lang="en-US" sz="1400" kern="1200" dirty="0" smtClean="0">
              <a:solidFill>
                <a:srgbClr val="FFFFFF"/>
              </a:solidFill>
              <a:latin typeface="Segoe WP"/>
              <a:cs typeface="Segoe WP"/>
            </a:rPr>
            <a:t>Ecosystem</a:t>
          </a:r>
          <a:endParaRPr lang="en-US" sz="1400" kern="1200" dirty="0">
            <a:solidFill>
              <a:srgbClr val="FFFFFF"/>
            </a:solidFill>
            <a:latin typeface="Segoe WP"/>
            <a:cs typeface="Segoe WP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  <a:latin typeface="Segoe WP"/>
              <a:cs typeface="Segoe WP"/>
            </a:rPr>
            <a:t>Android 4.0</a:t>
          </a:r>
          <a:endParaRPr lang="en-US" sz="1100" kern="1200" dirty="0">
            <a:solidFill>
              <a:srgbClr val="FFFFFF"/>
            </a:solidFill>
            <a:latin typeface="Segoe WP"/>
            <a:cs typeface="Segoe WP"/>
          </a:endParaRPr>
        </a:p>
      </dsp:txBody>
      <dsp:txXfrm>
        <a:off x="2518233" y="3495000"/>
        <a:ext cx="1831286" cy="755405"/>
      </dsp:txXfrm>
    </dsp:sp>
    <dsp:sp modelId="{395F519F-5E08-4F52-BA4F-BB1B3F5F3783}">
      <dsp:nvSpPr>
        <dsp:cNvPr id="0" name=""/>
        <dsp:cNvSpPr/>
      </dsp:nvSpPr>
      <dsp:spPr>
        <a:xfrm>
          <a:off x="1107869" y="1297915"/>
          <a:ext cx="2380672" cy="2380672"/>
        </a:xfrm>
        <a:prstGeom prst="ellipse">
          <a:avLst/>
        </a:prstGeom>
        <a:solidFill>
          <a:srgbClr val="D7B500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Segoe WP"/>
              <a:cs typeface="Segoe WP"/>
            </a:rPr>
            <a:t>Linux Ecosystem</a:t>
          </a:r>
          <a:endParaRPr lang="en-US" sz="1400" kern="1200" dirty="0">
            <a:solidFill>
              <a:srgbClr val="FFFFFF"/>
            </a:solidFill>
            <a:latin typeface="Segoe WP"/>
            <a:cs typeface="Segoe WP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  <a:latin typeface="Segoe WP"/>
              <a:cs typeface="Segoe WP"/>
            </a:rPr>
            <a:t>Ubuntu 12.X</a:t>
          </a:r>
          <a:endParaRPr lang="en-US" sz="1100" kern="1200" dirty="0">
            <a:solidFill>
              <a:srgbClr val="FFFFFF"/>
            </a:solidFill>
            <a:latin typeface="Segoe WP"/>
            <a:cs typeface="Segoe WP"/>
          </a:endParaRPr>
        </a:p>
      </dsp:txBody>
      <dsp:txXfrm>
        <a:off x="1290998" y="1572608"/>
        <a:ext cx="915643" cy="1831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7428E-0E19-43EF-8989-F69AE64C4F0B}">
      <dsp:nvSpPr>
        <dsp:cNvPr id="0" name=""/>
        <dsp:cNvSpPr/>
      </dsp:nvSpPr>
      <dsp:spPr>
        <a:xfrm>
          <a:off x="2243540" y="243354"/>
          <a:ext cx="2380672" cy="2380672"/>
        </a:xfrm>
        <a:prstGeom prst="ellipse">
          <a:avLst/>
        </a:prstGeom>
        <a:solidFill>
          <a:srgbClr val="00BDE3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Segoe WP"/>
              <a:cs typeface="Segoe WP"/>
            </a:rPr>
            <a:t>Apple Ecosystem</a:t>
          </a:r>
          <a:endParaRPr lang="en-US" sz="1400" kern="1200" dirty="0">
            <a:solidFill>
              <a:srgbClr val="FFFFFF"/>
            </a:solidFill>
            <a:latin typeface="Segoe WP"/>
            <a:cs typeface="Segoe WP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>
              <a:solidFill>
                <a:srgbClr val="FFFFFF"/>
              </a:solidFill>
              <a:latin typeface="Segoe WP"/>
              <a:cs typeface="Segoe WP"/>
            </a:rPr>
            <a:t>iOS</a:t>
          </a:r>
          <a:endParaRPr lang="en-US" sz="1100" kern="1200" dirty="0">
            <a:solidFill>
              <a:srgbClr val="FFFFFF"/>
            </a:solidFill>
            <a:latin typeface="Segoe WP"/>
            <a:cs typeface="Segoe WP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  <a:latin typeface="Segoe WP"/>
              <a:cs typeface="Segoe WP"/>
            </a:rPr>
            <a:t>Mac OS	</a:t>
          </a:r>
          <a:endParaRPr lang="en-US" sz="1100" kern="1200" dirty="0">
            <a:solidFill>
              <a:srgbClr val="FFFFFF"/>
            </a:solidFill>
            <a:latin typeface="Segoe WP"/>
            <a:cs typeface="Segoe WP"/>
          </a:endParaRPr>
        </a:p>
      </dsp:txBody>
      <dsp:txXfrm>
        <a:off x="2518233" y="563829"/>
        <a:ext cx="1831286" cy="755405"/>
      </dsp:txXfrm>
    </dsp:sp>
    <dsp:sp modelId="{CDE0D442-90F8-45FA-BD9C-42E82E191F33}">
      <dsp:nvSpPr>
        <dsp:cNvPr id="0" name=""/>
        <dsp:cNvSpPr/>
      </dsp:nvSpPr>
      <dsp:spPr>
        <a:xfrm>
          <a:off x="3622562" y="1297915"/>
          <a:ext cx="2380672" cy="2380672"/>
        </a:xfrm>
        <a:prstGeom prst="ellipse">
          <a:avLst/>
        </a:prstGeom>
        <a:solidFill>
          <a:srgbClr val="EC1AC4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Segoe WP"/>
              <a:cs typeface="Segoe WP"/>
            </a:rPr>
            <a:t>Windows Ecosystem</a:t>
          </a:r>
          <a:endParaRPr lang="en-US" sz="1400" kern="1200" dirty="0">
            <a:solidFill>
              <a:srgbClr val="FFFFFF"/>
            </a:solidFill>
            <a:latin typeface="Segoe WP"/>
            <a:cs typeface="Segoe WP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  <a:latin typeface="Segoe WP"/>
              <a:cs typeface="Segoe WP"/>
            </a:rPr>
            <a:t>Windows 8</a:t>
          </a:r>
          <a:endParaRPr lang="en-US" sz="1100" kern="1200" dirty="0">
            <a:solidFill>
              <a:srgbClr val="FFFFFF"/>
            </a:solidFill>
            <a:latin typeface="Segoe WP"/>
            <a:cs typeface="Segoe WP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  <a:latin typeface="Segoe WP"/>
              <a:cs typeface="Segoe WP"/>
            </a:rPr>
            <a:t>Windows 7 </a:t>
          </a:r>
          <a:endParaRPr lang="en-US" sz="1100" kern="1200" dirty="0">
            <a:solidFill>
              <a:srgbClr val="FFFFFF"/>
            </a:solidFill>
            <a:latin typeface="Segoe WP"/>
            <a:cs typeface="Segoe WP"/>
          </a:endParaRPr>
        </a:p>
      </dsp:txBody>
      <dsp:txXfrm>
        <a:off x="4904463" y="1572608"/>
        <a:ext cx="915643" cy="1831286"/>
      </dsp:txXfrm>
    </dsp:sp>
    <dsp:sp modelId="{21AA1276-9E36-4673-95FF-F73024FCE905}">
      <dsp:nvSpPr>
        <dsp:cNvPr id="0" name=""/>
        <dsp:cNvSpPr/>
      </dsp:nvSpPr>
      <dsp:spPr>
        <a:xfrm>
          <a:off x="2243540" y="2190209"/>
          <a:ext cx="2380672" cy="2380672"/>
        </a:xfrm>
        <a:prstGeom prst="ellipse">
          <a:avLst/>
        </a:prstGeom>
        <a:solidFill>
          <a:srgbClr val="60BA10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Segoe WP"/>
              <a:cs typeface="Segoe WP"/>
            </a:rPr>
            <a:t>Google</a:t>
          </a:r>
          <a:r>
            <a:rPr lang="en-US" sz="1400" kern="1200" dirty="0" smtClean="0">
              <a:solidFill>
                <a:srgbClr val="FFFFFF"/>
              </a:solidFill>
            </a:rPr>
            <a:t> </a:t>
          </a:r>
          <a:r>
            <a:rPr lang="en-US" sz="1400" kern="1200" dirty="0" smtClean="0">
              <a:solidFill>
                <a:srgbClr val="FFFFFF"/>
              </a:solidFill>
              <a:latin typeface="Segoe WP"/>
              <a:cs typeface="Segoe WP"/>
            </a:rPr>
            <a:t>Ecosystem</a:t>
          </a:r>
          <a:endParaRPr lang="en-US" sz="1400" kern="1200" dirty="0">
            <a:solidFill>
              <a:srgbClr val="FFFFFF"/>
            </a:solidFill>
            <a:latin typeface="Segoe WP"/>
            <a:cs typeface="Segoe WP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  <a:latin typeface="Segoe WP"/>
              <a:cs typeface="Segoe WP"/>
            </a:rPr>
            <a:t>Android 4.0</a:t>
          </a:r>
          <a:endParaRPr lang="en-US" sz="1100" kern="1200" dirty="0">
            <a:solidFill>
              <a:srgbClr val="FFFFFF"/>
            </a:solidFill>
            <a:latin typeface="Segoe WP"/>
            <a:cs typeface="Segoe WP"/>
          </a:endParaRPr>
        </a:p>
      </dsp:txBody>
      <dsp:txXfrm>
        <a:off x="2518233" y="3495000"/>
        <a:ext cx="1831286" cy="755405"/>
      </dsp:txXfrm>
    </dsp:sp>
    <dsp:sp modelId="{395F519F-5E08-4F52-BA4F-BB1B3F5F3783}">
      <dsp:nvSpPr>
        <dsp:cNvPr id="0" name=""/>
        <dsp:cNvSpPr/>
      </dsp:nvSpPr>
      <dsp:spPr>
        <a:xfrm>
          <a:off x="1107869" y="1297915"/>
          <a:ext cx="2380672" cy="2380672"/>
        </a:xfrm>
        <a:prstGeom prst="ellipse">
          <a:avLst/>
        </a:prstGeom>
        <a:solidFill>
          <a:srgbClr val="D7B500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Segoe WP"/>
              <a:cs typeface="Segoe WP"/>
            </a:rPr>
            <a:t>Linux Ecosystem</a:t>
          </a:r>
          <a:endParaRPr lang="en-US" sz="1400" kern="1200" dirty="0">
            <a:solidFill>
              <a:srgbClr val="FFFFFF"/>
            </a:solidFill>
            <a:latin typeface="Segoe WP"/>
            <a:cs typeface="Segoe WP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  <a:latin typeface="Segoe WP"/>
              <a:cs typeface="Segoe WP"/>
            </a:rPr>
            <a:t>Ubuntu 12.X</a:t>
          </a:r>
          <a:endParaRPr lang="en-US" sz="1100" kern="1200" dirty="0">
            <a:solidFill>
              <a:srgbClr val="FFFFFF"/>
            </a:solidFill>
            <a:latin typeface="Segoe WP"/>
            <a:cs typeface="Segoe WP"/>
          </a:endParaRPr>
        </a:p>
      </dsp:txBody>
      <dsp:txXfrm>
        <a:off x="1290998" y="1572608"/>
        <a:ext cx="915643" cy="1831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75C3D-FF92-4D30-A4FB-579701D5B2A4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5358-7AFB-4F2D-940E-05B6A898EA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71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ti.iu.edu/storage/distributed-HPS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5358-7AFB-4F2D-940E-05B6A898EA9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839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IU’s second strategic plan – Empowering People</a:t>
            </a:r>
          </a:p>
          <a:p>
            <a:pPr>
              <a:defRPr/>
            </a:pPr>
            <a:r>
              <a:rPr lang="en-US" dirty="0" smtClean="0"/>
              <a:t>EP.IU.EDU</a:t>
            </a:r>
          </a:p>
          <a:p>
            <a:pPr marL="228600" indent="-228600">
              <a:buAutoNum type="arabicPeriod"/>
              <a:defRPr/>
            </a:pPr>
            <a:r>
              <a:rPr lang="en-US" dirty="0" smtClean="0"/>
              <a:t>IU Strategic Plan II &lt;5-7 min&gt;</a:t>
            </a:r>
          </a:p>
          <a:p>
            <a:pPr marL="228600" indent="-228600">
              <a:buAutoNum type="arabicPeriod"/>
              <a:defRPr/>
            </a:pPr>
            <a:r>
              <a:rPr lang="en-US" dirty="0" smtClean="0"/>
              <a:t>1IUIT (Sue) &lt;5-7 min&gt;</a:t>
            </a:r>
          </a:p>
          <a:p>
            <a:pPr marL="685800" lvl="1" indent="-228600">
              <a:buAutoNum type="alphaLcPeriod"/>
              <a:defRPr/>
            </a:pPr>
            <a:r>
              <a:rPr lang="en-US" dirty="0" smtClean="0"/>
              <a:t>Work close with AVP, need coordinated</a:t>
            </a:r>
            <a:r>
              <a:rPr lang="en-US" baseline="0" dirty="0" smtClean="0"/>
              <a:t> vision – first place to start</a:t>
            </a:r>
            <a:endParaRPr lang="en-US" dirty="0" smtClean="0"/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Action 29: Human Engagement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UITS should expand its formal and informal engagements with the IU community to ensure continuous, timely dialogue, and flow of information </a:t>
            </a:r>
            <a:endParaRPr lang="en-US" baseline="0" dirty="0" smtClean="0"/>
          </a:p>
          <a:p>
            <a:pPr marL="228600" indent="-228600">
              <a:buAutoNum type="arabicPeriod"/>
              <a:defRPr/>
            </a:pPr>
            <a:r>
              <a:rPr lang="en-US" baseline="0" dirty="0" smtClean="0"/>
              <a:t>Collaborative Workplace Solutions &lt;25 min&gt;</a:t>
            </a:r>
          </a:p>
          <a:p>
            <a:pPr marL="685800" lvl="1" indent="-228600">
              <a:buFont typeface="+mj-lt"/>
              <a:buAutoNum type="alphaLcPeriod"/>
              <a:defRPr/>
            </a:pPr>
            <a:r>
              <a:rPr lang="en-US" dirty="0" smtClean="0"/>
              <a:t>Action 22B: Collaborative Workplace Solutions – </a:t>
            </a:r>
            <a:r>
              <a:rPr lang="en-US" i="1" dirty="0" smtClean="0"/>
              <a:t>Turn-key Solutions</a:t>
            </a:r>
            <a:endParaRPr lang="en-US" i="0" dirty="0" smtClean="0"/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Technologies such as desktop virtualization should be explored to help reduce the costs and extend the lifecycles of personal computing devices.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Virtual,</a:t>
            </a:r>
            <a:r>
              <a:rPr lang="en-US" baseline="0" dirty="0" smtClean="0"/>
              <a:t> Doc, Automation, Database, Server Administration, Web Solutions – creating an environment of abundance</a:t>
            </a:r>
          </a:p>
          <a:p>
            <a:pPr marL="685800" lvl="1" indent="-228600">
              <a:buFont typeface="+mj-lt"/>
              <a:buAutoNum type="alphaLcPeriod"/>
              <a:defRPr/>
            </a:pPr>
            <a:r>
              <a:rPr lang="en-US" baseline="0" dirty="0" smtClean="0"/>
              <a:t>Partnerships – </a:t>
            </a:r>
            <a:r>
              <a:rPr lang="en-US" dirty="0" smtClean="0"/>
              <a:t>Action 6: Leveraging Partnerships (External)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IU should continue its highly successful program of relationships with hardware, software, and services vendors, and seek additional partnerships and creative exchanges that provide mutual benefits.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Developing partnerships with vendors (MS, Citrix, Pharos, etc.)</a:t>
            </a:r>
            <a:endParaRPr lang="en-US" baseline="0" dirty="0" smtClean="0"/>
          </a:p>
          <a:p>
            <a:pPr marL="228600" indent="-228600">
              <a:buAutoNum type="arabicPeriod"/>
              <a:defRPr/>
            </a:pPr>
            <a:r>
              <a:rPr lang="en-US" baseline="0" dirty="0" smtClean="0"/>
              <a:t>Research &lt;3 min&gt;</a:t>
            </a:r>
          </a:p>
          <a:p>
            <a:pPr marL="228600" indent="-228600">
              <a:buAutoNum type="arabicPeriod"/>
              <a:defRPr/>
            </a:pPr>
            <a:r>
              <a:rPr lang="en-US" baseline="0" dirty="0" smtClean="0"/>
              <a:t>Teaching (Staci </a:t>
            </a:r>
            <a:r>
              <a:rPr lang="en-US" baseline="0" dirty="0" err="1" smtClean="0"/>
              <a:t>Marrone</a:t>
            </a:r>
            <a:r>
              <a:rPr lang="en-US" baseline="0" dirty="0" smtClean="0"/>
              <a:t>) &lt;5-7 min&gt;</a:t>
            </a:r>
          </a:p>
          <a:p>
            <a:pPr marL="685800" lvl="1" indent="-228600">
              <a:buFont typeface="+mj-lt"/>
              <a:buAutoNum type="alphaLcPeriod"/>
              <a:defRPr/>
            </a:pPr>
            <a:r>
              <a:rPr lang="en-US" baseline="0" dirty="0" smtClean="0"/>
              <a:t>Mobile Computer Lab (100k students)</a:t>
            </a:r>
          </a:p>
          <a:p>
            <a:pPr marL="685800" lvl="1" indent="-228600">
              <a:buFont typeface="+mj-lt"/>
              <a:buAutoNum type="alphaLcPeriod"/>
              <a:defRPr/>
            </a:pPr>
            <a:r>
              <a:rPr lang="en-US" baseline="0" dirty="0" smtClean="0"/>
              <a:t>Anytime, anywhere accessibility</a:t>
            </a:r>
          </a:p>
          <a:p>
            <a:pPr marL="228600" indent="-228600">
              <a:buAutoNum type="arabicPeriod"/>
              <a:defRPr/>
            </a:pPr>
            <a:r>
              <a:rPr lang="en-US" baseline="0" dirty="0" smtClean="0"/>
              <a:t>Financial &lt;10 min&gt;</a:t>
            </a:r>
          </a:p>
          <a:p>
            <a:pPr marL="685800" lvl="1" indent="-228600">
              <a:buFont typeface="+mj-lt"/>
              <a:buAutoNum type="alphaLcPeriod"/>
              <a:defRPr/>
            </a:pPr>
            <a:r>
              <a:rPr lang="en-US" dirty="0" smtClean="0"/>
              <a:t>Action 1 &amp; 2: Life Cycle Funding Review &amp; Expansion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IU should continue a lifecycle replacement model similar to the one established in ITSP1 to provide baseline support for computing devices and the maintenance of university-provisioned student computing labs.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The lifecycle-funding model should be expanded to cover school, academic and administrative department, and discipline-specific needs and variations to more fully support the diversity of research and creative activity across the university.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26D3B6E-ADDC-4102-A61D-3725B861CDB0}" type="slidenum">
              <a:rPr lang="en-US" sz="1200" i="0" smtClean="0"/>
              <a:pPr/>
              <a:t>13</a:t>
            </a:fld>
            <a:endParaRPr lang="en-US" sz="1200" i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Collaborative Workplace Solutions</a:t>
            </a:r>
            <a:r>
              <a:rPr lang="en-US" sz="4000" baseline="0" dirty="0" smtClean="0"/>
              <a:t> provides the Roadmap for Indiana University to eliminate Zones of Redundancy</a:t>
            </a:r>
            <a:endParaRPr lang="en-US" sz="4000" dirty="0" smtClean="0"/>
          </a:p>
          <a:p>
            <a:pPr>
              <a:defRPr/>
            </a:pPr>
            <a:endParaRPr lang="en-US" sz="4000" dirty="0" smtClean="0"/>
          </a:p>
          <a:p>
            <a:pPr>
              <a:defRPr/>
            </a:pPr>
            <a:r>
              <a:rPr lang="en-US" sz="4000" dirty="0" smtClean="0"/>
              <a:t>Print Solutions</a:t>
            </a:r>
          </a:p>
          <a:p>
            <a:pPr>
              <a:defRPr/>
            </a:pPr>
            <a:r>
              <a:rPr lang="en-US" sz="4000" dirty="0" smtClean="0"/>
              <a:t>Storage</a:t>
            </a:r>
            <a:r>
              <a:rPr lang="en-US" sz="4000" baseline="0" dirty="0" smtClean="0"/>
              <a:t> Solutions</a:t>
            </a:r>
          </a:p>
          <a:p>
            <a:pPr>
              <a:defRPr/>
            </a:pPr>
            <a:r>
              <a:rPr lang="en-US" sz="4000" baseline="0" dirty="0" smtClean="0"/>
              <a:t>Virtualization</a:t>
            </a:r>
            <a:endParaRPr lang="en-US" sz="4000" dirty="0" smtClean="0"/>
          </a:p>
          <a:p>
            <a:pPr>
              <a:defRPr/>
            </a:pPr>
            <a:r>
              <a:rPr lang="en-US" sz="4000" dirty="0" smtClean="0"/>
              <a:t>Deployment and device management</a:t>
            </a:r>
          </a:p>
          <a:p>
            <a:pPr>
              <a:defRPr/>
            </a:pPr>
            <a:r>
              <a:rPr lang="en-US" sz="4000" dirty="0" smtClean="0"/>
              <a:t>Server Solutions</a:t>
            </a:r>
          </a:p>
          <a:p>
            <a:pPr>
              <a:defRPr/>
            </a:pPr>
            <a:r>
              <a:rPr lang="en-US" sz="4000" dirty="0" smtClean="0"/>
              <a:t>Automation &amp; document management</a:t>
            </a:r>
          </a:p>
          <a:p>
            <a:pPr marL="0" lvl="0" indent="0">
              <a:buFont typeface="Arial" pitchFamily="34" charset="0"/>
              <a:buNone/>
              <a:defRPr/>
            </a:pPr>
            <a:endParaRPr lang="en-US" sz="4000" dirty="0" smtClean="0"/>
          </a:p>
          <a:p>
            <a:pPr marL="0" lvl="0" indent="0">
              <a:buFont typeface="Arial" pitchFamily="34" charset="0"/>
              <a:buNone/>
              <a:defRPr/>
            </a:pPr>
            <a:r>
              <a:rPr lang="en-US" sz="4000" dirty="0" smtClean="0"/>
              <a:t>Vender</a:t>
            </a:r>
            <a:r>
              <a:rPr lang="en-US" sz="4000" baseline="0" dirty="0" smtClean="0"/>
              <a:t> Partnerships</a:t>
            </a:r>
            <a:endParaRPr lang="en-US" sz="4000" dirty="0" smtClean="0"/>
          </a:p>
          <a:p>
            <a:pPr marL="0" indent="0">
              <a:buFontTx/>
              <a:buNone/>
              <a:defRPr/>
            </a:pPr>
            <a:endParaRPr lang="en-US" sz="4000" baseline="0" dirty="0" smtClean="0"/>
          </a:p>
          <a:p>
            <a:pPr marL="0" indent="0">
              <a:buFontTx/>
              <a:buNone/>
              <a:defRPr/>
            </a:pPr>
            <a:r>
              <a:rPr lang="en-US" sz="4000" baseline="0" dirty="0" smtClean="0"/>
              <a:t>================</a:t>
            </a:r>
          </a:p>
          <a:p>
            <a:pPr marL="0" indent="0">
              <a:buFontTx/>
              <a:buNone/>
              <a:defRPr/>
            </a:pPr>
            <a:endParaRPr lang="en-US" sz="4000" baseline="0" dirty="0" smtClean="0"/>
          </a:p>
          <a:p>
            <a:pPr marL="0" indent="0">
              <a:buFontTx/>
              <a:buNone/>
              <a:defRPr/>
            </a:pPr>
            <a:r>
              <a:rPr lang="en-US" sz="4000" baseline="0" dirty="0" smtClean="0"/>
              <a:t>Some of these are Horizontally and Some of these are Vertically Integrated</a:t>
            </a:r>
          </a:p>
          <a:p>
            <a:pPr>
              <a:defRPr/>
            </a:pPr>
            <a:endParaRPr lang="en-US" sz="4000" dirty="0" smtClean="0"/>
          </a:p>
          <a:p>
            <a:pPr>
              <a:defRPr/>
            </a:pPr>
            <a:r>
              <a:rPr lang="en-US" sz="4000" dirty="0" smtClean="0"/>
              <a:t>Otherwise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Knonw</a:t>
            </a:r>
            <a:r>
              <a:rPr lang="en-US" sz="4000" baseline="0" dirty="0" smtClean="0"/>
              <a:t> As:</a:t>
            </a:r>
          </a:p>
          <a:p>
            <a:pPr lvl="1">
              <a:defRPr/>
            </a:pPr>
            <a:r>
              <a:rPr lang="en-US" sz="4000" dirty="0" smtClean="0"/>
              <a:t>Common Good Services</a:t>
            </a:r>
          </a:p>
          <a:p>
            <a:pPr lvl="1">
              <a:defRPr/>
            </a:pPr>
            <a:r>
              <a:rPr lang="en-US" sz="4000" baseline="0" dirty="0" smtClean="0"/>
              <a:t>“Department in a Box”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A0DD0A-EF71-4DCF-805D-CC6273EA4D2D}" type="slidenum">
              <a:rPr lang="en-US" sz="1200" i="0" smtClean="0"/>
              <a:pPr/>
              <a:t>15</a:t>
            </a:fld>
            <a:endParaRPr lang="en-US" sz="1200" i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Graphical</a:t>
            </a:r>
            <a:r>
              <a:rPr lang="en-US" baseline="0" dirty="0" smtClean="0"/>
              <a:t> Representation of Collaborative Workplace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E5F4C5-3C57-48C7-9B84-23E97E30972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56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the new model that</a:t>
            </a:r>
            <a:r>
              <a:rPr lang="en-US" baseline="0" dirty="0" smtClean="0"/>
              <a:t> Duane eluded to earlier, the only way we can be successful is to develop a common standard for project management that everyone can related to and understand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5358-7AFB-4F2D-940E-05B6A898EA9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377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4000" baseline="0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A0DD0A-EF71-4DCF-805D-CC6273EA4D2D}" type="slidenum">
              <a:rPr lang="en-US" sz="1200" i="0" smtClean="0"/>
              <a:pPr/>
              <a:t>18</a:t>
            </a:fld>
            <a:endParaRPr lang="en-US" sz="1200" i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 baseline="0" dirty="0" smtClean="0"/>
              <a:t>Research File System</a:t>
            </a:r>
          </a:p>
          <a:p>
            <a:pPr>
              <a:defRPr/>
            </a:pPr>
            <a:endParaRPr lang="en-US" sz="4000" baseline="0" dirty="0" smtClean="0"/>
          </a:p>
          <a:p>
            <a:r>
              <a:rPr lang="en-US" sz="4000" dirty="0" smtClean="0">
                <a:effectLst/>
              </a:rPr>
              <a:t>	The Research File System is a spinning disk system with currently 30TB of total capacity. RFS can be mounted on the desktop or accessed over 	the web or SFTP protocol. RFS supports 	active</a:t>
            </a:r>
            <a:r>
              <a:rPr lang="en-US" sz="4000" baseline="0" dirty="0" smtClean="0">
                <a:effectLst/>
              </a:rPr>
              <a:t> </a:t>
            </a:r>
            <a:r>
              <a:rPr lang="en-US" sz="4000" dirty="0" smtClean="0">
                <a:effectLst/>
              </a:rPr>
              <a:t>editing of files and documents unlike the SDA. Files are backed up on a nightly basis from RFS. 	RFS has robust support for project work as well. </a:t>
            </a:r>
            <a:r>
              <a:rPr lang="en-US" sz="4000" baseline="0" dirty="0" smtClean="0">
                <a:effectLst/>
              </a:rPr>
              <a:t> </a:t>
            </a:r>
            <a:r>
              <a:rPr lang="en-US" sz="4000" dirty="0" smtClean="0">
                <a:effectLst/>
              </a:rPr>
              <a:t>IU is first in implementing a </a:t>
            </a:r>
            <a:r>
              <a:rPr lang="en-US" sz="4000" dirty="0" smtClean="0">
                <a:effectLst/>
                <a:hlinkClick r:id="rId3"/>
              </a:rPr>
              <a:t>geographically distributed HPSS</a:t>
            </a:r>
            <a:r>
              <a:rPr lang="en-US" sz="4000" dirty="0" smtClean="0">
                <a:effectLst/>
              </a:rPr>
              <a:t> in production and is one of the 	largest HPSS sites in the world. </a:t>
            </a:r>
            <a:endParaRPr lang="en-US" sz="4000" baseline="0" dirty="0" smtClean="0">
              <a:effectLst/>
            </a:endParaRPr>
          </a:p>
          <a:p>
            <a:r>
              <a:rPr lang="en-US" sz="4000" baseline="0" dirty="0" smtClean="0">
                <a:effectLst/>
              </a:rPr>
              <a:t>System configuration 	Aggregate information</a:t>
            </a:r>
          </a:p>
          <a:p>
            <a:r>
              <a:rPr lang="en-US" sz="4000" baseline="0" dirty="0" smtClean="0">
                <a:effectLst/>
              </a:rPr>
              <a:t>Machine type 	Research </a:t>
            </a:r>
            <a:r>
              <a:rPr lang="en-US" sz="4000" baseline="0" dirty="0" err="1" smtClean="0">
                <a:effectLst/>
              </a:rPr>
              <a:t>filesystem</a:t>
            </a:r>
            <a:endParaRPr lang="en-US" sz="4000" baseline="0" dirty="0" smtClean="0">
              <a:effectLst/>
            </a:endParaRPr>
          </a:p>
          <a:p>
            <a:r>
              <a:rPr lang="en-US" sz="4000" baseline="0" dirty="0" smtClean="0">
                <a:effectLst/>
              </a:rPr>
              <a:t>Operating system 	Red Hat Enterprise Linux 5</a:t>
            </a:r>
          </a:p>
          <a:p>
            <a:r>
              <a:rPr lang="en-US" sz="4000" baseline="0" dirty="0" smtClean="0">
                <a:effectLst/>
              </a:rPr>
              <a:t>Nodes 		4 file servers</a:t>
            </a:r>
          </a:p>
          <a:p>
            <a:r>
              <a:rPr lang="en-US" sz="4000" baseline="0" dirty="0" smtClean="0">
                <a:effectLst/>
              </a:rPr>
              <a:t>		4 gateway nodes</a:t>
            </a:r>
          </a:p>
          <a:p>
            <a:r>
              <a:rPr lang="en-US" sz="4000" baseline="0" dirty="0" smtClean="0">
                <a:effectLst/>
              </a:rPr>
              <a:t>Storage information 	Aggregate information</a:t>
            </a:r>
          </a:p>
          <a:p>
            <a:r>
              <a:rPr lang="en-US" sz="4000" baseline="0" dirty="0" err="1" smtClean="0">
                <a:effectLst/>
              </a:rPr>
              <a:t>Netwrk</a:t>
            </a:r>
            <a:r>
              <a:rPr lang="en-US" sz="4000" baseline="0" dirty="0" smtClean="0">
                <a:effectLst/>
              </a:rPr>
              <a:t> </a:t>
            </a:r>
            <a:r>
              <a:rPr lang="en-US" sz="4000" baseline="0" dirty="0" err="1" smtClean="0">
                <a:effectLst/>
              </a:rPr>
              <a:t>filesytm</a:t>
            </a:r>
            <a:r>
              <a:rPr lang="en-US" sz="4000" baseline="0" dirty="0" smtClean="0">
                <a:effectLst/>
              </a:rPr>
              <a:t> protocols 	</a:t>
            </a:r>
            <a:r>
              <a:rPr lang="en-US" sz="4000" baseline="0" dirty="0" err="1" smtClean="0">
                <a:effectLst/>
              </a:rPr>
              <a:t>OpenAFS</a:t>
            </a:r>
            <a:r>
              <a:rPr lang="en-US" sz="4000" baseline="0" dirty="0" smtClean="0">
                <a:effectLst/>
              </a:rPr>
              <a:t>, CIFS (Samba), SFTP/SCP, HTTPS</a:t>
            </a:r>
          </a:p>
          <a:p>
            <a:r>
              <a:rPr lang="en-US" sz="4000" baseline="0" dirty="0" smtClean="0">
                <a:effectLst/>
              </a:rPr>
              <a:t>Total disk space 	50 TB</a:t>
            </a:r>
          </a:p>
          <a:p>
            <a:r>
              <a:rPr lang="en-US" sz="4000" baseline="0" dirty="0" smtClean="0">
                <a:effectLst/>
              </a:rPr>
              <a:t>Availability scope 	Access to RFS is available to IU graduate students, faculty, and staff. Undergraduates and non-IU collaborators must have IU faculty 		sponsors.</a:t>
            </a:r>
          </a:p>
          <a:p>
            <a:r>
              <a:rPr lang="en-US" sz="4000" baseline="0" dirty="0" smtClean="0">
                <a:effectLst/>
              </a:rPr>
              <a:t>Quotas 		100 GB (default) per user, 100 GB (default) per project; increases as needed</a:t>
            </a:r>
          </a:p>
          <a:p>
            <a:r>
              <a:rPr lang="en-US" sz="4000" baseline="0" dirty="0" smtClean="0">
                <a:effectLst/>
              </a:rPr>
              <a:t>		Backup and purge policies 	The system is backed up nightly. Data recoveries are possible within 30 days of deletion. The system is 		never purged.</a:t>
            </a:r>
          </a:p>
          <a:p>
            <a:r>
              <a:rPr lang="en-US" sz="4000" baseline="0" dirty="0" smtClean="0">
                <a:effectLst/>
              </a:rPr>
              <a:t>Aggregate I/O 	4 </a:t>
            </a:r>
            <a:r>
              <a:rPr lang="en-US" sz="4000" baseline="0" dirty="0" err="1" smtClean="0">
                <a:effectLst/>
              </a:rPr>
              <a:t>gbs</a:t>
            </a:r>
            <a:r>
              <a:rPr lang="en-US" sz="4000" baseline="0" dirty="0" smtClean="0">
                <a:effectLst/>
              </a:rPr>
              <a:t> (currently limited by network connection) </a:t>
            </a:r>
          </a:p>
          <a:p>
            <a:endParaRPr lang="en-US" sz="4000" baseline="0" dirty="0" smtClean="0">
              <a:effectLst/>
            </a:endParaRPr>
          </a:p>
          <a:p>
            <a:endParaRPr lang="en-US" sz="4000" baseline="0" dirty="0" smtClean="0">
              <a:effectLst/>
            </a:endParaRPr>
          </a:p>
          <a:p>
            <a:r>
              <a:rPr lang="en-US" sz="4000" baseline="0" dirty="0" smtClean="0">
                <a:effectLst/>
              </a:rPr>
              <a:t>Departmental File Storage</a:t>
            </a:r>
          </a:p>
          <a:p>
            <a:endParaRPr lang="en-US" sz="4000" baseline="0" dirty="0" smtClean="0">
              <a:effectLst/>
            </a:endParaRPr>
          </a:p>
          <a:p>
            <a:r>
              <a:rPr lang="en-US" sz="4000" baseline="0" dirty="0" smtClean="0">
                <a:effectLst/>
              </a:rPr>
              <a:t>Box</a:t>
            </a:r>
          </a:p>
          <a:p>
            <a:r>
              <a:rPr lang="en-US" sz="4000" baseline="0" dirty="0" smtClean="0">
                <a:effectLst/>
              </a:rPr>
              <a:t>   50 GB of File storage for faculty staff and students</a:t>
            </a:r>
          </a:p>
          <a:p>
            <a:endParaRPr lang="en-US" sz="4000" baseline="0" dirty="0" smtClean="0">
              <a:effectLst/>
            </a:endParaRPr>
          </a:p>
          <a:p>
            <a:r>
              <a:rPr lang="en-US" sz="4000" baseline="0" dirty="0" err="1" smtClean="0">
                <a:effectLst/>
              </a:rPr>
              <a:t>Sharepoint</a:t>
            </a:r>
            <a:r>
              <a:rPr lang="en-US" sz="4000" baseline="0" dirty="0" smtClean="0">
                <a:effectLst/>
              </a:rPr>
              <a:t> Storage</a:t>
            </a:r>
          </a:p>
          <a:p>
            <a:r>
              <a:rPr lang="en-US" sz="4000" baseline="0" dirty="0" smtClean="0">
                <a:effectLst/>
              </a:rPr>
              <a:t>	Unlimited file storage for faculty, staff</a:t>
            </a:r>
            <a:endParaRPr lang="en-US" sz="4000" baseline="0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A0DD0A-EF71-4DCF-805D-CC6273EA4D2D}" type="slidenum">
              <a:rPr lang="en-US" sz="1200" i="0" smtClean="0"/>
              <a:pPr/>
              <a:t>19</a:t>
            </a:fld>
            <a:endParaRPr lang="en-US" sz="1200" i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4000" baseline="0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A0DD0A-EF71-4DCF-805D-CC6273EA4D2D}" type="slidenum">
              <a:rPr lang="en-US" sz="1200" i="0" smtClean="0"/>
              <a:pPr/>
              <a:t>20</a:t>
            </a:fld>
            <a:endParaRPr lang="en-US" sz="1200" i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 baseline="0" dirty="0" smtClean="0"/>
              <a:t>Show Example after talking points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A0DD0A-EF71-4DCF-805D-CC6273EA4D2D}" type="slidenum">
              <a:rPr lang="en-US" sz="1200" i="0" smtClean="0"/>
              <a:pPr/>
              <a:t>23</a:t>
            </a:fld>
            <a:endParaRPr lang="en-US" sz="1200" i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 baseline="0" dirty="0" smtClean="0"/>
              <a:t>Cloudstorage.iu.edu</a:t>
            </a:r>
          </a:p>
          <a:p>
            <a:pPr>
              <a:defRPr/>
            </a:pPr>
            <a:endParaRPr lang="en-US" sz="4000" baseline="0" dirty="0" smtClean="0"/>
          </a:p>
          <a:p>
            <a:pPr>
              <a:defRPr/>
            </a:pPr>
            <a:r>
              <a:rPr lang="en-US" sz="4000" baseline="0" dirty="0" smtClean="0"/>
              <a:t>IUanyWare.iu.edu</a:t>
            </a:r>
          </a:p>
          <a:p>
            <a:pPr>
              <a:defRPr/>
            </a:pPr>
            <a:endParaRPr lang="en-US" sz="4000" baseline="0" dirty="0" smtClean="0"/>
          </a:p>
          <a:p>
            <a:pPr>
              <a:defRPr/>
            </a:pPr>
            <a:r>
              <a:rPr lang="en-US" sz="4000" baseline="0" dirty="0" smtClean="0"/>
              <a:t>Citrix Receiver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A0DD0A-EF71-4DCF-805D-CC6273EA4D2D}" type="slidenum">
              <a:rPr lang="en-US" sz="1200" i="0" smtClean="0"/>
              <a:pPr/>
              <a:t>26</a:t>
            </a:fld>
            <a:endParaRPr lang="en-US" sz="1200" i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E5F4C5-3C57-48C7-9B84-23E97E30972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6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5358-7AFB-4F2D-940E-05B6A898EA9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010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5358-7AFB-4F2D-940E-05B6A898EA90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540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https://iupress.sharepoint.iu.edu/sites/eds-dev/Project/SitePages/Home.aspx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A0DD0A-EF71-4DCF-805D-CC6273EA4D2D}" type="slidenum">
              <a:rPr lang="en-US" sz="1200" i="0" smtClean="0"/>
              <a:pPr/>
              <a:t>32</a:t>
            </a:fld>
            <a:endParaRPr lang="en-US" sz="1200" i="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5358-7AFB-4F2D-940E-05B6A898EA90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21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5358-7AFB-4F2D-940E-05B6A898EA90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21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Identifying core components</a:t>
            </a:r>
            <a:r>
              <a:rPr lang="en-US" baseline="0" dirty="0" smtClean="0"/>
              <a:t> representing our zones of frequency.</a:t>
            </a:r>
          </a:p>
          <a:p>
            <a:r>
              <a:rPr lang="en-US" baseline="0" dirty="0" smtClean="0"/>
              <a:t>Innovation occurs at the edge represented in the following innovation examples.</a:t>
            </a:r>
          </a:p>
          <a:p>
            <a:r>
              <a:rPr lang="en-US" baseline="0" dirty="0" smtClean="0"/>
              <a:t>Administrative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5358-7AFB-4F2D-940E-05B6A898EA90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90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on-the-go lab for all students</a:t>
            </a:r>
          </a:p>
          <a:p>
            <a:pPr lvl="1"/>
            <a:r>
              <a:rPr lang="en-US" dirty="0" smtClean="0"/>
              <a:t>BYOD</a:t>
            </a:r>
          </a:p>
          <a:p>
            <a:pPr lvl="1"/>
            <a:r>
              <a:rPr lang="en-US" dirty="0" smtClean="0"/>
              <a:t>BYOA</a:t>
            </a:r>
          </a:p>
          <a:p>
            <a:pPr lvl="1"/>
            <a:r>
              <a:rPr lang="en-US" dirty="0" smtClean="0"/>
              <a:t>BYON</a:t>
            </a:r>
          </a:p>
          <a:p>
            <a:pPr lvl="1"/>
            <a:r>
              <a:rPr lang="en-US" dirty="0" smtClean="0"/>
              <a:t>Printing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Collaboration 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E5F4C5-3C57-48C7-9B84-23E97E30972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18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en-US" dirty="0" smtClean="0"/>
              <a:t>Duane</a:t>
            </a:r>
          </a:p>
          <a:p>
            <a:pPr rtl="0" eaLnBrk="1" fontAlgn="b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FY 10-11 OS and Application Service 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 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Hardware and Infrastructure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 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Intelligent Infrastructure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$10,072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Development Machines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$4,000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Student Software Licenses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$287,495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Personnel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 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FTE Salary and Benefits (%s of 7 FTE)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$427,932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Total Cost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$729,499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IU Bloomington Students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42464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Cost Per Student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$17.18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Devices Supported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3,272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Cost Per Device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$222.95Client Virtualization (Citrix)	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VirtApp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	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VirtOS</a:t>
            </a:r>
            <a:endParaRPr lang="en-US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pPr rtl="0" eaLnBrk="1" fontAlgn="b" latinLnBrk="0" hangingPunct="1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DataCenter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 Cost Model		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		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Cost per Server (CPU)	$10,241	$10,241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Cost per Server (RAM)	$3,840	$7,680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Cost per GB - Server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Stor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	$10.40	$10.40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Cost per GB - User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Stor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	$2.08	$2.08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Cost per Server (XenServer)	$0	$0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Cost per Server (Switch+)	$2,381	$2,381</a:t>
            </a:r>
          </a:p>
          <a:p>
            <a:pPr rtl="0" eaLnBrk="1" fontAlgn="b" latinLnBrk="0" hangingPunct="1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Netscaler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 &amp; PVS Overhead	$2,035	$2,218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SAV &amp; OPER Staff	$6,048	$6,048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Data Center Cost (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power,etc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)	$1,400	$1,400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Cost per GB of Backup	$6.24	$6.24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		</a:t>
            </a:r>
          </a:p>
          <a:p>
            <a:pPr rtl="0" eaLnBrk="1" fontAlgn="b" latinLnBrk="0" hangingPunct="1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Users_per_Core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		16	4</a:t>
            </a:r>
          </a:p>
          <a:p>
            <a:pPr rtl="0" eaLnBrk="1" fontAlgn="b" latinLnBrk="0" hangingPunct="1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Cores_per_System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	16	16</a:t>
            </a:r>
          </a:p>
          <a:p>
            <a:pPr rtl="0" eaLnBrk="1" fontAlgn="b" latinLnBrk="0" hangingPunct="1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Users_per_System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	256	64</a:t>
            </a:r>
          </a:p>
          <a:p>
            <a:pPr rtl="0" eaLnBrk="1" fontAlgn="b" latinLnBrk="0" hangingPunct="1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Users_per_GB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 of RAM	2.00	0.25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GB of RAM per System	128	256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GB of STOR per User	1	4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GB of STOR per System	200	800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		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CPU				$40.00	$160.02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RAM				$15.00	$120.00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Storage			$10.21	$138.32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XenServer			$0.00		$0.00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TOR Switch+		$9.30		$37.20</a:t>
            </a:r>
          </a:p>
          <a:p>
            <a:pPr rtl="0" eaLnBrk="1" fontAlgn="b" latinLnBrk="0" hangingPunct="1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NetScaler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 &amp; PVS		$7.95		$34.66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SAV &amp; OPER Staff		$23.63	$94.50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Data Center		$5.47		$21.88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Backups			$6.24		$24.96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	 -------------	 -------------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Cost per User		$117.79	$631.53</a:t>
            </a:r>
          </a:p>
          <a:p>
            <a:pPr rtl="0" eaLnBrk="1" fontAlgn="b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48" charset="-128"/>
                <a:cs typeface="ＭＳ Ｐゴシック" pitchFamily="48" charset="-128"/>
              </a:rPr>
              <a:t>Yearly Cost per User	$29.45	$157.88</a:t>
            </a:r>
          </a:p>
          <a:p>
            <a:pPr rtl="0" eaLnBrk="1" fontAlgn="b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pitchFamily="48" charset="-128"/>
              <a:cs typeface="ＭＳ Ｐゴシック" pitchFamily="48" charset="-128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E5F4C5-3C57-48C7-9B84-23E97E30972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75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Breakdown</a:t>
            </a:r>
          </a:p>
          <a:p>
            <a:endParaRPr lang="en-US" dirty="0" smtClean="0"/>
          </a:p>
          <a:p>
            <a:r>
              <a:rPr lang="en-US" baseline="0" dirty="0" smtClean="0"/>
              <a:t>Tasks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Identify solutions to reduce or eliminate zones of redundancy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Ideas integrate ecosystems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Opportunities for Innovation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How can you incorporate all these ideas to take back and make a difference in your institution.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5358-7AFB-4F2D-940E-05B6A898EA90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57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5358-7AFB-4F2D-940E-05B6A898EA9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010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E5F4C5-3C57-48C7-9B84-23E97E30972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64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dirty="0" smtClean="0"/>
              <a:t>Indiana University and IU Health provide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i="0" dirty="0" smtClean="0"/>
              <a:t>$11.5 billion in total economic impact to the state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i="0" dirty="0" smtClean="0"/>
              <a:t>100,031 jobs for Indiana citizens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i="0" dirty="0" smtClean="0"/>
              <a:t>$24.91 to the state for every $1.00 it invests in IU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i="0" dirty="0" smtClean="0"/>
              <a:t>$1.11 in tax revenue for each $1.00 the university receives in state funding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i="0" dirty="0" smtClean="0"/>
              <a:t>$843.9 million in impact and support for over 6,500 jobs through research spending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i="0" dirty="0" smtClean="0"/>
              <a:t>$328.2 million in community benefits </a:t>
            </a:r>
          </a:p>
          <a:p>
            <a:r>
              <a:rPr lang="en-US" sz="1200" i="0" dirty="0" smtClean="0"/>
              <a:t>One out of every 30 jobs in Indiana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i="0" dirty="0" smtClean="0"/>
              <a:t>19,000 graduates every year who are essential to the state’s human capital and workforce needs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i="0" dirty="0" smtClean="0"/>
              <a:t>More than 50% of Indiana’s physicians, 35% of its </a:t>
            </a:r>
            <a:r>
              <a:rPr lang="en-US" i="0" dirty="0" smtClean="0"/>
              <a:t>teachers, 75% of its attorneys, and 90% of its dentists</a:t>
            </a:r>
          </a:p>
          <a:p>
            <a:endParaRPr lang="en-US" dirty="0" smtClean="0"/>
          </a:p>
          <a:p>
            <a:r>
              <a:rPr lang="en-US" dirty="0" smtClean="0"/>
              <a:t>XX Number IT Professionals</a:t>
            </a:r>
          </a:p>
          <a:p>
            <a:r>
              <a:rPr lang="en-US" dirty="0" smtClean="0"/>
              <a:t>30,000 PC’s</a:t>
            </a:r>
          </a:p>
          <a:p>
            <a:r>
              <a:rPr lang="en-US" dirty="0" smtClean="0"/>
              <a:t>200,000 student</a:t>
            </a:r>
            <a:r>
              <a:rPr lang="en-US" baseline="0" dirty="0" smtClean="0"/>
              <a:t> devices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E5F4C5-3C57-48C7-9B84-23E97E30972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3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Pete</a:t>
            </a:r>
            <a:r>
              <a:rPr lang="en-US" baseline="0" dirty="0" smtClean="0"/>
              <a:t> Centralized --- Decentralized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5358-7AFB-4F2D-940E-05B6A898EA9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83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Timeline of University Computing</a:t>
            </a:r>
          </a:p>
          <a:p>
            <a:pPr lvl="0" rtl="0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 of Decentralization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(1980)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1980 – 200X: Unique (“Wild West” of 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IT)</a:t>
            </a:r>
          </a:p>
          <a:p>
            <a:pPr marL="628650" lvl="1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 of Decentralization (1980)</a:t>
            </a:r>
          </a:p>
          <a:p>
            <a:pPr marL="628650" lvl="1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 unique IT Shops</a:t>
            </a:r>
          </a:p>
          <a:p>
            <a:pPr lvl="0" rtl="0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 of Convergence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Resulting in Zones of Redundancy </a:t>
            </a:r>
          </a:p>
          <a:p>
            <a:pPr lvl="0" rtl="0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(2000 – 2008)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tools emerge and are replicated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Staff working 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Symantec Ghost, virus, Windows file servers, Server Administration, Printer, Active Directory (OU Administration)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Era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(2012-2020)</a:t>
            </a:r>
            <a:endParaRPr lang="en-US" sz="1200" b="1" i="0" u="sng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0"/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Collaboration, Leveraging, Innovation, Emerging Technologies, Efficiencies, Repurposing financial and human resources</a:t>
            </a:r>
          </a:p>
          <a:p>
            <a:pPr lvl="0" rtl="0"/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0"/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Workplace Services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Arrives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Enterprise focus for maximizing efficiency to return dollars for research and innovation –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Giving IU competitive advantage (Elsewhere???)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of services for the common good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Leaving socialism of 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working toward new business model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isn’t the end-all be-all answer, a vision we’re trying to move forward</a:t>
            </a:r>
          </a:p>
          <a:p>
            <a:pPr marL="628650" lvl="1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have complete buy-in yet, working toward that consensus</a:t>
            </a:r>
          </a:p>
          <a:p>
            <a:pPr marL="628650" lvl="1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we HAVE to increase efforts; repurpose people and money into teaching and research</a:t>
            </a:r>
          </a:p>
          <a:p>
            <a:pPr marL="171450" lvl="0" indent="-171450" rtl="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rtl="0">
              <a:buFontTx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 rtl="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 rtl="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(POSSIBLE BREAK AFTER TIMELINE – 10 MINUTES)</a:t>
            </a:r>
          </a:p>
          <a:p>
            <a:pPr marL="171450" lvl="0" indent="-171450" rtl="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Verify 2012 – 2020 concepts</a:t>
            </a:r>
          </a:p>
          <a:p>
            <a:pPr marL="628650" lvl="1" indent="-171450" rtl="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we missing?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5358-7AFB-4F2D-940E-05B6A898EA9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54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5358-7AFB-4F2D-940E-05B6A898EA9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965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5358-7AFB-4F2D-940E-05B6A898EA9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96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7D006E-9FB7-4588-A0EF-173D6F0427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96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86BA-97D7-4720-B000-224D0C47D452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7D006E-9FB7-4588-A0EF-173D6F0427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26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86BA-97D7-4720-B000-224D0C47D452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7D006E-9FB7-4588-A0EF-173D6F0427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83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79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86BA-97D7-4720-B000-224D0C47D452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7D006E-9FB7-4588-A0EF-173D6F0427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415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86BA-97D7-4720-B000-224D0C47D452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7D006E-9FB7-4588-A0EF-173D6F0427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7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86BA-97D7-4720-B000-224D0C47D452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7D006E-9FB7-4588-A0EF-173D6F0427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46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86BA-97D7-4720-B000-224D0C47D452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7D006E-9FB7-4588-A0EF-173D6F0427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67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86BA-97D7-4720-B000-224D0C47D452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7D006E-9FB7-4588-A0EF-173D6F0427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4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86BA-97D7-4720-B000-224D0C47D452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7D006E-9FB7-4588-A0EF-173D6F0427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51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86BA-97D7-4720-B000-224D0C47D452}" type="datetimeFigureOut">
              <a:rPr lang="pl-PL" smtClean="0"/>
              <a:t>2012-11-12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7D006E-9FB7-4588-A0EF-173D6F0427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74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63888" y="6303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386BA-97D7-4720-B000-224D0C47D452}" type="datetimeFigureOut">
              <a:rPr lang="pl-PL" smtClean="0"/>
              <a:t>2012-11-12</a:t>
            </a:fld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5763" y="6329953"/>
            <a:ext cx="1059000" cy="26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7544" y="6320429"/>
            <a:ext cx="2016224" cy="280018"/>
            <a:chOff x="7282293" y="-11357"/>
            <a:chExt cx="4918976" cy="1508759"/>
          </a:xfrm>
        </p:grpSpPr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8790881" y="-11354"/>
              <a:ext cx="1692145" cy="1508756"/>
            </a:xfrm>
            <a:prstGeom prst="rect">
              <a:avLst/>
            </a:prstGeom>
            <a:solidFill>
              <a:srgbClr val="60B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latin typeface="Segoe WP" pitchFamily="34" charset="0"/>
                </a:rPr>
                <a:t>Virtualize</a:t>
              </a:r>
              <a:endParaRPr lang="pl-PL" sz="800" b="1" dirty="0">
                <a:latin typeface="Segoe WP" pitchFamily="34" charset="0"/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10483026" y="-11357"/>
              <a:ext cx="1718243" cy="1508756"/>
            </a:xfrm>
            <a:prstGeom prst="rect">
              <a:avLst/>
            </a:prstGeom>
            <a:solidFill>
              <a:srgbClr val="D7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latin typeface="Segoe WP" pitchFamily="34" charset="0"/>
                </a:rPr>
                <a:t>Optimize</a:t>
              </a:r>
              <a:endParaRPr lang="pl-PL" sz="800" b="1" dirty="0">
                <a:latin typeface="Segoe WP" pitchFamily="34" charset="0"/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7282293" y="-11357"/>
              <a:ext cx="1508589" cy="1508757"/>
            </a:xfrm>
            <a:prstGeom prst="rect">
              <a:avLst/>
            </a:prstGeom>
            <a:solidFill>
              <a:srgbClr val="FF0000">
                <a:shade val="30000"/>
                <a:satMod val="1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latin typeface="Segoe WP" pitchFamily="34" charset="0"/>
                </a:rPr>
                <a:t>Mobilize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02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Segoe WP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Segoe WP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Segoe WP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Segoe WP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Segoe WP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Segoe WP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p.iu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763" y="620688"/>
            <a:ext cx="7772400" cy="1470025"/>
          </a:xfrm>
        </p:spPr>
        <p:txBody>
          <a:bodyPr>
            <a:noAutofit/>
          </a:bodyPr>
          <a:lstStyle/>
          <a:p>
            <a:r>
              <a:rPr lang="pl-PL" sz="6600" dirty="0">
                <a:solidFill>
                  <a:schemeClr val="bg1"/>
                </a:solidFill>
                <a:latin typeface="Segoe WP" pitchFamily="34" charset="0"/>
              </a:rPr>
              <a:t/>
            </a:r>
            <a:br>
              <a:rPr lang="pl-PL" sz="6600" dirty="0">
                <a:solidFill>
                  <a:schemeClr val="bg1"/>
                </a:solidFill>
                <a:latin typeface="Segoe WP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Segoe WP" pitchFamily="34" charset="0"/>
              </a:rPr>
              <a:t>Maximize Efficiency</a:t>
            </a:r>
            <a:endParaRPr lang="pl-PL" sz="6600" dirty="0">
              <a:solidFill>
                <a:schemeClr val="bg1"/>
              </a:solidFill>
              <a:latin typeface="Segoe WP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9712" y="3732371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Segoe WP" pitchFamily="34" charset="0"/>
              </a:rPr>
              <a:t>Duane </a:t>
            </a:r>
            <a:r>
              <a:rPr lang="en-US" dirty="0" err="1" smtClean="0">
                <a:solidFill>
                  <a:schemeClr val="bg1"/>
                </a:solidFill>
                <a:latin typeface="Segoe WP" pitchFamily="34" charset="0"/>
              </a:rPr>
              <a:t>Schau</a:t>
            </a:r>
            <a:endParaRPr lang="en-US" dirty="0" smtClean="0">
              <a:solidFill>
                <a:schemeClr val="bg1"/>
              </a:solidFill>
              <a:latin typeface="Segoe WP" pitchFamily="34" charset="0"/>
            </a:endParaRPr>
          </a:p>
          <a:p>
            <a:pPr algn="r"/>
            <a:r>
              <a:rPr lang="en-US" sz="1300" dirty="0" smtClean="0">
                <a:solidFill>
                  <a:schemeClr val="bg1"/>
                </a:solidFill>
                <a:latin typeface="Segoe WP" pitchFamily="34" charset="0"/>
              </a:rPr>
              <a:t>Director Client Services and Emerging Technologies – Indiana University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Segoe WP" pitchFamily="34" charset="0"/>
              </a:rPr>
              <a:t>      Pete </a:t>
            </a:r>
            <a:r>
              <a:rPr lang="en-US" dirty="0">
                <a:solidFill>
                  <a:schemeClr val="bg1"/>
                </a:solidFill>
                <a:latin typeface="Segoe WP" pitchFamily="34" charset="0"/>
              </a:rPr>
              <a:t>Bucklin</a:t>
            </a:r>
          </a:p>
          <a:p>
            <a:pPr algn="l"/>
            <a:r>
              <a:rPr lang="en-US" sz="1300" dirty="0" smtClean="0">
                <a:solidFill>
                  <a:schemeClr val="bg1"/>
                </a:solidFill>
                <a:latin typeface="Segoe WP" pitchFamily="34" charset="0"/>
              </a:rPr>
              <a:t>       Manager </a:t>
            </a:r>
            <a:r>
              <a:rPr lang="en-US" sz="1300" dirty="0">
                <a:solidFill>
                  <a:schemeClr val="bg1"/>
                </a:solidFill>
                <a:latin typeface="Segoe WP" pitchFamily="34" charset="0"/>
              </a:rPr>
              <a:t>Leveraged Services – Indiana University</a:t>
            </a:r>
            <a:endParaRPr lang="pl-PL" sz="1300" dirty="0">
              <a:solidFill>
                <a:schemeClr val="bg1"/>
              </a:solidFill>
              <a:latin typeface="Segoe WP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3262" y="2708920"/>
            <a:ext cx="2448272" cy="1591457"/>
            <a:chOff x="359574" y="1935893"/>
            <a:chExt cx="6248070" cy="4080111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4644008" y="4052148"/>
              <a:ext cx="1963636" cy="1963855"/>
            </a:xfrm>
            <a:prstGeom prst="rect">
              <a:avLst/>
            </a:prstGeom>
            <a:solidFill>
              <a:srgbClr val="00B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000" dirty="0">
                <a:latin typeface="Segoe WP" pitchFamily="34" charset="0"/>
              </a:endParaRPr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506766" y="1935894"/>
              <a:ext cx="4100878" cy="1963855"/>
            </a:xfrm>
            <a:prstGeom prst="rect">
              <a:avLst/>
            </a:prstGeom>
            <a:solidFill>
              <a:srgbClr val="D7B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200" dirty="0">
                <a:latin typeface="Segoe WP" pitchFamily="34" charset="0"/>
              </a:endParaRP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359574" y="4052149"/>
              <a:ext cx="1963636" cy="1963855"/>
            </a:xfrm>
            <a:prstGeom prst="rect">
              <a:avLst/>
            </a:prstGeom>
            <a:solidFill>
              <a:srgbClr val="D02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000" dirty="0">
                <a:latin typeface="Segoe WP" pitchFamily="34" charset="0"/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506766" y="4052149"/>
              <a:ext cx="1963636" cy="1963855"/>
            </a:xfrm>
            <a:prstGeom prst="rect">
              <a:avLst/>
            </a:prstGeom>
            <a:solidFill>
              <a:srgbClr val="E65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000" dirty="0">
                <a:latin typeface="Segoe WP" pitchFamily="34" charset="0"/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59574" y="1935893"/>
              <a:ext cx="1963636" cy="1963855"/>
            </a:xfrm>
            <a:prstGeom prst="rect">
              <a:avLst/>
            </a:prstGeom>
            <a:solidFill>
              <a:srgbClr val="1898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000" dirty="0">
                <a:latin typeface="Segoe WP" pitchFamily="34" charset="0"/>
              </a:endParaRPr>
            </a:p>
          </p:txBody>
        </p:sp>
      </p:grpSp>
      <p:sp>
        <p:nvSpPr>
          <p:cNvPr id="13" name="Text Placeholder 3"/>
          <p:cNvSpPr txBox="1">
            <a:spLocks/>
          </p:cNvSpPr>
          <p:nvPr/>
        </p:nvSpPr>
        <p:spPr>
          <a:xfrm>
            <a:off x="613171" y="5661248"/>
            <a:ext cx="7848599" cy="500732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November 6, 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Evolution of Cultural Standards</a:t>
            </a:r>
            <a:endParaRPr lang="en-US" dirty="0"/>
          </a:p>
        </p:txBody>
      </p:sp>
      <p:sp>
        <p:nvSpPr>
          <p:cNvPr id="8" name="Alternate Process 7"/>
          <p:cNvSpPr/>
          <p:nvPr/>
        </p:nvSpPr>
        <p:spPr>
          <a:xfrm>
            <a:off x="3491880" y="2755275"/>
            <a:ext cx="2088232" cy="1465813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16200000" flipH="1">
            <a:off x="4451986" y="3525009"/>
            <a:ext cx="780090" cy="612068"/>
          </a:xfrm>
          <a:prstGeom prst="curvedConnector3">
            <a:avLst>
              <a:gd name="adj1" fmla="val 50000"/>
            </a:avLst>
          </a:prstGeom>
          <a:ln w="152400">
            <a:solidFill>
              <a:srgbClr val="EC1AC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487994" y="3356992"/>
            <a:ext cx="48002" cy="2392264"/>
          </a:xfrm>
          <a:prstGeom prst="line">
            <a:avLst/>
          </a:prstGeom>
          <a:ln w="152400">
            <a:solidFill>
              <a:srgbClr val="60BA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 flipH="1" flipV="1">
            <a:off x="3743909" y="3465005"/>
            <a:ext cx="864094" cy="648072"/>
          </a:xfrm>
          <a:prstGeom prst="curvedConnector3">
            <a:avLst/>
          </a:prstGeom>
          <a:ln w="1524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 flipV="1">
            <a:off x="3781912" y="2326877"/>
            <a:ext cx="1856206" cy="348039"/>
          </a:xfrm>
          <a:prstGeom prst="curvedConnector3">
            <a:avLst>
              <a:gd name="adj1" fmla="val 46959"/>
            </a:avLst>
          </a:prstGeom>
          <a:ln w="1524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535996" y="1556793"/>
            <a:ext cx="0" cy="1856206"/>
          </a:xfrm>
          <a:prstGeom prst="line">
            <a:avLst/>
          </a:prstGeom>
          <a:ln w="1524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51920" y="4149080"/>
            <a:ext cx="0" cy="1584176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148064" y="4149080"/>
            <a:ext cx="1" cy="1584176"/>
          </a:xfrm>
          <a:prstGeom prst="line">
            <a:avLst/>
          </a:prstGeom>
          <a:ln w="152400">
            <a:solidFill>
              <a:srgbClr val="EC1A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339737" y="1600711"/>
            <a:ext cx="101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WP"/>
                <a:ea typeface="+mj-ea"/>
                <a:cs typeface="+mj-cs"/>
              </a:rPr>
              <a:t>2020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31640" y="3276272"/>
            <a:ext cx="905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WP"/>
                <a:ea typeface="+mj-ea"/>
                <a:cs typeface="+mj-cs"/>
              </a:rPr>
              <a:t>2010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31640" y="4068360"/>
            <a:ext cx="958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WP"/>
                <a:ea typeface="+mj-ea"/>
                <a:cs typeface="+mj-cs"/>
              </a:rPr>
              <a:t>2000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331640" y="5445224"/>
            <a:ext cx="905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WP"/>
                <a:ea typeface="+mj-ea"/>
                <a:cs typeface="+mj-cs"/>
              </a:rPr>
              <a:t>1980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31640" y="4797152"/>
            <a:ext cx="905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WP"/>
                <a:ea typeface="+mj-ea"/>
                <a:cs typeface="+mj-cs"/>
              </a:rPr>
              <a:t>1990</a:t>
            </a:r>
          </a:p>
        </p:txBody>
      </p:sp>
      <p:cxnSp>
        <p:nvCxnSpPr>
          <p:cNvPr id="30" name="Curved Connector 29"/>
          <p:cNvCxnSpPr/>
          <p:nvPr/>
        </p:nvCxnSpPr>
        <p:spPr>
          <a:xfrm rot="16200000" flipV="1">
            <a:off x="3385870" y="2326876"/>
            <a:ext cx="1856206" cy="348042"/>
          </a:xfrm>
          <a:prstGeom prst="curvedConnector3">
            <a:avLst/>
          </a:prstGeom>
          <a:ln w="152400"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80113" y="1700808"/>
            <a:ext cx="2160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Segoe WP"/>
                <a:ea typeface="+mj-ea"/>
                <a:cs typeface="+mj-cs"/>
              </a:rPr>
              <a:t>Innovation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80112" y="2996952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E65E20"/>
                </a:solidFill>
                <a:latin typeface="Segoe WP"/>
                <a:ea typeface="+mj-ea"/>
                <a:cs typeface="+mj-cs"/>
              </a:rPr>
              <a:t>Zones of Redundancy</a:t>
            </a:r>
          </a:p>
        </p:txBody>
      </p:sp>
    </p:spTree>
    <p:extLst>
      <p:ext uri="{BB962C8B-B14F-4D97-AF65-F5344CB8AC3E}">
        <p14:creationId xmlns:p14="http://schemas.microsoft.com/office/powerpoint/2010/main" val="26498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4932040" y="1844824"/>
            <a:ext cx="288032" cy="0"/>
          </a:xfrm>
          <a:prstGeom prst="line">
            <a:avLst/>
          </a:prstGeom>
          <a:ln w="76200" cmpd="sng"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79912" y="1844824"/>
            <a:ext cx="288032" cy="0"/>
          </a:xfrm>
          <a:prstGeom prst="line">
            <a:avLst/>
          </a:prstGeom>
          <a:ln w="76200" cmpd="sng"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Evolution of Cultural Standards</a:t>
            </a:r>
            <a:endParaRPr lang="en-US" dirty="0"/>
          </a:p>
        </p:txBody>
      </p:sp>
      <p:sp>
        <p:nvSpPr>
          <p:cNvPr id="8" name="Alternate Process 7"/>
          <p:cNvSpPr/>
          <p:nvPr/>
        </p:nvSpPr>
        <p:spPr>
          <a:xfrm>
            <a:off x="3491880" y="2755275"/>
            <a:ext cx="2088232" cy="1465813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39737" y="1600711"/>
            <a:ext cx="101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WP"/>
                <a:ea typeface="+mj-ea"/>
                <a:cs typeface="+mj-cs"/>
              </a:rPr>
              <a:t>2020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31640" y="3276272"/>
            <a:ext cx="905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WP"/>
                <a:ea typeface="+mj-ea"/>
                <a:cs typeface="+mj-cs"/>
              </a:rPr>
              <a:t>2010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31640" y="4068360"/>
            <a:ext cx="958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WP"/>
                <a:ea typeface="+mj-ea"/>
                <a:cs typeface="+mj-cs"/>
              </a:rPr>
              <a:t>2000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331640" y="5445224"/>
            <a:ext cx="905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WP"/>
                <a:ea typeface="+mj-ea"/>
                <a:cs typeface="+mj-cs"/>
              </a:rPr>
              <a:t>1980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31640" y="4797152"/>
            <a:ext cx="905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WP"/>
                <a:ea typeface="+mj-ea"/>
                <a:cs typeface="+mj-cs"/>
              </a:rPr>
              <a:t>1990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283968" y="1484784"/>
            <a:ext cx="432048" cy="0"/>
          </a:xfrm>
          <a:prstGeom prst="line">
            <a:avLst/>
          </a:prstGeom>
          <a:ln w="76200" cmpd="sng"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4451986" y="3525009"/>
            <a:ext cx="780090" cy="612068"/>
          </a:xfrm>
          <a:prstGeom prst="curvedConnector3">
            <a:avLst>
              <a:gd name="adj1" fmla="val 50000"/>
            </a:avLst>
          </a:prstGeom>
          <a:ln w="152400">
            <a:solidFill>
              <a:srgbClr val="EC1AC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487994" y="3356992"/>
            <a:ext cx="48002" cy="2392264"/>
          </a:xfrm>
          <a:prstGeom prst="line">
            <a:avLst/>
          </a:prstGeom>
          <a:ln w="152400">
            <a:solidFill>
              <a:srgbClr val="60BA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5400000" flipH="1" flipV="1">
            <a:off x="3743909" y="3465005"/>
            <a:ext cx="864094" cy="648072"/>
          </a:xfrm>
          <a:prstGeom prst="curvedConnector3">
            <a:avLst/>
          </a:prstGeom>
          <a:ln w="1524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51920" y="4149080"/>
            <a:ext cx="0" cy="1584176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48064" y="4149080"/>
            <a:ext cx="1" cy="1584176"/>
          </a:xfrm>
          <a:prstGeom prst="line">
            <a:avLst/>
          </a:prstGeom>
          <a:ln w="152400">
            <a:solidFill>
              <a:srgbClr val="EC1A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3455876" y="2312876"/>
            <a:ext cx="1512168" cy="576064"/>
          </a:xfrm>
          <a:prstGeom prst="curvedConnector3">
            <a:avLst/>
          </a:prstGeom>
          <a:ln w="152400"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 flipV="1">
            <a:off x="4103950" y="2312879"/>
            <a:ext cx="1512167" cy="576061"/>
          </a:xfrm>
          <a:prstGeom prst="curvedConnector3">
            <a:avLst>
              <a:gd name="adj1" fmla="val 50000"/>
            </a:avLst>
          </a:prstGeom>
          <a:ln w="1524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499992" y="1500786"/>
            <a:ext cx="0" cy="1856206"/>
          </a:xfrm>
          <a:prstGeom prst="line">
            <a:avLst/>
          </a:prstGeom>
          <a:ln w="1524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80113" y="1700808"/>
            <a:ext cx="2160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Segoe WP"/>
                <a:ea typeface="+mj-ea"/>
                <a:cs typeface="+mj-cs"/>
              </a:rPr>
              <a:t>Innovation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580112" y="2996952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E65E20"/>
                </a:solidFill>
                <a:latin typeface="Segoe WP"/>
                <a:ea typeface="+mj-ea"/>
                <a:cs typeface="+mj-cs"/>
              </a:rPr>
              <a:t>Zones of Redundancy</a:t>
            </a:r>
          </a:p>
        </p:txBody>
      </p:sp>
    </p:spTree>
    <p:extLst>
      <p:ext uri="{BB962C8B-B14F-4D97-AF65-F5344CB8AC3E}">
        <p14:creationId xmlns:p14="http://schemas.microsoft.com/office/powerpoint/2010/main" val="39130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ernate Process 7"/>
          <p:cNvSpPr/>
          <p:nvPr/>
        </p:nvSpPr>
        <p:spPr>
          <a:xfrm>
            <a:off x="2915816" y="2741098"/>
            <a:ext cx="2088232" cy="1465813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?</a:t>
            </a:r>
            <a:endParaRPr lang="en-US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2996952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E65E20"/>
                </a:solidFill>
                <a:latin typeface="Segoe WP"/>
                <a:ea typeface="+mj-ea"/>
                <a:cs typeface="+mj-cs"/>
              </a:rPr>
              <a:t>Zones of Redundancy</a:t>
            </a:r>
          </a:p>
        </p:txBody>
      </p:sp>
    </p:spTree>
    <p:extLst>
      <p:ext uri="{BB962C8B-B14F-4D97-AF65-F5344CB8AC3E}">
        <p14:creationId xmlns:p14="http://schemas.microsoft.com/office/powerpoint/2010/main" val="5309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228600" y="272143"/>
            <a:ext cx="8610600" cy="1143000"/>
          </a:xfrm>
        </p:spPr>
        <p:txBody>
          <a:bodyPr/>
          <a:lstStyle/>
          <a:p>
            <a:r>
              <a:rPr lang="en-US" sz="2400" dirty="0" smtClean="0"/>
              <a:t>Edge, Leverage, and Trust:</a:t>
            </a:r>
            <a:br>
              <a:rPr lang="en-US" sz="2400" dirty="0" smtClean="0"/>
            </a:br>
            <a:r>
              <a:rPr lang="en-US" sz="2400" dirty="0" smtClean="0"/>
              <a:t>Strategic Vision for the New Era</a:t>
            </a:r>
          </a:p>
        </p:txBody>
      </p:sp>
      <p:pic>
        <p:nvPicPr>
          <p:cNvPr id="17412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556792"/>
            <a:ext cx="1971125" cy="1944216"/>
          </a:xfrm>
          <a:solidFill>
            <a:srgbClr val="E65E20"/>
          </a:solidFill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sz="1400" i="1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492007" y="1555877"/>
            <a:ext cx="1963636" cy="1963856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Segoe WP" pitchFamily="34" charset="0"/>
              </a:rPr>
              <a:t>Financial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326448" y="3692197"/>
            <a:ext cx="1949408" cy="1963856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latin typeface="Segoe WP" pitchFamily="34" charset="0"/>
              </a:rPr>
              <a:t>Research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5648824" y="3700260"/>
            <a:ext cx="1963636" cy="1963856"/>
          </a:xfrm>
          <a:prstGeom prst="rect">
            <a:avLst/>
          </a:prstGeom>
          <a:solidFill>
            <a:srgbClr val="D02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latin typeface="Segoe WP" pitchFamily="34" charset="0"/>
              </a:rPr>
              <a:t>Teaching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34741" y="1562467"/>
            <a:ext cx="1977719" cy="1947729"/>
            <a:chOff x="5534371" y="1562467"/>
            <a:chExt cx="2033603" cy="2033830"/>
          </a:xfrm>
        </p:grpSpPr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5534371" y="1562467"/>
              <a:ext cx="2033603" cy="2033830"/>
            </a:xfrm>
            <a:prstGeom prst="rect">
              <a:avLst/>
            </a:prstGeom>
            <a:solidFill>
              <a:srgbClr val="459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en-US" sz="2000" b="1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" t="1907"/>
            <a:stretch/>
          </p:blipFill>
          <p:spPr bwMode="auto">
            <a:xfrm>
              <a:off x="5611966" y="1860840"/>
              <a:ext cx="1839215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512406" y="3700260"/>
            <a:ext cx="1947512" cy="1947729"/>
            <a:chOff x="2627784" y="1585834"/>
            <a:chExt cx="1947512" cy="1947729"/>
          </a:xfrm>
          <a:solidFill>
            <a:srgbClr val="18984E"/>
          </a:solidFill>
        </p:grpSpPr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2627784" y="1585834"/>
              <a:ext cx="1947512" cy="1947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en-US" sz="2000" b="1" dirty="0"/>
            </a:p>
          </p:txBody>
        </p:sp>
        <p:pic>
          <p:nvPicPr>
            <p:cNvPr id="15" name="Picture 14" descr="NoDivision.psd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2132856"/>
              <a:ext cx="1912132" cy="90401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420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2411760" y="2132856"/>
            <a:ext cx="4483916" cy="196385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Segoe WP" pitchFamily="34" charset="0"/>
              </a:rPr>
              <a:t>BREAK</a:t>
            </a:r>
            <a:endParaRPr lang="pl-PL" sz="3600" b="1" dirty="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528" y="274560"/>
            <a:ext cx="8405813" cy="994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Collaborative Workplace Solutions</a:t>
            </a:r>
            <a:endParaRPr lang="en-US" sz="4000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868144" y="1484784"/>
            <a:ext cx="1961360" cy="1964093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latin typeface="Segoe WP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5868144" y="3645024"/>
            <a:ext cx="1963636" cy="1963855"/>
          </a:xfrm>
          <a:prstGeom prst="rect">
            <a:avLst/>
          </a:prstGeom>
          <a:solidFill>
            <a:srgbClr val="18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Automation and Document Management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475656" y="1484784"/>
            <a:ext cx="1963636" cy="19638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latin typeface="Segoe WP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635896" y="3645024"/>
            <a:ext cx="1963636" cy="196385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latin typeface="Segoe WP" pitchFamily="34" charset="0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1475656" y="3645024"/>
            <a:ext cx="1963636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Deployment and Device Management</a:t>
            </a:r>
            <a:endParaRPr lang="en-US" sz="2000" b="1" dirty="0">
              <a:latin typeface="Segoe WP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635896" y="1484784"/>
            <a:ext cx="19636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Storage Solutions</a:t>
            </a:r>
          </a:p>
        </p:txBody>
      </p:sp>
      <p:pic>
        <p:nvPicPr>
          <p:cNvPr id="3" name="Picture 2" descr="PrintSolutions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72" y="1857376"/>
            <a:ext cx="1869612" cy="1344043"/>
          </a:xfrm>
          <a:prstGeom prst="rect">
            <a:avLst/>
          </a:prstGeom>
        </p:spPr>
      </p:pic>
      <p:pic>
        <p:nvPicPr>
          <p:cNvPr id="4" name="Picture 3" descr="Server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89040"/>
            <a:ext cx="1700808" cy="1700808"/>
          </a:xfrm>
          <a:prstGeom prst="rect">
            <a:avLst/>
          </a:prstGeom>
        </p:spPr>
      </p:pic>
      <p:pic>
        <p:nvPicPr>
          <p:cNvPr id="5" name="Picture 4" descr="Per_CharmCityIT_CloudComputin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44824"/>
            <a:ext cx="172819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3648" y="4372848"/>
            <a:ext cx="4896544" cy="1072376"/>
            <a:chOff x="2700454" y="4238391"/>
            <a:chExt cx="4823832" cy="1072376"/>
          </a:xfrm>
          <a:solidFill>
            <a:srgbClr val="D0284D"/>
          </a:solidFill>
        </p:grpSpPr>
        <p:sp>
          <p:nvSpPr>
            <p:cNvPr id="4" name="Rectangle 3"/>
            <p:cNvSpPr/>
            <p:nvPr/>
          </p:nvSpPr>
          <p:spPr>
            <a:xfrm>
              <a:off x="2700454" y="4238391"/>
              <a:ext cx="16002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Segoe WP" pitchFamily="34" charset="0"/>
                </a:rPr>
                <a:t>MSI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323886" y="4238391"/>
              <a:ext cx="16002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Segoe WP" pitchFamily="34" charset="0"/>
                </a:rPr>
                <a:t>APP-V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24086" y="4243967"/>
              <a:ext cx="16002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Segoe WP" pitchFamily="34" charset="0"/>
                </a:rPr>
                <a:t>XenAPP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00454" y="4777367"/>
              <a:ext cx="4823832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Segoe WP" pitchFamily="34" charset="0"/>
                </a:rPr>
                <a:t>SCCM</a:t>
              </a:r>
            </a:p>
            <a:p>
              <a:pPr algn="ctr"/>
              <a:r>
                <a:rPr lang="en-US" sz="1000" b="1" dirty="0">
                  <a:latin typeface="Segoe WP" pitchFamily="34" charset="0"/>
                </a:rPr>
                <a:t>AD Integration, Patch Management, User Interface,  Reporting, Packaging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403648" y="1447800"/>
            <a:ext cx="1150434" cy="2286000"/>
          </a:xfrm>
          <a:prstGeom prst="rect">
            <a:avLst/>
          </a:prstGeom>
          <a:solidFill>
            <a:srgbClr val="E65E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latin typeface="Segoe WP" pitchFamily="34" charset="0"/>
              </a:rPr>
              <a:t>Print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latin typeface="Segoe WP" pitchFamily="34" charset="0"/>
              </a:rPr>
              <a:t>Solutions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15775" y="1447800"/>
            <a:ext cx="1135566" cy="2286000"/>
          </a:xfrm>
          <a:prstGeom prst="rect">
            <a:avLst/>
          </a:prstGeom>
          <a:solidFill>
            <a:srgbClr val="18984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latin typeface="Segoe WP" pitchFamily="34" charset="0"/>
              </a:rPr>
              <a:t>Server Solutions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09256" y="1447800"/>
            <a:ext cx="1066800" cy="2286000"/>
          </a:xfrm>
          <a:prstGeom prst="rect">
            <a:avLst/>
          </a:prstGeom>
          <a:solidFill>
            <a:srgbClr val="00BD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latin typeface="Segoe WP" pitchFamily="34" charset="0"/>
              </a:rPr>
              <a:t>Virtualization Solutions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04352" y="5445224"/>
            <a:ext cx="4895830" cy="533400"/>
          </a:xfrm>
          <a:prstGeom prst="rect">
            <a:avLst/>
          </a:prstGeom>
          <a:solidFill>
            <a:srgbClr val="D028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Hypervisor </a:t>
            </a:r>
            <a:r>
              <a:rPr lang="en-US" b="1" dirty="0" smtClean="0">
                <a:latin typeface="Segoe WP" pitchFamily="34" charset="0"/>
              </a:rPr>
              <a:t>(</a:t>
            </a:r>
            <a:r>
              <a:rPr lang="en-US" b="1" dirty="0" err="1" smtClean="0">
                <a:latin typeface="Segoe WP" pitchFamily="34" charset="0"/>
              </a:rPr>
              <a:t>vSphere</a:t>
            </a:r>
            <a:r>
              <a:rPr lang="en-US" b="1" dirty="0" smtClean="0">
                <a:latin typeface="Segoe WP" pitchFamily="34" charset="0"/>
              </a:rPr>
              <a:t>, Hyper-V, </a:t>
            </a:r>
            <a:r>
              <a:rPr lang="en-US" b="1" dirty="0" err="1" smtClean="0">
                <a:latin typeface="Segoe WP" pitchFamily="34" charset="0"/>
              </a:rPr>
              <a:t>XenServer</a:t>
            </a:r>
            <a:r>
              <a:rPr lang="en-US" b="1" dirty="0" smtClean="0">
                <a:latin typeface="Segoe WP" pitchFamily="34" charset="0"/>
              </a:rPr>
              <a:t>)</a:t>
            </a:r>
            <a:endParaRPr lang="en-US" b="1" dirty="0">
              <a:latin typeface="Segoe WP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3392" y="1453376"/>
            <a:ext cx="1066800" cy="2286000"/>
          </a:xfrm>
          <a:prstGeom prst="rect">
            <a:avLst/>
          </a:prstGeom>
          <a:solidFill>
            <a:srgbClr val="D7B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latin typeface="Segoe WP" pitchFamily="34" charset="0"/>
              </a:rPr>
              <a:t>Automation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latin typeface="Segoe WP" pitchFamily="34" charset="0"/>
              </a:rPr>
              <a:t>and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latin typeface="Segoe WP" pitchFamily="34" charset="0"/>
              </a:rPr>
              <a:t>Document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latin typeface="Segoe WP" pitchFamily="34" charset="0"/>
              </a:rPr>
              <a:t>Management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88236"/>
            <a:ext cx="1095534" cy="9609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323528" y="274560"/>
            <a:ext cx="8405813" cy="99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Collaborative Workplace Solutions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403648" y="3739376"/>
            <a:ext cx="4896544" cy="609600"/>
          </a:xfrm>
          <a:prstGeom prst="rect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WP" pitchFamily="34" charset="0"/>
              </a:rPr>
              <a:t>Profile Management, AD Policies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2629776" cy="17485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306190"/>
            <a:ext cx="8229600" cy="1143000"/>
          </a:xfrm>
        </p:spPr>
        <p:txBody>
          <a:bodyPr/>
          <a:lstStyle/>
          <a:p>
            <a:r>
              <a:rPr lang="en-US" dirty="0" smtClean="0"/>
              <a:t>Project Development Lifecycle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099167"/>
              </p:ext>
            </p:extLst>
          </p:nvPr>
        </p:nvGraphicFramePr>
        <p:xfrm>
          <a:off x="1331640" y="2201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3684509"/>
              </p:ext>
            </p:extLst>
          </p:nvPr>
        </p:nvGraphicFramePr>
        <p:xfrm>
          <a:off x="133164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14782758"/>
              </p:ext>
            </p:extLst>
          </p:nvPr>
        </p:nvGraphicFramePr>
        <p:xfrm>
          <a:off x="1331640" y="33254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Curved Left Arrow 6"/>
          <p:cNvSpPr/>
          <p:nvPr/>
        </p:nvSpPr>
        <p:spPr>
          <a:xfrm>
            <a:off x="7380312" y="2092400"/>
            <a:ext cx="1080120" cy="1872208"/>
          </a:xfrm>
          <a:prstGeom prst="curvedLeftArrow">
            <a:avLst/>
          </a:prstGeom>
          <a:gradFill>
            <a:gsLst>
              <a:gs pos="0">
                <a:srgbClr val="D7B500"/>
              </a:gs>
              <a:gs pos="80000">
                <a:schemeClr val="accent6"/>
              </a:gs>
              <a:gs pos="100000">
                <a:srgbClr val="E65E2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323528" y="3604568"/>
            <a:ext cx="1080120" cy="1984672"/>
          </a:xfrm>
          <a:prstGeom prst="curvedRightArrow">
            <a:avLst>
              <a:gd name="adj1" fmla="val 25000"/>
              <a:gd name="adj2" fmla="val 46952"/>
              <a:gd name="adj3" fmla="val 25000"/>
            </a:avLst>
          </a:prstGeom>
          <a:gradFill>
            <a:gsLst>
              <a:gs pos="0">
                <a:srgbClr val="660066"/>
              </a:gs>
              <a:gs pos="80000">
                <a:srgbClr val="0000FF"/>
              </a:gs>
              <a:gs pos="100000">
                <a:srgbClr val="0000FF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528" y="274560"/>
            <a:ext cx="8405813" cy="994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Server Solutions</a:t>
            </a:r>
            <a:endParaRPr lang="en-US" sz="4000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644008" y="1392899"/>
            <a:ext cx="3185496" cy="1964093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Segoe WP" pitchFamily="34" charset="0"/>
              </a:rPr>
              <a:t>SQL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475656" y="3553377"/>
            <a:ext cx="6336704" cy="9557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Segoe WP" pitchFamily="34" charset="0"/>
              </a:rPr>
              <a:t>Hypervisors</a:t>
            </a:r>
            <a:r>
              <a:rPr lang="en-US" sz="2000" b="1" dirty="0">
                <a:latin typeface="Segoe WP" pitchFamily="34" charset="0"/>
              </a:rPr>
              <a:t> </a:t>
            </a:r>
            <a:r>
              <a:rPr lang="en-US" sz="2000" b="1" dirty="0" smtClean="0">
                <a:latin typeface="Segoe WP" pitchFamily="34" charset="0"/>
              </a:rPr>
              <a:t>(</a:t>
            </a:r>
            <a:r>
              <a:rPr lang="en-US" sz="2000" b="1" dirty="0" err="1" smtClean="0">
                <a:latin typeface="Segoe WP" pitchFamily="34" charset="0"/>
              </a:rPr>
              <a:t>vSphere</a:t>
            </a:r>
            <a:r>
              <a:rPr lang="en-US" sz="2000" b="1" dirty="0">
                <a:latin typeface="Segoe WP" pitchFamily="34" charset="0"/>
              </a:rPr>
              <a:t>, Hyper-V, </a:t>
            </a:r>
            <a:r>
              <a:rPr lang="en-US" sz="2000" b="1" dirty="0" err="1" smtClean="0">
                <a:latin typeface="Segoe WP" pitchFamily="34" charset="0"/>
              </a:rPr>
              <a:t>XenServer</a:t>
            </a:r>
            <a:r>
              <a:rPr lang="en-US" sz="2000" b="1" dirty="0" smtClean="0">
                <a:latin typeface="Segoe WP" pitchFamily="34" charset="0"/>
              </a:rPr>
              <a:t>)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1475656" y="4653136"/>
            <a:ext cx="6336704" cy="955743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Intelligent Infrastructure</a:t>
            </a:r>
            <a:endParaRPr lang="en-US" sz="2000" b="1" dirty="0">
              <a:latin typeface="Segoe WP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475656" y="1412776"/>
            <a:ext cx="30243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Segoe WP" pitchFamily="34" charset="0"/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4584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528" y="274560"/>
            <a:ext cx="8405813" cy="994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Storage Solutions</a:t>
            </a:r>
            <a:endParaRPr lang="en-US" sz="4000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868144" y="1484784"/>
            <a:ext cx="1961360" cy="1964093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Segoe WP" pitchFamily="34" charset="0"/>
              </a:rPr>
              <a:t>SharePoint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475656" y="1484784"/>
            <a:ext cx="1963636" cy="19638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latin typeface="Segoe WP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4788024" y="3645024"/>
            <a:ext cx="3043756" cy="196385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err="1" smtClean="0">
                <a:latin typeface="Segoe WP" pitchFamily="34" charset="0"/>
              </a:rPr>
              <a:t>Alfresco</a:t>
            </a:r>
            <a:endParaRPr lang="pl-PL" sz="2000" b="1" dirty="0" smtClean="0">
              <a:latin typeface="Segoe WP" pitchFamily="34" charset="0"/>
            </a:endParaRPr>
          </a:p>
          <a:p>
            <a:pPr algn="ctr"/>
            <a:r>
              <a:rPr lang="pl-PL" sz="2000" b="1" dirty="0" smtClean="0">
                <a:latin typeface="Segoe WP" pitchFamily="34" charset="0"/>
              </a:rPr>
              <a:t>(</a:t>
            </a:r>
            <a:r>
              <a:rPr lang="pl-PL" sz="2000" b="1" dirty="0" err="1" smtClean="0">
                <a:latin typeface="Segoe WP" pitchFamily="34" charset="0"/>
              </a:rPr>
              <a:t>ePHI</a:t>
            </a:r>
            <a:r>
              <a:rPr lang="pl-PL" sz="2000" b="1" dirty="0" smtClean="0">
                <a:latin typeface="Segoe WP" pitchFamily="34" charset="0"/>
              </a:rPr>
              <a:t>)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1475656" y="3645024"/>
            <a:ext cx="3024336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IU Storage</a:t>
            </a:r>
            <a:endParaRPr lang="en-US" sz="2000" b="1" dirty="0">
              <a:latin typeface="Segoe WP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635896" y="1484784"/>
            <a:ext cx="19636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RFS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988840"/>
            <a:ext cx="9271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WP" pitchFamily="34" charset="0"/>
              </a:rPr>
              <a:t>Maximize Your Efficiency: </a:t>
            </a:r>
            <a:br>
              <a:rPr lang="en-US" dirty="0" smtClean="0">
                <a:solidFill>
                  <a:schemeClr val="bg1"/>
                </a:solidFill>
                <a:latin typeface="Segoe WP" pitchFamily="34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Segoe WP" pitchFamily="34" charset="0"/>
              </a:rPr>
              <a:t>The New Leveraged Services Model</a:t>
            </a:r>
            <a:endParaRPr lang="pl-PL" sz="3100" dirty="0">
              <a:solidFill>
                <a:schemeClr val="bg1"/>
              </a:solidFill>
              <a:latin typeface="Segoe WP" pitchFamily="34" charset="0"/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6827246" y="1935894"/>
            <a:ext cx="1963636" cy="1963855"/>
          </a:xfrm>
          <a:prstGeom prst="rect">
            <a:avLst/>
          </a:prstGeom>
          <a:solidFill>
            <a:srgbClr val="00B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WP" pitchFamily="34" charset="0"/>
              </a:rPr>
              <a:t>Emerging Technologies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2506766" y="1935894"/>
            <a:ext cx="1963636" cy="1963855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Strategic Vision</a:t>
            </a:r>
          </a:p>
          <a:p>
            <a:pPr algn="ctr"/>
            <a:r>
              <a:rPr lang="en-US" sz="1600" b="1" i="1" dirty="0" smtClean="0">
                <a:latin typeface="Segoe WP" pitchFamily="34" charset="0"/>
              </a:rPr>
              <a:t>New Era</a:t>
            </a:r>
            <a:endParaRPr lang="pl-PL" sz="1600" b="1" i="1" dirty="0">
              <a:latin typeface="Segoe WP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667006" y="1935894"/>
            <a:ext cx="1963636" cy="1963855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Segoe WP" pitchFamily="34" charset="0"/>
              </a:rPr>
              <a:t>Computing History</a:t>
            </a:r>
            <a:endParaRPr lang="pl-PL" sz="2000" b="1" dirty="0">
              <a:solidFill>
                <a:schemeClr val="tx1"/>
              </a:solidFill>
              <a:latin typeface="Segoe WP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59574" y="1940518"/>
            <a:ext cx="1963636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Indiana University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519814" y="4052149"/>
            <a:ext cx="4110828" cy="1963855"/>
          </a:xfrm>
          <a:prstGeom prst="rect">
            <a:avLst/>
          </a:prstGeom>
          <a:solidFill>
            <a:srgbClr val="D02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Establishing the Value Proposition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59574" y="4052147"/>
            <a:ext cx="19636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Live Demo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6827246" y="4052148"/>
            <a:ext cx="1963636" cy="1963855"/>
          </a:xfrm>
          <a:prstGeom prst="rect">
            <a:avLst/>
          </a:prstGeom>
          <a:solidFill>
            <a:srgbClr val="18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Interactive Session</a:t>
            </a:r>
            <a:endParaRPr lang="pl-PL" sz="2000" b="1" dirty="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8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528" y="274560"/>
            <a:ext cx="8405813" cy="994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Print Solutions</a:t>
            </a:r>
            <a:endParaRPr lang="en-US" sz="4000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868144" y="1484784"/>
            <a:ext cx="1961360" cy="1964093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Segoe WP" pitchFamily="34" charset="0"/>
              </a:rPr>
              <a:t>Hardware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475656" y="1484784"/>
            <a:ext cx="1963636" cy="19638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err="1" smtClean="0">
                <a:latin typeface="Segoe WP" pitchFamily="34" charset="0"/>
              </a:rPr>
              <a:t>Pharos</a:t>
            </a:r>
            <a:r>
              <a:rPr lang="pl-PL" sz="2000" b="1" dirty="0" smtClean="0">
                <a:latin typeface="Segoe WP" pitchFamily="34" charset="0"/>
              </a:rPr>
              <a:t> vs. </a:t>
            </a:r>
            <a:r>
              <a:rPr lang="pl-PL" sz="2000" b="1" dirty="0" err="1" smtClean="0">
                <a:latin typeface="Segoe WP" pitchFamily="34" charset="0"/>
              </a:rPr>
              <a:t>GoPrint</a:t>
            </a:r>
            <a:r>
              <a:rPr lang="pl-PL" sz="2000" b="1" dirty="0" smtClean="0">
                <a:latin typeface="Segoe WP" pitchFamily="34" charset="0"/>
              </a:rPr>
              <a:t> 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1475656" y="3645024"/>
            <a:ext cx="6336704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Project Development Life Cycle</a:t>
            </a:r>
            <a:endParaRPr lang="en-US" sz="2000" b="1" dirty="0">
              <a:latin typeface="Segoe WP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635896" y="1484784"/>
            <a:ext cx="19636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Software</a:t>
            </a:r>
          </a:p>
        </p:txBody>
      </p:sp>
      <p:pic>
        <p:nvPicPr>
          <p:cNvPr id="2" name="Picture 1" descr="ls012786.png"/>
          <p:cNvPicPr>
            <a:picLocks noChangeAspect="1"/>
          </p:cNvPicPr>
          <p:nvPr/>
        </p:nvPicPr>
        <p:blipFill>
          <a:blip r:embed="rId3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98" y="1844824"/>
            <a:ext cx="158785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Printing Roadmap</a:t>
            </a:r>
            <a:endParaRPr lang="en-US" dirty="0"/>
          </a:p>
        </p:txBody>
      </p:sp>
      <p:sp>
        <p:nvSpPr>
          <p:cNvPr id="4" name="Rectangle 135"/>
          <p:cNvSpPr>
            <a:spLocks noChangeArrowheads="1"/>
          </p:cNvSpPr>
          <p:nvPr/>
        </p:nvSpPr>
        <p:spPr bwMode="auto">
          <a:xfrm>
            <a:off x="276225" y="3502025"/>
            <a:ext cx="8366125" cy="320675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grpSp>
        <p:nvGrpSpPr>
          <p:cNvPr id="5" name="Gruppe 107"/>
          <p:cNvGrpSpPr>
            <a:grpSpLocks/>
          </p:cNvGrpSpPr>
          <p:nvPr/>
        </p:nvGrpSpPr>
        <p:grpSpPr bwMode="auto">
          <a:xfrm>
            <a:off x="276224" y="3201988"/>
            <a:ext cx="8366123" cy="457200"/>
            <a:chOff x="7364201" y="3461036"/>
            <a:chExt cx="1464405" cy="457200"/>
          </a:xfrm>
        </p:grpSpPr>
        <p:sp>
          <p:nvSpPr>
            <p:cNvPr id="6" name="Pentagon 104"/>
            <p:cNvSpPr>
              <a:spLocks noChangeArrowheads="1"/>
            </p:cNvSpPr>
            <p:nvPr/>
          </p:nvSpPr>
          <p:spPr bwMode="auto">
            <a:xfrm>
              <a:off x="7370870" y="3461036"/>
              <a:ext cx="1457347" cy="457200"/>
            </a:xfrm>
            <a:prstGeom prst="homePlate">
              <a:avLst>
                <a:gd name="adj" fmla="val 40317"/>
              </a:avLst>
            </a:prstGeom>
            <a:solidFill>
              <a:srgbClr val="18984E"/>
            </a:solidFill>
            <a:ln w="19050">
              <a:solidFill>
                <a:srgbClr val="60BA1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>
                <a:buFont typeface="Calibri" pitchFamily="-111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7" name="Rectangle 448"/>
            <p:cNvSpPr>
              <a:spLocks noChangeArrowheads="1"/>
            </p:cNvSpPr>
            <p:nvPr/>
          </p:nvSpPr>
          <p:spPr bwMode="auto">
            <a:xfrm>
              <a:off x="7364201" y="3556286"/>
              <a:ext cx="1464405" cy="300037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r>
                <a:rPr lang="en-US" noProof="1" smtClean="0">
                  <a:solidFill>
                    <a:srgbClr val="FFFFFF"/>
                  </a:solidFill>
                  <a:latin typeface="Calibri" pitchFamily="-111" charset="0"/>
                </a:rPr>
                <a:t>Q4 2012</a:t>
              </a:r>
            </a:p>
          </p:txBody>
        </p:sp>
      </p:grpSp>
      <p:sp>
        <p:nvSpPr>
          <p:cNvPr id="8" name="Nedadgående pil 90"/>
          <p:cNvSpPr>
            <a:spLocks noChangeArrowheads="1"/>
          </p:cNvSpPr>
          <p:nvPr/>
        </p:nvSpPr>
        <p:spPr bwMode="auto">
          <a:xfrm>
            <a:off x="757892" y="27432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D0284D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9" name="Nedadgående pil 96"/>
          <p:cNvSpPr>
            <a:spLocks noChangeArrowheads="1"/>
          </p:cNvSpPr>
          <p:nvPr/>
        </p:nvSpPr>
        <p:spPr bwMode="auto">
          <a:xfrm rot="10800000">
            <a:off x="990600" y="3581400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10" name="Nedadgående pil 99"/>
          <p:cNvSpPr>
            <a:spLocks noChangeArrowheads="1"/>
          </p:cNvSpPr>
          <p:nvPr/>
        </p:nvSpPr>
        <p:spPr bwMode="auto">
          <a:xfrm rot="10800000">
            <a:off x="6096000" y="3581400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0" name="Rektangel 82"/>
          <p:cNvSpPr>
            <a:spLocks noChangeArrowheads="1"/>
          </p:cNvSpPr>
          <p:nvPr/>
        </p:nvSpPr>
        <p:spPr bwMode="auto">
          <a:xfrm>
            <a:off x="2133600" y="2209800"/>
            <a:ext cx="1954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Web Jetadmin Management Tool</a:t>
            </a:r>
          </a:p>
        </p:txBody>
      </p:sp>
      <p:sp>
        <p:nvSpPr>
          <p:cNvPr id="21" name="Rektangel 82"/>
          <p:cNvSpPr>
            <a:spLocks noChangeArrowheads="1"/>
          </p:cNvSpPr>
          <p:nvPr/>
        </p:nvSpPr>
        <p:spPr bwMode="auto">
          <a:xfrm>
            <a:off x="228600" y="4267200"/>
            <a:ext cx="1764721" cy="2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SOP Framework</a:t>
            </a:r>
          </a:p>
        </p:txBody>
      </p:sp>
      <p:sp>
        <p:nvSpPr>
          <p:cNvPr id="22" name="Rektangel 82"/>
          <p:cNvSpPr>
            <a:spLocks noChangeArrowheads="1"/>
          </p:cNvSpPr>
          <p:nvPr/>
        </p:nvSpPr>
        <p:spPr bwMode="auto">
          <a:xfrm>
            <a:off x="2895600" y="4267200"/>
            <a:ext cx="13540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Reporting</a:t>
            </a:r>
          </a:p>
        </p:txBody>
      </p:sp>
      <p:sp>
        <p:nvSpPr>
          <p:cNvPr id="23" name="Rektangel 82"/>
          <p:cNvSpPr>
            <a:spLocks noChangeArrowheads="1"/>
          </p:cNvSpPr>
          <p:nvPr/>
        </p:nvSpPr>
        <p:spPr bwMode="auto">
          <a:xfrm>
            <a:off x="5562600" y="4267200"/>
            <a:ext cx="13865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Mobile Printing</a:t>
            </a:r>
          </a:p>
        </p:txBody>
      </p:sp>
      <p:sp>
        <p:nvSpPr>
          <p:cNvPr id="24" name="Nedadgående pil 94"/>
          <p:cNvSpPr>
            <a:spLocks noChangeArrowheads="1"/>
          </p:cNvSpPr>
          <p:nvPr/>
        </p:nvSpPr>
        <p:spPr bwMode="auto">
          <a:xfrm>
            <a:off x="2971800" y="2743200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5" name="Rektangel 82"/>
          <p:cNvSpPr>
            <a:spLocks noChangeArrowheads="1"/>
          </p:cNvSpPr>
          <p:nvPr/>
        </p:nvSpPr>
        <p:spPr bwMode="auto">
          <a:xfrm>
            <a:off x="114270" y="2209800"/>
            <a:ext cx="1562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Internal Security Review</a:t>
            </a:r>
          </a:p>
        </p:txBody>
      </p:sp>
      <p:sp>
        <p:nvSpPr>
          <p:cNvPr id="26" name="Rektangel 82"/>
          <p:cNvSpPr>
            <a:spLocks noChangeArrowheads="1"/>
          </p:cNvSpPr>
          <p:nvPr/>
        </p:nvSpPr>
        <p:spPr bwMode="auto">
          <a:xfrm>
            <a:off x="6248400" y="2209800"/>
            <a:ext cx="1954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BL Swipe Card &amp; Touchscreen</a:t>
            </a:r>
          </a:p>
        </p:txBody>
      </p:sp>
      <p:sp>
        <p:nvSpPr>
          <p:cNvPr id="27" name="Nedadgående pil 94"/>
          <p:cNvSpPr>
            <a:spLocks noChangeArrowheads="1"/>
          </p:cNvSpPr>
          <p:nvPr/>
        </p:nvSpPr>
        <p:spPr bwMode="auto">
          <a:xfrm>
            <a:off x="5257800" y="2743200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8" name="Rektangel 82"/>
          <p:cNvSpPr>
            <a:spLocks noChangeArrowheads="1"/>
          </p:cNvSpPr>
          <p:nvPr/>
        </p:nvSpPr>
        <p:spPr bwMode="auto">
          <a:xfrm>
            <a:off x="4419600" y="2362200"/>
            <a:ext cx="19542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Print Cost</a:t>
            </a:r>
          </a:p>
        </p:txBody>
      </p:sp>
      <p:sp>
        <p:nvSpPr>
          <p:cNvPr id="29" name="Nedadgående pil 96"/>
          <p:cNvSpPr>
            <a:spLocks noChangeArrowheads="1"/>
          </p:cNvSpPr>
          <p:nvPr/>
        </p:nvSpPr>
        <p:spPr bwMode="auto">
          <a:xfrm rot="10800000">
            <a:off x="3429000" y="3581400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0" name="Rektangel 82"/>
          <p:cNvSpPr>
            <a:spLocks noChangeArrowheads="1"/>
          </p:cNvSpPr>
          <p:nvPr/>
        </p:nvSpPr>
        <p:spPr bwMode="auto">
          <a:xfrm>
            <a:off x="7315200" y="4267200"/>
            <a:ext cx="138651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Pharos Upgrade </a:t>
            </a: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from xx =&gt; xy </a:t>
            </a:r>
            <a:b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</a:b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(BL, IN)</a:t>
            </a:r>
          </a:p>
        </p:txBody>
      </p:sp>
      <p:sp>
        <p:nvSpPr>
          <p:cNvPr id="31" name="Nedadgående pil 94"/>
          <p:cNvSpPr>
            <a:spLocks noChangeArrowheads="1"/>
          </p:cNvSpPr>
          <p:nvPr/>
        </p:nvSpPr>
        <p:spPr bwMode="auto">
          <a:xfrm>
            <a:off x="7162800" y="2743200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2" name="Nedadgående pil 99"/>
          <p:cNvSpPr>
            <a:spLocks noChangeArrowheads="1"/>
          </p:cNvSpPr>
          <p:nvPr/>
        </p:nvSpPr>
        <p:spPr bwMode="auto">
          <a:xfrm rot="10800000">
            <a:off x="7848600" y="3581400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grpSp>
        <p:nvGrpSpPr>
          <p:cNvPr id="33" name="Grupper 13"/>
          <p:cNvGrpSpPr>
            <a:grpSpLocks/>
          </p:cNvGrpSpPr>
          <p:nvPr/>
        </p:nvGrpSpPr>
        <p:grpSpPr bwMode="auto">
          <a:xfrm>
            <a:off x="0" y="5373216"/>
            <a:ext cx="9144000" cy="216024"/>
            <a:chOff x="0" y="1536700"/>
            <a:chExt cx="9144000" cy="317275"/>
          </a:xfrm>
        </p:grpSpPr>
        <p:sp>
          <p:nvSpPr>
            <p:cNvPr id="34" name="Rektangel 58"/>
            <p:cNvSpPr>
              <a:spLocks noChangeArrowheads="1"/>
            </p:cNvSpPr>
            <p:nvPr/>
          </p:nvSpPr>
          <p:spPr bwMode="auto">
            <a:xfrm>
              <a:off x="0" y="1536700"/>
              <a:ext cx="9144000" cy="317275"/>
            </a:xfrm>
            <a:prstGeom prst="rect">
              <a:avLst/>
            </a:prstGeom>
            <a:solidFill>
              <a:srgbClr val="00BD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-111" charset="0"/>
              </a:endParaRPr>
            </a:p>
          </p:txBody>
        </p:sp>
        <p:sp>
          <p:nvSpPr>
            <p:cNvPr id="35" name="Rektangel 59"/>
            <p:cNvSpPr/>
            <p:nvPr/>
          </p:nvSpPr>
          <p:spPr>
            <a:xfrm>
              <a:off x="0" y="1574800"/>
              <a:ext cx="9144000" cy="152400"/>
            </a:xfrm>
            <a:prstGeom prst="rect">
              <a:avLst/>
            </a:prstGeom>
            <a:gradFill rotWithShape="1">
              <a:gsLst>
                <a:gs pos="100000">
                  <a:srgbClr val="FFFCF9">
                    <a:alpha val="79000"/>
                  </a:srgbClr>
                </a:gs>
                <a:gs pos="0">
                  <a:srgbClr val="E6E6E6">
                    <a:tint val="50000"/>
                    <a:shade val="100000"/>
                    <a:satMod val="350000"/>
                    <a:alpha val="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Calibri" pitchFamily="-111" charset="0"/>
              </a:endParaRPr>
            </a:p>
          </p:txBody>
        </p:sp>
      </p:grp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346263" y="5589240"/>
            <a:ext cx="6222999" cy="5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defTabSz="801688">
              <a:spcBef>
                <a:spcPct val="2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The Universal Printing Roadmap provides a 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mechanism to help </a:t>
            </a: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forecast, plan and coordinate 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technology </a:t>
            </a: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developments.</a:t>
            </a:r>
            <a:endParaRPr lang="en-US" sz="1400" dirty="0">
              <a:solidFill>
                <a:schemeClr val="bg1"/>
              </a:solidFill>
              <a:latin typeface="Segoe WP"/>
              <a:cs typeface="Segoe WP"/>
            </a:endParaRPr>
          </a:p>
        </p:txBody>
      </p:sp>
    </p:spTree>
    <p:extLst>
      <p:ext uri="{BB962C8B-B14F-4D97-AF65-F5344CB8AC3E}">
        <p14:creationId xmlns:p14="http://schemas.microsoft.com/office/powerpoint/2010/main" val="237764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Printing Roadmap</a:t>
            </a:r>
            <a:endParaRPr lang="en-US" dirty="0"/>
          </a:p>
        </p:txBody>
      </p:sp>
      <p:sp>
        <p:nvSpPr>
          <p:cNvPr id="4" name="Rectangle 135"/>
          <p:cNvSpPr>
            <a:spLocks noChangeArrowheads="1"/>
          </p:cNvSpPr>
          <p:nvPr/>
        </p:nvSpPr>
        <p:spPr bwMode="auto">
          <a:xfrm>
            <a:off x="276225" y="3502025"/>
            <a:ext cx="8366125" cy="320675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" name="Pentagon 104"/>
          <p:cNvSpPr>
            <a:spLocks noChangeArrowheads="1"/>
          </p:cNvSpPr>
          <p:nvPr/>
        </p:nvSpPr>
        <p:spPr bwMode="auto">
          <a:xfrm>
            <a:off x="314324" y="3201988"/>
            <a:ext cx="8325801" cy="457200"/>
          </a:xfrm>
          <a:prstGeom prst="homePlate">
            <a:avLst>
              <a:gd name="adj" fmla="val 40317"/>
            </a:avLst>
          </a:prstGeom>
          <a:solidFill>
            <a:srgbClr val="18984E"/>
          </a:solidFill>
          <a:ln w="19050">
            <a:solidFill>
              <a:srgbClr val="60BA1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>
              <a:buFont typeface="Calibri" pitchFamily="-111" charset="0"/>
              <a:buAutoNum type="arabicPeriod"/>
            </a:pPr>
            <a:endParaRPr lang="en-US" noProof="1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6" name="Rectangle 448"/>
          <p:cNvSpPr>
            <a:spLocks noChangeArrowheads="1"/>
          </p:cNvSpPr>
          <p:nvPr/>
        </p:nvSpPr>
        <p:spPr bwMode="auto">
          <a:xfrm>
            <a:off x="276225" y="3274558"/>
            <a:ext cx="2399930" cy="300037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r>
              <a:rPr lang="en-US" noProof="1" smtClean="0">
                <a:solidFill>
                  <a:srgbClr val="FFFFFF"/>
                </a:solidFill>
                <a:latin typeface="Calibri" pitchFamily="-111" charset="0"/>
              </a:rPr>
              <a:t>Q4 2012</a:t>
            </a:r>
            <a:endParaRPr lang="en-US" noProof="1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" name="Rektangel 82"/>
          <p:cNvSpPr>
            <a:spLocks noChangeArrowheads="1"/>
          </p:cNvSpPr>
          <p:nvPr/>
        </p:nvSpPr>
        <p:spPr bwMode="auto">
          <a:xfrm>
            <a:off x="127591" y="1916832"/>
            <a:ext cx="16360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Steering Comittee</a:t>
            </a:r>
          </a:p>
        </p:txBody>
      </p:sp>
      <p:sp>
        <p:nvSpPr>
          <p:cNvPr id="17" name="Rektangel 82"/>
          <p:cNvSpPr>
            <a:spLocks noChangeArrowheads="1"/>
          </p:cNvSpPr>
          <p:nvPr/>
        </p:nvSpPr>
        <p:spPr bwMode="auto">
          <a:xfrm>
            <a:off x="3505200" y="2209800"/>
            <a:ext cx="1954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Development Testing</a:t>
            </a:r>
            <a:b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</a:b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(Early Adopters)</a:t>
            </a:r>
          </a:p>
        </p:txBody>
      </p:sp>
      <p:sp>
        <p:nvSpPr>
          <p:cNvPr id="18" name="Rektangel 82"/>
          <p:cNvSpPr>
            <a:spLocks noChangeArrowheads="1"/>
          </p:cNvSpPr>
          <p:nvPr/>
        </p:nvSpPr>
        <p:spPr bwMode="auto">
          <a:xfrm>
            <a:off x="838200" y="4267200"/>
            <a:ext cx="1326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Determine Vendor</a:t>
            </a:r>
          </a:p>
        </p:txBody>
      </p:sp>
      <p:sp>
        <p:nvSpPr>
          <p:cNvPr id="19" name="Nedadgående pil 99"/>
          <p:cNvSpPr>
            <a:spLocks noChangeArrowheads="1"/>
          </p:cNvSpPr>
          <p:nvPr/>
        </p:nvSpPr>
        <p:spPr bwMode="auto">
          <a:xfrm rot="10800000">
            <a:off x="1371600" y="3657600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0" name="Rektangel 82"/>
          <p:cNvSpPr>
            <a:spLocks noChangeArrowheads="1"/>
          </p:cNvSpPr>
          <p:nvPr/>
        </p:nvSpPr>
        <p:spPr bwMode="auto">
          <a:xfrm>
            <a:off x="2799525" y="4267200"/>
            <a:ext cx="108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Build Out Infrastructure</a:t>
            </a:r>
          </a:p>
        </p:txBody>
      </p:sp>
      <p:sp>
        <p:nvSpPr>
          <p:cNvPr id="21" name="Nedadgående pil 99"/>
          <p:cNvSpPr>
            <a:spLocks noChangeArrowheads="1"/>
          </p:cNvSpPr>
          <p:nvPr/>
        </p:nvSpPr>
        <p:spPr bwMode="auto">
          <a:xfrm>
            <a:off x="2362200" y="2667000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2" name="Rektangel 82"/>
          <p:cNvSpPr>
            <a:spLocks noChangeArrowheads="1"/>
          </p:cNvSpPr>
          <p:nvPr/>
        </p:nvSpPr>
        <p:spPr bwMode="auto">
          <a:xfrm>
            <a:off x="1691680" y="2287905"/>
            <a:ext cx="1519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Design Architecture</a:t>
            </a:r>
          </a:p>
        </p:txBody>
      </p:sp>
      <p:sp>
        <p:nvSpPr>
          <p:cNvPr id="23" name="Nedadgående pil 99"/>
          <p:cNvSpPr>
            <a:spLocks noChangeArrowheads="1"/>
          </p:cNvSpPr>
          <p:nvPr/>
        </p:nvSpPr>
        <p:spPr bwMode="auto">
          <a:xfrm>
            <a:off x="762000" y="2276872"/>
            <a:ext cx="281608" cy="928291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4" name="Rectangle 448"/>
          <p:cNvSpPr>
            <a:spLocks noChangeArrowheads="1"/>
          </p:cNvSpPr>
          <p:nvPr/>
        </p:nvSpPr>
        <p:spPr bwMode="auto">
          <a:xfrm>
            <a:off x="4522240" y="3279535"/>
            <a:ext cx="2399930" cy="300037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r>
              <a:rPr lang="en-US" noProof="1" smtClean="0">
                <a:solidFill>
                  <a:srgbClr val="FFFFFF"/>
                </a:solidFill>
                <a:latin typeface="Calibri" pitchFamily="-111" charset="0"/>
              </a:rPr>
              <a:t>Q1 2013</a:t>
            </a:r>
            <a:endParaRPr lang="en-US" noProof="1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5" name="Pentagon 104"/>
          <p:cNvSpPr>
            <a:spLocks noChangeArrowheads="1"/>
          </p:cNvSpPr>
          <p:nvPr/>
        </p:nvSpPr>
        <p:spPr bwMode="auto">
          <a:xfrm>
            <a:off x="2823571" y="3201988"/>
            <a:ext cx="5816554" cy="457200"/>
          </a:xfrm>
          <a:prstGeom prst="homePlate">
            <a:avLst>
              <a:gd name="adj" fmla="val 40317"/>
            </a:avLst>
          </a:prstGeom>
          <a:solidFill>
            <a:srgbClr val="18984E"/>
          </a:solidFill>
          <a:ln w="19050">
            <a:solidFill>
              <a:srgbClr val="60BA1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>
              <a:buFont typeface="Calibri" pitchFamily="-111" charset="0"/>
              <a:buAutoNum type="arabicPeriod"/>
            </a:pPr>
            <a:endParaRPr lang="en-US" noProof="1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6" name="Nedadgående pil 94"/>
          <p:cNvSpPr>
            <a:spLocks noChangeArrowheads="1"/>
          </p:cNvSpPr>
          <p:nvPr/>
        </p:nvSpPr>
        <p:spPr bwMode="auto">
          <a:xfrm>
            <a:off x="4267200" y="2667000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 dirty="0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7" name="Nedadgående pil 99"/>
          <p:cNvSpPr>
            <a:spLocks noChangeArrowheads="1"/>
          </p:cNvSpPr>
          <p:nvPr/>
        </p:nvSpPr>
        <p:spPr bwMode="auto">
          <a:xfrm rot="10800000">
            <a:off x="3200400" y="3657600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8" name="Nedadgående pil 99"/>
          <p:cNvSpPr>
            <a:spLocks noChangeArrowheads="1"/>
          </p:cNvSpPr>
          <p:nvPr/>
        </p:nvSpPr>
        <p:spPr bwMode="auto">
          <a:xfrm rot="10800000">
            <a:off x="6019800" y="3657600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0284D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9" name="Rektangel 82"/>
          <p:cNvSpPr>
            <a:spLocks noChangeArrowheads="1"/>
          </p:cNvSpPr>
          <p:nvPr/>
        </p:nvSpPr>
        <p:spPr bwMode="auto">
          <a:xfrm>
            <a:off x="5618925" y="4267200"/>
            <a:ext cx="108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Production/</a:t>
            </a:r>
            <a:b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</a:b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“Go Live”</a:t>
            </a:r>
          </a:p>
        </p:txBody>
      </p:sp>
      <p:sp>
        <p:nvSpPr>
          <p:cNvPr id="30" name="Rektangel 82"/>
          <p:cNvSpPr>
            <a:spLocks noChangeArrowheads="1"/>
          </p:cNvSpPr>
          <p:nvPr/>
        </p:nvSpPr>
        <p:spPr bwMode="auto">
          <a:xfrm>
            <a:off x="6400800" y="2209800"/>
            <a:ext cx="19542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Implementation Strategy</a:t>
            </a:r>
          </a:p>
        </p:txBody>
      </p:sp>
      <p:sp>
        <p:nvSpPr>
          <p:cNvPr id="31" name="Rectangle 448"/>
          <p:cNvSpPr>
            <a:spLocks noChangeArrowheads="1"/>
          </p:cNvSpPr>
          <p:nvPr/>
        </p:nvSpPr>
        <p:spPr bwMode="auto">
          <a:xfrm>
            <a:off x="3127458" y="3268195"/>
            <a:ext cx="2399930" cy="300037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r>
              <a:rPr lang="en-US" noProof="1" smtClean="0">
                <a:solidFill>
                  <a:srgbClr val="FFFFFF"/>
                </a:solidFill>
                <a:latin typeface="Calibri" pitchFamily="-111" charset="0"/>
              </a:rPr>
              <a:t>Q1 2013</a:t>
            </a:r>
            <a:endParaRPr lang="en-US" noProof="1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2" name="Pentagon 104"/>
          <p:cNvSpPr>
            <a:spLocks noChangeArrowheads="1"/>
          </p:cNvSpPr>
          <p:nvPr/>
        </p:nvSpPr>
        <p:spPr bwMode="auto">
          <a:xfrm>
            <a:off x="5590441" y="3195625"/>
            <a:ext cx="3202083" cy="457200"/>
          </a:xfrm>
          <a:prstGeom prst="homePlate">
            <a:avLst>
              <a:gd name="adj" fmla="val 40317"/>
            </a:avLst>
          </a:prstGeom>
          <a:solidFill>
            <a:srgbClr val="18984E"/>
          </a:solidFill>
          <a:ln w="19050">
            <a:solidFill>
              <a:srgbClr val="60BA1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>
              <a:buFont typeface="Calibri" pitchFamily="-111" charset="0"/>
              <a:buAutoNum type="arabicPeriod"/>
            </a:pPr>
            <a:endParaRPr lang="en-US" noProof="1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3" name="Rectangle 448"/>
          <p:cNvSpPr>
            <a:spLocks noChangeArrowheads="1"/>
          </p:cNvSpPr>
          <p:nvPr/>
        </p:nvSpPr>
        <p:spPr bwMode="auto">
          <a:xfrm>
            <a:off x="5921993" y="3295853"/>
            <a:ext cx="2399930" cy="300037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r>
              <a:rPr lang="en-US" noProof="1" smtClean="0">
                <a:solidFill>
                  <a:srgbClr val="FFFFFF"/>
                </a:solidFill>
                <a:latin typeface="Calibri" pitchFamily="-111" charset="0"/>
              </a:rPr>
              <a:t>Q2 2013</a:t>
            </a:r>
            <a:endParaRPr lang="en-US" noProof="1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4" name="Nedadgående pil 94"/>
          <p:cNvSpPr>
            <a:spLocks noChangeArrowheads="1"/>
          </p:cNvSpPr>
          <p:nvPr/>
        </p:nvSpPr>
        <p:spPr bwMode="auto">
          <a:xfrm>
            <a:off x="7239000" y="2667000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 dirty="0">
              <a:solidFill>
                <a:schemeClr val="bg1"/>
              </a:solidFill>
              <a:latin typeface="Calibri" pitchFamily="-111" charset="0"/>
            </a:endParaRPr>
          </a:p>
        </p:txBody>
      </p:sp>
      <p:grpSp>
        <p:nvGrpSpPr>
          <p:cNvPr id="35" name="Grupper 13"/>
          <p:cNvGrpSpPr>
            <a:grpSpLocks/>
          </p:cNvGrpSpPr>
          <p:nvPr/>
        </p:nvGrpSpPr>
        <p:grpSpPr bwMode="auto">
          <a:xfrm>
            <a:off x="0" y="5373216"/>
            <a:ext cx="9144000" cy="216024"/>
            <a:chOff x="0" y="1536700"/>
            <a:chExt cx="9144000" cy="317275"/>
          </a:xfrm>
        </p:grpSpPr>
        <p:sp>
          <p:nvSpPr>
            <p:cNvPr id="36" name="Rektangel 58"/>
            <p:cNvSpPr>
              <a:spLocks noChangeArrowheads="1"/>
            </p:cNvSpPr>
            <p:nvPr/>
          </p:nvSpPr>
          <p:spPr bwMode="auto">
            <a:xfrm>
              <a:off x="0" y="1536700"/>
              <a:ext cx="9144000" cy="317275"/>
            </a:xfrm>
            <a:prstGeom prst="rect">
              <a:avLst/>
            </a:prstGeom>
            <a:solidFill>
              <a:srgbClr val="00BD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-111" charset="0"/>
              </a:endParaRPr>
            </a:p>
          </p:txBody>
        </p:sp>
        <p:sp>
          <p:nvSpPr>
            <p:cNvPr id="37" name="Rektangel 59"/>
            <p:cNvSpPr/>
            <p:nvPr/>
          </p:nvSpPr>
          <p:spPr>
            <a:xfrm>
              <a:off x="0" y="1574800"/>
              <a:ext cx="9144000" cy="152400"/>
            </a:xfrm>
            <a:prstGeom prst="rect">
              <a:avLst/>
            </a:prstGeom>
            <a:gradFill rotWithShape="1">
              <a:gsLst>
                <a:gs pos="100000">
                  <a:srgbClr val="FFFCF9">
                    <a:alpha val="79000"/>
                  </a:srgbClr>
                </a:gs>
                <a:gs pos="0">
                  <a:srgbClr val="E6E6E6">
                    <a:tint val="50000"/>
                    <a:shade val="100000"/>
                    <a:satMod val="350000"/>
                    <a:alpha val="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Calibri" pitchFamily="-111" charset="0"/>
              </a:endParaRPr>
            </a:p>
          </p:txBody>
        </p:sp>
      </p:grp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1346263" y="5589240"/>
            <a:ext cx="6222999" cy="5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defTabSz="801688">
              <a:spcBef>
                <a:spcPct val="2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The Universal Printing Roadmap provides a 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mechanism to help </a:t>
            </a: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forecast, plan and coordinate 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technology </a:t>
            </a: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developments.</a:t>
            </a:r>
            <a:endParaRPr lang="en-US" sz="1400" dirty="0">
              <a:solidFill>
                <a:schemeClr val="bg1"/>
              </a:solidFill>
              <a:latin typeface="Segoe WP"/>
              <a:cs typeface="Segoe WP"/>
            </a:endParaRPr>
          </a:p>
        </p:txBody>
      </p:sp>
    </p:spTree>
    <p:extLst>
      <p:ext uri="{BB962C8B-B14F-4D97-AF65-F5344CB8AC3E}">
        <p14:creationId xmlns:p14="http://schemas.microsoft.com/office/powerpoint/2010/main" val="13717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528" y="274560"/>
            <a:ext cx="8405813" cy="994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Deployment and Device Management</a:t>
            </a:r>
            <a:endParaRPr lang="en-US" sz="4000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868144" y="1484784"/>
            <a:ext cx="1961360" cy="1964093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err="1" smtClean="0">
                <a:latin typeface="Segoe WP" pitchFamily="34" charset="0"/>
              </a:rPr>
              <a:t>Hyper</a:t>
            </a:r>
            <a:r>
              <a:rPr lang="pl-PL" sz="2000" b="1" dirty="0" smtClean="0">
                <a:latin typeface="Segoe WP" pitchFamily="34" charset="0"/>
              </a:rPr>
              <a:t>-V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5868144" y="3645024"/>
            <a:ext cx="1963636" cy="1963855"/>
          </a:xfrm>
          <a:prstGeom prst="rect">
            <a:avLst/>
          </a:prstGeom>
          <a:solidFill>
            <a:srgbClr val="18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Segoe WP" pitchFamily="34" charset="0"/>
              </a:rPr>
              <a:t>MSI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475656" y="1484784"/>
            <a:ext cx="1963636" cy="19638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Segoe WP" pitchFamily="34" charset="0"/>
              </a:rPr>
              <a:t>SCCM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635896" y="3645024"/>
            <a:ext cx="1963636" cy="196385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err="1" smtClean="0">
                <a:latin typeface="Segoe WP" pitchFamily="34" charset="0"/>
              </a:rPr>
              <a:t>App</a:t>
            </a:r>
            <a:r>
              <a:rPr lang="pl-PL" sz="2000" b="1" dirty="0" smtClean="0">
                <a:latin typeface="Segoe WP" pitchFamily="34" charset="0"/>
              </a:rPr>
              <a:t>-V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635896" y="1484784"/>
            <a:ext cx="19636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Segoe WP" pitchFamily="34" charset="0"/>
              </a:rPr>
              <a:t>InTune</a:t>
            </a:r>
            <a:endParaRPr lang="en-US" sz="2000" b="1" dirty="0" smtClean="0">
              <a:latin typeface="Segoe WP" pitchFamily="34" charset="0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1475656" y="3645024"/>
            <a:ext cx="1963636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WP" pitchFamily="34" charset="0"/>
              </a:rPr>
              <a:t>Project Development Life Cycle</a:t>
            </a:r>
          </a:p>
        </p:txBody>
      </p:sp>
    </p:spTree>
    <p:extLst>
      <p:ext uri="{BB962C8B-B14F-4D97-AF65-F5344CB8AC3E}">
        <p14:creationId xmlns:p14="http://schemas.microsoft.com/office/powerpoint/2010/main" val="37851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SCCM Roadmap</a:t>
            </a:r>
            <a:endParaRPr lang="en-US" dirty="0"/>
          </a:p>
        </p:txBody>
      </p:sp>
      <p:sp>
        <p:nvSpPr>
          <p:cNvPr id="4" name="Rectangle 135"/>
          <p:cNvSpPr>
            <a:spLocks noChangeArrowheads="1"/>
          </p:cNvSpPr>
          <p:nvPr/>
        </p:nvSpPr>
        <p:spPr bwMode="auto">
          <a:xfrm>
            <a:off x="276225" y="3502025"/>
            <a:ext cx="8366125" cy="320675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grpSp>
        <p:nvGrpSpPr>
          <p:cNvPr id="5" name="Gruppe 107"/>
          <p:cNvGrpSpPr>
            <a:grpSpLocks/>
          </p:cNvGrpSpPr>
          <p:nvPr/>
        </p:nvGrpSpPr>
        <p:grpSpPr bwMode="auto">
          <a:xfrm>
            <a:off x="276224" y="3201988"/>
            <a:ext cx="8366123" cy="457200"/>
            <a:chOff x="7364201" y="3461036"/>
            <a:chExt cx="1464405" cy="457200"/>
          </a:xfrm>
        </p:grpSpPr>
        <p:sp>
          <p:nvSpPr>
            <p:cNvPr id="6" name="Pentagon 104"/>
            <p:cNvSpPr>
              <a:spLocks noChangeArrowheads="1"/>
            </p:cNvSpPr>
            <p:nvPr/>
          </p:nvSpPr>
          <p:spPr bwMode="auto">
            <a:xfrm>
              <a:off x="7370870" y="3461036"/>
              <a:ext cx="1457347" cy="457200"/>
            </a:xfrm>
            <a:prstGeom prst="homePlate">
              <a:avLst>
                <a:gd name="adj" fmla="val 40317"/>
              </a:avLst>
            </a:prstGeom>
            <a:solidFill>
              <a:srgbClr val="18984E"/>
            </a:solidFill>
            <a:ln w="19050">
              <a:solidFill>
                <a:srgbClr val="60BA1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>
                <a:buFont typeface="Calibri" pitchFamily="-111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7" name="Rectangle 448"/>
            <p:cNvSpPr>
              <a:spLocks noChangeArrowheads="1"/>
            </p:cNvSpPr>
            <p:nvPr/>
          </p:nvSpPr>
          <p:spPr bwMode="auto">
            <a:xfrm>
              <a:off x="7364201" y="3556286"/>
              <a:ext cx="1464405" cy="300037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r>
                <a:rPr lang="en-US" noProof="1" smtClean="0">
                  <a:solidFill>
                    <a:srgbClr val="FFFFFF"/>
                  </a:solidFill>
                  <a:latin typeface="Calibri" pitchFamily="-111" charset="0"/>
                </a:rPr>
                <a:t>Q4 2012</a:t>
              </a:r>
            </a:p>
          </p:txBody>
        </p:sp>
      </p:grpSp>
      <p:sp>
        <p:nvSpPr>
          <p:cNvPr id="8" name="Nedadgående pil 90"/>
          <p:cNvSpPr>
            <a:spLocks noChangeArrowheads="1"/>
          </p:cNvSpPr>
          <p:nvPr/>
        </p:nvSpPr>
        <p:spPr bwMode="auto">
          <a:xfrm>
            <a:off x="569585" y="2713037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D0284D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9" name="Nedadgående pil 96"/>
          <p:cNvSpPr>
            <a:spLocks noChangeArrowheads="1"/>
          </p:cNvSpPr>
          <p:nvPr/>
        </p:nvSpPr>
        <p:spPr bwMode="auto">
          <a:xfrm rot="10800000">
            <a:off x="866378" y="3578454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19" name="Rektangel 82"/>
          <p:cNvSpPr>
            <a:spLocks noChangeArrowheads="1"/>
          </p:cNvSpPr>
          <p:nvPr/>
        </p:nvSpPr>
        <p:spPr bwMode="auto">
          <a:xfrm>
            <a:off x="2328829" y="2451427"/>
            <a:ext cx="17853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POC – R/S Migration</a:t>
            </a:r>
          </a:p>
        </p:txBody>
      </p:sp>
      <p:sp>
        <p:nvSpPr>
          <p:cNvPr id="20" name="Rektangel 82"/>
          <p:cNvSpPr>
            <a:spLocks noChangeArrowheads="1"/>
          </p:cNvSpPr>
          <p:nvPr/>
        </p:nvSpPr>
        <p:spPr bwMode="auto">
          <a:xfrm>
            <a:off x="3753" y="4144392"/>
            <a:ext cx="1903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POC – AIT Full Migration </a:t>
            </a:r>
            <a:endParaRPr lang="en-US" sz="1200" noProof="1" smtClean="0">
              <a:solidFill>
                <a:schemeClr val="bg1"/>
              </a:solidFill>
              <a:latin typeface="Segoe WP"/>
              <a:cs typeface="Segoe WP"/>
            </a:endParaRP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2007 </a:t>
            </a:r>
            <a:r>
              <a:rPr lang="en-US" sz="1000" i="1" noProof="1" smtClean="0">
                <a:solidFill>
                  <a:schemeClr val="bg1"/>
                </a:solidFill>
                <a:latin typeface="Segoe WP"/>
                <a:cs typeface="Segoe WP"/>
                <a:sym typeface="Wingdings"/>
              </a:rPr>
              <a:t></a:t>
            </a:r>
            <a:r>
              <a:rPr lang="en-US" sz="1000" i="1" noProof="1" smtClean="0">
                <a:solidFill>
                  <a:schemeClr val="bg1"/>
                </a:solidFill>
                <a:latin typeface="Segoe WP"/>
                <a:cs typeface="Segoe WP"/>
              </a:rPr>
              <a:t> </a:t>
            </a: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2012</a:t>
            </a:r>
          </a:p>
        </p:txBody>
      </p:sp>
      <p:sp>
        <p:nvSpPr>
          <p:cNvPr id="21" name="Rektangel 82"/>
          <p:cNvSpPr>
            <a:spLocks noChangeArrowheads="1"/>
          </p:cNvSpPr>
          <p:nvPr/>
        </p:nvSpPr>
        <p:spPr bwMode="auto">
          <a:xfrm>
            <a:off x="3001895" y="4659918"/>
            <a:ext cx="1354081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POC – Athletics Migration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2007 </a:t>
            </a: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  <a:sym typeface="Wingdings"/>
              </a:rPr>
              <a:t></a:t>
            </a: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 2012</a:t>
            </a:r>
          </a:p>
        </p:txBody>
      </p:sp>
      <p:sp>
        <p:nvSpPr>
          <p:cNvPr id="22" name="Rektangel 82"/>
          <p:cNvSpPr>
            <a:spLocks noChangeArrowheads="1"/>
          </p:cNvSpPr>
          <p:nvPr/>
        </p:nvSpPr>
        <p:spPr bwMode="auto">
          <a:xfrm>
            <a:off x="6164139" y="2156781"/>
            <a:ext cx="17202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POC – All New Builds</a:t>
            </a:r>
            <a:r>
              <a:rPr lang="en-US" sz="11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 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Deploy from 2012</a:t>
            </a:r>
          </a:p>
        </p:txBody>
      </p:sp>
      <p:sp>
        <p:nvSpPr>
          <p:cNvPr id="23" name="Rektangel 82"/>
          <p:cNvSpPr>
            <a:spLocks noChangeArrowheads="1"/>
          </p:cNvSpPr>
          <p:nvPr/>
        </p:nvSpPr>
        <p:spPr bwMode="auto">
          <a:xfrm>
            <a:off x="-163629" y="2451427"/>
            <a:ext cx="17172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POC</a:t>
            </a:r>
            <a:r>
              <a:rPr lang="en-US" sz="11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 </a:t>
            </a: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- Stabalization</a:t>
            </a:r>
          </a:p>
        </p:txBody>
      </p:sp>
      <p:sp>
        <p:nvSpPr>
          <p:cNvPr id="24" name="Rektangel 82"/>
          <p:cNvSpPr>
            <a:spLocks noChangeArrowheads="1"/>
          </p:cNvSpPr>
          <p:nvPr/>
        </p:nvSpPr>
        <p:spPr bwMode="auto">
          <a:xfrm>
            <a:off x="1681683" y="4116616"/>
            <a:ext cx="19542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Identify Team SCCM</a:t>
            </a:r>
          </a:p>
        </p:txBody>
      </p:sp>
      <p:sp>
        <p:nvSpPr>
          <p:cNvPr id="25" name="Rektangel 82"/>
          <p:cNvSpPr>
            <a:spLocks noChangeArrowheads="1"/>
          </p:cNvSpPr>
          <p:nvPr/>
        </p:nvSpPr>
        <p:spPr bwMode="auto">
          <a:xfrm>
            <a:off x="3369576" y="1613614"/>
            <a:ext cx="1634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POC – Phase VII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Fine Tune Rollout Plan</a:t>
            </a:r>
          </a:p>
        </p:txBody>
      </p:sp>
      <p:sp>
        <p:nvSpPr>
          <p:cNvPr id="26" name="Nedadgående pil 99"/>
          <p:cNvSpPr>
            <a:spLocks noChangeArrowheads="1"/>
          </p:cNvSpPr>
          <p:nvPr/>
        </p:nvSpPr>
        <p:spPr bwMode="auto">
          <a:xfrm>
            <a:off x="2079593" y="2121228"/>
            <a:ext cx="249238" cy="1129971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7" name="Rektangel 82"/>
          <p:cNvSpPr>
            <a:spLocks noChangeArrowheads="1"/>
          </p:cNvSpPr>
          <p:nvPr/>
        </p:nvSpPr>
        <p:spPr bwMode="auto">
          <a:xfrm>
            <a:off x="1510952" y="1650345"/>
            <a:ext cx="13865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Microsoft InTune </a:t>
            </a: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TAP Acceptance</a:t>
            </a:r>
          </a:p>
        </p:txBody>
      </p:sp>
      <p:sp>
        <p:nvSpPr>
          <p:cNvPr id="28" name="Nedadgående pil 96"/>
          <p:cNvSpPr>
            <a:spLocks noChangeArrowheads="1"/>
          </p:cNvSpPr>
          <p:nvPr/>
        </p:nvSpPr>
        <p:spPr bwMode="auto">
          <a:xfrm rot="10800000">
            <a:off x="2534169" y="3578454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lt1"/>
              </a:solidFill>
              <a:latin typeface="Segoe WP" pitchFamily="34" charset="0"/>
            </a:endParaRPr>
          </a:p>
        </p:txBody>
      </p:sp>
      <p:sp>
        <p:nvSpPr>
          <p:cNvPr id="29" name="Nedadgående pil 90"/>
          <p:cNvSpPr>
            <a:spLocks noChangeArrowheads="1"/>
          </p:cNvSpPr>
          <p:nvPr/>
        </p:nvSpPr>
        <p:spPr bwMode="auto">
          <a:xfrm>
            <a:off x="3096106" y="2713037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D0284D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0" name="Nedadgående pil 96"/>
          <p:cNvSpPr>
            <a:spLocks noChangeArrowheads="1"/>
          </p:cNvSpPr>
          <p:nvPr/>
        </p:nvSpPr>
        <p:spPr bwMode="auto">
          <a:xfrm rot="10800000">
            <a:off x="3541601" y="3578452"/>
            <a:ext cx="249238" cy="1081466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1" name="Nedadgående pil 99"/>
          <p:cNvSpPr>
            <a:spLocks noChangeArrowheads="1"/>
          </p:cNvSpPr>
          <p:nvPr/>
        </p:nvSpPr>
        <p:spPr bwMode="auto">
          <a:xfrm>
            <a:off x="4062193" y="2121228"/>
            <a:ext cx="249238" cy="1129971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2" name="Rektangel 82"/>
          <p:cNvSpPr>
            <a:spLocks noChangeArrowheads="1"/>
          </p:cNvSpPr>
          <p:nvPr/>
        </p:nvSpPr>
        <p:spPr bwMode="auto">
          <a:xfrm>
            <a:off x="3761547" y="4015049"/>
            <a:ext cx="1386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Phase</a:t>
            </a:r>
            <a:r>
              <a:rPr lang="en-US" sz="1100" b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 </a:t>
            </a: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I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Project Kickoff</a:t>
            </a:r>
          </a:p>
        </p:txBody>
      </p:sp>
      <p:sp>
        <p:nvSpPr>
          <p:cNvPr id="33" name="Rektangel 82"/>
          <p:cNvSpPr>
            <a:spLocks noChangeArrowheads="1"/>
          </p:cNvSpPr>
          <p:nvPr/>
        </p:nvSpPr>
        <p:spPr bwMode="auto">
          <a:xfrm>
            <a:off x="4913675" y="4144392"/>
            <a:ext cx="1386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Phase III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 smtClean="0">
                <a:solidFill>
                  <a:srgbClr val="FFFFFF"/>
                </a:solidFill>
                <a:latin typeface="Segoe WP"/>
                <a:cs typeface="Segoe WP"/>
              </a:rPr>
              <a:t>Design</a:t>
            </a:r>
            <a:endParaRPr lang="en-US" sz="1000" i="1" noProof="1">
              <a:solidFill>
                <a:srgbClr val="FFFFFF"/>
              </a:solidFill>
              <a:latin typeface="Segoe WP"/>
              <a:cs typeface="Segoe WP"/>
            </a:endParaRPr>
          </a:p>
        </p:txBody>
      </p:sp>
      <p:sp>
        <p:nvSpPr>
          <p:cNvPr id="34" name="Rektangel 82"/>
          <p:cNvSpPr>
            <a:spLocks noChangeArrowheads="1"/>
          </p:cNvSpPr>
          <p:nvPr/>
        </p:nvSpPr>
        <p:spPr bwMode="auto">
          <a:xfrm>
            <a:off x="4193595" y="2219055"/>
            <a:ext cx="138651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Phase II</a:t>
            </a:r>
          </a:p>
          <a:p>
            <a:pPr algn="ctr" defTabSz="801688">
              <a:spcBef>
                <a:spcPct val="20000"/>
              </a:spcBef>
            </a:pPr>
            <a:r>
              <a:rPr lang="en-US" sz="1100" i="1" noProof="1" smtClean="0">
                <a:solidFill>
                  <a:srgbClr val="FFFFFF"/>
                </a:solidFill>
                <a:latin typeface="Calibri" pitchFamily="-111" charset="0"/>
                <a:cs typeface="Arial" charset="0"/>
              </a:rPr>
              <a:t>Exploration</a:t>
            </a:r>
            <a:endParaRPr lang="en-US" sz="1100" i="1" noProof="1">
              <a:solidFill>
                <a:srgbClr val="FFFFFF"/>
              </a:solidFill>
              <a:latin typeface="Calibri" pitchFamily="-111" charset="0"/>
              <a:cs typeface="Arial" charset="0"/>
            </a:endParaRPr>
          </a:p>
        </p:txBody>
      </p:sp>
      <p:sp>
        <p:nvSpPr>
          <p:cNvPr id="35" name="Nedadgående pil 96"/>
          <p:cNvSpPr>
            <a:spLocks noChangeArrowheads="1"/>
          </p:cNvSpPr>
          <p:nvPr/>
        </p:nvSpPr>
        <p:spPr bwMode="auto">
          <a:xfrm rot="10800000">
            <a:off x="4302607" y="3578454"/>
            <a:ext cx="249238" cy="43659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6" name="Nedadgående pil 90"/>
          <p:cNvSpPr>
            <a:spLocks noChangeArrowheads="1"/>
          </p:cNvSpPr>
          <p:nvPr/>
        </p:nvSpPr>
        <p:spPr bwMode="auto">
          <a:xfrm>
            <a:off x="4759789" y="2713037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D0284D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7" name="Nedadgående pil 96"/>
          <p:cNvSpPr>
            <a:spLocks noChangeArrowheads="1"/>
          </p:cNvSpPr>
          <p:nvPr/>
        </p:nvSpPr>
        <p:spPr bwMode="auto">
          <a:xfrm rot="10800000">
            <a:off x="5482316" y="3578455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8" name="Nedadgående pil 90"/>
          <p:cNvSpPr>
            <a:spLocks noChangeArrowheads="1"/>
          </p:cNvSpPr>
          <p:nvPr/>
        </p:nvSpPr>
        <p:spPr bwMode="auto">
          <a:xfrm>
            <a:off x="6876002" y="2713036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D0284D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grpSp>
        <p:nvGrpSpPr>
          <p:cNvPr id="39" name="Grupper 13"/>
          <p:cNvGrpSpPr>
            <a:grpSpLocks/>
          </p:cNvGrpSpPr>
          <p:nvPr/>
        </p:nvGrpSpPr>
        <p:grpSpPr bwMode="auto">
          <a:xfrm>
            <a:off x="0" y="5373216"/>
            <a:ext cx="9144000" cy="216024"/>
            <a:chOff x="0" y="1536700"/>
            <a:chExt cx="9144000" cy="317275"/>
          </a:xfrm>
        </p:grpSpPr>
        <p:sp>
          <p:nvSpPr>
            <p:cNvPr id="40" name="Rektangel 58"/>
            <p:cNvSpPr>
              <a:spLocks noChangeArrowheads="1"/>
            </p:cNvSpPr>
            <p:nvPr/>
          </p:nvSpPr>
          <p:spPr bwMode="auto">
            <a:xfrm>
              <a:off x="0" y="1536700"/>
              <a:ext cx="9144000" cy="317275"/>
            </a:xfrm>
            <a:prstGeom prst="rect">
              <a:avLst/>
            </a:prstGeom>
            <a:solidFill>
              <a:srgbClr val="00BD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-111" charset="0"/>
              </a:endParaRPr>
            </a:p>
          </p:txBody>
        </p:sp>
        <p:sp>
          <p:nvSpPr>
            <p:cNvPr id="41" name="Rektangel 59"/>
            <p:cNvSpPr/>
            <p:nvPr/>
          </p:nvSpPr>
          <p:spPr>
            <a:xfrm>
              <a:off x="0" y="1574800"/>
              <a:ext cx="9144000" cy="152400"/>
            </a:xfrm>
            <a:prstGeom prst="rect">
              <a:avLst/>
            </a:prstGeom>
            <a:gradFill rotWithShape="1">
              <a:gsLst>
                <a:gs pos="100000">
                  <a:srgbClr val="FFFCF9">
                    <a:alpha val="79000"/>
                  </a:srgbClr>
                </a:gs>
                <a:gs pos="0">
                  <a:srgbClr val="E6E6E6">
                    <a:tint val="50000"/>
                    <a:shade val="100000"/>
                    <a:satMod val="350000"/>
                    <a:alpha val="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Calibri" pitchFamily="-111" charset="0"/>
              </a:endParaRPr>
            </a:p>
          </p:txBody>
        </p:sp>
      </p:grp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346263" y="5589240"/>
            <a:ext cx="6222999" cy="5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defTabSz="801688">
              <a:spcBef>
                <a:spcPct val="2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The SCCM Roadmap provides a 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mechanism to help </a:t>
            </a: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forecast, plan and coordinate 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technology </a:t>
            </a: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developments.</a:t>
            </a:r>
            <a:endParaRPr lang="en-US" sz="1400" dirty="0">
              <a:solidFill>
                <a:schemeClr val="bg1"/>
              </a:solidFill>
              <a:latin typeface="Segoe WP"/>
              <a:cs typeface="Segoe WP"/>
            </a:endParaRPr>
          </a:p>
        </p:txBody>
      </p:sp>
    </p:spTree>
    <p:extLst>
      <p:ext uri="{BB962C8B-B14F-4D97-AF65-F5344CB8AC3E}">
        <p14:creationId xmlns:p14="http://schemas.microsoft.com/office/powerpoint/2010/main" val="24332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SCCM Roadmap</a:t>
            </a:r>
            <a:endParaRPr lang="en-US" dirty="0"/>
          </a:p>
        </p:txBody>
      </p:sp>
      <p:sp>
        <p:nvSpPr>
          <p:cNvPr id="4" name="Rectangle 135"/>
          <p:cNvSpPr>
            <a:spLocks noChangeArrowheads="1"/>
          </p:cNvSpPr>
          <p:nvPr/>
        </p:nvSpPr>
        <p:spPr bwMode="auto">
          <a:xfrm>
            <a:off x="276225" y="3502025"/>
            <a:ext cx="8366125" cy="320675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5" name="Pentagon 104"/>
          <p:cNvSpPr>
            <a:spLocks noChangeArrowheads="1"/>
          </p:cNvSpPr>
          <p:nvPr/>
        </p:nvSpPr>
        <p:spPr bwMode="auto">
          <a:xfrm>
            <a:off x="249472" y="3201988"/>
            <a:ext cx="4226749" cy="457200"/>
          </a:xfrm>
          <a:custGeom>
            <a:avLst/>
            <a:gdLst>
              <a:gd name="connsiteX0" fmla="*/ 0 w 4162903"/>
              <a:gd name="connsiteY0" fmla="*/ 0 h 457200"/>
              <a:gd name="connsiteX1" fmla="*/ 3978574 w 4162903"/>
              <a:gd name="connsiteY1" fmla="*/ 0 h 457200"/>
              <a:gd name="connsiteX2" fmla="*/ 4162903 w 4162903"/>
              <a:gd name="connsiteY2" fmla="*/ 228600 h 457200"/>
              <a:gd name="connsiteX3" fmla="*/ 3978574 w 4162903"/>
              <a:gd name="connsiteY3" fmla="*/ 457200 h 457200"/>
              <a:gd name="connsiteX4" fmla="*/ 0 w 4162903"/>
              <a:gd name="connsiteY4" fmla="*/ 457200 h 457200"/>
              <a:gd name="connsiteX5" fmla="*/ 0 w 4162903"/>
              <a:gd name="connsiteY5" fmla="*/ 0 h 457200"/>
              <a:gd name="connsiteX0" fmla="*/ 0 w 4002036"/>
              <a:gd name="connsiteY0" fmla="*/ 0 h 457200"/>
              <a:gd name="connsiteX1" fmla="*/ 3978574 w 4002036"/>
              <a:gd name="connsiteY1" fmla="*/ 0 h 457200"/>
              <a:gd name="connsiteX2" fmla="*/ 4002036 w 4002036"/>
              <a:gd name="connsiteY2" fmla="*/ 228600 h 457200"/>
              <a:gd name="connsiteX3" fmla="*/ 3978574 w 4002036"/>
              <a:gd name="connsiteY3" fmla="*/ 457200 h 457200"/>
              <a:gd name="connsiteX4" fmla="*/ 0 w 4002036"/>
              <a:gd name="connsiteY4" fmla="*/ 457200 h 457200"/>
              <a:gd name="connsiteX5" fmla="*/ 0 w 4002036"/>
              <a:gd name="connsiteY5" fmla="*/ 0 h 457200"/>
              <a:gd name="connsiteX0" fmla="*/ 0 w 3985103"/>
              <a:gd name="connsiteY0" fmla="*/ 0 h 457200"/>
              <a:gd name="connsiteX1" fmla="*/ 3978574 w 3985103"/>
              <a:gd name="connsiteY1" fmla="*/ 0 h 457200"/>
              <a:gd name="connsiteX2" fmla="*/ 3985103 w 3985103"/>
              <a:gd name="connsiteY2" fmla="*/ 237067 h 457200"/>
              <a:gd name="connsiteX3" fmla="*/ 3978574 w 3985103"/>
              <a:gd name="connsiteY3" fmla="*/ 457200 h 457200"/>
              <a:gd name="connsiteX4" fmla="*/ 0 w 3985103"/>
              <a:gd name="connsiteY4" fmla="*/ 457200 h 457200"/>
              <a:gd name="connsiteX5" fmla="*/ 0 w 3985103"/>
              <a:gd name="connsiteY5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103" h="457200">
                <a:moveTo>
                  <a:pt x="0" y="0"/>
                </a:moveTo>
                <a:lnTo>
                  <a:pt x="3978574" y="0"/>
                </a:lnTo>
                <a:lnTo>
                  <a:pt x="3985103" y="237067"/>
                </a:lnTo>
                <a:lnTo>
                  <a:pt x="3978574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18984E"/>
          </a:solidFill>
          <a:ln w="19050">
            <a:solidFill>
              <a:srgbClr val="60BA1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>
              <a:buFont typeface="Calibri" pitchFamily="-111" charset="0"/>
              <a:buAutoNum type="arabicPeriod"/>
            </a:pPr>
            <a:endParaRPr lang="en-US" noProof="1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6" name="Rectangle 448"/>
          <p:cNvSpPr>
            <a:spLocks noChangeArrowheads="1"/>
          </p:cNvSpPr>
          <p:nvPr/>
        </p:nvSpPr>
        <p:spPr bwMode="auto">
          <a:xfrm>
            <a:off x="4551275" y="3285899"/>
            <a:ext cx="3851403" cy="300037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r>
              <a:rPr lang="en-US" noProof="1" smtClean="0">
                <a:solidFill>
                  <a:srgbClr val="FFFFFF"/>
                </a:solidFill>
                <a:latin typeface="Calibri" pitchFamily="-111" charset="0"/>
              </a:rPr>
              <a:t>Q2 2013</a:t>
            </a:r>
            <a:endParaRPr lang="en-US" noProof="1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" name="Rektangel 82"/>
          <p:cNvSpPr>
            <a:spLocks noChangeArrowheads="1"/>
          </p:cNvSpPr>
          <p:nvPr/>
        </p:nvSpPr>
        <p:spPr bwMode="auto">
          <a:xfrm>
            <a:off x="-67448" y="2303294"/>
            <a:ext cx="12550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IU ADS CA</a:t>
            </a:r>
          </a:p>
        </p:txBody>
      </p:sp>
      <p:sp>
        <p:nvSpPr>
          <p:cNvPr id="17" name="Rektangel 82"/>
          <p:cNvSpPr>
            <a:spLocks noChangeArrowheads="1"/>
          </p:cNvSpPr>
          <p:nvPr/>
        </p:nvSpPr>
        <p:spPr bwMode="auto">
          <a:xfrm>
            <a:off x="148918" y="4231545"/>
            <a:ext cx="1326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IU ADS Schema Extension</a:t>
            </a:r>
          </a:p>
        </p:txBody>
      </p:sp>
      <p:sp>
        <p:nvSpPr>
          <p:cNvPr id="18" name="Nedadgående pil 99"/>
          <p:cNvSpPr>
            <a:spLocks noChangeArrowheads="1"/>
          </p:cNvSpPr>
          <p:nvPr/>
        </p:nvSpPr>
        <p:spPr bwMode="auto">
          <a:xfrm rot="10800000">
            <a:off x="650354" y="3645024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 dirty="0">
              <a:solidFill>
                <a:schemeClr val="bg1"/>
              </a:solidFill>
              <a:latin typeface="Calibri" pitchFamily="-111" charset="0"/>
            </a:endParaRPr>
          </a:p>
          <a:p>
            <a:pPr indent="-342900" algn="ctr">
              <a:buFont typeface="Calibri" pitchFamily="-111" charset="0"/>
              <a:buAutoNum type="arabicPeriod"/>
            </a:pPr>
            <a:endParaRPr lang="en-US" dirty="0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19" name="Nedadgående pil 99"/>
          <p:cNvSpPr>
            <a:spLocks noChangeArrowheads="1"/>
          </p:cNvSpPr>
          <p:nvPr/>
        </p:nvSpPr>
        <p:spPr bwMode="auto">
          <a:xfrm>
            <a:off x="434330" y="2674813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0" name="Rektangel 82"/>
          <p:cNvSpPr>
            <a:spLocks noChangeArrowheads="1"/>
          </p:cNvSpPr>
          <p:nvPr/>
        </p:nvSpPr>
        <p:spPr bwMode="auto">
          <a:xfrm>
            <a:off x="425717" y="1556792"/>
            <a:ext cx="1634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POC – Phase VIII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Production Rollout</a:t>
            </a:r>
          </a:p>
        </p:txBody>
      </p:sp>
      <p:sp>
        <p:nvSpPr>
          <p:cNvPr id="21" name="Rektangel 82"/>
          <p:cNvSpPr>
            <a:spLocks noChangeArrowheads="1"/>
          </p:cNvSpPr>
          <p:nvPr/>
        </p:nvSpPr>
        <p:spPr bwMode="auto">
          <a:xfrm>
            <a:off x="2321387" y="4283173"/>
            <a:ext cx="1386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Phase V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Testing</a:t>
            </a:r>
          </a:p>
        </p:txBody>
      </p:sp>
      <p:sp>
        <p:nvSpPr>
          <p:cNvPr id="22" name="Rektangel 82"/>
          <p:cNvSpPr>
            <a:spLocks noChangeArrowheads="1"/>
          </p:cNvSpPr>
          <p:nvPr/>
        </p:nvSpPr>
        <p:spPr bwMode="auto">
          <a:xfrm>
            <a:off x="1169259" y="4729748"/>
            <a:ext cx="1386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Phase IV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Build</a:t>
            </a:r>
          </a:p>
        </p:txBody>
      </p:sp>
      <p:sp>
        <p:nvSpPr>
          <p:cNvPr id="23" name="Nedadgående pil 99"/>
          <p:cNvSpPr>
            <a:spLocks noChangeArrowheads="1"/>
          </p:cNvSpPr>
          <p:nvPr/>
        </p:nvSpPr>
        <p:spPr bwMode="auto">
          <a:xfrm rot="10800000">
            <a:off x="1730474" y="3643378"/>
            <a:ext cx="249238" cy="1086369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4" name="Nedadgående pil 99"/>
          <p:cNvSpPr>
            <a:spLocks noChangeArrowheads="1"/>
          </p:cNvSpPr>
          <p:nvPr/>
        </p:nvSpPr>
        <p:spPr bwMode="auto">
          <a:xfrm>
            <a:off x="1118334" y="2021535"/>
            <a:ext cx="249238" cy="1166358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5" name="Rektangel 82"/>
          <p:cNvSpPr>
            <a:spLocks noChangeArrowheads="1"/>
          </p:cNvSpPr>
          <p:nvPr/>
        </p:nvSpPr>
        <p:spPr bwMode="auto">
          <a:xfrm>
            <a:off x="1785400" y="2204864"/>
            <a:ext cx="1634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PCI/DSS Merger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2007 environments</a:t>
            </a:r>
          </a:p>
        </p:txBody>
      </p:sp>
      <p:sp>
        <p:nvSpPr>
          <p:cNvPr id="26" name="Nedadgående pil 99"/>
          <p:cNvSpPr>
            <a:spLocks noChangeArrowheads="1"/>
          </p:cNvSpPr>
          <p:nvPr/>
        </p:nvSpPr>
        <p:spPr bwMode="auto">
          <a:xfrm>
            <a:off x="2478017" y="2669607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7" name="Nedadgående pil 99"/>
          <p:cNvSpPr>
            <a:spLocks noChangeArrowheads="1"/>
          </p:cNvSpPr>
          <p:nvPr/>
        </p:nvSpPr>
        <p:spPr bwMode="auto">
          <a:xfrm rot="10800000">
            <a:off x="2882602" y="3671038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 dirty="0">
              <a:solidFill>
                <a:schemeClr val="bg1"/>
              </a:solidFill>
              <a:latin typeface="Calibri" pitchFamily="-111" charset="0"/>
            </a:endParaRPr>
          </a:p>
          <a:p>
            <a:pPr indent="-342900" algn="ctr">
              <a:buFont typeface="Calibri" pitchFamily="-111" charset="0"/>
              <a:buAutoNum type="arabicPeriod"/>
            </a:pPr>
            <a:endParaRPr lang="en-US" dirty="0">
              <a:solidFill>
                <a:schemeClr val="bg1"/>
              </a:solidFill>
              <a:latin typeface="Calibri" pitchFamily="-111" charset="0"/>
            </a:endParaRPr>
          </a:p>
        </p:txBody>
      </p:sp>
      <p:grpSp>
        <p:nvGrpSpPr>
          <p:cNvPr id="28" name="Gruppe 107"/>
          <p:cNvGrpSpPr>
            <a:grpSpLocks/>
          </p:cNvGrpSpPr>
          <p:nvPr/>
        </p:nvGrpSpPr>
        <p:grpSpPr bwMode="auto">
          <a:xfrm>
            <a:off x="276218" y="3201988"/>
            <a:ext cx="8477947" cy="457200"/>
            <a:chOff x="7364201" y="3461036"/>
            <a:chExt cx="1448512" cy="457200"/>
          </a:xfrm>
        </p:grpSpPr>
        <p:sp>
          <p:nvSpPr>
            <p:cNvPr id="29" name="Rectangle 448"/>
            <p:cNvSpPr>
              <a:spLocks noChangeArrowheads="1"/>
            </p:cNvSpPr>
            <p:nvPr/>
          </p:nvSpPr>
          <p:spPr bwMode="auto">
            <a:xfrm>
              <a:off x="7364201" y="3556286"/>
              <a:ext cx="727741" cy="300037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r>
                <a:rPr lang="en-US" noProof="1" smtClean="0">
                  <a:solidFill>
                    <a:srgbClr val="FFFFFF"/>
                  </a:solidFill>
                  <a:latin typeface="Calibri" pitchFamily="-111" charset="0"/>
                </a:rPr>
                <a:t>Q1 2013</a:t>
              </a:r>
              <a:endParaRPr lang="en-US" noProof="1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30" name="Pentagon 104"/>
            <p:cNvSpPr>
              <a:spLocks noChangeArrowheads="1"/>
            </p:cNvSpPr>
            <p:nvPr/>
          </p:nvSpPr>
          <p:spPr bwMode="auto">
            <a:xfrm>
              <a:off x="8084039" y="3461036"/>
              <a:ext cx="728674" cy="457200"/>
            </a:xfrm>
            <a:prstGeom prst="homePlate">
              <a:avLst>
                <a:gd name="adj" fmla="val 40317"/>
              </a:avLst>
            </a:prstGeom>
            <a:solidFill>
              <a:srgbClr val="18984E"/>
            </a:solidFill>
            <a:ln w="19050">
              <a:solidFill>
                <a:srgbClr val="60BA1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noProof="1" smtClean="0">
                  <a:solidFill>
                    <a:srgbClr val="FFFFFF"/>
                  </a:solidFill>
                  <a:latin typeface="Calibri" pitchFamily="-111" charset="0"/>
                </a:rPr>
                <a:t>Q2 2013</a:t>
              </a:r>
              <a:endParaRPr lang="en-US" noProof="1">
                <a:solidFill>
                  <a:srgbClr val="FFFFFF"/>
                </a:solidFill>
                <a:latin typeface="Calibri" pitchFamily="-111" charset="0"/>
              </a:endParaRPr>
            </a:p>
          </p:txBody>
        </p:sp>
      </p:grpSp>
      <p:sp>
        <p:nvSpPr>
          <p:cNvPr id="31" name="Nedadgående pil 99"/>
          <p:cNvSpPr>
            <a:spLocks noChangeArrowheads="1"/>
          </p:cNvSpPr>
          <p:nvPr/>
        </p:nvSpPr>
        <p:spPr bwMode="auto">
          <a:xfrm rot="10800000">
            <a:off x="8167487" y="3653977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2" name="Nedadgående pil 94"/>
          <p:cNvSpPr>
            <a:spLocks noChangeArrowheads="1"/>
          </p:cNvSpPr>
          <p:nvPr/>
        </p:nvSpPr>
        <p:spPr bwMode="auto">
          <a:xfrm>
            <a:off x="4816985" y="2674814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3" name="Nedadgående pil 99"/>
          <p:cNvSpPr>
            <a:spLocks noChangeArrowheads="1"/>
          </p:cNvSpPr>
          <p:nvPr/>
        </p:nvSpPr>
        <p:spPr bwMode="auto">
          <a:xfrm rot="10800000">
            <a:off x="5090676" y="3699338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4" name="Nedadgående pil 94"/>
          <p:cNvSpPr>
            <a:spLocks noChangeArrowheads="1"/>
          </p:cNvSpPr>
          <p:nvPr/>
        </p:nvSpPr>
        <p:spPr bwMode="auto">
          <a:xfrm>
            <a:off x="6730983" y="2674814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5" name="Rektangel 82"/>
          <p:cNvSpPr>
            <a:spLocks noChangeArrowheads="1"/>
          </p:cNvSpPr>
          <p:nvPr/>
        </p:nvSpPr>
        <p:spPr bwMode="auto">
          <a:xfrm>
            <a:off x="4271020" y="2204864"/>
            <a:ext cx="1386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Phase VI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Pilot Rollout</a:t>
            </a:r>
          </a:p>
        </p:txBody>
      </p:sp>
      <p:sp>
        <p:nvSpPr>
          <p:cNvPr id="36" name="Rektangel 82"/>
          <p:cNvSpPr>
            <a:spLocks noChangeArrowheads="1"/>
          </p:cNvSpPr>
          <p:nvPr/>
        </p:nvSpPr>
        <p:spPr bwMode="auto">
          <a:xfrm>
            <a:off x="7349370" y="4380979"/>
            <a:ext cx="138651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Phase VII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Improve Master Rollout</a:t>
            </a:r>
          </a:p>
        </p:txBody>
      </p:sp>
      <p:sp>
        <p:nvSpPr>
          <p:cNvPr id="37" name="Rektangel 82"/>
          <p:cNvSpPr>
            <a:spLocks noChangeArrowheads="1"/>
          </p:cNvSpPr>
          <p:nvPr/>
        </p:nvSpPr>
        <p:spPr bwMode="auto">
          <a:xfrm>
            <a:off x="4260864" y="4369639"/>
            <a:ext cx="19542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Security Review</a:t>
            </a:r>
          </a:p>
        </p:txBody>
      </p:sp>
      <p:sp>
        <p:nvSpPr>
          <p:cNvPr id="38" name="Rektangel 82"/>
          <p:cNvSpPr>
            <a:spLocks noChangeArrowheads="1"/>
          </p:cNvSpPr>
          <p:nvPr/>
        </p:nvSpPr>
        <p:spPr bwMode="auto">
          <a:xfrm>
            <a:off x="6105641" y="2348880"/>
            <a:ext cx="13865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DR Submission</a:t>
            </a:r>
          </a:p>
        </p:txBody>
      </p:sp>
      <p:grpSp>
        <p:nvGrpSpPr>
          <p:cNvPr id="39" name="Grupper 13"/>
          <p:cNvGrpSpPr>
            <a:grpSpLocks/>
          </p:cNvGrpSpPr>
          <p:nvPr/>
        </p:nvGrpSpPr>
        <p:grpSpPr bwMode="auto">
          <a:xfrm>
            <a:off x="0" y="5373216"/>
            <a:ext cx="9144000" cy="216024"/>
            <a:chOff x="0" y="1536700"/>
            <a:chExt cx="9144000" cy="317275"/>
          </a:xfrm>
        </p:grpSpPr>
        <p:sp>
          <p:nvSpPr>
            <p:cNvPr id="40" name="Rektangel 58"/>
            <p:cNvSpPr>
              <a:spLocks noChangeArrowheads="1"/>
            </p:cNvSpPr>
            <p:nvPr/>
          </p:nvSpPr>
          <p:spPr bwMode="auto">
            <a:xfrm>
              <a:off x="0" y="1536700"/>
              <a:ext cx="9144000" cy="317275"/>
            </a:xfrm>
            <a:prstGeom prst="rect">
              <a:avLst/>
            </a:prstGeom>
            <a:solidFill>
              <a:srgbClr val="00BD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-111" charset="0"/>
              </a:endParaRPr>
            </a:p>
          </p:txBody>
        </p:sp>
        <p:sp>
          <p:nvSpPr>
            <p:cNvPr id="41" name="Rektangel 59"/>
            <p:cNvSpPr/>
            <p:nvPr/>
          </p:nvSpPr>
          <p:spPr>
            <a:xfrm>
              <a:off x="0" y="1574800"/>
              <a:ext cx="9144000" cy="152400"/>
            </a:xfrm>
            <a:prstGeom prst="rect">
              <a:avLst/>
            </a:prstGeom>
            <a:gradFill rotWithShape="1">
              <a:gsLst>
                <a:gs pos="100000">
                  <a:srgbClr val="FFFCF9">
                    <a:alpha val="79000"/>
                  </a:srgbClr>
                </a:gs>
                <a:gs pos="0">
                  <a:srgbClr val="E6E6E6">
                    <a:tint val="50000"/>
                    <a:shade val="100000"/>
                    <a:satMod val="350000"/>
                    <a:alpha val="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Calibri" pitchFamily="-111" charset="0"/>
              </a:endParaRPr>
            </a:p>
          </p:txBody>
        </p:sp>
      </p:grp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346263" y="5589240"/>
            <a:ext cx="6222999" cy="5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defTabSz="801688">
              <a:spcBef>
                <a:spcPct val="2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The SCCM Roadmap provides a 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mechanism to help </a:t>
            </a: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forecast, plan and coordinate 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technology </a:t>
            </a: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developments.</a:t>
            </a:r>
            <a:endParaRPr lang="en-US" sz="1400" dirty="0">
              <a:solidFill>
                <a:schemeClr val="bg1"/>
              </a:solidFill>
              <a:latin typeface="Segoe WP"/>
              <a:cs typeface="Segoe WP"/>
            </a:endParaRPr>
          </a:p>
        </p:txBody>
      </p:sp>
    </p:spTree>
    <p:extLst>
      <p:ext uri="{BB962C8B-B14F-4D97-AF65-F5344CB8AC3E}">
        <p14:creationId xmlns:p14="http://schemas.microsoft.com/office/powerpoint/2010/main" val="213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528" y="274560"/>
            <a:ext cx="8405813" cy="994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Virtualization</a:t>
            </a:r>
            <a:endParaRPr lang="en-US" sz="4000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868144" y="1484784"/>
            <a:ext cx="1961360" cy="1964093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Segoe WP" pitchFamily="34" charset="0"/>
              </a:rPr>
              <a:t>Applications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5868144" y="3645024"/>
            <a:ext cx="1963636" cy="1963855"/>
          </a:xfrm>
          <a:prstGeom prst="rect">
            <a:avLst/>
          </a:prstGeom>
          <a:solidFill>
            <a:srgbClr val="18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err="1" smtClean="0">
                <a:latin typeface="Segoe WP" pitchFamily="34" charset="0"/>
              </a:rPr>
              <a:t>Anytime</a:t>
            </a:r>
            <a:endParaRPr lang="pl-PL" sz="2000" b="1" dirty="0" smtClean="0">
              <a:latin typeface="Segoe WP" pitchFamily="34" charset="0"/>
            </a:endParaRPr>
          </a:p>
          <a:p>
            <a:pPr algn="ctr"/>
            <a:r>
              <a:rPr lang="pl-PL" sz="2000" b="1" dirty="0" err="1" smtClean="0">
                <a:latin typeface="Segoe WP" pitchFamily="34" charset="0"/>
              </a:rPr>
              <a:t>Anywhere</a:t>
            </a:r>
            <a:endParaRPr lang="pl-PL" sz="2000" b="1" dirty="0" smtClean="0">
              <a:latin typeface="Segoe WP" pitchFamily="34" charset="0"/>
            </a:endParaRPr>
          </a:p>
          <a:p>
            <a:pPr algn="ctr"/>
            <a:r>
              <a:rPr lang="pl-PL" sz="2000" b="1" dirty="0" err="1" smtClean="0">
                <a:latin typeface="Segoe WP" pitchFamily="34" charset="0"/>
              </a:rPr>
              <a:t>Any</a:t>
            </a:r>
            <a:r>
              <a:rPr lang="pl-PL" sz="2000" b="1" dirty="0" smtClean="0">
                <a:latin typeface="Segoe WP" pitchFamily="34" charset="0"/>
              </a:rPr>
              <a:t> Device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475656" y="1484784"/>
            <a:ext cx="1963636" cy="19638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err="1" smtClean="0">
                <a:latin typeface="Segoe WP" pitchFamily="34" charset="0"/>
              </a:rPr>
              <a:t>IUanyWare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635896" y="3645024"/>
            <a:ext cx="1963636" cy="196385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Segoe WP" pitchFamily="34" charset="0"/>
              </a:rPr>
              <a:t>On-</a:t>
            </a:r>
            <a:r>
              <a:rPr lang="pl-PL" sz="2000" b="1" dirty="0" err="1" smtClean="0">
                <a:latin typeface="Segoe WP" pitchFamily="34" charset="0"/>
              </a:rPr>
              <a:t>Demand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1475656" y="3645024"/>
            <a:ext cx="1963636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Architecture</a:t>
            </a:r>
            <a:endParaRPr lang="en-US" sz="2000" b="1" dirty="0">
              <a:latin typeface="Segoe WP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635896" y="1484784"/>
            <a:ext cx="19636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Segoe WP" pitchFamily="34" charset="0"/>
              </a:rPr>
              <a:t>CloudStorage</a:t>
            </a:r>
            <a:endParaRPr lang="en-US" sz="2000" b="1" dirty="0" smtClean="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2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1632" r="1344" b="2758"/>
          <a:stretch/>
        </p:blipFill>
        <p:spPr bwMode="auto">
          <a:xfrm>
            <a:off x="669652" y="764704"/>
            <a:ext cx="78627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755576" y="192782"/>
            <a:ext cx="7190953" cy="57192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Schematic Design (IU-Citrix)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388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971600" y="1278270"/>
            <a:ext cx="3594787" cy="35951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latin typeface="Segoe WP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32040" y="1268760"/>
            <a:ext cx="3600400" cy="3517858"/>
            <a:chOff x="2627784" y="1585834"/>
            <a:chExt cx="1947512" cy="1947729"/>
          </a:xfrm>
          <a:solidFill>
            <a:srgbClr val="18984E"/>
          </a:solidFill>
        </p:grpSpPr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627784" y="1585834"/>
              <a:ext cx="1947512" cy="1947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en-US" sz="2000" b="1" dirty="0"/>
            </a:p>
          </p:txBody>
        </p:sp>
        <p:pic>
          <p:nvPicPr>
            <p:cNvPr id="7" name="Picture 6" descr="NoDivisio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2132856"/>
              <a:ext cx="1912132" cy="904012"/>
            </a:xfrm>
            <a:prstGeom prst="rect">
              <a:avLst/>
            </a:prstGeom>
            <a:grpFill/>
          </p:spPr>
        </p:pic>
      </p:grp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69" y="1844824"/>
            <a:ext cx="3295315" cy="250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1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5"/>
          <p:cNvSpPr>
            <a:spLocks noChangeArrowheads="1"/>
          </p:cNvSpPr>
          <p:nvPr/>
        </p:nvSpPr>
        <p:spPr bwMode="auto">
          <a:xfrm>
            <a:off x="276225" y="3502025"/>
            <a:ext cx="8366125" cy="320675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grpSp>
        <p:nvGrpSpPr>
          <p:cNvPr id="5" name="Gruppe 107"/>
          <p:cNvGrpSpPr>
            <a:grpSpLocks/>
          </p:cNvGrpSpPr>
          <p:nvPr/>
        </p:nvGrpSpPr>
        <p:grpSpPr bwMode="auto">
          <a:xfrm>
            <a:off x="276224" y="3201988"/>
            <a:ext cx="8366123" cy="457200"/>
            <a:chOff x="7364201" y="3461036"/>
            <a:chExt cx="1464405" cy="457200"/>
          </a:xfrm>
        </p:grpSpPr>
        <p:sp>
          <p:nvSpPr>
            <p:cNvPr id="6" name="Pentagon 104"/>
            <p:cNvSpPr>
              <a:spLocks noChangeArrowheads="1"/>
            </p:cNvSpPr>
            <p:nvPr/>
          </p:nvSpPr>
          <p:spPr bwMode="auto">
            <a:xfrm>
              <a:off x="7370870" y="3461036"/>
              <a:ext cx="1457347" cy="457200"/>
            </a:xfrm>
            <a:prstGeom prst="homePlate">
              <a:avLst>
                <a:gd name="adj" fmla="val 40317"/>
              </a:avLst>
            </a:prstGeom>
            <a:solidFill>
              <a:srgbClr val="18984E"/>
            </a:solidFill>
            <a:ln w="19050">
              <a:solidFill>
                <a:srgbClr val="60BA1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>
                <a:buFont typeface="Calibri" pitchFamily="-111" charset="0"/>
                <a:buAutoNum type="arabicPeriod"/>
              </a:pPr>
              <a:endParaRPr lang="en-US" noProof="1">
                <a:solidFill>
                  <a:schemeClr val="bg1"/>
                </a:solidFill>
                <a:latin typeface="Calibri" pitchFamily="-111" charset="0"/>
              </a:endParaRPr>
            </a:p>
          </p:txBody>
        </p:sp>
        <p:sp>
          <p:nvSpPr>
            <p:cNvPr id="7" name="Rectangle 448"/>
            <p:cNvSpPr>
              <a:spLocks noChangeArrowheads="1"/>
            </p:cNvSpPr>
            <p:nvPr/>
          </p:nvSpPr>
          <p:spPr bwMode="auto">
            <a:xfrm>
              <a:off x="7364201" y="3556286"/>
              <a:ext cx="1464405" cy="300037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r>
                <a:rPr lang="en-US" noProof="1" smtClean="0">
                  <a:solidFill>
                    <a:schemeClr val="bg1"/>
                  </a:solidFill>
                  <a:latin typeface="Calibri" pitchFamily="-111" charset="0"/>
                </a:rPr>
                <a:t>Q3 2012</a:t>
              </a:r>
              <a:endParaRPr lang="en-US" noProof="1">
                <a:solidFill>
                  <a:schemeClr val="bg1"/>
                </a:solidFill>
                <a:latin typeface="Calibri" pitchFamily="-111" charset="0"/>
              </a:endParaRPr>
            </a:p>
          </p:txBody>
        </p:sp>
      </p:grpSp>
      <p:sp>
        <p:nvSpPr>
          <p:cNvPr id="8" name="Rektangel 82"/>
          <p:cNvSpPr>
            <a:spLocks noChangeArrowheads="1"/>
          </p:cNvSpPr>
          <p:nvPr/>
        </p:nvSpPr>
        <p:spPr bwMode="auto">
          <a:xfrm>
            <a:off x="-46509" y="2021359"/>
            <a:ext cx="19542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 smtClean="0">
                <a:solidFill>
                  <a:schemeClr val="bg1"/>
                </a:solidFill>
                <a:latin typeface="Segoe WP"/>
                <a:cs typeface="Segoe WP"/>
              </a:rPr>
              <a:t>Beta </a:t>
            </a:r>
            <a:r>
              <a:rPr lang="en-US" sz="1200" noProof="1" smtClean="0">
                <a:solidFill>
                  <a:schemeClr val="bg1"/>
                </a:solidFill>
                <a:latin typeface="Segoe WP"/>
                <a:cs typeface="Segoe WP"/>
                <a:sym typeface="Wingdings"/>
              </a:rPr>
              <a:t> </a:t>
            </a:r>
            <a:r>
              <a:rPr lang="en-US" sz="1200" noProof="1" smtClean="0">
                <a:solidFill>
                  <a:schemeClr val="bg1"/>
                </a:solidFill>
                <a:latin typeface="Segoe WP"/>
                <a:cs typeface="Segoe WP"/>
              </a:rPr>
              <a:t>Production</a:t>
            </a:r>
            <a:endParaRPr lang="en-US" sz="1200" noProof="1">
              <a:solidFill>
                <a:schemeClr val="bg1"/>
              </a:solidFill>
              <a:latin typeface="Segoe WP"/>
              <a:cs typeface="Segoe WP"/>
            </a:endParaRPr>
          </a:p>
          <a:p>
            <a:pPr algn="ctr" defTabSz="801688">
              <a:spcBef>
                <a:spcPct val="20000"/>
              </a:spcBef>
            </a:pPr>
            <a:r>
              <a:rPr lang="en-US" sz="1000" i="1" noProof="1" smtClean="0">
                <a:solidFill>
                  <a:schemeClr val="bg1"/>
                </a:solidFill>
                <a:latin typeface="Segoe WP"/>
                <a:cs typeface="Segoe WP"/>
              </a:rPr>
              <a:t>IUanyWare moves from Beta to Production.</a:t>
            </a:r>
            <a:endParaRPr lang="en-US" sz="1000" i="1" noProof="1">
              <a:solidFill>
                <a:schemeClr val="bg1"/>
              </a:solidFill>
              <a:latin typeface="Segoe WP"/>
              <a:cs typeface="Segoe WP"/>
            </a:endParaRPr>
          </a:p>
        </p:txBody>
      </p:sp>
      <p:sp>
        <p:nvSpPr>
          <p:cNvPr id="9" name="Nedadgående pil 90"/>
          <p:cNvSpPr>
            <a:spLocks noChangeArrowheads="1"/>
          </p:cNvSpPr>
          <p:nvPr/>
        </p:nvSpPr>
        <p:spPr bwMode="auto">
          <a:xfrm>
            <a:off x="792783" y="270892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D0284D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10" name="Nedadgående pil 94"/>
          <p:cNvSpPr>
            <a:spLocks noChangeArrowheads="1"/>
          </p:cNvSpPr>
          <p:nvPr/>
        </p:nvSpPr>
        <p:spPr bwMode="auto">
          <a:xfrm>
            <a:off x="6862454" y="2735719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11" name="Nedadgående pil 96"/>
          <p:cNvSpPr>
            <a:spLocks noChangeArrowheads="1"/>
          </p:cNvSpPr>
          <p:nvPr/>
        </p:nvSpPr>
        <p:spPr bwMode="auto">
          <a:xfrm rot="10800000">
            <a:off x="1230965" y="3578454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12" name="Nedadgående pil 99"/>
          <p:cNvSpPr>
            <a:spLocks noChangeArrowheads="1"/>
          </p:cNvSpPr>
          <p:nvPr/>
        </p:nvSpPr>
        <p:spPr bwMode="auto">
          <a:xfrm rot="10800000">
            <a:off x="5906938" y="3576410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14" name="Nedadgående pil 40"/>
          <p:cNvSpPr>
            <a:spLocks noChangeArrowheads="1"/>
          </p:cNvSpPr>
          <p:nvPr/>
        </p:nvSpPr>
        <p:spPr bwMode="auto">
          <a:xfrm rot="10800000">
            <a:off x="7897125" y="3570288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0284D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 noProof="1">
              <a:solidFill>
                <a:schemeClr val="bg1"/>
              </a:solidFill>
              <a:latin typeface="Calibri" pitchFamily="-111" charset="0"/>
            </a:endParaRPr>
          </a:p>
        </p:txBody>
      </p:sp>
      <p:grpSp>
        <p:nvGrpSpPr>
          <p:cNvPr id="19" name="Grupper 13"/>
          <p:cNvGrpSpPr>
            <a:grpSpLocks/>
          </p:cNvGrpSpPr>
          <p:nvPr/>
        </p:nvGrpSpPr>
        <p:grpSpPr bwMode="auto">
          <a:xfrm>
            <a:off x="0" y="5373216"/>
            <a:ext cx="9144000" cy="216024"/>
            <a:chOff x="0" y="1536700"/>
            <a:chExt cx="9144000" cy="317275"/>
          </a:xfrm>
        </p:grpSpPr>
        <p:sp>
          <p:nvSpPr>
            <p:cNvPr id="20" name="Rektangel 58"/>
            <p:cNvSpPr>
              <a:spLocks noChangeArrowheads="1"/>
            </p:cNvSpPr>
            <p:nvPr/>
          </p:nvSpPr>
          <p:spPr bwMode="auto">
            <a:xfrm>
              <a:off x="0" y="1536700"/>
              <a:ext cx="9144000" cy="317275"/>
            </a:xfrm>
            <a:prstGeom prst="rect">
              <a:avLst/>
            </a:prstGeom>
            <a:solidFill>
              <a:srgbClr val="00BD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-111" charset="0"/>
              </a:endParaRPr>
            </a:p>
          </p:txBody>
        </p:sp>
        <p:sp>
          <p:nvSpPr>
            <p:cNvPr id="21" name="Rektangel 59"/>
            <p:cNvSpPr/>
            <p:nvPr/>
          </p:nvSpPr>
          <p:spPr>
            <a:xfrm>
              <a:off x="0" y="1574800"/>
              <a:ext cx="9144000" cy="152400"/>
            </a:xfrm>
            <a:prstGeom prst="rect">
              <a:avLst/>
            </a:prstGeom>
            <a:gradFill rotWithShape="1">
              <a:gsLst>
                <a:gs pos="100000">
                  <a:srgbClr val="FFFCF9">
                    <a:alpha val="79000"/>
                  </a:srgbClr>
                </a:gs>
                <a:gs pos="0">
                  <a:srgbClr val="E6E6E6">
                    <a:tint val="50000"/>
                    <a:shade val="100000"/>
                    <a:satMod val="350000"/>
                    <a:alpha val="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Calibri" pitchFamily="-111" charset="0"/>
              </a:endParaRPr>
            </a:p>
          </p:txBody>
        </p:sp>
      </p:grp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346263" y="5589240"/>
            <a:ext cx="6222999" cy="5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defTabSz="801688">
              <a:spcBef>
                <a:spcPct val="2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The IUanyWare Roadmap provides a 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mechanism to help </a:t>
            </a: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forecast, plan and coordinate 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technology </a:t>
            </a: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developments.</a:t>
            </a:r>
            <a:endParaRPr lang="en-US" sz="1400" dirty="0">
              <a:solidFill>
                <a:schemeClr val="bg1"/>
              </a:solidFill>
              <a:latin typeface="Segoe WP"/>
              <a:cs typeface="Segoe WP"/>
            </a:endParaRPr>
          </a:p>
        </p:txBody>
      </p:sp>
      <p:sp>
        <p:nvSpPr>
          <p:cNvPr id="24" name="Rektangel 82"/>
          <p:cNvSpPr>
            <a:spLocks noChangeArrowheads="1"/>
          </p:cNvSpPr>
          <p:nvPr/>
        </p:nvSpPr>
        <p:spPr bwMode="auto">
          <a:xfrm>
            <a:off x="7044636" y="4182615"/>
            <a:ext cx="19542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Statewide IT Presentation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b="1" i="1" noProof="1">
                <a:solidFill>
                  <a:schemeClr val="bg1"/>
                </a:solidFill>
                <a:latin typeface="Segoe WP"/>
                <a:cs typeface="Segoe WP"/>
              </a:rPr>
              <a:t>IUanyWare presents mobile lab at Statewide IT Conference</a:t>
            </a:r>
          </a:p>
        </p:txBody>
      </p:sp>
      <p:sp>
        <p:nvSpPr>
          <p:cNvPr id="25" name="Rektangel 82"/>
          <p:cNvSpPr>
            <a:spLocks noChangeArrowheads="1"/>
          </p:cNvSpPr>
          <p:nvPr/>
        </p:nvSpPr>
        <p:spPr bwMode="auto">
          <a:xfrm>
            <a:off x="380257" y="4189833"/>
            <a:ext cx="19542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Campus Technology Innovators Presentation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b="1" i="1" noProof="1">
                <a:solidFill>
                  <a:schemeClr val="bg1"/>
                </a:solidFill>
                <a:latin typeface="Segoe WP"/>
                <a:cs typeface="Segoe WP"/>
              </a:rPr>
              <a:t>IUanyWare presents at campus technology innovators conference</a:t>
            </a:r>
          </a:p>
        </p:txBody>
      </p:sp>
      <p:sp>
        <p:nvSpPr>
          <p:cNvPr id="26" name="Rektangel 82"/>
          <p:cNvSpPr>
            <a:spLocks noChangeArrowheads="1"/>
          </p:cNvSpPr>
          <p:nvPr/>
        </p:nvSpPr>
        <p:spPr bwMode="auto">
          <a:xfrm>
            <a:off x="5868144" y="1867471"/>
            <a:ext cx="22344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University Technology KIOSKS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IUanyWare begins to replace technology KIOSKS – available University-wide</a:t>
            </a:r>
          </a:p>
        </p:txBody>
      </p:sp>
      <p:sp>
        <p:nvSpPr>
          <p:cNvPr id="27" name="Rektangel 82"/>
          <p:cNvSpPr>
            <a:spLocks noChangeArrowheads="1"/>
          </p:cNvSpPr>
          <p:nvPr/>
        </p:nvSpPr>
        <p:spPr bwMode="auto">
          <a:xfrm>
            <a:off x="3237838" y="1883999"/>
            <a:ext cx="19542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 smtClean="0">
                <a:solidFill>
                  <a:schemeClr val="bg1"/>
                </a:solidFill>
                <a:latin typeface="Segoe WP"/>
                <a:cs typeface="Segoe WP"/>
              </a:rPr>
              <a:t>Stat/Math Software</a:t>
            </a:r>
            <a:endParaRPr lang="en-US" sz="1200" noProof="1">
              <a:solidFill>
                <a:schemeClr val="bg1"/>
              </a:solidFill>
              <a:latin typeface="Segoe WP"/>
              <a:cs typeface="Segoe WP"/>
            </a:endParaRPr>
          </a:p>
          <a:p>
            <a:pPr algn="ctr" defTabSz="801688">
              <a:spcBef>
                <a:spcPct val="20000"/>
              </a:spcBef>
            </a:pPr>
            <a:r>
              <a:rPr lang="en-US" sz="1000" i="1" noProof="1" smtClean="0">
                <a:solidFill>
                  <a:schemeClr val="bg1"/>
                </a:solidFill>
                <a:latin typeface="Segoe WP"/>
                <a:cs typeface="Segoe WP"/>
              </a:rPr>
              <a:t>IUanyWare releases Stat/Math Software, pending license approval</a:t>
            </a:r>
            <a:endParaRPr lang="en-US" sz="1000" i="1" noProof="1">
              <a:solidFill>
                <a:schemeClr val="bg1"/>
              </a:solidFill>
              <a:latin typeface="Segoe WP"/>
              <a:cs typeface="Segoe WP"/>
            </a:endParaRPr>
          </a:p>
        </p:txBody>
      </p:sp>
      <p:sp>
        <p:nvSpPr>
          <p:cNvPr id="28" name="Rektangel 82"/>
          <p:cNvSpPr>
            <a:spLocks noChangeArrowheads="1"/>
          </p:cNvSpPr>
          <p:nvPr/>
        </p:nvSpPr>
        <p:spPr bwMode="auto">
          <a:xfrm>
            <a:off x="1547664" y="1268760"/>
            <a:ext cx="17281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Storage Configurator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IUanyWare releases a cloud configuration tool for data storage of your choice</a:t>
            </a:r>
          </a:p>
        </p:txBody>
      </p:sp>
      <p:sp>
        <p:nvSpPr>
          <p:cNvPr id="29" name="Rektangel 82"/>
          <p:cNvSpPr>
            <a:spLocks noChangeArrowheads="1"/>
          </p:cNvSpPr>
          <p:nvPr/>
        </p:nvSpPr>
        <p:spPr bwMode="auto">
          <a:xfrm>
            <a:off x="5076056" y="4221088"/>
            <a:ext cx="19197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IU Recreational Sports Pilot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b="1" i="1" noProof="1">
                <a:solidFill>
                  <a:schemeClr val="bg1"/>
                </a:solidFill>
                <a:latin typeface="Segoe WP"/>
                <a:cs typeface="Segoe WP"/>
              </a:rPr>
              <a:t>IUanyWare integrates into Recreational Sports</a:t>
            </a:r>
          </a:p>
        </p:txBody>
      </p:sp>
      <p:sp>
        <p:nvSpPr>
          <p:cNvPr id="30" name="Rektangel 82"/>
          <p:cNvSpPr>
            <a:spLocks noChangeArrowheads="1"/>
          </p:cNvSpPr>
          <p:nvPr/>
        </p:nvSpPr>
        <p:spPr bwMode="auto">
          <a:xfrm>
            <a:off x="2494720" y="4149080"/>
            <a:ext cx="13267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Adobe CS6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b="1" i="1" noProof="1">
                <a:solidFill>
                  <a:schemeClr val="bg1"/>
                </a:solidFill>
                <a:latin typeface="Segoe WP"/>
                <a:cs typeface="Segoe WP"/>
              </a:rPr>
              <a:t>IUanyWare releases Adobe CS6</a:t>
            </a:r>
          </a:p>
        </p:txBody>
      </p:sp>
      <p:sp>
        <p:nvSpPr>
          <p:cNvPr id="31" name="Nedadgående pil 99"/>
          <p:cNvSpPr>
            <a:spLocks noChangeArrowheads="1"/>
          </p:cNvSpPr>
          <p:nvPr/>
        </p:nvSpPr>
        <p:spPr bwMode="auto">
          <a:xfrm rot="10800000">
            <a:off x="3028218" y="3564000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2" name="Nedadgående pil 94"/>
          <p:cNvSpPr>
            <a:spLocks noChangeArrowheads="1"/>
          </p:cNvSpPr>
          <p:nvPr/>
        </p:nvSpPr>
        <p:spPr bwMode="auto">
          <a:xfrm>
            <a:off x="2302659" y="2132855"/>
            <a:ext cx="253117" cy="111804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3" name="Nedadgående pil 94"/>
          <p:cNvSpPr>
            <a:spLocks noChangeArrowheads="1"/>
          </p:cNvSpPr>
          <p:nvPr/>
        </p:nvSpPr>
        <p:spPr bwMode="auto">
          <a:xfrm>
            <a:off x="4081818" y="2718015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4" name="Nedadgående pil 99"/>
          <p:cNvSpPr>
            <a:spLocks noChangeArrowheads="1"/>
          </p:cNvSpPr>
          <p:nvPr/>
        </p:nvSpPr>
        <p:spPr bwMode="auto">
          <a:xfrm rot="10800000">
            <a:off x="4464188" y="3597275"/>
            <a:ext cx="249238" cy="26908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35" name="Rektangel 82"/>
          <p:cNvSpPr>
            <a:spLocks noChangeArrowheads="1"/>
          </p:cNvSpPr>
          <p:nvPr/>
        </p:nvSpPr>
        <p:spPr bwMode="auto">
          <a:xfrm>
            <a:off x="3925437" y="3876550"/>
            <a:ext cx="1326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Fall Classes Begin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b="1" i="1" noProof="1">
                <a:solidFill>
                  <a:schemeClr val="bg1"/>
                </a:solidFill>
                <a:latin typeface="Segoe WP"/>
                <a:cs typeface="Segoe WP"/>
              </a:rPr>
              <a:t>August 20th 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IUanyWare</a:t>
            </a:r>
            <a:r>
              <a:rPr lang="en-US" dirty="0" smtClean="0"/>
              <a:t> 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WP" pitchFamily="34" charset="0"/>
              </a:rPr>
              <a:t>What Are Your Summary Tiles?</a:t>
            </a:r>
            <a:endParaRPr lang="pl-PL" sz="3100" dirty="0">
              <a:solidFill>
                <a:schemeClr val="bg1"/>
              </a:solidFill>
              <a:latin typeface="Segoe WP" pitchFamily="34" charset="0"/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6827246" y="1935894"/>
            <a:ext cx="1963636" cy="1963855"/>
          </a:xfrm>
          <a:prstGeom prst="rect">
            <a:avLst/>
          </a:prstGeom>
          <a:solidFill>
            <a:srgbClr val="00B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latin typeface="Segoe WP" pitchFamily="34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2506766" y="1935894"/>
            <a:ext cx="1963636" cy="1963855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i="1" dirty="0">
              <a:latin typeface="Segoe WP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667006" y="1935894"/>
            <a:ext cx="1963636" cy="1963855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solidFill>
                <a:schemeClr val="tx1"/>
              </a:solidFill>
              <a:latin typeface="Segoe WP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59574" y="1940518"/>
            <a:ext cx="1963636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latin typeface="Segoe WP" pitchFamily="34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519814" y="4052149"/>
            <a:ext cx="4110828" cy="1963855"/>
          </a:xfrm>
          <a:prstGeom prst="rect">
            <a:avLst/>
          </a:prstGeom>
          <a:solidFill>
            <a:srgbClr val="D02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latin typeface="Segoe WP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59574" y="4052147"/>
            <a:ext cx="19636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latin typeface="Segoe WP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6827246" y="4052148"/>
            <a:ext cx="1963636" cy="1963855"/>
          </a:xfrm>
          <a:prstGeom prst="rect">
            <a:avLst/>
          </a:prstGeom>
          <a:solidFill>
            <a:srgbClr val="18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IUanyWare</a:t>
            </a:r>
            <a:r>
              <a:rPr lang="en-US" dirty="0" smtClean="0"/>
              <a:t> Roadmap</a:t>
            </a:r>
            <a:endParaRPr lang="en-US" dirty="0"/>
          </a:p>
        </p:txBody>
      </p:sp>
      <p:sp>
        <p:nvSpPr>
          <p:cNvPr id="4" name="Rectangle 135"/>
          <p:cNvSpPr>
            <a:spLocks noChangeArrowheads="1"/>
          </p:cNvSpPr>
          <p:nvPr/>
        </p:nvSpPr>
        <p:spPr bwMode="auto">
          <a:xfrm>
            <a:off x="276225" y="3502025"/>
            <a:ext cx="8366125" cy="320675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6" name="Pentagon 104"/>
          <p:cNvSpPr>
            <a:spLocks noChangeArrowheads="1"/>
          </p:cNvSpPr>
          <p:nvPr/>
        </p:nvSpPr>
        <p:spPr bwMode="auto">
          <a:xfrm>
            <a:off x="314324" y="3201988"/>
            <a:ext cx="8325801" cy="457200"/>
          </a:xfrm>
          <a:prstGeom prst="homePlate">
            <a:avLst>
              <a:gd name="adj" fmla="val 40317"/>
            </a:avLst>
          </a:prstGeom>
          <a:solidFill>
            <a:srgbClr val="18984E"/>
          </a:solidFill>
          <a:ln w="19050">
            <a:solidFill>
              <a:srgbClr val="60BA1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>
              <a:buFont typeface="Calibri" pitchFamily="-111" charset="0"/>
              <a:buAutoNum type="arabicPeriod"/>
            </a:pPr>
            <a:endParaRPr lang="en-US" noProof="1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8" name="Rektangel 82"/>
          <p:cNvSpPr>
            <a:spLocks noChangeArrowheads="1"/>
          </p:cNvSpPr>
          <p:nvPr/>
        </p:nvSpPr>
        <p:spPr bwMode="auto">
          <a:xfrm>
            <a:off x="7063223" y="4277530"/>
            <a:ext cx="19542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XenApp 6.5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IUanyWare upgrade to XenApp version 6.5</a:t>
            </a:r>
          </a:p>
        </p:txBody>
      </p:sp>
      <p:sp>
        <p:nvSpPr>
          <p:cNvPr id="9" name="Nedadgående pil 90"/>
          <p:cNvSpPr>
            <a:spLocks noChangeArrowheads="1"/>
          </p:cNvSpPr>
          <p:nvPr/>
        </p:nvSpPr>
        <p:spPr bwMode="auto">
          <a:xfrm>
            <a:off x="936799" y="2713037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D0284D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10" name="Nedadgående pil 94"/>
          <p:cNvSpPr>
            <a:spLocks noChangeArrowheads="1"/>
          </p:cNvSpPr>
          <p:nvPr/>
        </p:nvSpPr>
        <p:spPr bwMode="auto">
          <a:xfrm>
            <a:off x="6862454" y="2735719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11" name="Nedadgående pil 96"/>
          <p:cNvSpPr>
            <a:spLocks noChangeArrowheads="1"/>
          </p:cNvSpPr>
          <p:nvPr/>
        </p:nvSpPr>
        <p:spPr bwMode="auto">
          <a:xfrm rot="10800000">
            <a:off x="1015505" y="3578454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12" name="Nedadgående pil 99"/>
          <p:cNvSpPr>
            <a:spLocks noChangeArrowheads="1"/>
          </p:cNvSpPr>
          <p:nvPr/>
        </p:nvSpPr>
        <p:spPr bwMode="auto">
          <a:xfrm rot="10800000">
            <a:off x="5569876" y="3576410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14" name="Nedadgående pil 40"/>
          <p:cNvSpPr>
            <a:spLocks noChangeArrowheads="1"/>
          </p:cNvSpPr>
          <p:nvPr/>
        </p:nvSpPr>
        <p:spPr bwMode="auto">
          <a:xfrm rot="10800000">
            <a:off x="7897125" y="3570288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0284D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 noProof="1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3" name="Rektangel 82"/>
          <p:cNvSpPr>
            <a:spLocks noChangeArrowheads="1"/>
          </p:cNvSpPr>
          <p:nvPr/>
        </p:nvSpPr>
        <p:spPr bwMode="auto">
          <a:xfrm>
            <a:off x="2951026" y="2021359"/>
            <a:ext cx="19542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EDUCAUSE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IUanyWare presents at Educause national conference</a:t>
            </a:r>
          </a:p>
        </p:txBody>
      </p:sp>
      <p:sp>
        <p:nvSpPr>
          <p:cNvPr id="24" name="Rektangel 82"/>
          <p:cNvSpPr>
            <a:spLocks noChangeArrowheads="1"/>
          </p:cNvSpPr>
          <p:nvPr/>
        </p:nvSpPr>
        <p:spPr bwMode="auto">
          <a:xfrm>
            <a:off x="169515" y="4221088"/>
            <a:ext cx="19542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ACUTA Presentation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IUanyWare presents at ACUTA national conference</a:t>
            </a:r>
          </a:p>
        </p:txBody>
      </p:sp>
      <p:sp>
        <p:nvSpPr>
          <p:cNvPr id="25" name="Rektangel 82"/>
          <p:cNvSpPr>
            <a:spLocks noChangeArrowheads="1"/>
          </p:cNvSpPr>
          <p:nvPr/>
        </p:nvSpPr>
        <p:spPr bwMode="auto">
          <a:xfrm>
            <a:off x="2185739" y="4221088"/>
            <a:ext cx="1954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Office 2013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IUanyWare releases </a:t>
            </a:r>
            <a:endParaRPr lang="en-US" sz="1000" i="1" noProof="1" smtClean="0">
              <a:solidFill>
                <a:schemeClr val="bg1"/>
              </a:solidFill>
              <a:latin typeface="Segoe WP"/>
              <a:cs typeface="Segoe WP"/>
            </a:endParaRPr>
          </a:p>
          <a:p>
            <a:pPr algn="ctr" defTabSz="801688">
              <a:spcBef>
                <a:spcPct val="20000"/>
              </a:spcBef>
            </a:pPr>
            <a:r>
              <a:rPr lang="en-US" sz="1000" i="1" noProof="1" smtClean="0">
                <a:solidFill>
                  <a:schemeClr val="bg1"/>
                </a:solidFill>
                <a:latin typeface="Segoe WP"/>
                <a:cs typeface="Segoe WP"/>
              </a:rPr>
              <a:t>Microsoft </a:t>
            </a: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Office 13</a:t>
            </a:r>
          </a:p>
        </p:txBody>
      </p:sp>
      <p:sp>
        <p:nvSpPr>
          <p:cNvPr id="26" name="Rektangel 82"/>
          <p:cNvSpPr>
            <a:spLocks noChangeArrowheads="1"/>
          </p:cNvSpPr>
          <p:nvPr/>
        </p:nvSpPr>
        <p:spPr bwMode="auto">
          <a:xfrm>
            <a:off x="4722653" y="4272630"/>
            <a:ext cx="19542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IUPUI Finance/Administration Pilot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IUanyWare moves into the worklife of administration on the IUPUI campus</a:t>
            </a:r>
          </a:p>
        </p:txBody>
      </p:sp>
      <p:sp>
        <p:nvSpPr>
          <p:cNvPr id="27" name="Nedadgående pil 99"/>
          <p:cNvSpPr>
            <a:spLocks noChangeArrowheads="1"/>
          </p:cNvSpPr>
          <p:nvPr/>
        </p:nvSpPr>
        <p:spPr bwMode="auto">
          <a:xfrm rot="10800000">
            <a:off x="3028218" y="3564000"/>
            <a:ext cx="249238" cy="53816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8" name="Nedadgående pil 94"/>
          <p:cNvSpPr>
            <a:spLocks noChangeArrowheads="1"/>
          </p:cNvSpPr>
          <p:nvPr/>
        </p:nvSpPr>
        <p:spPr bwMode="auto">
          <a:xfrm>
            <a:off x="3794381" y="2718015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9" name="Rektangel 82"/>
          <p:cNvSpPr>
            <a:spLocks noChangeArrowheads="1"/>
          </p:cNvSpPr>
          <p:nvPr/>
        </p:nvSpPr>
        <p:spPr bwMode="auto">
          <a:xfrm>
            <a:off x="35496" y="1867471"/>
            <a:ext cx="20517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IU School of Dentistry Pilot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IUanyWare provides applicatons for mobile devices at the IU Dental School</a:t>
            </a:r>
          </a:p>
        </p:txBody>
      </p:sp>
      <p:sp>
        <p:nvSpPr>
          <p:cNvPr id="30" name="Rektangel 82"/>
          <p:cNvSpPr>
            <a:spLocks noChangeArrowheads="1"/>
          </p:cNvSpPr>
          <p:nvPr/>
        </p:nvSpPr>
        <p:spPr bwMode="auto">
          <a:xfrm>
            <a:off x="6002163" y="1867471"/>
            <a:ext cx="19542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Café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IUanyWare augments labs and collaboration spaces across all Indiana University Campuses</a:t>
            </a:r>
          </a:p>
        </p:txBody>
      </p:sp>
      <p:grpSp>
        <p:nvGrpSpPr>
          <p:cNvPr id="32" name="Grupper 13"/>
          <p:cNvGrpSpPr>
            <a:grpSpLocks/>
          </p:cNvGrpSpPr>
          <p:nvPr/>
        </p:nvGrpSpPr>
        <p:grpSpPr bwMode="auto">
          <a:xfrm>
            <a:off x="0" y="5373216"/>
            <a:ext cx="9144000" cy="216024"/>
            <a:chOff x="0" y="1536700"/>
            <a:chExt cx="9144000" cy="317275"/>
          </a:xfrm>
        </p:grpSpPr>
        <p:sp>
          <p:nvSpPr>
            <p:cNvPr id="33" name="Rektangel 58"/>
            <p:cNvSpPr>
              <a:spLocks noChangeArrowheads="1"/>
            </p:cNvSpPr>
            <p:nvPr/>
          </p:nvSpPr>
          <p:spPr bwMode="auto">
            <a:xfrm>
              <a:off x="0" y="1536700"/>
              <a:ext cx="9144000" cy="317275"/>
            </a:xfrm>
            <a:prstGeom prst="rect">
              <a:avLst/>
            </a:prstGeom>
            <a:solidFill>
              <a:srgbClr val="00BD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-111" charset="0"/>
              </a:endParaRPr>
            </a:p>
          </p:txBody>
        </p:sp>
        <p:sp>
          <p:nvSpPr>
            <p:cNvPr id="34" name="Rektangel 59"/>
            <p:cNvSpPr/>
            <p:nvPr/>
          </p:nvSpPr>
          <p:spPr>
            <a:xfrm>
              <a:off x="0" y="1574800"/>
              <a:ext cx="9144000" cy="152400"/>
            </a:xfrm>
            <a:prstGeom prst="rect">
              <a:avLst/>
            </a:prstGeom>
            <a:gradFill rotWithShape="1">
              <a:gsLst>
                <a:gs pos="100000">
                  <a:srgbClr val="FFFCF9">
                    <a:alpha val="79000"/>
                  </a:srgbClr>
                </a:gs>
                <a:gs pos="0">
                  <a:srgbClr val="E6E6E6">
                    <a:tint val="50000"/>
                    <a:shade val="100000"/>
                    <a:satMod val="350000"/>
                    <a:alpha val="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Calibri" pitchFamily="-111" charset="0"/>
              </a:endParaRPr>
            </a:p>
          </p:txBody>
        </p:sp>
      </p:grp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346263" y="5589240"/>
            <a:ext cx="6222999" cy="5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defTabSz="801688">
              <a:spcBef>
                <a:spcPct val="2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The IUanyWare Roadmap provides a 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mechanism to help </a:t>
            </a: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forecast, plan and coordinate 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technology </a:t>
            </a: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developments.</a:t>
            </a:r>
            <a:endParaRPr lang="en-US" sz="1400" dirty="0">
              <a:solidFill>
                <a:schemeClr val="bg1"/>
              </a:solidFill>
              <a:latin typeface="Segoe WP"/>
              <a:cs typeface="Segoe WP"/>
            </a:endParaRPr>
          </a:p>
        </p:txBody>
      </p:sp>
      <p:sp>
        <p:nvSpPr>
          <p:cNvPr id="37" name="Rectangle 448"/>
          <p:cNvSpPr>
            <a:spLocks noChangeArrowheads="1"/>
          </p:cNvSpPr>
          <p:nvPr/>
        </p:nvSpPr>
        <p:spPr bwMode="auto">
          <a:xfrm>
            <a:off x="276224" y="3297238"/>
            <a:ext cx="8366123" cy="300037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r>
              <a:rPr lang="en-US" noProof="1" smtClean="0">
                <a:solidFill>
                  <a:schemeClr val="bg1"/>
                </a:solidFill>
                <a:latin typeface="Calibri" pitchFamily="-111" charset="0"/>
              </a:rPr>
              <a:t>Q4 2012</a:t>
            </a:r>
            <a:endParaRPr lang="en-US" noProof="1">
              <a:solidFill>
                <a:schemeClr val="bg1"/>
              </a:solidFill>
              <a:latin typeface="Calibri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IUanyWare</a:t>
            </a:r>
            <a:r>
              <a:rPr lang="en-US" dirty="0" smtClean="0"/>
              <a:t> Roadmap</a:t>
            </a:r>
            <a:endParaRPr lang="en-US" dirty="0"/>
          </a:p>
        </p:txBody>
      </p:sp>
      <p:sp>
        <p:nvSpPr>
          <p:cNvPr id="4" name="Rectangle 135"/>
          <p:cNvSpPr>
            <a:spLocks noChangeArrowheads="1"/>
          </p:cNvSpPr>
          <p:nvPr/>
        </p:nvSpPr>
        <p:spPr bwMode="auto">
          <a:xfrm>
            <a:off x="276225" y="3502025"/>
            <a:ext cx="8366125" cy="320675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grpSp>
        <p:nvGrpSpPr>
          <p:cNvPr id="5" name="Gruppe 107"/>
          <p:cNvGrpSpPr>
            <a:grpSpLocks/>
          </p:cNvGrpSpPr>
          <p:nvPr/>
        </p:nvGrpSpPr>
        <p:grpSpPr bwMode="auto">
          <a:xfrm>
            <a:off x="276224" y="3201988"/>
            <a:ext cx="8366123" cy="457200"/>
            <a:chOff x="7364201" y="3461036"/>
            <a:chExt cx="1464405" cy="457200"/>
          </a:xfrm>
        </p:grpSpPr>
        <p:sp>
          <p:nvSpPr>
            <p:cNvPr id="6" name="Rectangle 448"/>
            <p:cNvSpPr>
              <a:spLocks noChangeArrowheads="1"/>
            </p:cNvSpPr>
            <p:nvPr/>
          </p:nvSpPr>
          <p:spPr bwMode="auto">
            <a:xfrm>
              <a:off x="7364201" y="3556286"/>
              <a:ext cx="1464405" cy="300037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r>
                <a:rPr lang="en-US" noProof="1" smtClean="0">
                  <a:solidFill>
                    <a:srgbClr val="FFFFFF"/>
                  </a:solidFill>
                  <a:latin typeface="Calibri" pitchFamily="-111" charset="0"/>
                </a:rPr>
                <a:t>Q1 2013</a:t>
              </a:r>
              <a:endParaRPr lang="en-US" noProof="1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7" name="Pentagon 104"/>
            <p:cNvSpPr>
              <a:spLocks noChangeArrowheads="1"/>
            </p:cNvSpPr>
            <p:nvPr/>
          </p:nvSpPr>
          <p:spPr bwMode="auto">
            <a:xfrm>
              <a:off x="8099543" y="3461036"/>
              <a:ext cx="728674" cy="457200"/>
            </a:xfrm>
            <a:prstGeom prst="homePlate">
              <a:avLst>
                <a:gd name="adj" fmla="val 40317"/>
              </a:avLst>
            </a:prstGeom>
            <a:solidFill>
              <a:srgbClr val="18984E"/>
            </a:soli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>
                <a:buFont typeface="Calibri" pitchFamily="-111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pitchFamily="-111" charset="0"/>
              </a:endParaRPr>
            </a:p>
          </p:txBody>
        </p:sp>
      </p:grpSp>
      <p:sp>
        <p:nvSpPr>
          <p:cNvPr id="8" name="Rektangel 82"/>
          <p:cNvSpPr>
            <a:spLocks noChangeArrowheads="1"/>
          </p:cNvSpPr>
          <p:nvPr/>
        </p:nvSpPr>
        <p:spPr bwMode="auto">
          <a:xfrm>
            <a:off x="2808013" y="2063628"/>
            <a:ext cx="19542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STOREFRONT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IUanyWare overhauls interface to application management</a:t>
            </a:r>
          </a:p>
        </p:txBody>
      </p:sp>
      <p:sp>
        <p:nvSpPr>
          <p:cNvPr id="9" name="Nedadgående pil 94"/>
          <p:cNvSpPr>
            <a:spLocks noChangeArrowheads="1"/>
          </p:cNvSpPr>
          <p:nvPr/>
        </p:nvSpPr>
        <p:spPr bwMode="auto">
          <a:xfrm>
            <a:off x="6009967" y="2760927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11" name="Nedadgående pil 40"/>
          <p:cNvSpPr>
            <a:spLocks noChangeArrowheads="1"/>
          </p:cNvSpPr>
          <p:nvPr/>
        </p:nvSpPr>
        <p:spPr bwMode="auto">
          <a:xfrm rot="10800000">
            <a:off x="7812361" y="3570288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0284D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 noProof="1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0" name="Rektangel 82"/>
          <p:cNvSpPr>
            <a:spLocks noChangeArrowheads="1"/>
          </p:cNvSpPr>
          <p:nvPr/>
        </p:nvSpPr>
        <p:spPr bwMode="auto">
          <a:xfrm>
            <a:off x="1403875" y="4269210"/>
            <a:ext cx="19542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XenDesktop 6.5 Upgrade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IUanyWare steps into the future with XenDesktop 6.5</a:t>
            </a:r>
          </a:p>
        </p:txBody>
      </p:sp>
      <p:sp>
        <p:nvSpPr>
          <p:cNvPr id="21" name="Rektangel 82"/>
          <p:cNvSpPr>
            <a:spLocks noChangeArrowheads="1"/>
          </p:cNvSpPr>
          <p:nvPr/>
        </p:nvSpPr>
        <p:spPr bwMode="auto">
          <a:xfrm>
            <a:off x="5157479" y="2059511"/>
            <a:ext cx="19542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Citrix Synergy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IUanyWare presents at Citrix national conference</a:t>
            </a:r>
          </a:p>
        </p:txBody>
      </p:sp>
      <p:sp>
        <p:nvSpPr>
          <p:cNvPr id="22" name="Rektangel 82"/>
          <p:cNvSpPr>
            <a:spLocks noChangeArrowheads="1"/>
          </p:cNvSpPr>
          <p:nvPr/>
        </p:nvSpPr>
        <p:spPr bwMode="auto">
          <a:xfrm>
            <a:off x="7020272" y="4219751"/>
            <a:ext cx="1800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CloudStack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IUanyWare looks at ways to leverage cloud hypervisors</a:t>
            </a:r>
          </a:p>
        </p:txBody>
      </p:sp>
      <p:sp>
        <p:nvSpPr>
          <p:cNvPr id="23" name="Pentagon 104"/>
          <p:cNvSpPr>
            <a:spLocks noChangeArrowheads="1"/>
          </p:cNvSpPr>
          <p:nvPr/>
        </p:nvSpPr>
        <p:spPr bwMode="auto">
          <a:xfrm>
            <a:off x="491118" y="3201988"/>
            <a:ext cx="3985103" cy="457200"/>
          </a:xfrm>
          <a:custGeom>
            <a:avLst/>
            <a:gdLst>
              <a:gd name="connsiteX0" fmla="*/ 0 w 4162903"/>
              <a:gd name="connsiteY0" fmla="*/ 0 h 457200"/>
              <a:gd name="connsiteX1" fmla="*/ 3978574 w 4162903"/>
              <a:gd name="connsiteY1" fmla="*/ 0 h 457200"/>
              <a:gd name="connsiteX2" fmla="*/ 4162903 w 4162903"/>
              <a:gd name="connsiteY2" fmla="*/ 228600 h 457200"/>
              <a:gd name="connsiteX3" fmla="*/ 3978574 w 4162903"/>
              <a:gd name="connsiteY3" fmla="*/ 457200 h 457200"/>
              <a:gd name="connsiteX4" fmla="*/ 0 w 4162903"/>
              <a:gd name="connsiteY4" fmla="*/ 457200 h 457200"/>
              <a:gd name="connsiteX5" fmla="*/ 0 w 4162903"/>
              <a:gd name="connsiteY5" fmla="*/ 0 h 457200"/>
              <a:gd name="connsiteX0" fmla="*/ 0 w 4002036"/>
              <a:gd name="connsiteY0" fmla="*/ 0 h 457200"/>
              <a:gd name="connsiteX1" fmla="*/ 3978574 w 4002036"/>
              <a:gd name="connsiteY1" fmla="*/ 0 h 457200"/>
              <a:gd name="connsiteX2" fmla="*/ 4002036 w 4002036"/>
              <a:gd name="connsiteY2" fmla="*/ 228600 h 457200"/>
              <a:gd name="connsiteX3" fmla="*/ 3978574 w 4002036"/>
              <a:gd name="connsiteY3" fmla="*/ 457200 h 457200"/>
              <a:gd name="connsiteX4" fmla="*/ 0 w 4002036"/>
              <a:gd name="connsiteY4" fmla="*/ 457200 h 457200"/>
              <a:gd name="connsiteX5" fmla="*/ 0 w 4002036"/>
              <a:gd name="connsiteY5" fmla="*/ 0 h 457200"/>
              <a:gd name="connsiteX0" fmla="*/ 0 w 3985103"/>
              <a:gd name="connsiteY0" fmla="*/ 0 h 457200"/>
              <a:gd name="connsiteX1" fmla="*/ 3978574 w 3985103"/>
              <a:gd name="connsiteY1" fmla="*/ 0 h 457200"/>
              <a:gd name="connsiteX2" fmla="*/ 3985103 w 3985103"/>
              <a:gd name="connsiteY2" fmla="*/ 237067 h 457200"/>
              <a:gd name="connsiteX3" fmla="*/ 3978574 w 3985103"/>
              <a:gd name="connsiteY3" fmla="*/ 457200 h 457200"/>
              <a:gd name="connsiteX4" fmla="*/ 0 w 3985103"/>
              <a:gd name="connsiteY4" fmla="*/ 457200 h 457200"/>
              <a:gd name="connsiteX5" fmla="*/ 0 w 3985103"/>
              <a:gd name="connsiteY5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103" h="457200">
                <a:moveTo>
                  <a:pt x="0" y="0"/>
                </a:moveTo>
                <a:lnTo>
                  <a:pt x="3978574" y="0"/>
                </a:lnTo>
                <a:lnTo>
                  <a:pt x="3985103" y="237067"/>
                </a:lnTo>
                <a:lnTo>
                  <a:pt x="3978574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18984E"/>
          </a:solidFill>
          <a:ln w="19050">
            <a:solidFill>
              <a:srgbClr val="60BA1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>
              <a:buFont typeface="Calibri" pitchFamily="-111" charset="0"/>
              <a:buAutoNum type="arabicPeriod"/>
            </a:pPr>
            <a:endParaRPr lang="en-US" noProof="1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4" name="Nedadgående pil 94"/>
          <p:cNvSpPr>
            <a:spLocks noChangeArrowheads="1"/>
          </p:cNvSpPr>
          <p:nvPr/>
        </p:nvSpPr>
        <p:spPr bwMode="auto">
          <a:xfrm>
            <a:off x="3660501" y="2760927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sp>
        <p:nvSpPr>
          <p:cNvPr id="25" name="Rektangel 82"/>
          <p:cNvSpPr>
            <a:spLocks noChangeArrowheads="1"/>
          </p:cNvSpPr>
          <p:nvPr/>
        </p:nvSpPr>
        <p:spPr bwMode="auto">
          <a:xfrm>
            <a:off x="97507" y="1818226"/>
            <a:ext cx="19542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Segoe WP"/>
                <a:cs typeface="Segoe WP"/>
              </a:rPr>
              <a:t>IUanyWare Partnerships</a:t>
            </a:r>
          </a:p>
          <a:p>
            <a:pPr algn="ctr" defTabSz="801688">
              <a:spcBef>
                <a:spcPct val="20000"/>
              </a:spcBef>
            </a:pPr>
            <a:r>
              <a:rPr lang="en-US" sz="1000" i="1" noProof="1">
                <a:solidFill>
                  <a:schemeClr val="bg1"/>
                </a:solidFill>
                <a:latin typeface="Segoe WP"/>
                <a:cs typeface="Segoe WP"/>
              </a:rPr>
              <a:t>IUanyWare looks for new ways to integrate with Academic Units and Departments</a:t>
            </a:r>
          </a:p>
        </p:txBody>
      </p:sp>
      <p:sp>
        <p:nvSpPr>
          <p:cNvPr id="26" name="Rectangle 448"/>
          <p:cNvSpPr>
            <a:spLocks noChangeArrowheads="1"/>
          </p:cNvSpPr>
          <p:nvPr/>
        </p:nvSpPr>
        <p:spPr bwMode="auto">
          <a:xfrm>
            <a:off x="4477222" y="3280569"/>
            <a:ext cx="3972512" cy="300037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r>
              <a:rPr lang="en-US" noProof="1" smtClean="0">
                <a:solidFill>
                  <a:srgbClr val="FFFFFF"/>
                </a:solidFill>
                <a:latin typeface="Calibri" pitchFamily="-111" charset="0"/>
              </a:rPr>
              <a:t>Q2 2013</a:t>
            </a:r>
            <a:endParaRPr lang="en-US" noProof="1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7" name="Rectangle 448"/>
          <p:cNvSpPr>
            <a:spLocks noChangeArrowheads="1"/>
          </p:cNvSpPr>
          <p:nvPr/>
        </p:nvSpPr>
        <p:spPr bwMode="auto">
          <a:xfrm>
            <a:off x="491118" y="3280569"/>
            <a:ext cx="3986104" cy="300037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r>
              <a:rPr lang="en-US" noProof="1" smtClean="0">
                <a:solidFill>
                  <a:srgbClr val="FFFFFF"/>
                </a:solidFill>
                <a:latin typeface="Calibri" pitchFamily="-111" charset="0"/>
              </a:rPr>
              <a:t>Q1 2013</a:t>
            </a:r>
            <a:endParaRPr lang="en-US" noProof="1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9" name="Nedadgående pil 96"/>
          <p:cNvSpPr>
            <a:spLocks noChangeArrowheads="1"/>
          </p:cNvSpPr>
          <p:nvPr/>
        </p:nvSpPr>
        <p:spPr bwMode="auto">
          <a:xfrm rot="10800000">
            <a:off x="2256364" y="3645024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D7B500"/>
          </a:solidFill>
          <a:ln w="9525">
            <a:solidFill>
              <a:srgbClr val="D7B5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  <p:grpSp>
        <p:nvGrpSpPr>
          <p:cNvPr id="30" name="Grupper 13"/>
          <p:cNvGrpSpPr>
            <a:grpSpLocks/>
          </p:cNvGrpSpPr>
          <p:nvPr/>
        </p:nvGrpSpPr>
        <p:grpSpPr bwMode="auto">
          <a:xfrm>
            <a:off x="0" y="5373216"/>
            <a:ext cx="9144000" cy="216024"/>
            <a:chOff x="0" y="1536700"/>
            <a:chExt cx="9144000" cy="317275"/>
          </a:xfrm>
        </p:grpSpPr>
        <p:sp>
          <p:nvSpPr>
            <p:cNvPr id="31" name="Rektangel 58"/>
            <p:cNvSpPr>
              <a:spLocks noChangeArrowheads="1"/>
            </p:cNvSpPr>
            <p:nvPr/>
          </p:nvSpPr>
          <p:spPr bwMode="auto">
            <a:xfrm>
              <a:off x="0" y="1536700"/>
              <a:ext cx="9144000" cy="317275"/>
            </a:xfrm>
            <a:prstGeom prst="rect">
              <a:avLst/>
            </a:prstGeom>
            <a:solidFill>
              <a:srgbClr val="00BD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-111" charset="0"/>
              </a:endParaRPr>
            </a:p>
          </p:txBody>
        </p:sp>
        <p:sp>
          <p:nvSpPr>
            <p:cNvPr id="32" name="Rektangel 59"/>
            <p:cNvSpPr/>
            <p:nvPr/>
          </p:nvSpPr>
          <p:spPr>
            <a:xfrm>
              <a:off x="0" y="1574800"/>
              <a:ext cx="9144000" cy="152400"/>
            </a:xfrm>
            <a:prstGeom prst="rect">
              <a:avLst/>
            </a:prstGeom>
            <a:gradFill rotWithShape="1">
              <a:gsLst>
                <a:gs pos="100000">
                  <a:srgbClr val="FFFCF9">
                    <a:alpha val="79000"/>
                  </a:srgbClr>
                </a:gs>
                <a:gs pos="0">
                  <a:srgbClr val="E6E6E6">
                    <a:tint val="50000"/>
                    <a:shade val="100000"/>
                    <a:satMod val="350000"/>
                    <a:alpha val="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Calibri" pitchFamily="-111" charset="0"/>
              </a:endParaRPr>
            </a:p>
          </p:txBody>
        </p:sp>
      </p:grp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1346263" y="5589240"/>
            <a:ext cx="6222999" cy="5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defTabSz="801688">
              <a:spcBef>
                <a:spcPct val="2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The IUanyWare Roadmap provides a 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mechanism to help </a:t>
            </a: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forecast, plan and coordinate 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technology </a:t>
            </a:r>
            <a:r>
              <a:rPr lang="en-US" sz="1400" dirty="0" smtClean="0">
                <a:solidFill>
                  <a:schemeClr val="bg1"/>
                </a:solidFill>
                <a:latin typeface="Segoe WP"/>
                <a:cs typeface="Segoe WP"/>
              </a:rPr>
              <a:t>developments.</a:t>
            </a:r>
            <a:endParaRPr lang="en-US" sz="1400" dirty="0">
              <a:solidFill>
                <a:schemeClr val="bg1"/>
              </a:solidFill>
              <a:latin typeface="Segoe WP"/>
              <a:cs typeface="Segoe WP"/>
            </a:endParaRPr>
          </a:p>
        </p:txBody>
      </p:sp>
      <p:sp>
        <p:nvSpPr>
          <p:cNvPr id="28" name="Nedadgående pil 90"/>
          <p:cNvSpPr>
            <a:spLocks noChangeArrowheads="1"/>
          </p:cNvSpPr>
          <p:nvPr/>
        </p:nvSpPr>
        <p:spPr bwMode="auto">
          <a:xfrm>
            <a:off x="936799" y="2674813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D0284D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</a:pPr>
            <a:endParaRPr lang="en-US">
              <a:solidFill>
                <a:schemeClr val="bg1"/>
              </a:solidFill>
              <a:latin typeface="Calibri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3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528" y="274560"/>
            <a:ext cx="8405813" cy="994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Automation and Document Management</a:t>
            </a:r>
            <a:endParaRPr lang="en-US" sz="4000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868144" y="1484784"/>
            <a:ext cx="1961360" cy="1964093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Segoe WP" pitchFamily="34" charset="0"/>
              </a:rPr>
              <a:t>SharePoint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475656" y="1484784"/>
            <a:ext cx="1963636" cy="19638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latin typeface="Segoe WP" pitchFamily="34" charset="0"/>
              </a:rPr>
              <a:t>Knowledgelake</a:t>
            </a:r>
            <a:endParaRPr lang="pl-PL" b="1" dirty="0">
              <a:latin typeface="Segoe WP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4716016" y="3645024"/>
            <a:ext cx="3115764" cy="196385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err="1" smtClean="0">
                <a:latin typeface="Segoe WP" pitchFamily="34" charset="0"/>
              </a:rPr>
              <a:t>Nintex</a:t>
            </a:r>
            <a:r>
              <a:rPr lang="pl-PL" sz="2000" b="1" dirty="0" smtClean="0">
                <a:latin typeface="Segoe WP" pitchFamily="34" charset="0"/>
              </a:rPr>
              <a:t> </a:t>
            </a:r>
            <a:r>
              <a:rPr lang="pl-PL" sz="2000" b="1" dirty="0" err="1" smtClean="0">
                <a:latin typeface="Segoe WP" pitchFamily="34" charset="0"/>
              </a:rPr>
              <a:t>Workflow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1475656" y="3645024"/>
            <a:ext cx="3024336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Project Development Life Cycle</a:t>
            </a:r>
            <a:endParaRPr lang="en-US" sz="2000" b="1" dirty="0">
              <a:latin typeface="Segoe WP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635896" y="1484784"/>
            <a:ext cx="19636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Segoe WP" pitchFamily="34" charset="0"/>
              </a:rPr>
              <a:t>OnBase</a:t>
            </a:r>
            <a:endParaRPr lang="en-US" sz="2000" b="1" dirty="0" smtClean="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021541"/>
              </p:ext>
            </p:extLst>
          </p:nvPr>
        </p:nvGraphicFramePr>
        <p:xfrm>
          <a:off x="1043608" y="1340768"/>
          <a:ext cx="6867324" cy="457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3563888" y="2996952"/>
            <a:ext cx="1872208" cy="1595735"/>
          </a:xfrm>
          <a:prstGeom prst="flowChartConnector">
            <a:avLst/>
          </a:prstGeom>
          <a:solidFill>
            <a:srgbClr val="C00000">
              <a:alpha val="8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WP"/>
                <a:cs typeface="Segoe WP"/>
              </a:rPr>
              <a:t>Indiana University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Segoe WP"/>
                <a:cs typeface="Segoe WP"/>
              </a:rPr>
              <a:t>Workplace Services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76056" y="2204864"/>
            <a:ext cx="990600" cy="103608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12160" y="1556792"/>
            <a:ext cx="2248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SCCM, </a:t>
            </a:r>
            <a:r>
              <a:rPr lang="en-US" sz="1400" dirty="0" err="1">
                <a:solidFill>
                  <a:schemeClr val="bg1"/>
                </a:solidFill>
                <a:latin typeface="Segoe WP"/>
                <a:cs typeface="Segoe WP"/>
              </a:rPr>
              <a:t>XenApp</a:t>
            </a:r>
            <a:r>
              <a:rPr lang="en-US" sz="1400" dirty="0">
                <a:solidFill>
                  <a:schemeClr val="bg1"/>
                </a:solidFill>
                <a:latin typeface="Segoe WP"/>
                <a:cs typeface="Segoe WP"/>
              </a:rPr>
              <a:t> &amp; App-V </a:t>
            </a:r>
            <a:r>
              <a:rPr lang="en-US" sz="1400" smtClean="0">
                <a:solidFill>
                  <a:schemeClr val="bg1"/>
                </a:solidFill>
                <a:latin typeface="Segoe WP"/>
                <a:cs typeface="Segoe WP"/>
              </a:rPr>
              <a:t>Application Collections</a:t>
            </a:r>
            <a:endParaRPr lang="en-US" sz="1400" dirty="0">
              <a:solidFill>
                <a:schemeClr val="bg1"/>
              </a:solidFill>
              <a:latin typeface="Segoe WP"/>
              <a:cs typeface="Segoe WP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188640"/>
            <a:ext cx="79928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Adapting to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ersonal Ecosystems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+mj-lt"/>
              </a:rPr>
              <a:t>Device &amp; OS Independence</a:t>
            </a:r>
          </a:p>
        </p:txBody>
      </p:sp>
    </p:spTree>
    <p:extLst>
      <p:ext uri="{BB962C8B-B14F-4D97-AF65-F5344CB8AC3E}">
        <p14:creationId xmlns:p14="http://schemas.microsoft.com/office/powerpoint/2010/main" val="10682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64860022"/>
              </p:ext>
            </p:extLst>
          </p:nvPr>
        </p:nvGraphicFramePr>
        <p:xfrm>
          <a:off x="1043608" y="1340768"/>
          <a:ext cx="6867324" cy="457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3563888" y="2996952"/>
            <a:ext cx="1872208" cy="1595735"/>
          </a:xfrm>
          <a:prstGeom prst="flowChartConnector">
            <a:avLst/>
          </a:prstGeom>
          <a:solidFill>
            <a:srgbClr val="C00000">
              <a:alpha val="8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Segoe WP"/>
                <a:cs typeface="Segoe WP"/>
              </a:rPr>
              <a:t>Student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Segoe WP"/>
                <a:cs typeface="Segoe WP"/>
              </a:rPr>
              <a:t>Faculty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Segoe WP"/>
                <a:cs typeface="Segoe WP"/>
              </a:rPr>
              <a:t>Staff</a:t>
            </a:r>
            <a:endParaRPr lang="en-US" dirty="0">
              <a:solidFill>
                <a:srgbClr val="FFFFFF"/>
              </a:solidFill>
              <a:latin typeface="Segoe WP"/>
              <a:cs typeface="Segoe WP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188640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What Are You Doing to Integrate Ecosystems?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20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Mission</a:t>
            </a:r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2483768" y="1484487"/>
            <a:ext cx="1963636" cy="1963855"/>
          </a:xfrm>
          <a:prstGeom prst="rect">
            <a:avLst/>
          </a:prstGeom>
          <a:solidFill>
            <a:srgbClr val="18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Online Courses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644008" y="1484487"/>
            <a:ext cx="1963636" cy="1963855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Segoe WP" pitchFamily="34" charset="0"/>
              </a:rPr>
              <a:t>Anytime Anywhere Accessibility</a:t>
            </a:r>
            <a:endParaRPr lang="pl-PL" sz="2000" b="1" dirty="0">
              <a:solidFill>
                <a:schemeClr val="tx1"/>
              </a:solidFill>
              <a:latin typeface="Segoe WP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634515" y="3697393"/>
            <a:ext cx="1963636" cy="1963855"/>
          </a:xfrm>
          <a:prstGeom prst="rect">
            <a:avLst/>
          </a:prstGeom>
          <a:solidFill>
            <a:srgbClr val="00B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Pedagogy Advancement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483768" y="3670456"/>
            <a:ext cx="1963636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Anytime Anywhere Student Labs</a:t>
            </a:r>
            <a:endParaRPr lang="pl-PL" sz="2000" b="1" dirty="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1041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Academic Year 2012-2013 </a:t>
            </a:r>
            <a:br>
              <a:rPr lang="en-US" dirty="0" smtClean="0"/>
            </a:br>
            <a:r>
              <a:rPr lang="en-US" sz="3300" dirty="0" smtClean="0"/>
              <a:t>Today’s Mobile Student Computing Lab</a:t>
            </a: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sz="1400" i="1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472460" y="1753176"/>
            <a:ext cx="1963636" cy="1963855"/>
          </a:xfrm>
          <a:prstGeom prst="rect">
            <a:avLst/>
          </a:prstGeom>
          <a:solidFill>
            <a:srgbClr val="00B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Segoe WP" pitchFamily="34" charset="0"/>
              </a:rPr>
              <a:t>Printing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312220" y="1753177"/>
            <a:ext cx="1963636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Segoe WP" pitchFamily="34" charset="0"/>
              </a:rPr>
              <a:t>BYOD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259632" y="3913417"/>
            <a:ext cx="4176464" cy="1963855"/>
          </a:xfrm>
          <a:prstGeom prst="rect">
            <a:avLst/>
          </a:prstGeom>
          <a:solidFill>
            <a:srgbClr val="18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latin typeface="Segoe WP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5652120" y="1747945"/>
            <a:ext cx="19636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900" b="1" dirty="0" smtClean="0">
                <a:latin typeface="Segoe WP" pitchFamily="34" charset="0"/>
              </a:rPr>
              <a:t>Storage</a:t>
            </a:r>
            <a:endParaRPr lang="pl-PL" sz="1900" b="1" dirty="0">
              <a:latin typeface="Segoe WP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5652120" y="3913417"/>
            <a:ext cx="1963636" cy="1963855"/>
          </a:xfrm>
          <a:prstGeom prst="rect">
            <a:avLst/>
          </a:prstGeom>
          <a:solidFill>
            <a:srgbClr val="D02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Segoe WP" pitchFamily="34" charset="0"/>
              </a:rPr>
              <a:t>Collaboration </a:t>
            </a:r>
            <a:r>
              <a:rPr lang="pl-PL" sz="2000" b="1" dirty="0" err="1" smtClean="0">
                <a:latin typeface="Segoe WP" pitchFamily="34" charset="0"/>
              </a:rPr>
              <a:t>Centers</a:t>
            </a:r>
            <a:endParaRPr lang="pl-PL" sz="2000" b="1" dirty="0">
              <a:latin typeface="Segoe WP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3933056"/>
            <a:ext cx="2459743" cy="191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2483768" y="1537153"/>
            <a:ext cx="1963636" cy="1963855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Segoe WP" pitchFamily="34" charset="0"/>
              </a:rPr>
              <a:t>Security</a:t>
            </a:r>
            <a:endParaRPr lang="pl-PL" sz="2000" b="1" dirty="0">
              <a:solidFill>
                <a:srgbClr val="000000"/>
              </a:solidFill>
              <a:latin typeface="Segoe WP" pitchFamily="34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644008" y="1537153"/>
            <a:ext cx="1963636" cy="1963855"/>
          </a:xfrm>
          <a:prstGeom prst="rect">
            <a:avLst/>
          </a:prstGeom>
          <a:solidFill>
            <a:srgbClr val="18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Privacy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483768" y="3645024"/>
            <a:ext cx="4123876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Compliance</a:t>
            </a:r>
            <a:endParaRPr lang="pl-PL" sz="2000" b="1" dirty="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79912" y="3895378"/>
            <a:ext cx="1944216" cy="1963855"/>
            <a:chOff x="2483768" y="1484784"/>
            <a:chExt cx="1963636" cy="1963855"/>
          </a:xfrm>
        </p:grpSpPr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2483768" y="1484784"/>
              <a:ext cx="1963636" cy="1963855"/>
            </a:xfrm>
            <a:prstGeom prst="rect">
              <a:avLst/>
            </a:prstGeom>
            <a:solidFill>
              <a:srgbClr val="FF0000">
                <a:shade val="30000"/>
                <a:satMod val="1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 b="1" dirty="0">
                <a:latin typeface="Segoe WP" pitchFamily="34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6346" y="1782635"/>
              <a:ext cx="1771429" cy="1214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>
            <a:spLocks noChangeAspect="1"/>
          </p:cNvSpPr>
          <p:nvPr/>
        </p:nvSpPr>
        <p:spPr>
          <a:xfrm>
            <a:off x="3779912" y="1682472"/>
            <a:ext cx="1963636" cy="1963855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Segoe WP" pitchFamily="34" charset="0"/>
              </a:rPr>
              <a:t>Data Center</a:t>
            </a:r>
            <a:endParaRPr lang="pl-PL" sz="2000" b="1" dirty="0">
              <a:solidFill>
                <a:srgbClr val="000000"/>
              </a:solidFill>
              <a:latin typeface="Segoe WP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619672" y="1682769"/>
            <a:ext cx="1963636" cy="1963855"/>
          </a:xfrm>
          <a:prstGeom prst="rect">
            <a:avLst/>
          </a:prstGeom>
          <a:solidFill>
            <a:srgbClr val="18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Energy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619672" y="3868441"/>
            <a:ext cx="1963636" cy="1963855"/>
          </a:xfrm>
          <a:prstGeom prst="rect">
            <a:avLst/>
          </a:prstGeom>
          <a:solidFill>
            <a:srgbClr val="00B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SSI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5940152" y="1653591"/>
            <a:ext cx="1963636" cy="19638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Segoe WP" pitchFamily="34" charset="0"/>
              </a:rPr>
              <a:t>Student Labs</a:t>
            </a:r>
            <a:endParaRPr lang="pl-PL" b="1" dirty="0">
              <a:latin typeface="Segoe WP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5882058" y="3818459"/>
            <a:ext cx="19636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39572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9068"/>
            <a:ext cx="5976664" cy="64491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Rectangle 9"/>
          <p:cNvSpPr>
            <a:spLocks noChangeAspect="1"/>
          </p:cNvSpPr>
          <p:nvPr/>
        </p:nvSpPr>
        <p:spPr>
          <a:xfrm>
            <a:off x="434339" y="1429803"/>
            <a:ext cx="2016224" cy="19638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Segoe WP" pitchFamily="34" charset="0"/>
              </a:rPr>
              <a:t>Virtual Datacenter Costs</a:t>
            </a:r>
            <a:endParaRPr lang="pl-PL" sz="2000" b="1" dirty="0">
              <a:solidFill>
                <a:schemeClr val="tx1"/>
              </a:solidFill>
              <a:latin typeface="Segoe WP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520132" y="3626388"/>
            <a:ext cx="1963636" cy="1963855"/>
          </a:xfrm>
          <a:prstGeom prst="rect">
            <a:avLst/>
          </a:prstGeom>
          <a:solidFill>
            <a:srgbClr val="D02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Segoe WP" pitchFamily="34" charset="0"/>
              </a:rPr>
              <a:t>IUanyWare</a:t>
            </a:r>
            <a:endParaRPr lang="pl-PL" sz="2000" b="1" dirty="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110413" cy="1143000"/>
          </a:xfrm>
        </p:spPr>
        <p:txBody>
          <a:bodyPr/>
          <a:lstStyle/>
          <a:p>
            <a:pPr algn="ctr"/>
            <a:r>
              <a:rPr lang="en-US" dirty="0" smtClean="0">
                <a:latin typeface="Segoe WP"/>
                <a:cs typeface="Segoe WP"/>
              </a:rPr>
              <a:t>Indiana University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419600" cy="4038600"/>
          </a:xfrm>
        </p:spPr>
        <p:txBody>
          <a:bodyPr/>
          <a:lstStyle/>
          <a:p>
            <a:r>
              <a:rPr lang="en-US" dirty="0" smtClean="0">
                <a:latin typeface="Segoe WP"/>
                <a:cs typeface="Segoe WP"/>
              </a:rPr>
              <a:t>Founded in 1820</a:t>
            </a:r>
          </a:p>
          <a:p>
            <a:r>
              <a:rPr lang="en-US" dirty="0" smtClean="0">
                <a:latin typeface="Segoe WP"/>
                <a:cs typeface="Segoe WP"/>
              </a:rPr>
              <a:t>Over 110,000 students</a:t>
            </a:r>
          </a:p>
          <a:p>
            <a:r>
              <a:rPr lang="en-US" dirty="0" smtClean="0">
                <a:latin typeface="Segoe WP"/>
                <a:cs typeface="Segoe WP"/>
              </a:rPr>
              <a:t>Over 25,000 FTE faculty and staff</a:t>
            </a:r>
          </a:p>
          <a:p>
            <a:r>
              <a:rPr lang="en-US" dirty="0" smtClean="0">
                <a:latin typeface="Segoe WP"/>
                <a:cs typeface="Segoe WP"/>
              </a:rPr>
              <a:t>7 Campuses</a:t>
            </a:r>
          </a:p>
          <a:p>
            <a:endParaRPr lang="en-US" dirty="0" smtClean="0">
              <a:latin typeface="Segoe WP"/>
              <a:cs typeface="Segoe WP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i="0" dirty="0" smtClean="0"/>
              <a:t> </a:t>
            </a:r>
            <a:endParaRPr lang="en-US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19275"/>
            <a:ext cx="3943350" cy="279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2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1187624" y="2420888"/>
            <a:ext cx="7157794" cy="288032"/>
          </a:xfrm>
          <a:custGeom>
            <a:avLst/>
            <a:gdLst>
              <a:gd name="connsiteX0" fmla="*/ 0 w 4979084"/>
              <a:gd name="connsiteY0" fmla="*/ 69311 h 300540"/>
              <a:gd name="connsiteX1" fmla="*/ 588819 w 4979084"/>
              <a:gd name="connsiteY1" fmla="*/ 265584 h 300540"/>
              <a:gd name="connsiteX2" fmla="*/ 1189182 w 4979084"/>
              <a:gd name="connsiteY2" fmla="*/ 57766 h 300540"/>
              <a:gd name="connsiteX3" fmla="*/ 1685637 w 4979084"/>
              <a:gd name="connsiteY3" fmla="*/ 207857 h 300540"/>
              <a:gd name="connsiteX4" fmla="*/ 2482273 w 4979084"/>
              <a:gd name="connsiteY4" fmla="*/ 11584 h 300540"/>
              <a:gd name="connsiteX5" fmla="*/ 3082637 w 4979084"/>
              <a:gd name="connsiteY5" fmla="*/ 277129 h 300540"/>
              <a:gd name="connsiteX6" fmla="*/ 3844637 w 4979084"/>
              <a:gd name="connsiteY6" fmla="*/ 39 h 300540"/>
              <a:gd name="connsiteX7" fmla="*/ 4433455 w 4979084"/>
              <a:gd name="connsiteY7" fmla="*/ 300220 h 300540"/>
              <a:gd name="connsiteX8" fmla="*/ 4941455 w 4979084"/>
              <a:gd name="connsiteY8" fmla="*/ 57766 h 300540"/>
              <a:gd name="connsiteX9" fmla="*/ 4941455 w 4979084"/>
              <a:gd name="connsiteY9" fmla="*/ 46220 h 3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79084" h="300540">
                <a:moveTo>
                  <a:pt x="0" y="69311"/>
                </a:moveTo>
                <a:cubicBezTo>
                  <a:pt x="195311" y="168409"/>
                  <a:pt x="390622" y="267508"/>
                  <a:pt x="588819" y="265584"/>
                </a:cubicBezTo>
                <a:cubicBezTo>
                  <a:pt x="787016" y="263660"/>
                  <a:pt x="1006379" y="67387"/>
                  <a:pt x="1189182" y="57766"/>
                </a:cubicBezTo>
                <a:cubicBezTo>
                  <a:pt x="1371985" y="48145"/>
                  <a:pt x="1470122" y="215554"/>
                  <a:pt x="1685637" y="207857"/>
                </a:cubicBezTo>
                <a:cubicBezTo>
                  <a:pt x="1901152" y="200160"/>
                  <a:pt x="2249440" y="39"/>
                  <a:pt x="2482273" y="11584"/>
                </a:cubicBezTo>
                <a:cubicBezTo>
                  <a:pt x="2715106" y="23129"/>
                  <a:pt x="2855576" y="279053"/>
                  <a:pt x="3082637" y="277129"/>
                </a:cubicBezTo>
                <a:cubicBezTo>
                  <a:pt x="3309698" y="275205"/>
                  <a:pt x="3619501" y="-3809"/>
                  <a:pt x="3844637" y="39"/>
                </a:cubicBezTo>
                <a:cubicBezTo>
                  <a:pt x="4069773" y="3887"/>
                  <a:pt x="4250652" y="290599"/>
                  <a:pt x="4433455" y="300220"/>
                </a:cubicBezTo>
                <a:cubicBezTo>
                  <a:pt x="4616258" y="309841"/>
                  <a:pt x="4856788" y="100099"/>
                  <a:pt x="4941455" y="57766"/>
                </a:cubicBezTo>
                <a:cubicBezTo>
                  <a:pt x="5026122" y="15433"/>
                  <a:pt x="4941455" y="46220"/>
                  <a:pt x="4941455" y="46220"/>
                </a:cubicBezTo>
              </a:path>
            </a:pathLst>
          </a:custGeom>
          <a:noFill/>
          <a:ln>
            <a:solidFill>
              <a:schemeClr val="accent4"/>
            </a:solidFill>
          </a:ln>
          <a:effectLst>
            <a:glow rad="63500">
              <a:schemeClr val="accent4">
                <a:lumMod val="20000"/>
                <a:lumOff val="80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/>
          <p:cNvSpPr/>
          <p:nvPr/>
        </p:nvSpPr>
        <p:spPr>
          <a:xfrm>
            <a:off x="1763688" y="2636912"/>
            <a:ext cx="648072" cy="1296144"/>
          </a:xfrm>
          <a:prstGeom prst="trapezoid">
            <a:avLst>
              <a:gd name="adj" fmla="val 7185"/>
            </a:avLst>
          </a:prstGeom>
          <a:gradFill flip="none" rotWithShape="1">
            <a:gsLst>
              <a:gs pos="88000">
                <a:srgbClr val="D0284D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3203848" y="2564904"/>
            <a:ext cx="648072" cy="1296144"/>
          </a:xfrm>
          <a:prstGeom prst="trapezoid">
            <a:avLst>
              <a:gd name="adj" fmla="val 0"/>
            </a:avLst>
          </a:prstGeom>
          <a:gradFill flip="none" rotWithShape="1">
            <a:gsLst>
              <a:gs pos="86000">
                <a:srgbClr val="EC1AC4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4427984" y="2492896"/>
            <a:ext cx="648072" cy="1296144"/>
          </a:xfrm>
          <a:prstGeom prst="trapezoid">
            <a:avLst>
              <a:gd name="adj" fmla="val 7185"/>
            </a:avLst>
          </a:prstGeom>
          <a:gradFill flip="none" rotWithShape="1">
            <a:gsLst>
              <a:gs pos="71000">
                <a:srgbClr val="00BDE3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DE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5765867" y="2564904"/>
            <a:ext cx="648072" cy="1296144"/>
          </a:xfrm>
          <a:prstGeom prst="trapezoid">
            <a:avLst>
              <a:gd name="adj" fmla="val 12471"/>
            </a:avLst>
          </a:prstGeom>
          <a:gradFill flip="none" rotWithShape="1">
            <a:gsLst>
              <a:gs pos="64000">
                <a:srgbClr val="18984E">
                  <a:alpha val="93000"/>
                </a:srgbClr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apezoid 7"/>
          <p:cNvSpPr/>
          <p:nvPr/>
        </p:nvSpPr>
        <p:spPr>
          <a:xfrm>
            <a:off x="7308304" y="2708920"/>
            <a:ext cx="648072" cy="1296144"/>
          </a:xfrm>
          <a:prstGeom prst="trapezoid">
            <a:avLst>
              <a:gd name="adj" fmla="val 7185"/>
            </a:avLst>
          </a:prstGeom>
          <a:gradFill flip="none" rotWithShape="1">
            <a:gsLst>
              <a:gs pos="82000">
                <a:srgbClr val="E65E2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63688" y="2708920"/>
            <a:ext cx="621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V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2636912"/>
            <a:ext cx="629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A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2564904"/>
            <a:ext cx="508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L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5867" y="2629361"/>
            <a:ext cx="678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U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2780928"/>
            <a:ext cx="560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E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Lab Scenarios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09737" y="2694464"/>
          <a:ext cx="5724525" cy="2337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500"/>
                <a:gridCol w="1527175"/>
                <a:gridCol w="2286000"/>
                <a:gridCol w="1085850"/>
              </a:tblGrid>
              <a:tr h="409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Scenario 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BL/IN combined cost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Comparison to standard desktop, $800, 4yr lifecycle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Savings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FY13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  99,400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                497,000.00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397,600.00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FY14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  95,928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                479,640.00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383,712.00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FY15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  86,335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                431,676.00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345,340.80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Scenario 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FY13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191,290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                497,000.00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305,710.00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FY14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236,975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                479,640.00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242,665.00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FY15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213,278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                431,676.00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218,398.50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Scenario 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FY13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148,240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                497,000.00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348,760.00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FY14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131,940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                479,640.00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347,700.00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FY15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118,746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$                                          431,676.00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$    312,930.00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31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 fontScale="90000"/>
          </a:bodyPr>
          <a:lstStyle/>
          <a:p>
            <a:pPr marL="228600" indent="-228600"/>
            <a:r>
              <a:rPr lang="en-US" dirty="0" smtClean="0"/>
              <a:t>Do we have something to take back to </a:t>
            </a:r>
            <a:r>
              <a:rPr lang="en-US" dirty="0"/>
              <a:t>make a difference in </a:t>
            </a:r>
            <a:r>
              <a:rPr lang="en-US" dirty="0" smtClean="0"/>
              <a:t>our institutions?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1456236" y="3697393"/>
            <a:ext cx="1963636" cy="1963855"/>
          </a:xfrm>
          <a:prstGeom prst="rect">
            <a:avLst/>
          </a:prstGeom>
          <a:solidFill>
            <a:srgbClr val="D02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Thin Clients</a:t>
            </a:r>
          </a:p>
          <a:p>
            <a:pPr algn="ctr"/>
            <a:r>
              <a:rPr lang="en-US" sz="2000" b="1" dirty="0" smtClean="0">
                <a:latin typeface="Segoe WP" pitchFamily="34" charset="0"/>
              </a:rPr>
              <a:t>Under $300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5920732" y="3675276"/>
            <a:ext cx="1963636" cy="1963855"/>
          </a:xfrm>
          <a:prstGeom prst="rect">
            <a:avLst/>
          </a:prstGeom>
          <a:solidFill>
            <a:srgbClr val="00B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Mini PC-Sticks</a:t>
            </a:r>
          </a:p>
          <a:p>
            <a:pPr algn="ctr"/>
            <a:r>
              <a:rPr lang="en-US" sz="2000" b="1" dirty="0" smtClean="0">
                <a:latin typeface="Segoe WP" pitchFamily="34" charset="0"/>
              </a:rPr>
              <a:t>Under $ 70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688484" y="3675276"/>
            <a:ext cx="1963636" cy="1963855"/>
          </a:xfrm>
          <a:prstGeom prst="rect">
            <a:avLst/>
          </a:prstGeom>
          <a:solidFill>
            <a:srgbClr val="18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PC Minis</a:t>
            </a:r>
          </a:p>
          <a:p>
            <a:pPr algn="ctr"/>
            <a:r>
              <a:rPr lang="en-US" sz="2000" b="1" dirty="0" smtClean="0">
                <a:latin typeface="Segoe WP" pitchFamily="34" charset="0"/>
              </a:rPr>
              <a:t>Under $400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710509" y="1533030"/>
            <a:ext cx="4195884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Emerging Technologies</a:t>
            </a:r>
            <a:endParaRPr lang="en-US" sz="2000" b="1" dirty="0">
              <a:latin typeface="Segoe WP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260648"/>
            <a:ext cx="7110413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Segoe WP"/>
                <a:ea typeface="+mj-ea"/>
                <a:cs typeface="+mj-cs"/>
              </a:defRPr>
            </a:lvl1pPr>
          </a:lstStyle>
          <a:p>
            <a:r>
              <a:rPr lang="en-US" dirty="0" smtClean="0"/>
              <a:t>ROI</a:t>
            </a:r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56236" y="1533029"/>
            <a:ext cx="19636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latin typeface="Segoe WP" pitchFamily="34" charset="0"/>
              </a:rPr>
              <a:t>Workplace Solutions</a:t>
            </a:r>
            <a:endParaRPr lang="pl-PL" sz="1900" b="1" dirty="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2483768" y="1537153"/>
            <a:ext cx="1963636" cy="1963855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Segoe WP" pitchFamily="34" charset="0"/>
              </a:rPr>
              <a:t>Q &amp; A</a:t>
            </a:r>
            <a:endParaRPr lang="pl-PL" sz="2000" b="1" dirty="0">
              <a:solidFill>
                <a:srgbClr val="000000"/>
              </a:solidFill>
              <a:latin typeface="Segoe WP" pitchFamily="34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644008" y="1537153"/>
            <a:ext cx="1963636" cy="1963855"/>
          </a:xfrm>
          <a:prstGeom prst="rect">
            <a:avLst/>
          </a:prstGeom>
          <a:solidFill>
            <a:srgbClr val="18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Segoe WP" pitchFamily="34" charset="0"/>
              </a:rPr>
              <a:t> + Delta</a:t>
            </a:r>
            <a:endParaRPr lang="pl-PL" sz="2000" b="1" dirty="0">
              <a:solidFill>
                <a:prstClr val="white"/>
              </a:solidFill>
              <a:latin typeface="Segoe WP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483768" y="3645024"/>
            <a:ext cx="4123876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Segoe WP" pitchFamily="34" charset="0"/>
              </a:rPr>
              <a:t>DEMO</a:t>
            </a:r>
            <a:endParaRPr lang="pl-PL" sz="2000" b="1" dirty="0">
              <a:solidFill>
                <a:prstClr val="white"/>
              </a:solidFill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955" y="260648"/>
            <a:ext cx="711041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egoe WP"/>
                <a:cs typeface="Segoe WP"/>
              </a:rPr>
              <a:t>Engine for Economic Growth </a:t>
            </a:r>
            <a:br>
              <a:rPr lang="en-US" dirty="0" smtClean="0">
                <a:latin typeface="Segoe WP"/>
                <a:cs typeface="Segoe WP"/>
              </a:rPr>
            </a:br>
            <a:r>
              <a:rPr lang="en-US" sz="2000" dirty="0" smtClean="0">
                <a:latin typeface="Segoe WP"/>
                <a:cs typeface="Segoe WP"/>
              </a:rPr>
              <a:t>Fast Facts</a:t>
            </a:r>
            <a:endParaRPr lang="en-US" sz="2000" dirty="0">
              <a:latin typeface="Segoe WP"/>
              <a:cs typeface="Segoe WP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sz="1400" i="1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472460" y="1753176"/>
            <a:ext cx="1963636" cy="1963855"/>
          </a:xfrm>
          <a:prstGeom prst="rect">
            <a:avLst/>
          </a:prstGeom>
          <a:solidFill>
            <a:srgbClr val="00B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Jobs</a:t>
            </a:r>
          </a:p>
          <a:p>
            <a:pPr algn="ctr"/>
            <a:r>
              <a:rPr lang="en-US" sz="2000" b="1" dirty="0" smtClean="0">
                <a:latin typeface="Segoe WP" pitchFamily="34" charset="0"/>
              </a:rPr>
              <a:t>100,031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1312220" y="1753177"/>
            <a:ext cx="1963636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Economic Impact</a:t>
            </a:r>
          </a:p>
          <a:p>
            <a:pPr algn="ctr"/>
            <a:r>
              <a:rPr lang="en-US" sz="2000" b="1" dirty="0" smtClean="0">
                <a:latin typeface="Segoe WP" pitchFamily="34" charset="0"/>
              </a:rPr>
              <a:t>$11.5 B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1259632" y="3913417"/>
            <a:ext cx="4176464" cy="1963855"/>
          </a:xfrm>
          <a:prstGeom prst="rect">
            <a:avLst/>
          </a:prstGeom>
          <a:solidFill>
            <a:srgbClr val="D02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Tax Revenues</a:t>
            </a:r>
          </a:p>
          <a:p>
            <a:pPr algn="ctr"/>
            <a:r>
              <a:rPr lang="en-US" sz="2000" b="1" dirty="0" smtClean="0">
                <a:latin typeface="Segoe WP" pitchFamily="34" charset="0"/>
              </a:rPr>
              <a:t>$1.11 for every $1.00 State Revenue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5652120" y="1747945"/>
            <a:ext cx="19636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latin typeface="Segoe WP" pitchFamily="34" charset="0"/>
              </a:rPr>
              <a:t>State Appropriations</a:t>
            </a:r>
          </a:p>
          <a:p>
            <a:pPr algn="ctr"/>
            <a:r>
              <a:rPr lang="en-US" sz="1900" b="1" dirty="0" smtClean="0">
                <a:latin typeface="Segoe WP" pitchFamily="34" charset="0"/>
              </a:rPr>
              <a:t>$24.91 return</a:t>
            </a:r>
          </a:p>
          <a:p>
            <a:pPr algn="ctr"/>
            <a:r>
              <a:rPr lang="en-US" sz="1900" b="1" dirty="0" smtClean="0">
                <a:latin typeface="Segoe WP" pitchFamily="34" charset="0"/>
              </a:rPr>
              <a:t>per State Dollar</a:t>
            </a:r>
            <a:endParaRPr lang="pl-PL" sz="1900" b="1" dirty="0">
              <a:latin typeface="Segoe WP" pitchFamily="34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5652120" y="3913417"/>
            <a:ext cx="1963636" cy="1963855"/>
          </a:xfrm>
          <a:prstGeom prst="rect">
            <a:avLst/>
          </a:prstGeom>
          <a:solidFill>
            <a:srgbClr val="18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Alumni</a:t>
            </a:r>
          </a:p>
          <a:p>
            <a:pPr algn="ctr"/>
            <a:r>
              <a:rPr lang="en-US" sz="2000" b="1" dirty="0" smtClean="0">
                <a:latin typeface="Segoe WP" pitchFamily="34" charset="0"/>
              </a:rPr>
              <a:t>570,000</a:t>
            </a:r>
            <a:endParaRPr lang="pl-PL" sz="2000" b="1" dirty="0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7" y="533400"/>
            <a:ext cx="7948613" cy="1143000"/>
          </a:xfrm>
        </p:spPr>
        <p:txBody>
          <a:bodyPr/>
          <a:lstStyle/>
          <a:p>
            <a:r>
              <a:rPr lang="en-US" dirty="0" smtClean="0"/>
              <a:t>Economic Impact: Jobs</a:t>
            </a:r>
            <a:br>
              <a:rPr lang="en-US" dirty="0" smtClean="0"/>
            </a:br>
            <a:r>
              <a:rPr lang="en-US" sz="2400" dirty="0" smtClean="0"/>
              <a:t>Fast Facts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06" y="620688"/>
            <a:ext cx="6286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6827246" y="1935894"/>
            <a:ext cx="1963636" cy="1963855"/>
          </a:xfrm>
          <a:prstGeom prst="rect">
            <a:avLst/>
          </a:prstGeom>
          <a:solidFill>
            <a:srgbClr val="00B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Physicians</a:t>
            </a:r>
          </a:p>
          <a:p>
            <a:pPr algn="ctr"/>
            <a:r>
              <a:rPr lang="en-US" sz="2000" b="1" dirty="0" smtClean="0">
                <a:latin typeface="Segoe WP" pitchFamily="34" charset="0"/>
              </a:rPr>
              <a:t>50%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59574" y="1940518"/>
            <a:ext cx="1963636" cy="1963855"/>
          </a:xfrm>
          <a:prstGeom prst="rect">
            <a:avLst/>
          </a:prstGeom>
          <a:solidFill>
            <a:srgbClr val="FF0000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Graduate Workforce</a:t>
            </a:r>
          </a:p>
          <a:p>
            <a:pPr algn="ctr"/>
            <a:r>
              <a:rPr lang="en-US" sz="2000" b="1" dirty="0" smtClean="0">
                <a:latin typeface="Segoe WP" pitchFamily="34" charset="0"/>
              </a:rPr>
              <a:t>19,000 yearly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519814" y="4052149"/>
            <a:ext cx="4110828" cy="1963855"/>
          </a:xfrm>
          <a:prstGeom prst="rect">
            <a:avLst/>
          </a:prstGeom>
          <a:solidFill>
            <a:srgbClr val="D02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Dentists</a:t>
            </a:r>
          </a:p>
          <a:p>
            <a:pPr algn="ctr"/>
            <a:r>
              <a:rPr lang="en-US" sz="2000" b="1" dirty="0" smtClean="0">
                <a:latin typeface="Segoe WP" pitchFamily="34" charset="0"/>
              </a:rPr>
              <a:t>90%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59574" y="4052147"/>
            <a:ext cx="19636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Teachers</a:t>
            </a:r>
          </a:p>
          <a:p>
            <a:pPr algn="ctr"/>
            <a:r>
              <a:rPr lang="en-US" sz="2000" b="1" dirty="0" smtClean="0">
                <a:latin typeface="Segoe WP" pitchFamily="34" charset="0"/>
              </a:rPr>
              <a:t>35%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827246" y="4052148"/>
            <a:ext cx="1963636" cy="1963855"/>
          </a:xfrm>
          <a:prstGeom prst="rect">
            <a:avLst/>
          </a:prstGeom>
          <a:solidFill>
            <a:srgbClr val="18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egoe WP" pitchFamily="34" charset="0"/>
              </a:rPr>
              <a:t>Attorneys</a:t>
            </a:r>
          </a:p>
          <a:p>
            <a:pPr algn="ctr"/>
            <a:r>
              <a:rPr lang="en-US" sz="2000" b="1" dirty="0" smtClean="0">
                <a:latin typeface="Segoe WP" pitchFamily="34" charset="0"/>
              </a:rPr>
              <a:t>75%</a:t>
            </a:r>
            <a:endParaRPr lang="pl-PL" sz="2000" b="1" dirty="0">
              <a:latin typeface="Segoe WP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2505128" y="1935893"/>
            <a:ext cx="4110828" cy="1963855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Segoe WP" pitchFamily="34" charset="0"/>
              </a:rPr>
              <a:t>Indiana Graduates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Segoe WP" pitchFamily="34" charset="0"/>
              </a:rPr>
              <a:t>1 </a:t>
            </a:r>
            <a:r>
              <a:rPr lang="en-US" sz="2000" b="1" dirty="0">
                <a:solidFill>
                  <a:schemeClr val="tx1"/>
                </a:solidFill>
                <a:latin typeface="Segoe WP" pitchFamily="34" charset="0"/>
              </a:rPr>
              <a:t>out of 30</a:t>
            </a:r>
          </a:p>
          <a:p>
            <a:pPr algn="ctr"/>
            <a:endParaRPr lang="pl-PL" sz="2000" b="1" dirty="0">
              <a:solidFill>
                <a:schemeClr val="tx1"/>
              </a:solidFill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2524999" y="3817064"/>
            <a:ext cx="4110828" cy="1963855"/>
          </a:xfrm>
          <a:prstGeom prst="rect">
            <a:avLst/>
          </a:prstGeom>
          <a:solidFill>
            <a:srgbClr val="D02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egoe WP" pitchFamily="34" charset="0"/>
              </a:rPr>
              <a:t>Centralized</a:t>
            </a:r>
          </a:p>
          <a:p>
            <a:pPr algn="ctr"/>
            <a:r>
              <a:rPr lang="en-US" sz="2800" b="1" dirty="0" smtClean="0">
                <a:latin typeface="Segoe WP" pitchFamily="34" charset="0"/>
              </a:rPr>
              <a:t>(Duane)</a:t>
            </a:r>
            <a:endParaRPr lang="pl-PL" sz="2800" b="1" dirty="0">
              <a:latin typeface="Segoe WP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505128" y="1700808"/>
            <a:ext cx="4110828" cy="1963855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egoe WP" pitchFamily="34" charset="0"/>
              </a:rPr>
              <a:t>Decentralized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egoe WP" pitchFamily="34" charset="0"/>
              </a:rPr>
              <a:t>(Pete)</a:t>
            </a:r>
            <a:endParaRPr lang="en-US" sz="3200" b="1" dirty="0">
              <a:solidFill>
                <a:schemeClr val="tx1"/>
              </a:solidFill>
              <a:latin typeface="Segoe WP" pitchFamily="34" charset="0"/>
            </a:endParaRPr>
          </a:p>
          <a:p>
            <a:pPr algn="ctr"/>
            <a:endParaRPr lang="pl-PL" sz="2000" b="1" dirty="0">
              <a:solidFill>
                <a:schemeClr val="tx1"/>
              </a:solidFill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IU History of Personal Computing</a:t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519814" y="4052149"/>
            <a:ext cx="4110828" cy="1963855"/>
          </a:xfrm>
          <a:prstGeom prst="rect">
            <a:avLst/>
          </a:prstGeom>
          <a:solidFill>
            <a:srgbClr val="D02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Segoe WP" pitchFamily="34" charset="0"/>
              </a:rPr>
              <a:t>Workplace Services Arrives</a:t>
            </a:r>
            <a:endParaRPr lang="pl-PL" sz="2400" b="1" dirty="0">
              <a:latin typeface="Segoe WP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59574" y="4052147"/>
            <a:ext cx="1963636" cy="1963855"/>
          </a:xfrm>
          <a:prstGeom prst="rect">
            <a:avLst/>
          </a:prstGeom>
          <a:solidFill>
            <a:srgbClr val="E6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Segoe WP" pitchFamily="34" charset="0"/>
              </a:rPr>
              <a:t>Period of Convergence</a:t>
            </a:r>
            <a:endParaRPr lang="pl-PL" sz="2200" b="1" dirty="0">
              <a:latin typeface="Segoe WP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4560542" y="1935892"/>
            <a:ext cx="4230340" cy="1963855"/>
          </a:xfrm>
          <a:prstGeom prst="rect">
            <a:avLst/>
          </a:prstGeom>
          <a:solidFill>
            <a:srgbClr val="D7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egoe WP" pitchFamily="34" charset="0"/>
              </a:rPr>
              <a:t>Zones of Redundancy</a:t>
            </a:r>
            <a:endParaRPr lang="en-US" sz="2400" b="1" dirty="0">
              <a:solidFill>
                <a:schemeClr val="tx1"/>
              </a:solidFill>
              <a:latin typeface="Segoe WP" pitchFamily="34" charset="0"/>
            </a:endParaRPr>
          </a:p>
          <a:p>
            <a:pPr algn="ctr"/>
            <a:endParaRPr lang="pl-PL" sz="2400" b="1" dirty="0">
              <a:solidFill>
                <a:schemeClr val="tx1"/>
              </a:solidFill>
              <a:latin typeface="Segoe WP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72758" y="1935891"/>
            <a:ext cx="3983217" cy="1963855"/>
          </a:xfrm>
          <a:prstGeom prst="rect">
            <a:avLst/>
          </a:prstGeom>
          <a:solidFill>
            <a:srgbClr val="00B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Segoe WP" pitchFamily="34" charset="0"/>
              </a:rPr>
              <a:t>Period of Decentralization</a:t>
            </a:r>
            <a:endParaRPr lang="pl-PL" sz="2400" b="1" dirty="0">
              <a:latin typeface="Segoe WP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27246" y="4052149"/>
            <a:ext cx="1979215" cy="1963855"/>
            <a:chOff x="6827246" y="4052149"/>
            <a:chExt cx="1979215" cy="1963855"/>
          </a:xfrm>
        </p:grpSpPr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6827246" y="4052149"/>
              <a:ext cx="1963636" cy="1963855"/>
            </a:xfrm>
            <a:prstGeom prst="rect">
              <a:avLst/>
            </a:prstGeom>
            <a:solidFill>
              <a:srgbClr val="1898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 b="1" dirty="0">
                <a:solidFill>
                  <a:srgbClr val="00B050"/>
                </a:solidFill>
                <a:latin typeface="Segoe WP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4365104"/>
              <a:ext cx="1930205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2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83768" y="2276872"/>
            <a:ext cx="3960440" cy="8103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Cultural Standards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07904" y="2655200"/>
            <a:ext cx="0" cy="264600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27984" y="2655200"/>
            <a:ext cx="0" cy="2646008"/>
          </a:xfrm>
          <a:prstGeom prst="line">
            <a:avLst/>
          </a:prstGeom>
          <a:ln w="152400">
            <a:solidFill>
              <a:srgbClr val="D028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48064" y="2655200"/>
            <a:ext cx="0" cy="2646008"/>
          </a:xfrm>
          <a:prstGeom prst="line">
            <a:avLst/>
          </a:prstGeom>
          <a:ln w="152400">
            <a:solidFill>
              <a:srgbClr val="60BA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87824" y="2655200"/>
            <a:ext cx="0" cy="2646008"/>
          </a:xfrm>
          <a:prstGeom prst="line">
            <a:avLst/>
          </a:prstGeom>
          <a:ln w="152400">
            <a:solidFill>
              <a:srgbClr val="EC1A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8144" y="2655200"/>
            <a:ext cx="0" cy="2646008"/>
          </a:xfrm>
          <a:prstGeom prst="line">
            <a:avLst/>
          </a:prstGeom>
          <a:ln w="152400">
            <a:solidFill>
              <a:srgbClr val="D7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668363" y="3744401"/>
            <a:ext cx="2058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30 </a:t>
            </a:r>
            <a:r>
              <a:rPr lang="en-US" sz="3600" dirty="0">
                <a:solidFill>
                  <a:schemeClr val="bg1"/>
                </a:solidFill>
                <a:latin typeface="Segoe WP"/>
                <a:ea typeface="+mj-ea"/>
                <a:cs typeface="+mj-cs"/>
              </a:rPr>
              <a:t>Years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0192" y="2132856"/>
            <a:ext cx="2726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E65E20"/>
                </a:solidFill>
                <a:latin typeface="Segoe WP"/>
                <a:ea typeface="+mj-ea"/>
                <a:cs typeface="+mj-cs"/>
              </a:rPr>
              <a:t>Zones of Redundancy</a:t>
            </a:r>
          </a:p>
        </p:txBody>
      </p:sp>
    </p:spTree>
    <p:extLst>
      <p:ext uri="{BB962C8B-B14F-4D97-AF65-F5344CB8AC3E}">
        <p14:creationId xmlns:p14="http://schemas.microsoft.com/office/powerpoint/2010/main" val="3714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3819&quot;&gt;&lt;/object&gt;&lt;object type=&quot;2&quot; unique_id=&quot;13820&quot;&gt;&lt;object type=&quot;3&quot; unique_id=&quot;13821&quot;&gt;&lt;property id=&quot;20148&quot; value=&quot;5&quot;/&gt;&lt;property id=&quot;20300&quot; value=&quot;Slide 1 - &amp;quot;&amp;#x0D;&amp;#x0A;Maximize Efficiency&amp;quot;&quot;/&gt;&lt;property id=&quot;20307&quot; value=&quot;256&quot;/&gt;&lt;/object&gt;&lt;object type=&quot;3&quot; unique_id=&quot;13822&quot;&gt;&lt;property id=&quot;20148&quot; value=&quot;5&quot;/&gt;&lt;property id=&quot;20300&quot; value=&quot;Slide 2 - &amp;quot;Maximize Your Efficiency: &amp;#x0D;&amp;#x0A;The New Leveraged Services Model&amp;quot;&quot;/&gt;&lt;property id=&quot;20307&quot; value=&quot;257&quot;/&gt;&lt;/object&gt;&lt;object type=&quot;3&quot; unique_id=&quot;14072&quot;&gt;&lt;property id=&quot;20148&quot; value=&quot;5&quot;/&gt;&lt;property id=&quot;20300&quot; value=&quot;Slide 4 - &amp;quot;Indiana University&amp;quot;&quot;/&gt;&lt;property id=&quot;20307&quot; value=&quot;294&quot;/&gt;&lt;/object&gt;&lt;object type=&quot;3&quot; unique_id=&quot;14073&quot;&gt;&lt;property id=&quot;20148&quot; value=&quot;5&quot;/&gt;&lt;property id=&quot;20300&quot; value=&quot;Slide 5 - &amp;quot;Engine for Economic Growth &amp;#x0D;&amp;#x0A;Fast Facts&amp;quot;&quot;/&gt;&lt;property id=&quot;20307&quot; value=&quot;295&quot;/&gt;&lt;/object&gt;&lt;object type=&quot;3&quot; unique_id=&quot;14074&quot;&gt;&lt;property id=&quot;20148&quot; value=&quot;5&quot;/&gt;&lt;property id=&quot;20300&quot; value=&quot;Slide 6 - &amp;quot;Economic Impact: Jobs&amp;#x0D;&amp;#x0A;Fast Facts&amp;quot;&quot;/&gt;&lt;property id=&quot;20307&quot; value=&quot;296&quot;/&gt;&lt;/object&gt;&lt;object type=&quot;3&quot; unique_id=&quot;14075&quot;&gt;&lt;property id=&quot;20148&quot; value=&quot;5&quot;/&gt;&lt;property id=&quot;20300&quot; value=&quot;Slide 13 - &amp;quot;Edge, Leverage, and Trust:&amp;#x0D;&amp;#x0A;Strategic Vision for the New Era&amp;quot;&quot;/&gt;&lt;property id=&quot;20307&quot; value=&quot;297&quot;/&gt;&lt;/object&gt;&lt;object type=&quot;3&quot; unique_id=&quot;15865&quot;&gt;&lt;property id=&quot;20148&quot; value=&quot;5&quot;/&gt;&lt;property id=&quot;20300&quot; value=&quot;Slide 8 - &amp;quot;IU History of Personal Computing&amp;#x0D;&amp;#x0A;&amp;quot;&quot;/&gt;&lt;property id=&quot;20307&quot; value=&quot;382&quot;/&gt;&lt;/object&gt;&lt;object type=&quot;3&quot; unique_id=&quot;18254&quot;&gt;&lt;property id=&quot;20148&quot; value=&quot;5&quot;/&gt;&lt;property id=&quot;20300&quot; value=&quot;Slide 9 - &amp;quot;Evolution of Cultural Standards&amp;quot;&quot;/&gt;&lt;property id=&quot;20307&quot; value=&quot;391&quot;/&gt;&lt;/object&gt;&lt;object type=&quot;3&quot; unique_id=&quot;18255&quot;&gt;&lt;property id=&quot;20148&quot; value=&quot;5&quot;/&gt;&lt;property id=&quot;20300&quot; value=&quot;Slide 10 - &amp;quot;Evolution of Cultural Standards&amp;quot;&quot;/&gt;&lt;property id=&quot;20307&quot; value=&quot;389&quot;/&gt;&lt;/object&gt;&lt;object type=&quot;3&quot; unique_id=&quot;18888&quot;&gt;&lt;property id=&quot;20148&quot; value=&quot;5&quot;/&gt;&lt;property id=&quot;20300&quot; value=&quot;Slide 11 - &amp;quot;Evolution of Cultural Standards&amp;quot;&quot;/&gt;&lt;property id=&quot;20307&quot; value=&quot;393&quot;/&gt;&lt;/object&gt;&lt;object type=&quot;3&quot; unique_id=&quot;21592&quot;&gt;&lt;property id=&quot;20148&quot; value=&quot;5&quot;/&gt;&lt;property id=&quot;20300&quot; value=&quot;Slide 35 - &amp;quot;Teaching Mission&amp;quot;&quot;/&gt;&lt;property id=&quot;20307&quot; value=&quot;396&quot;/&gt;&lt;/object&gt;&lt;object type=&quot;3&quot; unique_id=&quot;21593&quot;&gt;&lt;property id=&quot;20148&quot; value=&quot;5&quot;/&gt;&lt;property id=&quot;20300&quot; value=&quot;Slide 37 - &amp;quot;Research&amp;quot;&quot;/&gt;&lt;property id=&quot;20307&quot; value=&quot;397&quot;/&gt;&lt;/object&gt;&lt;object type=&quot;3&quot; unique_id=&quot;21594&quot;&gt;&lt;property id=&quot;20148&quot; value=&quot;5&quot;/&gt;&lt;property id=&quot;20300&quot; value=&quot;Slide 38 - &amp;quot;Financial&amp;quot;&quot;/&gt;&lt;property id=&quot;20307&quot; value=&quot;398&quot;/&gt;&lt;/object&gt;&lt;object type=&quot;3&quot; unique_id=&quot;21595&quot;&gt;&lt;property id=&quot;20148&quot; value=&quot;5&quot;/&gt;&lt;property id=&quot;20300&quot; value=&quot;Slide 33&quot;/&gt;&lt;property id=&quot;20307&quot; value=&quot;408&quot;/&gt;&lt;/object&gt;&lt;object type=&quot;3&quot; unique_id=&quot;21598&quot;&gt;&lt;property id=&quot;20148&quot; value=&quot;5&quot;/&gt;&lt;property id=&quot;20300&quot; value=&quot;Slide 39&quot;/&gt;&lt;property id=&quot;20307&quot; value=&quot;402&quot;/&gt;&lt;/object&gt;&lt;object type=&quot;3&quot; unique_id=&quot;21600&quot;&gt;&lt;property id=&quot;20148&quot; value=&quot;5&quot;/&gt;&lt;property id=&quot;20300&quot; value=&quot;Slide 40&quot;/&gt;&lt;property id=&quot;20307&quot; value=&quot;404&quot;/&gt;&lt;/object&gt;&lt;object type=&quot;3&quot; unique_id=&quot;21603&quot;&gt;&lt;property id=&quot;20148&quot; value=&quot;5&quot;/&gt;&lt;property id=&quot;20300&quot; value=&quot;Slide 36 - &amp;quot;Academic Year 2012-2013 &amp;#x0D;&amp;#x0A;Today’s Mobile Student Computing Lab&amp;quot;&quot;/&gt;&lt;property id=&quot;20307&quot; value=&quot;407&quot;/&gt;&lt;/object&gt;&lt;object type=&quot;3&quot; unique_id=&quot;22219&quot;&gt;&lt;property id=&quot;20148&quot; value=&quot;5&quot;/&gt;&lt;property id=&quot;20300&quot; value=&quot;Slide 41 - &amp;quot;Student Lab Scenarios&amp;quot;&quot;/&gt;&lt;property id=&quot;20307&quot; value=&quot;417&quot;/&gt;&lt;/object&gt;&lt;object type=&quot;3&quot; unique_id=&quot;22524&quot;&gt;&lt;property id=&quot;20148&quot; value=&quot;5&quot;/&gt;&lt;property id=&quot;20300&quot; value=&quot;Slide 43&quot;/&gt;&lt;property id=&quot;20307&quot; value=&quot;430&quot;/&gt;&lt;/object&gt;&lt;object type=&quot;3&quot; unique_id=&quot;23651&quot;&gt;&lt;property id=&quot;20148&quot; value=&quot;5&quot;/&gt;&lt;property id=&quot;20300&quot; value=&quot;Slide 3 - &amp;quot;What Are Your Summary Tiles?&amp;quot;&quot;/&gt;&lt;property id=&quot;20307&quot; value=&quot;450&quot;/&gt;&lt;/object&gt;&lt;object type=&quot;3&quot; unique_id=&quot;23652&quot;&gt;&lt;property id=&quot;20148&quot; value=&quot;5&quot;/&gt;&lt;property id=&quot;20300&quot; value=&quot;Slide 7&quot;/&gt;&lt;property id=&quot;20307&quot; value=&quot;451&quot;/&gt;&lt;/object&gt;&lt;object type=&quot;3&quot; unique_id=&quot;23653&quot;&gt;&lt;property id=&quot;20148&quot; value=&quot;5&quot;/&gt;&lt;property id=&quot;20300&quot; value=&quot;Slide 15 - &amp;quot;Collaborative Workplace Solutions&amp;quot;&quot;/&gt;&lt;property id=&quot;20307&quot; value=&quot;432&quot;/&gt;&lt;/object&gt;&lt;object type=&quot;3&quot; unique_id=&quot;23654&quot;&gt;&lt;property id=&quot;20148&quot; value=&quot;5&quot;/&gt;&lt;property id=&quot;20300&quot; value=&quot;Slide 16&quot;/&gt;&lt;property id=&quot;20307&quot; value=&quot;433&quot;/&gt;&lt;/object&gt;&lt;object type=&quot;3&quot; unique_id=&quot;23655&quot;&gt;&lt;property id=&quot;20148&quot; value=&quot;5&quot;/&gt;&lt;property id=&quot;20300&quot; value=&quot;Slide 17 - &amp;quot;Project Development Lifecycle&amp;quot;&quot;/&gt;&lt;property id=&quot;20307&quot; value=&quot;434&quot;/&gt;&lt;/object&gt;&lt;object type=&quot;3&quot; unique_id=&quot;23656&quot;&gt;&lt;property id=&quot;20148&quot; value=&quot;5&quot;/&gt;&lt;property id=&quot;20300&quot; value=&quot;Slide 18 - &amp;quot;Server Solutions&amp;quot;&quot;/&gt;&lt;property id=&quot;20307&quot; value=&quot;435&quot;/&gt;&lt;/object&gt;&lt;object type=&quot;3&quot; unique_id=&quot;23657&quot;&gt;&lt;property id=&quot;20148&quot; value=&quot;5&quot;/&gt;&lt;property id=&quot;20300&quot; value=&quot;Slide 19 - &amp;quot;Storage Solutions&amp;quot;&quot;/&gt;&lt;property id=&quot;20307&quot; value=&quot;436&quot;/&gt;&lt;/object&gt;&lt;object type=&quot;3&quot; unique_id=&quot;23658&quot;&gt;&lt;property id=&quot;20148&quot; value=&quot;5&quot;/&gt;&lt;property id=&quot;20300&quot; value=&quot;Slide 20 - &amp;quot;Print Solutions&amp;quot;&quot;/&gt;&lt;property id=&quot;20307&quot; value=&quot;437&quot;/&gt;&lt;/object&gt;&lt;object type=&quot;3&quot; unique_id=&quot;23659&quot;&gt;&lt;property id=&quot;20148&quot; value=&quot;5&quot;/&gt;&lt;property id=&quot;20300&quot; value=&quot;Slide 21 - &amp;quot;Universal Printing Roadmap&amp;quot;&quot;/&gt;&lt;property id=&quot;20307&quot; value=&quot;438&quot;/&gt;&lt;/object&gt;&lt;object type=&quot;3&quot; unique_id=&quot;23660&quot;&gt;&lt;property id=&quot;20148&quot; value=&quot;5&quot;/&gt;&lt;property id=&quot;20300&quot; value=&quot;Slide 22 - &amp;quot;Universal Printing Roadmap&amp;quot;&quot;/&gt;&lt;property id=&quot;20307&quot; value=&quot;439&quot;/&gt;&lt;/object&gt;&lt;object type=&quot;3&quot; unique_id=&quot;23661&quot;&gt;&lt;property id=&quot;20148&quot; value=&quot;5&quot;/&gt;&lt;property id=&quot;20300&quot; value=&quot;Slide 26 - &amp;quot;Virtualization&amp;quot;&quot;/&gt;&lt;property id=&quot;20307&quot; value=&quot;440&quot;/&gt;&lt;/object&gt;&lt;object type=&quot;3&quot; unique_id=&quot;23662&quot;&gt;&lt;property id=&quot;20148&quot; value=&quot;5&quot;/&gt;&lt;property id=&quot;20300&quot; value=&quot;Slide 27 - &amp;quot;Schematic Design (IU-Citrix)&amp;quot;&quot;/&gt;&lt;property id=&quot;20307&quot; value=&quot;441&quot;/&gt;&lt;/object&gt;&lt;object type=&quot;3&quot; unique_id=&quot;23663&quot;&gt;&lt;property id=&quot;20148&quot; value=&quot;5&quot;/&gt;&lt;property id=&quot;20300&quot; value=&quot;Slide 29 - &amp;quot;IUanyWare Roadmap&amp;quot;&quot;/&gt;&lt;property id=&quot;20307&quot; value=&quot;442&quot;/&gt;&lt;/object&gt;&lt;object type=&quot;3&quot; unique_id=&quot;23664&quot;&gt;&lt;property id=&quot;20148&quot; value=&quot;5&quot;/&gt;&lt;property id=&quot;20300&quot; value=&quot;Slide 30 - &amp;quot;IUanyWare Roadmap&amp;quot;&quot;/&gt;&lt;property id=&quot;20307&quot; value=&quot;443&quot;/&gt;&lt;/object&gt;&lt;object type=&quot;3&quot; unique_id=&quot;23665&quot;&gt;&lt;property id=&quot;20148&quot; value=&quot;5&quot;/&gt;&lt;property id=&quot;20300&quot; value=&quot;Slide 31 - &amp;quot;IUanyWare Roadmap&amp;quot;&quot;/&gt;&lt;property id=&quot;20307&quot; value=&quot;444&quot;/&gt;&lt;/object&gt;&lt;object type=&quot;3&quot; unique_id=&quot;23666&quot;&gt;&lt;property id=&quot;20148&quot; value=&quot;5&quot;/&gt;&lt;property id=&quot;20300&quot; value=&quot;Slide 23 - &amp;quot;Deployment and Device Management&amp;quot;&quot;/&gt;&lt;property id=&quot;20307&quot; value=&quot;445&quot;/&gt;&lt;/object&gt;&lt;object type=&quot;3&quot; unique_id=&quot;23667&quot;&gt;&lt;property id=&quot;20148&quot; value=&quot;5&quot;/&gt;&lt;property id=&quot;20300&quot; value=&quot;Slide 24 - &amp;quot;SCCM Roadmap&amp;quot;&quot;/&gt;&lt;property id=&quot;20307&quot; value=&quot;446&quot;/&gt;&lt;/object&gt;&lt;object type=&quot;3&quot; unique_id=&quot;23668&quot;&gt;&lt;property id=&quot;20148&quot; value=&quot;5&quot;/&gt;&lt;property id=&quot;20300&quot; value=&quot;Slide 25 - &amp;quot;SCCM Roadmap&amp;quot;&quot;/&gt;&lt;property id=&quot;20307&quot; value=&quot;447&quot;/&gt;&lt;/object&gt;&lt;object type=&quot;3&quot; unique_id=&quot;23669&quot;&gt;&lt;property id=&quot;20148&quot; value=&quot;5&quot;/&gt;&lt;property id=&quot;20300&quot; value=&quot;Slide 32 - &amp;quot;Automation and Document Management&amp;quot;&quot;/&gt;&lt;property id=&quot;20307&quot; value=&quot;448&quot;/&gt;&lt;/object&gt;&lt;object type=&quot;3&quot; unique_id=&quot;23910&quot;&gt;&lt;property id=&quot;20148&quot; value=&quot;5&quot;/&gt;&lt;property id=&quot;20300&quot; value=&quot;Slide 12&quot;/&gt;&lt;property id=&quot;20307&quot; value=&quot;452&quot;/&gt;&lt;/object&gt;&lt;object type=&quot;3&quot; unique_id=&quot;24088&quot;&gt;&lt;property id=&quot;20148&quot; value=&quot;5&quot;/&gt;&lt;property id=&quot;20300&quot; value=&quot;Slide 28&quot;/&gt;&lt;property id=&quot;20307&quot; value=&quot;453&quot;/&gt;&lt;/object&gt;&lt;object type=&quot;3&quot; unique_id=&quot;24389&quot;&gt;&lt;property id=&quot;20148&quot; value=&quot;5&quot;/&gt;&lt;property id=&quot;20300&quot; value=&quot;Slide 14&quot;/&gt;&lt;property id=&quot;20307&quot; value=&quot;454&quot;/&gt;&lt;/object&gt;&lt;object type=&quot;3&quot; unique_id=&quot;24390&quot;&gt;&lt;property id=&quot;20148&quot; value=&quot;5&quot;/&gt;&lt;property id=&quot;20300&quot; value=&quot;Slide 34&quot;/&gt;&lt;property id=&quot;20307&quot; value=&quot;456&quot;/&gt;&lt;/object&gt;&lt;object type=&quot;3&quot; unique_id=&quot;24701&quot;&gt;&lt;property id=&quot;20148&quot; value=&quot;5&quot;/&gt;&lt;property id=&quot;20300&quot; value=&quot;Slide 42 - &amp;quot;Do we have something to take back to make a difference in our institutions?&amp;quot;&quot;/&gt;&lt;property id=&quot;20307&quot; value=&quot;457&quot;/&gt;&lt;/object&gt;&lt;object type=&quot;3&quot; unique_id=&quot;25111&quot;&gt;&lt;property id=&quot;20148&quot; value=&quot;5&quot;/&gt;&lt;property id=&quot;20300&quot; value=&quot;Slide 44&quot;/&gt;&lt;property id=&quot;20307&quot; value=&quot;4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8457</TotalTime>
  <Words>1979</Words>
  <Application>Microsoft Office PowerPoint</Application>
  <PresentationFormat>On-screen Show (4:3)</PresentationFormat>
  <Paragraphs>617</Paragraphs>
  <Slides>44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 Maximize Efficiency</vt:lpstr>
      <vt:lpstr>Maximize Your Efficiency:  The New Leveraged Services Model</vt:lpstr>
      <vt:lpstr>What Are Your Summary Tiles?</vt:lpstr>
      <vt:lpstr>Indiana University</vt:lpstr>
      <vt:lpstr>Engine for Economic Growth  Fast Facts</vt:lpstr>
      <vt:lpstr>Economic Impact: Jobs Fast Facts</vt:lpstr>
      <vt:lpstr>PowerPoint Presentation</vt:lpstr>
      <vt:lpstr>IU History of Personal Computing </vt:lpstr>
      <vt:lpstr>Evolution of Cultural Standards</vt:lpstr>
      <vt:lpstr>Evolution of Cultural Standards</vt:lpstr>
      <vt:lpstr>Evolution of Cultural Standards</vt:lpstr>
      <vt:lpstr>PowerPoint Presentation</vt:lpstr>
      <vt:lpstr>Edge, Leverage, and Trust: Strategic Vision for the New Era</vt:lpstr>
      <vt:lpstr>PowerPoint Presentation</vt:lpstr>
      <vt:lpstr>Collaborative Workplace Solutions</vt:lpstr>
      <vt:lpstr>PowerPoint Presentation</vt:lpstr>
      <vt:lpstr>Project Development Lifecycle</vt:lpstr>
      <vt:lpstr>Server Solutions</vt:lpstr>
      <vt:lpstr>Storage Solutions</vt:lpstr>
      <vt:lpstr>Print Solutions</vt:lpstr>
      <vt:lpstr>Universal Printing Roadmap</vt:lpstr>
      <vt:lpstr>Universal Printing Roadmap</vt:lpstr>
      <vt:lpstr>Deployment and Device Management</vt:lpstr>
      <vt:lpstr>SCCM Roadmap</vt:lpstr>
      <vt:lpstr>SCCM Roadmap</vt:lpstr>
      <vt:lpstr>Virtualization</vt:lpstr>
      <vt:lpstr>Schematic Design (IU-Citrix)</vt:lpstr>
      <vt:lpstr>PowerPoint Presentation</vt:lpstr>
      <vt:lpstr>IUanyWare Roadmap</vt:lpstr>
      <vt:lpstr>IUanyWare Roadmap</vt:lpstr>
      <vt:lpstr>IUanyWare Roadmap</vt:lpstr>
      <vt:lpstr>Automation and Document Management</vt:lpstr>
      <vt:lpstr>PowerPoint Presentation</vt:lpstr>
      <vt:lpstr>PowerPoint Presentation</vt:lpstr>
      <vt:lpstr>Teaching Mission</vt:lpstr>
      <vt:lpstr>Academic Year 2012-2013  Today’s Mobile Student Computing Lab</vt:lpstr>
      <vt:lpstr>Research</vt:lpstr>
      <vt:lpstr>Financial</vt:lpstr>
      <vt:lpstr>PowerPoint Presentation</vt:lpstr>
      <vt:lpstr>PowerPoint Presentation</vt:lpstr>
      <vt:lpstr>Student Lab Scenarios</vt:lpstr>
      <vt:lpstr>Do we have something to take back to make a difference in our institutions?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DuaneSchau</dc:creator>
  <cp:lastModifiedBy>Schau, Duane J</cp:lastModifiedBy>
  <cp:revision>239</cp:revision>
  <dcterms:created xsi:type="dcterms:W3CDTF">2011-12-08T19:27:22Z</dcterms:created>
  <dcterms:modified xsi:type="dcterms:W3CDTF">2012-11-12T19:04:40Z</dcterms:modified>
</cp:coreProperties>
</file>