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91" r:id="rId4"/>
    <p:sldId id="287" r:id="rId5"/>
    <p:sldId id="268" r:id="rId6"/>
    <p:sldId id="260" r:id="rId7"/>
    <p:sldId id="261" r:id="rId8"/>
    <p:sldId id="262" r:id="rId9"/>
    <p:sldId id="263" r:id="rId10"/>
    <p:sldId id="264" r:id="rId11"/>
    <p:sldId id="286" r:id="rId12"/>
    <p:sldId id="270" r:id="rId13"/>
    <p:sldId id="271" r:id="rId14"/>
    <p:sldId id="272" r:id="rId15"/>
    <p:sldId id="273" r:id="rId16"/>
    <p:sldId id="274" r:id="rId17"/>
    <p:sldId id="275" r:id="rId18"/>
    <p:sldId id="289" r:id="rId19"/>
    <p:sldId id="265" r:id="rId20"/>
    <p:sldId id="269" r:id="rId21"/>
    <p:sldId id="276" r:id="rId22"/>
    <p:sldId id="277" r:id="rId23"/>
    <p:sldId id="278" r:id="rId24"/>
    <p:sldId id="290" r:id="rId25"/>
    <p:sldId id="283" r:id="rId26"/>
    <p:sldId id="281" r:id="rId27"/>
    <p:sldId id="282" r:id="rId28"/>
    <p:sldId id="279" r:id="rId29"/>
    <p:sldId id="284" r:id="rId30"/>
    <p:sldId id="285" r:id="rId31"/>
    <p:sldId id="259" r:id="rId32"/>
    <p:sldId id="258"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2" autoAdjust="0"/>
    <p:restoredTop sz="86340" autoAdjust="0"/>
  </p:normalViewPr>
  <p:slideViewPr>
    <p:cSldViewPr>
      <p:cViewPr varScale="1">
        <p:scale>
          <a:sx n="72" d="100"/>
          <a:sy n="72" d="100"/>
        </p:scale>
        <p:origin x="-1392" y="-120"/>
      </p:cViewPr>
      <p:guideLst>
        <p:guide orient="horz" pos="2160"/>
        <p:guide pos="2880"/>
      </p:guideLst>
    </p:cSldViewPr>
  </p:slideViewPr>
  <p:outlineViewPr>
    <p:cViewPr>
      <p:scale>
        <a:sx n="33" d="100"/>
        <a:sy n="33" d="100"/>
      </p:scale>
      <p:origin x="12" y="0"/>
    </p:cViewPr>
  </p:outlin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BF09B-876F-436F-8191-B1EDE99348DC}" type="datetimeFigureOut">
              <a:rPr lang="en-US" smtClean="0"/>
              <a:t>11/7/12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E94AD-0DF8-4219-9139-02AA7C4613CB}" type="slidenum">
              <a:rPr lang="en-US" smtClean="0"/>
              <a:t>‹#›</a:t>
            </a:fld>
            <a:endParaRPr lang="en-US"/>
          </a:p>
        </p:txBody>
      </p:sp>
    </p:spTree>
    <p:extLst>
      <p:ext uri="{BB962C8B-B14F-4D97-AF65-F5344CB8AC3E}">
        <p14:creationId xmlns:p14="http://schemas.microsoft.com/office/powerpoint/2010/main" val="201139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net.educause.edu/section_params/mentoring/M06_%20PDP.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educause.edu/careers/special-topic-programs/mentoring/about-mentoring/types-mentoring-function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educause.edu/careers/special-topic-programs/mentoring/about-mentoring/mentoring-styl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Session abstract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Mentoring has evolved beyond the traditional long-term, one-on-one style. There are many different mentoring styles, and each can be leveraged effectively to assist in one's professional development. This session will cover different mentoring styles that can be used during the different steps in the journey towards that first CIO position.</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1</a:t>
            </a:fld>
            <a:endParaRPr lang="en-US"/>
          </a:p>
        </p:txBody>
      </p:sp>
    </p:spTree>
    <p:extLst>
      <p:ext uri="{BB962C8B-B14F-4D97-AF65-F5344CB8AC3E}">
        <p14:creationId xmlns:p14="http://schemas.microsoft.com/office/powerpoint/2010/main" val="2209296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mentors</a:t>
            </a:r>
            <a:r>
              <a:rPr lang="en-US" baseline="0" dirty="0" smtClean="0"/>
              <a:t> are a small group of people to whom you turn for mentoring.</a:t>
            </a:r>
          </a:p>
          <a:p>
            <a:endParaRPr lang="en-US" baseline="0" dirty="0" smtClean="0"/>
          </a:p>
          <a:p>
            <a:r>
              <a:rPr lang="en-US" baseline="0" dirty="0" smtClean="0"/>
              <a:t>Generally, you’ll want to incorporate individuals outside your own organization into your group of network mentors. </a:t>
            </a:r>
          </a:p>
          <a:p>
            <a:endParaRPr lang="en-US" baseline="0" dirty="0" smtClean="0"/>
          </a:p>
          <a:p>
            <a:r>
              <a:rPr lang="en-US" baseline="0" dirty="0" smtClean="0"/>
              <a:t>The network style of mentoring is based on a high degree of mutual learning and trust.</a:t>
            </a:r>
          </a:p>
          <a:p>
            <a:endParaRPr lang="en-US" dirty="0" smtClean="0"/>
          </a:p>
          <a:p>
            <a:r>
              <a:rPr lang="en-US" dirty="0" smtClean="0"/>
              <a:t>Some examples</a:t>
            </a:r>
            <a:r>
              <a:rPr lang="en-US" baseline="0" dirty="0" smtClean="0"/>
              <a:t> of Network Mentoring that have helped me:</a:t>
            </a:r>
          </a:p>
          <a:p>
            <a:pPr marL="171450" indent="-171450">
              <a:buFont typeface="Arial" pitchFamily="34" charset="0"/>
              <a:buChar char="•"/>
            </a:pPr>
            <a:r>
              <a:rPr lang="en-US" baseline="0" dirty="0" smtClean="0"/>
              <a:t>Emailing CIOs that I admired (and only knew on very scant acquaintance) for advice on how to interview for a first CIO position</a:t>
            </a:r>
          </a:p>
          <a:p>
            <a:pPr marL="171450" indent="-171450">
              <a:buFont typeface="Arial" pitchFamily="34" charset="0"/>
              <a:buChar char="•"/>
            </a:pPr>
            <a:r>
              <a:rPr lang="en-US" dirty="0" smtClean="0"/>
              <a:t>Reading</a:t>
            </a:r>
            <a:r>
              <a:rPr lang="en-US" baseline="0" dirty="0" smtClean="0"/>
              <a:t> and responding to others in higher </a:t>
            </a:r>
            <a:r>
              <a:rPr lang="en-US" baseline="0" dirty="0" err="1" smtClean="0"/>
              <a:t>ed</a:t>
            </a:r>
            <a:r>
              <a:rPr lang="en-US" baseline="0" dirty="0" smtClean="0"/>
              <a:t> on social networks, such as Twitter and Google+</a:t>
            </a:r>
            <a:endParaRPr lang="en-US" dirty="0" smtClean="0"/>
          </a:p>
        </p:txBody>
      </p:sp>
      <p:sp>
        <p:nvSpPr>
          <p:cNvPr id="4" name="Slide Number Placeholder 3"/>
          <p:cNvSpPr>
            <a:spLocks noGrp="1"/>
          </p:cNvSpPr>
          <p:nvPr>
            <p:ph type="sldNum" sz="quarter" idx="10"/>
          </p:nvPr>
        </p:nvSpPr>
        <p:spPr/>
        <p:txBody>
          <a:bodyPr/>
          <a:lstStyle/>
          <a:p>
            <a:fld id="{FCEE94AD-0DF8-4219-9139-02AA7C4613CB}" type="slidenum">
              <a:rPr lang="en-US" smtClean="0"/>
              <a:t>21</a:t>
            </a:fld>
            <a:endParaRPr lang="en-US"/>
          </a:p>
        </p:txBody>
      </p:sp>
    </p:spTree>
    <p:extLst>
      <p:ext uri="{BB962C8B-B14F-4D97-AF65-F5344CB8AC3E}">
        <p14:creationId xmlns:p14="http://schemas.microsoft.com/office/powerpoint/2010/main" val="2707455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Circle mentoring is</a:t>
            </a:r>
            <a:r>
              <a:rPr lang="en-US" baseline="0" dirty="0" smtClean="0"/>
              <a:t> a peer mentoring support </a:t>
            </a:r>
            <a:r>
              <a:rPr lang="en-US" baseline="0" smtClean="0"/>
              <a:t>network </a:t>
            </a:r>
            <a:r>
              <a:rPr lang="en-US" baseline="0" smtClean="0"/>
              <a:t>of friends </a:t>
            </a:r>
            <a:r>
              <a:rPr lang="en-US" baseline="0" dirty="0" smtClean="0"/>
              <a:t>and / or colleagues.</a:t>
            </a:r>
          </a:p>
          <a:p>
            <a:endParaRPr lang="en-US" baseline="0" dirty="0" smtClean="0"/>
          </a:p>
          <a:p>
            <a:r>
              <a:rPr lang="en-US" baseline="0" dirty="0" smtClean="0"/>
              <a:t>Relationship in circle mentoring are reciprocal in nature.</a:t>
            </a:r>
          </a:p>
          <a:p>
            <a:endParaRPr lang="en-US" baseline="0" dirty="0" smtClean="0"/>
          </a:p>
          <a:p>
            <a:r>
              <a:rPr lang="en-US" baseline="0" dirty="0" smtClean="0"/>
              <a:t>Members of the circle support each others’ professional and personal growth.</a:t>
            </a:r>
          </a:p>
          <a:p>
            <a:endParaRPr lang="en-US" dirty="0" smtClean="0"/>
          </a:p>
          <a:p>
            <a:r>
              <a:rPr lang="en-US" dirty="0" smtClean="0"/>
              <a:t>Examples</a:t>
            </a:r>
            <a:r>
              <a:rPr lang="en-US" baseline="0" dirty="0" smtClean="0"/>
              <a:t> of Circle Mentoring that I’ve used:</a:t>
            </a:r>
          </a:p>
          <a:p>
            <a:pPr marL="171450" indent="-171450">
              <a:buFont typeface="Arial" pitchFamily="34" charset="0"/>
              <a:buChar char="•"/>
            </a:pPr>
            <a:r>
              <a:rPr lang="en-US" baseline="0" dirty="0" smtClean="0"/>
              <a:t>Bi-weekly Google+ Hangout with colleagues in similar cohort</a:t>
            </a:r>
          </a:p>
          <a:p>
            <a:pPr marL="171450" indent="-171450">
              <a:buFont typeface="Arial" pitchFamily="34" charset="0"/>
              <a:buChar char="•"/>
            </a:pPr>
            <a:r>
              <a:rPr lang="en-US" baseline="0" dirty="0" smtClean="0"/>
              <a:t>Social networks, particularly Google+</a:t>
            </a:r>
          </a:p>
          <a:p>
            <a:pPr marL="171450" indent="-171450">
              <a:buFont typeface="Arial" pitchFamily="34" charset="0"/>
              <a:buChar char="•"/>
            </a:pPr>
            <a:r>
              <a:rPr lang="en-US" baseline="0" dirty="0" smtClean="0"/>
              <a:t>Get-togethers at conferences / meetings</a:t>
            </a:r>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22</a:t>
            </a:fld>
            <a:endParaRPr lang="en-US"/>
          </a:p>
        </p:txBody>
      </p:sp>
    </p:spTree>
    <p:extLst>
      <p:ext uri="{BB962C8B-B14F-4D97-AF65-F5344CB8AC3E}">
        <p14:creationId xmlns:p14="http://schemas.microsoft.com/office/powerpoint/2010/main" val="269253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Invisible</a:t>
            </a:r>
            <a:r>
              <a:rPr lang="en-US" baseline="0" dirty="0" smtClean="0"/>
              <a:t> mentors are leaders from whom you can learn by observing from a distance.</a:t>
            </a:r>
          </a:p>
          <a:p>
            <a:endParaRPr lang="en-US" baseline="0" dirty="0" smtClean="0"/>
          </a:p>
          <a:p>
            <a:r>
              <a:rPr lang="en-US" baseline="0" dirty="0" smtClean="0"/>
              <a:t>Learning is through extensive research into the mentor’s life, including what has been written about him/her, speeches/presentations, etc., and what the mentor has produced, such as articles, blog posts.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23</a:t>
            </a:fld>
            <a:endParaRPr lang="en-US"/>
          </a:p>
        </p:txBody>
      </p:sp>
    </p:spTree>
    <p:extLst>
      <p:ext uri="{BB962C8B-B14F-4D97-AF65-F5344CB8AC3E}">
        <p14:creationId xmlns:p14="http://schemas.microsoft.com/office/powerpoint/2010/main" val="243807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step you</a:t>
            </a:r>
            <a:r>
              <a:rPr lang="en-US" baseline="0" dirty="0" smtClean="0"/>
              <a:t> should take before embarking on a mentoring program is to develop a professional development plan. It can help you determine what mentoring functions are styles are most appropriate for achieving your goals.</a:t>
            </a:r>
          </a:p>
          <a:p>
            <a:endParaRPr lang="en-US" baseline="0" dirty="0" smtClean="0"/>
          </a:p>
          <a:p>
            <a:r>
              <a:rPr lang="en-US" dirty="0" smtClean="0"/>
              <a:t>A good reference</a:t>
            </a:r>
            <a:r>
              <a:rPr lang="en-US" baseline="0" dirty="0" smtClean="0"/>
              <a:t> is the document, “Creating a Professional Development Plan,” which has been used in the EDUCAUSE Management Institute.</a:t>
            </a:r>
          </a:p>
          <a:p>
            <a:r>
              <a:rPr lang="en-US" dirty="0" smtClean="0">
                <a:hlinkClick r:id="rId3"/>
              </a:rPr>
              <a:t>http://net.educause.edu/section_params/mentoring/M06_%20PDP.pdf</a:t>
            </a:r>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25</a:t>
            </a:fld>
            <a:endParaRPr lang="en-US"/>
          </a:p>
        </p:txBody>
      </p:sp>
    </p:spTree>
    <p:extLst>
      <p:ext uri="{BB962C8B-B14F-4D97-AF65-F5344CB8AC3E}">
        <p14:creationId xmlns:p14="http://schemas.microsoft.com/office/powerpoint/2010/main" val="424604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former colleague</a:t>
            </a:r>
            <a:r>
              <a:rPr lang="en-US" baseline="0" dirty="0" smtClean="0"/>
              <a:t> of mine said that she was hesitant to ask me to be her formal mentor. She waited a year before she had the courage to ask me.</a:t>
            </a:r>
          </a:p>
          <a:p>
            <a:endParaRPr lang="en-US" baseline="0" dirty="0" smtClean="0"/>
          </a:p>
          <a:p>
            <a:r>
              <a:rPr lang="en-US" baseline="0" dirty="0" smtClean="0"/>
              <a:t>What’s the worst I could have said to her? The worst I could’ve said was no, and it would’ve been for a reason completely unrelated to her as a person.</a:t>
            </a:r>
          </a:p>
          <a:p>
            <a:endParaRPr lang="en-US" baseline="0" dirty="0" smtClean="0"/>
          </a:p>
          <a:p>
            <a:r>
              <a:rPr lang="en-US" baseline="0" dirty="0" smtClean="0"/>
              <a:t>Weigh the potential benefits against the very small potential downside… ask! How bad will it really be if the potential mentor says no?</a:t>
            </a:r>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27</a:t>
            </a:fld>
            <a:endParaRPr lang="en-US"/>
          </a:p>
        </p:txBody>
      </p:sp>
    </p:spTree>
    <p:extLst>
      <p:ext uri="{BB962C8B-B14F-4D97-AF65-F5344CB8AC3E}">
        <p14:creationId xmlns:p14="http://schemas.microsoft.com/office/powerpoint/2010/main" val="536001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realistic</a:t>
            </a:r>
            <a:r>
              <a:rPr lang="en-US" baseline="0" dirty="0" smtClean="0"/>
              <a:t> about your current knowledge, skills, and abilities. A mentor can help you significantly, but isn’t a miracle worker. Ultimately you’re responsible for your own professional development and advancement. A mentor can’t fill in gaps in your experience for you – only you can do that.</a:t>
            </a:r>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28</a:t>
            </a:fld>
            <a:endParaRPr lang="en-US"/>
          </a:p>
        </p:txBody>
      </p:sp>
    </p:spTree>
    <p:extLst>
      <p:ext uri="{BB962C8B-B14F-4D97-AF65-F5344CB8AC3E}">
        <p14:creationId xmlns:p14="http://schemas.microsoft.com/office/powerpoint/2010/main" val="724793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personal opinion, but I feel a moral obligation to “pay it forward.” That</a:t>
            </a:r>
            <a:r>
              <a:rPr lang="en-US" baseline="0" dirty="0" smtClean="0"/>
              <a:t> is, I’ve been the fortunate beneficiary of the generosity of many, many mentors throughout my life (and continue to benefit). Therefore, in order to pay those individuals back, I contribute my time and knowledge to assist others who are in the leadership pipeline in the hopes that they can similarly benefit.</a:t>
            </a:r>
          </a:p>
          <a:p>
            <a:endParaRPr lang="en-US" baseline="0" dirty="0" smtClean="0"/>
          </a:p>
          <a:p>
            <a:r>
              <a:rPr lang="en-US" baseline="0" dirty="0" smtClean="0"/>
              <a:t>Remember… you can be a brightly colored tile in a mentee’s mosaic!</a:t>
            </a:r>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30</a:t>
            </a:fld>
            <a:endParaRPr lang="en-US"/>
          </a:p>
        </p:txBody>
      </p:sp>
    </p:spTree>
    <p:extLst>
      <p:ext uri="{BB962C8B-B14F-4D97-AF65-F5344CB8AC3E}">
        <p14:creationId xmlns:p14="http://schemas.microsoft.com/office/powerpoint/2010/main" val="346470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31</a:t>
            </a:fld>
            <a:endParaRPr lang="en-US"/>
          </a:p>
        </p:txBody>
      </p:sp>
    </p:spTree>
    <p:extLst>
      <p:ext uri="{BB962C8B-B14F-4D97-AF65-F5344CB8AC3E}">
        <p14:creationId xmlns:p14="http://schemas.microsoft.com/office/powerpoint/2010/main" val="1732899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view from the top of Spencer Butte,</a:t>
            </a:r>
            <a:r>
              <a:rPr lang="en-US" baseline="0" dirty="0" smtClean="0"/>
              <a:t> overlooking the area around Eugene.)</a:t>
            </a:r>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33</a:t>
            </a:fld>
            <a:endParaRPr lang="en-US"/>
          </a:p>
        </p:txBody>
      </p:sp>
    </p:spTree>
    <p:extLst>
      <p:ext uri="{BB962C8B-B14F-4D97-AF65-F5344CB8AC3E}">
        <p14:creationId xmlns:p14="http://schemas.microsoft.com/office/powerpoint/2010/main" val="46524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of Oregon</a:t>
            </a:r>
          </a:p>
          <a:p>
            <a:r>
              <a:rPr lang="en-US" dirty="0" smtClean="0"/>
              <a:t>Located</a:t>
            </a:r>
            <a:r>
              <a:rPr lang="en-US" baseline="0" dirty="0" smtClean="0"/>
              <a:t> in Eugene, OR</a:t>
            </a:r>
            <a:endParaRPr lang="en-US" dirty="0" smtClean="0"/>
          </a:p>
          <a:p>
            <a:r>
              <a:rPr lang="en-US" dirty="0" smtClean="0"/>
              <a:t>Flagship of the Oregon University System</a:t>
            </a:r>
          </a:p>
          <a:p>
            <a:r>
              <a:rPr lang="en-US" dirty="0" smtClean="0"/>
              <a:t>Full-time</a:t>
            </a:r>
            <a:r>
              <a:rPr lang="en-US" baseline="0" dirty="0" smtClean="0"/>
              <a:t> enrollment ~24,500 students</a:t>
            </a:r>
          </a:p>
          <a:p>
            <a:r>
              <a:rPr lang="en-US" baseline="0" dirty="0" smtClean="0"/>
              <a:t>Carnegie classification RU/VH</a:t>
            </a:r>
          </a:p>
          <a:p>
            <a:r>
              <a:rPr lang="en-US" baseline="0" dirty="0" smtClean="0"/>
              <a:t>Member of the AAU</a:t>
            </a:r>
          </a:p>
          <a:p>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2</a:t>
            </a:fld>
            <a:endParaRPr lang="en-US"/>
          </a:p>
        </p:txBody>
      </p:sp>
    </p:spTree>
    <p:extLst>
      <p:ext uri="{BB962C8B-B14F-4D97-AF65-F5344CB8AC3E}">
        <p14:creationId xmlns:p14="http://schemas.microsoft.com/office/powerpoint/2010/main" val="104551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http://polls.tw</a:t>
            </a:r>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4</a:t>
            </a:fld>
            <a:endParaRPr lang="en-US"/>
          </a:p>
        </p:txBody>
      </p:sp>
    </p:spTree>
    <p:extLst>
      <p:ext uri="{BB962C8B-B14F-4D97-AF65-F5344CB8AC3E}">
        <p14:creationId xmlns:p14="http://schemas.microsoft.com/office/powerpoint/2010/main" val="151069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like to think of each of us as a mosaic, made up of many different tiles that in the aggregate makes each of us unique. Tiles that represent people who have touched our lives are included in each of our mosaics. </a:t>
            </a:r>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5</a:t>
            </a:fld>
            <a:endParaRPr lang="en-US"/>
          </a:p>
        </p:txBody>
      </p:sp>
    </p:spTree>
    <p:extLst>
      <p:ext uri="{BB962C8B-B14F-4D97-AF65-F5344CB8AC3E}">
        <p14:creationId xmlns:p14="http://schemas.microsoft.com/office/powerpoint/2010/main" val="3684441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like to think of mentors in my life as being brightly colored tiles in the mosaic that is me.</a:t>
            </a:r>
            <a:endParaRPr lang="en-US" dirty="0" smtClean="0"/>
          </a:p>
          <a:p>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6</a:t>
            </a:fld>
            <a:endParaRPr lang="en-US"/>
          </a:p>
        </p:txBody>
      </p:sp>
    </p:spTree>
    <p:extLst>
      <p:ext uri="{BB962C8B-B14F-4D97-AF65-F5344CB8AC3E}">
        <p14:creationId xmlns:p14="http://schemas.microsoft.com/office/powerpoint/2010/main" val="161155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11</a:t>
            </a:fld>
            <a:endParaRPr lang="en-US"/>
          </a:p>
        </p:txBody>
      </p:sp>
    </p:spTree>
    <p:extLst>
      <p:ext uri="{BB962C8B-B14F-4D97-AF65-F5344CB8AC3E}">
        <p14:creationId xmlns:p14="http://schemas.microsoft.com/office/powerpoint/2010/main" val="165269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considering whether you should</a:t>
            </a:r>
            <a:r>
              <a:rPr lang="en-US" baseline="0" dirty="0" smtClean="0"/>
              <a:t> be involved in a mentoring relationship, think about the functions that mentoring serves and determine which are of primary importance to you.</a:t>
            </a:r>
          </a:p>
          <a:p>
            <a:endParaRPr lang="en-US" baseline="0" dirty="0" smtClean="0"/>
          </a:p>
          <a:p>
            <a:r>
              <a:rPr lang="en-US" dirty="0" smtClean="0"/>
              <a:t>Mentoring</a:t>
            </a:r>
            <a:r>
              <a:rPr lang="en-US" baseline="0" dirty="0" smtClean="0"/>
              <a:t> functions fall under two general categories: career and psychosocial. Sponsorship, visibility, and coaching are career mentoring functions. Role modeling and counseling are psychosocial mentoring functions.</a:t>
            </a:r>
          </a:p>
          <a:p>
            <a:endParaRPr lang="en-US" baseline="0" dirty="0" smtClean="0"/>
          </a:p>
          <a:p>
            <a:r>
              <a:rPr lang="en-US" baseline="0" dirty="0" smtClean="0"/>
              <a:t>These are just a subset of mentoring functions. For additional information, see the </a:t>
            </a:r>
            <a:endParaRPr lang="en-US" dirty="0" smtClean="0"/>
          </a:p>
          <a:p>
            <a:r>
              <a:rPr lang="en-US" dirty="0" smtClean="0"/>
              <a:t>EDUCAUSE table</a:t>
            </a:r>
            <a:r>
              <a:rPr lang="en-US" baseline="0" dirty="0" smtClean="0"/>
              <a:t> of mentoring functions: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hlinkClick r:id="rId3"/>
              </a:rPr>
              <a:t>http://www.educause.edu/careers/special-topic-programs/mentoring/about-mentoring/types-mentoring-functions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12</a:t>
            </a:fld>
            <a:endParaRPr lang="en-US"/>
          </a:p>
        </p:txBody>
      </p:sp>
    </p:spTree>
    <p:extLst>
      <p:ext uri="{BB962C8B-B14F-4D97-AF65-F5344CB8AC3E}">
        <p14:creationId xmlns:p14="http://schemas.microsoft.com/office/powerpoint/2010/main" val="2143309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most people</a:t>
            </a:r>
            <a:r>
              <a:rPr lang="en-US" baseline="0" dirty="0" smtClean="0"/>
              <a:t> think of mentoring, they generally think of the traditional, one-on-one mentoring style that involves a more experienced, usually older, individual acting as a mentor to a younger individual.</a:t>
            </a:r>
          </a:p>
          <a:p>
            <a:endParaRPr lang="en-US" baseline="0" dirty="0" smtClean="0"/>
          </a:p>
          <a:p>
            <a:r>
              <a:rPr lang="en-US" baseline="0" dirty="0" smtClean="0"/>
              <a:t>The increased communications media, specialization, and individual time commitments has led to wider adoption of many different mentoring styles. Different mentoring styles suit different goals, and should be chosen with goals and individuals in mind.</a:t>
            </a:r>
          </a:p>
          <a:p>
            <a:endParaRPr lang="en-US" baseline="0" dirty="0" smtClean="0"/>
          </a:p>
          <a:p>
            <a:r>
              <a:rPr lang="en-US" baseline="0" dirty="0" smtClean="0"/>
              <a:t>These four styles - traditional, network, circle, and invisible – are a subset of mentoring styles, but are probably the most useful to technology leaders aspiring to the CIO position.</a:t>
            </a:r>
            <a:endParaRPr lang="en-US" dirty="0" smtClean="0"/>
          </a:p>
          <a:p>
            <a:endParaRPr lang="en-US" dirty="0" smtClean="0"/>
          </a:p>
          <a:p>
            <a:r>
              <a:rPr lang="en-US" dirty="0" smtClean="0"/>
              <a:t>For a more complete treatment of mentoring</a:t>
            </a:r>
            <a:r>
              <a:rPr lang="en-US" baseline="0" dirty="0" smtClean="0"/>
              <a:t> styles: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hlinkClick r:id="rId3"/>
              </a:rPr>
              <a:t>http://www.educause.edu/careers/special-topic-programs/mentoring/about-mentoring/mentoring-styles</a:t>
            </a:r>
            <a:endParaRPr lang="en-US" dirty="0" smtClean="0"/>
          </a:p>
          <a:p>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19</a:t>
            </a:fld>
            <a:endParaRPr lang="en-US"/>
          </a:p>
        </p:txBody>
      </p:sp>
    </p:spTree>
    <p:extLst>
      <p:ext uri="{BB962C8B-B14F-4D97-AF65-F5344CB8AC3E}">
        <p14:creationId xmlns:p14="http://schemas.microsoft.com/office/powerpoint/2010/main" val="17659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example of a slight modification to the traditional mentoring style is one in which an individual passes along knowledge to more than one mentee, but responds to each separately.</a:t>
            </a:r>
          </a:p>
          <a:p>
            <a:endParaRPr lang="en-US" baseline="0" dirty="0" smtClean="0"/>
          </a:p>
          <a:p>
            <a:r>
              <a:rPr lang="en-US" baseline="0" dirty="0" smtClean="0"/>
              <a:t>An example I’m currently using is what I call the “Sausage-making series.” </a:t>
            </a:r>
            <a:r>
              <a:rPr lang="en-US" baseline="0" dirty="0" smtClean="0">
                <a:sym typeface="Wingdings" pitchFamily="2" charset="2"/>
              </a:rPr>
              <a:t></a:t>
            </a:r>
          </a:p>
          <a:p>
            <a:r>
              <a:rPr lang="en-US" baseline="0" dirty="0" smtClean="0">
                <a:sym typeface="Wingdings" pitchFamily="2" charset="2"/>
              </a:rPr>
              <a:t>I bcc a group of people email about what I’m doing in my first year as a new CIO. These emails are usually forwarded messages that I’ve sent to our staff and leadership team, to which I’ve added extra context. The list of people I email is a bcc list, as a couple don’t want it widely known that they are actively looking for CIO positions. I invite the recipients to contact me if they have questions and/or comments about what I’ve sent.</a:t>
            </a:r>
            <a:endParaRPr lang="en-US" dirty="0"/>
          </a:p>
        </p:txBody>
      </p:sp>
      <p:sp>
        <p:nvSpPr>
          <p:cNvPr id="4" name="Slide Number Placeholder 3"/>
          <p:cNvSpPr>
            <a:spLocks noGrp="1"/>
          </p:cNvSpPr>
          <p:nvPr>
            <p:ph type="sldNum" sz="quarter" idx="10"/>
          </p:nvPr>
        </p:nvSpPr>
        <p:spPr/>
        <p:txBody>
          <a:bodyPr/>
          <a:lstStyle/>
          <a:p>
            <a:fld id="{FCEE94AD-0DF8-4219-9139-02AA7C4613CB}" type="slidenum">
              <a:rPr lang="en-US" smtClean="0"/>
              <a:t>20</a:t>
            </a:fld>
            <a:endParaRPr lang="en-US"/>
          </a:p>
        </p:txBody>
      </p:sp>
    </p:spTree>
    <p:extLst>
      <p:ext uri="{BB962C8B-B14F-4D97-AF65-F5344CB8AC3E}">
        <p14:creationId xmlns:p14="http://schemas.microsoft.com/office/powerpoint/2010/main" val="1479418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CD8A2-A87B-489A-B85E-ACAC3B6E1968}"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B29D1-79EC-4ED1-88D5-8157802841CF}" type="slidenum">
              <a:rPr lang="en-US" smtClean="0"/>
              <a:t>‹#›</a:t>
            </a:fld>
            <a:endParaRPr lang="en-US"/>
          </a:p>
        </p:txBody>
      </p:sp>
    </p:spTree>
    <p:extLst>
      <p:ext uri="{BB962C8B-B14F-4D97-AF65-F5344CB8AC3E}">
        <p14:creationId xmlns:p14="http://schemas.microsoft.com/office/powerpoint/2010/main" val="123143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CD8A2-A87B-489A-B85E-ACAC3B6E1968}"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B29D1-79EC-4ED1-88D5-8157802841CF}" type="slidenum">
              <a:rPr lang="en-US" smtClean="0"/>
              <a:t>‹#›</a:t>
            </a:fld>
            <a:endParaRPr lang="en-US"/>
          </a:p>
        </p:txBody>
      </p:sp>
    </p:spTree>
    <p:extLst>
      <p:ext uri="{BB962C8B-B14F-4D97-AF65-F5344CB8AC3E}">
        <p14:creationId xmlns:p14="http://schemas.microsoft.com/office/powerpoint/2010/main" val="187128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CD8A2-A87B-489A-B85E-ACAC3B6E1968}"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B29D1-79EC-4ED1-88D5-8157802841CF}" type="slidenum">
              <a:rPr lang="en-US" smtClean="0"/>
              <a:t>‹#›</a:t>
            </a:fld>
            <a:endParaRPr lang="en-US"/>
          </a:p>
        </p:txBody>
      </p:sp>
    </p:spTree>
    <p:extLst>
      <p:ext uri="{BB962C8B-B14F-4D97-AF65-F5344CB8AC3E}">
        <p14:creationId xmlns:p14="http://schemas.microsoft.com/office/powerpoint/2010/main" val="232577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8 November 2012</a:t>
            </a:r>
            <a:endParaRPr lang="en-US" dirty="0"/>
          </a:p>
        </p:txBody>
      </p:sp>
      <p:sp>
        <p:nvSpPr>
          <p:cNvPr id="6" name="Slide Number Placeholder 5"/>
          <p:cNvSpPr>
            <a:spLocks noGrp="1"/>
          </p:cNvSpPr>
          <p:nvPr>
            <p:ph type="sldNum" sz="quarter" idx="12"/>
          </p:nvPr>
        </p:nvSpPr>
        <p:spPr/>
        <p:txBody>
          <a:bodyPr/>
          <a:lstStyle/>
          <a:p>
            <a:fld id="{A3B6E8D4-BF80-410A-9CC0-858C002CC6F1}" type="slidenum">
              <a:rPr lang="en-US" smtClean="0"/>
              <a:t>‹#›</a:t>
            </a:fld>
            <a:endParaRPr lang="en-US" dirty="0"/>
          </a:p>
        </p:txBody>
      </p:sp>
    </p:spTree>
    <p:extLst>
      <p:ext uri="{BB962C8B-B14F-4D97-AF65-F5344CB8AC3E}">
        <p14:creationId xmlns:p14="http://schemas.microsoft.com/office/powerpoint/2010/main" val="95793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CD8A2-A87B-489A-B85E-ACAC3B6E1968}"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B29D1-79EC-4ED1-88D5-8157802841CF}" type="slidenum">
              <a:rPr lang="en-US" smtClean="0"/>
              <a:t>‹#›</a:t>
            </a:fld>
            <a:endParaRPr lang="en-US"/>
          </a:p>
        </p:txBody>
      </p:sp>
    </p:spTree>
    <p:extLst>
      <p:ext uri="{BB962C8B-B14F-4D97-AF65-F5344CB8AC3E}">
        <p14:creationId xmlns:p14="http://schemas.microsoft.com/office/powerpoint/2010/main" val="378906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CD8A2-A87B-489A-B85E-ACAC3B6E1968}" type="datetimeFigureOut">
              <a:rPr lang="en-US" smtClean="0"/>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B29D1-79EC-4ED1-88D5-8157802841CF}" type="slidenum">
              <a:rPr lang="en-US" smtClean="0"/>
              <a:t>‹#›</a:t>
            </a:fld>
            <a:endParaRPr lang="en-US"/>
          </a:p>
        </p:txBody>
      </p:sp>
    </p:spTree>
    <p:extLst>
      <p:ext uri="{BB962C8B-B14F-4D97-AF65-F5344CB8AC3E}">
        <p14:creationId xmlns:p14="http://schemas.microsoft.com/office/powerpoint/2010/main" val="412847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CD8A2-A87B-489A-B85E-ACAC3B6E1968}" type="datetimeFigureOut">
              <a:rPr lang="en-US" smtClean="0"/>
              <a:t>11/7/12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B29D1-79EC-4ED1-88D5-8157802841CF}" type="slidenum">
              <a:rPr lang="en-US" smtClean="0"/>
              <a:t>‹#›</a:t>
            </a:fld>
            <a:endParaRPr lang="en-US"/>
          </a:p>
        </p:txBody>
      </p:sp>
    </p:spTree>
    <p:extLst>
      <p:ext uri="{BB962C8B-B14F-4D97-AF65-F5344CB8AC3E}">
        <p14:creationId xmlns:p14="http://schemas.microsoft.com/office/powerpoint/2010/main" val="211781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CD8A2-A87B-489A-B85E-ACAC3B6E1968}" type="datetimeFigureOut">
              <a:rPr lang="en-US" smtClean="0"/>
              <a:t>11/7/12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B29D1-79EC-4ED1-88D5-8157802841CF}" type="slidenum">
              <a:rPr lang="en-US" smtClean="0"/>
              <a:t>‹#›</a:t>
            </a:fld>
            <a:endParaRPr lang="en-US"/>
          </a:p>
        </p:txBody>
      </p:sp>
    </p:spTree>
    <p:extLst>
      <p:ext uri="{BB962C8B-B14F-4D97-AF65-F5344CB8AC3E}">
        <p14:creationId xmlns:p14="http://schemas.microsoft.com/office/powerpoint/2010/main" val="429245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CD8A2-A87B-489A-B85E-ACAC3B6E1968}" type="datetimeFigureOut">
              <a:rPr lang="en-US" smtClean="0"/>
              <a:t>11/7/12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B29D1-79EC-4ED1-88D5-8157802841CF}" type="slidenum">
              <a:rPr lang="en-US" smtClean="0"/>
              <a:t>‹#›</a:t>
            </a:fld>
            <a:endParaRPr lang="en-US"/>
          </a:p>
        </p:txBody>
      </p:sp>
    </p:spTree>
    <p:extLst>
      <p:ext uri="{BB962C8B-B14F-4D97-AF65-F5344CB8AC3E}">
        <p14:creationId xmlns:p14="http://schemas.microsoft.com/office/powerpoint/2010/main" val="219582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CD8A2-A87B-489A-B85E-ACAC3B6E1968}" type="datetimeFigureOut">
              <a:rPr lang="en-US" smtClean="0"/>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B29D1-79EC-4ED1-88D5-8157802841CF}" type="slidenum">
              <a:rPr lang="en-US" smtClean="0"/>
              <a:t>‹#›</a:t>
            </a:fld>
            <a:endParaRPr lang="en-US"/>
          </a:p>
        </p:txBody>
      </p:sp>
    </p:spTree>
    <p:extLst>
      <p:ext uri="{BB962C8B-B14F-4D97-AF65-F5344CB8AC3E}">
        <p14:creationId xmlns:p14="http://schemas.microsoft.com/office/powerpoint/2010/main" val="234188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CD8A2-A87B-489A-B85E-ACAC3B6E1968}" type="datetimeFigureOut">
              <a:rPr lang="en-US" smtClean="0"/>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B29D1-79EC-4ED1-88D5-8157802841CF}" type="slidenum">
              <a:rPr lang="en-US" smtClean="0"/>
              <a:t>‹#›</a:t>
            </a:fld>
            <a:endParaRPr lang="en-US"/>
          </a:p>
        </p:txBody>
      </p:sp>
    </p:spTree>
    <p:extLst>
      <p:ext uri="{BB962C8B-B14F-4D97-AF65-F5344CB8AC3E}">
        <p14:creationId xmlns:p14="http://schemas.microsoft.com/office/powerpoint/2010/main" val="3756117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CD8A2-A87B-489A-B85E-ACAC3B6E1968}" type="datetimeFigureOut">
              <a:rPr lang="en-US" smtClean="0"/>
              <a:t>11/7/12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B29D1-79EC-4ED1-88D5-8157802841CF}" type="slidenum">
              <a:rPr lang="en-US" smtClean="0"/>
              <a:t>‹#›</a:t>
            </a:fld>
            <a:endParaRPr lang="en-US"/>
          </a:p>
        </p:txBody>
      </p:sp>
    </p:spTree>
    <p:extLst>
      <p:ext uri="{BB962C8B-B14F-4D97-AF65-F5344CB8AC3E}">
        <p14:creationId xmlns:p14="http://schemas.microsoft.com/office/powerpoint/2010/main" val="838662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sa/2.0/" TargetMode="External"/><Relationship Id="rId4" Type="http://schemas.openxmlformats.org/officeDocument/2006/relationships/hyperlink" Target="http://www.flickr.com/photos/learnscope/" TargetMode="External"/><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 Id="rId3"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microsoft.com/office/2007/relationships/hdphoto" Target="../media/hdphoto4.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microsoft.com/office/2007/relationships/hdphoto" Target="../media/hdphoto5.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microsoft.com/office/2007/relationships/hdphoto" Target="../media/hdphoto3.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hyperlink" Target="http://creativecommons.org/licenses/by-nc/2.0/" TargetMode="External"/><Relationship Id="rId5" Type="http://schemas.openxmlformats.org/officeDocument/2006/relationships/hyperlink" Target="http://www.flickr.com/photos/virginiamosaics/"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hyperlink" Target="http://creativecommons.org/licenses/by-nc/2.0/" TargetMode="External"/><Relationship Id="rId5" Type="http://schemas.openxmlformats.org/officeDocument/2006/relationships/hyperlink" Target="http://www.flickr.com/photos/virginiamosaics/"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hyperlink" Target="http://creativecommons.org/licenses/by-nc/2.0/" TargetMode="External"/><Relationship Id="rId5" Type="http://schemas.openxmlformats.org/officeDocument/2006/relationships/hyperlink" Target="http://www.flickr.com/photos/virginiamosaic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hyperlink" Target="http://creativecommons.org/licenses/by-nc/2.0/" TargetMode="External"/><Relationship Id="rId5" Type="http://schemas.openxmlformats.org/officeDocument/2006/relationships/hyperlink" Target="http://www.flickr.com/photos/virginiamosaics/"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hyperlink" Target="http://creativecommons.org/licenses/by-nc/2.0/" TargetMode="External"/><Relationship Id="rId5" Type="http://schemas.openxmlformats.org/officeDocument/2006/relationships/hyperlink" Target="http://www.flickr.com/photos/virginiamosaics/"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hyperlink" Target="http://creativecommons.org/licenses/by-sa/2.0/" TargetMode="External"/><Relationship Id="rId5" Type="http://schemas.openxmlformats.org/officeDocument/2006/relationships/hyperlink" Target="http://www.flickr.com/photos/pattipics/"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hyperlink" Target="http://creativecommons.org/licenses/by-nc/2.0/" TargetMode="External"/><Relationship Id="rId4" Type="http://schemas.openxmlformats.org/officeDocument/2006/relationships/hyperlink" Target="http://www.flickr.com/photos/virginiamosaics/" TargetMode="External"/><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microsoft.com/office/2007/relationships/hdphoto" Target="../media/hdphoto6.wdp"/><Relationship Id="rId5" Type="http://schemas.openxmlformats.org/officeDocument/2006/relationships/hyperlink" Target="http://creativecommons.org/licenses/by/2.0/" TargetMode="External"/><Relationship Id="rId6" Type="http://schemas.openxmlformats.org/officeDocument/2006/relationships/hyperlink" Target="http://www.flickr.com/photos/m0les/"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hyperlink" Target="http://creativecommons.org/licenses/by-nc/2.0/" TargetMode="External"/><Relationship Id="rId5" Type="http://schemas.openxmlformats.org/officeDocument/2006/relationships/hyperlink" Target="http://www.flickr.com/photos/virginiamosaics/"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use.edu/events/E12/SESS_01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hyperlink" Target="http://creativecommons.org/licenses/by-sa/2.0/" TargetMode="External"/><Relationship Id="rId5" Type="http://schemas.openxmlformats.org/officeDocument/2006/relationships/hyperlink" Target="http://www.flickr.com/photos/pattipics/"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hyperlink" Target="http://www.educause.edu/mentoring" TargetMode="External"/><Relationship Id="rId4" Type="http://schemas.openxmlformats.org/officeDocument/2006/relationships/hyperlink" Target="http://net.educause.edu/section_params/mentoring/M06_%20PDP.pdf" TargetMode="External"/><Relationship Id="rId5" Type="http://schemas.openxmlformats.org/officeDocument/2006/relationships/hyperlink" Target="http://www.educause.edu/members"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3" Type="http://schemas.openxmlformats.org/officeDocument/2006/relationships/hyperlink" Target="http://creativecommons.org/licenses/by-nc/2.0/" TargetMode="External"/><Relationship Id="rId4" Type="http://schemas.openxmlformats.org/officeDocument/2006/relationships/hyperlink" Target="http://www.flickr.com/photos/virginiamosaics/" TargetMode="External"/><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creativecommons.org/licenses/by-sa/2.0/" TargetMode="External"/><Relationship Id="rId5" Type="http://schemas.openxmlformats.org/officeDocument/2006/relationships/hyperlink" Target="http://www.flickr.com/photos/learnscope/"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hyperlink" Target="http://creativecommons.org/licenses/by-sa/2.0/" TargetMode="External"/><Relationship Id="rId4" Type="http://schemas.openxmlformats.org/officeDocument/2006/relationships/hyperlink" Target="http://www.flickr.com/photos/learnscope/" TargetMode="External"/><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creativecommons.org/licenses/by-sa/2.0/" TargetMode="External"/><Relationship Id="rId4" Type="http://schemas.openxmlformats.org/officeDocument/2006/relationships/hyperlink" Target="http://www.flickr.com/photos/learnscope/" TargetMode="External"/><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sa/2.0/" TargetMode="External"/><Relationship Id="rId4" Type="http://schemas.openxmlformats.org/officeDocument/2006/relationships/hyperlink" Target="http://www.flickr.com/photos/learnscope/" TargetMode="External"/><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2" y="3670102"/>
            <a:ext cx="9165771" cy="3187898"/>
          </a:xfrm>
          <a:prstGeom prst="rect">
            <a:avLst/>
          </a:prstGeom>
        </p:spPr>
      </p:pic>
      <p:sp>
        <p:nvSpPr>
          <p:cNvPr id="2" name="Title 1"/>
          <p:cNvSpPr>
            <a:spLocks noGrp="1"/>
          </p:cNvSpPr>
          <p:nvPr>
            <p:ph type="ctrTitle"/>
          </p:nvPr>
        </p:nvSpPr>
        <p:spPr>
          <a:xfrm>
            <a:off x="266700" y="0"/>
            <a:ext cx="8610600" cy="3124200"/>
          </a:xfrm>
        </p:spPr>
        <p:txBody>
          <a:bodyPr>
            <a:noAutofit/>
          </a:bodyPr>
          <a:lstStyle/>
          <a:p>
            <a:r>
              <a:rPr lang="en-US" sz="5400" b="1" dirty="0" smtClean="0">
                <a:solidFill>
                  <a:srgbClr val="002060"/>
                </a:solidFill>
              </a:rPr>
              <a:t>The Importance of Mentors on the Journey to a First CIO Position</a:t>
            </a:r>
            <a:endParaRPr lang="en-US" sz="5400" b="1" dirty="0">
              <a:solidFill>
                <a:srgbClr val="002060"/>
              </a:solidFill>
            </a:endParaRPr>
          </a:p>
        </p:txBody>
      </p:sp>
      <p:sp>
        <p:nvSpPr>
          <p:cNvPr id="3" name="Subtitle 2"/>
          <p:cNvSpPr>
            <a:spLocks noGrp="1"/>
          </p:cNvSpPr>
          <p:nvPr>
            <p:ph type="subTitle" idx="1"/>
          </p:nvPr>
        </p:nvSpPr>
        <p:spPr>
          <a:xfrm>
            <a:off x="3250" y="2971800"/>
            <a:ext cx="9140750" cy="698302"/>
          </a:xfrm>
        </p:spPr>
        <p:txBody>
          <a:bodyPr>
            <a:noAutofit/>
          </a:bodyPr>
          <a:lstStyle/>
          <a:p>
            <a:r>
              <a:rPr lang="en-US" b="1" dirty="0" smtClean="0">
                <a:solidFill>
                  <a:srgbClr val="FFFF00"/>
                </a:solidFill>
              </a:rPr>
              <a:t>Melissa Woo, University of Oregon</a:t>
            </a:r>
          </a:p>
        </p:txBody>
      </p:sp>
    </p:spTree>
    <p:extLst>
      <p:ext uri="{BB962C8B-B14F-4D97-AF65-F5344CB8AC3E}">
        <p14:creationId xmlns:p14="http://schemas.microsoft.com/office/powerpoint/2010/main" val="30569342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0" y="0"/>
            <a:ext cx="4000500" cy="6857999"/>
          </a:xfrm>
        </p:spPr>
        <p:txBody>
          <a:bodyPr>
            <a:noAutofit/>
          </a:bodyPr>
          <a:lstStyle/>
          <a:p>
            <a:pPr algn="r"/>
            <a:r>
              <a:rPr lang="en-US" sz="6600" dirty="0" smtClean="0">
                <a:solidFill>
                  <a:srgbClr val="002060"/>
                </a:solidFill>
              </a:rPr>
              <a:t>… and sometimes</a:t>
            </a:r>
            <a:r>
              <a:rPr lang="en-US" sz="6600" baseline="0" dirty="0" smtClean="0">
                <a:solidFill>
                  <a:srgbClr val="002060"/>
                </a:solidFill>
              </a:rPr>
              <a:t> people you’ve not yet met</a:t>
            </a:r>
            <a:endParaRPr lang="en-US" sz="6600"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91867"/>
          </a:xfrm>
          <a:prstGeom prst="rect">
            <a:avLst/>
          </a:prstGeom>
        </p:spPr>
      </p:pic>
      <p:sp>
        <p:nvSpPr>
          <p:cNvPr id="5" name="TextBox 4"/>
          <p:cNvSpPr txBox="1"/>
          <p:nvPr/>
        </p:nvSpPr>
        <p:spPr>
          <a:xfrm rot="16200000">
            <a:off x="-1247368" y="1263134"/>
            <a:ext cx="2864069" cy="369332"/>
          </a:xfrm>
          <a:prstGeom prst="rect">
            <a:avLst/>
          </a:prstGeom>
          <a:noFill/>
        </p:spPr>
        <p:txBody>
          <a:bodyPr wrap="square" rtlCol="0">
            <a:spAutoFit/>
          </a:bodyPr>
          <a:lstStyle/>
          <a:p>
            <a:r>
              <a:rPr lang="en-US" dirty="0" smtClean="0">
                <a:solidFill>
                  <a:schemeClr val="bg1"/>
                </a:solidFill>
                <a:hlinkClick r:id="rId3"/>
              </a:rPr>
              <a:t>CC BY-SA 2.0 </a:t>
            </a:r>
            <a:r>
              <a:rPr lang="en-US" dirty="0" smtClean="0">
                <a:solidFill>
                  <a:schemeClr val="bg1"/>
                </a:solidFill>
              </a:rPr>
              <a:t>by </a:t>
            </a:r>
            <a:r>
              <a:rPr lang="en-US" dirty="0" err="1" smtClean="0">
                <a:solidFill>
                  <a:schemeClr val="bg1"/>
                </a:solidFill>
                <a:hlinkClick r:id="rId4"/>
              </a:rPr>
              <a:t>robynejay</a:t>
            </a:r>
            <a:endParaRPr lang="en-US" dirty="0">
              <a:solidFill>
                <a:schemeClr val="bg1"/>
              </a:solidFill>
            </a:endParaRPr>
          </a:p>
        </p:txBody>
      </p:sp>
    </p:spTree>
    <p:extLst>
      <p:ext uri="{BB962C8B-B14F-4D97-AF65-F5344CB8AC3E}">
        <p14:creationId xmlns:p14="http://schemas.microsoft.com/office/powerpoint/2010/main" val="33105254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925762"/>
          </a:xfrm>
        </p:spPr>
        <p:txBody>
          <a:bodyPr>
            <a:noAutofit/>
          </a:bodyPr>
          <a:lstStyle/>
          <a:p>
            <a:r>
              <a:rPr lang="en-US" sz="6600" dirty="0" smtClean="0">
                <a:solidFill>
                  <a:srgbClr val="002060"/>
                </a:solidFill>
              </a:rPr>
              <a:t>Mentoring Functions &amp; Styles</a:t>
            </a:r>
            <a:endParaRPr lang="en-US" sz="6600" dirty="0">
              <a:solidFill>
                <a:srgbClr val="002060"/>
              </a:solidFill>
            </a:endParaRPr>
          </a:p>
        </p:txBody>
      </p:sp>
    </p:spTree>
    <p:extLst>
      <p:ext uri="{BB962C8B-B14F-4D97-AF65-F5344CB8AC3E}">
        <p14:creationId xmlns:p14="http://schemas.microsoft.com/office/powerpoint/2010/main" val="24370322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706562"/>
          </a:xfrm>
        </p:spPr>
        <p:txBody>
          <a:bodyPr>
            <a:noAutofit/>
          </a:bodyPr>
          <a:lstStyle/>
          <a:p>
            <a:r>
              <a:rPr lang="en-US" sz="6600" b="1" dirty="0" smtClean="0">
                <a:solidFill>
                  <a:srgbClr val="002060"/>
                </a:solidFill>
              </a:rPr>
              <a:t>Relevant</a:t>
            </a:r>
            <a:r>
              <a:rPr lang="en-US" sz="6600" b="1" baseline="0" dirty="0" smtClean="0">
                <a:solidFill>
                  <a:srgbClr val="002060"/>
                </a:solidFill>
              </a:rPr>
              <a:t> mentoring functions</a:t>
            </a:r>
            <a:endParaRPr lang="en-US" sz="6600" b="1" dirty="0">
              <a:solidFill>
                <a:srgbClr val="002060"/>
              </a:solidFill>
            </a:endParaRPr>
          </a:p>
        </p:txBody>
      </p:sp>
      <p:sp>
        <p:nvSpPr>
          <p:cNvPr id="3" name="Content Placeholder 2"/>
          <p:cNvSpPr>
            <a:spLocks noGrp="1"/>
          </p:cNvSpPr>
          <p:nvPr>
            <p:ph idx="1"/>
          </p:nvPr>
        </p:nvSpPr>
        <p:spPr>
          <a:xfrm>
            <a:off x="457200" y="2514600"/>
            <a:ext cx="3810000" cy="3810000"/>
          </a:xfrm>
          <a:solidFill>
            <a:schemeClr val="bg2"/>
          </a:solidFill>
        </p:spPr>
        <p:txBody>
          <a:bodyPr>
            <a:normAutofit/>
          </a:bodyPr>
          <a:lstStyle/>
          <a:p>
            <a:pPr marL="0" indent="0">
              <a:buNone/>
            </a:pPr>
            <a:r>
              <a:rPr lang="en-US" sz="4800" dirty="0" smtClean="0">
                <a:solidFill>
                  <a:srgbClr val="1F497D"/>
                </a:solidFill>
              </a:rPr>
              <a:t>Career:</a:t>
            </a:r>
          </a:p>
          <a:p>
            <a:r>
              <a:rPr lang="en-US" sz="4800" dirty="0" smtClean="0">
                <a:solidFill>
                  <a:srgbClr val="1F497D"/>
                </a:solidFill>
              </a:rPr>
              <a:t>Sponsorship</a:t>
            </a:r>
          </a:p>
          <a:p>
            <a:r>
              <a:rPr lang="en-US" sz="4800" dirty="0" smtClean="0">
                <a:solidFill>
                  <a:srgbClr val="1F497D"/>
                </a:solidFill>
              </a:rPr>
              <a:t>Visibility</a:t>
            </a:r>
          </a:p>
          <a:p>
            <a:r>
              <a:rPr lang="en-US" sz="4800" dirty="0" smtClean="0">
                <a:solidFill>
                  <a:srgbClr val="1F497D"/>
                </a:solidFill>
              </a:rPr>
              <a:t>Coaching</a:t>
            </a:r>
          </a:p>
        </p:txBody>
      </p:sp>
      <p:sp>
        <p:nvSpPr>
          <p:cNvPr id="5" name="Content Placeholder 2"/>
          <p:cNvSpPr txBox="1">
            <a:spLocks/>
          </p:cNvSpPr>
          <p:nvPr/>
        </p:nvSpPr>
        <p:spPr>
          <a:xfrm>
            <a:off x="4800600" y="2514600"/>
            <a:ext cx="3894083" cy="3810000"/>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solidFill>
                  <a:srgbClr val="1F497D"/>
                </a:solidFill>
              </a:rPr>
              <a:t>Psychosocial:</a:t>
            </a:r>
          </a:p>
          <a:p>
            <a:r>
              <a:rPr lang="en-US" sz="4800" dirty="0" smtClean="0">
                <a:solidFill>
                  <a:srgbClr val="1F497D"/>
                </a:solidFill>
              </a:rPr>
              <a:t>Role modeling</a:t>
            </a:r>
          </a:p>
          <a:p>
            <a:r>
              <a:rPr lang="en-US" sz="4800" dirty="0" smtClean="0">
                <a:solidFill>
                  <a:srgbClr val="1F497D"/>
                </a:solidFill>
              </a:rPr>
              <a:t>Counseling</a:t>
            </a:r>
          </a:p>
        </p:txBody>
      </p:sp>
    </p:spTree>
    <p:extLst>
      <p:ext uri="{BB962C8B-B14F-4D97-AF65-F5344CB8AC3E}">
        <p14:creationId xmlns:p14="http://schemas.microsoft.com/office/powerpoint/2010/main" val="25201770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0" y="0"/>
            <a:ext cx="9148059" cy="6858000"/>
          </a:xfrm>
        </p:spPr>
      </p:pic>
      <p:sp>
        <p:nvSpPr>
          <p:cNvPr id="2" name="Title 1"/>
          <p:cNvSpPr>
            <a:spLocks noGrp="1"/>
          </p:cNvSpPr>
          <p:nvPr>
            <p:ph type="title"/>
          </p:nvPr>
        </p:nvSpPr>
        <p:spPr/>
        <p:txBody>
          <a:bodyPr>
            <a:normAutofit/>
          </a:bodyPr>
          <a:lstStyle/>
          <a:p>
            <a:r>
              <a:rPr lang="en-US" sz="6600" b="1" dirty="0" smtClean="0">
                <a:solidFill>
                  <a:srgbClr val="002060"/>
                </a:solidFill>
              </a:rPr>
              <a:t>Sponsorship</a:t>
            </a:r>
            <a:endParaRPr lang="en-US" sz="6600" b="1" dirty="0">
              <a:solidFill>
                <a:srgbClr val="002060"/>
              </a:solidFill>
            </a:endParaRPr>
          </a:p>
        </p:txBody>
      </p:sp>
      <p:sp>
        <p:nvSpPr>
          <p:cNvPr id="10" name="Text Placeholder 9"/>
          <p:cNvSpPr>
            <a:spLocks noGrp="1"/>
          </p:cNvSpPr>
          <p:nvPr>
            <p:ph type="body" idx="1"/>
          </p:nvPr>
        </p:nvSpPr>
        <p:spPr>
          <a:xfrm>
            <a:off x="152400" y="3032919"/>
            <a:ext cx="4344988" cy="639762"/>
          </a:xfrm>
          <a:noFill/>
        </p:spPr>
        <p:txBody>
          <a:bodyPr>
            <a:noAutofit/>
          </a:bodyPr>
          <a:lstStyle/>
          <a:p>
            <a:pPr algn="ctr"/>
            <a:r>
              <a:rPr lang="en-US" sz="3200" dirty="0" smtClean="0">
                <a:solidFill>
                  <a:schemeClr val="tx2"/>
                </a:solidFill>
              </a:rPr>
              <a:t>Mentee advantages</a:t>
            </a:r>
            <a:endParaRPr lang="en-US" sz="3200" dirty="0">
              <a:solidFill>
                <a:schemeClr val="tx2"/>
              </a:solidFill>
            </a:endParaRPr>
          </a:p>
        </p:txBody>
      </p:sp>
      <p:sp>
        <p:nvSpPr>
          <p:cNvPr id="11" name="Text Placeholder 10"/>
          <p:cNvSpPr>
            <a:spLocks noGrp="1"/>
          </p:cNvSpPr>
          <p:nvPr>
            <p:ph type="body" sz="quarter" idx="3"/>
          </p:nvPr>
        </p:nvSpPr>
        <p:spPr>
          <a:xfrm>
            <a:off x="4343401" y="3048000"/>
            <a:ext cx="4800599" cy="639762"/>
          </a:xfrm>
        </p:spPr>
        <p:txBody>
          <a:bodyPr>
            <a:noAutofit/>
          </a:bodyPr>
          <a:lstStyle/>
          <a:p>
            <a:pPr algn="ctr"/>
            <a:r>
              <a:rPr lang="en-US" sz="3200" dirty="0" smtClean="0">
                <a:solidFill>
                  <a:schemeClr val="tx2"/>
                </a:solidFill>
              </a:rPr>
              <a:t>Mentor advantages / risks</a:t>
            </a:r>
            <a:endParaRPr lang="en-US" sz="3200" dirty="0">
              <a:solidFill>
                <a:schemeClr val="tx2"/>
              </a:solidFill>
            </a:endParaRPr>
          </a:p>
        </p:txBody>
      </p:sp>
      <p:sp>
        <p:nvSpPr>
          <p:cNvPr id="12" name="Content Placeholder 11"/>
          <p:cNvSpPr>
            <a:spLocks noGrp="1"/>
          </p:cNvSpPr>
          <p:nvPr>
            <p:ph sz="quarter" idx="4"/>
          </p:nvPr>
        </p:nvSpPr>
        <p:spPr>
          <a:xfrm>
            <a:off x="4645025" y="3997324"/>
            <a:ext cx="4041775" cy="2494531"/>
          </a:xfrm>
          <a:solidFill>
            <a:schemeClr val="bg2"/>
          </a:solidFill>
        </p:spPr>
        <p:txBody>
          <a:bodyPr>
            <a:noAutofit/>
          </a:bodyPr>
          <a:lstStyle/>
          <a:p>
            <a:r>
              <a:rPr lang="en-US" sz="2800" dirty="0" smtClean="0">
                <a:solidFill>
                  <a:schemeClr val="tx2"/>
                </a:solidFill>
              </a:rPr>
              <a:t>Gain reputation for finding / developing talent</a:t>
            </a:r>
          </a:p>
          <a:p>
            <a:r>
              <a:rPr lang="en-US" sz="2800" dirty="0" smtClean="0">
                <a:solidFill>
                  <a:schemeClr val="tx2"/>
                </a:solidFill>
              </a:rPr>
              <a:t>Can enhance or damage mentor’s reputation</a:t>
            </a:r>
          </a:p>
        </p:txBody>
      </p:sp>
      <p:sp>
        <p:nvSpPr>
          <p:cNvPr id="6" name="Content Placeholder 2"/>
          <p:cNvSpPr txBox="1">
            <a:spLocks/>
          </p:cNvSpPr>
          <p:nvPr/>
        </p:nvSpPr>
        <p:spPr>
          <a:xfrm>
            <a:off x="457200" y="2514600"/>
            <a:ext cx="8229600"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4800" dirty="0" smtClean="0">
              <a:solidFill>
                <a:srgbClr val="FFFF00"/>
              </a:solidFill>
            </a:endParaRPr>
          </a:p>
        </p:txBody>
      </p:sp>
      <p:sp>
        <p:nvSpPr>
          <p:cNvPr id="13" name="Content Placeholder 11"/>
          <p:cNvSpPr txBox="1">
            <a:spLocks/>
          </p:cNvSpPr>
          <p:nvPr/>
        </p:nvSpPr>
        <p:spPr>
          <a:xfrm>
            <a:off x="457200" y="3997325"/>
            <a:ext cx="4041775" cy="2494530"/>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800" dirty="0" smtClean="0">
                <a:solidFill>
                  <a:schemeClr val="tx2"/>
                </a:solidFill>
              </a:rPr>
              <a:t>Builds reputation</a:t>
            </a:r>
          </a:p>
          <a:p>
            <a:r>
              <a:rPr lang="en-US" sz="2800" dirty="0" smtClean="0">
                <a:solidFill>
                  <a:schemeClr val="tx2"/>
                </a:solidFill>
              </a:rPr>
              <a:t>Provides job opportunities</a:t>
            </a:r>
          </a:p>
        </p:txBody>
      </p:sp>
      <p:sp>
        <p:nvSpPr>
          <p:cNvPr id="14" name="TextBox 13"/>
          <p:cNvSpPr txBox="1"/>
          <p:nvPr/>
        </p:nvSpPr>
        <p:spPr>
          <a:xfrm>
            <a:off x="304800" y="1524000"/>
            <a:ext cx="8534400" cy="1323439"/>
          </a:xfrm>
          <a:prstGeom prst="rect">
            <a:avLst/>
          </a:prstGeom>
          <a:noFill/>
        </p:spPr>
        <p:txBody>
          <a:bodyPr wrap="square" rtlCol="0">
            <a:spAutoFit/>
          </a:bodyPr>
          <a:lstStyle/>
          <a:p>
            <a:pPr algn="ctr"/>
            <a:r>
              <a:rPr lang="en-US" sz="4000" b="1" dirty="0" smtClean="0">
                <a:solidFill>
                  <a:srgbClr val="FFFF00"/>
                </a:solidFill>
              </a:rPr>
              <a:t>Nominates mentee for lateral moves / promotions</a:t>
            </a:r>
            <a:endParaRPr lang="en-US" sz="4000" b="1" dirty="0">
              <a:solidFill>
                <a:srgbClr val="FFFF00"/>
              </a:solidFill>
            </a:endParaRPr>
          </a:p>
        </p:txBody>
      </p:sp>
    </p:spTree>
    <p:extLst>
      <p:ext uri="{BB962C8B-B14F-4D97-AF65-F5344CB8AC3E}">
        <p14:creationId xmlns:p14="http://schemas.microsoft.com/office/powerpoint/2010/main" val="42038072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2" name="Title 1"/>
          <p:cNvSpPr>
            <a:spLocks noGrp="1"/>
          </p:cNvSpPr>
          <p:nvPr>
            <p:ph type="title"/>
          </p:nvPr>
        </p:nvSpPr>
        <p:spPr/>
        <p:txBody>
          <a:bodyPr/>
          <a:lstStyle/>
          <a:p>
            <a:r>
              <a:rPr lang="en-US" sz="6600" b="1" dirty="0" smtClean="0">
                <a:solidFill>
                  <a:srgbClr val="002060"/>
                </a:solidFill>
              </a:rPr>
              <a:t>Visibility</a:t>
            </a:r>
            <a:endParaRPr lang="en-US" sz="6600" b="1" dirty="0">
              <a:solidFill>
                <a:srgbClr val="002060"/>
              </a:solidFill>
            </a:endParaRPr>
          </a:p>
        </p:txBody>
      </p:sp>
      <p:sp>
        <p:nvSpPr>
          <p:cNvPr id="5" name="Text Placeholder 9"/>
          <p:cNvSpPr txBox="1">
            <a:spLocks/>
          </p:cNvSpPr>
          <p:nvPr/>
        </p:nvSpPr>
        <p:spPr>
          <a:xfrm>
            <a:off x="152400" y="3032919"/>
            <a:ext cx="4344988"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rgbClr val="1F497D"/>
                </a:solidFill>
              </a:rPr>
              <a:t>Mentee advantages</a:t>
            </a:r>
            <a:endParaRPr lang="en-US" b="1" dirty="0">
              <a:solidFill>
                <a:srgbClr val="1F497D"/>
              </a:solidFill>
            </a:endParaRPr>
          </a:p>
        </p:txBody>
      </p:sp>
      <p:sp>
        <p:nvSpPr>
          <p:cNvPr id="6" name="Text Placeholder 10"/>
          <p:cNvSpPr txBox="1">
            <a:spLocks/>
          </p:cNvSpPr>
          <p:nvPr/>
        </p:nvSpPr>
        <p:spPr>
          <a:xfrm>
            <a:off x="4343401" y="3048000"/>
            <a:ext cx="4800599" cy="63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rgbClr val="1F497D"/>
                </a:solidFill>
              </a:rPr>
              <a:t>Mentor advantages / risks</a:t>
            </a:r>
            <a:endParaRPr lang="en-US" b="1" dirty="0">
              <a:solidFill>
                <a:srgbClr val="1F497D"/>
              </a:solidFill>
            </a:endParaRPr>
          </a:p>
        </p:txBody>
      </p:sp>
      <p:sp>
        <p:nvSpPr>
          <p:cNvPr id="7" name="Content Placeholder 11"/>
          <p:cNvSpPr txBox="1">
            <a:spLocks/>
          </p:cNvSpPr>
          <p:nvPr/>
        </p:nvSpPr>
        <p:spPr>
          <a:xfrm>
            <a:off x="4722812" y="4014787"/>
            <a:ext cx="4041775" cy="2459605"/>
          </a:xfrm>
          <a:prstGeom prst="rect">
            <a:avLst/>
          </a:prstGeom>
          <a:solidFill>
            <a:schemeClr val="bg2"/>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rgbClr val="1F497D"/>
                </a:solidFill>
              </a:rPr>
              <a:t>Can enhance or damage mentor’s reputation depending on mentee’s performance</a:t>
            </a:r>
          </a:p>
        </p:txBody>
      </p:sp>
      <p:sp>
        <p:nvSpPr>
          <p:cNvPr id="8" name="Content Placeholder 2"/>
          <p:cNvSpPr txBox="1">
            <a:spLocks/>
          </p:cNvSpPr>
          <p:nvPr/>
        </p:nvSpPr>
        <p:spPr>
          <a:xfrm>
            <a:off x="457200" y="2514600"/>
            <a:ext cx="8229600"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4800" dirty="0" smtClean="0">
              <a:solidFill>
                <a:srgbClr val="FFFF00"/>
              </a:solidFill>
            </a:endParaRPr>
          </a:p>
        </p:txBody>
      </p:sp>
      <p:sp>
        <p:nvSpPr>
          <p:cNvPr id="9" name="Content Placeholder 11"/>
          <p:cNvSpPr txBox="1">
            <a:spLocks/>
          </p:cNvSpPr>
          <p:nvPr/>
        </p:nvSpPr>
        <p:spPr>
          <a:xfrm>
            <a:off x="457200" y="3997325"/>
            <a:ext cx="4041775" cy="2494530"/>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800" dirty="0" smtClean="0">
                <a:solidFill>
                  <a:srgbClr val="1F497D"/>
                </a:solidFill>
              </a:rPr>
              <a:t>Learn organization at higher level</a:t>
            </a:r>
          </a:p>
          <a:p>
            <a:r>
              <a:rPr lang="en-US" sz="2800" dirty="0" smtClean="0">
                <a:solidFill>
                  <a:srgbClr val="1F497D"/>
                </a:solidFill>
              </a:rPr>
              <a:t>Increases visibility</a:t>
            </a:r>
            <a:endParaRPr lang="en-US" sz="2800" dirty="0">
              <a:solidFill>
                <a:srgbClr val="1F497D"/>
              </a:solidFill>
            </a:endParaRPr>
          </a:p>
          <a:p>
            <a:r>
              <a:rPr lang="en-US" sz="2800" dirty="0" smtClean="0">
                <a:solidFill>
                  <a:srgbClr val="1F497D"/>
                </a:solidFill>
              </a:rPr>
              <a:t>Gain knowledge about future opportunities</a:t>
            </a:r>
          </a:p>
        </p:txBody>
      </p:sp>
      <p:sp>
        <p:nvSpPr>
          <p:cNvPr id="10" name="TextBox 9"/>
          <p:cNvSpPr txBox="1"/>
          <p:nvPr/>
        </p:nvSpPr>
        <p:spPr>
          <a:xfrm>
            <a:off x="304800" y="1524000"/>
            <a:ext cx="8534400" cy="1323439"/>
          </a:xfrm>
          <a:prstGeom prst="rect">
            <a:avLst/>
          </a:prstGeom>
          <a:noFill/>
        </p:spPr>
        <p:txBody>
          <a:bodyPr wrap="square" rtlCol="0">
            <a:spAutoFit/>
          </a:bodyPr>
          <a:lstStyle/>
          <a:p>
            <a:pPr algn="ctr"/>
            <a:r>
              <a:rPr lang="en-US" sz="4000" b="1" dirty="0" smtClean="0">
                <a:solidFill>
                  <a:srgbClr val="FFFF00"/>
                </a:solidFill>
              </a:rPr>
              <a:t>Gives mentee opportunities that allow relationships w / key figures</a:t>
            </a:r>
            <a:endParaRPr lang="en-US" sz="4000" b="1" dirty="0">
              <a:solidFill>
                <a:srgbClr val="FFFF00"/>
              </a:solidFill>
            </a:endParaRPr>
          </a:p>
        </p:txBody>
      </p:sp>
    </p:spTree>
    <p:extLst>
      <p:ext uri="{BB962C8B-B14F-4D97-AF65-F5344CB8AC3E}">
        <p14:creationId xmlns:p14="http://schemas.microsoft.com/office/powerpoint/2010/main" val="33347017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2" name="Title 1"/>
          <p:cNvSpPr>
            <a:spLocks noGrp="1"/>
          </p:cNvSpPr>
          <p:nvPr>
            <p:ph type="title"/>
          </p:nvPr>
        </p:nvSpPr>
        <p:spPr/>
        <p:txBody>
          <a:bodyPr/>
          <a:lstStyle/>
          <a:p>
            <a:r>
              <a:rPr lang="en-US" sz="6600" b="1" dirty="0" smtClean="0">
                <a:solidFill>
                  <a:srgbClr val="002060"/>
                </a:solidFill>
              </a:rPr>
              <a:t>Coaching</a:t>
            </a:r>
            <a:endParaRPr lang="en-US" sz="6600" b="1" dirty="0">
              <a:solidFill>
                <a:srgbClr val="002060"/>
              </a:solidFill>
            </a:endParaRPr>
          </a:p>
        </p:txBody>
      </p:sp>
      <p:sp>
        <p:nvSpPr>
          <p:cNvPr id="10" name="Text Placeholder 9"/>
          <p:cNvSpPr txBox="1">
            <a:spLocks/>
          </p:cNvSpPr>
          <p:nvPr/>
        </p:nvSpPr>
        <p:spPr>
          <a:xfrm>
            <a:off x="152400" y="3032919"/>
            <a:ext cx="4344988"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rgbClr val="1F497D"/>
                </a:solidFill>
              </a:rPr>
              <a:t>Mentee advantages</a:t>
            </a:r>
            <a:endParaRPr lang="en-US" b="1" dirty="0">
              <a:solidFill>
                <a:srgbClr val="1F497D"/>
              </a:solidFill>
            </a:endParaRPr>
          </a:p>
        </p:txBody>
      </p:sp>
      <p:sp>
        <p:nvSpPr>
          <p:cNvPr id="11" name="Text Placeholder 10"/>
          <p:cNvSpPr txBox="1">
            <a:spLocks/>
          </p:cNvSpPr>
          <p:nvPr/>
        </p:nvSpPr>
        <p:spPr>
          <a:xfrm>
            <a:off x="4343401" y="3048000"/>
            <a:ext cx="4800599" cy="63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rgbClr val="1F497D"/>
                </a:solidFill>
              </a:rPr>
              <a:t>Mentor advantages / risks</a:t>
            </a:r>
            <a:endParaRPr lang="en-US" b="1" dirty="0">
              <a:solidFill>
                <a:srgbClr val="1F497D"/>
              </a:solidFill>
            </a:endParaRPr>
          </a:p>
        </p:txBody>
      </p:sp>
      <p:sp>
        <p:nvSpPr>
          <p:cNvPr id="12" name="Content Placeholder 11"/>
          <p:cNvSpPr txBox="1">
            <a:spLocks/>
          </p:cNvSpPr>
          <p:nvPr/>
        </p:nvSpPr>
        <p:spPr>
          <a:xfrm>
            <a:off x="4645025" y="3997324"/>
            <a:ext cx="4194175" cy="2459605"/>
          </a:xfrm>
          <a:prstGeom prst="rect">
            <a:avLst/>
          </a:prstGeom>
          <a:solidFill>
            <a:schemeClr val="bg2"/>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rgbClr val="1F497D"/>
                </a:solidFill>
              </a:rPr>
              <a:t>Confirms value of experience</a:t>
            </a:r>
          </a:p>
          <a:p>
            <a:r>
              <a:rPr lang="en-US" sz="2800" dirty="0" smtClean="0">
                <a:solidFill>
                  <a:srgbClr val="1F497D"/>
                </a:solidFill>
              </a:rPr>
              <a:t>Gain feeling of effectiveness</a:t>
            </a:r>
          </a:p>
          <a:p>
            <a:r>
              <a:rPr lang="en-US" sz="2800" dirty="0" smtClean="0">
                <a:solidFill>
                  <a:srgbClr val="1F497D"/>
                </a:solidFill>
              </a:rPr>
              <a:t>Personal view carried on</a:t>
            </a:r>
          </a:p>
        </p:txBody>
      </p:sp>
      <p:sp>
        <p:nvSpPr>
          <p:cNvPr id="13" name="Content Placeholder 2"/>
          <p:cNvSpPr txBox="1">
            <a:spLocks/>
          </p:cNvSpPr>
          <p:nvPr/>
        </p:nvSpPr>
        <p:spPr>
          <a:xfrm>
            <a:off x="457200" y="2514600"/>
            <a:ext cx="8229600"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4800" dirty="0" smtClean="0">
              <a:solidFill>
                <a:srgbClr val="FFFF00"/>
              </a:solidFill>
            </a:endParaRPr>
          </a:p>
        </p:txBody>
      </p:sp>
      <p:sp>
        <p:nvSpPr>
          <p:cNvPr id="14" name="Content Placeholder 11"/>
          <p:cNvSpPr txBox="1">
            <a:spLocks/>
          </p:cNvSpPr>
          <p:nvPr/>
        </p:nvSpPr>
        <p:spPr>
          <a:xfrm>
            <a:off x="304800" y="3997325"/>
            <a:ext cx="4194175" cy="2494530"/>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800" dirty="0" smtClean="0">
                <a:solidFill>
                  <a:srgbClr val="1F497D"/>
                </a:solidFill>
              </a:rPr>
              <a:t>Gain informal knowledge  of organization</a:t>
            </a:r>
          </a:p>
          <a:p>
            <a:r>
              <a:rPr lang="en-US" sz="2800" dirty="0" smtClean="0">
                <a:solidFill>
                  <a:srgbClr val="1F497D"/>
                </a:solidFill>
              </a:rPr>
              <a:t>Broadens perspective</a:t>
            </a:r>
          </a:p>
          <a:p>
            <a:r>
              <a:rPr lang="en-US" sz="2800" dirty="0" smtClean="0">
                <a:solidFill>
                  <a:srgbClr val="1F497D"/>
                </a:solidFill>
              </a:rPr>
              <a:t>Navigate organization</a:t>
            </a:r>
          </a:p>
        </p:txBody>
      </p:sp>
      <p:sp>
        <p:nvSpPr>
          <p:cNvPr id="15" name="TextBox 14"/>
          <p:cNvSpPr txBox="1"/>
          <p:nvPr/>
        </p:nvSpPr>
        <p:spPr>
          <a:xfrm>
            <a:off x="304800" y="1524000"/>
            <a:ext cx="8534400" cy="1323439"/>
          </a:xfrm>
          <a:prstGeom prst="rect">
            <a:avLst/>
          </a:prstGeom>
          <a:noFill/>
        </p:spPr>
        <p:txBody>
          <a:bodyPr wrap="square" rtlCol="0">
            <a:spAutoFit/>
          </a:bodyPr>
          <a:lstStyle/>
          <a:p>
            <a:pPr algn="ctr"/>
            <a:r>
              <a:rPr lang="en-US" sz="4000" b="1" dirty="0" smtClean="0">
                <a:solidFill>
                  <a:srgbClr val="FFFF00"/>
                </a:solidFill>
              </a:rPr>
              <a:t>Outlines strategies for accomplishing objectives; shares understanding</a:t>
            </a:r>
            <a:endParaRPr lang="en-US" sz="4000" b="1" dirty="0">
              <a:solidFill>
                <a:srgbClr val="FFFF00"/>
              </a:solidFill>
            </a:endParaRPr>
          </a:p>
        </p:txBody>
      </p:sp>
    </p:spTree>
    <p:extLst>
      <p:ext uri="{BB962C8B-B14F-4D97-AF65-F5344CB8AC3E}">
        <p14:creationId xmlns:p14="http://schemas.microsoft.com/office/powerpoint/2010/main" val="38682953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2" name="Title 1"/>
          <p:cNvSpPr>
            <a:spLocks noGrp="1"/>
          </p:cNvSpPr>
          <p:nvPr>
            <p:ph type="title"/>
          </p:nvPr>
        </p:nvSpPr>
        <p:spPr/>
        <p:txBody>
          <a:bodyPr>
            <a:normAutofit/>
          </a:bodyPr>
          <a:lstStyle/>
          <a:p>
            <a:r>
              <a:rPr lang="en-US" sz="6600" b="1" dirty="0" smtClean="0">
                <a:solidFill>
                  <a:srgbClr val="002060"/>
                </a:solidFill>
              </a:rPr>
              <a:t>Role modeling</a:t>
            </a:r>
            <a:endParaRPr lang="en-US" sz="6600" b="1" dirty="0">
              <a:solidFill>
                <a:srgbClr val="002060"/>
              </a:solidFill>
            </a:endParaRPr>
          </a:p>
        </p:txBody>
      </p:sp>
      <p:sp>
        <p:nvSpPr>
          <p:cNvPr id="5" name="Text Placeholder 9"/>
          <p:cNvSpPr txBox="1">
            <a:spLocks/>
          </p:cNvSpPr>
          <p:nvPr/>
        </p:nvSpPr>
        <p:spPr>
          <a:xfrm>
            <a:off x="152400" y="3032919"/>
            <a:ext cx="4344988"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rgbClr val="1F497D"/>
                </a:solidFill>
              </a:rPr>
              <a:t>Mentee advantages</a:t>
            </a:r>
            <a:endParaRPr lang="en-US" b="1" dirty="0">
              <a:solidFill>
                <a:srgbClr val="1F497D"/>
              </a:solidFill>
            </a:endParaRPr>
          </a:p>
        </p:txBody>
      </p:sp>
      <p:sp>
        <p:nvSpPr>
          <p:cNvPr id="6" name="Text Placeholder 10"/>
          <p:cNvSpPr txBox="1">
            <a:spLocks/>
          </p:cNvSpPr>
          <p:nvPr/>
        </p:nvSpPr>
        <p:spPr>
          <a:xfrm>
            <a:off x="4343401" y="3048000"/>
            <a:ext cx="4800599" cy="63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rgbClr val="1F497D"/>
                </a:solidFill>
              </a:rPr>
              <a:t>Mentor advantages / risks</a:t>
            </a:r>
            <a:endParaRPr lang="en-US" b="1" dirty="0">
              <a:solidFill>
                <a:srgbClr val="1F497D"/>
              </a:solidFill>
            </a:endParaRPr>
          </a:p>
        </p:txBody>
      </p:sp>
      <p:sp>
        <p:nvSpPr>
          <p:cNvPr id="7" name="Content Placeholder 11"/>
          <p:cNvSpPr txBox="1">
            <a:spLocks/>
          </p:cNvSpPr>
          <p:nvPr/>
        </p:nvSpPr>
        <p:spPr>
          <a:xfrm>
            <a:off x="4645025" y="3997324"/>
            <a:ext cx="4041775" cy="2459605"/>
          </a:xfrm>
          <a:prstGeom prst="rect">
            <a:avLst/>
          </a:prstGeom>
          <a:solidFill>
            <a:schemeClr val="bg2"/>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rgbClr val="1F497D"/>
                </a:solidFill>
              </a:rPr>
              <a:t>Confirms value of experience</a:t>
            </a:r>
          </a:p>
        </p:txBody>
      </p:sp>
      <p:sp>
        <p:nvSpPr>
          <p:cNvPr id="8" name="Content Placeholder 11"/>
          <p:cNvSpPr txBox="1">
            <a:spLocks/>
          </p:cNvSpPr>
          <p:nvPr/>
        </p:nvSpPr>
        <p:spPr>
          <a:xfrm>
            <a:off x="457200" y="3997325"/>
            <a:ext cx="4041775" cy="2494530"/>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800" dirty="0" smtClean="0">
                <a:solidFill>
                  <a:srgbClr val="1F497D"/>
                </a:solidFill>
              </a:rPr>
              <a:t>Learns mentor’s approaches, attitudes, values</a:t>
            </a:r>
          </a:p>
          <a:p>
            <a:r>
              <a:rPr lang="en-US" sz="2800" dirty="0" smtClean="0">
                <a:solidFill>
                  <a:srgbClr val="1F497D"/>
                </a:solidFill>
              </a:rPr>
              <a:t>Helps redefine professional image</a:t>
            </a:r>
          </a:p>
        </p:txBody>
      </p:sp>
      <p:sp>
        <p:nvSpPr>
          <p:cNvPr id="9" name="TextBox 8"/>
          <p:cNvSpPr txBox="1"/>
          <p:nvPr/>
        </p:nvSpPr>
        <p:spPr>
          <a:xfrm>
            <a:off x="304800" y="1524000"/>
            <a:ext cx="8534400" cy="1323439"/>
          </a:xfrm>
          <a:prstGeom prst="rect">
            <a:avLst/>
          </a:prstGeom>
          <a:noFill/>
        </p:spPr>
        <p:txBody>
          <a:bodyPr wrap="square" rtlCol="0">
            <a:spAutoFit/>
          </a:bodyPr>
          <a:lstStyle/>
          <a:p>
            <a:pPr algn="ctr"/>
            <a:r>
              <a:rPr lang="en-US" sz="4000" b="1" dirty="0" smtClean="0">
                <a:solidFill>
                  <a:srgbClr val="FFFF00"/>
                </a:solidFill>
              </a:rPr>
              <a:t>Gives attitudes, values, behavior for mentee to emulate</a:t>
            </a:r>
            <a:endParaRPr lang="en-US" sz="4000" b="1" dirty="0">
              <a:solidFill>
                <a:srgbClr val="FFFF00"/>
              </a:solidFill>
            </a:endParaRPr>
          </a:p>
        </p:txBody>
      </p:sp>
    </p:spTree>
    <p:extLst>
      <p:ext uri="{BB962C8B-B14F-4D97-AF65-F5344CB8AC3E}">
        <p14:creationId xmlns:p14="http://schemas.microsoft.com/office/powerpoint/2010/main" val="17185971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2" name="Title 1"/>
          <p:cNvSpPr>
            <a:spLocks noGrp="1"/>
          </p:cNvSpPr>
          <p:nvPr>
            <p:ph type="title"/>
          </p:nvPr>
        </p:nvSpPr>
        <p:spPr/>
        <p:txBody>
          <a:bodyPr/>
          <a:lstStyle/>
          <a:p>
            <a:r>
              <a:rPr lang="en-US" sz="6600" b="1" dirty="0" smtClean="0">
                <a:solidFill>
                  <a:srgbClr val="002060"/>
                </a:solidFill>
              </a:rPr>
              <a:t>Counseling</a:t>
            </a:r>
            <a:endParaRPr lang="en-US" sz="6600" b="1" dirty="0">
              <a:solidFill>
                <a:srgbClr val="002060"/>
              </a:solidFill>
            </a:endParaRPr>
          </a:p>
        </p:txBody>
      </p:sp>
      <p:sp>
        <p:nvSpPr>
          <p:cNvPr id="5" name="Text Placeholder 9"/>
          <p:cNvSpPr txBox="1">
            <a:spLocks/>
          </p:cNvSpPr>
          <p:nvPr/>
        </p:nvSpPr>
        <p:spPr>
          <a:xfrm>
            <a:off x="152400" y="3032919"/>
            <a:ext cx="4344988"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rgbClr val="1F497D"/>
                </a:solidFill>
              </a:rPr>
              <a:t>Mentee advantages</a:t>
            </a:r>
            <a:endParaRPr lang="en-US" b="1" dirty="0">
              <a:solidFill>
                <a:srgbClr val="1F497D"/>
              </a:solidFill>
            </a:endParaRPr>
          </a:p>
        </p:txBody>
      </p:sp>
      <p:sp>
        <p:nvSpPr>
          <p:cNvPr id="6" name="Text Placeholder 10"/>
          <p:cNvSpPr txBox="1">
            <a:spLocks/>
          </p:cNvSpPr>
          <p:nvPr/>
        </p:nvSpPr>
        <p:spPr>
          <a:xfrm>
            <a:off x="4343401" y="3048000"/>
            <a:ext cx="4800599" cy="63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rgbClr val="1F497D"/>
                </a:solidFill>
              </a:rPr>
              <a:t>Mentor advantages / risks</a:t>
            </a:r>
            <a:endParaRPr lang="en-US" b="1" dirty="0">
              <a:solidFill>
                <a:srgbClr val="1F497D"/>
              </a:solidFill>
            </a:endParaRPr>
          </a:p>
        </p:txBody>
      </p:sp>
      <p:sp>
        <p:nvSpPr>
          <p:cNvPr id="7" name="Content Placeholder 11"/>
          <p:cNvSpPr txBox="1">
            <a:spLocks/>
          </p:cNvSpPr>
          <p:nvPr/>
        </p:nvSpPr>
        <p:spPr>
          <a:xfrm>
            <a:off x="4645025" y="3997324"/>
            <a:ext cx="4041775" cy="2459605"/>
          </a:xfrm>
          <a:prstGeom prst="rect">
            <a:avLst/>
          </a:prstGeom>
          <a:solidFill>
            <a:schemeClr val="bg2"/>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rgbClr val="1F497D"/>
                </a:solidFill>
              </a:rPr>
              <a:t>Review earlier career stage decisions</a:t>
            </a:r>
          </a:p>
          <a:p>
            <a:r>
              <a:rPr lang="en-US" sz="2800" dirty="0" smtClean="0">
                <a:solidFill>
                  <a:srgbClr val="1F497D"/>
                </a:solidFill>
              </a:rPr>
              <a:t>Provides basis for feeling valued</a:t>
            </a:r>
          </a:p>
        </p:txBody>
      </p:sp>
      <p:sp>
        <p:nvSpPr>
          <p:cNvPr id="8" name="Content Placeholder 11"/>
          <p:cNvSpPr txBox="1">
            <a:spLocks/>
          </p:cNvSpPr>
          <p:nvPr/>
        </p:nvSpPr>
        <p:spPr>
          <a:xfrm>
            <a:off x="457200" y="3997325"/>
            <a:ext cx="4041775" cy="2494530"/>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800" dirty="0" smtClean="0">
                <a:solidFill>
                  <a:srgbClr val="1F497D"/>
                </a:solidFill>
              </a:rPr>
              <a:t>Derive comfort from sharing doubts / concerns confidentially</a:t>
            </a:r>
          </a:p>
        </p:txBody>
      </p:sp>
      <p:sp>
        <p:nvSpPr>
          <p:cNvPr id="9" name="TextBox 8"/>
          <p:cNvSpPr txBox="1"/>
          <p:nvPr/>
        </p:nvSpPr>
        <p:spPr>
          <a:xfrm>
            <a:off x="304800" y="1524000"/>
            <a:ext cx="8534400" cy="1323439"/>
          </a:xfrm>
          <a:prstGeom prst="rect">
            <a:avLst/>
          </a:prstGeom>
          <a:noFill/>
        </p:spPr>
        <p:txBody>
          <a:bodyPr wrap="square" rtlCol="0">
            <a:spAutoFit/>
          </a:bodyPr>
          <a:lstStyle/>
          <a:p>
            <a:pPr algn="ctr"/>
            <a:r>
              <a:rPr lang="en-US" sz="4000" b="1" dirty="0" smtClean="0">
                <a:solidFill>
                  <a:srgbClr val="FFFF00"/>
                </a:solidFill>
              </a:rPr>
              <a:t>Explore concerns that may interfere with self / career accomplishment</a:t>
            </a:r>
            <a:endParaRPr lang="en-US" sz="4000" b="1" dirty="0">
              <a:solidFill>
                <a:srgbClr val="FFFF00"/>
              </a:solidFill>
            </a:endParaRPr>
          </a:p>
        </p:txBody>
      </p:sp>
    </p:spTree>
    <p:extLst>
      <p:ext uri="{BB962C8B-B14F-4D97-AF65-F5344CB8AC3E}">
        <p14:creationId xmlns:p14="http://schemas.microsoft.com/office/powerpoint/2010/main" val="10653389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dirty="0" smtClean="0">
                <a:solidFill>
                  <a:srgbClr val="002060"/>
                </a:solidFill>
              </a:rPr>
              <a:t>Which mentoring function is currently most important to you?</a:t>
            </a:r>
            <a:endParaRPr lang="en-US" dirty="0">
              <a:solidFill>
                <a:srgbClr val="002060"/>
              </a:solidFill>
            </a:endParaRPr>
          </a:p>
        </p:txBody>
      </p:sp>
      <p:sp>
        <p:nvSpPr>
          <p:cNvPr id="3" name="Content Placeholder 2"/>
          <p:cNvSpPr>
            <a:spLocks noGrp="1"/>
          </p:cNvSpPr>
          <p:nvPr>
            <p:ph idx="1"/>
          </p:nvPr>
        </p:nvSpPr>
        <p:spPr>
          <a:xfrm>
            <a:off x="457200" y="3962400"/>
            <a:ext cx="8229600" cy="2239963"/>
          </a:xfrm>
        </p:spPr>
        <p:txBody>
          <a:bodyPr>
            <a:normAutofit/>
          </a:bodyPr>
          <a:lstStyle/>
          <a:p>
            <a:pPr marL="0" indent="0" algn="ctr">
              <a:buNone/>
            </a:pPr>
            <a:r>
              <a:rPr lang="en-US" sz="5400" dirty="0" smtClean="0">
                <a:solidFill>
                  <a:schemeClr val="tx2"/>
                </a:solidFill>
              </a:rPr>
              <a:t>Take the poll at:</a:t>
            </a:r>
          </a:p>
          <a:p>
            <a:pPr marL="0" indent="0" algn="ctr">
              <a:buNone/>
            </a:pPr>
            <a:r>
              <a:rPr lang="en-US" sz="5400" dirty="0">
                <a:solidFill>
                  <a:schemeClr val="tx2"/>
                </a:solidFill>
              </a:rPr>
              <a:t>http://polls.tw/jt4/p</a:t>
            </a:r>
          </a:p>
        </p:txBody>
      </p:sp>
      <p:sp>
        <p:nvSpPr>
          <p:cNvPr id="4" name="TextBox 3"/>
          <p:cNvSpPr txBox="1"/>
          <p:nvPr/>
        </p:nvSpPr>
        <p:spPr>
          <a:xfrm>
            <a:off x="457200" y="2362200"/>
            <a:ext cx="3886200" cy="1384995"/>
          </a:xfrm>
          <a:prstGeom prst="rect">
            <a:avLst/>
          </a:prstGeom>
          <a:noFill/>
        </p:spPr>
        <p:txBody>
          <a:bodyPr wrap="square" rtlCol="0">
            <a:spAutoFit/>
          </a:bodyPr>
          <a:lstStyle/>
          <a:p>
            <a:pPr algn="ctr"/>
            <a:r>
              <a:rPr lang="en-US" sz="2800" dirty="0" smtClean="0"/>
              <a:t>Sponsorship?</a:t>
            </a:r>
          </a:p>
          <a:p>
            <a:pPr algn="ctr"/>
            <a:r>
              <a:rPr lang="en-US" sz="2800" dirty="0" smtClean="0"/>
              <a:t>Visibility?</a:t>
            </a:r>
          </a:p>
          <a:p>
            <a:pPr algn="ctr"/>
            <a:r>
              <a:rPr lang="en-US" sz="2800" dirty="0" smtClean="0"/>
              <a:t>Coaching?</a:t>
            </a:r>
          </a:p>
        </p:txBody>
      </p:sp>
      <p:sp>
        <p:nvSpPr>
          <p:cNvPr id="5" name="TextBox 4"/>
          <p:cNvSpPr txBox="1"/>
          <p:nvPr/>
        </p:nvSpPr>
        <p:spPr>
          <a:xfrm>
            <a:off x="4876800" y="2362200"/>
            <a:ext cx="4114800" cy="1384995"/>
          </a:xfrm>
          <a:prstGeom prst="rect">
            <a:avLst/>
          </a:prstGeom>
          <a:noFill/>
        </p:spPr>
        <p:txBody>
          <a:bodyPr wrap="square" rtlCol="0">
            <a:spAutoFit/>
          </a:bodyPr>
          <a:lstStyle/>
          <a:p>
            <a:pPr algn="ctr"/>
            <a:r>
              <a:rPr lang="en-US" sz="2800" dirty="0" smtClean="0"/>
              <a:t>Role Modeling?</a:t>
            </a:r>
          </a:p>
          <a:p>
            <a:pPr algn="ctr"/>
            <a:r>
              <a:rPr lang="en-US" sz="2800" dirty="0" smtClean="0"/>
              <a:t>Counseling?</a:t>
            </a:r>
          </a:p>
          <a:p>
            <a:pPr algn="ctr"/>
            <a:r>
              <a:rPr lang="en-US" sz="2800" dirty="0" smtClean="0"/>
              <a:t>None / not seeking mentor</a:t>
            </a:r>
            <a:endParaRPr lang="en-US" sz="2800" dirty="0"/>
          </a:p>
        </p:txBody>
      </p:sp>
    </p:spTree>
    <p:extLst>
      <p:ext uri="{BB962C8B-B14F-4D97-AF65-F5344CB8AC3E}">
        <p14:creationId xmlns:p14="http://schemas.microsoft.com/office/powerpoint/2010/main" val="6578230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1574" cy="3535362"/>
          </a:xfrm>
        </p:spPr>
        <p:txBody>
          <a:bodyPr>
            <a:noAutofit/>
          </a:bodyPr>
          <a:lstStyle/>
          <a:p>
            <a:pPr algn="l"/>
            <a:r>
              <a:rPr lang="en-US" sz="6600" dirty="0" smtClean="0">
                <a:solidFill>
                  <a:srgbClr val="002060"/>
                </a:solidFill>
              </a:rPr>
              <a:t>Mentoring styles for aspiring CIOs</a:t>
            </a:r>
            <a:endParaRPr lang="en-US" sz="6600" dirty="0">
              <a:solidFill>
                <a:srgbClr val="002060"/>
              </a:solidFill>
            </a:endParaRPr>
          </a:p>
        </p:txBody>
      </p:sp>
      <p:sp>
        <p:nvSpPr>
          <p:cNvPr id="3" name="Content Placeholder 2"/>
          <p:cNvSpPr>
            <a:spLocks noGrp="1"/>
          </p:cNvSpPr>
          <p:nvPr>
            <p:ph sz="half" idx="1"/>
          </p:nvPr>
        </p:nvSpPr>
        <p:spPr>
          <a:xfrm>
            <a:off x="538843" y="4267200"/>
            <a:ext cx="4038600" cy="2590800"/>
          </a:xfrm>
        </p:spPr>
        <p:txBody>
          <a:bodyPr>
            <a:normAutofit/>
          </a:bodyPr>
          <a:lstStyle/>
          <a:p>
            <a:r>
              <a:rPr lang="en-US" sz="5400" dirty="0" smtClean="0">
                <a:solidFill>
                  <a:schemeClr val="tx2"/>
                </a:solidFill>
              </a:rPr>
              <a:t>Traditional</a:t>
            </a:r>
          </a:p>
          <a:p>
            <a:r>
              <a:rPr lang="en-US" sz="5400" dirty="0" smtClean="0">
                <a:solidFill>
                  <a:schemeClr val="tx2"/>
                </a:solidFill>
              </a:rPr>
              <a:t>Network</a:t>
            </a:r>
          </a:p>
        </p:txBody>
      </p:sp>
      <p:sp>
        <p:nvSpPr>
          <p:cNvPr id="5" name="Content Placeholder 4"/>
          <p:cNvSpPr>
            <a:spLocks noGrp="1"/>
          </p:cNvSpPr>
          <p:nvPr>
            <p:ph sz="half" idx="2"/>
          </p:nvPr>
        </p:nvSpPr>
        <p:spPr>
          <a:xfrm>
            <a:off x="4729843" y="4267200"/>
            <a:ext cx="4038600" cy="2590800"/>
          </a:xfrm>
        </p:spPr>
        <p:txBody>
          <a:bodyPr>
            <a:normAutofit/>
          </a:bodyPr>
          <a:lstStyle/>
          <a:p>
            <a:r>
              <a:rPr lang="en-US" sz="5400" dirty="0" smtClean="0">
                <a:solidFill>
                  <a:schemeClr val="tx2"/>
                </a:solidFill>
              </a:rPr>
              <a:t>Circle</a:t>
            </a:r>
          </a:p>
          <a:p>
            <a:r>
              <a:rPr lang="en-US" sz="5400" dirty="0" smtClean="0">
                <a:solidFill>
                  <a:schemeClr val="tx2"/>
                </a:solidFill>
              </a:rPr>
              <a:t>Invisible</a:t>
            </a:r>
            <a:endParaRPr lang="en-US" sz="5400"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128" y="152400"/>
            <a:ext cx="3440316" cy="3429000"/>
          </a:xfrm>
          <a:prstGeom prst="rect">
            <a:avLst/>
          </a:prstGeom>
        </p:spPr>
      </p:pic>
      <p:sp>
        <p:nvSpPr>
          <p:cNvPr id="7" name="TextBox 6"/>
          <p:cNvSpPr txBox="1"/>
          <p:nvPr/>
        </p:nvSpPr>
        <p:spPr>
          <a:xfrm rot="5400000">
            <a:off x="6947901" y="1682234"/>
            <a:ext cx="3271749" cy="369332"/>
          </a:xfrm>
          <a:prstGeom prst="rect">
            <a:avLst/>
          </a:prstGeom>
          <a:noFill/>
        </p:spPr>
        <p:txBody>
          <a:bodyPr wrap="square" rtlCol="0">
            <a:spAutoFit/>
          </a:bodyPr>
          <a:lstStyle/>
          <a:p>
            <a:r>
              <a:rPr lang="en-US" dirty="0" smtClean="0">
                <a:hlinkClick r:id="rId4"/>
              </a:rPr>
              <a:t>CC BY-NC 2.0 </a:t>
            </a:r>
            <a:r>
              <a:rPr lang="en-US" dirty="0" smtClean="0"/>
              <a:t>by </a:t>
            </a:r>
            <a:r>
              <a:rPr lang="en-US" dirty="0" smtClean="0">
                <a:hlinkClick r:id="rId5"/>
              </a:rPr>
              <a:t>Virginia Mosaics</a:t>
            </a:r>
            <a:endParaRPr lang="en-US" dirty="0"/>
          </a:p>
        </p:txBody>
      </p:sp>
    </p:spTree>
    <p:extLst>
      <p:ext uri="{BB962C8B-B14F-4D97-AF65-F5344CB8AC3E}">
        <p14:creationId xmlns:p14="http://schemas.microsoft.com/office/powerpoint/2010/main" val="7876033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1" y="6247865"/>
            <a:ext cx="3048000" cy="609600"/>
          </a:xfrm>
          <a:prstGeom prst="rect">
            <a:avLst/>
          </a:prstGeom>
        </p:spPr>
      </p:pic>
      <p:sp>
        <p:nvSpPr>
          <p:cNvPr id="8" name="TextBox 7"/>
          <p:cNvSpPr txBox="1"/>
          <p:nvPr/>
        </p:nvSpPr>
        <p:spPr>
          <a:xfrm>
            <a:off x="0" y="6458306"/>
            <a:ext cx="1905000" cy="246221"/>
          </a:xfrm>
          <a:prstGeom prst="rect">
            <a:avLst/>
          </a:prstGeom>
          <a:noFill/>
        </p:spPr>
        <p:txBody>
          <a:bodyPr wrap="square" rtlCol="0">
            <a:spAutoFit/>
          </a:bodyPr>
          <a:lstStyle/>
          <a:p>
            <a:pPr algn="ctr"/>
            <a:r>
              <a:rPr lang="en-US" sz="1000" dirty="0" smtClean="0">
                <a:solidFill>
                  <a:schemeClr val="tx2"/>
                </a:solidFill>
              </a:rPr>
              <a:t>Photo credit: Erik R. </a:t>
            </a:r>
            <a:r>
              <a:rPr lang="en-US" sz="1000" dirty="0" err="1" smtClean="0">
                <a:solidFill>
                  <a:schemeClr val="tx2"/>
                </a:solidFill>
              </a:rPr>
              <a:t>Bishoff</a:t>
            </a:r>
            <a:endParaRPr lang="en-US" sz="1000" dirty="0">
              <a:solidFill>
                <a:schemeClr val="tx2"/>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9213" cy="6232071"/>
          </a:xfrm>
          <a:prstGeom prst="rect">
            <a:avLst/>
          </a:prstGeom>
        </p:spPr>
      </p:pic>
    </p:spTree>
    <p:extLst>
      <p:ext uri="{BB962C8B-B14F-4D97-AF65-F5344CB8AC3E}">
        <p14:creationId xmlns:p14="http://schemas.microsoft.com/office/powerpoint/2010/main" val="28796970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4267200" cy="1371600"/>
          </a:xfrm>
        </p:spPr>
        <p:txBody>
          <a:bodyPr/>
          <a:lstStyle/>
          <a:p>
            <a:r>
              <a:rPr lang="en-US" sz="6600" dirty="0" smtClean="0">
                <a:solidFill>
                  <a:srgbClr val="002060"/>
                </a:solidFill>
              </a:rPr>
              <a:t>Traditional</a:t>
            </a:r>
            <a:endParaRPr lang="en-US" sz="6600" dirty="0">
              <a:solidFill>
                <a:srgbClr val="002060"/>
              </a:solidFill>
            </a:endParaRPr>
          </a:p>
        </p:txBody>
      </p:sp>
      <p:sp>
        <p:nvSpPr>
          <p:cNvPr id="3" name="Content Placeholder 2"/>
          <p:cNvSpPr>
            <a:spLocks noGrp="1"/>
          </p:cNvSpPr>
          <p:nvPr>
            <p:ph idx="1"/>
          </p:nvPr>
        </p:nvSpPr>
        <p:spPr>
          <a:xfrm>
            <a:off x="4191000" y="914400"/>
            <a:ext cx="4572000" cy="5486399"/>
          </a:xfrm>
        </p:spPr>
        <p:txBody>
          <a:bodyPr>
            <a:normAutofit/>
          </a:bodyPr>
          <a:lstStyle/>
          <a:p>
            <a:r>
              <a:rPr lang="en-US" sz="4800" dirty="0" smtClean="0">
                <a:solidFill>
                  <a:schemeClr val="tx2"/>
                </a:solidFill>
              </a:rPr>
              <a:t>One-on-one</a:t>
            </a:r>
          </a:p>
          <a:p>
            <a:r>
              <a:rPr lang="en-US" sz="4800" dirty="0" smtClean="0">
                <a:solidFill>
                  <a:schemeClr val="tx2"/>
                </a:solidFill>
              </a:rPr>
              <a:t>Expert</a:t>
            </a:r>
            <a:r>
              <a:rPr lang="en-US" sz="4800" baseline="0" dirty="0" smtClean="0">
                <a:solidFill>
                  <a:schemeClr val="tx2"/>
                </a:solidFill>
              </a:rPr>
              <a:t> passing on knowledge</a:t>
            </a:r>
          </a:p>
          <a:p>
            <a:r>
              <a:rPr lang="en-US" sz="4800" baseline="0" dirty="0" smtClean="0">
                <a:solidFill>
                  <a:schemeClr val="tx2"/>
                </a:solidFill>
              </a:rPr>
              <a:t>Hierarchical</a:t>
            </a:r>
          </a:p>
          <a:p>
            <a:r>
              <a:rPr lang="en-US" sz="4800" baseline="0" dirty="0" smtClean="0">
                <a:solidFill>
                  <a:schemeClr val="tx2"/>
                </a:solidFill>
              </a:rPr>
              <a:t>Long-term time commitment</a:t>
            </a:r>
            <a:endParaRPr lang="en-US" sz="4800"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743200"/>
            <a:ext cx="3462508" cy="3429000"/>
          </a:xfrm>
          <a:prstGeom prst="rect">
            <a:avLst/>
          </a:prstGeom>
        </p:spPr>
      </p:pic>
      <p:sp>
        <p:nvSpPr>
          <p:cNvPr id="5" name="TextBox 4"/>
          <p:cNvSpPr txBox="1"/>
          <p:nvPr/>
        </p:nvSpPr>
        <p:spPr>
          <a:xfrm rot="16200000">
            <a:off x="-1074871" y="4273033"/>
            <a:ext cx="3271749" cy="369332"/>
          </a:xfrm>
          <a:prstGeom prst="rect">
            <a:avLst/>
          </a:prstGeom>
          <a:noFill/>
        </p:spPr>
        <p:txBody>
          <a:bodyPr wrap="square" rtlCol="0">
            <a:spAutoFit/>
          </a:bodyPr>
          <a:lstStyle/>
          <a:p>
            <a:r>
              <a:rPr lang="en-US" dirty="0" smtClean="0">
                <a:hlinkClick r:id="rId4"/>
              </a:rPr>
              <a:t>CC BY-NC 2.0 </a:t>
            </a:r>
            <a:r>
              <a:rPr lang="en-US" dirty="0" smtClean="0"/>
              <a:t>by </a:t>
            </a:r>
            <a:r>
              <a:rPr lang="en-US" dirty="0" smtClean="0">
                <a:hlinkClick r:id="rId5"/>
              </a:rPr>
              <a:t>Virginia Mosaics</a:t>
            </a:r>
            <a:endParaRPr lang="en-US" dirty="0"/>
          </a:p>
        </p:txBody>
      </p:sp>
    </p:spTree>
    <p:extLst>
      <p:ext uri="{BB962C8B-B14F-4D97-AF65-F5344CB8AC3E}">
        <p14:creationId xmlns:p14="http://schemas.microsoft.com/office/powerpoint/2010/main" val="24997480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8131" y="1066800"/>
            <a:ext cx="4038600" cy="1143000"/>
          </a:xfrm>
        </p:spPr>
        <p:txBody>
          <a:bodyPr/>
          <a:lstStyle/>
          <a:p>
            <a:r>
              <a:rPr lang="en-US" sz="6600" dirty="0" smtClean="0">
                <a:solidFill>
                  <a:srgbClr val="002060"/>
                </a:solidFill>
              </a:rPr>
              <a:t>Network</a:t>
            </a:r>
            <a:endParaRPr lang="en-US" sz="6600" dirty="0">
              <a:solidFill>
                <a:srgbClr val="002060"/>
              </a:solidFill>
            </a:endParaRPr>
          </a:p>
        </p:txBody>
      </p:sp>
      <p:sp>
        <p:nvSpPr>
          <p:cNvPr id="3" name="Content Placeholder 2"/>
          <p:cNvSpPr>
            <a:spLocks noGrp="1"/>
          </p:cNvSpPr>
          <p:nvPr>
            <p:ph idx="1"/>
          </p:nvPr>
        </p:nvSpPr>
        <p:spPr>
          <a:xfrm>
            <a:off x="304800" y="457200"/>
            <a:ext cx="4572000" cy="5943600"/>
          </a:xfrm>
        </p:spPr>
        <p:txBody>
          <a:bodyPr>
            <a:noAutofit/>
          </a:bodyPr>
          <a:lstStyle/>
          <a:p>
            <a:r>
              <a:rPr lang="en-US" sz="4400" dirty="0" smtClean="0">
                <a:solidFill>
                  <a:schemeClr val="tx2"/>
                </a:solidFill>
              </a:rPr>
              <a:t>Group mentoring</a:t>
            </a:r>
          </a:p>
          <a:p>
            <a:r>
              <a:rPr lang="en-US" sz="4400" dirty="0" smtClean="0">
                <a:solidFill>
                  <a:schemeClr val="tx2"/>
                </a:solidFill>
              </a:rPr>
              <a:t>Share knowledge</a:t>
            </a:r>
          </a:p>
          <a:p>
            <a:r>
              <a:rPr lang="en-US" sz="4400" dirty="0" smtClean="0">
                <a:solidFill>
                  <a:schemeClr val="tx2"/>
                </a:solidFill>
              </a:rPr>
              <a:t>Hierarchical and/or peer</a:t>
            </a:r>
          </a:p>
          <a:p>
            <a:r>
              <a:rPr lang="en-US" sz="4400" dirty="0" smtClean="0">
                <a:solidFill>
                  <a:schemeClr val="tx2"/>
                </a:solidFill>
              </a:rPr>
              <a:t>Variable</a:t>
            </a:r>
            <a:r>
              <a:rPr lang="en-US" sz="4400" baseline="0" dirty="0" smtClean="0">
                <a:solidFill>
                  <a:schemeClr val="tx2"/>
                </a:solidFill>
              </a:rPr>
              <a:t> time commitment</a:t>
            </a:r>
            <a:endParaRPr lang="en-US" sz="4400" dirty="0" smtClean="0">
              <a:solidFill>
                <a:schemeClr val="tx2"/>
              </a:solidFill>
            </a:endParaRPr>
          </a:p>
          <a:p>
            <a:r>
              <a:rPr lang="en-US" sz="4400" dirty="0" smtClean="0">
                <a:solidFill>
                  <a:schemeClr val="tx2"/>
                </a:solidFill>
              </a:rPr>
              <a:t>Social networks</a:t>
            </a:r>
            <a:endParaRPr lang="en-US" sz="4400"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438400"/>
            <a:ext cx="3696462" cy="3733800"/>
          </a:xfrm>
          <a:prstGeom prst="rect">
            <a:avLst/>
          </a:prstGeom>
        </p:spPr>
      </p:pic>
      <p:sp>
        <p:nvSpPr>
          <p:cNvPr id="5" name="TextBox 4"/>
          <p:cNvSpPr txBox="1"/>
          <p:nvPr/>
        </p:nvSpPr>
        <p:spPr>
          <a:xfrm rot="5400000">
            <a:off x="6779564" y="4120634"/>
            <a:ext cx="3271749" cy="369332"/>
          </a:xfrm>
          <a:prstGeom prst="rect">
            <a:avLst/>
          </a:prstGeom>
          <a:noFill/>
        </p:spPr>
        <p:txBody>
          <a:bodyPr wrap="square" rtlCol="0">
            <a:spAutoFit/>
          </a:bodyPr>
          <a:lstStyle/>
          <a:p>
            <a:r>
              <a:rPr lang="en-US" dirty="0" smtClean="0">
                <a:hlinkClick r:id="rId4"/>
              </a:rPr>
              <a:t>CC BY-NC 2.0 </a:t>
            </a:r>
            <a:r>
              <a:rPr lang="en-US" dirty="0" smtClean="0"/>
              <a:t>by </a:t>
            </a:r>
            <a:r>
              <a:rPr lang="en-US" dirty="0" smtClean="0">
                <a:hlinkClick r:id="rId5"/>
              </a:rPr>
              <a:t>Virginia Mosaics</a:t>
            </a:r>
            <a:endParaRPr lang="en-US" dirty="0"/>
          </a:p>
        </p:txBody>
      </p:sp>
    </p:spTree>
    <p:extLst>
      <p:ext uri="{BB962C8B-B14F-4D97-AF65-F5344CB8AC3E}">
        <p14:creationId xmlns:p14="http://schemas.microsoft.com/office/powerpoint/2010/main" val="22317958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6364" y="4953000"/>
            <a:ext cx="3657600" cy="1143000"/>
          </a:xfrm>
        </p:spPr>
        <p:txBody>
          <a:bodyPr/>
          <a:lstStyle/>
          <a:p>
            <a:r>
              <a:rPr lang="en-US" sz="6600" dirty="0" smtClean="0">
                <a:solidFill>
                  <a:srgbClr val="002060"/>
                </a:solidFill>
              </a:rPr>
              <a:t>Circle</a:t>
            </a:r>
            <a:endParaRPr lang="en-US" sz="6600" dirty="0">
              <a:solidFill>
                <a:srgbClr val="002060"/>
              </a:solidFill>
            </a:endParaRPr>
          </a:p>
        </p:txBody>
      </p:sp>
      <p:sp>
        <p:nvSpPr>
          <p:cNvPr id="3" name="Content Placeholder 2"/>
          <p:cNvSpPr>
            <a:spLocks noGrp="1"/>
          </p:cNvSpPr>
          <p:nvPr>
            <p:ph idx="1"/>
          </p:nvPr>
        </p:nvSpPr>
        <p:spPr>
          <a:xfrm>
            <a:off x="304800" y="609600"/>
            <a:ext cx="4495800" cy="5791200"/>
          </a:xfrm>
        </p:spPr>
        <p:txBody>
          <a:bodyPr>
            <a:noAutofit/>
          </a:bodyPr>
          <a:lstStyle/>
          <a:p>
            <a:r>
              <a:rPr lang="en-US" sz="4400" dirty="0" smtClean="0">
                <a:solidFill>
                  <a:schemeClr val="tx2"/>
                </a:solidFill>
              </a:rPr>
              <a:t>Group</a:t>
            </a:r>
            <a:r>
              <a:rPr lang="en-US" sz="4400" baseline="0" dirty="0" smtClean="0">
                <a:solidFill>
                  <a:schemeClr val="tx2"/>
                </a:solidFill>
              </a:rPr>
              <a:t> mentoring</a:t>
            </a:r>
          </a:p>
          <a:p>
            <a:r>
              <a:rPr lang="en-US" sz="4400" baseline="0" dirty="0" smtClean="0">
                <a:solidFill>
                  <a:schemeClr val="tx2"/>
                </a:solidFill>
              </a:rPr>
              <a:t>Share knowledge</a:t>
            </a:r>
          </a:p>
          <a:p>
            <a:r>
              <a:rPr lang="en-US" sz="4400" baseline="0" dirty="0" smtClean="0">
                <a:solidFill>
                  <a:schemeClr val="tx2"/>
                </a:solidFill>
              </a:rPr>
              <a:t>Peers - d</a:t>
            </a:r>
            <a:r>
              <a:rPr lang="en-US" sz="4400" dirty="0" smtClean="0">
                <a:solidFill>
                  <a:schemeClr val="tx2"/>
                </a:solidFill>
              </a:rPr>
              <a:t>evelop a cohort</a:t>
            </a:r>
          </a:p>
          <a:p>
            <a:r>
              <a:rPr lang="en-US" sz="4400" dirty="0" smtClean="0">
                <a:solidFill>
                  <a:schemeClr val="tx2"/>
                </a:solidFill>
              </a:rPr>
              <a:t>Medium/long-term</a:t>
            </a:r>
            <a:r>
              <a:rPr lang="en-US" sz="4400" baseline="0" dirty="0" smtClean="0">
                <a:solidFill>
                  <a:schemeClr val="tx2"/>
                </a:solidFill>
              </a:rPr>
              <a:t> time commitment</a:t>
            </a:r>
            <a:endParaRPr lang="en-US" sz="4400" dirty="0" smtClean="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066800"/>
            <a:ext cx="3764328" cy="3686176"/>
          </a:xfrm>
          <a:prstGeom prst="rect">
            <a:avLst/>
          </a:prstGeom>
        </p:spPr>
      </p:pic>
      <p:sp>
        <p:nvSpPr>
          <p:cNvPr id="5" name="TextBox 4"/>
          <p:cNvSpPr txBox="1"/>
          <p:nvPr/>
        </p:nvSpPr>
        <p:spPr>
          <a:xfrm rot="5400000">
            <a:off x="6888920" y="2725222"/>
            <a:ext cx="3271749" cy="369332"/>
          </a:xfrm>
          <a:prstGeom prst="rect">
            <a:avLst/>
          </a:prstGeom>
          <a:noFill/>
        </p:spPr>
        <p:txBody>
          <a:bodyPr wrap="square" rtlCol="0">
            <a:spAutoFit/>
          </a:bodyPr>
          <a:lstStyle/>
          <a:p>
            <a:r>
              <a:rPr lang="en-US" dirty="0" smtClean="0">
                <a:hlinkClick r:id="rId4"/>
              </a:rPr>
              <a:t>CC BY-NC 2.0 </a:t>
            </a:r>
            <a:r>
              <a:rPr lang="en-US" dirty="0" smtClean="0"/>
              <a:t>by </a:t>
            </a:r>
            <a:r>
              <a:rPr lang="en-US" dirty="0" smtClean="0">
                <a:hlinkClick r:id="rId5"/>
              </a:rPr>
              <a:t>Virginia Mosaics</a:t>
            </a:r>
            <a:endParaRPr lang="en-US" dirty="0"/>
          </a:p>
        </p:txBody>
      </p:sp>
    </p:spTree>
    <p:extLst>
      <p:ext uri="{BB962C8B-B14F-4D97-AF65-F5344CB8AC3E}">
        <p14:creationId xmlns:p14="http://schemas.microsoft.com/office/powerpoint/2010/main" val="6116882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34" y="4800600"/>
            <a:ext cx="3632200" cy="1143000"/>
          </a:xfrm>
        </p:spPr>
        <p:txBody>
          <a:bodyPr>
            <a:normAutofit/>
          </a:bodyPr>
          <a:lstStyle/>
          <a:p>
            <a:r>
              <a:rPr lang="en-US" sz="6600" dirty="0" smtClean="0">
                <a:solidFill>
                  <a:srgbClr val="002060"/>
                </a:solidFill>
              </a:rPr>
              <a:t>Invisible</a:t>
            </a:r>
            <a:endParaRPr lang="en-US" sz="6600" dirty="0">
              <a:solidFill>
                <a:srgbClr val="002060"/>
              </a:solidFill>
            </a:endParaRPr>
          </a:p>
        </p:txBody>
      </p:sp>
      <p:sp>
        <p:nvSpPr>
          <p:cNvPr id="3" name="Content Placeholder 2"/>
          <p:cNvSpPr>
            <a:spLocks noGrp="1"/>
          </p:cNvSpPr>
          <p:nvPr>
            <p:ph idx="1"/>
          </p:nvPr>
        </p:nvSpPr>
        <p:spPr>
          <a:xfrm>
            <a:off x="4191000" y="914400"/>
            <a:ext cx="4495800" cy="5410200"/>
          </a:xfrm>
        </p:spPr>
        <p:txBody>
          <a:bodyPr>
            <a:normAutofit/>
          </a:bodyPr>
          <a:lstStyle/>
          <a:p>
            <a:r>
              <a:rPr lang="en-US" sz="4400" dirty="0" smtClean="0">
                <a:solidFill>
                  <a:schemeClr val="tx2"/>
                </a:solidFill>
              </a:rPr>
              <a:t>Non-interactive</a:t>
            </a:r>
            <a:r>
              <a:rPr lang="en-US" sz="4400" baseline="0" dirty="0" smtClean="0">
                <a:solidFill>
                  <a:schemeClr val="tx2"/>
                </a:solidFill>
              </a:rPr>
              <a:t> mentoring</a:t>
            </a:r>
          </a:p>
          <a:p>
            <a:r>
              <a:rPr lang="en-US" sz="4400" baseline="0" dirty="0" smtClean="0">
                <a:solidFill>
                  <a:schemeClr val="tx2"/>
                </a:solidFill>
              </a:rPr>
              <a:t>Observe mentor at a distance</a:t>
            </a:r>
          </a:p>
          <a:p>
            <a:r>
              <a:rPr lang="en-US" sz="4400" baseline="0" dirty="0" smtClean="0">
                <a:solidFill>
                  <a:schemeClr val="tx2"/>
                </a:solidFill>
              </a:rPr>
              <a:t>Variable time commitment</a:t>
            </a:r>
            <a:endParaRPr lang="en-US" sz="4400"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07" y="914400"/>
            <a:ext cx="3632200" cy="3657600"/>
          </a:xfrm>
          <a:prstGeom prst="rect">
            <a:avLst/>
          </a:prstGeom>
        </p:spPr>
      </p:pic>
      <p:sp>
        <p:nvSpPr>
          <p:cNvPr id="5" name="TextBox 4"/>
          <p:cNvSpPr txBox="1"/>
          <p:nvPr/>
        </p:nvSpPr>
        <p:spPr>
          <a:xfrm rot="16200000">
            <a:off x="-1228445" y="2558533"/>
            <a:ext cx="3271749" cy="369332"/>
          </a:xfrm>
          <a:prstGeom prst="rect">
            <a:avLst/>
          </a:prstGeom>
          <a:noFill/>
        </p:spPr>
        <p:txBody>
          <a:bodyPr wrap="square" rtlCol="0">
            <a:spAutoFit/>
          </a:bodyPr>
          <a:lstStyle/>
          <a:p>
            <a:r>
              <a:rPr lang="en-US" dirty="0" smtClean="0">
                <a:hlinkClick r:id="rId4"/>
              </a:rPr>
              <a:t>CC BY-NC 2.0 </a:t>
            </a:r>
            <a:r>
              <a:rPr lang="en-US" dirty="0" smtClean="0"/>
              <a:t>by </a:t>
            </a:r>
            <a:r>
              <a:rPr lang="en-US" dirty="0" smtClean="0">
                <a:hlinkClick r:id="rId5"/>
              </a:rPr>
              <a:t>Virginia Mosaics</a:t>
            </a:r>
            <a:endParaRPr lang="en-US" dirty="0"/>
          </a:p>
        </p:txBody>
      </p:sp>
    </p:spTree>
    <p:extLst>
      <p:ext uri="{BB962C8B-B14F-4D97-AF65-F5344CB8AC3E}">
        <p14:creationId xmlns:p14="http://schemas.microsoft.com/office/powerpoint/2010/main" val="24151722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a:bodyPr>
          <a:lstStyle/>
          <a:p>
            <a:r>
              <a:rPr lang="en-US" sz="5400" dirty="0" smtClean="0">
                <a:solidFill>
                  <a:srgbClr val="002060"/>
                </a:solidFill>
              </a:rPr>
              <a:t>Which mentoring style are you most likely to try?</a:t>
            </a:r>
            <a:endParaRPr lang="en-US" sz="5400" dirty="0">
              <a:solidFill>
                <a:srgbClr val="002060"/>
              </a:solidFill>
            </a:endParaRPr>
          </a:p>
        </p:txBody>
      </p:sp>
      <p:sp>
        <p:nvSpPr>
          <p:cNvPr id="3" name="Content Placeholder 2"/>
          <p:cNvSpPr>
            <a:spLocks noGrp="1"/>
          </p:cNvSpPr>
          <p:nvPr>
            <p:ph idx="1"/>
          </p:nvPr>
        </p:nvSpPr>
        <p:spPr>
          <a:xfrm>
            <a:off x="457200" y="4114800"/>
            <a:ext cx="8229600" cy="2316163"/>
          </a:xfrm>
        </p:spPr>
        <p:txBody>
          <a:bodyPr>
            <a:normAutofit/>
          </a:bodyPr>
          <a:lstStyle/>
          <a:p>
            <a:pPr marL="0" indent="0" algn="ctr">
              <a:buNone/>
            </a:pPr>
            <a:r>
              <a:rPr lang="en-US" sz="5400" dirty="0" smtClean="0">
                <a:solidFill>
                  <a:schemeClr val="tx2"/>
                </a:solidFill>
              </a:rPr>
              <a:t>Take the poll at:</a:t>
            </a:r>
          </a:p>
          <a:p>
            <a:pPr marL="0" indent="0" algn="ctr">
              <a:buNone/>
            </a:pPr>
            <a:r>
              <a:rPr lang="en-US" sz="5400" dirty="0">
                <a:solidFill>
                  <a:schemeClr val="tx2"/>
                </a:solidFill>
              </a:rPr>
              <a:t>http://polls.tw/jt5/p</a:t>
            </a:r>
          </a:p>
        </p:txBody>
      </p:sp>
      <p:sp>
        <p:nvSpPr>
          <p:cNvPr id="4" name="TextBox 3"/>
          <p:cNvSpPr txBox="1"/>
          <p:nvPr/>
        </p:nvSpPr>
        <p:spPr>
          <a:xfrm>
            <a:off x="457200" y="2590800"/>
            <a:ext cx="3962400" cy="1384995"/>
          </a:xfrm>
          <a:prstGeom prst="rect">
            <a:avLst/>
          </a:prstGeom>
          <a:noFill/>
        </p:spPr>
        <p:txBody>
          <a:bodyPr wrap="square" rtlCol="0">
            <a:spAutoFit/>
          </a:bodyPr>
          <a:lstStyle/>
          <a:p>
            <a:pPr algn="ctr"/>
            <a:r>
              <a:rPr lang="en-US" sz="2800" dirty="0" smtClean="0"/>
              <a:t>Traditional?</a:t>
            </a:r>
          </a:p>
          <a:p>
            <a:pPr algn="ctr"/>
            <a:r>
              <a:rPr lang="en-US" sz="2800" dirty="0" smtClean="0"/>
              <a:t>Network?</a:t>
            </a:r>
          </a:p>
          <a:p>
            <a:pPr algn="ctr"/>
            <a:r>
              <a:rPr lang="en-US" sz="2800" dirty="0" smtClean="0"/>
              <a:t>Circle?</a:t>
            </a:r>
          </a:p>
        </p:txBody>
      </p:sp>
      <p:sp>
        <p:nvSpPr>
          <p:cNvPr id="5" name="TextBox 4"/>
          <p:cNvSpPr txBox="1"/>
          <p:nvPr/>
        </p:nvSpPr>
        <p:spPr>
          <a:xfrm>
            <a:off x="4953000" y="2590800"/>
            <a:ext cx="3962400" cy="954107"/>
          </a:xfrm>
          <a:prstGeom prst="rect">
            <a:avLst/>
          </a:prstGeom>
          <a:noFill/>
        </p:spPr>
        <p:txBody>
          <a:bodyPr wrap="square" rtlCol="0">
            <a:spAutoFit/>
          </a:bodyPr>
          <a:lstStyle/>
          <a:p>
            <a:pPr algn="ctr"/>
            <a:r>
              <a:rPr lang="en-US" sz="2800" dirty="0" smtClean="0"/>
              <a:t>Invisible?</a:t>
            </a:r>
          </a:p>
          <a:p>
            <a:pPr algn="ctr"/>
            <a:r>
              <a:rPr lang="en-US" sz="2800" dirty="0" smtClean="0"/>
              <a:t>None</a:t>
            </a:r>
            <a:endParaRPr lang="en-US" sz="2800" dirty="0"/>
          </a:p>
        </p:txBody>
      </p:sp>
    </p:spTree>
    <p:extLst>
      <p:ext uri="{BB962C8B-B14F-4D97-AF65-F5344CB8AC3E}">
        <p14:creationId xmlns:p14="http://schemas.microsoft.com/office/powerpoint/2010/main" val="20156470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724400" cy="3840162"/>
          </a:xfrm>
        </p:spPr>
        <p:txBody>
          <a:bodyPr>
            <a:noAutofit/>
          </a:bodyPr>
          <a:lstStyle/>
          <a:p>
            <a:pPr algn="l"/>
            <a:r>
              <a:rPr lang="en-US" sz="6600" dirty="0" smtClean="0">
                <a:solidFill>
                  <a:srgbClr val="002060"/>
                </a:solidFill>
              </a:rPr>
              <a:t>Creating a professional development</a:t>
            </a:r>
            <a:r>
              <a:rPr lang="en-US" sz="6600" baseline="0" dirty="0" smtClean="0">
                <a:solidFill>
                  <a:srgbClr val="002060"/>
                </a:solidFill>
              </a:rPr>
              <a:t> plan</a:t>
            </a:r>
            <a:endParaRPr lang="en-US" sz="6600" dirty="0">
              <a:solidFill>
                <a:srgbClr val="00206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6800" y="228600"/>
            <a:ext cx="4105001" cy="3840163"/>
          </a:xfrm>
        </p:spPr>
      </p:pic>
      <p:sp>
        <p:nvSpPr>
          <p:cNvPr id="5" name="TextBox 4"/>
          <p:cNvSpPr txBox="1"/>
          <p:nvPr/>
        </p:nvSpPr>
        <p:spPr>
          <a:xfrm rot="5400000">
            <a:off x="7162800" y="1981200"/>
            <a:ext cx="3276600" cy="381000"/>
          </a:xfrm>
          <a:prstGeom prst="rect">
            <a:avLst/>
          </a:prstGeom>
          <a:noFill/>
        </p:spPr>
        <p:txBody>
          <a:bodyPr wrap="square" rtlCol="0">
            <a:spAutoFit/>
          </a:bodyPr>
          <a:lstStyle/>
          <a:p>
            <a:r>
              <a:rPr lang="en-US" dirty="0" smtClean="0">
                <a:hlinkClick r:id="rId4"/>
              </a:rPr>
              <a:t>CC BY-SA 2.0 </a:t>
            </a:r>
            <a:r>
              <a:rPr lang="en-US" dirty="0" smtClean="0"/>
              <a:t>by </a:t>
            </a:r>
            <a:r>
              <a:rPr lang="en-US" dirty="0" err="1" smtClean="0">
                <a:hlinkClick r:id="rId5"/>
              </a:rPr>
              <a:t>patti</a:t>
            </a:r>
            <a:r>
              <a:rPr lang="en-US" dirty="0" smtClean="0">
                <a:hlinkClick r:id="rId5"/>
              </a:rPr>
              <a:t> </a:t>
            </a:r>
            <a:r>
              <a:rPr lang="en-US" dirty="0" err="1" smtClean="0">
                <a:hlinkClick r:id="rId5"/>
              </a:rPr>
              <a:t>haskins</a:t>
            </a:r>
            <a:endParaRPr lang="en-US" dirty="0"/>
          </a:p>
        </p:txBody>
      </p:sp>
      <p:sp>
        <p:nvSpPr>
          <p:cNvPr id="6" name="TextBox 5"/>
          <p:cNvSpPr txBox="1"/>
          <p:nvPr/>
        </p:nvSpPr>
        <p:spPr>
          <a:xfrm>
            <a:off x="4403271" y="4151055"/>
            <a:ext cx="4724400" cy="2554545"/>
          </a:xfrm>
          <a:prstGeom prst="rect">
            <a:avLst/>
          </a:prstGeom>
          <a:noFill/>
        </p:spPr>
        <p:txBody>
          <a:bodyPr wrap="square" rtlCol="0">
            <a:spAutoFit/>
          </a:bodyPr>
          <a:lstStyle/>
          <a:p>
            <a:pPr marL="285750" indent="-285750">
              <a:buFont typeface="Arial" pitchFamily="34" charset="0"/>
              <a:buChar char="•"/>
            </a:pPr>
            <a:r>
              <a:rPr lang="en-US" sz="3200" dirty="0" smtClean="0">
                <a:solidFill>
                  <a:schemeClr val="tx2"/>
                </a:solidFill>
              </a:rPr>
              <a:t>Reflecting</a:t>
            </a:r>
          </a:p>
          <a:p>
            <a:pPr marL="285750" indent="-285750">
              <a:buFont typeface="Arial" pitchFamily="34" charset="0"/>
              <a:buChar char="•"/>
            </a:pPr>
            <a:r>
              <a:rPr lang="en-US" sz="3200" dirty="0" smtClean="0">
                <a:solidFill>
                  <a:schemeClr val="tx2"/>
                </a:solidFill>
              </a:rPr>
              <a:t>Gaining self-awareness</a:t>
            </a:r>
          </a:p>
          <a:p>
            <a:pPr marL="285750" indent="-285750">
              <a:buFont typeface="Arial" pitchFamily="34" charset="0"/>
              <a:buChar char="•"/>
            </a:pPr>
            <a:r>
              <a:rPr lang="en-US" sz="3200" dirty="0" smtClean="0">
                <a:solidFill>
                  <a:schemeClr val="tx2"/>
                </a:solidFill>
              </a:rPr>
              <a:t>Seeking outside input</a:t>
            </a:r>
          </a:p>
          <a:p>
            <a:pPr marL="285750" indent="-285750">
              <a:buFont typeface="Arial" pitchFamily="34" charset="0"/>
              <a:buChar char="•"/>
            </a:pPr>
            <a:r>
              <a:rPr lang="en-US" sz="3200" dirty="0" smtClean="0">
                <a:solidFill>
                  <a:schemeClr val="tx2"/>
                </a:solidFill>
              </a:rPr>
              <a:t>Developing action steps</a:t>
            </a:r>
          </a:p>
          <a:p>
            <a:pPr marL="285750" indent="-285750">
              <a:buFont typeface="Arial" pitchFamily="34" charset="0"/>
              <a:buChar char="•"/>
            </a:pPr>
            <a:r>
              <a:rPr lang="en-US" sz="3200" dirty="0" smtClean="0">
                <a:solidFill>
                  <a:schemeClr val="tx2"/>
                </a:solidFill>
              </a:rPr>
              <a:t>Setting longer term goals</a:t>
            </a:r>
          </a:p>
        </p:txBody>
      </p:sp>
    </p:spTree>
    <p:extLst>
      <p:ext uri="{BB962C8B-B14F-4D97-AF65-F5344CB8AC3E}">
        <p14:creationId xmlns:p14="http://schemas.microsoft.com/office/powerpoint/2010/main" val="5493289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685800"/>
            <a:ext cx="5105400" cy="1143000"/>
          </a:xfrm>
        </p:spPr>
        <p:txBody>
          <a:bodyPr>
            <a:normAutofit/>
          </a:bodyPr>
          <a:lstStyle/>
          <a:p>
            <a:r>
              <a:rPr lang="en-US" sz="6600" dirty="0" smtClean="0">
                <a:solidFill>
                  <a:srgbClr val="002060"/>
                </a:solidFill>
              </a:rPr>
              <a:t>Find a mentor</a:t>
            </a:r>
            <a:endParaRPr lang="en-US" sz="6600" dirty="0">
              <a:solidFill>
                <a:srgbClr val="002060"/>
              </a:solidFill>
            </a:endParaRPr>
          </a:p>
        </p:txBody>
      </p:sp>
      <p:sp>
        <p:nvSpPr>
          <p:cNvPr id="3" name="Content Placeholder 2"/>
          <p:cNvSpPr>
            <a:spLocks noGrp="1"/>
          </p:cNvSpPr>
          <p:nvPr>
            <p:ph idx="1"/>
          </p:nvPr>
        </p:nvSpPr>
        <p:spPr>
          <a:xfrm>
            <a:off x="381000" y="609600"/>
            <a:ext cx="3886200" cy="5943600"/>
          </a:xfrm>
        </p:spPr>
        <p:txBody>
          <a:bodyPr>
            <a:normAutofit/>
          </a:bodyPr>
          <a:lstStyle/>
          <a:p>
            <a:r>
              <a:rPr lang="en-US" sz="4400" dirty="0" smtClean="0">
                <a:solidFill>
                  <a:schemeClr val="tx2"/>
                </a:solidFill>
              </a:rPr>
              <a:t>Conferences</a:t>
            </a:r>
          </a:p>
          <a:p>
            <a:r>
              <a:rPr lang="en-US" sz="4400" dirty="0" smtClean="0">
                <a:solidFill>
                  <a:schemeClr val="tx2"/>
                </a:solidFill>
              </a:rPr>
              <a:t>Social networks</a:t>
            </a:r>
          </a:p>
          <a:p>
            <a:r>
              <a:rPr lang="en-US" sz="4400" dirty="0" smtClean="0">
                <a:solidFill>
                  <a:schemeClr val="tx2"/>
                </a:solidFill>
              </a:rPr>
              <a:t>EDUCAUSE Affinity</a:t>
            </a:r>
            <a:r>
              <a:rPr lang="en-US" sz="4400" baseline="0" dirty="0" smtClean="0">
                <a:solidFill>
                  <a:schemeClr val="tx2"/>
                </a:solidFill>
              </a:rPr>
              <a:t> Finder</a:t>
            </a:r>
          </a:p>
          <a:p>
            <a:r>
              <a:rPr lang="en-US" sz="4400" baseline="0" dirty="0" smtClean="0">
                <a:solidFill>
                  <a:schemeClr val="tx2"/>
                </a:solidFill>
              </a:rPr>
              <a:t>Ask! What’s the worst that could happen?</a:t>
            </a:r>
            <a:endParaRPr lang="en-US" sz="4400" dirty="0">
              <a:solidFill>
                <a:schemeClr val="tx2"/>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828800"/>
            <a:ext cx="4501561" cy="4512129"/>
          </a:xfrm>
          <a:prstGeom prst="rect">
            <a:avLst/>
          </a:prstGeom>
        </p:spPr>
      </p:pic>
      <p:sp>
        <p:nvSpPr>
          <p:cNvPr id="8" name="TextBox 7"/>
          <p:cNvSpPr txBox="1"/>
          <p:nvPr/>
        </p:nvSpPr>
        <p:spPr>
          <a:xfrm rot="5400000">
            <a:off x="6717195" y="4289363"/>
            <a:ext cx="3733800" cy="369332"/>
          </a:xfrm>
          <a:prstGeom prst="rect">
            <a:avLst/>
          </a:prstGeom>
          <a:noFill/>
        </p:spPr>
        <p:txBody>
          <a:bodyPr wrap="square" rtlCol="0">
            <a:spAutoFit/>
          </a:bodyPr>
          <a:lstStyle/>
          <a:p>
            <a:r>
              <a:rPr lang="en-US" dirty="0" smtClean="0">
                <a:hlinkClick r:id="rId3"/>
              </a:rPr>
              <a:t>CC BY-NC 2.0 </a:t>
            </a:r>
            <a:r>
              <a:rPr lang="en-US" dirty="0" smtClean="0"/>
              <a:t>by </a:t>
            </a:r>
            <a:r>
              <a:rPr lang="en-US" dirty="0" smtClean="0">
                <a:hlinkClick r:id="rId4"/>
              </a:rPr>
              <a:t>Virginia Mosaics</a:t>
            </a:r>
            <a:endParaRPr lang="en-US" dirty="0"/>
          </a:p>
        </p:txBody>
      </p:sp>
    </p:spTree>
    <p:extLst>
      <p:ext uri="{BB962C8B-B14F-4D97-AF65-F5344CB8AC3E}">
        <p14:creationId xmlns:p14="http://schemas.microsoft.com/office/powerpoint/2010/main" val="17290949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857500"/>
            <a:ext cx="8229600" cy="1485900"/>
          </a:xfrm>
        </p:spPr>
        <p:txBody>
          <a:bodyPr>
            <a:normAutofit fontScale="90000"/>
          </a:bodyPr>
          <a:lstStyle/>
          <a:p>
            <a:r>
              <a:rPr lang="en-US" sz="6600" b="1" dirty="0" smtClean="0">
                <a:solidFill>
                  <a:srgbClr val="FFFF00"/>
                </a:solidFill>
              </a:rPr>
              <a:t>The worst anyone can say is “no”</a:t>
            </a:r>
            <a:endParaRPr lang="en-US" sz="6600" b="1" dirty="0">
              <a:solidFill>
                <a:srgbClr val="FFFF00"/>
              </a:solidFill>
            </a:endParaRPr>
          </a:p>
        </p:txBody>
      </p:sp>
      <p:sp>
        <p:nvSpPr>
          <p:cNvPr id="5" name="TextBox 4"/>
          <p:cNvSpPr txBox="1"/>
          <p:nvPr/>
        </p:nvSpPr>
        <p:spPr>
          <a:xfrm rot="5400000">
            <a:off x="7766566" y="947448"/>
            <a:ext cx="2209800" cy="369332"/>
          </a:xfrm>
          <a:prstGeom prst="rect">
            <a:avLst/>
          </a:prstGeom>
          <a:noFill/>
        </p:spPr>
        <p:txBody>
          <a:bodyPr wrap="square" rtlCol="0">
            <a:spAutoFit/>
          </a:bodyPr>
          <a:lstStyle/>
          <a:p>
            <a:r>
              <a:rPr lang="en-US" dirty="0" smtClean="0">
                <a:hlinkClick r:id="rId5"/>
              </a:rPr>
              <a:t>CC BY 2.0 </a:t>
            </a:r>
            <a:r>
              <a:rPr lang="en-US" dirty="0" smtClean="0"/>
              <a:t>by </a:t>
            </a:r>
            <a:r>
              <a:rPr lang="en-US" dirty="0" smtClean="0">
                <a:hlinkClick r:id="rId6"/>
              </a:rPr>
              <a:t>M0les</a:t>
            </a:r>
            <a:endParaRPr lang="en-US" dirty="0"/>
          </a:p>
        </p:txBody>
      </p:sp>
    </p:spTree>
    <p:extLst>
      <p:ext uri="{BB962C8B-B14F-4D97-AF65-F5344CB8AC3E}">
        <p14:creationId xmlns:p14="http://schemas.microsoft.com/office/powerpoint/2010/main" val="30725257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557917" y="2475118"/>
            <a:ext cx="6705598" cy="2060166"/>
          </a:xfrm>
        </p:spPr>
        <p:txBody>
          <a:bodyPr>
            <a:noAutofit/>
          </a:bodyPr>
          <a:lstStyle/>
          <a:p>
            <a:pPr algn="l"/>
            <a:r>
              <a:rPr lang="en-US" sz="6600" b="1" dirty="0" smtClean="0">
                <a:solidFill>
                  <a:srgbClr val="002060"/>
                </a:solidFill>
              </a:rPr>
              <a:t>To </a:t>
            </a:r>
            <a:r>
              <a:rPr lang="en-US" sz="6600" b="1" dirty="0" err="1" smtClean="0">
                <a:solidFill>
                  <a:srgbClr val="002060"/>
                </a:solidFill>
              </a:rPr>
              <a:t>thine</a:t>
            </a:r>
            <a:r>
              <a:rPr lang="en-US" sz="6600" b="1" baseline="0" dirty="0" smtClean="0">
                <a:solidFill>
                  <a:srgbClr val="002060"/>
                </a:solidFill>
              </a:rPr>
              <a:t> own self be true</a:t>
            </a:r>
            <a:endParaRPr lang="en-US" sz="6600" b="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80634" cy="6858000"/>
          </a:xfrm>
          <a:prstGeom prst="rect">
            <a:avLst/>
          </a:prstGeom>
        </p:spPr>
      </p:pic>
      <p:sp>
        <p:nvSpPr>
          <p:cNvPr id="7" name="TextBox 6"/>
          <p:cNvSpPr txBox="1"/>
          <p:nvPr/>
        </p:nvSpPr>
        <p:spPr>
          <a:xfrm rot="16200000">
            <a:off x="-1633810" y="1682234"/>
            <a:ext cx="3733800" cy="369332"/>
          </a:xfrm>
          <a:prstGeom prst="rect">
            <a:avLst/>
          </a:prstGeom>
          <a:noFill/>
        </p:spPr>
        <p:txBody>
          <a:bodyPr wrap="square" rtlCol="0">
            <a:spAutoFit/>
          </a:bodyPr>
          <a:lstStyle/>
          <a:p>
            <a:r>
              <a:rPr lang="en-US" dirty="0" smtClean="0">
                <a:hlinkClick r:id="rId4"/>
              </a:rPr>
              <a:t>CC BY-NC 2.0 </a:t>
            </a:r>
            <a:r>
              <a:rPr lang="en-US" dirty="0" smtClean="0"/>
              <a:t>by </a:t>
            </a:r>
            <a:r>
              <a:rPr lang="en-US" dirty="0" smtClean="0">
                <a:hlinkClick r:id="rId5"/>
              </a:rPr>
              <a:t>Virginia Mosaics</a:t>
            </a:r>
            <a:endParaRPr lang="en-US" dirty="0"/>
          </a:p>
        </p:txBody>
      </p:sp>
    </p:spTree>
    <p:extLst>
      <p:ext uri="{BB962C8B-B14F-4D97-AF65-F5344CB8AC3E}">
        <p14:creationId xmlns:p14="http://schemas.microsoft.com/office/powerpoint/2010/main" val="21827654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a:bodyPr>
          <a:lstStyle/>
          <a:p>
            <a:r>
              <a:rPr lang="en-US" sz="6600" b="1" dirty="0" smtClean="0">
                <a:solidFill>
                  <a:srgbClr val="002060"/>
                </a:solidFill>
              </a:rPr>
              <a:t>Finally, remember…</a:t>
            </a:r>
            <a:endParaRPr lang="en-US" sz="6600" b="1" dirty="0">
              <a:solidFill>
                <a:srgbClr val="002060"/>
              </a:solidFill>
            </a:endParaRPr>
          </a:p>
        </p:txBody>
      </p:sp>
    </p:spTree>
    <p:extLst>
      <p:ext uri="{BB962C8B-B14F-4D97-AF65-F5344CB8AC3E}">
        <p14:creationId xmlns:p14="http://schemas.microsoft.com/office/powerpoint/2010/main" val="21772803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err="1" smtClean="0">
                <a:solidFill>
                  <a:srgbClr val="002060"/>
                </a:solidFill>
              </a:rPr>
              <a:t>Administrivia</a:t>
            </a:r>
            <a:endParaRPr lang="en-US" sz="6600" dirty="0">
              <a:solidFill>
                <a:srgbClr val="002060"/>
              </a:solidFill>
            </a:endParaRPr>
          </a:p>
        </p:txBody>
      </p:sp>
      <p:sp>
        <p:nvSpPr>
          <p:cNvPr id="3" name="Content Placeholder 2"/>
          <p:cNvSpPr>
            <a:spLocks noGrp="1"/>
          </p:cNvSpPr>
          <p:nvPr>
            <p:ph idx="1"/>
          </p:nvPr>
        </p:nvSpPr>
        <p:spPr>
          <a:xfrm>
            <a:off x="457200" y="1981200"/>
            <a:ext cx="8229600" cy="4144963"/>
          </a:xfrm>
        </p:spPr>
        <p:txBody>
          <a:bodyPr>
            <a:noAutofit/>
          </a:bodyPr>
          <a:lstStyle/>
          <a:p>
            <a:pPr marL="0" indent="0">
              <a:buNone/>
            </a:pPr>
            <a:r>
              <a:rPr lang="en-US" sz="3600" dirty="0" smtClean="0">
                <a:solidFill>
                  <a:schemeClr val="tx2"/>
                </a:solidFill>
              </a:rPr>
              <a:t>The Twitter </a:t>
            </a:r>
            <a:r>
              <a:rPr lang="en-US" sz="3600" dirty="0" err="1" smtClean="0">
                <a:solidFill>
                  <a:schemeClr val="tx2"/>
                </a:solidFill>
              </a:rPr>
              <a:t>hashtag</a:t>
            </a:r>
            <a:r>
              <a:rPr lang="en-US" sz="3600" dirty="0" smtClean="0">
                <a:solidFill>
                  <a:schemeClr val="tx2"/>
                </a:solidFill>
              </a:rPr>
              <a:t> for this session is #E12_SESS017</a:t>
            </a:r>
            <a:br>
              <a:rPr lang="en-US" sz="3600" dirty="0" smtClean="0">
                <a:solidFill>
                  <a:schemeClr val="tx2"/>
                </a:solidFill>
              </a:rPr>
            </a:br>
            <a:endParaRPr lang="en-US" sz="3600" dirty="0" smtClean="0">
              <a:solidFill>
                <a:schemeClr val="tx2"/>
              </a:solidFill>
            </a:endParaRPr>
          </a:p>
          <a:p>
            <a:pPr marL="0" indent="0">
              <a:buNone/>
            </a:pPr>
            <a:r>
              <a:rPr lang="en-US" sz="3600" dirty="0" smtClean="0">
                <a:solidFill>
                  <a:schemeClr val="tx2"/>
                </a:solidFill>
              </a:rPr>
              <a:t>Yes, I’ll be uploading the slide deck to the E12 web site:</a:t>
            </a:r>
            <a:br>
              <a:rPr lang="en-US" sz="3600" dirty="0" smtClean="0">
                <a:solidFill>
                  <a:schemeClr val="tx2"/>
                </a:solidFill>
              </a:rPr>
            </a:br>
            <a:r>
              <a:rPr lang="en-US" sz="2800" dirty="0">
                <a:solidFill>
                  <a:schemeClr val="tx2"/>
                </a:solidFill>
                <a:hlinkClick r:id="rId2"/>
              </a:rPr>
              <a:t>http://</a:t>
            </a:r>
            <a:r>
              <a:rPr lang="en-US" sz="2800" dirty="0" smtClean="0">
                <a:solidFill>
                  <a:schemeClr val="tx2"/>
                </a:solidFill>
                <a:hlinkClick r:id="rId2"/>
              </a:rPr>
              <a:t>www.educause.edu/events/E12/SESS_017</a:t>
            </a:r>
            <a:endParaRPr lang="en-US" sz="2800" dirty="0" smtClean="0">
              <a:solidFill>
                <a:schemeClr val="tx2"/>
              </a:solidFill>
            </a:endParaRPr>
          </a:p>
        </p:txBody>
      </p:sp>
    </p:spTree>
    <p:extLst>
      <p:ext uri="{BB962C8B-B14F-4D97-AF65-F5344CB8AC3E}">
        <p14:creationId xmlns:p14="http://schemas.microsoft.com/office/powerpoint/2010/main" val="39566569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265" y="0"/>
            <a:ext cx="7138736" cy="6849533"/>
          </a:xfrm>
          <a:prstGeom prst="rect">
            <a:avLst/>
          </a:prstGeom>
        </p:spPr>
      </p:pic>
      <p:sp>
        <p:nvSpPr>
          <p:cNvPr id="2" name="Title 1"/>
          <p:cNvSpPr>
            <a:spLocks noGrp="1"/>
          </p:cNvSpPr>
          <p:nvPr>
            <p:ph type="title"/>
          </p:nvPr>
        </p:nvSpPr>
        <p:spPr>
          <a:xfrm>
            <a:off x="0" y="1981200"/>
            <a:ext cx="5181600" cy="4876800"/>
          </a:xfrm>
        </p:spPr>
        <p:txBody>
          <a:bodyPr>
            <a:noAutofit/>
          </a:bodyPr>
          <a:lstStyle/>
          <a:p>
            <a:pPr algn="l"/>
            <a:r>
              <a:rPr lang="en-US" sz="9600" b="1" dirty="0" smtClean="0">
                <a:solidFill>
                  <a:srgbClr val="002060"/>
                </a:solidFill>
              </a:rPr>
              <a:t>Pay</a:t>
            </a:r>
            <a:br>
              <a:rPr lang="en-US" sz="9600" b="1" dirty="0" smtClean="0">
                <a:solidFill>
                  <a:srgbClr val="002060"/>
                </a:solidFill>
              </a:rPr>
            </a:br>
            <a:r>
              <a:rPr lang="en-US" sz="9600" b="1" dirty="0" smtClean="0">
                <a:solidFill>
                  <a:srgbClr val="002060"/>
                </a:solidFill>
              </a:rPr>
              <a:t>it</a:t>
            </a:r>
            <a:br>
              <a:rPr lang="en-US" sz="9600" b="1" dirty="0" smtClean="0">
                <a:solidFill>
                  <a:srgbClr val="002060"/>
                </a:solidFill>
              </a:rPr>
            </a:br>
            <a:r>
              <a:rPr lang="en-US" sz="9600" b="1" dirty="0" smtClean="0">
                <a:solidFill>
                  <a:srgbClr val="002060"/>
                </a:solidFill>
              </a:rPr>
              <a:t>forward</a:t>
            </a:r>
            <a:endParaRPr lang="en-US" sz="9600" b="1" dirty="0">
              <a:solidFill>
                <a:srgbClr val="002060"/>
              </a:solidFill>
            </a:endParaRPr>
          </a:p>
        </p:txBody>
      </p:sp>
      <p:sp>
        <p:nvSpPr>
          <p:cNvPr id="4" name="TextBox 3"/>
          <p:cNvSpPr txBox="1"/>
          <p:nvPr/>
        </p:nvSpPr>
        <p:spPr>
          <a:xfrm rot="5400000">
            <a:off x="7293429" y="5004404"/>
            <a:ext cx="3276600" cy="381000"/>
          </a:xfrm>
          <a:prstGeom prst="rect">
            <a:avLst/>
          </a:prstGeom>
          <a:noFill/>
        </p:spPr>
        <p:txBody>
          <a:bodyPr wrap="square" rtlCol="0">
            <a:spAutoFit/>
          </a:bodyPr>
          <a:lstStyle/>
          <a:p>
            <a:r>
              <a:rPr lang="en-US" dirty="0" smtClean="0">
                <a:hlinkClick r:id="rId4"/>
              </a:rPr>
              <a:t>CC BY-SA 2.0 </a:t>
            </a:r>
            <a:r>
              <a:rPr lang="en-US" dirty="0" smtClean="0"/>
              <a:t>by </a:t>
            </a:r>
            <a:r>
              <a:rPr lang="en-US" dirty="0" err="1" smtClean="0">
                <a:hlinkClick r:id="rId5"/>
              </a:rPr>
              <a:t>patti</a:t>
            </a:r>
            <a:r>
              <a:rPr lang="en-US" dirty="0" smtClean="0">
                <a:hlinkClick r:id="rId5"/>
              </a:rPr>
              <a:t> </a:t>
            </a:r>
            <a:r>
              <a:rPr lang="en-US" dirty="0" err="1" smtClean="0">
                <a:hlinkClick r:id="rId5"/>
              </a:rPr>
              <a:t>haskins</a:t>
            </a:r>
            <a:endParaRPr lang="en-US" dirty="0"/>
          </a:p>
        </p:txBody>
      </p:sp>
    </p:spTree>
    <p:extLst>
      <p:ext uri="{BB962C8B-B14F-4D97-AF65-F5344CB8AC3E}">
        <p14:creationId xmlns:p14="http://schemas.microsoft.com/office/powerpoint/2010/main" val="10611370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EDUCAUS</a:t>
            </a:r>
            <a:r>
              <a:rPr lang="en-US" baseline="0" dirty="0" smtClean="0"/>
              <a:t>E Mentoring  Resources</a:t>
            </a:r>
            <a:br>
              <a:rPr lang="en-US" baseline="0" dirty="0" smtClean="0"/>
            </a:br>
            <a:r>
              <a:rPr lang="en-US" baseline="0" dirty="0" smtClean="0">
                <a:hlinkClick r:id="rId3"/>
              </a:rPr>
              <a:t>www.educause.edu/mentoring</a:t>
            </a:r>
            <a:endParaRPr lang="en-US" baseline="0" dirty="0" smtClean="0"/>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baseline="0" dirty="0" smtClean="0"/>
              <a:t>Creating a Professional Development Plan</a:t>
            </a:r>
            <a:br>
              <a:rPr lang="en-US" baseline="0" dirty="0" smtClean="0"/>
            </a:br>
            <a:r>
              <a:rPr lang="en-US" sz="3200" b="0" i="0" kern="1200" dirty="0" smtClean="0">
                <a:solidFill>
                  <a:schemeClr val="tx1"/>
                </a:solidFill>
                <a:effectLst/>
                <a:latin typeface="+mn-lt"/>
                <a:ea typeface="+mn-ea"/>
                <a:cs typeface="+mn-cs"/>
                <a:hlinkClick r:id="rId4"/>
              </a:rPr>
              <a:t>net.educause.edu/</a:t>
            </a:r>
            <a:r>
              <a:rPr lang="en-US" sz="3200" b="0" i="0" kern="1200" dirty="0" err="1" smtClean="0">
                <a:solidFill>
                  <a:schemeClr val="tx1"/>
                </a:solidFill>
                <a:effectLst/>
                <a:latin typeface="+mn-lt"/>
                <a:ea typeface="+mn-ea"/>
                <a:cs typeface="+mn-cs"/>
                <a:hlinkClick r:id="rId4"/>
              </a:rPr>
              <a:t>section_params</a:t>
            </a:r>
            <a:r>
              <a:rPr lang="en-US" sz="3200" b="0" i="0" kern="1200" dirty="0" smtClean="0">
                <a:solidFill>
                  <a:schemeClr val="tx1"/>
                </a:solidFill>
                <a:effectLst/>
                <a:latin typeface="+mn-lt"/>
                <a:ea typeface="+mn-ea"/>
                <a:cs typeface="+mn-cs"/>
                <a:hlinkClick r:id="rId4"/>
              </a:rPr>
              <a:t>/mentoring/M06_%20PDP.pdf</a:t>
            </a:r>
            <a:endParaRPr lang="en-US" sz="3200" b="0" i="0" kern="1200" dirty="0" smtClean="0">
              <a:solidFill>
                <a:schemeClr val="tx1"/>
              </a:solidFill>
              <a:effectLst/>
              <a:latin typeface="+mn-lt"/>
              <a:ea typeface="+mn-ea"/>
              <a:cs typeface="+mn-cs"/>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0" i="0" kern="1200" dirty="0" smtClean="0">
                <a:solidFill>
                  <a:schemeClr val="tx1"/>
                </a:solidFill>
                <a:effectLst/>
                <a:latin typeface="+mn-lt"/>
                <a:ea typeface="+mn-ea"/>
                <a:cs typeface="+mn-cs"/>
              </a:rPr>
              <a:t>EDUCAUSE Affinity Finder</a:t>
            </a:r>
            <a:br>
              <a:rPr lang="en-US" sz="3200" b="0" i="0" kern="1200" dirty="0" smtClean="0">
                <a:solidFill>
                  <a:schemeClr val="tx1"/>
                </a:solidFill>
                <a:effectLst/>
                <a:latin typeface="+mn-lt"/>
                <a:ea typeface="+mn-ea"/>
                <a:cs typeface="+mn-cs"/>
              </a:rPr>
            </a:br>
            <a:r>
              <a:rPr lang="en-US" sz="3200" b="0" i="0" kern="1200" dirty="0" smtClean="0">
                <a:solidFill>
                  <a:schemeClr val="tx1"/>
                </a:solidFill>
                <a:effectLst/>
                <a:latin typeface="+mn-lt"/>
                <a:ea typeface="+mn-ea"/>
                <a:cs typeface="+mn-cs"/>
                <a:hlinkClick r:id="rId5"/>
              </a:rPr>
              <a:t>www.educause.edu/members</a:t>
            </a:r>
            <a:endParaRPr lang="en-US" dirty="0" smtClean="0"/>
          </a:p>
        </p:txBody>
      </p:sp>
    </p:spTree>
    <p:extLst>
      <p:ext uri="{BB962C8B-B14F-4D97-AF65-F5344CB8AC3E}">
        <p14:creationId xmlns:p14="http://schemas.microsoft.com/office/powerpoint/2010/main" val="33922325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3514" y="228600"/>
            <a:ext cx="4214586" cy="6248400"/>
          </a:xfrm>
        </p:spPr>
        <p:txBody>
          <a:bodyPr>
            <a:normAutofit/>
          </a:bodyPr>
          <a:lstStyle/>
          <a:p>
            <a:pPr algn="r"/>
            <a:r>
              <a:rPr lang="en-US" sz="6600" dirty="0" smtClean="0">
                <a:solidFill>
                  <a:srgbClr val="002060"/>
                </a:solidFill>
              </a:rPr>
              <a:t>Take this moment to thank</a:t>
            </a:r>
            <a:r>
              <a:rPr lang="en-US" sz="6600" baseline="0" dirty="0" smtClean="0">
                <a:solidFill>
                  <a:srgbClr val="002060"/>
                </a:solidFill>
              </a:rPr>
              <a:t> the mentors in your life</a:t>
            </a:r>
            <a:endParaRPr lang="en-US" sz="6600"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9" y="1295400"/>
            <a:ext cx="4637314" cy="4674265"/>
          </a:xfrm>
          <a:prstGeom prst="rect">
            <a:avLst/>
          </a:prstGeom>
        </p:spPr>
      </p:pic>
      <p:sp>
        <p:nvSpPr>
          <p:cNvPr id="6" name="TextBox 5"/>
          <p:cNvSpPr txBox="1"/>
          <p:nvPr/>
        </p:nvSpPr>
        <p:spPr>
          <a:xfrm rot="16200000">
            <a:off x="-1426810" y="3426095"/>
            <a:ext cx="3733800" cy="369332"/>
          </a:xfrm>
          <a:prstGeom prst="rect">
            <a:avLst/>
          </a:prstGeom>
          <a:noFill/>
        </p:spPr>
        <p:txBody>
          <a:bodyPr wrap="square" rtlCol="0">
            <a:spAutoFit/>
          </a:bodyPr>
          <a:lstStyle/>
          <a:p>
            <a:r>
              <a:rPr lang="en-US" dirty="0" smtClean="0">
                <a:hlinkClick r:id="rId3"/>
              </a:rPr>
              <a:t>CC BY-NC 2.0 </a:t>
            </a:r>
            <a:r>
              <a:rPr lang="en-US" dirty="0" smtClean="0"/>
              <a:t>by </a:t>
            </a:r>
            <a:r>
              <a:rPr lang="en-US" dirty="0" smtClean="0">
                <a:hlinkClick r:id="rId4"/>
              </a:rPr>
              <a:t>Virginia Mosaics</a:t>
            </a:r>
            <a:endParaRPr lang="en-US" dirty="0"/>
          </a:p>
        </p:txBody>
      </p:sp>
    </p:spTree>
    <p:extLst>
      <p:ext uri="{BB962C8B-B14F-4D97-AF65-F5344CB8AC3E}">
        <p14:creationId xmlns:p14="http://schemas.microsoft.com/office/powerpoint/2010/main" val="11242185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 y="1676400"/>
            <a:ext cx="9227754" cy="5181600"/>
          </a:xfrm>
          <a:prstGeom prst="rect">
            <a:avLst/>
          </a:prstGeom>
        </p:spPr>
      </p:pic>
      <p:sp>
        <p:nvSpPr>
          <p:cNvPr id="2" name="Title 1"/>
          <p:cNvSpPr>
            <a:spLocks noGrp="1"/>
          </p:cNvSpPr>
          <p:nvPr>
            <p:ph type="title"/>
          </p:nvPr>
        </p:nvSpPr>
        <p:spPr>
          <a:xfrm>
            <a:off x="477306" y="228600"/>
            <a:ext cx="8229600" cy="1143000"/>
          </a:xfrm>
        </p:spPr>
        <p:txBody>
          <a:bodyPr>
            <a:noAutofit/>
          </a:bodyPr>
          <a:lstStyle/>
          <a:p>
            <a:r>
              <a:rPr lang="en-US" sz="9600" b="1" dirty="0" smtClean="0">
                <a:solidFill>
                  <a:srgbClr val="002060"/>
                </a:solidFill>
              </a:rPr>
              <a:t>Questions?</a:t>
            </a:r>
            <a:endParaRPr lang="en-US" sz="9600" b="1" dirty="0">
              <a:solidFill>
                <a:srgbClr val="002060"/>
              </a:solidFill>
            </a:endParaRPr>
          </a:p>
        </p:txBody>
      </p:sp>
      <p:sp>
        <p:nvSpPr>
          <p:cNvPr id="3" name="Content Placeholder 2"/>
          <p:cNvSpPr>
            <a:spLocks noGrp="1"/>
          </p:cNvSpPr>
          <p:nvPr>
            <p:ph idx="1"/>
          </p:nvPr>
        </p:nvSpPr>
        <p:spPr>
          <a:xfrm>
            <a:off x="228600" y="1905000"/>
            <a:ext cx="7543800" cy="1975757"/>
          </a:xfrm>
        </p:spPr>
        <p:txBody>
          <a:bodyPr>
            <a:normAutofit fontScale="92500" lnSpcReduction="20000"/>
          </a:bodyPr>
          <a:lstStyle/>
          <a:p>
            <a:pPr marL="0" indent="0">
              <a:buNone/>
            </a:pPr>
            <a:r>
              <a:rPr lang="en-US" dirty="0" smtClean="0">
                <a:solidFill>
                  <a:srgbClr val="002060"/>
                </a:solidFill>
              </a:rPr>
              <a:t>Melissa Woo</a:t>
            </a:r>
          </a:p>
          <a:p>
            <a:pPr marL="0" indent="0">
              <a:buNone/>
            </a:pPr>
            <a:r>
              <a:rPr lang="en-US" dirty="0" smtClean="0">
                <a:solidFill>
                  <a:srgbClr val="002060"/>
                </a:solidFill>
              </a:rPr>
              <a:t>Vice Provost for Information Services &amp; CIO</a:t>
            </a:r>
          </a:p>
          <a:p>
            <a:pPr marL="0" indent="0">
              <a:buNone/>
            </a:pPr>
            <a:r>
              <a:rPr lang="en-US" dirty="0" smtClean="0">
                <a:solidFill>
                  <a:srgbClr val="002060"/>
                </a:solidFill>
              </a:rPr>
              <a:t>University of Oregon</a:t>
            </a:r>
          </a:p>
          <a:p>
            <a:pPr marL="0" indent="0">
              <a:buNone/>
            </a:pPr>
            <a:r>
              <a:rPr lang="en-US" dirty="0" smtClean="0">
                <a:solidFill>
                  <a:srgbClr val="002060"/>
                </a:solidFill>
              </a:rPr>
              <a:t>cio@uoregon.edu</a:t>
            </a:r>
            <a:endParaRPr lang="en-US" dirty="0">
              <a:solidFill>
                <a:srgbClr val="002060"/>
              </a:solidFill>
            </a:endParaRPr>
          </a:p>
        </p:txBody>
      </p:sp>
    </p:spTree>
    <p:extLst>
      <p:ext uri="{BB962C8B-B14F-4D97-AF65-F5344CB8AC3E}">
        <p14:creationId xmlns:p14="http://schemas.microsoft.com/office/powerpoint/2010/main" val="30942945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sz="6600" dirty="0" smtClean="0">
                <a:solidFill>
                  <a:srgbClr val="002060"/>
                </a:solidFill>
              </a:rPr>
              <a:t>How many mentors do you currently have?</a:t>
            </a:r>
            <a:endParaRPr lang="en-US" sz="6600" dirty="0">
              <a:solidFill>
                <a:srgbClr val="002060"/>
              </a:solidFill>
            </a:endParaRPr>
          </a:p>
        </p:txBody>
      </p:sp>
      <p:sp>
        <p:nvSpPr>
          <p:cNvPr id="3" name="Content Placeholder 2"/>
          <p:cNvSpPr>
            <a:spLocks noGrp="1"/>
          </p:cNvSpPr>
          <p:nvPr>
            <p:ph idx="1"/>
          </p:nvPr>
        </p:nvSpPr>
        <p:spPr>
          <a:xfrm>
            <a:off x="685800" y="3581400"/>
            <a:ext cx="8153400" cy="2362199"/>
          </a:xfrm>
        </p:spPr>
        <p:txBody>
          <a:bodyPr>
            <a:normAutofit/>
          </a:bodyPr>
          <a:lstStyle/>
          <a:p>
            <a:pPr marL="0" indent="0" algn="ctr">
              <a:buNone/>
            </a:pPr>
            <a:r>
              <a:rPr lang="en-US" sz="6600" dirty="0" smtClean="0">
                <a:solidFill>
                  <a:schemeClr val="tx2"/>
                </a:solidFill>
              </a:rPr>
              <a:t>Take the poll at:</a:t>
            </a:r>
          </a:p>
          <a:p>
            <a:pPr marL="0" indent="0" algn="ctr">
              <a:buNone/>
            </a:pPr>
            <a:r>
              <a:rPr lang="en-US" sz="6600" dirty="0" smtClean="0">
                <a:solidFill>
                  <a:schemeClr val="tx2"/>
                </a:solidFill>
              </a:rPr>
              <a:t>http</a:t>
            </a:r>
            <a:r>
              <a:rPr lang="en-US" sz="6600" dirty="0">
                <a:solidFill>
                  <a:schemeClr val="tx2"/>
                </a:solidFill>
              </a:rPr>
              <a:t>://polls.tw/jt2/p</a:t>
            </a:r>
          </a:p>
        </p:txBody>
      </p:sp>
      <p:sp>
        <p:nvSpPr>
          <p:cNvPr id="4" name="TextBox 3"/>
          <p:cNvSpPr txBox="1"/>
          <p:nvPr/>
        </p:nvSpPr>
        <p:spPr>
          <a:xfrm>
            <a:off x="381000" y="2667000"/>
            <a:ext cx="8077200" cy="830997"/>
          </a:xfrm>
          <a:prstGeom prst="rect">
            <a:avLst/>
          </a:prstGeom>
          <a:noFill/>
        </p:spPr>
        <p:txBody>
          <a:bodyPr wrap="square" rtlCol="0">
            <a:spAutoFit/>
          </a:bodyPr>
          <a:lstStyle/>
          <a:p>
            <a:pPr algn="ctr"/>
            <a:r>
              <a:rPr lang="en-US" sz="4800" dirty="0" smtClean="0"/>
              <a:t>1?   2?   3?   &gt;3?</a:t>
            </a:r>
            <a:endParaRPr lang="en-US" sz="4800" dirty="0"/>
          </a:p>
        </p:txBody>
      </p:sp>
    </p:spTree>
    <p:extLst>
      <p:ext uri="{BB962C8B-B14F-4D97-AF65-F5344CB8AC3E}">
        <p14:creationId xmlns:p14="http://schemas.microsoft.com/office/powerpoint/2010/main" val="11183758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1" y="2628"/>
            <a:ext cx="9140496" cy="6855372"/>
          </a:xfrm>
          <a:prstGeom prst="rect">
            <a:avLst/>
          </a:prstGeom>
        </p:spPr>
      </p:pic>
      <p:sp>
        <p:nvSpPr>
          <p:cNvPr id="2" name="Title 1"/>
          <p:cNvSpPr>
            <a:spLocks noGrp="1"/>
          </p:cNvSpPr>
          <p:nvPr>
            <p:ph type="title"/>
          </p:nvPr>
        </p:nvSpPr>
        <p:spPr>
          <a:xfrm>
            <a:off x="486979" y="2438400"/>
            <a:ext cx="8229600" cy="1143000"/>
          </a:xfrm>
        </p:spPr>
        <p:txBody>
          <a:bodyPr>
            <a:normAutofit/>
          </a:bodyPr>
          <a:lstStyle/>
          <a:p>
            <a:r>
              <a:rPr lang="en-US" sz="6600" dirty="0" smtClean="0">
                <a:solidFill>
                  <a:srgbClr val="FFFF00"/>
                </a:solidFill>
              </a:rPr>
              <a:t>We</a:t>
            </a:r>
            <a:r>
              <a:rPr lang="en-US" sz="6600" baseline="0" dirty="0" smtClean="0">
                <a:solidFill>
                  <a:srgbClr val="FFFF00"/>
                </a:solidFill>
              </a:rPr>
              <a:t> are each a mosaic</a:t>
            </a:r>
            <a:endParaRPr lang="en-US" sz="6600" dirty="0">
              <a:solidFill>
                <a:srgbClr val="FFFF00"/>
              </a:solidFill>
            </a:endParaRPr>
          </a:p>
        </p:txBody>
      </p:sp>
      <p:sp>
        <p:nvSpPr>
          <p:cNvPr id="3" name="TextBox 2"/>
          <p:cNvSpPr txBox="1"/>
          <p:nvPr/>
        </p:nvSpPr>
        <p:spPr>
          <a:xfrm rot="5400000">
            <a:off x="7555327" y="5241299"/>
            <a:ext cx="2864069" cy="369332"/>
          </a:xfrm>
          <a:prstGeom prst="rect">
            <a:avLst/>
          </a:prstGeom>
          <a:noFill/>
        </p:spPr>
        <p:txBody>
          <a:bodyPr wrap="square" rtlCol="0">
            <a:spAutoFit/>
          </a:bodyPr>
          <a:lstStyle/>
          <a:p>
            <a:r>
              <a:rPr lang="en-US" dirty="0" smtClean="0">
                <a:solidFill>
                  <a:schemeClr val="bg1"/>
                </a:solidFill>
                <a:hlinkClick r:id="rId4"/>
              </a:rPr>
              <a:t>CC BY-SA 2.0 </a:t>
            </a:r>
            <a:r>
              <a:rPr lang="en-US" dirty="0" smtClean="0">
                <a:solidFill>
                  <a:schemeClr val="bg1"/>
                </a:solidFill>
              </a:rPr>
              <a:t>by </a:t>
            </a:r>
            <a:r>
              <a:rPr lang="en-US" dirty="0" err="1" smtClean="0">
                <a:solidFill>
                  <a:schemeClr val="bg1"/>
                </a:solidFill>
                <a:hlinkClick r:id="rId5"/>
              </a:rPr>
              <a:t>robynejay</a:t>
            </a:r>
            <a:endParaRPr lang="en-US" dirty="0">
              <a:solidFill>
                <a:schemeClr val="bg1"/>
              </a:solidFill>
            </a:endParaRPr>
          </a:p>
        </p:txBody>
      </p:sp>
    </p:spTree>
    <p:extLst>
      <p:ext uri="{BB962C8B-B14F-4D97-AF65-F5344CB8AC3E}">
        <p14:creationId xmlns:p14="http://schemas.microsoft.com/office/powerpoint/2010/main" val="35086246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2819400"/>
          </a:xfrm>
        </p:spPr>
        <p:txBody>
          <a:bodyPr>
            <a:noAutofit/>
          </a:bodyPr>
          <a:lstStyle/>
          <a:p>
            <a:r>
              <a:rPr lang="en-US" sz="6600" dirty="0" smtClean="0">
                <a:solidFill>
                  <a:srgbClr val="002060"/>
                </a:solidFill>
              </a:rPr>
              <a:t>Mentors are</a:t>
            </a:r>
            <a:r>
              <a:rPr lang="en-US" sz="6600" baseline="0" dirty="0" smtClean="0">
                <a:solidFill>
                  <a:srgbClr val="002060"/>
                </a:solidFill>
              </a:rPr>
              <a:t> tiles in your mosaic. They are…</a:t>
            </a:r>
            <a:endParaRPr lang="en-US" sz="6600" dirty="0">
              <a:solidFill>
                <a:srgbClr val="002060"/>
              </a:solidFill>
            </a:endParaRPr>
          </a:p>
        </p:txBody>
      </p:sp>
    </p:spTree>
    <p:extLst>
      <p:ext uri="{BB962C8B-B14F-4D97-AF65-F5344CB8AC3E}">
        <p14:creationId xmlns:p14="http://schemas.microsoft.com/office/powerpoint/2010/main" val="31253245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7"/>
            <a:ext cx="5562600" cy="4171950"/>
          </a:xfrm>
          <a:prstGeom prst="rect">
            <a:avLst/>
          </a:prstGeom>
        </p:spPr>
      </p:pic>
      <p:sp>
        <p:nvSpPr>
          <p:cNvPr id="2" name="Title 1"/>
          <p:cNvSpPr>
            <a:spLocks noGrp="1"/>
          </p:cNvSpPr>
          <p:nvPr>
            <p:ph type="title"/>
          </p:nvPr>
        </p:nvSpPr>
        <p:spPr>
          <a:xfrm>
            <a:off x="508000" y="4114799"/>
            <a:ext cx="8077200" cy="2709333"/>
          </a:xfrm>
        </p:spPr>
        <p:txBody>
          <a:bodyPr>
            <a:noAutofit/>
          </a:bodyPr>
          <a:lstStyle/>
          <a:p>
            <a:pPr algn="r"/>
            <a:r>
              <a:rPr lang="en-US" sz="6600" dirty="0" smtClean="0">
                <a:solidFill>
                  <a:srgbClr val="002060"/>
                </a:solidFill>
              </a:rPr>
              <a:t>Managers and leaders, but also…</a:t>
            </a:r>
            <a:endParaRPr lang="en-US" sz="6600" dirty="0">
              <a:solidFill>
                <a:srgbClr val="002060"/>
              </a:solidFill>
            </a:endParaRPr>
          </a:p>
        </p:txBody>
      </p:sp>
      <p:sp>
        <p:nvSpPr>
          <p:cNvPr id="5" name="TextBox 4"/>
          <p:cNvSpPr txBox="1"/>
          <p:nvPr/>
        </p:nvSpPr>
        <p:spPr>
          <a:xfrm rot="16200000">
            <a:off x="-1213930" y="1255836"/>
            <a:ext cx="2864069" cy="369332"/>
          </a:xfrm>
          <a:prstGeom prst="rect">
            <a:avLst/>
          </a:prstGeom>
          <a:noFill/>
        </p:spPr>
        <p:txBody>
          <a:bodyPr wrap="square" rtlCol="0">
            <a:spAutoFit/>
          </a:bodyPr>
          <a:lstStyle/>
          <a:p>
            <a:r>
              <a:rPr lang="en-US" dirty="0" smtClean="0">
                <a:solidFill>
                  <a:schemeClr val="bg1"/>
                </a:solidFill>
                <a:hlinkClick r:id="rId3"/>
              </a:rPr>
              <a:t>CC BY-SA 2.0 </a:t>
            </a:r>
            <a:r>
              <a:rPr lang="en-US" dirty="0" smtClean="0">
                <a:solidFill>
                  <a:schemeClr val="bg1"/>
                </a:solidFill>
              </a:rPr>
              <a:t>by </a:t>
            </a:r>
            <a:r>
              <a:rPr lang="en-US" dirty="0" err="1" smtClean="0">
                <a:solidFill>
                  <a:schemeClr val="bg1"/>
                </a:solidFill>
                <a:hlinkClick r:id="rId4"/>
              </a:rPr>
              <a:t>robynejay</a:t>
            </a:r>
            <a:endParaRPr lang="en-US" dirty="0">
              <a:solidFill>
                <a:schemeClr val="bg1"/>
              </a:solidFill>
            </a:endParaRPr>
          </a:p>
        </p:txBody>
      </p:sp>
    </p:spTree>
    <p:extLst>
      <p:ext uri="{BB962C8B-B14F-4D97-AF65-F5344CB8AC3E}">
        <p14:creationId xmlns:p14="http://schemas.microsoft.com/office/powerpoint/2010/main" val="15392517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3975100" cy="6629400"/>
          </a:xfrm>
        </p:spPr>
        <p:txBody>
          <a:bodyPr>
            <a:normAutofit/>
          </a:bodyPr>
          <a:lstStyle/>
          <a:p>
            <a:r>
              <a:rPr lang="en-US" sz="6600" dirty="0" smtClean="0">
                <a:solidFill>
                  <a:srgbClr val="002060"/>
                </a:solidFill>
              </a:rPr>
              <a:t>Colleagues</a:t>
            </a:r>
            <a:r>
              <a:rPr lang="en-US" sz="6600" baseline="0" dirty="0" smtClean="0">
                <a:solidFill>
                  <a:srgbClr val="002060"/>
                </a:solidFill>
              </a:rPr>
              <a:t> at all levels</a:t>
            </a:r>
            <a:endParaRPr lang="en-US" sz="6600"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
        <p:nvSpPr>
          <p:cNvPr id="5" name="TextBox 4"/>
          <p:cNvSpPr txBox="1"/>
          <p:nvPr/>
        </p:nvSpPr>
        <p:spPr>
          <a:xfrm rot="5400000">
            <a:off x="7527299" y="5252186"/>
            <a:ext cx="2864069" cy="369332"/>
          </a:xfrm>
          <a:prstGeom prst="rect">
            <a:avLst/>
          </a:prstGeom>
          <a:noFill/>
        </p:spPr>
        <p:txBody>
          <a:bodyPr wrap="square" rtlCol="0">
            <a:spAutoFit/>
          </a:bodyPr>
          <a:lstStyle/>
          <a:p>
            <a:r>
              <a:rPr lang="en-US" dirty="0" smtClean="0">
                <a:solidFill>
                  <a:schemeClr val="bg1"/>
                </a:solidFill>
                <a:hlinkClick r:id="rId3"/>
              </a:rPr>
              <a:t>CC BY-SA 2.0 </a:t>
            </a:r>
            <a:r>
              <a:rPr lang="en-US" dirty="0" smtClean="0">
                <a:solidFill>
                  <a:schemeClr val="bg1"/>
                </a:solidFill>
              </a:rPr>
              <a:t>by </a:t>
            </a:r>
            <a:r>
              <a:rPr lang="en-US" dirty="0" err="1" smtClean="0">
                <a:solidFill>
                  <a:schemeClr val="bg1"/>
                </a:solidFill>
                <a:hlinkClick r:id="rId4"/>
              </a:rPr>
              <a:t>robynejay</a:t>
            </a:r>
            <a:endParaRPr lang="en-US" dirty="0">
              <a:solidFill>
                <a:schemeClr val="bg1"/>
              </a:solidFill>
            </a:endParaRPr>
          </a:p>
        </p:txBody>
      </p:sp>
    </p:spTree>
    <p:extLst>
      <p:ext uri="{BB962C8B-B14F-4D97-AF65-F5344CB8AC3E}">
        <p14:creationId xmlns:p14="http://schemas.microsoft.com/office/powerpoint/2010/main" val="42616793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
            <a:ext cx="9144000" cy="6864350"/>
          </a:xfrm>
          <a:prstGeom prst="rect">
            <a:avLst/>
          </a:prstGeom>
        </p:spPr>
      </p:pic>
      <p:sp>
        <p:nvSpPr>
          <p:cNvPr id="2" name="Title 1"/>
          <p:cNvSpPr>
            <a:spLocks noGrp="1"/>
          </p:cNvSpPr>
          <p:nvPr>
            <p:ph type="title"/>
          </p:nvPr>
        </p:nvSpPr>
        <p:spPr>
          <a:xfrm>
            <a:off x="304800" y="2133600"/>
            <a:ext cx="8229600" cy="1143000"/>
          </a:xfrm>
        </p:spPr>
        <p:txBody>
          <a:bodyPr>
            <a:noAutofit/>
          </a:bodyPr>
          <a:lstStyle/>
          <a:p>
            <a:r>
              <a:rPr lang="en-US" sz="9600" dirty="0" smtClean="0">
                <a:solidFill>
                  <a:schemeClr val="bg2"/>
                </a:solidFill>
              </a:rPr>
              <a:t>Friends</a:t>
            </a:r>
            <a:endParaRPr lang="en-US" sz="9600" dirty="0">
              <a:solidFill>
                <a:schemeClr val="bg2"/>
              </a:solidFill>
            </a:endParaRPr>
          </a:p>
        </p:txBody>
      </p:sp>
      <p:sp>
        <p:nvSpPr>
          <p:cNvPr id="6" name="TextBox 5"/>
          <p:cNvSpPr txBox="1"/>
          <p:nvPr/>
        </p:nvSpPr>
        <p:spPr>
          <a:xfrm rot="5400000">
            <a:off x="7490013" y="5241300"/>
            <a:ext cx="2864069" cy="369332"/>
          </a:xfrm>
          <a:prstGeom prst="rect">
            <a:avLst/>
          </a:prstGeom>
          <a:noFill/>
        </p:spPr>
        <p:txBody>
          <a:bodyPr wrap="square" rtlCol="0">
            <a:spAutoFit/>
          </a:bodyPr>
          <a:lstStyle/>
          <a:p>
            <a:r>
              <a:rPr lang="en-US" dirty="0" smtClean="0">
                <a:solidFill>
                  <a:schemeClr val="bg1"/>
                </a:solidFill>
                <a:hlinkClick r:id="rId3"/>
              </a:rPr>
              <a:t>CC BY-SA 2.0 </a:t>
            </a:r>
            <a:r>
              <a:rPr lang="en-US" dirty="0" smtClean="0">
                <a:solidFill>
                  <a:schemeClr val="bg1"/>
                </a:solidFill>
              </a:rPr>
              <a:t>by </a:t>
            </a:r>
            <a:r>
              <a:rPr lang="en-US" dirty="0" err="1" smtClean="0">
                <a:solidFill>
                  <a:schemeClr val="bg1"/>
                </a:solidFill>
                <a:hlinkClick r:id="rId4"/>
              </a:rPr>
              <a:t>robynejay</a:t>
            </a:r>
            <a:endParaRPr lang="en-US" dirty="0">
              <a:solidFill>
                <a:schemeClr val="bg1"/>
              </a:solidFill>
            </a:endParaRPr>
          </a:p>
        </p:txBody>
      </p:sp>
    </p:spTree>
    <p:extLst>
      <p:ext uri="{BB962C8B-B14F-4D97-AF65-F5344CB8AC3E}">
        <p14:creationId xmlns:p14="http://schemas.microsoft.com/office/powerpoint/2010/main" val="5955519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1783</Words>
  <Application>Microsoft Macintosh PowerPoint</Application>
  <PresentationFormat>On-screen Show (4:3)</PresentationFormat>
  <Paragraphs>234</Paragraphs>
  <Slides>33</Slides>
  <Notes>18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 Importance of Mentors on the Journey to a First CIO Position</vt:lpstr>
      <vt:lpstr>PowerPoint Presentation</vt:lpstr>
      <vt:lpstr>Administrivia</vt:lpstr>
      <vt:lpstr>How many mentors do you currently have?</vt:lpstr>
      <vt:lpstr>We are each a mosaic</vt:lpstr>
      <vt:lpstr>Mentors are tiles in your mosaic. They are…</vt:lpstr>
      <vt:lpstr>Managers and leaders, but also…</vt:lpstr>
      <vt:lpstr>Colleagues at all levels</vt:lpstr>
      <vt:lpstr>Friends</vt:lpstr>
      <vt:lpstr>… and sometimes people you’ve not yet met</vt:lpstr>
      <vt:lpstr>Mentoring Functions &amp; Styles</vt:lpstr>
      <vt:lpstr>Relevant mentoring functions</vt:lpstr>
      <vt:lpstr>Sponsorship</vt:lpstr>
      <vt:lpstr>Visibility</vt:lpstr>
      <vt:lpstr>Coaching</vt:lpstr>
      <vt:lpstr>Role modeling</vt:lpstr>
      <vt:lpstr>Counseling</vt:lpstr>
      <vt:lpstr>Which mentoring function is currently most important to you?</vt:lpstr>
      <vt:lpstr>Mentoring styles for aspiring CIOs</vt:lpstr>
      <vt:lpstr>Traditional</vt:lpstr>
      <vt:lpstr>Network</vt:lpstr>
      <vt:lpstr>Circle</vt:lpstr>
      <vt:lpstr>Invisible</vt:lpstr>
      <vt:lpstr>Which mentoring style are you most likely to try?</vt:lpstr>
      <vt:lpstr>Creating a professional development plan</vt:lpstr>
      <vt:lpstr>Find a mentor</vt:lpstr>
      <vt:lpstr>The worst anyone can say is “no”</vt:lpstr>
      <vt:lpstr>To thine own self be true</vt:lpstr>
      <vt:lpstr>Finally, remember…</vt:lpstr>
      <vt:lpstr>Pay it forward</vt:lpstr>
      <vt:lpstr>Resources</vt:lpstr>
      <vt:lpstr>Take this moment to thank the mentors in your life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Mentors on the Journey to a First CIO Position</dc:title>
  <dc:creator>Melissa</dc:creator>
  <cp:lastModifiedBy>Melissa Woo</cp:lastModifiedBy>
  <cp:revision>170</cp:revision>
  <dcterms:created xsi:type="dcterms:W3CDTF">2012-10-21T22:27:11Z</dcterms:created>
  <dcterms:modified xsi:type="dcterms:W3CDTF">2012-11-08T04:59:01Z</dcterms:modified>
</cp:coreProperties>
</file>