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0021"/>
    <a:srgbClr val="45811B"/>
    <a:srgbClr val="DDE8D5"/>
    <a:srgbClr val="FBC82B"/>
    <a:srgbClr val="7BA62B"/>
    <a:srgbClr val="8A8889"/>
    <a:srgbClr val="FD9712"/>
    <a:srgbClr val="1B7B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752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1" d="100"/>
          <a:sy n="111" d="100"/>
        </p:scale>
        <p:origin x="-4264" y="-12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B4CE335-1B1A-964B-82DC-B141406EE227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8496B65-2B99-9749-86B2-DBBD8E183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73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29C111D-D8D7-CE47-9FDD-C94C8EB69FD2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FA281B-0946-C245-AF81-6D816C0F4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70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FA281B-0946-C245-AF81-6D816C0F4E5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02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33350"/>
            <a:ext cx="9144000" cy="5853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5" name="Picture 9" descr="logopp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165725" y="4349750"/>
            <a:ext cx="3368675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90" y="815355"/>
            <a:ext cx="8338410" cy="1470025"/>
          </a:xfrm>
        </p:spPr>
        <p:txBody>
          <a:bodyPr/>
          <a:lstStyle>
            <a:lvl1pPr algn="r">
              <a:defRPr sz="33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5755" y="2008445"/>
            <a:ext cx="6400800" cy="1219200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4C4C4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2A81-A55D-B14A-87F9-64399E3EB008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C5229-8E32-E645-895C-4316DCBFA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6C56F-965E-CD42-B692-23F2BC5A4107}" type="datetime1">
              <a:rPr lang="en-US"/>
              <a:pPr>
                <a:defRPr/>
              </a:pPr>
              <a:t>11/8/12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50499-F08D-D846-85CA-35A359C90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ADE71-C90D-5846-AE30-D761D1BAF737}" type="datetime1">
              <a:rPr lang="en-US"/>
              <a:pPr>
                <a:defRPr/>
              </a:pPr>
              <a:t>11/8/12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2AC32-9818-5145-A709-40F4F4DBF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5A765-D575-FA46-A41B-CAB3F8AFCABF}" type="datetime1">
              <a:rPr lang="en-US"/>
              <a:pPr>
                <a:defRPr/>
              </a:pPr>
              <a:t>11/8/12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C9DFE-152E-9040-B076-1029403C7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38587-1E30-3748-9425-D333D6B75DF6}" type="datetime1">
              <a:rPr lang="en-US"/>
              <a:pPr>
                <a:defRPr/>
              </a:pPr>
              <a:t>11/8/12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043AD-40DE-3E42-A039-B20597961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37561-D7F7-A643-AD61-BE0180DD63F4}" type="datetime1">
              <a:rPr lang="en-US"/>
              <a:pPr>
                <a:defRPr/>
              </a:pPr>
              <a:t>11/8/12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562B7-F15F-9143-92A0-BF392971B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46317-50AB-5B4D-AD0D-1403A4463B90}" type="datetime1">
              <a:rPr lang="en-US"/>
              <a:pPr>
                <a:defRPr/>
              </a:pPr>
              <a:t>11/8/12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24155-73A5-154B-9497-B8A696865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2EF71-630A-3D4B-9506-21A3AE5DB4F6}" type="datetime1">
              <a:rPr lang="en-US"/>
              <a:pPr>
                <a:defRPr/>
              </a:pPr>
              <a:t>11/8/12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AE98D-1DF9-DB4F-958A-E2505715E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019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35B64-5C99-FF47-BF36-56C1D608293A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D13F5-95C5-8346-AD32-ECFB60E12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21D53-DC80-0249-87E2-0641C5333359}" type="datetime1">
              <a:rPr lang="en-US"/>
              <a:pPr>
                <a:defRPr/>
              </a:pPr>
              <a:t>11/8/12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890BD-9006-5948-9686-25ECA9017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9C08D-6E9D-E24C-B86C-14C4410FA202}" type="datetime1">
              <a:rPr lang="en-US"/>
              <a:pPr>
                <a:defRPr/>
              </a:pPr>
              <a:t>11/8/12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8374B-9A86-F04B-A439-03AFB0574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82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2CF04B88-D7C6-2C4A-8CF8-BC0C27BF4CFE}" type="datetime1">
              <a:rPr lang="en-US"/>
              <a:pPr>
                <a:defRPr/>
              </a:pPr>
              <a:t>11/8/12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5E8AAC72-D010-9E41-8AA4-85174D9E7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3" descr="dotspp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723313" y="5091113"/>
            <a:ext cx="2317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4" descr="bluebarpp.jpg"/>
          <p:cNvPicPr>
            <a:picLocks noChangeAspect="1"/>
          </p:cNvPicPr>
          <p:nvPr userDrawn="1"/>
        </p:nvPicPr>
        <p:blipFill>
          <a:blip r:embed="rId14"/>
          <a:srcRect b="26750"/>
          <a:stretch>
            <a:fillRect/>
          </a:stretch>
        </p:blipFill>
        <p:spPr bwMode="auto">
          <a:xfrm>
            <a:off x="0" y="6239000"/>
            <a:ext cx="9144000" cy="618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9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 cap="all">
          <a:solidFill>
            <a:srgbClr val="1B7B8B"/>
          </a:solidFill>
          <a:latin typeface="Arial"/>
          <a:ea typeface="ＭＳ Ｐゴシック" pitchFamily="4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B7B8B"/>
          </a:solidFill>
          <a:latin typeface="Arial" pitchFamily="48" charset="0"/>
          <a:ea typeface="ＭＳ Ｐゴシック" pitchFamily="4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B7B8B"/>
          </a:solidFill>
          <a:latin typeface="Arial" pitchFamily="48" charset="0"/>
          <a:ea typeface="ＭＳ Ｐゴシック" pitchFamily="4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B7B8B"/>
          </a:solidFill>
          <a:latin typeface="Arial" pitchFamily="48" charset="0"/>
          <a:ea typeface="ＭＳ Ｐゴシック" pitchFamily="4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B7B8B"/>
          </a:solidFill>
          <a:latin typeface="Arial" pitchFamily="48" charset="0"/>
          <a:ea typeface="ＭＳ Ｐゴシック" pitchFamily="4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9pPr>
    </p:titleStyle>
    <p:bodyStyle>
      <a:lvl1pPr marL="230188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1B7B8B"/>
        </a:buClr>
        <a:buSzPct val="80000"/>
        <a:buFont typeface="Arial" charset="0"/>
        <a:buChar char="•"/>
        <a:defRPr sz="28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1pPr>
      <a:lvl2pPr marL="511175" indent="-222250" algn="l" defTabSz="457200" rtl="0" eaLnBrk="0" fontAlgn="base" hangingPunct="0">
        <a:spcBef>
          <a:spcPct val="20000"/>
        </a:spcBef>
        <a:spcAft>
          <a:spcPct val="0"/>
        </a:spcAft>
        <a:buClr>
          <a:srgbClr val="1B7B8B"/>
        </a:buClr>
        <a:buSzPct val="80000"/>
        <a:buFont typeface="Arial" charset="0"/>
        <a:buChar char="•"/>
        <a:defRPr sz="24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1B7B8B"/>
        </a:buClr>
        <a:buSzPct val="80000"/>
        <a:buFont typeface="Arial" charset="0"/>
        <a:buChar char="•"/>
        <a:defRPr sz="20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3pPr>
      <a:lvl4pPr marL="1146175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1B7B8B"/>
        </a:buClr>
        <a:buSzPct val="80000"/>
        <a:buFont typeface="Arial" charset="0"/>
        <a:buChar char="•"/>
        <a:defRPr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4pPr>
      <a:lvl5pPr marL="1427163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1B7B8B"/>
        </a:buClr>
        <a:buSzPct val="80000"/>
        <a:buFont typeface="Arial" charset="0"/>
        <a:buChar char="•"/>
        <a:defRPr sz="16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 bwMode="auto">
          <a:xfrm>
            <a:off x="234950" y="815975"/>
            <a:ext cx="8339138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charset="-128"/>
              </a:rPr>
              <a:t>IT Accessibility Initiatives at Illinois</a:t>
            </a:r>
            <a:endParaRPr lang="en-US" sz="3100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165350" y="2008188"/>
            <a:ext cx="6400800" cy="205581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Arial" charset="0"/>
                <a:ea typeface="ＭＳ Ｐゴシック" charset="-128"/>
              </a:rPr>
              <a:t>November 7</a:t>
            </a:r>
            <a:r>
              <a:rPr lang="en-US" baseline="30000" dirty="0">
                <a:latin typeface="Arial" charset="0"/>
                <a:ea typeface="ＭＳ Ｐゴシック" charset="-128"/>
              </a:rPr>
              <a:t>th</a:t>
            </a:r>
            <a:r>
              <a:rPr lang="en-US" dirty="0">
                <a:latin typeface="Arial" charset="0"/>
                <a:ea typeface="ＭＳ Ｐゴシック" charset="-128"/>
              </a:rPr>
              <a:t>, 2012</a:t>
            </a:r>
            <a:br>
              <a:rPr lang="en-US" dirty="0">
                <a:latin typeface="Arial" charset="0"/>
                <a:ea typeface="ＭＳ Ｐゴシック" charset="-128"/>
              </a:rPr>
            </a:br>
            <a:r>
              <a:rPr lang="en-US" dirty="0" smtClean="0">
                <a:latin typeface="Arial" charset="0"/>
                <a:ea typeface="ＭＳ Ｐゴシック" charset="-128"/>
              </a:rPr>
              <a:t> </a:t>
            </a:r>
          </a:p>
          <a:p>
            <a:r>
              <a:rPr lang="en-US" dirty="0"/>
              <a:t>Jon Gunderson, </a:t>
            </a:r>
            <a:r>
              <a:rPr lang="en-US" dirty="0" err="1"/>
              <a:t>Ph.D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Coordinator of IT Accessibility</a:t>
            </a:r>
            <a:br>
              <a:rPr lang="en-US" dirty="0"/>
            </a:br>
            <a:r>
              <a:rPr lang="en-US" dirty="0"/>
              <a:t>University of Illinois at Urbana/Champaign</a:t>
            </a:r>
            <a:br>
              <a:rPr lang="en-US" dirty="0"/>
            </a:br>
            <a:r>
              <a:rPr lang="en-US" dirty="0" err="1"/>
              <a:t>jongund@illinois.edu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charset="-128"/>
              </a:rPr>
              <a:t>IT Accessibility at Illinois </a:t>
            </a:r>
            <a:endParaRPr lang="en-US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>
                <a:latin typeface="Arial" charset="0"/>
                <a:ea typeface="ＭＳ Ｐゴシック" charset="-128"/>
              </a:rPr>
              <a:t>Creating infrastructure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>
                <a:latin typeface="Arial" charset="0"/>
                <a:ea typeface="ＭＳ Ｐゴシック" charset="-128"/>
              </a:rPr>
              <a:t>Developing policies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>
                <a:latin typeface="Arial" charset="0"/>
                <a:ea typeface="ＭＳ Ｐゴシック" charset="-128"/>
              </a:rPr>
              <a:t>Creating </a:t>
            </a:r>
            <a:r>
              <a:rPr lang="en-US" dirty="0" smtClean="0">
                <a:latin typeface="Arial" charset="0"/>
                <a:ea typeface="ＭＳ Ｐゴシック" charset="-128"/>
              </a:rPr>
              <a:t>resources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>
                <a:latin typeface="Arial" charset="0"/>
                <a:ea typeface="ＭＳ Ｐゴシック" charset="-128"/>
              </a:rPr>
              <a:t>Working with vendors</a:t>
            </a:r>
            <a:endParaRPr lang="en-US" dirty="0">
              <a:latin typeface="Arial" charset="0"/>
              <a:ea typeface="ＭＳ Ｐゴシック" charset="-128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>
                <a:latin typeface="Arial" charset="0"/>
                <a:ea typeface="ＭＳ Ｐゴシック" charset="-128"/>
              </a:rPr>
              <a:t>Purchasing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charset="-128"/>
              </a:rPr>
              <a:t>Creating Infrastructure</a:t>
            </a:r>
            <a:endParaRPr lang="en-US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124858"/>
            <a:ext cx="8229600" cy="5001306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  <a:ea typeface="ＭＳ Ｐゴシック" charset="-128"/>
              </a:rPr>
              <a:t>Disability Services (DRES)</a:t>
            </a:r>
          </a:p>
          <a:p>
            <a:pPr lvl="1" eaLnBrk="1" hangingPunct="1"/>
            <a:r>
              <a:rPr lang="en-US" sz="2000" dirty="0" smtClean="0">
                <a:latin typeface="Arial" charset="0"/>
                <a:ea typeface="ＭＳ Ｐゴシック" charset="-128"/>
              </a:rPr>
              <a:t>3 FTE alternative media specialists (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eText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 and captioning)</a:t>
            </a:r>
          </a:p>
          <a:p>
            <a:pPr lvl="1" eaLnBrk="1" hangingPunct="1"/>
            <a:r>
              <a:rPr lang="en-US" sz="2000" dirty="0" smtClean="0">
                <a:latin typeface="Arial" charset="0"/>
                <a:ea typeface="ＭＳ Ｐゴシック" charset="-128"/>
              </a:rPr>
              <a:t>Coordinator of IT Accessibility (me)</a:t>
            </a:r>
          </a:p>
          <a:p>
            <a:pPr lvl="1" eaLnBrk="1" hangingPunct="1"/>
            <a:r>
              <a:rPr lang="en-US" sz="2000" dirty="0"/>
              <a:t>IT Accessibility </a:t>
            </a:r>
            <a:r>
              <a:rPr lang="en-US" sz="2000" dirty="0" smtClean="0"/>
              <a:t>Specialist: Training</a:t>
            </a:r>
            <a:endParaRPr lang="en-US" sz="2000" dirty="0" smtClean="0">
              <a:latin typeface="Arial" charset="0"/>
              <a:ea typeface="ＭＳ Ｐゴシック" charset="-128"/>
            </a:endParaRPr>
          </a:p>
          <a:p>
            <a:pPr lvl="1" eaLnBrk="1" hangingPunct="1"/>
            <a:r>
              <a:rPr lang="en-US" sz="2000" dirty="0" smtClean="0">
                <a:latin typeface="Arial" charset="0"/>
                <a:ea typeface="ＭＳ Ｐゴシック" charset="-128"/>
              </a:rPr>
              <a:t>IT Accessibility Specialist: Web applications and vendors</a:t>
            </a:r>
          </a:p>
          <a:p>
            <a:pPr lvl="1" eaLnBrk="1" hangingPunct="1"/>
            <a:r>
              <a:rPr lang="en-US" sz="2000" dirty="0" smtClean="0">
                <a:latin typeface="Arial" charset="0"/>
                <a:ea typeface="ＭＳ Ｐゴシック" charset="-128"/>
              </a:rPr>
              <a:t>Software developer and user interface designer: Tools</a:t>
            </a:r>
          </a:p>
          <a:p>
            <a:pPr eaLnBrk="1" hangingPunct="1"/>
            <a:r>
              <a:rPr lang="en-US" sz="2400" dirty="0" smtClean="0">
                <a:latin typeface="Arial" charset="0"/>
                <a:ea typeface="ＭＳ Ｐゴシック" charset="-128"/>
              </a:rPr>
              <a:t>Departmental/Campus/</a:t>
            </a:r>
            <a:r>
              <a:rPr lang="en-US" sz="2400" dirty="0" err="1" smtClean="0">
                <a:latin typeface="Arial" charset="0"/>
                <a:ea typeface="ＭＳ Ｐゴシック" charset="-128"/>
              </a:rPr>
              <a:t>Educatonal</a:t>
            </a:r>
            <a:r>
              <a:rPr lang="en-US" sz="2400" dirty="0" smtClean="0">
                <a:latin typeface="Arial" charset="0"/>
                <a:ea typeface="ＭＳ Ｐゴシック" charset="-128"/>
              </a:rPr>
              <a:t> IT (CITES)</a:t>
            </a:r>
          </a:p>
          <a:p>
            <a:pPr lvl="1" eaLnBrk="1" hangingPunct="1"/>
            <a:r>
              <a:rPr lang="en-US" sz="2000" dirty="0" smtClean="0">
                <a:latin typeface="Arial" charset="0"/>
                <a:ea typeface="ＭＳ Ｐゴシック" charset="-128"/>
              </a:rPr>
              <a:t>Accessible Design Specialist: Internal CITES development</a:t>
            </a:r>
          </a:p>
          <a:p>
            <a:pPr lvl="1" eaLnBrk="1" hangingPunct="1"/>
            <a:r>
              <a:rPr lang="en-US" sz="2000" dirty="0" smtClean="0"/>
              <a:t>Accessible </a:t>
            </a:r>
            <a:r>
              <a:rPr lang="en-US" sz="2000" dirty="0"/>
              <a:t>Design </a:t>
            </a:r>
            <a:r>
              <a:rPr lang="en-US" sz="2000" dirty="0" smtClean="0"/>
              <a:t>Specialist: Outreach to campus unit</a:t>
            </a:r>
            <a:endParaRPr lang="en-US" sz="2000" dirty="0" smtClean="0">
              <a:latin typeface="Arial" charset="0"/>
              <a:ea typeface="ＭＳ Ｐゴシック" charset="-128"/>
            </a:endParaRPr>
          </a:p>
          <a:p>
            <a:pPr eaLnBrk="1" hangingPunct="1"/>
            <a:r>
              <a:rPr lang="en-US" sz="2400" dirty="0" smtClean="0">
                <a:latin typeface="Arial" charset="0"/>
                <a:ea typeface="ＭＳ Ｐゴシック" charset="-128"/>
              </a:rPr>
              <a:t>Enterprise Administrative IT (AITS)</a:t>
            </a:r>
          </a:p>
          <a:p>
            <a:pPr lvl="1" eaLnBrk="1" hangingPunct="1"/>
            <a:r>
              <a:rPr lang="en-US" sz="2000" dirty="0" smtClean="0">
                <a:latin typeface="Arial" charset="0"/>
                <a:ea typeface="ＭＳ Ｐゴシック" charset="-128"/>
              </a:rPr>
              <a:t>1.5 FTE Accessibility Evaluators in QA 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group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Distributed responsibilities in units</a:t>
            </a:r>
            <a:endParaRPr lang="en-US" dirty="0" smtClean="0">
              <a:latin typeface="Arial" charset="0"/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4350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charset="-128"/>
              </a:rPr>
              <a:t>Developing Policies and Procedures</a:t>
            </a:r>
            <a:endParaRPr lang="en-US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Illinois Information Technology Accessibility Act (2007)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Developing captioning policy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charset="-128"/>
              </a:rPr>
              <a:t>All 3 campuses</a:t>
            </a:r>
          </a:p>
          <a:p>
            <a:pPr eaLnBrk="1" hangingPunct="1"/>
            <a:r>
              <a:rPr lang="en-US" dirty="0" err="1" smtClean="0">
                <a:latin typeface="Arial" charset="0"/>
                <a:ea typeface="ＭＳ Ｐゴシック" charset="-128"/>
              </a:rPr>
              <a:t>eText</a:t>
            </a:r>
            <a:r>
              <a:rPr lang="en-US" dirty="0" smtClean="0">
                <a:latin typeface="Arial" charset="0"/>
                <a:ea typeface="ＭＳ Ｐゴシック" charset="-128"/>
              </a:rPr>
              <a:t> production (</a:t>
            </a:r>
            <a:r>
              <a:rPr lang="en-US" dirty="0" err="1" smtClean="0">
                <a:latin typeface="Arial" charset="0"/>
                <a:ea typeface="ＭＳ Ｐゴシック" charset="-128"/>
              </a:rPr>
              <a:t>eText@Illinois</a:t>
            </a:r>
            <a:r>
              <a:rPr lang="en-US" dirty="0">
                <a:latin typeface="Arial" charset="0"/>
                <a:ea typeface="ＭＳ Ｐゴシック" charset="-128"/>
              </a:rPr>
              <a:t>)</a:t>
            </a:r>
            <a:endParaRPr lang="en-US" dirty="0" smtClean="0">
              <a:latin typeface="Arial" charset="0"/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2996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charset="-128"/>
              </a:rPr>
              <a:t>Creating Resources</a:t>
            </a:r>
            <a:endParaRPr lang="en-US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Web accessibility best practices </a:t>
            </a:r>
            <a:r>
              <a:rPr lang="en-US" dirty="0">
                <a:latin typeface="Arial" charset="0"/>
                <a:ea typeface="ＭＳ Ｐゴシック" charset="-128"/>
              </a:rPr>
              <a:t>working group</a:t>
            </a:r>
            <a:br>
              <a:rPr lang="en-US" dirty="0">
                <a:latin typeface="Arial" charset="0"/>
                <a:ea typeface="ＭＳ Ｐゴシック" charset="-128"/>
              </a:rPr>
            </a:br>
            <a:r>
              <a:rPr lang="en-US" dirty="0" smtClean="0">
                <a:latin typeface="Arial" charset="0"/>
                <a:ea typeface="ＭＳ Ｐゴシック" charset="-128"/>
              </a:rPr>
              <a:t>	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http</a:t>
            </a:r>
            <a:r>
              <a:rPr lang="en-US" sz="2000" dirty="0">
                <a:latin typeface="Arial" charset="0"/>
                <a:ea typeface="ＭＳ Ｐゴシック" charset="-128"/>
              </a:rPr>
              <a:t>://</a:t>
            </a:r>
            <a:r>
              <a:rPr lang="en-US" sz="2000" dirty="0" err="1">
                <a:latin typeface="Arial" charset="0"/>
                <a:ea typeface="ＭＳ Ｐゴシック" charset="-128"/>
              </a:rPr>
              <a:t>collaborate.athenpro.org</a:t>
            </a:r>
            <a:r>
              <a:rPr lang="en-US" sz="2000" dirty="0">
                <a:latin typeface="Arial" charset="0"/>
                <a:ea typeface="ＭＳ Ｐゴシック" charset="-128"/>
              </a:rPr>
              <a:t>/group/web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/</a:t>
            </a:r>
            <a:br>
              <a:rPr lang="en-US" sz="2000" dirty="0" smtClean="0">
                <a:latin typeface="Arial" charset="0"/>
                <a:ea typeface="ＭＳ Ｐゴシック" charset="-128"/>
              </a:rPr>
            </a:br>
            <a:r>
              <a:rPr lang="en-US" sz="2000" dirty="0" smtClean="0">
                <a:latin typeface="Arial" charset="0"/>
                <a:ea typeface="ＭＳ Ｐゴシック" charset="-128"/>
              </a:rPr>
              <a:t>	http://</a:t>
            </a:r>
            <a:r>
              <a:rPr lang="en-US" sz="2000" dirty="0" err="1" smtClean="0">
                <a:latin typeface="Arial" charset="0"/>
                <a:ea typeface="ＭＳ Ｐゴシック" charset="-128"/>
              </a:rPr>
              <a:t>html.cita.illinois.edu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/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Open source tools for accessibility evaluation</a:t>
            </a:r>
          </a:p>
          <a:p>
            <a:pPr lvl="1" eaLnBrk="1" hangingPunct="1"/>
            <a:r>
              <a:rPr lang="en-US" dirty="0" err="1" smtClean="0">
                <a:latin typeface="Arial" charset="0"/>
                <a:ea typeface="ＭＳ Ｐゴシック" charset="-128"/>
              </a:rPr>
              <a:t>OpenAjax</a:t>
            </a:r>
            <a:r>
              <a:rPr lang="en-US" dirty="0">
                <a:latin typeface="Arial" charset="0"/>
                <a:ea typeface="ＭＳ Ｐゴシック" charset="-128"/>
              </a:rPr>
              <a:t> </a:t>
            </a:r>
            <a:r>
              <a:rPr lang="en-US" dirty="0" smtClean="0">
                <a:latin typeface="Arial" charset="0"/>
                <a:ea typeface="ＭＳ Ｐゴシック" charset="-128"/>
              </a:rPr>
              <a:t>Alliance Evaluation Library</a:t>
            </a:r>
            <a:r>
              <a:rPr lang="en-US" dirty="0">
                <a:latin typeface="Arial" charset="0"/>
                <a:ea typeface="ＭＳ Ｐゴシック" charset="-128"/>
              </a:rPr>
              <a:t/>
            </a:r>
            <a:br>
              <a:rPr lang="en-US" dirty="0">
                <a:latin typeface="Arial" charset="0"/>
                <a:ea typeface="ＭＳ Ｐゴシック" charset="-128"/>
              </a:rPr>
            </a:br>
            <a:r>
              <a:rPr lang="en-US" sz="2000" dirty="0" smtClean="0">
                <a:latin typeface="Arial" charset="0"/>
                <a:ea typeface="ＭＳ Ｐゴシック" charset="-128"/>
              </a:rPr>
              <a:t>http</a:t>
            </a:r>
            <a:r>
              <a:rPr lang="en-US" sz="2000" dirty="0">
                <a:latin typeface="Arial" charset="0"/>
                <a:ea typeface="ＭＳ Ｐゴシック" charset="-128"/>
              </a:rPr>
              <a:t>://</a:t>
            </a:r>
            <a:r>
              <a:rPr lang="en-US" sz="2000" dirty="0" err="1">
                <a:latin typeface="Arial" charset="0"/>
                <a:ea typeface="ＭＳ Ｐゴシック" charset="-128"/>
              </a:rPr>
              <a:t>www.openajax.org</a:t>
            </a:r>
            <a:r>
              <a:rPr lang="en-US" sz="2000" dirty="0">
                <a:latin typeface="Arial" charset="0"/>
                <a:ea typeface="ＭＳ Ｐゴシック" charset="-128"/>
              </a:rPr>
              <a:t>/member/wiki/Accessibility</a:t>
            </a:r>
            <a:endParaRPr lang="en-US" sz="2000" dirty="0" smtClean="0">
              <a:latin typeface="Arial" charset="0"/>
              <a:ea typeface="ＭＳ Ｐゴシック" charset="-128"/>
            </a:endParaRP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charset="-128"/>
              </a:rPr>
              <a:t>OAA Cache Inspector for Firefox</a:t>
            </a:r>
            <a:r>
              <a:rPr lang="en-US" sz="1600" dirty="0">
                <a:latin typeface="Arial" charset="0"/>
                <a:ea typeface="ＭＳ Ｐゴシック" charset="-128"/>
              </a:rPr>
              <a:t/>
            </a:r>
            <a:br>
              <a:rPr lang="en-US" sz="1600" dirty="0">
                <a:latin typeface="Arial" charset="0"/>
                <a:ea typeface="ＭＳ Ｐゴシック" charset="-128"/>
              </a:rPr>
            </a:br>
            <a:r>
              <a:rPr lang="en-US" sz="2000" dirty="0">
                <a:latin typeface="Arial" charset="0"/>
                <a:ea typeface="ＭＳ Ｐゴシック" charset="-128"/>
              </a:rPr>
              <a:t>http://</a:t>
            </a:r>
            <a:r>
              <a:rPr lang="en-US" sz="2000" dirty="0" err="1">
                <a:latin typeface="Arial" charset="0"/>
                <a:ea typeface="ＭＳ Ｐゴシック" charset="-128"/>
              </a:rPr>
              <a:t>code.google.com</a:t>
            </a:r>
            <a:r>
              <a:rPr lang="en-US" sz="2000" dirty="0">
                <a:latin typeface="Arial" charset="0"/>
                <a:ea typeface="ＭＳ Ｐゴシック" charset="-128"/>
              </a:rPr>
              <a:t>/p/</a:t>
            </a:r>
            <a:r>
              <a:rPr lang="en-US" sz="2000" dirty="0" err="1">
                <a:latin typeface="Arial" charset="0"/>
                <a:ea typeface="ＭＳ Ｐゴシック" charset="-128"/>
              </a:rPr>
              <a:t>oaa</a:t>
            </a:r>
            <a:r>
              <a:rPr lang="en-US" sz="2000" dirty="0">
                <a:latin typeface="Arial" charset="0"/>
                <a:ea typeface="ＭＳ Ｐゴシック" charset="-128"/>
              </a:rPr>
              <a:t>-accessibility-cache-inspector/</a:t>
            </a:r>
            <a:endParaRPr lang="en-US" sz="2000" dirty="0" smtClean="0">
              <a:latin typeface="Arial" charset="0"/>
              <a:ea typeface="ＭＳ Ｐゴシック" charset="-128"/>
            </a:endParaRPr>
          </a:p>
          <a:p>
            <a:pPr lvl="1" eaLnBrk="1" hangingPunct="1"/>
            <a:r>
              <a:rPr lang="en-US" dirty="0" err="1" smtClean="0">
                <a:latin typeface="Arial" charset="0"/>
                <a:ea typeface="ＭＳ Ｐゴシック" charset="-128"/>
              </a:rPr>
              <a:t>AInspector</a:t>
            </a:r>
            <a:r>
              <a:rPr lang="en-US" dirty="0" smtClean="0">
                <a:latin typeface="Arial" charset="0"/>
                <a:ea typeface="ＭＳ Ｐゴシック" charset="-128"/>
              </a:rPr>
              <a:t> </a:t>
            </a:r>
            <a:r>
              <a:rPr lang="en-US" dirty="0">
                <a:latin typeface="Arial" charset="0"/>
                <a:ea typeface="ＭＳ Ｐゴシック" charset="-128"/>
              </a:rPr>
              <a:t>for Firebug</a:t>
            </a:r>
            <a:br>
              <a:rPr lang="en-US" dirty="0">
                <a:latin typeface="Arial" charset="0"/>
                <a:ea typeface="ＭＳ Ｐゴシック" charset="-128"/>
              </a:rPr>
            </a:br>
            <a:r>
              <a:rPr lang="en-US" sz="2000" dirty="0" smtClean="0">
                <a:latin typeface="Arial" charset="0"/>
                <a:ea typeface="ＭＳ Ｐゴシック" charset="-128"/>
              </a:rPr>
              <a:t>http</a:t>
            </a:r>
            <a:r>
              <a:rPr lang="en-US" sz="2000" dirty="0">
                <a:latin typeface="Arial" charset="0"/>
                <a:ea typeface="ＭＳ Ｐゴシック" charset="-128"/>
              </a:rPr>
              <a:t>://</a:t>
            </a:r>
            <a:r>
              <a:rPr lang="en-US" sz="2000" dirty="0" err="1">
                <a:latin typeface="Arial" charset="0"/>
                <a:ea typeface="ＭＳ Ｐゴシック" charset="-128"/>
              </a:rPr>
              <a:t>code.google.com</a:t>
            </a:r>
            <a:r>
              <a:rPr lang="en-US" sz="2000" dirty="0">
                <a:latin typeface="Arial" charset="0"/>
                <a:ea typeface="ＭＳ Ｐゴシック" charset="-128"/>
              </a:rPr>
              <a:t>/p/</a:t>
            </a:r>
            <a:r>
              <a:rPr lang="en-US" sz="2000" dirty="0" err="1">
                <a:latin typeface="Arial" charset="0"/>
                <a:ea typeface="ＭＳ Ｐゴシック" charset="-128"/>
              </a:rPr>
              <a:t>ainspector</a:t>
            </a:r>
            <a:endParaRPr lang="en-US" sz="2000" dirty="0" smtClean="0">
              <a:latin typeface="Arial" charset="0"/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 smtClean="0">
              <a:latin typeface="Arial" charset="0"/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970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charset="-128"/>
              </a:rPr>
              <a:t>Working Vendors</a:t>
            </a:r>
            <a:endParaRPr lang="en-US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Few vendors understand accessibility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-128"/>
              </a:rPr>
              <a:t>E</a:t>
            </a:r>
            <a:r>
              <a:rPr lang="en-US" dirty="0" smtClean="0">
                <a:latin typeface="Arial" charset="0"/>
                <a:ea typeface="ＭＳ Ｐゴシック" charset="-128"/>
              </a:rPr>
              <a:t>ducate and prioritize </a:t>
            </a:r>
            <a:r>
              <a:rPr lang="en-US" smtClean="0">
                <a:latin typeface="Arial" charset="0"/>
                <a:ea typeface="ＭＳ Ｐゴシック" charset="-128"/>
              </a:rPr>
              <a:t>accessibility solutions</a:t>
            </a:r>
            <a:endParaRPr lang="en-US" dirty="0" smtClean="0">
              <a:latin typeface="Arial" charset="0"/>
              <a:ea typeface="ＭＳ Ｐゴシック" charset="-128"/>
            </a:endParaRPr>
          </a:p>
          <a:p>
            <a:pPr eaLnBrk="1" hangingPunct="1"/>
            <a:r>
              <a:rPr lang="en-US" b="1" i="1" dirty="0">
                <a:latin typeface="Arial" charset="0"/>
                <a:ea typeface="ＭＳ Ｐゴシック" charset="-128"/>
              </a:rPr>
              <a:t>D</a:t>
            </a:r>
            <a:r>
              <a:rPr lang="en-US" b="1" i="1" dirty="0" smtClean="0">
                <a:latin typeface="Arial" charset="0"/>
                <a:ea typeface="ＭＳ Ｐゴシック" charset="-128"/>
              </a:rPr>
              <a:t>o not assume </a:t>
            </a:r>
            <a:r>
              <a:rPr lang="en-US" dirty="0" smtClean="0">
                <a:latin typeface="Arial" charset="0"/>
                <a:ea typeface="ＭＳ Ｐゴシック" charset="-128"/>
              </a:rPr>
              <a:t>vendors do not care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Build inter-institutional coalitions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Testing with students, faculty and staff with disabilities</a:t>
            </a:r>
          </a:p>
          <a:p>
            <a:pPr algn="ctr" eaLnBrk="1" hangingPunct="1"/>
            <a:endParaRPr lang="en-US" i="1" dirty="0" smtClean="0">
              <a:latin typeface="Arial" charset="0"/>
              <a:ea typeface="ＭＳ Ｐゴシック" charset="-128"/>
            </a:endParaRPr>
          </a:p>
          <a:p>
            <a:pPr marL="0" indent="0" algn="ctr" eaLnBrk="1" hangingPunct="1">
              <a:buNone/>
            </a:pPr>
            <a:r>
              <a:rPr lang="en-US" b="1" i="1" dirty="0" smtClean="0">
                <a:latin typeface="Arial" charset="0"/>
                <a:ea typeface="ＭＳ Ｐゴシック" charset="-128"/>
              </a:rPr>
              <a:t>NOTE: </a:t>
            </a:r>
            <a:r>
              <a:rPr lang="en-US" i="1" dirty="0" smtClean="0">
                <a:latin typeface="Arial" charset="0"/>
                <a:ea typeface="ＭＳ Ｐゴシック" charset="-128"/>
              </a:rPr>
              <a:t>Assume web applications are not accessible unless you test them</a:t>
            </a:r>
          </a:p>
          <a:p>
            <a:pPr eaLnBrk="1" hangingPunct="1"/>
            <a:endParaRPr lang="en-US" dirty="0" smtClean="0">
              <a:latin typeface="Arial" charset="0"/>
              <a:ea typeface="ＭＳ Ｐゴシック" charset="-128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charset="-128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Arial" charset="0"/>
                <a:ea typeface="ＭＳ Ｐゴシック" charset="-128"/>
              </a:rPr>
              <a:t/>
            </a:r>
            <a:br>
              <a:rPr lang="en-US" dirty="0" smtClean="0">
                <a:latin typeface="Arial" charset="0"/>
                <a:ea typeface="ＭＳ Ｐゴシック" charset="-128"/>
              </a:rPr>
            </a:br>
            <a:endParaRPr lang="en-US" dirty="0" smtClean="0">
              <a:latin typeface="Arial" charset="0"/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 smtClean="0">
              <a:latin typeface="Arial" charset="0"/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136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charset="-128"/>
              </a:rPr>
              <a:t>IT Purchasing</a:t>
            </a:r>
            <a:endParaRPr lang="en-US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Include IITAA requirements in RFPs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Most vendors claim some level of accessibility 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Purchasing decisions for IT are very decentralized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People making purchasing decisions do not understand accessibility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Need to improve their capabilities in accessing </a:t>
            </a:r>
            <a:r>
              <a:rPr lang="en-US" dirty="0" smtClean="0">
                <a:latin typeface="Arial" charset="0"/>
                <a:ea typeface="ＭＳ Ｐゴシック" charset="-128"/>
              </a:rPr>
              <a:t>accessibility</a:t>
            </a:r>
            <a:endParaRPr lang="en-US" dirty="0" smtClean="0">
              <a:latin typeface="Arial" charset="0"/>
              <a:ea typeface="ＭＳ Ｐゴシック" charset="-128"/>
            </a:endParaRPr>
          </a:p>
          <a:p>
            <a:pPr algn="ctr" eaLnBrk="1" hangingPunct="1"/>
            <a:endParaRPr lang="en-US" i="1" dirty="0" smtClean="0">
              <a:latin typeface="Arial" charset="0"/>
              <a:ea typeface="ＭＳ Ｐゴシック" charset="-128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charset="-128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charset="-128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Arial" charset="0"/>
                <a:ea typeface="ＭＳ Ｐゴシック" charset="-128"/>
              </a:rPr>
              <a:t/>
            </a:r>
            <a:br>
              <a:rPr lang="en-US" dirty="0" smtClean="0">
                <a:latin typeface="Arial" charset="0"/>
                <a:ea typeface="ＭＳ Ｐゴシック" charset="-128"/>
              </a:rPr>
            </a:br>
            <a:endParaRPr lang="en-US" dirty="0" smtClean="0">
              <a:latin typeface="Arial" charset="0"/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 smtClean="0">
              <a:latin typeface="Arial" charset="0"/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02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charset="-128"/>
              </a:rPr>
              <a:t>Ask Vendors about..</a:t>
            </a:r>
            <a:endParaRPr lang="en-US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Demonstrate accessibility features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Demonstrate compatibility with assistive technologies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Help you create accessible instructional materials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charset="-128"/>
              </a:rPr>
              <a:t>Accessibility by default (instead of exception or impossible)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charset="-128"/>
              </a:rPr>
              <a:t>Support HTML standards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charset="-128"/>
              </a:rPr>
              <a:t>Captions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charset="-128"/>
              </a:rPr>
              <a:t>Audio descriptions</a:t>
            </a:r>
          </a:p>
          <a:p>
            <a:pPr marL="288925" lvl="1" indent="0" eaLnBrk="1" hangingPunct="1">
              <a:buNone/>
            </a:pPr>
            <a:endParaRPr lang="en-US" dirty="0" smtClean="0">
              <a:latin typeface="Arial" charset="0"/>
              <a:ea typeface="ＭＳ Ｐゴシック" charset="-128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charset="-128"/>
            </a:endParaRPr>
          </a:p>
          <a:p>
            <a:pPr algn="ctr" eaLnBrk="1" hangingPunct="1"/>
            <a:endParaRPr lang="en-US" i="1" dirty="0" smtClean="0">
              <a:latin typeface="Arial" charset="0"/>
              <a:ea typeface="ＭＳ Ｐゴシック" charset="-128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charset="-128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charset="-128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Arial" charset="0"/>
                <a:ea typeface="ＭＳ Ｐゴシック" charset="-128"/>
              </a:rPr>
              <a:t/>
            </a:r>
            <a:br>
              <a:rPr lang="en-US" dirty="0" smtClean="0">
                <a:latin typeface="Arial" charset="0"/>
                <a:ea typeface="ＭＳ Ｐゴシック" charset="-128"/>
              </a:rPr>
            </a:br>
            <a:endParaRPr lang="en-US" dirty="0" smtClean="0">
              <a:latin typeface="Arial" charset="0"/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 smtClean="0">
              <a:latin typeface="Arial" charset="0"/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562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259</Words>
  <Application>Microsoft Macintosh PowerPoint</Application>
  <PresentationFormat>On-screen Show (4:3)</PresentationFormat>
  <Paragraphs>69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IT Accessibility Initiatives at Illinois</vt:lpstr>
      <vt:lpstr>IT Accessibility at Illinois </vt:lpstr>
      <vt:lpstr>Creating Infrastructure</vt:lpstr>
      <vt:lpstr>Developing Policies and Procedures</vt:lpstr>
      <vt:lpstr>Creating Resources</vt:lpstr>
      <vt:lpstr>Working Vendors</vt:lpstr>
      <vt:lpstr>IT Purchasing</vt:lpstr>
      <vt:lpstr>Ask Vendors about..</vt:lpstr>
    </vt:vector>
  </TitlesOfParts>
  <Company>brain bolts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boelts</dc:creator>
  <cp:lastModifiedBy>Jon Gunderson</cp:lastModifiedBy>
  <cp:revision>82</cp:revision>
  <dcterms:created xsi:type="dcterms:W3CDTF">2011-09-02T16:26:56Z</dcterms:created>
  <dcterms:modified xsi:type="dcterms:W3CDTF">2012-11-08T16:06:19Z</dcterms:modified>
</cp:coreProperties>
</file>