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70" r:id="rId3"/>
    <p:sldId id="272" r:id="rId4"/>
    <p:sldId id="269" r:id="rId5"/>
    <p:sldId id="262" r:id="rId6"/>
    <p:sldId id="263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E0F4"/>
    <a:srgbClr val="020000"/>
    <a:srgbClr val="6A1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9" autoAdjust="0"/>
    <p:restoredTop sz="86398" autoAdjust="0"/>
  </p:normalViewPr>
  <p:slideViewPr>
    <p:cSldViewPr snapToGrid="0" snapToObjects="1" showGuides="1">
      <p:cViewPr>
        <p:scale>
          <a:sx n="75" d="100"/>
          <a:sy n="75" d="100"/>
        </p:scale>
        <p:origin x="-760" y="-184"/>
      </p:cViewPr>
      <p:guideLst>
        <p:guide orient="horz" pos="2171"/>
        <p:guide pos="1795"/>
      </p:guideLst>
    </p:cSldViewPr>
  </p:slideViewPr>
  <p:outlineViewPr>
    <p:cViewPr>
      <p:scale>
        <a:sx n="33" d="100"/>
        <a:sy n="33" d="100"/>
      </p:scale>
      <p:origin x="0" y="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-35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0FD9C-A95F-0B4E-9721-5CB14828375A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C2180A-8583-1947-BD86-5331DDB9D317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>
              <a:solidFill>
                <a:srgbClr val="FFFFFF"/>
              </a:solidFill>
            </a:rPr>
            <a:t>Visual Perception: </a:t>
          </a:r>
          <a:endParaRPr lang="en-US" sz="1800" b="1" dirty="0" smtClean="0">
            <a:solidFill>
              <a:srgbClr val="FFFFFF"/>
            </a:solidFill>
          </a:endParaRPr>
        </a:p>
        <a:p>
          <a:r>
            <a:rPr lang="en-US" sz="1800" dirty="0" smtClean="0">
              <a:solidFill>
                <a:srgbClr val="FFFFFF"/>
              </a:solidFill>
            </a:rPr>
            <a:t>Color </a:t>
          </a:r>
          <a:r>
            <a:rPr lang="en-US" sz="1800" dirty="0" smtClean="0">
              <a:solidFill>
                <a:srgbClr val="FFFFFF"/>
              </a:solidFill>
            </a:rPr>
            <a:t>Contrast, Visual Confusion  </a:t>
          </a:r>
          <a:endParaRPr lang="en-US" sz="1800" dirty="0">
            <a:solidFill>
              <a:srgbClr val="FFFFFF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Visual Perception: Color Constrast&#10;"/>
        </a:ext>
      </dgm:extLst>
    </dgm:pt>
    <dgm:pt modelId="{D46DEA4B-22D3-2043-801D-3FFE090EE178}" type="parTrans" cxnId="{2BB4516D-3662-C04B-B71D-18CA60AB4E1A}">
      <dgm:prSet/>
      <dgm:spPr/>
      <dgm:t>
        <a:bodyPr/>
        <a:lstStyle/>
        <a:p>
          <a:endParaRPr lang="en-US"/>
        </a:p>
      </dgm:t>
    </dgm:pt>
    <dgm:pt modelId="{7D5E281C-77B4-FC44-9867-C3FE0E305384}" type="sibTrans" cxnId="{2BB4516D-3662-C04B-B71D-18CA60AB4E1A}">
      <dgm:prSet/>
      <dgm:spPr/>
      <dgm:t>
        <a:bodyPr/>
        <a:lstStyle/>
        <a:p>
          <a:endParaRPr lang="en-US"/>
        </a:p>
      </dgm:t>
    </dgm:pt>
    <dgm:pt modelId="{0EE0E324-7A1B-3643-88E0-94662BB598DB}">
      <dgm:prSet phldrT="[Text]"/>
      <dgm:spPr/>
      <dgm:t>
        <a:bodyPr/>
        <a:lstStyle/>
        <a:p>
          <a:endParaRPr lang="en-US" dirty="0"/>
        </a:p>
      </dgm:t>
    </dgm:pt>
    <dgm:pt modelId="{C3A91099-DC36-A04F-B1F3-098850AAEBAA}" type="parTrans" cxnId="{8B464714-3870-9C44-9525-21FCF364B3A0}">
      <dgm:prSet/>
      <dgm:spPr/>
      <dgm:t>
        <a:bodyPr/>
        <a:lstStyle/>
        <a:p>
          <a:endParaRPr lang="en-US"/>
        </a:p>
      </dgm:t>
    </dgm:pt>
    <dgm:pt modelId="{78D852F8-3071-674A-A77E-F02499513B72}" type="sibTrans" cxnId="{8B464714-3870-9C44-9525-21FCF364B3A0}">
      <dgm:prSet/>
      <dgm:spPr/>
      <dgm:t>
        <a:bodyPr/>
        <a:lstStyle/>
        <a:p>
          <a:endParaRPr lang="en-US"/>
        </a:p>
      </dgm:t>
    </dgm:pt>
    <dgm:pt modelId="{78AC3831-F75C-A34D-8617-8433EE38E7AE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b="1" dirty="0" smtClean="0">
              <a:solidFill>
                <a:srgbClr val="FFFFFF"/>
              </a:solidFill>
            </a:rPr>
            <a:t>Interface</a:t>
          </a:r>
          <a:endParaRPr lang="en-US" sz="1800" dirty="0" smtClean="0">
            <a:solidFill>
              <a:srgbClr val="FFFFFF"/>
            </a:solidFill>
          </a:endParaRPr>
        </a:p>
        <a:p>
          <a:endParaRPr lang="en-US" sz="1800" dirty="0" smtClean="0">
            <a:solidFill>
              <a:srgbClr val="0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Keyboard Operable&#10;Headers for content areas&#10;Color Contrast&#10;Proper Structure: elements make sense when viewed in outline form&#10;Coded Tables&#10;Provide necessary Plugins&#10;Label Form Elements&#10;" title="8 Things To Consider"/>
        </a:ext>
      </dgm:extLst>
    </dgm:pt>
    <dgm:pt modelId="{FF20D258-55F3-EB41-A37F-E5777E3717F9}" type="sibTrans" cxnId="{09505758-7DC0-A444-9E95-36B8EC16A41E}">
      <dgm:prSet/>
      <dgm:spPr/>
      <dgm:t>
        <a:bodyPr/>
        <a:lstStyle/>
        <a:p>
          <a:endParaRPr lang="en-US"/>
        </a:p>
      </dgm:t>
    </dgm:pt>
    <dgm:pt modelId="{C3F014F6-7109-F848-8044-8440EF418A6D}" type="parTrans" cxnId="{09505758-7DC0-A444-9E95-36B8EC16A41E}">
      <dgm:prSet/>
      <dgm:spPr/>
      <dgm:t>
        <a:bodyPr/>
        <a:lstStyle/>
        <a:p>
          <a:endParaRPr lang="en-US"/>
        </a:p>
      </dgm:t>
    </dgm:pt>
    <dgm:pt modelId="{EB8948AD-485D-3A48-944D-CD4912E24FBF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>
              <a:solidFill>
                <a:srgbClr val="FFFFFF"/>
              </a:solidFill>
            </a:rPr>
            <a:t>Navigation: </a:t>
          </a:r>
          <a:endParaRPr lang="en-US" sz="1800" b="1" dirty="0" smtClean="0">
            <a:solidFill>
              <a:srgbClr val="FFFFFF"/>
            </a:solidFill>
          </a:endParaRPr>
        </a:p>
        <a:p>
          <a:r>
            <a:rPr lang="en-US" sz="1800" dirty="0" smtClean="0">
              <a:solidFill>
                <a:srgbClr val="FFFFFF"/>
              </a:solidFill>
            </a:rPr>
            <a:t>Table </a:t>
          </a:r>
          <a:r>
            <a:rPr lang="en-US" sz="1800" dirty="0" smtClean="0">
              <a:solidFill>
                <a:srgbClr val="FFFFFF"/>
              </a:solidFill>
            </a:rPr>
            <a:t>Structure, Headers</a:t>
          </a:r>
          <a:r>
            <a:rPr lang="en-US" sz="1800" dirty="0" smtClean="0">
              <a:solidFill>
                <a:srgbClr val="FFFFFF"/>
              </a:solidFill>
            </a:rPr>
            <a:t>, Form fields </a:t>
          </a:r>
          <a:r>
            <a:rPr lang="en-US" sz="1800" dirty="0" err="1" smtClean="0">
              <a:solidFill>
                <a:srgbClr val="FFFFFF"/>
              </a:solidFill>
            </a:rPr>
            <a:t>etc</a:t>
          </a:r>
          <a:endParaRPr lang="en-US" sz="1800" dirty="0">
            <a:solidFill>
              <a:srgbClr val="FFFFFF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Navigation: Table Structure&#10;"/>
        </a:ext>
      </dgm:extLst>
    </dgm:pt>
    <dgm:pt modelId="{E516421D-BFBA-9740-A458-40D7CA7375CC}" type="sibTrans" cxnId="{11D47DB3-3F88-0B4A-8CC5-D40C22653DE3}">
      <dgm:prSet/>
      <dgm:spPr/>
      <dgm:t>
        <a:bodyPr/>
        <a:lstStyle/>
        <a:p>
          <a:endParaRPr lang="en-US"/>
        </a:p>
      </dgm:t>
    </dgm:pt>
    <dgm:pt modelId="{937A7651-E8BC-1544-BC74-5253C1487EAD}" type="parTrans" cxnId="{11D47DB3-3F88-0B4A-8CC5-D40C22653DE3}">
      <dgm:prSet/>
      <dgm:spPr/>
      <dgm:t>
        <a:bodyPr/>
        <a:lstStyle/>
        <a:p>
          <a:endParaRPr lang="en-US"/>
        </a:p>
      </dgm:t>
    </dgm:pt>
    <dgm:pt modelId="{13C84752-3EAE-487B-B48B-930F0DF736AC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>
              <a:solidFill>
                <a:srgbClr val="FFFFFF"/>
              </a:solidFill>
            </a:rPr>
            <a:t>Usability: </a:t>
          </a:r>
          <a:endParaRPr lang="en-US" sz="1800" b="1" dirty="0" smtClean="0">
            <a:solidFill>
              <a:srgbClr val="FFFFFF"/>
            </a:solidFill>
          </a:endParaRPr>
        </a:p>
        <a:p>
          <a:r>
            <a:rPr lang="en-US" sz="1800" dirty="0" smtClean="0">
              <a:solidFill>
                <a:srgbClr val="FFFFFF"/>
              </a:solidFill>
            </a:rPr>
            <a:t>Layout Design based on content </a:t>
          </a:r>
          <a:endParaRPr lang="en-US" sz="1300" dirty="0">
            <a:solidFill>
              <a:srgbClr val="FFFFFF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Visual Perception: Color Constrast&#10;"/>
        </a:ext>
      </dgm:extLst>
    </dgm:pt>
    <dgm:pt modelId="{C0E4F06D-11A4-4161-B99F-51FE9E84A12C}" type="parTrans" cxnId="{248B800F-9891-46D6-9DEC-E1B9DE56DB3D}">
      <dgm:prSet/>
      <dgm:spPr/>
      <dgm:t>
        <a:bodyPr/>
        <a:lstStyle/>
        <a:p>
          <a:endParaRPr lang="en-US"/>
        </a:p>
      </dgm:t>
    </dgm:pt>
    <dgm:pt modelId="{4E98A3C3-6A9A-47BC-AD5D-A123FB294187}" type="sibTrans" cxnId="{248B800F-9891-46D6-9DEC-E1B9DE56DB3D}">
      <dgm:prSet/>
      <dgm:spPr/>
      <dgm:t>
        <a:bodyPr/>
        <a:lstStyle/>
        <a:p>
          <a:endParaRPr lang="en-US"/>
        </a:p>
      </dgm:t>
    </dgm:pt>
    <dgm:pt modelId="{680C8443-3FBD-CC43-9A02-C7DA5BF9E064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>
              <a:solidFill>
                <a:srgbClr val="FFFFFF"/>
              </a:solidFill>
            </a:rPr>
            <a:t>Functional Need:</a:t>
          </a:r>
          <a:r>
            <a:rPr lang="en-US" sz="1800" b="1" dirty="0" smtClean="0">
              <a:solidFill>
                <a:srgbClr val="000000"/>
              </a:solidFill>
            </a:rPr>
            <a:t>:</a:t>
          </a:r>
        </a:p>
        <a:p>
          <a:r>
            <a:rPr lang="en-US" sz="1800" dirty="0" smtClean="0">
              <a:solidFill>
                <a:schemeClr val="bg1"/>
              </a:solidFill>
            </a:rPr>
            <a:t>Site accomplishes intended goals</a:t>
          </a:r>
          <a:endParaRPr lang="en-US" sz="180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Visual Perception: Color Constrast&#10;"/>
        </a:ext>
      </dgm:extLst>
    </dgm:pt>
    <dgm:pt modelId="{8ECA55D6-26D5-2047-A4FF-E3216E411FF2}" type="parTrans" cxnId="{49310E8B-5EC4-3B41-9E76-F5E2C31C1AA8}">
      <dgm:prSet/>
      <dgm:spPr/>
      <dgm:t>
        <a:bodyPr/>
        <a:lstStyle/>
        <a:p>
          <a:endParaRPr lang="en-US"/>
        </a:p>
      </dgm:t>
    </dgm:pt>
    <dgm:pt modelId="{EA1E89C8-7142-7D46-8D63-D4257C8A1723}" type="sibTrans" cxnId="{49310E8B-5EC4-3B41-9E76-F5E2C31C1AA8}">
      <dgm:prSet/>
      <dgm:spPr/>
      <dgm:t>
        <a:bodyPr/>
        <a:lstStyle/>
        <a:p>
          <a:endParaRPr lang="en-US"/>
        </a:p>
      </dgm:t>
    </dgm:pt>
    <dgm:pt modelId="{99812B7F-F904-D041-AFC2-E08B06178959}" type="pres">
      <dgm:prSet presAssocID="{0C10FD9C-A95F-0B4E-9721-5CB1482837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E140CA-5A09-8D4B-B43C-1001C7F1CB57}" type="pres">
      <dgm:prSet presAssocID="{78AC3831-F75C-A34D-8617-8433EE38E7AE}" presName="centerShape" presStyleLbl="node0" presStyleIdx="0" presStyleCnt="1" custScaleX="99207" custScaleY="64526"/>
      <dgm:spPr/>
      <dgm:t>
        <a:bodyPr/>
        <a:lstStyle/>
        <a:p>
          <a:endParaRPr lang="en-US"/>
        </a:p>
      </dgm:t>
    </dgm:pt>
    <dgm:pt modelId="{38F7BB98-0B59-6041-8CBA-E1DA32391F88}" type="pres">
      <dgm:prSet presAssocID="{937A7651-E8BC-1544-BC74-5253C1487EAD}" presName="Name9" presStyleLbl="parChTrans1D2" presStyleIdx="0" presStyleCnt="4"/>
      <dgm:spPr/>
      <dgm:t>
        <a:bodyPr/>
        <a:lstStyle/>
        <a:p>
          <a:endParaRPr lang="en-US"/>
        </a:p>
      </dgm:t>
    </dgm:pt>
    <dgm:pt modelId="{EEA22583-6F3C-E54C-88B7-059F7C149CE5}" type="pres">
      <dgm:prSet presAssocID="{937A7651-E8BC-1544-BC74-5253C1487EA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AD87F3E-C2A0-4944-846C-A07AEF2A1036}" type="pres">
      <dgm:prSet presAssocID="{EB8948AD-485D-3A48-944D-CD4912E24FBF}" presName="node" presStyleLbl="node1" presStyleIdx="0" presStyleCnt="4" custRadScaleRad="77631" custRadScaleInc="-2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E72D3-0424-5649-BB2E-97BE434A3E75}" type="pres">
      <dgm:prSet presAssocID="{D46DEA4B-22D3-2043-801D-3FFE090EE178}" presName="Name9" presStyleLbl="parChTrans1D2" presStyleIdx="1" presStyleCnt="4"/>
      <dgm:spPr/>
      <dgm:t>
        <a:bodyPr/>
        <a:lstStyle/>
        <a:p>
          <a:endParaRPr lang="en-US"/>
        </a:p>
      </dgm:t>
    </dgm:pt>
    <dgm:pt modelId="{A3DABAC0-FA18-7248-8F47-1A33FE4DAF59}" type="pres">
      <dgm:prSet presAssocID="{D46DEA4B-22D3-2043-801D-3FFE090EE17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B492A71-9318-0842-82C7-A4BFF5D5EACD}" type="pres">
      <dgm:prSet presAssocID="{89C2180A-8583-1947-BD86-5331DDB9D3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3CBEC-5970-5146-8F26-7A33FAA38360}" type="pres">
      <dgm:prSet presAssocID="{C0E4F06D-11A4-4161-B99F-51FE9E84A12C}" presName="Name9" presStyleLbl="parChTrans1D2" presStyleIdx="2" presStyleCnt="4"/>
      <dgm:spPr/>
      <dgm:t>
        <a:bodyPr/>
        <a:lstStyle/>
        <a:p>
          <a:endParaRPr lang="en-US"/>
        </a:p>
      </dgm:t>
    </dgm:pt>
    <dgm:pt modelId="{4D9BBC7A-4E4A-BA47-819C-8E901F5C604C}" type="pres">
      <dgm:prSet presAssocID="{C0E4F06D-11A4-4161-B99F-51FE9E84A12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4BCB71F-5EF2-A843-8220-704550B729BC}" type="pres">
      <dgm:prSet presAssocID="{13C84752-3EAE-487B-B48B-930F0DF736AC}" presName="node" presStyleLbl="node1" presStyleIdx="2" presStyleCnt="4" custRadScaleRad="73475" custRadScaleInc="-1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E4C24-5546-D844-98CF-D2206EEC2FCF}" type="pres">
      <dgm:prSet presAssocID="{8ECA55D6-26D5-2047-A4FF-E3216E411FF2}" presName="Name9" presStyleLbl="parChTrans1D2" presStyleIdx="3" presStyleCnt="4"/>
      <dgm:spPr/>
    </dgm:pt>
    <dgm:pt modelId="{D483DB30-0A29-A945-A49B-68814BCEC3D8}" type="pres">
      <dgm:prSet presAssocID="{8ECA55D6-26D5-2047-A4FF-E3216E411FF2}" presName="connTx" presStyleLbl="parChTrans1D2" presStyleIdx="3" presStyleCnt="4"/>
      <dgm:spPr/>
    </dgm:pt>
    <dgm:pt modelId="{F76771DD-2B4F-A848-A2EF-3C0A1C258FFA}" type="pres">
      <dgm:prSet presAssocID="{680C8443-3FBD-CC43-9A02-C7DA5BF9E064}" presName="node" presStyleLbl="node1" presStyleIdx="3" presStyleCnt="4" custScaleX="114762" custScaleY="116908" custRadScaleRad="100008" custRadScaleInc="-1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10E8B-5EC4-3B41-9E76-F5E2C31C1AA8}" srcId="{78AC3831-F75C-A34D-8617-8433EE38E7AE}" destId="{680C8443-3FBD-CC43-9A02-C7DA5BF9E064}" srcOrd="3" destOrd="0" parTransId="{8ECA55D6-26D5-2047-A4FF-E3216E411FF2}" sibTransId="{EA1E89C8-7142-7D46-8D63-D4257C8A1723}"/>
    <dgm:cxn modelId="{F55080BB-54AD-5142-8C7A-EE224402315D}" type="presOf" srcId="{13C84752-3EAE-487B-B48B-930F0DF736AC}" destId="{94BCB71F-5EF2-A843-8220-704550B729BC}" srcOrd="0" destOrd="0" presId="urn:microsoft.com/office/officeart/2005/8/layout/radial1"/>
    <dgm:cxn modelId="{FE1F0B7D-53E6-0147-8B0C-144129943554}" type="presOf" srcId="{937A7651-E8BC-1544-BC74-5253C1487EAD}" destId="{EEA22583-6F3C-E54C-88B7-059F7C149CE5}" srcOrd="1" destOrd="0" presId="urn:microsoft.com/office/officeart/2005/8/layout/radial1"/>
    <dgm:cxn modelId="{9B89EE75-12EB-8244-BC88-DABDD83EBC25}" type="presOf" srcId="{89C2180A-8583-1947-BD86-5331DDB9D317}" destId="{3B492A71-9318-0842-82C7-A4BFF5D5EACD}" srcOrd="0" destOrd="0" presId="urn:microsoft.com/office/officeart/2005/8/layout/radial1"/>
    <dgm:cxn modelId="{651C8CB5-83AA-4D45-AC07-428DF3CB0037}" type="presOf" srcId="{0C10FD9C-A95F-0B4E-9721-5CB14828375A}" destId="{99812B7F-F904-D041-AFC2-E08B06178959}" srcOrd="0" destOrd="0" presId="urn:microsoft.com/office/officeart/2005/8/layout/radial1"/>
    <dgm:cxn modelId="{11D47DB3-3F88-0B4A-8CC5-D40C22653DE3}" srcId="{78AC3831-F75C-A34D-8617-8433EE38E7AE}" destId="{EB8948AD-485D-3A48-944D-CD4912E24FBF}" srcOrd="0" destOrd="0" parTransId="{937A7651-E8BC-1544-BC74-5253C1487EAD}" sibTransId="{E516421D-BFBA-9740-A458-40D7CA7375CC}"/>
    <dgm:cxn modelId="{09505758-7DC0-A444-9E95-36B8EC16A41E}" srcId="{0C10FD9C-A95F-0B4E-9721-5CB14828375A}" destId="{78AC3831-F75C-A34D-8617-8433EE38E7AE}" srcOrd="0" destOrd="0" parTransId="{C3F014F6-7109-F848-8044-8440EF418A6D}" sibTransId="{FF20D258-55F3-EB41-A37F-E5777E3717F9}"/>
    <dgm:cxn modelId="{8B464714-3870-9C44-9525-21FCF364B3A0}" srcId="{0C10FD9C-A95F-0B4E-9721-5CB14828375A}" destId="{0EE0E324-7A1B-3643-88E0-94662BB598DB}" srcOrd="1" destOrd="0" parTransId="{C3A91099-DC36-A04F-B1F3-098850AAEBAA}" sibTransId="{78D852F8-3071-674A-A77E-F02499513B72}"/>
    <dgm:cxn modelId="{121EAD51-66EB-AD48-8C10-21FFE9E7AD39}" type="presOf" srcId="{D46DEA4B-22D3-2043-801D-3FFE090EE178}" destId="{A3DABAC0-FA18-7248-8F47-1A33FE4DAF59}" srcOrd="1" destOrd="0" presId="urn:microsoft.com/office/officeart/2005/8/layout/radial1"/>
    <dgm:cxn modelId="{570ABC5B-BFC0-5B46-9472-FCA9B9DE8579}" type="presOf" srcId="{937A7651-E8BC-1544-BC74-5253C1487EAD}" destId="{38F7BB98-0B59-6041-8CBA-E1DA32391F88}" srcOrd="0" destOrd="0" presId="urn:microsoft.com/office/officeart/2005/8/layout/radial1"/>
    <dgm:cxn modelId="{6AC9EF68-CB63-374E-B8BD-0DCE7956A9DD}" type="presOf" srcId="{D46DEA4B-22D3-2043-801D-3FFE090EE178}" destId="{81CE72D3-0424-5649-BB2E-97BE434A3E75}" srcOrd="0" destOrd="0" presId="urn:microsoft.com/office/officeart/2005/8/layout/radial1"/>
    <dgm:cxn modelId="{3A8C29EA-0B55-9F46-81A8-7AE27BD588CD}" type="presOf" srcId="{8ECA55D6-26D5-2047-A4FF-E3216E411FF2}" destId="{D483DB30-0A29-A945-A49B-68814BCEC3D8}" srcOrd="1" destOrd="0" presId="urn:microsoft.com/office/officeart/2005/8/layout/radial1"/>
    <dgm:cxn modelId="{ADC89EB9-A86D-934D-817D-64926A6FEEFB}" type="presOf" srcId="{C0E4F06D-11A4-4161-B99F-51FE9E84A12C}" destId="{4173CBEC-5970-5146-8F26-7A33FAA38360}" srcOrd="0" destOrd="0" presId="urn:microsoft.com/office/officeart/2005/8/layout/radial1"/>
    <dgm:cxn modelId="{248B800F-9891-46D6-9DEC-E1B9DE56DB3D}" srcId="{78AC3831-F75C-A34D-8617-8433EE38E7AE}" destId="{13C84752-3EAE-487B-B48B-930F0DF736AC}" srcOrd="2" destOrd="0" parTransId="{C0E4F06D-11A4-4161-B99F-51FE9E84A12C}" sibTransId="{4E98A3C3-6A9A-47BC-AD5D-A123FB294187}"/>
    <dgm:cxn modelId="{F1BC70EC-1A70-5941-B096-E79809CB2918}" type="presOf" srcId="{8ECA55D6-26D5-2047-A4FF-E3216E411FF2}" destId="{54EE4C24-5546-D844-98CF-D2206EEC2FCF}" srcOrd="0" destOrd="0" presId="urn:microsoft.com/office/officeart/2005/8/layout/radial1"/>
    <dgm:cxn modelId="{4C0A1A80-FA10-0541-A5D3-C5605FE8CD8D}" type="presOf" srcId="{680C8443-3FBD-CC43-9A02-C7DA5BF9E064}" destId="{F76771DD-2B4F-A848-A2EF-3C0A1C258FFA}" srcOrd="0" destOrd="0" presId="urn:microsoft.com/office/officeart/2005/8/layout/radial1"/>
    <dgm:cxn modelId="{2BB4516D-3662-C04B-B71D-18CA60AB4E1A}" srcId="{78AC3831-F75C-A34D-8617-8433EE38E7AE}" destId="{89C2180A-8583-1947-BD86-5331DDB9D317}" srcOrd="1" destOrd="0" parTransId="{D46DEA4B-22D3-2043-801D-3FFE090EE178}" sibTransId="{7D5E281C-77B4-FC44-9867-C3FE0E305384}"/>
    <dgm:cxn modelId="{E4523EE0-1A5C-2B47-A42D-5620D56A21E7}" type="presOf" srcId="{C0E4F06D-11A4-4161-B99F-51FE9E84A12C}" destId="{4D9BBC7A-4E4A-BA47-819C-8E901F5C604C}" srcOrd="1" destOrd="0" presId="urn:microsoft.com/office/officeart/2005/8/layout/radial1"/>
    <dgm:cxn modelId="{A9DD5AA1-BE2F-9D4A-B1D3-CA97091C6472}" type="presOf" srcId="{78AC3831-F75C-A34D-8617-8433EE38E7AE}" destId="{3DE140CA-5A09-8D4B-B43C-1001C7F1CB57}" srcOrd="0" destOrd="0" presId="urn:microsoft.com/office/officeart/2005/8/layout/radial1"/>
    <dgm:cxn modelId="{FF21DDEF-EF9D-1F43-901E-B3CC54663DE9}" type="presOf" srcId="{EB8948AD-485D-3A48-944D-CD4912E24FBF}" destId="{4AD87F3E-C2A0-4944-846C-A07AEF2A1036}" srcOrd="0" destOrd="0" presId="urn:microsoft.com/office/officeart/2005/8/layout/radial1"/>
    <dgm:cxn modelId="{5720CE4B-1B0D-0049-9966-AA24B07633D1}" type="presParOf" srcId="{99812B7F-F904-D041-AFC2-E08B06178959}" destId="{3DE140CA-5A09-8D4B-B43C-1001C7F1CB57}" srcOrd="0" destOrd="0" presId="urn:microsoft.com/office/officeart/2005/8/layout/radial1"/>
    <dgm:cxn modelId="{F569B018-6E98-6041-AB8C-F3A0AE4FB743}" type="presParOf" srcId="{99812B7F-F904-D041-AFC2-E08B06178959}" destId="{38F7BB98-0B59-6041-8CBA-E1DA32391F88}" srcOrd="1" destOrd="0" presId="urn:microsoft.com/office/officeart/2005/8/layout/radial1"/>
    <dgm:cxn modelId="{4688A311-E9E5-294F-BDDC-E09C47934B55}" type="presParOf" srcId="{38F7BB98-0B59-6041-8CBA-E1DA32391F88}" destId="{EEA22583-6F3C-E54C-88B7-059F7C149CE5}" srcOrd="0" destOrd="0" presId="urn:microsoft.com/office/officeart/2005/8/layout/radial1"/>
    <dgm:cxn modelId="{EF56A58D-B0A3-9F4F-AA35-9F32C9753178}" type="presParOf" srcId="{99812B7F-F904-D041-AFC2-E08B06178959}" destId="{4AD87F3E-C2A0-4944-846C-A07AEF2A1036}" srcOrd="2" destOrd="0" presId="urn:microsoft.com/office/officeart/2005/8/layout/radial1"/>
    <dgm:cxn modelId="{4F22BDA1-6BE9-5749-80C0-3D67790AE486}" type="presParOf" srcId="{99812B7F-F904-D041-AFC2-E08B06178959}" destId="{81CE72D3-0424-5649-BB2E-97BE434A3E75}" srcOrd="3" destOrd="0" presId="urn:microsoft.com/office/officeart/2005/8/layout/radial1"/>
    <dgm:cxn modelId="{D2EC4170-EB4B-794A-9259-CFF0E4B41773}" type="presParOf" srcId="{81CE72D3-0424-5649-BB2E-97BE434A3E75}" destId="{A3DABAC0-FA18-7248-8F47-1A33FE4DAF59}" srcOrd="0" destOrd="0" presId="urn:microsoft.com/office/officeart/2005/8/layout/radial1"/>
    <dgm:cxn modelId="{08191BF8-62EB-A947-84BD-526599073142}" type="presParOf" srcId="{99812B7F-F904-D041-AFC2-E08B06178959}" destId="{3B492A71-9318-0842-82C7-A4BFF5D5EACD}" srcOrd="4" destOrd="0" presId="urn:microsoft.com/office/officeart/2005/8/layout/radial1"/>
    <dgm:cxn modelId="{96E0DA66-0C63-8F48-908D-7DDB28C9072B}" type="presParOf" srcId="{99812B7F-F904-D041-AFC2-E08B06178959}" destId="{4173CBEC-5970-5146-8F26-7A33FAA38360}" srcOrd="5" destOrd="0" presId="urn:microsoft.com/office/officeart/2005/8/layout/radial1"/>
    <dgm:cxn modelId="{AFD4092F-2471-EA4B-9AE9-D4893E56AA41}" type="presParOf" srcId="{4173CBEC-5970-5146-8F26-7A33FAA38360}" destId="{4D9BBC7A-4E4A-BA47-819C-8E901F5C604C}" srcOrd="0" destOrd="0" presId="urn:microsoft.com/office/officeart/2005/8/layout/radial1"/>
    <dgm:cxn modelId="{B2749715-5997-0F42-9BD3-B0271A8698DF}" type="presParOf" srcId="{99812B7F-F904-D041-AFC2-E08B06178959}" destId="{94BCB71F-5EF2-A843-8220-704550B729BC}" srcOrd="6" destOrd="0" presId="urn:microsoft.com/office/officeart/2005/8/layout/radial1"/>
    <dgm:cxn modelId="{8D8B2F9C-A625-0A45-A5C9-D0F5DEDAE66D}" type="presParOf" srcId="{99812B7F-F904-D041-AFC2-E08B06178959}" destId="{54EE4C24-5546-D844-98CF-D2206EEC2FCF}" srcOrd="7" destOrd="0" presId="urn:microsoft.com/office/officeart/2005/8/layout/radial1"/>
    <dgm:cxn modelId="{3C1569AC-9FE6-074B-9791-E5863D9BF6DE}" type="presParOf" srcId="{54EE4C24-5546-D844-98CF-D2206EEC2FCF}" destId="{D483DB30-0A29-A945-A49B-68814BCEC3D8}" srcOrd="0" destOrd="0" presId="urn:microsoft.com/office/officeart/2005/8/layout/radial1"/>
    <dgm:cxn modelId="{E236E2D7-77B5-054E-8302-583861D6548B}" type="presParOf" srcId="{99812B7F-F904-D041-AFC2-E08B06178959}" destId="{F76771DD-2B4F-A848-A2EF-3C0A1C258FFA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140CA-5A09-8D4B-B43C-1001C7F1CB57}">
      <dsp:nvSpPr>
        <dsp:cNvPr id="0" name=""/>
        <dsp:cNvSpPr/>
      </dsp:nvSpPr>
      <dsp:spPr>
        <a:xfrm>
          <a:off x="5006336" y="3183451"/>
          <a:ext cx="2116665" cy="1376717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FF"/>
              </a:solidFill>
            </a:rPr>
            <a:t>Interface</a:t>
          </a:r>
          <a:endParaRPr lang="en-US" sz="1800" kern="1200" dirty="0" smtClean="0">
            <a:solidFill>
              <a:srgbClr val="FFFFFF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rgbClr val="000000"/>
            </a:solidFill>
          </a:endParaRPr>
        </a:p>
      </dsp:txBody>
      <dsp:txXfrm>
        <a:off x="5316314" y="3385067"/>
        <a:ext cx="1496709" cy="973485"/>
      </dsp:txXfrm>
    </dsp:sp>
    <dsp:sp modelId="{38F7BB98-0B59-6041-8CBA-E1DA32391F88}">
      <dsp:nvSpPr>
        <dsp:cNvPr id="0" name=""/>
        <dsp:cNvSpPr/>
      </dsp:nvSpPr>
      <dsp:spPr>
        <a:xfrm rot="16145919">
          <a:off x="5851694" y="2968458"/>
          <a:ext cx="398028" cy="32079"/>
        </a:xfrm>
        <a:custGeom>
          <a:avLst/>
          <a:gdLst/>
          <a:ahLst/>
          <a:cxnLst/>
          <a:rect l="0" t="0" r="0" b="0"/>
          <a:pathLst>
            <a:path>
              <a:moveTo>
                <a:pt x="0" y="16039"/>
              </a:moveTo>
              <a:lnTo>
                <a:pt x="398028" y="160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040758" y="2974547"/>
        <a:ext cx="19901" cy="19901"/>
      </dsp:txXfrm>
    </dsp:sp>
    <dsp:sp modelId="{4AD87F3E-C2A0-4944-846C-A07AEF2A1036}">
      <dsp:nvSpPr>
        <dsp:cNvPr id="0" name=""/>
        <dsp:cNvSpPr/>
      </dsp:nvSpPr>
      <dsp:spPr>
        <a:xfrm>
          <a:off x="4964004" y="652055"/>
          <a:ext cx="2133584" cy="2133584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</a:rPr>
            <a:t>Navigation: </a:t>
          </a:r>
          <a:endParaRPr lang="en-US" sz="1800" b="1" kern="1200" dirty="0" smtClean="0">
            <a:solidFill>
              <a:srgbClr val="FFFFFF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Table </a:t>
          </a:r>
          <a:r>
            <a:rPr lang="en-US" sz="1800" kern="1200" dirty="0" smtClean="0">
              <a:solidFill>
                <a:srgbClr val="FFFFFF"/>
              </a:solidFill>
            </a:rPr>
            <a:t>Structure, Headers</a:t>
          </a:r>
          <a:r>
            <a:rPr lang="en-US" sz="1800" kern="1200" dirty="0" smtClean="0">
              <a:solidFill>
                <a:srgbClr val="FFFFFF"/>
              </a:solidFill>
            </a:rPr>
            <a:t>, Form fields </a:t>
          </a:r>
          <a:r>
            <a:rPr lang="en-US" sz="1800" kern="1200" dirty="0" err="1" smtClean="0">
              <a:solidFill>
                <a:srgbClr val="FFFFFF"/>
              </a:solidFill>
            </a:rPr>
            <a:t>etc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5276460" y="964511"/>
        <a:ext cx="1508672" cy="1508672"/>
      </dsp:txXfrm>
    </dsp:sp>
    <dsp:sp modelId="{81CE72D3-0424-5649-BB2E-97BE434A3E75}">
      <dsp:nvSpPr>
        <dsp:cNvPr id="0" name=""/>
        <dsp:cNvSpPr/>
      </dsp:nvSpPr>
      <dsp:spPr>
        <a:xfrm>
          <a:off x="7123001" y="3855770"/>
          <a:ext cx="648545" cy="32079"/>
        </a:xfrm>
        <a:custGeom>
          <a:avLst/>
          <a:gdLst/>
          <a:ahLst/>
          <a:cxnLst/>
          <a:rect l="0" t="0" r="0" b="0"/>
          <a:pathLst>
            <a:path>
              <a:moveTo>
                <a:pt x="0" y="16039"/>
              </a:moveTo>
              <a:lnTo>
                <a:pt x="648545" y="160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31061" y="3855596"/>
        <a:ext cx="32427" cy="32427"/>
      </dsp:txXfrm>
    </dsp:sp>
    <dsp:sp modelId="{3B492A71-9318-0842-82C7-A4BFF5D5EACD}">
      <dsp:nvSpPr>
        <dsp:cNvPr id="0" name=""/>
        <dsp:cNvSpPr/>
      </dsp:nvSpPr>
      <dsp:spPr>
        <a:xfrm>
          <a:off x="7771547" y="2805017"/>
          <a:ext cx="2133584" cy="2133584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</a:rPr>
            <a:t>Visual Perception: </a:t>
          </a:r>
          <a:endParaRPr lang="en-US" sz="1800" b="1" kern="1200" dirty="0" smtClean="0">
            <a:solidFill>
              <a:srgbClr val="FFFFFF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Color </a:t>
          </a:r>
          <a:r>
            <a:rPr lang="en-US" sz="1800" kern="1200" dirty="0" smtClean="0">
              <a:solidFill>
                <a:srgbClr val="FFFFFF"/>
              </a:solidFill>
            </a:rPr>
            <a:t>Contrast, Visual Confusion  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8084003" y="3117473"/>
        <a:ext cx="1508672" cy="1508672"/>
      </dsp:txXfrm>
    </dsp:sp>
    <dsp:sp modelId="{4173CBEC-5970-5146-8F26-7A33FAA38360}">
      <dsp:nvSpPr>
        <dsp:cNvPr id="0" name=""/>
        <dsp:cNvSpPr/>
      </dsp:nvSpPr>
      <dsp:spPr>
        <a:xfrm rot="5371434">
          <a:off x="5930168" y="4685509"/>
          <a:ext cx="282790" cy="32079"/>
        </a:xfrm>
        <a:custGeom>
          <a:avLst/>
          <a:gdLst/>
          <a:ahLst/>
          <a:cxnLst/>
          <a:rect l="0" t="0" r="0" b="0"/>
          <a:pathLst>
            <a:path>
              <a:moveTo>
                <a:pt x="0" y="16039"/>
              </a:moveTo>
              <a:lnTo>
                <a:pt x="282790" y="160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64494" y="4694478"/>
        <a:ext cx="14139" cy="14139"/>
      </dsp:txXfrm>
    </dsp:sp>
    <dsp:sp modelId="{94BCB71F-5EF2-A843-8220-704550B729BC}">
      <dsp:nvSpPr>
        <dsp:cNvPr id="0" name=""/>
        <dsp:cNvSpPr/>
      </dsp:nvSpPr>
      <dsp:spPr>
        <a:xfrm>
          <a:off x="5014810" y="4842902"/>
          <a:ext cx="2133584" cy="2133584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</a:rPr>
            <a:t>Usability: </a:t>
          </a:r>
          <a:endParaRPr lang="en-US" sz="1800" b="1" kern="1200" dirty="0" smtClean="0">
            <a:solidFill>
              <a:srgbClr val="FFFFFF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Layout Design based on content </a:t>
          </a:r>
          <a:endParaRPr lang="en-US" sz="1300" kern="1200" dirty="0">
            <a:solidFill>
              <a:srgbClr val="FFFFFF"/>
            </a:solidFill>
          </a:endParaRPr>
        </a:p>
      </dsp:txBody>
      <dsp:txXfrm>
        <a:off x="5327266" y="5155358"/>
        <a:ext cx="1508672" cy="1508672"/>
      </dsp:txXfrm>
    </dsp:sp>
    <dsp:sp modelId="{54EE4C24-5546-D844-98CF-D2206EEC2FCF}">
      <dsp:nvSpPr>
        <dsp:cNvPr id="0" name=""/>
        <dsp:cNvSpPr/>
      </dsp:nvSpPr>
      <dsp:spPr>
        <a:xfrm rot="10758042">
          <a:off x="4515148" y="3871684"/>
          <a:ext cx="491391" cy="32079"/>
        </a:xfrm>
        <a:custGeom>
          <a:avLst/>
          <a:gdLst/>
          <a:ahLst/>
          <a:cxnLst/>
          <a:rect l="0" t="0" r="0" b="0"/>
          <a:pathLst>
            <a:path>
              <a:moveTo>
                <a:pt x="0" y="16039"/>
              </a:moveTo>
              <a:lnTo>
                <a:pt x="491391" y="160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748559" y="3875439"/>
        <a:ext cx="24569" cy="24569"/>
      </dsp:txXfrm>
    </dsp:sp>
    <dsp:sp modelId="{F76771DD-2B4F-A848-A2EF-3C0A1C258FFA}">
      <dsp:nvSpPr>
        <dsp:cNvPr id="0" name=""/>
        <dsp:cNvSpPr/>
      </dsp:nvSpPr>
      <dsp:spPr>
        <a:xfrm>
          <a:off x="2066710" y="2658499"/>
          <a:ext cx="2448544" cy="2494331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FF"/>
              </a:solidFill>
            </a:rPr>
            <a:t>Functional Need:</a:t>
          </a:r>
          <a:r>
            <a:rPr lang="en-US" sz="1800" b="1" kern="1200" dirty="0" smtClean="0">
              <a:solidFill>
                <a:srgbClr val="000000"/>
              </a:solidFill>
            </a:rPr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Site accomplishes intended goals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425291" y="3023785"/>
        <a:ext cx="1731382" cy="1763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93EA1-7E9B-254D-BCD5-BCCE19A37961}" type="datetimeFigureOut">
              <a:rPr lang="en-US" smtClean="0"/>
              <a:t>11/7/12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3121A-5B05-CD41-91E1-2A664373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8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Large circle surrounded by smaller circles orbiting around</a:t>
            </a:r>
            <a:r>
              <a:rPr lang="en-US" b="0" i="0" baseline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it. 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Each 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small 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circle has 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even 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smaller circles orbiting around it.   Concept: Each of the elements of universal design has many 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components</a:t>
            </a:r>
            <a:r>
              <a:rPr lang="en-US" b="0" i="0" baseline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 </a:t>
            </a:r>
          </a:p>
          <a:p>
            <a:endParaRPr lang="en-US" b="0" i="0" baseline="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</a:rPr>
              <a:t>8 Great Questions</a:t>
            </a:r>
            <a:endParaRPr lang="en-US" sz="1800" dirty="0" smtClean="0"/>
          </a:p>
          <a:p>
            <a:pPr lvl="0"/>
            <a:endParaRPr lang="en-US" sz="1800" dirty="0" smtClean="0">
              <a:solidFill>
                <a:srgbClr val="000000"/>
              </a:solidFill>
            </a:endParaRP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Navigation: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Table Structure, Headers, Form fields etc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</a:p>
          <a:p>
            <a:pPr lvl="1"/>
            <a:endParaRPr lang="en-US" sz="1400" dirty="0" smtClean="0">
              <a:solidFill>
                <a:srgbClr val="000000"/>
              </a:solidFill>
            </a:endParaRP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Visual Perception: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Color Contrast, Visual Confusion  etc.</a:t>
            </a:r>
          </a:p>
          <a:p>
            <a:pPr lvl="1"/>
            <a:endParaRPr lang="en-US" sz="1800" b="1" dirty="0" smtClean="0">
              <a:solidFill>
                <a:srgbClr val="000000"/>
              </a:solidFill>
            </a:endParaRP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Usability: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Plugins, Layout Design, Understandable content etc</a:t>
            </a:r>
            <a:r>
              <a:rPr lang="en-US" sz="1300" dirty="0" smtClean="0">
                <a:solidFill>
                  <a:srgbClr val="000000"/>
                </a:solidFill>
              </a:rPr>
              <a:t>.</a:t>
            </a:r>
          </a:p>
          <a:p>
            <a:pPr lvl="1"/>
            <a:endParaRPr lang="en-US" sz="1800" b="1" dirty="0" smtClean="0">
              <a:solidFill>
                <a:srgbClr val="000000"/>
              </a:solidFill>
            </a:endParaRPr>
          </a:p>
          <a:p>
            <a:pPr lvl="1"/>
            <a:r>
              <a:rPr lang="en-US" sz="1800" b="1" dirty="0" smtClean="0">
                <a:solidFill>
                  <a:srgbClr val="000000"/>
                </a:solidFill>
              </a:rPr>
              <a:t>Functional Need: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Does the site do what is is supposed to do without too much difficulty</a:t>
            </a:r>
            <a:r>
              <a:rPr lang="en-US" sz="1800" baseline="0" dirty="0" smtClean="0">
                <a:solidFill>
                  <a:srgbClr val="000000"/>
                </a:solidFill>
              </a:rPr>
              <a:t> for</a:t>
            </a:r>
            <a:r>
              <a:rPr lang="en-US" sz="1800" dirty="0" smtClean="0">
                <a:solidFill>
                  <a:srgbClr val="000000"/>
                </a:solidFill>
              </a:rPr>
              <a:t> the user?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3121A-5B05-CD41-91E1-2A664373DF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4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3121A-5B05-CD41-91E1-2A664373DF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2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A55F-938B-B844-94A3-D959786A6234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88CC-562B-0549-96AF-62E645B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A55F-938B-B844-94A3-D959786A6234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88CC-562B-0549-96AF-62E645B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6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A55F-938B-B844-94A3-D959786A6234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88CC-562B-0549-96AF-62E645B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6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A55F-938B-B844-94A3-D959786A6234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88CC-562B-0549-96AF-62E645B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6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A55F-938B-B844-94A3-D959786A6234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88CC-562B-0549-96AF-62E645B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4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A55F-938B-B844-94A3-D959786A6234}" type="datetimeFigureOut">
              <a:rPr lang="en-US" smtClean="0"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88CC-562B-0549-96AF-62E645B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A55F-938B-B844-94A3-D959786A6234}" type="datetimeFigureOut">
              <a:rPr lang="en-US" smtClean="0"/>
              <a:t>11/7/12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88CC-562B-0549-96AF-62E645B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A55F-938B-B844-94A3-D959786A6234}" type="datetimeFigureOut">
              <a:rPr lang="en-US" smtClean="0"/>
              <a:t>11/7/12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88CC-562B-0549-96AF-62E645B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A55F-938B-B844-94A3-D959786A6234}" type="datetimeFigureOut">
              <a:rPr lang="en-US" smtClean="0"/>
              <a:t>11/7/12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88CC-562B-0549-96AF-62E645B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9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A55F-938B-B844-94A3-D959786A6234}" type="datetimeFigureOut">
              <a:rPr lang="en-US" smtClean="0"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88CC-562B-0549-96AF-62E645B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A55F-938B-B844-94A3-D959786A6234}" type="datetimeFigureOut">
              <a:rPr lang="en-US" smtClean="0"/>
              <a:t>11/7/12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88CC-562B-0549-96AF-62E645B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7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7A55F-938B-B844-94A3-D959786A6234}" type="datetimeFigureOut">
              <a:rPr lang="en-US" smtClean="0"/>
              <a:t>11/7/12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88CC-562B-0549-96AF-62E645B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5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figure is a representation of the Universal Design mission and principles.  The figure shows a graduation hat that is encircled by symbols representing processing styles and people. &#10;"/>
          <p:cNvPicPr>
            <a:picLocks noChangeAspect="1"/>
          </p:cNvPicPr>
          <p:nvPr/>
        </p:nvPicPr>
        <p:blipFill rotWithShape="1">
          <a:blip r:embed="rId3"/>
          <a:srcRect t="56247" r="31975"/>
          <a:stretch/>
        </p:blipFill>
        <p:spPr>
          <a:xfrm>
            <a:off x="5300870" y="156966"/>
            <a:ext cx="3843130" cy="1481150"/>
          </a:xfrm>
          <a:prstGeom prst="rect">
            <a:avLst/>
          </a:prstGeom>
        </p:spPr>
      </p:pic>
      <p:pic>
        <p:nvPicPr>
          <p:cNvPr id="5" name="Picture 6" descr="California State University Northridge seal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6" y="293560"/>
            <a:ext cx="5057792" cy="127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99056" y="231138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Sue Cullen</a:t>
            </a:r>
          </a:p>
          <a:p>
            <a:pPr marL="0" indent="0">
              <a:buNone/>
            </a:pPr>
            <a:r>
              <a:rPr lang="en-US" b="1" dirty="0"/>
              <a:t>Program Manager, CSUN Universal Design Center</a:t>
            </a:r>
          </a:p>
          <a:p>
            <a:pPr marL="0" indent="0">
              <a:buNone/>
            </a:pPr>
            <a:r>
              <a:rPr lang="en-US" b="1" dirty="0"/>
              <a:t>Accessible Product Testing Coordinator, California State University Accessible Technology Network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290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643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Structured Allows For Flexible </a:t>
            </a:r>
            <a:r>
              <a:rPr lang="en-US" dirty="0"/>
              <a:t>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133"/>
            <a:ext cx="8229600" cy="4525963"/>
          </a:xfrm>
        </p:spPr>
        <p:txBody>
          <a:bodyPr/>
          <a:lstStyle/>
          <a:p>
            <a:pPr marL="285750" indent="-285750"/>
            <a:r>
              <a:rPr lang="en-US" dirty="0"/>
              <a:t>Smart Phones</a:t>
            </a:r>
          </a:p>
          <a:p>
            <a:pPr marL="285750" indent="-285750"/>
            <a:r>
              <a:rPr lang="en-US" dirty="0"/>
              <a:t>Laptops</a:t>
            </a:r>
          </a:p>
          <a:p>
            <a:pPr marL="285750" indent="-285750"/>
            <a:r>
              <a:rPr lang="en-US" dirty="0" err="1"/>
              <a:t>Ipads</a:t>
            </a:r>
            <a:endParaRPr lang="en-US" dirty="0"/>
          </a:p>
          <a:p>
            <a:pPr marL="285750" indent="-285750"/>
            <a:r>
              <a:rPr lang="en-US" dirty="0"/>
              <a:t>Voice Command </a:t>
            </a:r>
          </a:p>
          <a:p>
            <a:pPr marL="285750" indent="-285750"/>
            <a:r>
              <a:rPr lang="en-US" dirty="0"/>
              <a:t>Text to Speech</a:t>
            </a:r>
          </a:p>
          <a:p>
            <a:pPr marL="285750" indent="-285750"/>
            <a:r>
              <a:rPr lang="en-US" dirty="0"/>
              <a:t>Mind Control</a:t>
            </a:r>
          </a:p>
          <a:p>
            <a:pPr marL="285750" indent="-285750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533275" y="1486464"/>
            <a:ext cx="5657029" cy="5156776"/>
            <a:chOff x="3313146" y="1486464"/>
            <a:chExt cx="5657029" cy="5156776"/>
          </a:xfrm>
        </p:grpSpPr>
        <p:pic>
          <p:nvPicPr>
            <p:cNvPr id="4" name="Picture 2" descr="smart phon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608482">
              <a:off x="4189317" y="1486464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tablet computer; iP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418199">
              <a:off x="6627710" y="2589110"/>
              <a:ext cx="2342465" cy="234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User wearing a device on his head that can control the computer using his brain waves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3146" y="4209602"/>
              <a:ext cx="3813910" cy="243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816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95336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UDC Services</a:t>
            </a:r>
            <a:endParaRPr lang="en-US" u="sng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321733" y="1303864"/>
            <a:ext cx="8466665" cy="496294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Usability and Accessibility consultation and training 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Evaluation of web sites and applications for compliance and usability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Web Designer/Developer professional development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Campus ADA/504/508 compliance</a:t>
            </a:r>
          </a:p>
          <a:p>
            <a:pPr marL="342900" indent="-342900" algn="l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Compliance testing for California State University Accessible Technology </a:t>
            </a:r>
            <a:r>
              <a:rPr lang="en-US" sz="2600" dirty="0" smtClean="0">
                <a:solidFill>
                  <a:srgbClr val="000000"/>
                </a:solidFill>
              </a:rPr>
              <a:t>Network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7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Large cirlce surrounded by smaller circles orbiting around large circle.. Each smaller cirle has smaller cirlces orbiting around it.   Concept: Each of the elements of universal design has many componets " title="Universal Design Simluation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011785"/>
              </p:ext>
            </p:extLst>
          </p:nvPr>
        </p:nvGraphicFramePr>
        <p:xfrm>
          <a:off x="-1811861" y="-474067"/>
          <a:ext cx="11971858" cy="774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04000" y="84672"/>
            <a:ext cx="235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Categories </a:t>
            </a:r>
            <a:r>
              <a:rPr lang="en-US" sz="2400" u="sng" dirty="0"/>
              <a:t>of Interface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22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6281"/>
            <a:ext cx="8839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Utilizing the CSU </a:t>
            </a:r>
            <a:r>
              <a:rPr lang="en-US" dirty="0" smtClean="0"/>
              <a:t>Goals </a:t>
            </a:r>
            <a:r>
              <a:rPr lang="en-US" dirty="0"/>
              <a:t>and Success </a:t>
            </a:r>
            <a:r>
              <a:rPr lang="en-US" dirty="0" smtClean="0"/>
              <a:t>Indicators – CSUN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7"/>
            <a:ext cx="8229600" cy="3810000"/>
          </a:xfrm>
        </p:spPr>
        <p:txBody>
          <a:bodyPr/>
          <a:lstStyle/>
          <a:p>
            <a:r>
              <a:rPr lang="en-US" dirty="0" smtClean="0"/>
              <a:t>Help to focus campus collaborations</a:t>
            </a:r>
          </a:p>
          <a:p>
            <a:r>
              <a:rPr lang="en-US" dirty="0" smtClean="0"/>
              <a:t>Provide clarity of expectations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3217333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0000"/>
                </a:solidFill>
                <a:latin typeface="Arial" charset="0"/>
              </a:defRPr>
            </a:lvl9pPr>
          </a:lstStyle>
          <a:p>
            <a:r>
              <a:rPr lang="en-US" dirty="0" smtClean="0"/>
              <a:t>Campus Organization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71600" y="42672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800">
                <a:solidFill>
                  <a:schemeClr val="bg2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42B"/>
              </a:buClr>
              <a:buFont typeface="Times" charset="0"/>
              <a:buChar char="•"/>
              <a:defRPr sz="2600">
                <a:solidFill>
                  <a:schemeClr val="bg2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bg2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42B"/>
              </a:buClr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Executive Support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Department and Divisional ATI Coordinators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Utilize Campus Governance Committees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0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en-US" dirty="0" smtClean="0"/>
              <a:t>Operationalize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0800"/>
            <a:ext cx="8398933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Developed training for Web Designers and Developers </a:t>
            </a:r>
          </a:p>
          <a:p>
            <a:r>
              <a:rPr lang="en-US" dirty="0" smtClean="0"/>
              <a:t>Universal Design Toolkit</a:t>
            </a:r>
          </a:p>
          <a:p>
            <a:r>
              <a:rPr lang="en-US" dirty="0" smtClean="0"/>
              <a:t>Blend compliance standards into coding standards </a:t>
            </a:r>
          </a:p>
          <a:p>
            <a:r>
              <a:rPr lang="en-US" dirty="0" smtClean="0"/>
              <a:t>Page scans: Provide the right tool for the right need:</a:t>
            </a:r>
            <a:r>
              <a:rPr lang="en-US" dirty="0"/>
              <a:t> </a:t>
            </a:r>
            <a:r>
              <a:rPr lang="en-US" dirty="0" smtClean="0"/>
              <a:t>WAVE, Juicy Studios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Campus scans: Compliance Sheriff</a:t>
            </a:r>
          </a:p>
          <a:p>
            <a:pPr lvl="1"/>
            <a:r>
              <a:rPr lang="en-US" dirty="0" smtClean="0"/>
              <a:t>Inventory</a:t>
            </a:r>
          </a:p>
          <a:p>
            <a:pPr lvl="1"/>
            <a:r>
              <a:rPr lang="en-US" dirty="0" smtClean="0"/>
              <a:t>Tractable over time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8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752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CSUN </a:t>
            </a:r>
            <a:r>
              <a:rPr lang="en-US" dirty="0" smtClean="0"/>
              <a:t>Cultural </a:t>
            </a:r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267"/>
            <a:ext cx="8229600" cy="99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ATI Regional Conference</a:t>
            </a:r>
          </a:p>
          <a:p>
            <a:r>
              <a:rPr lang="en-US" sz="2400" dirty="0" smtClean="0"/>
              <a:t>“Just One Thing” </a:t>
            </a:r>
            <a:r>
              <a:rPr lang="en-US" sz="2400" dirty="0" smtClean="0"/>
              <a:t>Challenge</a:t>
            </a:r>
          </a:p>
          <a:p>
            <a:r>
              <a:rPr lang="en-US" sz="2400" dirty="0" smtClean="0"/>
              <a:t>Accessibility Camp LA</a:t>
            </a:r>
            <a:endParaRPr lang="en-US" sz="2400" dirty="0" smtClean="0"/>
          </a:p>
          <a:p>
            <a:r>
              <a:rPr lang="en-US" sz="2400" dirty="0" smtClean="0"/>
              <a:t>Campus Faculty, Staff and Students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9D845-7761-4C65-A923-4A039E0497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Link to the CSUN Universal Design Center website at http://www.csun.edu/universaldesign" title="Universal Design in Ac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7" y="3922802"/>
            <a:ext cx="6402705" cy="2317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46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T" val="California State University Northridge seal"/>
  <p:tag name="ALT_NULL" val="0"/>
  <p:tag name="LONGDESC_NULL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304</Words>
  <Application>Microsoft Macintosh PowerPoint</Application>
  <PresentationFormat>On-screen Show (4:3)</PresentationFormat>
  <Paragraphs>68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Good Structured Allows For Flexible Use</vt:lpstr>
      <vt:lpstr>UDC Services</vt:lpstr>
      <vt:lpstr>PowerPoint Presentation</vt:lpstr>
      <vt:lpstr>Utilizing the CSU Goals and Success Indicators – CSUN </vt:lpstr>
      <vt:lpstr>Operationalize Goals</vt:lpstr>
      <vt:lpstr>CSUN Cultural Outreach</vt:lpstr>
    </vt:vector>
  </TitlesOfParts>
  <Company>California State University, Northridge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Cullen</dc:creator>
  <cp:lastModifiedBy>Susan Cullen</cp:lastModifiedBy>
  <cp:revision>36</cp:revision>
  <dcterms:created xsi:type="dcterms:W3CDTF">2012-11-06T19:43:58Z</dcterms:created>
  <dcterms:modified xsi:type="dcterms:W3CDTF">2012-11-08T05:11:11Z</dcterms:modified>
</cp:coreProperties>
</file>