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sldIdLst>
    <p:sldId id="274" r:id="rId3"/>
    <p:sldId id="266" r:id="rId4"/>
    <p:sldId id="259" r:id="rId5"/>
    <p:sldId id="257" r:id="rId6"/>
    <p:sldId id="258" r:id="rId7"/>
    <p:sldId id="273" r:id="rId8"/>
    <p:sldId id="260" r:id="rId9"/>
    <p:sldId id="261" r:id="rId10"/>
    <p:sldId id="263" r:id="rId11"/>
    <p:sldId id="272"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871" autoAdjust="0"/>
  </p:normalViewPr>
  <p:slideViewPr>
    <p:cSldViewPr>
      <p:cViewPr>
        <p:scale>
          <a:sx n="100" d="100"/>
          <a:sy n="100" d="100"/>
        </p:scale>
        <p:origin x="-702" y="9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1BD84E-4A6E-4033-B434-BABB39F9959A}" type="datetimeFigureOut">
              <a:rPr lang="en-US" smtClean="0"/>
              <a:t>11/8/2012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D6892B-F580-487E-85BC-6923C5DCE16E}" type="slidenum">
              <a:rPr lang="en-US" smtClean="0"/>
              <a:t>‹#›</a:t>
            </a:fld>
            <a:endParaRPr lang="en-US" dirty="0"/>
          </a:p>
        </p:txBody>
      </p:sp>
    </p:spTree>
    <p:extLst>
      <p:ext uri="{BB962C8B-B14F-4D97-AF65-F5344CB8AC3E}">
        <p14:creationId xmlns:p14="http://schemas.microsoft.com/office/powerpoint/2010/main" val="1304344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11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solidFill>
                  <a:prstClr val="black"/>
                </a:solidFill>
              </a:rPr>
              <a:pPr>
                <a:defRPr/>
              </a:pPr>
              <a:t>3</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Strong Executive leadership and support are essential for a successful ATI implementation</a:t>
            </a:r>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solidFill>
                  <a:prstClr val="black"/>
                </a:solidFill>
              </a:rPr>
              <a:pPr>
                <a:defRPr/>
              </a:pPr>
              <a:t>4</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solidFill>
                  <a:prstClr val="black"/>
                </a:solidFill>
              </a:rPr>
              <a:pPr>
                <a:defRPr/>
              </a:pPr>
              <a:t>5</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current policy</a:t>
            </a:r>
            <a:r>
              <a:rPr lang="en-US" baseline="0" dirty="0" smtClean="0"/>
              <a:t> empowers people by stating what needs to be done to integrate accessibility into our institutional processes</a:t>
            </a:r>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solidFill>
                  <a:prstClr val="black"/>
                </a:solidFill>
              </a:rPr>
              <a:pPr>
                <a:defRPr/>
              </a:pPr>
              <a:t>6</a:t>
            </a:fld>
            <a:endParaRPr lang="en-US"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an example of one of our Goals and a</a:t>
            </a:r>
            <a:r>
              <a:rPr lang="en-US" baseline="0" dirty="0" smtClean="0"/>
              <a:t> few of success indicators that support the goal and status levels that measure progress. </a:t>
            </a:r>
          </a:p>
          <a:p>
            <a:endParaRPr lang="en-US" baseline="0" dirty="0" smtClean="0"/>
          </a:p>
          <a:p>
            <a:r>
              <a:rPr lang="en-US" baseline="0" dirty="0" smtClean="0"/>
              <a:t>The success indicators describe what needs to be done. Our campuses decide how they will do it.</a:t>
            </a:r>
            <a:endParaRPr lang="en-US" dirty="0"/>
          </a:p>
        </p:txBody>
      </p:sp>
      <p:sp>
        <p:nvSpPr>
          <p:cNvPr id="4" name="Slide Number Placeholder 3"/>
          <p:cNvSpPr>
            <a:spLocks noGrp="1"/>
          </p:cNvSpPr>
          <p:nvPr>
            <p:ph type="sldNum" sz="quarter" idx="10"/>
          </p:nvPr>
        </p:nvSpPr>
        <p:spPr/>
        <p:txBody>
          <a:bodyPr/>
          <a:lstStyle/>
          <a:p>
            <a:fld id="{5CD6892B-F580-487E-85BC-6923C5DCE16E}" type="slidenum">
              <a:rPr lang="en-US" smtClean="0"/>
              <a:t>7</a:t>
            </a:fld>
            <a:endParaRPr lang="en-US" dirty="0"/>
          </a:p>
        </p:txBody>
      </p:sp>
    </p:spTree>
    <p:extLst>
      <p:ext uri="{BB962C8B-B14F-4D97-AF65-F5344CB8AC3E}">
        <p14:creationId xmlns:p14="http://schemas.microsoft.com/office/powerpoint/2010/main" val="2795656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Status</a:t>
            </a:r>
            <a:r>
              <a:rPr lang="en-US" baseline="0" dirty="0" smtClean="0"/>
              <a:t> levels range from Not Started to Optimizing and they are measured by a description of the maturity of the procedure, the level of documentation, a whether or not resources have been allocated. For example, on the last slide we had a success indicator that is at the status level of defined.  Establishing a regularly scheduled audit process – in this case defined may mean that Sally in the IT department has been designated to do audit scans every 6 months but the task is not part of her regular job description. So to move this success indicator to Established the tasks would need to part of her job description which would require more complete documentation and resource allocation.</a:t>
            </a:r>
            <a:endParaRPr lang="en-US" dirty="0"/>
          </a:p>
        </p:txBody>
      </p:sp>
      <p:sp>
        <p:nvSpPr>
          <p:cNvPr id="4" name="Slide Number Placeholder 3"/>
          <p:cNvSpPr>
            <a:spLocks noGrp="1"/>
          </p:cNvSpPr>
          <p:nvPr>
            <p:ph type="sldNum" sz="quarter" idx="10"/>
          </p:nvPr>
        </p:nvSpPr>
        <p:spPr/>
        <p:txBody>
          <a:bodyPr/>
          <a:lstStyle/>
          <a:p>
            <a:fld id="{5CD6892B-F580-487E-85BC-6923C5DCE16E}" type="slidenum">
              <a:rPr lang="en-US" smtClean="0"/>
              <a:t>8</a:t>
            </a:fld>
            <a:endParaRPr lang="en-US" dirty="0"/>
          </a:p>
        </p:txBody>
      </p:sp>
    </p:spTree>
    <p:extLst>
      <p:ext uri="{BB962C8B-B14F-4D97-AF65-F5344CB8AC3E}">
        <p14:creationId xmlns:p14="http://schemas.microsoft.com/office/powerpoint/2010/main" val="1929004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accomplish</a:t>
            </a:r>
            <a:r>
              <a:rPr lang="en-US" baseline="0" dirty="0" smtClean="0"/>
              <a:t> the Goals and Success Indicators using our implementation process that consists of </a:t>
            </a:r>
          </a:p>
          <a:p>
            <a:endParaRPr lang="en-US" baseline="0" dirty="0" smtClean="0"/>
          </a:p>
          <a:p>
            <a:r>
              <a:rPr lang="en-US" baseline="0" dirty="0" smtClean="0"/>
              <a:t>We are concluding the third year of measuring systemwide progress. We have seen improvement each year and we have been able to determine where campuses are experiencing difficulties.</a:t>
            </a:r>
            <a:endParaRPr lang="en-US" dirty="0"/>
          </a:p>
        </p:txBody>
      </p:sp>
      <p:sp>
        <p:nvSpPr>
          <p:cNvPr id="4" name="Slide Number Placeholder 3"/>
          <p:cNvSpPr>
            <a:spLocks noGrp="1"/>
          </p:cNvSpPr>
          <p:nvPr>
            <p:ph type="sldNum" sz="quarter" idx="10"/>
          </p:nvPr>
        </p:nvSpPr>
        <p:spPr/>
        <p:txBody>
          <a:bodyPr/>
          <a:lstStyle/>
          <a:p>
            <a:pPr>
              <a:defRPr/>
            </a:pPr>
            <a:fld id="{CE98CF72-C3BC-4682-8C56-42D1744837E1}"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annual  reporting has also helped us identify areas where systemwide projects can help campuses build capacity. Some examples of these projects are </a:t>
            </a:r>
            <a:endParaRPr lang="en-US" dirty="0"/>
          </a:p>
        </p:txBody>
      </p:sp>
      <p:sp>
        <p:nvSpPr>
          <p:cNvPr id="4" name="Slide Number Placeholder 3"/>
          <p:cNvSpPr>
            <a:spLocks noGrp="1"/>
          </p:cNvSpPr>
          <p:nvPr>
            <p:ph type="sldNum" sz="quarter" idx="10"/>
          </p:nvPr>
        </p:nvSpPr>
        <p:spPr/>
        <p:txBody>
          <a:bodyPr/>
          <a:lstStyle/>
          <a:p>
            <a:fld id="{5CD6892B-F580-487E-85BC-6923C5DCE16E}" type="slidenum">
              <a:rPr lang="en-US" smtClean="0"/>
              <a:t>10</a:t>
            </a:fld>
            <a:endParaRPr lang="en-US" dirty="0"/>
          </a:p>
        </p:txBody>
      </p:sp>
    </p:spTree>
    <p:extLst>
      <p:ext uri="{BB962C8B-B14F-4D97-AF65-F5344CB8AC3E}">
        <p14:creationId xmlns:p14="http://schemas.microsoft.com/office/powerpoint/2010/main" val="35252081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32"/>
          <p:cNvSpPr>
            <a:spLocks noChangeArrowheads="1"/>
          </p:cNvSpPr>
          <p:nvPr userDrawn="1"/>
        </p:nvSpPr>
        <p:spPr bwMode="auto">
          <a:xfrm>
            <a:off x="0" y="1981200"/>
            <a:ext cx="9144000" cy="2895600"/>
          </a:xfrm>
          <a:prstGeom prst="rect">
            <a:avLst/>
          </a:prstGeom>
          <a:solidFill>
            <a:srgbClr val="CF142B"/>
          </a:solidFill>
          <a:ln w="9525">
            <a:noFill/>
            <a:miter lim="800000"/>
            <a:headEnd/>
            <a:tailEnd/>
          </a:ln>
        </p:spPr>
        <p:txBody>
          <a:bodyPr wrap="none" anchor="ctr"/>
          <a:lstStyle/>
          <a:p>
            <a:pPr algn="ctr" defTabSz="457200" fontAlgn="base">
              <a:spcBef>
                <a:spcPct val="0"/>
              </a:spcBef>
              <a:spcAft>
                <a:spcPct val="0"/>
              </a:spcAft>
            </a:pPr>
            <a:endParaRPr lang="en-US" dirty="0">
              <a:solidFill>
                <a:srgbClr val="C00000"/>
              </a:solidFill>
              <a:ea typeface="ＭＳ Ｐゴシック" charset="-128"/>
            </a:endParaRPr>
          </a:p>
        </p:txBody>
      </p:sp>
      <p:pic>
        <p:nvPicPr>
          <p:cNvPr id="3" name="Picture 31" descr="The California State University, Working for California"/>
          <p:cNvPicPr>
            <a:picLocks noChangeAspect="1" noChangeArrowheads="1"/>
          </p:cNvPicPr>
          <p:nvPr userDrawn="1"/>
        </p:nvPicPr>
        <p:blipFill>
          <a:blip r:embed="rId2"/>
          <a:srcRect l="20618" t="71927"/>
          <a:stretch>
            <a:fillRect/>
          </a:stretch>
        </p:blipFill>
        <p:spPr bwMode="auto">
          <a:xfrm>
            <a:off x="458788" y="455613"/>
            <a:ext cx="3579812" cy="461962"/>
          </a:xfrm>
          <a:prstGeom prst="rect">
            <a:avLst/>
          </a:prstGeom>
          <a:noFill/>
          <a:ln w="9525">
            <a:noFill/>
            <a:miter lim="800000"/>
            <a:headEnd/>
            <a:tailEnd/>
          </a:ln>
        </p:spPr>
      </p:pic>
      <p:sp>
        <p:nvSpPr>
          <p:cNvPr id="4" name="Rectangle 28"/>
          <p:cNvSpPr>
            <a:spLocks noChangeArrowheads="1"/>
          </p:cNvSpPr>
          <p:nvPr userDrawn="1"/>
        </p:nvSpPr>
        <p:spPr bwMode="auto">
          <a:xfrm>
            <a:off x="0" y="1981200"/>
            <a:ext cx="9144000" cy="76200"/>
          </a:xfrm>
          <a:prstGeom prst="rect">
            <a:avLst/>
          </a:prstGeom>
          <a:solidFill>
            <a:srgbClr val="746F66"/>
          </a:solidFill>
          <a:ln w="9525">
            <a:noFill/>
            <a:miter lim="800000"/>
            <a:headEnd/>
            <a:tailEnd/>
          </a:ln>
        </p:spPr>
        <p:txBody>
          <a:bodyPr wrap="none" anchor="ctr"/>
          <a:lstStyle/>
          <a:p>
            <a:pPr defTabSz="457200" fontAlgn="base">
              <a:spcBef>
                <a:spcPct val="0"/>
              </a:spcBef>
              <a:spcAft>
                <a:spcPct val="0"/>
              </a:spcAft>
            </a:pPr>
            <a:endParaRPr lang="en-US" dirty="0">
              <a:solidFill>
                <a:srgbClr val="000000"/>
              </a:solidFill>
              <a:ea typeface="ＭＳ Ｐゴシック" charset="-128"/>
            </a:endParaRPr>
          </a:p>
        </p:txBody>
      </p:sp>
      <p:sp>
        <p:nvSpPr>
          <p:cNvPr id="5" name="Rectangle 29"/>
          <p:cNvSpPr>
            <a:spLocks noChangeArrowheads="1"/>
          </p:cNvSpPr>
          <p:nvPr userDrawn="1"/>
        </p:nvSpPr>
        <p:spPr bwMode="auto">
          <a:xfrm>
            <a:off x="0" y="4800600"/>
            <a:ext cx="9144000" cy="76200"/>
          </a:xfrm>
          <a:prstGeom prst="rect">
            <a:avLst/>
          </a:prstGeom>
          <a:solidFill>
            <a:srgbClr val="746F66"/>
          </a:solidFill>
          <a:ln w="9525">
            <a:noFill/>
            <a:miter lim="800000"/>
            <a:headEnd/>
            <a:tailEnd/>
          </a:ln>
        </p:spPr>
        <p:txBody>
          <a:bodyPr wrap="none" anchor="ctr"/>
          <a:lstStyle/>
          <a:p>
            <a:pPr defTabSz="457200" fontAlgn="base">
              <a:spcBef>
                <a:spcPct val="0"/>
              </a:spcBef>
              <a:spcAft>
                <a:spcPct val="0"/>
              </a:spcAft>
            </a:pPr>
            <a:endParaRPr lang="en-US" dirty="0">
              <a:solidFill>
                <a:srgbClr val="000000"/>
              </a:solidFill>
              <a:ea typeface="ＭＳ Ｐゴシック" charset="-128"/>
            </a:endParaRPr>
          </a:p>
        </p:txBody>
      </p:sp>
    </p:spTree>
    <p:extLst>
      <p:ext uri="{BB962C8B-B14F-4D97-AF65-F5344CB8AC3E}">
        <p14:creationId xmlns:p14="http://schemas.microsoft.com/office/powerpoint/2010/main" val="276347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1FA52DD-7840-43F0-B16B-CC7FC8AA8CE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0759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371600"/>
            <a:ext cx="2057400" cy="4800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371600"/>
            <a:ext cx="60198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0ECE73-A03C-4982-AE73-36329B18B23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92909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6842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70884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4800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61180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73263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10330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828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3538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279D845-7761-4C65-A923-4A039E0497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400246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13830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65000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0F4E3B-B0AE-4728-B192-F8583B112BED}" type="datetimeFigureOut">
              <a:rPr lang="en-US">
                <a:solidFill>
                  <a:prstClr val="black">
                    <a:tint val="75000"/>
                  </a:prstClr>
                </a:solidFill>
              </a:rPr>
              <a:pPr/>
              <a:t>11/8/2012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26E708C-2854-40DF-9A55-17779B099DAF}" type="slidenum">
              <a:rPr lang="en-US">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85142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5FD0A3A-94F1-4F32-B4A9-7EA3ACA74A2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61541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362200"/>
            <a:ext cx="40386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7DAB7B8-868E-45D7-8532-339A46BBA3A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9770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A2FA7-6AAB-4EA3-9E8D-AAA9A8AD0BC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1854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93278CE-549F-4530-8358-562E0F370BB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5797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286768A-A2E6-42B1-848E-3A339FB8AAA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9963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64561FC-A1F8-46FC-8A88-E65762C48AE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8639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04E25C1-0655-46AA-8DEC-907CF8D3130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23068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38" descr="The California State University, Working for California"/>
          <p:cNvPicPr>
            <a:picLocks noChangeAspect="1" noChangeArrowheads="1"/>
          </p:cNvPicPr>
          <p:nvPr userDrawn="1"/>
        </p:nvPicPr>
        <p:blipFill>
          <a:blip r:embed="rId13"/>
          <a:srcRect l="20618" t="71927"/>
          <a:stretch>
            <a:fillRect/>
          </a:stretch>
        </p:blipFill>
        <p:spPr bwMode="auto">
          <a:xfrm>
            <a:off x="306388" y="379413"/>
            <a:ext cx="3579812" cy="461962"/>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1371600"/>
            <a:ext cx="8229600" cy="914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2" name="Rectangle 3"/>
          <p:cNvSpPr>
            <a:spLocks noGrp="1" noChangeArrowheads="1"/>
          </p:cNvSpPr>
          <p:nvPr>
            <p:ph type="body" idx="1"/>
          </p:nvPr>
        </p:nvSpPr>
        <p:spPr bwMode="auto">
          <a:xfrm>
            <a:off x="457200" y="2362200"/>
            <a:ext cx="82296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bg2"/>
                </a:solidFill>
                <a:latin typeface="Arial" pitchFamily="-108" charset="0"/>
                <a:ea typeface="ＭＳ Ｐゴシック" pitchFamily="-108" charset="-128"/>
                <a:cs typeface="ＭＳ Ｐゴシック" pitchFamily="-108" charset="-128"/>
              </a:defRPr>
            </a:lvl1pPr>
          </a:lstStyle>
          <a:p>
            <a:pPr defTabSz="457200" fontAlgn="base">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bg2"/>
                </a:solidFill>
                <a:latin typeface="Arial" pitchFamily="-108" charset="0"/>
                <a:ea typeface="ＭＳ Ｐゴシック" pitchFamily="-108" charset="-128"/>
                <a:cs typeface="ＭＳ Ｐゴシック" pitchFamily="-108" charset="-128"/>
              </a:defRPr>
            </a:lvl1pPr>
          </a:lstStyle>
          <a:p>
            <a:pPr defTabSz="457200" fontAlgn="base">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2"/>
                </a:solidFill>
              </a:defRPr>
            </a:lvl1pPr>
          </a:lstStyle>
          <a:p>
            <a:pPr defTabSz="457200" fontAlgn="base">
              <a:spcBef>
                <a:spcPct val="0"/>
              </a:spcBef>
              <a:spcAft>
                <a:spcPct val="0"/>
              </a:spcAft>
              <a:defRPr/>
            </a:pPr>
            <a:fld id="{EEB8598C-A13A-455A-867C-462DEE3636D7}" type="slidenum">
              <a:rPr lang="en-US">
                <a:solidFill>
                  <a:srgbClr val="000000"/>
                </a:solidFill>
                <a:ea typeface="ＭＳ Ｐゴシック" charset="-128"/>
              </a:rPr>
              <a:pPr defTabSz="457200" fontAlgn="base">
                <a:spcBef>
                  <a:spcPct val="0"/>
                </a:spcBef>
                <a:spcAft>
                  <a:spcPct val="0"/>
                </a:spcAft>
                <a:defRPr/>
              </a:pPr>
              <a:t>‹#›</a:t>
            </a:fld>
            <a:endParaRPr lang="en-US" dirty="0">
              <a:solidFill>
                <a:srgbClr val="000000"/>
              </a:solidFill>
              <a:ea typeface="ＭＳ Ｐゴシック" charset="-128"/>
            </a:endParaRPr>
          </a:p>
        </p:txBody>
      </p:sp>
      <p:sp>
        <p:nvSpPr>
          <p:cNvPr id="2056" name="Rectangle 36"/>
          <p:cNvSpPr>
            <a:spLocks noChangeArrowheads="1"/>
          </p:cNvSpPr>
          <p:nvPr userDrawn="1"/>
        </p:nvSpPr>
        <p:spPr bwMode="auto">
          <a:xfrm>
            <a:off x="0" y="0"/>
            <a:ext cx="9144000" cy="76200"/>
          </a:xfrm>
          <a:prstGeom prst="rect">
            <a:avLst/>
          </a:prstGeom>
          <a:solidFill>
            <a:srgbClr val="CF142B"/>
          </a:solidFill>
          <a:ln w="9525">
            <a:noFill/>
            <a:miter lim="800000"/>
            <a:headEnd/>
            <a:tailEnd/>
          </a:ln>
        </p:spPr>
        <p:txBody>
          <a:bodyPr wrap="none" anchor="ctr"/>
          <a:lstStyle/>
          <a:p>
            <a:pPr algn="ctr" defTabSz="457200" fontAlgn="base">
              <a:spcBef>
                <a:spcPct val="0"/>
              </a:spcBef>
              <a:spcAft>
                <a:spcPct val="0"/>
              </a:spcAft>
            </a:pPr>
            <a:endParaRPr lang="en-US" dirty="0">
              <a:solidFill>
                <a:srgbClr val="C00000"/>
              </a:solidFill>
              <a:ea typeface="ＭＳ Ｐゴシック" charset="-128"/>
            </a:endParaRPr>
          </a:p>
        </p:txBody>
      </p:sp>
      <p:sp>
        <p:nvSpPr>
          <p:cNvPr id="2057" name="Line 37"/>
          <p:cNvSpPr>
            <a:spLocks noChangeShapeType="1"/>
          </p:cNvSpPr>
          <p:nvPr userDrawn="1"/>
        </p:nvSpPr>
        <p:spPr bwMode="auto">
          <a:xfrm>
            <a:off x="0" y="1066800"/>
            <a:ext cx="9144000" cy="0"/>
          </a:xfrm>
          <a:prstGeom prst="line">
            <a:avLst/>
          </a:prstGeom>
          <a:noFill/>
          <a:ln w="9525">
            <a:solidFill>
              <a:srgbClr val="746F66"/>
            </a:solidFill>
            <a:round/>
            <a:headEnd/>
            <a:tailEnd/>
          </a:ln>
        </p:spPr>
        <p:txBody>
          <a:bodyPr wrap="none" anchor="ctr"/>
          <a:lstStyle/>
          <a:p>
            <a:pPr defTabSz="457200" fontAlgn="base">
              <a:spcBef>
                <a:spcPct val="0"/>
              </a:spcBef>
              <a:spcAft>
                <a:spcPct val="0"/>
              </a:spcAft>
            </a:pPr>
            <a:endParaRPr lang="en-US" dirty="0">
              <a:solidFill>
                <a:srgbClr val="000000"/>
              </a:solidFill>
              <a:ea typeface="ＭＳ Ｐゴシック" charset="-128"/>
            </a:endParaRPr>
          </a:p>
        </p:txBody>
      </p:sp>
    </p:spTree>
    <p:extLst>
      <p:ext uri="{BB962C8B-B14F-4D97-AF65-F5344CB8AC3E}">
        <p14:creationId xmlns:p14="http://schemas.microsoft.com/office/powerpoint/2010/main" val="691323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3200" b="1">
          <a:solidFill>
            <a:srgbClr val="010000"/>
          </a:solidFill>
          <a:latin typeface="+mj-lt"/>
          <a:ea typeface="ＭＳ Ｐゴシック" pitchFamily="-110" charset="-128"/>
          <a:cs typeface="ＭＳ Ｐゴシック" pitchFamily="-110" charset="-128"/>
        </a:defRPr>
      </a:lvl1pPr>
      <a:lvl2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2pPr>
      <a:lvl3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3pPr>
      <a:lvl4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4pPr>
      <a:lvl5pPr algn="l" rtl="0" eaLnBrk="0" fontAlgn="base" hangingPunct="0">
        <a:spcBef>
          <a:spcPct val="0"/>
        </a:spcBef>
        <a:spcAft>
          <a:spcPct val="0"/>
        </a:spcAft>
        <a:defRPr sz="3200" b="1">
          <a:solidFill>
            <a:srgbClr val="010000"/>
          </a:solidFill>
          <a:latin typeface="Arial" charset="0"/>
          <a:ea typeface="ＭＳ Ｐゴシック" pitchFamily="-110" charset="-128"/>
          <a:cs typeface="ＭＳ Ｐゴシック" pitchFamily="-110" charset="-128"/>
        </a:defRPr>
      </a:lvl5pPr>
      <a:lvl6pPr marL="457200" algn="l" rtl="0" fontAlgn="base">
        <a:spcBef>
          <a:spcPct val="0"/>
        </a:spcBef>
        <a:spcAft>
          <a:spcPct val="0"/>
        </a:spcAft>
        <a:defRPr sz="3200" b="1">
          <a:solidFill>
            <a:srgbClr val="010000"/>
          </a:solidFill>
          <a:latin typeface="Arial" charset="0"/>
        </a:defRPr>
      </a:lvl6pPr>
      <a:lvl7pPr marL="914400" algn="l" rtl="0" fontAlgn="base">
        <a:spcBef>
          <a:spcPct val="0"/>
        </a:spcBef>
        <a:spcAft>
          <a:spcPct val="0"/>
        </a:spcAft>
        <a:defRPr sz="3200" b="1">
          <a:solidFill>
            <a:srgbClr val="010000"/>
          </a:solidFill>
          <a:latin typeface="Arial" charset="0"/>
        </a:defRPr>
      </a:lvl7pPr>
      <a:lvl8pPr marL="1371600" algn="l" rtl="0" fontAlgn="base">
        <a:spcBef>
          <a:spcPct val="0"/>
        </a:spcBef>
        <a:spcAft>
          <a:spcPct val="0"/>
        </a:spcAft>
        <a:defRPr sz="3200" b="1">
          <a:solidFill>
            <a:srgbClr val="010000"/>
          </a:solidFill>
          <a:latin typeface="Arial" charset="0"/>
        </a:defRPr>
      </a:lvl8pPr>
      <a:lvl9pPr marL="1828800" algn="l" rtl="0" fontAlgn="base">
        <a:spcBef>
          <a:spcPct val="0"/>
        </a:spcBef>
        <a:spcAft>
          <a:spcPct val="0"/>
        </a:spcAft>
        <a:defRPr sz="3200" b="1">
          <a:solidFill>
            <a:srgbClr val="010000"/>
          </a:solidFill>
          <a:latin typeface="Arial" charset="0"/>
        </a:defRPr>
      </a:lvl9pPr>
    </p:titleStyle>
    <p:bodyStyle>
      <a:lvl1pPr marL="234950" indent="-234950" algn="l" rtl="0" eaLnBrk="0" fontAlgn="base" hangingPunct="0">
        <a:spcBef>
          <a:spcPct val="20000"/>
        </a:spcBef>
        <a:spcAft>
          <a:spcPct val="0"/>
        </a:spcAft>
        <a:buFont typeface="Times" charset="0"/>
        <a:buChar char="•"/>
        <a:defRPr sz="2800">
          <a:solidFill>
            <a:schemeClr val="bg2"/>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lr>
          <a:srgbClr val="CF142B"/>
        </a:buClr>
        <a:buFont typeface="Times" charset="0"/>
        <a:buChar char="•"/>
        <a:defRPr sz="2600">
          <a:solidFill>
            <a:schemeClr val="bg2"/>
          </a:solidFill>
          <a:latin typeface="+mn-lt"/>
          <a:ea typeface="ＭＳ Ｐゴシック" pitchFamily="-110" charset="-128"/>
        </a:defRPr>
      </a:lvl2pPr>
      <a:lvl3pPr marL="1143000" indent="-228600" algn="l" rtl="0" eaLnBrk="0" fontAlgn="base" hangingPunct="0">
        <a:spcBef>
          <a:spcPct val="20000"/>
        </a:spcBef>
        <a:spcAft>
          <a:spcPct val="0"/>
        </a:spcAft>
        <a:buFont typeface="Times" charset="0"/>
        <a:buChar char="•"/>
        <a:defRPr sz="2400">
          <a:solidFill>
            <a:schemeClr val="bg2"/>
          </a:solidFill>
          <a:latin typeface="+mn-lt"/>
          <a:ea typeface="ＭＳ Ｐゴシック" pitchFamily="-110" charset="-128"/>
        </a:defRPr>
      </a:lvl3pPr>
      <a:lvl4pPr marL="1600200" indent="-228600" algn="l" rtl="0" eaLnBrk="0" fontAlgn="base" hangingPunct="0">
        <a:spcBef>
          <a:spcPct val="20000"/>
        </a:spcBef>
        <a:spcAft>
          <a:spcPct val="0"/>
        </a:spcAft>
        <a:buClr>
          <a:srgbClr val="CF142B"/>
        </a:buClr>
        <a:buFont typeface="Times" charset="0"/>
        <a:buChar char="•"/>
        <a:defRPr sz="2000">
          <a:solidFill>
            <a:schemeClr val="bg2"/>
          </a:solidFill>
          <a:latin typeface="+mn-lt"/>
          <a:ea typeface="ＭＳ Ｐゴシック" pitchFamily="-110" charset="-128"/>
        </a:defRPr>
      </a:lvl4pPr>
      <a:lvl5pPr marL="2057400" indent="-228600" algn="l" rtl="0" eaLnBrk="0" fontAlgn="base" hangingPunct="0">
        <a:spcBef>
          <a:spcPct val="20000"/>
        </a:spcBef>
        <a:spcAft>
          <a:spcPct val="0"/>
        </a:spcAft>
        <a:buFont typeface="Times" charset="0"/>
        <a:buChar char="•"/>
        <a:defRPr sz="2000">
          <a:solidFill>
            <a:schemeClr val="bg2"/>
          </a:solidFill>
          <a:latin typeface="+mn-lt"/>
          <a:ea typeface="ＭＳ Ｐゴシック" pitchFamily="-110" charset="-128"/>
        </a:defRPr>
      </a:lvl5pPr>
      <a:lvl6pPr marL="2514600" indent="-228600" algn="l" rtl="0" fontAlgn="base">
        <a:spcBef>
          <a:spcPct val="20000"/>
        </a:spcBef>
        <a:spcAft>
          <a:spcPct val="0"/>
        </a:spcAft>
        <a:buFont typeface="Times" charset="0"/>
        <a:buChar char="•"/>
        <a:defRPr sz="2000">
          <a:solidFill>
            <a:schemeClr val="bg2"/>
          </a:solidFill>
          <a:latin typeface="+mn-lt"/>
        </a:defRPr>
      </a:lvl6pPr>
      <a:lvl7pPr marL="2971800" indent="-228600" algn="l" rtl="0" fontAlgn="base">
        <a:spcBef>
          <a:spcPct val="20000"/>
        </a:spcBef>
        <a:spcAft>
          <a:spcPct val="0"/>
        </a:spcAft>
        <a:buFont typeface="Times" charset="0"/>
        <a:buChar char="•"/>
        <a:defRPr sz="2000">
          <a:solidFill>
            <a:schemeClr val="bg2"/>
          </a:solidFill>
          <a:latin typeface="+mn-lt"/>
        </a:defRPr>
      </a:lvl7pPr>
      <a:lvl8pPr marL="3429000" indent="-228600" algn="l" rtl="0" fontAlgn="base">
        <a:spcBef>
          <a:spcPct val="20000"/>
        </a:spcBef>
        <a:spcAft>
          <a:spcPct val="0"/>
        </a:spcAft>
        <a:buFont typeface="Times" charset="0"/>
        <a:buChar char="•"/>
        <a:defRPr sz="2000">
          <a:solidFill>
            <a:schemeClr val="bg2"/>
          </a:solidFill>
          <a:latin typeface="+mn-lt"/>
        </a:defRPr>
      </a:lvl8pPr>
      <a:lvl9pPr marL="3886200" indent="-228600" algn="l" rtl="0" fontAlgn="base">
        <a:spcBef>
          <a:spcPct val="20000"/>
        </a:spcBef>
        <a:spcAft>
          <a:spcPct val="0"/>
        </a:spcAft>
        <a:buFont typeface="Times" charset="0"/>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F4E3B-B0AE-4728-B192-F8583B112BED}" type="datetimeFigureOut">
              <a:rPr lang="en-US" smtClean="0">
                <a:solidFill>
                  <a:prstClr val="black">
                    <a:tint val="75000"/>
                  </a:prstClr>
                </a:solidFill>
              </a:rPr>
              <a:pPr/>
              <a:t>11/8/2012</a:t>
            </a:fld>
            <a:endParaRPr lang="en-US" dirty="0" smtClean="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smtClean="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6E708C-2854-40DF-9A55-17779B099DAF}" type="slidenum">
              <a:rPr lang="en-US" smtClean="0">
                <a:solidFill>
                  <a:prstClr val="black">
                    <a:tint val="75000"/>
                  </a:prstClr>
                </a:solidFill>
              </a:rPr>
              <a:pPr/>
              <a:t>‹#›</a:t>
            </a:fld>
            <a:endParaRPr lang="en-US" dirty="0" smtClean="0">
              <a:solidFill>
                <a:prstClr val="black">
                  <a:tint val="75000"/>
                </a:prstClr>
              </a:solidFill>
            </a:endParaRPr>
          </a:p>
        </p:txBody>
      </p:sp>
    </p:spTree>
    <p:extLst>
      <p:ext uri="{BB962C8B-B14F-4D97-AF65-F5344CB8AC3E}">
        <p14:creationId xmlns:p14="http://schemas.microsoft.com/office/powerpoint/2010/main" val="3958220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ti@calstate.ed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redwordmark1"/>
          <p:cNvPicPr/>
          <p:nvPr/>
        </p:nvPicPr>
        <p:blipFill>
          <a:blip r:embed="rId2">
            <a:extLst>
              <a:ext uri="{28A0092B-C50C-407E-A947-70E740481C1C}">
                <a14:useLocalDpi xmlns:a14="http://schemas.microsoft.com/office/drawing/2010/main" val="0"/>
              </a:ext>
            </a:extLst>
          </a:blip>
          <a:srcRect/>
          <a:stretch>
            <a:fillRect/>
          </a:stretch>
        </p:blipFill>
        <p:spPr bwMode="auto">
          <a:xfrm>
            <a:off x="609600" y="762000"/>
            <a:ext cx="7924800" cy="1295400"/>
          </a:xfrm>
          <a:prstGeom prst="rect">
            <a:avLst/>
          </a:prstGeom>
          <a:noFill/>
          <a:ln>
            <a:noFill/>
          </a:ln>
        </p:spPr>
      </p:pic>
      <p:sp>
        <p:nvSpPr>
          <p:cNvPr id="5" name="Subtitle 4"/>
          <p:cNvSpPr>
            <a:spLocks noGrp="1"/>
          </p:cNvSpPr>
          <p:nvPr>
            <p:ph type="subTitle" idx="1"/>
          </p:nvPr>
        </p:nvSpPr>
        <p:spPr>
          <a:xfrm>
            <a:off x="762000" y="2895600"/>
            <a:ext cx="8077200" cy="2743200"/>
          </a:xfrm>
        </p:spPr>
        <p:txBody>
          <a:bodyPr/>
          <a:lstStyle/>
          <a:p>
            <a:pPr algn="l"/>
            <a:r>
              <a:rPr lang="en-US" sz="4400" dirty="0" smtClean="0">
                <a:solidFill>
                  <a:schemeClr val="tx1"/>
                </a:solidFill>
              </a:rPr>
              <a:t>Cheryl Pruitt</a:t>
            </a:r>
          </a:p>
          <a:p>
            <a:pPr algn="l"/>
            <a:r>
              <a:rPr lang="en-US" sz="3600" dirty="0" smtClean="0">
                <a:solidFill>
                  <a:schemeClr val="tx1"/>
                </a:solidFill>
              </a:rPr>
              <a:t>Director, Accessible Technology Initiative</a:t>
            </a:r>
            <a:endParaRPr lang="en-US" dirty="0">
              <a:solidFill>
                <a:schemeClr val="tx1"/>
              </a:solidFill>
            </a:endParaRPr>
          </a:p>
        </p:txBody>
      </p:sp>
    </p:spTree>
    <p:extLst>
      <p:ext uri="{BB962C8B-B14F-4D97-AF65-F5344CB8AC3E}">
        <p14:creationId xmlns:p14="http://schemas.microsoft.com/office/powerpoint/2010/main" val="30220902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457200"/>
          </a:xfrm>
        </p:spPr>
        <p:txBody>
          <a:bodyPr/>
          <a:lstStyle/>
          <a:p>
            <a:r>
              <a:rPr lang="en-US" sz="2800" dirty="0" smtClean="0"/>
              <a:t>Building Capacity</a:t>
            </a:r>
            <a:endParaRPr lang="en-US" sz="2800" dirty="0"/>
          </a:p>
        </p:txBody>
      </p:sp>
      <p:sp>
        <p:nvSpPr>
          <p:cNvPr id="3" name="Content Placeholder 2"/>
          <p:cNvSpPr>
            <a:spLocks noGrp="1"/>
          </p:cNvSpPr>
          <p:nvPr>
            <p:ph idx="1"/>
          </p:nvPr>
        </p:nvSpPr>
        <p:spPr>
          <a:xfrm>
            <a:off x="457200" y="1905000"/>
            <a:ext cx="8229600" cy="4724400"/>
          </a:xfrm>
        </p:spPr>
        <p:txBody>
          <a:bodyPr/>
          <a:lstStyle/>
          <a:p>
            <a:pPr>
              <a:spcAft>
                <a:spcPts val="1200"/>
              </a:spcAft>
            </a:pPr>
            <a:r>
              <a:rPr lang="en-US" sz="2000" dirty="0" smtClean="0"/>
              <a:t>Automatic </a:t>
            </a:r>
            <a:r>
              <a:rPr lang="en-US" sz="2000" dirty="0"/>
              <a:t>Sync systemwide contract that provides cost effective timely video captioning </a:t>
            </a:r>
            <a:r>
              <a:rPr lang="en-US" sz="2000" dirty="0" smtClean="0"/>
              <a:t>services</a:t>
            </a:r>
            <a:endParaRPr lang="en-US" sz="2000" dirty="0"/>
          </a:p>
          <a:p>
            <a:pPr>
              <a:spcAft>
                <a:spcPts val="1200"/>
              </a:spcAft>
            </a:pPr>
            <a:r>
              <a:rPr lang="en-US" sz="2000" dirty="0"/>
              <a:t>Systemwide contract for </a:t>
            </a:r>
            <a:r>
              <a:rPr lang="en-US" sz="2000" dirty="0" smtClean="0"/>
              <a:t>a Web </a:t>
            </a:r>
            <a:r>
              <a:rPr lang="en-US" sz="2000" dirty="0"/>
              <a:t>Accessibility Evaluation tool including standardized accessibility requirements and extensive training and support so campuses will able to use the tool to its full capacity.</a:t>
            </a:r>
          </a:p>
          <a:p>
            <a:pPr>
              <a:spcAft>
                <a:spcPts val="1200"/>
              </a:spcAft>
            </a:pPr>
            <a:r>
              <a:rPr lang="en-US" sz="2000" dirty="0"/>
              <a:t>CSU Accessible Technology </a:t>
            </a:r>
            <a:r>
              <a:rPr lang="en-US" sz="2000" dirty="0" smtClean="0"/>
              <a:t>Network CSU ATN -  leverages </a:t>
            </a:r>
            <a:r>
              <a:rPr lang="en-US" sz="2000" dirty="0"/>
              <a:t>accessibility expertise across the </a:t>
            </a:r>
            <a:r>
              <a:rPr lang="en-US" sz="2000" dirty="0" smtClean="0"/>
              <a:t>system. Campus </a:t>
            </a:r>
            <a:r>
              <a:rPr lang="en-US" sz="2000" dirty="0"/>
              <a:t>personnel at a variety of campuses contract with the Network to provide services and produce deliverables that can be </a:t>
            </a:r>
            <a:r>
              <a:rPr lang="en-US" sz="2000" dirty="0" smtClean="0"/>
              <a:t>shared throughout the system. The </a:t>
            </a:r>
            <a:r>
              <a:rPr lang="en-US" sz="2000" dirty="0"/>
              <a:t>CSU ATN </a:t>
            </a:r>
            <a:r>
              <a:rPr lang="en-US" sz="2000" dirty="0" smtClean="0"/>
              <a:t>is starting to work </a:t>
            </a:r>
            <a:r>
              <a:rPr lang="en-US" sz="2000" dirty="0"/>
              <a:t>collaboratively across campuses to provide </a:t>
            </a:r>
            <a:r>
              <a:rPr lang="en-US" sz="2000" dirty="0" smtClean="0"/>
              <a:t>accessible product documentation review, product accessibility testing, and collaboration with vendors to improve the accessibility of products. These services will </a:t>
            </a:r>
            <a:r>
              <a:rPr lang="en-US" sz="2000" dirty="0"/>
              <a:t>reduce redundancy of effort and deliver cost savings to the system.</a:t>
            </a:r>
          </a:p>
          <a:p>
            <a:pPr>
              <a:spcAft>
                <a:spcPts val="1200"/>
              </a:spcAft>
            </a:pPr>
            <a:endParaRPr lang="en-US" sz="20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10</a:t>
            </a:fld>
            <a:endParaRPr lang="en-US" dirty="0"/>
          </a:p>
        </p:txBody>
      </p:sp>
    </p:spTree>
    <p:extLst>
      <p:ext uri="{BB962C8B-B14F-4D97-AF65-F5344CB8AC3E}">
        <p14:creationId xmlns:p14="http://schemas.microsoft.com/office/powerpoint/2010/main" val="4005431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66800"/>
            <a:ext cx="8229600" cy="609600"/>
          </a:xfrm>
        </p:spPr>
        <p:txBody>
          <a:bodyPr/>
          <a:lstStyle/>
          <a:p>
            <a:r>
              <a:rPr lang="en-US" sz="2800" dirty="0" smtClean="0">
                <a:solidFill>
                  <a:schemeClr val="tx1"/>
                </a:solidFill>
              </a:rPr>
              <a:t>Empowering others: What we can do together</a:t>
            </a:r>
            <a:endParaRPr lang="en-US" sz="2800" dirty="0">
              <a:solidFill>
                <a:schemeClr val="tx1"/>
              </a:solidFill>
            </a:endParaRPr>
          </a:p>
        </p:txBody>
      </p:sp>
      <p:sp>
        <p:nvSpPr>
          <p:cNvPr id="3" name="Content Placeholder 2"/>
          <p:cNvSpPr>
            <a:spLocks noGrp="1"/>
          </p:cNvSpPr>
          <p:nvPr>
            <p:ph idx="1"/>
          </p:nvPr>
        </p:nvSpPr>
        <p:spPr>
          <a:xfrm>
            <a:off x="457200" y="1828800"/>
            <a:ext cx="8382000" cy="4800600"/>
          </a:xfrm>
        </p:spPr>
        <p:txBody>
          <a:bodyPr/>
          <a:lstStyle/>
          <a:p>
            <a:pPr>
              <a:spcAft>
                <a:spcPts val="1200"/>
              </a:spcAft>
            </a:pPr>
            <a:r>
              <a:rPr lang="en-US" sz="2400" dirty="0"/>
              <a:t>The CSU has learned many valuable lessons </a:t>
            </a:r>
            <a:r>
              <a:rPr lang="en-US" sz="2400" dirty="0" smtClean="0"/>
              <a:t>over the years</a:t>
            </a:r>
            <a:endParaRPr lang="en-US" sz="2400" dirty="0"/>
          </a:p>
          <a:p>
            <a:pPr lvl="1">
              <a:spcAft>
                <a:spcPts val="1200"/>
              </a:spcAft>
            </a:pPr>
            <a:r>
              <a:rPr lang="en-US" sz="2200" dirty="0"/>
              <a:t>We are happy to share what we have learned</a:t>
            </a:r>
          </a:p>
          <a:p>
            <a:pPr lvl="1">
              <a:spcAft>
                <a:spcPts val="1200"/>
              </a:spcAft>
            </a:pPr>
            <a:r>
              <a:rPr lang="en-US" sz="2200" dirty="0"/>
              <a:t>We welcome opportunities to collaborate with others</a:t>
            </a:r>
          </a:p>
          <a:p>
            <a:pPr lvl="1">
              <a:spcAft>
                <a:spcPts val="1200"/>
              </a:spcAft>
            </a:pPr>
            <a:r>
              <a:rPr lang="en-US" sz="2200" dirty="0"/>
              <a:t>We hope that vendors of educational technology are receiving a clear and consistent message about accessibility from all postsecondary institutions </a:t>
            </a:r>
            <a:r>
              <a:rPr lang="en-US" sz="2200" dirty="0">
                <a:sym typeface="Wingdings" pitchFamily="2" charset="2"/>
              </a:rPr>
              <a:t></a:t>
            </a:r>
          </a:p>
          <a:p>
            <a:pPr lvl="1">
              <a:spcAft>
                <a:spcPts val="1200"/>
              </a:spcAft>
            </a:pPr>
            <a:r>
              <a:rPr lang="en-US" sz="2200" dirty="0">
                <a:sym typeface="Wingdings" pitchFamily="2" charset="2"/>
              </a:rPr>
              <a:t>We welcome your inquiries </a:t>
            </a:r>
            <a:r>
              <a:rPr lang="en-US" sz="2200" dirty="0">
                <a:sym typeface="Wingdings" pitchFamily="2" charset="2"/>
                <a:hlinkClick r:id="rId3"/>
              </a:rPr>
              <a:t>ati@calstate.edu</a:t>
            </a:r>
            <a:endParaRPr lang="en-US" sz="2200" dirty="0">
              <a:sym typeface="Wingdings" pitchFamily="2" charset="2"/>
            </a:endParaRPr>
          </a:p>
          <a:p>
            <a:pPr marL="457200" lvl="1" indent="0">
              <a:spcAft>
                <a:spcPts val="1200"/>
              </a:spcAft>
              <a:buNone/>
            </a:pPr>
            <a:endParaRPr lang="en-US" sz="22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11</a:t>
            </a:fld>
            <a:endParaRPr lang="en-US" dirty="0"/>
          </a:p>
        </p:txBody>
      </p:sp>
    </p:spTree>
    <p:extLst>
      <p:ext uri="{BB962C8B-B14F-4D97-AF65-F5344CB8AC3E}">
        <p14:creationId xmlns:p14="http://schemas.microsoft.com/office/powerpoint/2010/main" val="694701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Context: about the CSU</a:t>
            </a:r>
            <a:endParaRPr lang="en-US" sz="28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2</a:t>
            </a:fld>
            <a:endParaRPr lang="en-US" dirty="0"/>
          </a:p>
        </p:txBody>
      </p:sp>
      <p:sp>
        <p:nvSpPr>
          <p:cNvPr id="5" name="Rectangle 4"/>
          <p:cNvSpPr txBox="1">
            <a:spLocks noChangeArrowheads="1"/>
          </p:cNvSpPr>
          <p:nvPr/>
        </p:nvSpPr>
        <p:spPr bwMode="auto">
          <a:xfrm>
            <a:off x="254000" y="2133599"/>
            <a:ext cx="4876800" cy="443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07975" indent="-307975" defTabSz="822325" eaLnBrk="0" hangingPunct="0">
              <a:defRPr>
                <a:solidFill>
                  <a:schemeClr val="tx1"/>
                </a:solidFill>
                <a:latin typeface="Arial" charset="0"/>
                <a:ea typeface="ＭＳ Ｐゴシック" pitchFamily="34" charset="-128"/>
              </a:defRPr>
            </a:lvl1pPr>
            <a:lvl2pPr marL="742950" indent="-285750" defTabSz="822325" eaLnBrk="0" hangingPunct="0">
              <a:defRPr>
                <a:solidFill>
                  <a:schemeClr val="tx1"/>
                </a:solidFill>
                <a:latin typeface="Arial" charset="0"/>
                <a:ea typeface="ＭＳ Ｐゴシック" pitchFamily="34" charset="-128"/>
              </a:defRPr>
            </a:lvl2pPr>
            <a:lvl3pPr marL="1143000" indent="-228600" defTabSz="822325" eaLnBrk="0" hangingPunct="0">
              <a:defRPr>
                <a:solidFill>
                  <a:schemeClr val="tx1"/>
                </a:solidFill>
                <a:latin typeface="Arial" charset="0"/>
                <a:ea typeface="ＭＳ Ｐゴシック" pitchFamily="34" charset="-128"/>
              </a:defRPr>
            </a:lvl3pPr>
            <a:lvl4pPr marL="1600200" indent="-228600" defTabSz="822325" eaLnBrk="0" hangingPunct="0">
              <a:defRPr>
                <a:solidFill>
                  <a:schemeClr val="tx1"/>
                </a:solidFill>
                <a:latin typeface="Arial" charset="0"/>
                <a:ea typeface="ＭＳ Ｐゴシック" pitchFamily="34" charset="-128"/>
              </a:defRPr>
            </a:lvl4pPr>
            <a:lvl5pPr marL="2057400" indent="-228600" defTabSz="822325" eaLnBrk="0" hangingPunct="0">
              <a:defRPr>
                <a:solidFill>
                  <a:schemeClr val="tx1"/>
                </a:solidFill>
                <a:latin typeface="Arial" charset="0"/>
                <a:ea typeface="ＭＳ Ｐゴシック" pitchFamily="34" charset="-128"/>
              </a:defRPr>
            </a:lvl5pPr>
            <a:lvl6pPr marL="2514600" indent="-228600" defTabSz="82232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82232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82232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822325" eaLnBrk="0" fontAlgn="base" hangingPunct="0">
              <a:spcBef>
                <a:spcPct val="0"/>
              </a:spcBef>
              <a:spcAft>
                <a:spcPct val="0"/>
              </a:spcAft>
              <a:defRPr>
                <a:solidFill>
                  <a:schemeClr val="tx1"/>
                </a:solidFill>
                <a:latin typeface="Arial" charset="0"/>
                <a:ea typeface="ＭＳ Ｐゴシック" pitchFamily="34" charset="-128"/>
              </a:defRPr>
            </a:lvl9pPr>
          </a:lstStyle>
          <a:p>
            <a:pPr>
              <a:spcBef>
                <a:spcPct val="20000"/>
              </a:spcBef>
              <a:buFontTx/>
              <a:buChar char="•"/>
            </a:pPr>
            <a:r>
              <a:rPr lang="en-US" sz="2400" b="1" dirty="0" smtClean="0">
                <a:latin typeface="Calibri" pitchFamily="34" charset="0"/>
                <a:cs typeface="Calibri" pitchFamily="34" charset="0"/>
              </a:rPr>
              <a:t>California State University (CSU)</a:t>
            </a:r>
          </a:p>
          <a:p>
            <a:pPr>
              <a:spcBef>
                <a:spcPct val="20000"/>
              </a:spcBef>
              <a:buFontTx/>
              <a:buChar char="•"/>
            </a:pPr>
            <a:r>
              <a:rPr lang="en-US" sz="2400" dirty="0" smtClean="0">
                <a:latin typeface="Calibri" pitchFamily="34" charset="0"/>
                <a:cs typeface="Calibri" pitchFamily="34" charset="0"/>
              </a:rPr>
              <a:t>Largest </a:t>
            </a:r>
            <a:r>
              <a:rPr lang="en-US" sz="2400" dirty="0">
                <a:latin typeface="Calibri" pitchFamily="34" charset="0"/>
                <a:cs typeface="Calibri" pitchFamily="34" charset="0"/>
              </a:rPr>
              <a:t>public baccalaureate degree-granting institution in the United States</a:t>
            </a:r>
          </a:p>
          <a:p>
            <a:pPr>
              <a:spcBef>
                <a:spcPct val="20000"/>
              </a:spcBef>
              <a:buFontTx/>
              <a:buChar char="•"/>
            </a:pPr>
            <a:r>
              <a:rPr lang="en-US" sz="2400" dirty="0">
                <a:latin typeface="Calibri" pitchFamily="34" charset="0"/>
                <a:cs typeface="Calibri" pitchFamily="34" charset="0"/>
              </a:rPr>
              <a:t>23 campuses; </a:t>
            </a:r>
            <a:r>
              <a:rPr lang="en-US" sz="2400" dirty="0" smtClean="0">
                <a:latin typeface="Calibri" pitchFamily="34" charset="0"/>
                <a:cs typeface="Calibri" pitchFamily="34" charset="0"/>
              </a:rPr>
              <a:t>with more than 400,000 students</a:t>
            </a:r>
          </a:p>
          <a:p>
            <a:pPr>
              <a:spcBef>
                <a:spcPct val="20000"/>
              </a:spcBef>
              <a:buFontTx/>
              <a:buChar char="•"/>
            </a:pPr>
            <a:r>
              <a:rPr lang="en-US" sz="2400" dirty="0" smtClean="0">
                <a:latin typeface="Calibri" pitchFamily="34" charset="0"/>
                <a:cs typeface="Calibri" pitchFamily="34" charset="0"/>
              </a:rPr>
              <a:t>About 11,800 </a:t>
            </a:r>
            <a:r>
              <a:rPr lang="en-US" sz="2400" dirty="0">
                <a:latin typeface="Calibri" pitchFamily="34" charset="0"/>
                <a:cs typeface="Calibri" pitchFamily="34" charset="0"/>
              </a:rPr>
              <a:t>students with disabilities </a:t>
            </a:r>
            <a:r>
              <a:rPr lang="en-US" sz="2400" dirty="0" smtClean="0">
                <a:latin typeface="Calibri" pitchFamily="34" charset="0"/>
                <a:cs typeface="Calibri" pitchFamily="34" charset="0"/>
              </a:rPr>
              <a:t>are registered </a:t>
            </a:r>
            <a:r>
              <a:rPr lang="en-US" sz="2400" dirty="0">
                <a:latin typeface="Calibri" pitchFamily="34" charset="0"/>
                <a:cs typeface="Calibri" pitchFamily="34" charset="0"/>
              </a:rPr>
              <a:t>with our campus disability services offices</a:t>
            </a:r>
          </a:p>
          <a:p>
            <a:pPr>
              <a:spcBef>
                <a:spcPct val="20000"/>
              </a:spcBef>
              <a:buFontTx/>
              <a:buChar char="•"/>
            </a:pPr>
            <a:endParaRPr lang="en-US" sz="2100" dirty="0">
              <a:latin typeface="Times New Roman" pitchFamily="18" charset="0"/>
            </a:endParaRPr>
          </a:p>
        </p:txBody>
      </p:sp>
      <p:pic>
        <p:nvPicPr>
          <p:cNvPr id="6" name="Content Placeholder 4" descr="csuma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37930" y="1766084"/>
            <a:ext cx="416797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3800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CSU People: Our Most Important Resource</a:t>
            </a:r>
            <a:endParaRPr lang="en-US" sz="2800" dirty="0"/>
          </a:p>
        </p:txBody>
      </p:sp>
      <p:sp>
        <p:nvSpPr>
          <p:cNvPr id="3" name="Content Placeholder 2"/>
          <p:cNvSpPr>
            <a:spLocks noGrp="1"/>
          </p:cNvSpPr>
          <p:nvPr>
            <p:ph idx="1"/>
          </p:nvPr>
        </p:nvSpPr>
        <p:spPr>
          <a:xfrm>
            <a:off x="381000" y="1981200"/>
            <a:ext cx="8686800" cy="4267200"/>
          </a:xfrm>
        </p:spPr>
        <p:txBody>
          <a:bodyPr/>
          <a:lstStyle/>
          <a:p>
            <a:r>
              <a:rPr lang="en-US" sz="2000" dirty="0">
                <a:ea typeface="ＭＳ Ｐゴシック" pitchFamily="34" charset="-128"/>
              </a:rPr>
              <a:t>The CSU’s Accessible Technology Initiative (ATI) is all about empowering everyone on campus to make choices in doing their work that enables the CSU education to be accessible to all.</a:t>
            </a:r>
          </a:p>
          <a:p>
            <a:r>
              <a:rPr lang="en-US" sz="2000" dirty="0">
                <a:ea typeface="ＭＳ Ｐゴシック" pitchFamily="34" charset="-128"/>
              </a:rPr>
              <a:t>An “Empowering” Strategy requires:</a:t>
            </a:r>
          </a:p>
          <a:p>
            <a:pPr lvl="1"/>
            <a:r>
              <a:rPr lang="en-US" sz="2000" dirty="0">
                <a:ea typeface="ＭＳ Ｐゴシック" pitchFamily="34" charset="-128"/>
              </a:rPr>
              <a:t>People know what to do, know how to </a:t>
            </a:r>
            <a:r>
              <a:rPr lang="en-US" sz="2000" dirty="0" smtClean="0">
                <a:ea typeface="ＭＳ Ｐゴシック" pitchFamily="34" charset="-128"/>
              </a:rPr>
              <a:t>do </a:t>
            </a:r>
            <a:r>
              <a:rPr lang="en-US" sz="2000" dirty="0">
                <a:ea typeface="ＭＳ Ｐゴシック" pitchFamily="34" charset="-128"/>
              </a:rPr>
              <a:t>it, know why they are doing it, and know the consequences of their choices.</a:t>
            </a:r>
          </a:p>
          <a:p>
            <a:pPr lvl="1"/>
            <a:r>
              <a:rPr lang="en-US" sz="2000" dirty="0">
                <a:ea typeface="ＭＳ Ｐゴシック" pitchFamily="34" charset="-128"/>
              </a:rPr>
              <a:t>Goals of </a:t>
            </a:r>
            <a:r>
              <a:rPr lang="en-US" sz="2000" dirty="0" smtClean="0">
                <a:ea typeface="ＭＳ Ｐゴシック" pitchFamily="34" charset="-128"/>
              </a:rPr>
              <a:t>maturing </a:t>
            </a:r>
            <a:r>
              <a:rPr lang="en-US" sz="2000" dirty="0">
                <a:ea typeface="ＭＳ Ｐゴシック" pitchFamily="34" charset="-128"/>
              </a:rPr>
              <a:t>c</a:t>
            </a:r>
            <a:r>
              <a:rPr lang="en-US" sz="2000" dirty="0" smtClean="0">
                <a:ea typeface="ＭＳ Ｐゴシック" pitchFamily="34" charset="-128"/>
              </a:rPr>
              <a:t>apabilities </a:t>
            </a:r>
            <a:r>
              <a:rPr lang="en-US" sz="2000" dirty="0">
                <a:ea typeface="ＭＳ Ｐゴシック" pitchFamily="34" charset="-128"/>
              </a:rPr>
              <a:t>and c</a:t>
            </a:r>
            <a:r>
              <a:rPr lang="en-US" sz="2000" dirty="0" smtClean="0">
                <a:ea typeface="ＭＳ Ｐゴシック" pitchFamily="34" charset="-128"/>
              </a:rPr>
              <a:t>ontinuous process improvement leading </a:t>
            </a:r>
            <a:r>
              <a:rPr lang="en-US" sz="2000" dirty="0">
                <a:ea typeface="ＭＳ Ｐゴシック" pitchFamily="34" charset="-128"/>
              </a:rPr>
              <a:t>to sustainable organizational change </a:t>
            </a:r>
          </a:p>
          <a:p>
            <a:endParaRPr lang="en-US" sz="2000" dirty="0" smtClean="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4123782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Executive Leadership &amp; Support</a:t>
            </a:r>
            <a:endParaRPr lang="en-US" sz="2800" dirty="0"/>
          </a:p>
        </p:txBody>
      </p:sp>
      <p:sp>
        <p:nvSpPr>
          <p:cNvPr id="3" name="Content Placeholder 2"/>
          <p:cNvSpPr>
            <a:spLocks noGrp="1"/>
          </p:cNvSpPr>
          <p:nvPr>
            <p:ph idx="1"/>
          </p:nvPr>
        </p:nvSpPr>
        <p:spPr>
          <a:xfrm>
            <a:off x="381000" y="2057400"/>
            <a:ext cx="8686800" cy="4191000"/>
          </a:xfrm>
        </p:spPr>
        <p:txBody>
          <a:bodyPr/>
          <a:lstStyle/>
          <a:p>
            <a:pPr>
              <a:defRPr/>
            </a:pPr>
            <a:r>
              <a:rPr lang="en-US" sz="2000" dirty="0" smtClean="0"/>
              <a:t>In 2004, CSU </a:t>
            </a:r>
            <a:r>
              <a:rPr lang="en-US" sz="2000" dirty="0"/>
              <a:t>Chancellor Reed signed an Executive Order affirming the CSU’s commitment to ensuring equal access for persons with disabilities. </a:t>
            </a:r>
          </a:p>
          <a:p>
            <a:pPr lvl="1">
              <a:defRPr/>
            </a:pPr>
            <a:r>
              <a:rPr lang="en-US" sz="2000" dirty="0"/>
              <a:t>Recognized that accessibility was an institution-wide responsibility that must be managed by all campus units—not just disability services programs. </a:t>
            </a:r>
          </a:p>
          <a:p>
            <a:pPr lvl="1">
              <a:defRPr/>
            </a:pPr>
            <a:r>
              <a:rPr lang="en-US" sz="2000" dirty="0"/>
              <a:t>Outlined responsibilities of stakeholder groups and required an Executive Sponsor </a:t>
            </a:r>
            <a:r>
              <a:rPr lang="en-US" sz="2000" dirty="0" smtClean="0"/>
              <a:t>be appointed on each campus to </a:t>
            </a:r>
            <a:r>
              <a:rPr lang="en-US" sz="2000" dirty="0"/>
              <a:t>coordinate campus ATI </a:t>
            </a:r>
            <a:r>
              <a:rPr lang="en-US" sz="2000" dirty="0" smtClean="0"/>
              <a:t>activities.</a:t>
            </a:r>
          </a:p>
          <a:p>
            <a:pPr>
              <a:defRPr/>
            </a:pPr>
            <a:r>
              <a:rPr lang="en-US" sz="2000" dirty="0" smtClean="0"/>
              <a:t>In 2006, CSU funded the Accessible Technology Initiative (ATI) and hired staff at the Chancellor’s Office to support the ATI implementation</a:t>
            </a:r>
            <a:r>
              <a:rPr lang="en-US" sz="2000" dirty="0"/>
              <a:t> </a:t>
            </a:r>
            <a:r>
              <a:rPr lang="en-US" sz="2000" dirty="0" smtClean="0"/>
              <a:t>across the 23 campuses.</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25939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Developing ATI Implementation Policy</a:t>
            </a:r>
            <a:endParaRPr lang="en-US" sz="2800" dirty="0"/>
          </a:p>
        </p:txBody>
      </p:sp>
      <p:sp>
        <p:nvSpPr>
          <p:cNvPr id="3" name="Content Placeholder 2"/>
          <p:cNvSpPr>
            <a:spLocks noGrp="1"/>
          </p:cNvSpPr>
          <p:nvPr>
            <p:ph idx="1"/>
          </p:nvPr>
        </p:nvSpPr>
        <p:spPr>
          <a:xfrm>
            <a:off x="381000" y="1981200"/>
            <a:ext cx="8686800" cy="4267200"/>
          </a:xfrm>
        </p:spPr>
        <p:txBody>
          <a:bodyPr/>
          <a:lstStyle/>
          <a:p>
            <a:r>
              <a:rPr lang="en-US" sz="2000" dirty="0" smtClean="0"/>
              <a:t>Based on lessons learned the ATI implementation policy has been revised several times over the years.</a:t>
            </a:r>
          </a:p>
          <a:p>
            <a:r>
              <a:rPr lang="en-US" sz="2000" dirty="0" smtClean="0"/>
              <a:t>Our current policy focuses on a year-long </a:t>
            </a:r>
            <a:r>
              <a:rPr lang="en-US" sz="2000" dirty="0"/>
              <a:t>cycle of planning, working the plan by utilizing systemwide and campus capacity, and reporting on </a:t>
            </a:r>
            <a:r>
              <a:rPr lang="en-US" sz="2000" dirty="0" smtClean="0"/>
              <a:t>progress. Accessibility is integrated into campus business processes by accomplishing goals supported by a set of success indicators. We have limited resources so we base our implementation efforts on a prioritization framework that considers impact, probability, risk, and capacity.</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2591919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95400"/>
            <a:ext cx="8839200" cy="609600"/>
          </a:xfrm>
        </p:spPr>
        <p:txBody>
          <a:bodyPr/>
          <a:lstStyle/>
          <a:p>
            <a:r>
              <a:rPr lang="en-US" sz="2800" dirty="0"/>
              <a:t>Empowering People: Knowing what we need to do</a:t>
            </a:r>
          </a:p>
        </p:txBody>
      </p:sp>
      <p:sp>
        <p:nvSpPr>
          <p:cNvPr id="3" name="Content Placeholder 2"/>
          <p:cNvSpPr>
            <a:spLocks noGrp="1"/>
          </p:cNvSpPr>
          <p:nvPr>
            <p:ph idx="1"/>
          </p:nvPr>
        </p:nvSpPr>
        <p:spPr>
          <a:xfrm>
            <a:off x="381000" y="2057400"/>
            <a:ext cx="8686800" cy="4191000"/>
          </a:xfrm>
        </p:spPr>
        <p:txBody>
          <a:bodyPr/>
          <a:lstStyle/>
          <a:p>
            <a:r>
              <a:rPr lang="en-US" sz="2000" dirty="0"/>
              <a:t>The ATI Goals and Success Indicators articulate the processes, practices, and procedures that need to be in place for the sustainable removal of accessibility barriers. </a:t>
            </a:r>
          </a:p>
          <a:p>
            <a:pPr lvl="0"/>
            <a:r>
              <a:rPr lang="en-US" sz="2000" dirty="0"/>
              <a:t>Collectively there are 22 Goals and 142 Success Indicators spread across three priority areas Web, Procurement, and Instructional Materials</a:t>
            </a:r>
          </a:p>
          <a:p>
            <a:pPr lvl="1"/>
            <a:r>
              <a:rPr lang="en-US" sz="2000" dirty="0"/>
              <a:t>They were developed through our shared governance process that included diverse groups of CSU stakeholders coming together to share their accessibility expertise and knowledge</a:t>
            </a:r>
          </a:p>
          <a:p>
            <a:pPr lvl="0"/>
            <a:r>
              <a:rPr lang="en-US" sz="2000" dirty="0"/>
              <a:t>Progress is measured by a set of status levels. </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151492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57200"/>
          </a:xfrm>
        </p:spPr>
        <p:txBody>
          <a:bodyPr/>
          <a:lstStyle/>
          <a:p>
            <a:r>
              <a:rPr lang="en-US" sz="2800" dirty="0" smtClean="0"/>
              <a:t>Goal and Success Indicators</a:t>
            </a:r>
            <a:endParaRPr lang="en-US" sz="2800" dirty="0"/>
          </a:p>
        </p:txBody>
      </p:sp>
      <p:sp>
        <p:nvSpPr>
          <p:cNvPr id="3" name="Content Placeholder 2"/>
          <p:cNvSpPr>
            <a:spLocks noGrp="1"/>
          </p:cNvSpPr>
          <p:nvPr>
            <p:ph idx="1"/>
          </p:nvPr>
        </p:nvSpPr>
        <p:spPr>
          <a:xfrm>
            <a:off x="533400" y="1676400"/>
            <a:ext cx="8229600" cy="1295400"/>
          </a:xfrm>
        </p:spPr>
        <p:txBody>
          <a:bodyPr/>
          <a:lstStyle/>
          <a:p>
            <a:pPr>
              <a:spcAft>
                <a:spcPts val="1200"/>
              </a:spcAft>
            </a:pPr>
            <a:r>
              <a:rPr lang="en-US" sz="2000" dirty="0" smtClean="0"/>
              <a:t>Web </a:t>
            </a:r>
            <a:r>
              <a:rPr lang="en-US" sz="2000" dirty="0"/>
              <a:t>Accessibility Evaluation </a:t>
            </a:r>
            <a:r>
              <a:rPr lang="en-US" sz="2000" dirty="0" smtClean="0"/>
              <a:t>Process Area</a:t>
            </a:r>
            <a:endParaRPr lang="en-US" sz="2000" dirty="0"/>
          </a:p>
          <a:p>
            <a:pPr>
              <a:spcAft>
                <a:spcPts val="1200"/>
              </a:spcAft>
            </a:pPr>
            <a:r>
              <a:rPr lang="en-US" sz="2000" dirty="0"/>
              <a:t>Goal 1.0 Identify and repair or replace inaccessible websites, web applications, and digital content.</a:t>
            </a:r>
          </a:p>
          <a:p>
            <a:endParaRPr lang="en-US"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695363508"/>
              </p:ext>
            </p:extLst>
          </p:nvPr>
        </p:nvGraphicFramePr>
        <p:xfrm>
          <a:off x="609600" y="3276601"/>
          <a:ext cx="8010525" cy="2743199"/>
        </p:xfrm>
        <a:graphic>
          <a:graphicData uri="http://schemas.openxmlformats.org/drawingml/2006/table">
            <a:tbl>
              <a:tblPr firstRow="1" firstCol="1" bandRow="1">
                <a:tableStyleId>{5C22544A-7EE6-4342-B048-85BDC9FD1C3A}</a:tableStyleId>
              </a:tblPr>
              <a:tblGrid>
                <a:gridCol w="6943725"/>
                <a:gridCol w="1066800"/>
              </a:tblGrid>
              <a:tr h="673970">
                <a:tc>
                  <a:txBody>
                    <a:bodyPr/>
                    <a:lstStyle/>
                    <a:p>
                      <a:pPr marL="0" marR="0">
                        <a:lnSpc>
                          <a:spcPct val="115000"/>
                        </a:lnSpc>
                        <a:spcBef>
                          <a:spcPts val="0"/>
                        </a:spcBef>
                        <a:spcAft>
                          <a:spcPts val="0"/>
                        </a:spcAft>
                      </a:pPr>
                      <a:r>
                        <a:rPr lang="en-US" sz="1400" baseline="0" dirty="0">
                          <a:effectLst/>
                        </a:rPr>
                        <a:t>Success Indicator</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nSpc>
                          <a:spcPct val="115000"/>
                        </a:lnSpc>
                        <a:spcBef>
                          <a:spcPts val="0"/>
                        </a:spcBef>
                        <a:spcAft>
                          <a:spcPts val="0"/>
                        </a:spcAft>
                      </a:pPr>
                      <a:r>
                        <a:rPr lang="en-US" sz="1200" baseline="0" dirty="0" smtClean="0">
                          <a:solidFill>
                            <a:schemeClr val="tx1"/>
                          </a:solidFill>
                          <a:effectLst/>
                        </a:rPr>
                        <a:t>Status Level</a:t>
                      </a:r>
                      <a:endParaRPr lang="en-US" sz="1200" baseline="0" dirty="0">
                        <a:solidFill>
                          <a:schemeClr val="tx1"/>
                        </a:solidFill>
                        <a:effectLst/>
                        <a:latin typeface="Calibri"/>
                        <a:ea typeface="Calibri"/>
                        <a:cs typeface="Times New Roman"/>
                      </a:endParaRPr>
                    </a:p>
                  </a:txBody>
                  <a:tcPr marL="47440" marR="47440" marT="0" marB="0">
                    <a:solidFill>
                      <a:srgbClr val="B4DDFE"/>
                    </a:solidFill>
                  </a:tcPr>
                </a:tc>
              </a:tr>
              <a:tr h="656323">
                <a:tc>
                  <a:txBody>
                    <a:bodyPr/>
                    <a:lstStyle/>
                    <a:p>
                      <a:pPr marL="457200" marR="0" lvl="1" indent="0">
                        <a:lnSpc>
                          <a:spcPct val="115000"/>
                        </a:lnSpc>
                        <a:spcBef>
                          <a:spcPts val="0"/>
                        </a:spcBef>
                        <a:spcAft>
                          <a:spcPts val="0"/>
                        </a:spcAft>
                        <a:buFont typeface="+mj-lt"/>
                        <a:buNone/>
                        <a:tabLst>
                          <a:tab pos="914400" algn="l"/>
                        </a:tabLst>
                      </a:pPr>
                      <a:r>
                        <a:rPr lang="en-US" sz="1400" baseline="0" dirty="0" smtClean="0">
                          <a:effectLst/>
                        </a:rPr>
                        <a:t>1.1  Assigned </a:t>
                      </a:r>
                      <a:r>
                        <a:rPr lang="en-US" sz="1400" baseline="0" dirty="0">
                          <a:effectLst/>
                        </a:rPr>
                        <a:t>responsibility for the evaluation process to a body (person(s) </a:t>
                      </a:r>
                      <a:r>
                        <a:rPr lang="en-US" sz="1400" baseline="0" dirty="0" smtClean="0">
                          <a:effectLst/>
                        </a:rPr>
                        <a:t>  or </a:t>
                      </a:r>
                      <a:r>
                        <a:rPr lang="en-US" sz="1400" baseline="0" dirty="0">
                          <a:effectLst/>
                        </a:rPr>
                        <a:t>business entity).</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gn="ctr">
                        <a:lnSpc>
                          <a:spcPct val="115000"/>
                        </a:lnSpc>
                        <a:spcBef>
                          <a:spcPts val="0"/>
                        </a:spcBef>
                        <a:spcAft>
                          <a:spcPts val="0"/>
                        </a:spcAft>
                      </a:pPr>
                      <a:r>
                        <a:rPr lang="en-US" sz="1400" baseline="0" dirty="0" smtClean="0">
                          <a:effectLst/>
                          <a:latin typeface="Calibri"/>
                          <a:ea typeface="Calibri"/>
                          <a:cs typeface="Times New Roman"/>
                        </a:rPr>
                        <a:t>Established</a:t>
                      </a:r>
                      <a:endParaRPr lang="en-US" sz="1400" baseline="0" dirty="0">
                        <a:effectLst/>
                        <a:latin typeface="Calibri"/>
                        <a:ea typeface="Calibri"/>
                        <a:cs typeface="Times New Roman"/>
                      </a:endParaRPr>
                    </a:p>
                  </a:txBody>
                  <a:tcPr marL="47440" marR="47440" marT="0" marB="0">
                    <a:solidFill>
                      <a:srgbClr val="B4DDFE"/>
                    </a:solidFill>
                  </a:tcPr>
                </a:tc>
              </a:tr>
              <a:tr h="437548">
                <a:tc>
                  <a:txBody>
                    <a:bodyPr/>
                    <a:lstStyle/>
                    <a:p>
                      <a:pPr marL="457200" marR="0" lvl="1" indent="0">
                        <a:lnSpc>
                          <a:spcPct val="115000"/>
                        </a:lnSpc>
                        <a:spcBef>
                          <a:spcPts val="0"/>
                        </a:spcBef>
                        <a:spcAft>
                          <a:spcPts val="0"/>
                        </a:spcAft>
                        <a:buFont typeface="+mj-lt"/>
                        <a:buNone/>
                        <a:tabLst>
                          <a:tab pos="914400" algn="l"/>
                        </a:tabLst>
                      </a:pPr>
                      <a:r>
                        <a:rPr lang="en-US" sz="1400" baseline="0" dirty="0" smtClean="0">
                          <a:effectLst/>
                        </a:rPr>
                        <a:t>1.2  </a:t>
                      </a:r>
                      <a:r>
                        <a:rPr lang="en-US" sz="1400" b="1" kern="1200" dirty="0" smtClean="0">
                          <a:solidFill>
                            <a:schemeClr val="lt1"/>
                          </a:solidFill>
                          <a:effectLst/>
                          <a:latin typeface="+mn-lt"/>
                          <a:ea typeface="+mn-ea"/>
                          <a:cs typeface="+mn-cs"/>
                        </a:rPr>
                        <a:t>Inventoried all campus websites and web applications</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gn="ctr">
                        <a:lnSpc>
                          <a:spcPct val="115000"/>
                        </a:lnSpc>
                        <a:spcBef>
                          <a:spcPts val="0"/>
                        </a:spcBef>
                        <a:spcAft>
                          <a:spcPts val="0"/>
                        </a:spcAft>
                      </a:pPr>
                      <a:r>
                        <a:rPr lang="en-US" sz="1400" baseline="0" dirty="0" smtClean="0">
                          <a:effectLst/>
                          <a:latin typeface="Calibri"/>
                          <a:ea typeface="Calibri"/>
                          <a:cs typeface="Times New Roman"/>
                        </a:rPr>
                        <a:t>Established</a:t>
                      </a:r>
                      <a:endParaRPr lang="en-US" sz="1400" baseline="0" dirty="0">
                        <a:effectLst/>
                        <a:latin typeface="Calibri"/>
                        <a:ea typeface="Calibri"/>
                        <a:cs typeface="Times New Roman"/>
                      </a:endParaRPr>
                    </a:p>
                  </a:txBody>
                  <a:tcPr marL="47440" marR="47440" marT="0" marB="0">
                    <a:solidFill>
                      <a:srgbClr val="B4DDFE"/>
                    </a:solidFill>
                  </a:tcPr>
                </a:tc>
              </a:tr>
              <a:tr h="975358">
                <a:tc>
                  <a:txBody>
                    <a:bodyPr/>
                    <a:lstStyle/>
                    <a:p>
                      <a:pPr marL="457200" marR="0" lvl="1" indent="0">
                        <a:lnSpc>
                          <a:spcPct val="115000"/>
                        </a:lnSpc>
                        <a:spcBef>
                          <a:spcPts val="0"/>
                        </a:spcBef>
                        <a:spcAft>
                          <a:spcPts val="0"/>
                        </a:spcAft>
                        <a:buFont typeface="+mj-lt"/>
                        <a:buNone/>
                      </a:pPr>
                      <a:r>
                        <a:rPr lang="en-US" sz="1400" baseline="0" dirty="0" smtClean="0">
                          <a:effectLst/>
                        </a:rPr>
                        <a:t>1.3  Established </a:t>
                      </a:r>
                      <a:r>
                        <a:rPr lang="en-US" sz="1400" baseline="0" dirty="0">
                          <a:effectLst/>
                        </a:rPr>
                        <a:t>a process to perform regularly scheduled accessibility audits using established criteria to identify websites that need remediation.  </a:t>
                      </a:r>
                      <a:endParaRPr lang="en-US" sz="1400" baseline="0" dirty="0">
                        <a:effectLst/>
                        <a:latin typeface="Calibri"/>
                        <a:ea typeface="Calibri"/>
                        <a:cs typeface="Times New Roman"/>
                      </a:endParaRPr>
                    </a:p>
                  </a:txBody>
                  <a:tcPr marL="47440" marR="47440" marT="0" marB="0">
                    <a:solidFill>
                      <a:srgbClr val="0269BE"/>
                    </a:solidFill>
                  </a:tcPr>
                </a:tc>
                <a:tc>
                  <a:txBody>
                    <a:bodyPr/>
                    <a:lstStyle/>
                    <a:p>
                      <a:pPr marL="0" marR="0" algn="ctr">
                        <a:lnSpc>
                          <a:spcPct val="115000"/>
                        </a:lnSpc>
                        <a:spcBef>
                          <a:spcPts val="0"/>
                        </a:spcBef>
                        <a:spcAft>
                          <a:spcPts val="0"/>
                        </a:spcAft>
                      </a:pPr>
                      <a:r>
                        <a:rPr lang="en-US" sz="1400" baseline="0" dirty="0" smtClean="0">
                          <a:effectLst/>
                          <a:latin typeface="Calibri"/>
                          <a:ea typeface="Calibri"/>
                          <a:cs typeface="Times New Roman"/>
                        </a:rPr>
                        <a:t>Defined</a:t>
                      </a:r>
                      <a:endParaRPr lang="en-US" sz="1400" baseline="0" dirty="0">
                        <a:effectLst/>
                        <a:latin typeface="Calibri"/>
                        <a:ea typeface="Calibri"/>
                        <a:cs typeface="Times New Roman"/>
                      </a:endParaRPr>
                    </a:p>
                  </a:txBody>
                  <a:tcPr marL="47440" marR="47440" marT="0" marB="0">
                    <a:solidFill>
                      <a:srgbClr val="B4DDFE"/>
                    </a:solidFill>
                  </a:tcPr>
                </a:tc>
              </a:tr>
            </a:tbl>
          </a:graphicData>
        </a:graphic>
      </p:graphicFrame>
    </p:spTree>
    <p:extLst>
      <p:ext uri="{BB962C8B-B14F-4D97-AF65-F5344CB8AC3E}">
        <p14:creationId xmlns:p14="http://schemas.microsoft.com/office/powerpoint/2010/main" val="1740677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458200" cy="533400"/>
          </a:xfrm>
        </p:spPr>
        <p:txBody>
          <a:bodyPr/>
          <a:lstStyle/>
          <a:p>
            <a:r>
              <a:rPr lang="en-US" sz="2800" dirty="0" smtClean="0"/>
              <a:t>Measuring Progress – Status Levels</a:t>
            </a:r>
            <a:endParaRPr lang="en-US" sz="2800" dirty="0"/>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707934431"/>
              </p:ext>
            </p:extLst>
          </p:nvPr>
        </p:nvGraphicFramePr>
        <p:xfrm>
          <a:off x="53975" y="1814513"/>
          <a:ext cx="9144000" cy="5029200"/>
        </p:xfrm>
        <a:graphic>
          <a:graphicData uri="http://schemas.openxmlformats.org/presentationml/2006/ole">
            <mc:AlternateContent xmlns:mc="http://schemas.openxmlformats.org/markup-compatibility/2006">
              <mc:Choice xmlns:v="urn:schemas-microsoft-com:vml" Requires="v">
                <p:oleObj spid="_x0000_s1047" name="Document" r:id="rId5" imgW="8853452" imgH="4479838" progId="Word.Document.12">
                  <p:embed/>
                </p:oleObj>
              </mc:Choice>
              <mc:Fallback>
                <p:oleObj name="Document" r:id="rId5" imgW="8853452" imgH="4479838" progId="Word.Document.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75" y="1814513"/>
                        <a:ext cx="9144000"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515228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295400"/>
            <a:ext cx="8229600" cy="533400"/>
          </a:xfrm>
        </p:spPr>
        <p:txBody>
          <a:bodyPr/>
          <a:lstStyle/>
          <a:p>
            <a:r>
              <a:rPr lang="en-US" sz="2800" dirty="0" smtClean="0"/>
              <a:t>ATI Implementation Process</a:t>
            </a:r>
            <a:endParaRPr lang="en-US" sz="2800" dirty="0"/>
          </a:p>
        </p:txBody>
      </p:sp>
      <p:sp>
        <p:nvSpPr>
          <p:cNvPr id="3" name="Content Placeholder 2"/>
          <p:cNvSpPr>
            <a:spLocks noGrp="1"/>
          </p:cNvSpPr>
          <p:nvPr>
            <p:ph idx="1"/>
          </p:nvPr>
        </p:nvSpPr>
        <p:spPr>
          <a:xfrm>
            <a:off x="381000" y="1828800"/>
            <a:ext cx="8686800" cy="4419600"/>
          </a:xfrm>
        </p:spPr>
        <p:txBody>
          <a:bodyPr/>
          <a:lstStyle/>
          <a:p>
            <a:pPr>
              <a:spcAft>
                <a:spcPts val="1200"/>
              </a:spcAft>
            </a:pPr>
            <a:r>
              <a:rPr lang="en-US" sz="2000" dirty="0"/>
              <a:t>Planning – Each campus establishes a </a:t>
            </a:r>
            <a:r>
              <a:rPr lang="en-US" sz="2000" dirty="0" smtClean="0"/>
              <a:t>yearly plan </a:t>
            </a:r>
            <a:r>
              <a:rPr lang="en-US" sz="2000" dirty="0"/>
              <a:t>based on priorities such as impact and capacity to guide their work on </a:t>
            </a:r>
            <a:r>
              <a:rPr lang="en-US" sz="2000" dirty="0" smtClean="0"/>
              <a:t>the Success Indicators.</a:t>
            </a:r>
          </a:p>
          <a:p>
            <a:pPr>
              <a:spcAft>
                <a:spcPts val="1200"/>
              </a:spcAft>
            </a:pPr>
            <a:r>
              <a:rPr lang="en-US" sz="2000" dirty="0" smtClean="0"/>
              <a:t>Working </a:t>
            </a:r>
            <a:r>
              <a:rPr lang="en-US" sz="2000" dirty="0"/>
              <a:t>the Plan - the ATI System team organizes projects to address specific high impact Success Indicators. These projects are collaborative efforts across our campuses that produce deliverables that can be adopted and adapted by </a:t>
            </a:r>
            <a:r>
              <a:rPr lang="en-US" sz="2000" dirty="0" smtClean="0"/>
              <a:t>each individual campus. </a:t>
            </a:r>
            <a:r>
              <a:rPr lang="en-US" sz="2000" dirty="0"/>
              <a:t>Each campus works on their own projects and adopts systemwide deliverables as </a:t>
            </a:r>
            <a:r>
              <a:rPr lang="en-US" sz="2000" dirty="0" smtClean="0"/>
              <a:t>needed.</a:t>
            </a:r>
          </a:p>
          <a:p>
            <a:pPr>
              <a:spcAft>
                <a:spcPts val="1200"/>
              </a:spcAft>
            </a:pPr>
            <a:r>
              <a:rPr lang="en-US" sz="2000" dirty="0" smtClean="0"/>
              <a:t>Measuring </a:t>
            </a:r>
            <a:r>
              <a:rPr lang="en-US" sz="2000" dirty="0"/>
              <a:t>Progress - ATI Annual Reports </a:t>
            </a:r>
            <a:r>
              <a:rPr lang="en-US" sz="2000" dirty="0" smtClean="0"/>
              <a:t>that cover </a:t>
            </a:r>
            <a:r>
              <a:rPr lang="en-US" sz="2000" dirty="0"/>
              <a:t>all the goals and success Indictors measured by status level  are submitted by each campus. Systemwide Aggregate reports are </a:t>
            </a:r>
            <a:r>
              <a:rPr lang="en-US" sz="2000" dirty="0" smtClean="0"/>
              <a:t>compiled </a:t>
            </a:r>
            <a:r>
              <a:rPr lang="en-US" sz="2000" dirty="0"/>
              <a:t>from the individual campus reports.</a:t>
            </a:r>
          </a:p>
        </p:txBody>
      </p:sp>
      <p:sp>
        <p:nvSpPr>
          <p:cNvPr id="4" name="Slide Number Placeholder 3"/>
          <p:cNvSpPr>
            <a:spLocks noGrp="1"/>
          </p:cNvSpPr>
          <p:nvPr>
            <p:ph type="sldNum" sz="quarter" idx="12"/>
          </p:nvPr>
        </p:nvSpPr>
        <p:spPr/>
        <p:txBody>
          <a:bodyPr/>
          <a:lstStyle/>
          <a:p>
            <a:pPr>
              <a:defRPr/>
            </a:pPr>
            <a:fld id="{9279D845-7761-4C65-A923-4A039E04975D}" type="slidenum">
              <a:rPr lang="en-US" smtClean="0"/>
              <a:pPr>
                <a:defRPr/>
              </a:pPr>
              <a:t>9</a:t>
            </a:fld>
            <a:endParaRPr lang="en-US" dirty="0"/>
          </a:p>
        </p:txBody>
      </p:sp>
    </p:spTree>
    <p:extLst>
      <p:ext uri="{BB962C8B-B14F-4D97-AF65-F5344CB8AC3E}">
        <p14:creationId xmlns:p14="http://schemas.microsoft.com/office/powerpoint/2010/main" val="1185981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SU COLORS">
      <a:dk1>
        <a:srgbClr val="000000"/>
      </a:dk1>
      <a:lt1>
        <a:srgbClr val="FFFFFF"/>
      </a:lt1>
      <a:dk2>
        <a:srgbClr val="000000"/>
      </a:dk2>
      <a:lt2>
        <a:srgbClr val="000000"/>
      </a:lt2>
      <a:accent1>
        <a:srgbClr val="C00000"/>
      </a:accent1>
      <a:accent2>
        <a:srgbClr val="C1C1E7"/>
      </a:accent2>
      <a:accent3>
        <a:srgbClr val="FFFFFF"/>
      </a:accent3>
      <a:accent4>
        <a:srgbClr val="000000"/>
      </a:accent4>
      <a:accent5>
        <a:srgbClr val="404D72"/>
      </a:accent5>
      <a:accent6>
        <a:srgbClr val="746F66"/>
      </a:accent6>
      <a:hlink>
        <a:srgbClr val="002060"/>
      </a:hlink>
      <a:folHlink>
        <a:srgbClr val="63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75695E"/>
        </a:dk2>
        <a:lt2>
          <a:srgbClr val="000000"/>
        </a:lt2>
        <a:accent1>
          <a:srgbClr val="CF142B"/>
        </a:accent1>
        <a:accent2>
          <a:srgbClr val="0A4567"/>
        </a:accent2>
        <a:accent3>
          <a:srgbClr val="FFFFFF"/>
        </a:accent3>
        <a:accent4>
          <a:srgbClr val="000000"/>
        </a:accent4>
        <a:accent5>
          <a:srgbClr val="E4AAAC"/>
        </a:accent5>
        <a:accent6>
          <a:srgbClr val="083E5D"/>
        </a:accent6>
        <a:hlink>
          <a:srgbClr val="C5AC81"/>
        </a:hlink>
        <a:folHlink>
          <a:srgbClr val="8B7F7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1010</TotalTime>
  <Words>1094</Words>
  <Application>Microsoft Office PowerPoint</Application>
  <PresentationFormat>On-screen Show (4:3)</PresentationFormat>
  <Paragraphs>81</Paragraphs>
  <Slides>11</Slides>
  <Notes>10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11</vt:i4>
      </vt:variant>
    </vt:vector>
  </HeadingPairs>
  <TitlesOfParts>
    <vt:vector size="14" baseType="lpstr">
      <vt:lpstr>Default Design</vt:lpstr>
      <vt:lpstr>Office Theme</vt:lpstr>
      <vt:lpstr>Document</vt:lpstr>
      <vt:lpstr>PowerPoint Presentation</vt:lpstr>
      <vt:lpstr>Context: about the CSU</vt:lpstr>
      <vt:lpstr>CSU People: Our Most Important Resource</vt:lpstr>
      <vt:lpstr>Executive Leadership &amp; Support</vt:lpstr>
      <vt:lpstr>Developing ATI Implementation Policy</vt:lpstr>
      <vt:lpstr>Empowering People: Knowing what we need to do</vt:lpstr>
      <vt:lpstr>Goal and Success Indicators</vt:lpstr>
      <vt:lpstr>Measuring Progress – Status Levels</vt:lpstr>
      <vt:lpstr>ATI Implementation Process</vt:lpstr>
      <vt:lpstr>Building Capacity</vt:lpstr>
      <vt:lpstr>Empowering others: What we can do together</vt:lpstr>
    </vt:vector>
  </TitlesOfParts>
  <Company>Office of the Chancellor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Pruitt, Cheryl</dc:creator>
  <cp:lastModifiedBy>Pruitt, Cheryl</cp:lastModifiedBy>
  <cp:revision>34</cp:revision>
  <dcterms:created xsi:type="dcterms:W3CDTF">2012-11-05T02:18:36Z</dcterms:created>
  <dcterms:modified xsi:type="dcterms:W3CDTF">2012-11-08T14:06:07Z</dcterms:modified>
</cp:coreProperties>
</file>