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 id="2147483849" r:id="rId2"/>
    <p:sldMasterId id="2147483884" r:id="rId3"/>
    <p:sldMasterId id="2147483904" r:id="rId4"/>
    <p:sldMasterId id="2147483969" r:id="rId5"/>
    <p:sldMasterId id="2147484019" r:id="rId6"/>
  </p:sldMasterIdLst>
  <p:notesMasterIdLst>
    <p:notesMasterId r:id="rId59"/>
  </p:notesMasterIdLst>
  <p:handoutMasterIdLst>
    <p:handoutMasterId r:id="rId60"/>
  </p:handoutMasterIdLst>
  <p:sldIdLst>
    <p:sldId id="295" r:id="rId7"/>
    <p:sldId id="257" r:id="rId8"/>
    <p:sldId id="266" r:id="rId9"/>
    <p:sldId id="262" r:id="rId10"/>
    <p:sldId id="309" r:id="rId11"/>
    <p:sldId id="303" r:id="rId12"/>
    <p:sldId id="304" r:id="rId13"/>
    <p:sldId id="299" r:id="rId14"/>
    <p:sldId id="301" r:id="rId15"/>
    <p:sldId id="263" r:id="rId16"/>
    <p:sldId id="264" r:id="rId17"/>
    <p:sldId id="265" r:id="rId18"/>
    <p:sldId id="286" r:id="rId19"/>
    <p:sldId id="267" r:id="rId20"/>
    <p:sldId id="268" r:id="rId21"/>
    <p:sldId id="282" r:id="rId22"/>
    <p:sldId id="314" r:id="rId23"/>
    <p:sldId id="293" r:id="rId24"/>
    <p:sldId id="312" r:id="rId25"/>
    <p:sldId id="281" r:id="rId26"/>
    <p:sldId id="305" r:id="rId27"/>
    <p:sldId id="306" r:id="rId28"/>
    <p:sldId id="287" r:id="rId29"/>
    <p:sldId id="289" r:id="rId30"/>
    <p:sldId id="290" r:id="rId31"/>
    <p:sldId id="315" r:id="rId32"/>
    <p:sldId id="291" r:id="rId33"/>
    <p:sldId id="308" r:id="rId34"/>
    <p:sldId id="300" r:id="rId35"/>
    <p:sldId id="280" r:id="rId36"/>
    <p:sldId id="307" r:id="rId37"/>
    <p:sldId id="302" r:id="rId38"/>
    <p:sldId id="310" r:id="rId39"/>
    <p:sldId id="311" r:id="rId40"/>
    <p:sldId id="313" r:id="rId41"/>
    <p:sldId id="296" r:id="rId42"/>
    <p:sldId id="297" r:id="rId43"/>
    <p:sldId id="298" r:id="rId44"/>
    <p:sldId id="284" r:id="rId45"/>
    <p:sldId id="285" r:id="rId46"/>
    <p:sldId id="261" r:id="rId47"/>
    <p:sldId id="269" r:id="rId48"/>
    <p:sldId id="270" r:id="rId49"/>
    <p:sldId id="271" r:id="rId50"/>
    <p:sldId id="272" r:id="rId51"/>
    <p:sldId id="273" r:id="rId52"/>
    <p:sldId id="274" r:id="rId53"/>
    <p:sldId id="275" r:id="rId54"/>
    <p:sldId id="276" r:id="rId55"/>
    <p:sldId id="277" r:id="rId56"/>
    <p:sldId id="278" r:id="rId57"/>
    <p:sldId id="279" r:id="rId5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snapToGrid="0" snapToObjects="1">
      <p:cViewPr>
        <p:scale>
          <a:sx n="81" d="100"/>
          <a:sy n="81" d="100"/>
        </p:scale>
        <p:origin x="-1032" y="-104"/>
      </p:cViewPr>
      <p:guideLst>
        <p:guide orient="horz" pos="2160"/>
        <p:guide pos="2880"/>
      </p:guideLst>
    </p:cSldViewPr>
  </p:slideViewPr>
  <p:outlineViewPr>
    <p:cViewPr>
      <p:scale>
        <a:sx n="33" d="100"/>
        <a:sy n="33" d="100"/>
      </p:scale>
      <p:origin x="0" y="292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notesMaster" Target="notesMasters/notesMaster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11/12/12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2537187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11/12/12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8216948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a:t>
            </a:fld>
            <a:endParaRPr lang="en-US"/>
          </a:p>
        </p:txBody>
      </p:sp>
    </p:spTree>
    <p:extLst>
      <p:ext uri="{BB962C8B-B14F-4D97-AF65-F5344CB8AC3E}">
        <p14:creationId xmlns:p14="http://schemas.microsoft.com/office/powerpoint/2010/main" val="181616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a:p>
        </p:txBody>
      </p:sp>
    </p:spTree>
    <p:extLst>
      <p:ext uri="{BB962C8B-B14F-4D97-AF65-F5344CB8AC3E}">
        <p14:creationId xmlns:p14="http://schemas.microsoft.com/office/powerpoint/2010/main" val="356092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a:p>
        </p:txBody>
      </p:sp>
    </p:spTree>
    <p:extLst>
      <p:ext uri="{BB962C8B-B14F-4D97-AF65-F5344CB8AC3E}">
        <p14:creationId xmlns:p14="http://schemas.microsoft.com/office/powerpoint/2010/main" val="240712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13</a:t>
            </a:fld>
            <a:endParaRPr lang="en-US"/>
          </a:p>
        </p:txBody>
      </p:sp>
    </p:spTree>
    <p:extLst>
      <p:ext uri="{BB962C8B-B14F-4D97-AF65-F5344CB8AC3E}">
        <p14:creationId xmlns:p14="http://schemas.microsoft.com/office/powerpoint/2010/main" val="59069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a:p>
        </p:txBody>
      </p:sp>
    </p:spTree>
    <p:extLst>
      <p:ext uri="{BB962C8B-B14F-4D97-AF65-F5344CB8AC3E}">
        <p14:creationId xmlns:p14="http://schemas.microsoft.com/office/powerpoint/2010/main" val="348266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15</a:t>
            </a:fld>
            <a:endParaRPr lang="en-US"/>
          </a:p>
        </p:txBody>
      </p:sp>
    </p:spTree>
    <p:extLst>
      <p:ext uri="{BB962C8B-B14F-4D97-AF65-F5344CB8AC3E}">
        <p14:creationId xmlns:p14="http://schemas.microsoft.com/office/powerpoint/2010/main" val="112131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16</a:t>
            </a:fld>
            <a:endParaRPr lang="en-US"/>
          </a:p>
        </p:txBody>
      </p:sp>
    </p:spTree>
    <p:extLst>
      <p:ext uri="{BB962C8B-B14F-4D97-AF65-F5344CB8AC3E}">
        <p14:creationId xmlns:p14="http://schemas.microsoft.com/office/powerpoint/2010/main" val="425491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18</a:t>
            </a:fld>
            <a:endParaRPr lang="en-US"/>
          </a:p>
        </p:txBody>
      </p:sp>
    </p:spTree>
    <p:extLst>
      <p:ext uri="{BB962C8B-B14F-4D97-AF65-F5344CB8AC3E}">
        <p14:creationId xmlns:p14="http://schemas.microsoft.com/office/powerpoint/2010/main" val="420448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20</a:t>
            </a:fld>
            <a:endParaRPr lang="en-US"/>
          </a:p>
        </p:txBody>
      </p:sp>
    </p:spTree>
    <p:extLst>
      <p:ext uri="{BB962C8B-B14F-4D97-AF65-F5344CB8AC3E}">
        <p14:creationId xmlns:p14="http://schemas.microsoft.com/office/powerpoint/2010/main" val="236871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21</a:t>
            </a:fld>
            <a:endParaRPr lang="en-US"/>
          </a:p>
        </p:txBody>
      </p:sp>
    </p:spTree>
    <p:extLst>
      <p:ext uri="{BB962C8B-B14F-4D97-AF65-F5344CB8AC3E}">
        <p14:creationId xmlns:p14="http://schemas.microsoft.com/office/powerpoint/2010/main" val="30357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22</a:t>
            </a:fld>
            <a:endParaRPr lang="en-US"/>
          </a:p>
        </p:txBody>
      </p:sp>
    </p:spTree>
    <p:extLst>
      <p:ext uri="{BB962C8B-B14F-4D97-AF65-F5344CB8AC3E}">
        <p14:creationId xmlns:p14="http://schemas.microsoft.com/office/powerpoint/2010/main" val="276997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a:t>
            </a:fld>
            <a:endParaRPr lang="en-US"/>
          </a:p>
        </p:txBody>
      </p:sp>
    </p:spTree>
    <p:extLst>
      <p:ext uri="{BB962C8B-B14F-4D97-AF65-F5344CB8AC3E}">
        <p14:creationId xmlns:p14="http://schemas.microsoft.com/office/powerpoint/2010/main" val="427818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23</a:t>
            </a:fld>
            <a:endParaRPr lang="en-US"/>
          </a:p>
        </p:txBody>
      </p:sp>
    </p:spTree>
    <p:extLst>
      <p:ext uri="{BB962C8B-B14F-4D97-AF65-F5344CB8AC3E}">
        <p14:creationId xmlns:p14="http://schemas.microsoft.com/office/powerpoint/2010/main" val="349950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24</a:t>
            </a:fld>
            <a:endParaRPr lang="en-US"/>
          </a:p>
        </p:txBody>
      </p:sp>
    </p:spTree>
    <p:extLst>
      <p:ext uri="{BB962C8B-B14F-4D97-AF65-F5344CB8AC3E}">
        <p14:creationId xmlns:p14="http://schemas.microsoft.com/office/powerpoint/2010/main" val="157767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25</a:t>
            </a:fld>
            <a:endParaRPr lang="en-US"/>
          </a:p>
        </p:txBody>
      </p:sp>
    </p:spTree>
    <p:extLst>
      <p:ext uri="{BB962C8B-B14F-4D97-AF65-F5344CB8AC3E}">
        <p14:creationId xmlns:p14="http://schemas.microsoft.com/office/powerpoint/2010/main" val="452688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27</a:t>
            </a:fld>
            <a:endParaRPr lang="en-US"/>
          </a:p>
        </p:txBody>
      </p:sp>
    </p:spTree>
    <p:extLst>
      <p:ext uri="{BB962C8B-B14F-4D97-AF65-F5344CB8AC3E}">
        <p14:creationId xmlns:p14="http://schemas.microsoft.com/office/powerpoint/2010/main" val="188483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28</a:t>
            </a:fld>
            <a:endParaRPr lang="en-US"/>
          </a:p>
        </p:txBody>
      </p:sp>
    </p:spTree>
    <p:extLst>
      <p:ext uri="{BB962C8B-B14F-4D97-AF65-F5344CB8AC3E}">
        <p14:creationId xmlns:p14="http://schemas.microsoft.com/office/powerpoint/2010/main" val="1007355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29</a:t>
            </a:fld>
            <a:endParaRPr lang="en-US"/>
          </a:p>
        </p:txBody>
      </p:sp>
    </p:spTree>
    <p:extLst>
      <p:ext uri="{BB962C8B-B14F-4D97-AF65-F5344CB8AC3E}">
        <p14:creationId xmlns:p14="http://schemas.microsoft.com/office/powerpoint/2010/main" val="3665773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30</a:t>
            </a:fld>
            <a:endParaRPr lang="en-US"/>
          </a:p>
        </p:txBody>
      </p:sp>
    </p:spTree>
    <p:extLst>
      <p:ext uri="{BB962C8B-B14F-4D97-AF65-F5344CB8AC3E}">
        <p14:creationId xmlns:p14="http://schemas.microsoft.com/office/powerpoint/2010/main" val="2813237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31</a:t>
            </a:fld>
            <a:endParaRPr lang="en-US"/>
          </a:p>
        </p:txBody>
      </p:sp>
    </p:spTree>
    <p:extLst>
      <p:ext uri="{BB962C8B-B14F-4D97-AF65-F5344CB8AC3E}">
        <p14:creationId xmlns:p14="http://schemas.microsoft.com/office/powerpoint/2010/main" val="551848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32</a:t>
            </a:fld>
            <a:endParaRPr lang="en-US"/>
          </a:p>
        </p:txBody>
      </p:sp>
    </p:spTree>
    <p:extLst>
      <p:ext uri="{BB962C8B-B14F-4D97-AF65-F5344CB8AC3E}">
        <p14:creationId xmlns:p14="http://schemas.microsoft.com/office/powerpoint/2010/main" val="1147759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33</a:t>
            </a:fld>
            <a:endParaRPr lang="en-US"/>
          </a:p>
        </p:txBody>
      </p:sp>
    </p:spTree>
    <p:extLst>
      <p:ext uri="{BB962C8B-B14F-4D97-AF65-F5344CB8AC3E}">
        <p14:creationId xmlns:p14="http://schemas.microsoft.com/office/powerpoint/2010/main" val="256846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a:p>
        </p:txBody>
      </p:sp>
    </p:spTree>
    <p:extLst>
      <p:ext uri="{BB962C8B-B14F-4D97-AF65-F5344CB8AC3E}">
        <p14:creationId xmlns:p14="http://schemas.microsoft.com/office/powerpoint/2010/main" val="844710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36</a:t>
            </a:fld>
            <a:endParaRPr lang="en-US"/>
          </a:p>
        </p:txBody>
      </p:sp>
    </p:spTree>
    <p:extLst>
      <p:ext uri="{BB962C8B-B14F-4D97-AF65-F5344CB8AC3E}">
        <p14:creationId xmlns:p14="http://schemas.microsoft.com/office/powerpoint/2010/main" val="2415870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37</a:t>
            </a:fld>
            <a:endParaRPr lang="en-US"/>
          </a:p>
        </p:txBody>
      </p:sp>
    </p:spTree>
    <p:extLst>
      <p:ext uri="{BB962C8B-B14F-4D97-AF65-F5344CB8AC3E}">
        <p14:creationId xmlns:p14="http://schemas.microsoft.com/office/powerpoint/2010/main" val="69851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38</a:t>
            </a:fld>
            <a:endParaRPr lang="en-US"/>
          </a:p>
        </p:txBody>
      </p:sp>
    </p:spTree>
    <p:extLst>
      <p:ext uri="{BB962C8B-B14F-4D97-AF65-F5344CB8AC3E}">
        <p14:creationId xmlns:p14="http://schemas.microsoft.com/office/powerpoint/2010/main" val="3080676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39</a:t>
            </a:fld>
            <a:endParaRPr lang="en-US"/>
          </a:p>
        </p:txBody>
      </p:sp>
    </p:spTree>
    <p:extLst>
      <p:ext uri="{BB962C8B-B14F-4D97-AF65-F5344CB8AC3E}">
        <p14:creationId xmlns:p14="http://schemas.microsoft.com/office/powerpoint/2010/main" val="284778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40</a:t>
            </a:fld>
            <a:endParaRPr lang="en-US"/>
          </a:p>
        </p:txBody>
      </p:sp>
    </p:spTree>
    <p:extLst>
      <p:ext uri="{BB962C8B-B14F-4D97-AF65-F5344CB8AC3E}">
        <p14:creationId xmlns:p14="http://schemas.microsoft.com/office/powerpoint/2010/main" val="299583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a:p>
        </p:txBody>
      </p:sp>
    </p:spTree>
    <p:extLst>
      <p:ext uri="{BB962C8B-B14F-4D97-AF65-F5344CB8AC3E}">
        <p14:creationId xmlns:p14="http://schemas.microsoft.com/office/powerpoint/2010/main" val="206380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6</a:t>
            </a:fld>
            <a:endParaRPr lang="en-US"/>
          </a:p>
        </p:txBody>
      </p:sp>
    </p:spTree>
    <p:extLst>
      <p:ext uri="{BB962C8B-B14F-4D97-AF65-F5344CB8AC3E}">
        <p14:creationId xmlns:p14="http://schemas.microsoft.com/office/powerpoint/2010/main" val="258083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a:p>
        </p:txBody>
      </p:sp>
    </p:spTree>
    <p:extLst>
      <p:ext uri="{BB962C8B-B14F-4D97-AF65-F5344CB8AC3E}">
        <p14:creationId xmlns:p14="http://schemas.microsoft.com/office/powerpoint/2010/main" val="63939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a:p>
        </p:txBody>
      </p:sp>
    </p:spTree>
    <p:extLst>
      <p:ext uri="{BB962C8B-B14F-4D97-AF65-F5344CB8AC3E}">
        <p14:creationId xmlns:p14="http://schemas.microsoft.com/office/powerpoint/2010/main" val="40626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a:p>
        </p:txBody>
      </p:sp>
    </p:spTree>
    <p:extLst>
      <p:ext uri="{BB962C8B-B14F-4D97-AF65-F5344CB8AC3E}">
        <p14:creationId xmlns:p14="http://schemas.microsoft.com/office/powerpoint/2010/main" val="117395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10</a:t>
            </a:fld>
            <a:endParaRPr lang="en-US"/>
          </a:p>
        </p:txBody>
      </p:sp>
    </p:spTree>
    <p:extLst>
      <p:ext uri="{BB962C8B-B14F-4D97-AF65-F5344CB8AC3E}">
        <p14:creationId xmlns:p14="http://schemas.microsoft.com/office/powerpoint/2010/main" val="194096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E7FDAB4-07BE-444D-B3B6-277A260B7CA1}" type="datetime1">
              <a:rPr lang="en-US" smtClean="0"/>
              <a:pPr/>
              <a:t>11/12/12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B973DB-D0DA-4DEF-8270-AD720F80014D}" type="slidenum">
              <a:rPr lang="en-US" smtClean="0"/>
              <a:pPr/>
              <a:t>‹#›</a:t>
            </a:fld>
            <a:endParaRPr lang="en-US"/>
          </a:p>
        </p:txBody>
      </p:sp>
    </p:spTree>
    <p:extLst>
      <p:ext uri="{BB962C8B-B14F-4D97-AF65-F5344CB8AC3E}">
        <p14:creationId xmlns:p14="http://schemas.microsoft.com/office/powerpoint/2010/main" val="4632475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C1056D-E189-44C2-8AF7-6990464A4B59}" type="datetime1">
              <a:rPr lang="en-US" smtClean="0"/>
              <a:pPr/>
              <a:t>11/12/12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86267F-2ABF-4CAB-863A-D923FD4D4988}" type="slidenum">
              <a:rPr lang="en-US" smtClean="0"/>
              <a:pPr/>
              <a:t>‹#›</a:t>
            </a:fld>
            <a:endParaRPr lang="en-US"/>
          </a:p>
        </p:txBody>
      </p:sp>
      <p:sp>
        <p:nvSpPr>
          <p:cNvPr id="5" name="Rectangle 4"/>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extLst>
      <p:ext uri="{BB962C8B-B14F-4D97-AF65-F5344CB8AC3E}">
        <p14:creationId xmlns:p14="http://schemas.microsoft.com/office/powerpoint/2010/main" val="1495620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B7E46D-61C3-45BF-A4EE-F9F431134C7D}" type="datetime1">
              <a:rPr lang="en-US" smtClean="0"/>
              <a:pPr/>
              <a:t>11/12/12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9D9E75-A596-481B-9CC1-322F7111E17E}" type="slidenum">
              <a:rPr lang="en-US" smtClean="0"/>
              <a:pPr/>
              <a:t>‹#›</a:t>
            </a:fld>
            <a:endParaRPr lang="en-US"/>
          </a:p>
        </p:txBody>
      </p:sp>
    </p:spTree>
    <p:extLst>
      <p:ext uri="{BB962C8B-B14F-4D97-AF65-F5344CB8AC3E}">
        <p14:creationId xmlns:p14="http://schemas.microsoft.com/office/powerpoint/2010/main" val="42828871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1143000"/>
          </a:xfrm>
          <a:prstGeom prst="rect">
            <a:avLst/>
          </a:prstGeo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5E7FDAB4-07BE-444D-B3B6-277A260B7CA1}" type="datetime1">
              <a:rPr lang="en-US"/>
              <a:pPr/>
              <a:t>11/12/12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US"/>
              <a:t>Presentation 1</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FB973DB-D0DA-4DEF-8270-AD720F80014D}" type="slidenum">
              <a:rPr lang="en-US"/>
              <a:pPr/>
              <a:t>‹#›</a:t>
            </a:fld>
            <a:endParaRPr lang="en-US"/>
          </a:p>
        </p:txBody>
      </p:sp>
    </p:spTree>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fld id="{F9C1056D-E189-44C2-8AF7-6990464A4B59}" type="datetime1">
              <a:rPr lang="en-US"/>
              <a:pPr/>
              <a:t>11/12/12</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r>
              <a:rPr lang="en-US"/>
              <a:t>Presentation 1</a:t>
            </a:r>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fld id="{CF86267F-2ABF-4CAB-863A-D923FD4D4988}" type="slidenum">
              <a:rPr lang="en-US"/>
              <a:pPr/>
              <a:t>‹#›</a:t>
            </a:fld>
            <a:endParaRPr lang="en-US"/>
          </a:p>
        </p:txBody>
      </p:sp>
    </p:spTree>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382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7B7E46D-61C3-45BF-A4EE-F9F431134C7D}" type="datetime1">
              <a:rPr lang="en-US"/>
              <a:pPr/>
              <a:t>11/12/12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US"/>
              <a:t>Presentation 1</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A9D9E75-A596-481B-9CC1-322F7111E17E}" type="slidenum">
              <a:rPr lang="en-US"/>
              <a:pPr/>
              <a:t>‹#›</a:t>
            </a:fld>
            <a:endParaRPr lang="en-US"/>
          </a:p>
        </p:txBody>
      </p:sp>
    </p:spTree>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1143000"/>
          </a:xfrm>
          <a:prstGeom prst="rect">
            <a:avLst/>
          </a:prstGeo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5E7FDAB4-07BE-444D-B3B6-277A260B7CA1}" type="datetime1">
              <a:rPr lang="en-US"/>
              <a:pPr/>
              <a:t>11/12/12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US"/>
              <a:t>Presentation 1</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FB973DB-D0DA-4DEF-8270-AD720F80014D}" type="slidenum">
              <a:rPr lang="en-US"/>
              <a:pPr/>
              <a:t>‹#›</a:t>
            </a:fld>
            <a:endParaRPr lang="en-US"/>
          </a:p>
        </p:txBody>
      </p:sp>
    </p:spTree>
  </p:cSld>
  <p:clrMapOvr>
    <a:masterClrMapping/>
  </p:clrMapOvr>
  <p:transition xmlns:p14="http://schemas.microsoft.com/office/powerpoint/2010/mai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fld id="{F9C1056D-E189-44C2-8AF7-6990464A4B59}" type="datetime1">
              <a:rPr lang="en-US"/>
              <a:pPr/>
              <a:t>11/12/12</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r>
              <a:rPr lang="en-US"/>
              <a:t>Presentation 1</a:t>
            </a:r>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fld id="{CF86267F-2ABF-4CAB-863A-D923FD4D4988}" type="slidenum">
              <a:rPr lang="en-US"/>
              <a:pPr/>
              <a:t>‹#›</a:t>
            </a:fld>
            <a:endParaRPr lang="en-US"/>
          </a:p>
        </p:txBody>
      </p:sp>
    </p:spTree>
  </p:cSld>
  <p:clrMapOvr>
    <a:masterClrMapping/>
  </p:clrMapOvr>
  <p:transition xmlns:p14="http://schemas.microsoft.com/office/powerpoint/2010/mai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382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7B7E46D-61C3-45BF-A4EE-F9F431134C7D}" type="datetime1">
              <a:rPr lang="en-US"/>
              <a:pPr/>
              <a:t>11/12/12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US"/>
              <a:t>Presentation 1</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A9D9E75-A596-481B-9CC1-322F7111E17E}" type="slidenum">
              <a:rPr lang="en-US"/>
              <a:pPr/>
              <a:t>‹#›</a:t>
            </a:fld>
            <a:endParaRPr lang="en-US"/>
          </a:p>
        </p:txBody>
      </p:sp>
    </p:spTree>
  </p:cSld>
  <p:clrMapOvr>
    <a:masterClrMapping/>
  </p:clrMapOvr>
  <p:transition xmlns:p14="http://schemas.microsoft.com/office/powerpoint/2010/mai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E7FDAB4-07BE-444D-B3B6-277A260B7CA1}" type="datetime1">
              <a:rPr lang="en-US" smtClean="0"/>
              <a:pPr/>
              <a:t>11/12/12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B973DB-D0DA-4DEF-8270-AD720F80014D}" type="slidenum">
              <a:rPr lang="en-US" smtClean="0"/>
              <a:pPr/>
              <a:t>‹#›</a:t>
            </a:fld>
            <a:endParaRPr lang="en-US"/>
          </a:p>
        </p:txBody>
      </p:sp>
    </p:spTree>
    <p:extLst>
      <p:ext uri="{BB962C8B-B14F-4D97-AF65-F5344CB8AC3E}">
        <p14:creationId xmlns:p14="http://schemas.microsoft.com/office/powerpoint/2010/main" val="4632475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C1056D-E189-44C2-8AF7-6990464A4B59}" type="datetime1">
              <a:rPr lang="en-US" smtClean="0"/>
              <a:pPr/>
              <a:t>11/12/12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86267F-2ABF-4CAB-863A-D923FD4D4988}" type="slidenum">
              <a:rPr lang="en-US" smtClean="0"/>
              <a:pPr/>
              <a:t>‹#›</a:t>
            </a:fld>
            <a:endParaRPr lang="en-US"/>
          </a:p>
        </p:txBody>
      </p:sp>
      <p:sp>
        <p:nvSpPr>
          <p:cNvPr id="5" name="Rectangle 4"/>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extLst>
      <p:ext uri="{BB962C8B-B14F-4D97-AF65-F5344CB8AC3E}">
        <p14:creationId xmlns:p14="http://schemas.microsoft.com/office/powerpoint/2010/main" val="1495620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B7E46D-61C3-45BF-A4EE-F9F431134C7D}" type="datetime1">
              <a:rPr lang="en-US" smtClean="0"/>
              <a:pPr/>
              <a:t>11/12/12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9D9E75-A596-481B-9CC1-322F7111E17E}" type="slidenum">
              <a:rPr lang="en-US" smtClean="0"/>
              <a:pPr/>
              <a:t>‹#›</a:t>
            </a:fld>
            <a:endParaRPr lang="en-US"/>
          </a:p>
        </p:txBody>
      </p:sp>
    </p:spTree>
    <p:extLst>
      <p:ext uri="{BB962C8B-B14F-4D97-AF65-F5344CB8AC3E}">
        <p14:creationId xmlns:p14="http://schemas.microsoft.com/office/powerpoint/2010/main" val="42828871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E7FDAB4-07BE-444D-B3B6-277A260B7CA1}" type="datetime1">
              <a:rPr lang="en-US" smtClean="0"/>
              <a:pPr/>
              <a:t>11/12/12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B973DB-D0DA-4DEF-8270-AD720F80014D}" type="slidenum">
              <a:rPr lang="en-US" smtClean="0"/>
              <a:pPr/>
              <a:t>‹#›</a:t>
            </a:fld>
            <a:endParaRPr lang="en-US"/>
          </a:p>
        </p:txBody>
      </p:sp>
    </p:spTree>
    <p:extLst>
      <p:ext uri="{BB962C8B-B14F-4D97-AF65-F5344CB8AC3E}">
        <p14:creationId xmlns:p14="http://schemas.microsoft.com/office/powerpoint/2010/main" val="4632475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C1056D-E189-44C2-8AF7-6990464A4B59}" type="datetime1">
              <a:rPr lang="en-US" smtClean="0"/>
              <a:pPr/>
              <a:t>11/12/12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86267F-2ABF-4CAB-863A-D923FD4D4988}" type="slidenum">
              <a:rPr lang="en-US" smtClean="0"/>
              <a:pPr/>
              <a:t>‹#›</a:t>
            </a:fld>
            <a:endParaRPr lang="en-US"/>
          </a:p>
        </p:txBody>
      </p:sp>
      <p:sp>
        <p:nvSpPr>
          <p:cNvPr id="5" name="Rectangle 4"/>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extLst>
      <p:ext uri="{BB962C8B-B14F-4D97-AF65-F5344CB8AC3E}">
        <p14:creationId xmlns:p14="http://schemas.microsoft.com/office/powerpoint/2010/main" val="1495620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B7E46D-61C3-45BF-A4EE-F9F431134C7D}" type="datetime1">
              <a:rPr lang="en-US" smtClean="0"/>
              <a:pPr/>
              <a:t>11/12/12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Presentation 1</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9D9E75-A596-481B-9CC1-322F7111E17E}" type="slidenum">
              <a:rPr lang="en-US" smtClean="0"/>
              <a:pPr/>
              <a:t>‹#›</a:t>
            </a:fld>
            <a:endParaRPr lang="en-US"/>
          </a:p>
        </p:txBody>
      </p:sp>
    </p:spTree>
    <p:extLst>
      <p:ext uri="{BB962C8B-B14F-4D97-AF65-F5344CB8AC3E}">
        <p14:creationId xmlns:p14="http://schemas.microsoft.com/office/powerpoint/2010/main" val="42828871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extLst/>
          </a:lstStyle>
          <a:p>
            <a:fld id="{5E7FDAB4-07BE-444D-B3B6-277A260B7CA1}" type="datetime1">
              <a:rPr lang="en-US" smtClean="0"/>
              <a:pPr/>
              <a:t>11/12/12</a:t>
            </a:fld>
            <a:endParaRPr lang="en-US"/>
          </a:p>
        </p:txBody>
      </p:sp>
      <p:sp>
        <p:nvSpPr>
          <p:cNvPr id="4" name="Footer Placeholder 3"/>
          <p:cNvSpPr>
            <a:spLocks noGrp="1"/>
          </p:cNvSpPr>
          <p:nvPr>
            <p:ph type="ftr" sz="quarter" idx="11"/>
          </p:nvPr>
        </p:nvSpPr>
        <p:spPr>
          <a:xfrm>
            <a:off x="5715000" y="6305550"/>
            <a:ext cx="2895600" cy="476250"/>
          </a:xfrm>
          <a:prstGeom prst="rect">
            <a:avLst/>
          </a:prstGeom>
        </p:spPr>
        <p:txBody>
          <a:bodyPr/>
          <a:lstStyle>
            <a:extLst/>
          </a:lstStyle>
          <a:p>
            <a:r>
              <a:rPr lang="en-US" smtClean="0"/>
              <a:t>Presentation 1</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extLst/>
          </a:lstStyle>
          <a:p>
            <a:fld id="{8FB973DB-D0DA-4DEF-8270-AD720F80014D}" type="slidenum">
              <a:rPr lang="en-US" smtClean="0"/>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81400" y="6305550"/>
            <a:ext cx="2133600" cy="476250"/>
          </a:xfrm>
          <a:prstGeom prst="rect">
            <a:avLst/>
          </a:prstGeom>
        </p:spPr>
        <p:txBody>
          <a:bodyPr/>
          <a:lstStyle>
            <a:extLst/>
          </a:lstStyle>
          <a:p>
            <a:fld id="{F9C1056D-E189-44C2-8AF7-6990464A4B59}" type="datetime1">
              <a:rPr lang="en-US" smtClean="0"/>
              <a:pPr/>
              <a:t>11/12/12</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extLst/>
          </a:lstStyle>
          <a:p>
            <a:r>
              <a:rPr lang="en-US" smtClean="0"/>
              <a:t>Presentation 1</a:t>
            </a:r>
            <a:endParaRPr lang="en-US"/>
          </a:p>
        </p:txBody>
      </p:sp>
      <p:sp>
        <p:nvSpPr>
          <p:cNvPr id="4" name="Slide Number Placeholder 3"/>
          <p:cNvSpPr>
            <a:spLocks noGrp="1"/>
          </p:cNvSpPr>
          <p:nvPr>
            <p:ph type="sldNum" sz="quarter" idx="12"/>
          </p:nvPr>
        </p:nvSpPr>
        <p:spPr>
          <a:xfrm>
            <a:off x="8613648" y="6305550"/>
            <a:ext cx="457200" cy="476250"/>
          </a:xfrm>
          <a:prstGeom prst="rect">
            <a:avLst/>
          </a:prstGeom>
        </p:spPr>
        <p:txBody>
          <a:bodyPr/>
          <a:lstStyle>
            <a:extLst/>
          </a:lstStyle>
          <a:p>
            <a:fld id="{CF86267F-2ABF-4CAB-863A-D923FD4D4988}" type="slidenum">
              <a:rPr lang="en-US" smtClean="0"/>
              <a:pPr/>
              <a:t>‹#›</a:t>
            </a:fld>
            <a:endParaRPr lang="en-US"/>
          </a:p>
        </p:txBody>
      </p:sp>
      <p:sp>
        <p:nvSpPr>
          <p:cNvPr id="7" name="Rectangle 6"/>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435608" y="1447800"/>
            <a:ext cx="7498080"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fld id="{D7B7E46D-61C3-45BF-A4EE-F9F431134C7D}" type="datetime1">
              <a:rPr lang="en-US" smtClean="0"/>
              <a:pPr/>
              <a:t>11/12/12</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r>
              <a:rPr lang="en-US" smtClean="0"/>
              <a:t>Presentation 1</a:t>
            </a:r>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extLst/>
          </a:lstStyle>
          <a:p>
            <a:fld id="{0A9D9E75-A596-481B-9CC1-322F7111E17E}" type="slidenum">
              <a:rPr lang="en-US" smtClean="0"/>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a:prstGeom prst="rect">
            <a:avLst/>
          </a:prstGeo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a:prstGeom prst="rect">
            <a:avLst/>
          </a:prstGeo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fld id="{5D66243B-66F9-4E4B-AC5B-7350CD8F700B}" type="datetime1">
              <a:rPr lang="en-US"/>
              <a:pPr/>
              <a:t>11/12/12</a:t>
            </a:fld>
            <a:endParaRPr lang="en-US"/>
          </a:p>
        </p:txBody>
      </p:sp>
      <p:sp>
        <p:nvSpPr>
          <p:cNvPr id="7" name="Footer Placeholder 4"/>
          <p:cNvSpPr>
            <a:spLocks noGrp="1"/>
          </p:cNvSpPr>
          <p:nvPr userDrawn="1">
            <p:ph type="ftr" sz="quarter" idx="11"/>
          </p:nvPr>
        </p:nvSpPr>
        <p:spPr>
          <a:xfrm>
            <a:off x="3124200" y="6356350"/>
            <a:ext cx="2895600" cy="365125"/>
          </a:xfrm>
          <a:prstGeom prst="rect">
            <a:avLst/>
          </a:prstGeom>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a:xfrm>
            <a:off x="6553200" y="6356350"/>
            <a:ext cx="2133600" cy="365125"/>
          </a:xfrm>
          <a:prstGeom prst="rect">
            <a:avLst/>
          </a:prstGeom>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xmlns:p14="http://schemas.microsoft.com/office/powerpoint/2010/mai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theme" Target="../theme/theme2.xml"/><Relationship Id="rId21" Type="http://schemas.openxmlformats.org/officeDocument/2006/relationships/image" Target="../media/image1.pn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20" Type="http://schemas.openxmlformats.org/officeDocument/2006/relationships/theme" Target="../theme/theme3.xml"/><Relationship Id="rId21" Type="http://schemas.openxmlformats.org/officeDocument/2006/relationships/image" Target="../media/image1.png"/><Relationship Id="rId10" Type="http://schemas.openxmlformats.org/officeDocument/2006/relationships/slideLayout" Target="../slideLayouts/slideLayout48.xml"/><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slideLayout" Target="../slideLayouts/slideLayout57.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6.xml"/><Relationship Id="rId20" Type="http://schemas.openxmlformats.org/officeDocument/2006/relationships/theme" Target="../theme/theme4.xml"/><Relationship Id="rId21" Type="http://schemas.openxmlformats.org/officeDocument/2006/relationships/image" Target="../media/image1.png"/><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Relationship Id="rId16" Type="http://schemas.openxmlformats.org/officeDocument/2006/relationships/slideLayout" Target="../slideLayouts/slideLayout73.xml"/><Relationship Id="rId17" Type="http://schemas.openxmlformats.org/officeDocument/2006/relationships/slideLayout" Target="../slideLayouts/slideLayout74.xml"/><Relationship Id="rId18" Type="http://schemas.openxmlformats.org/officeDocument/2006/relationships/slideLayout" Target="../slideLayouts/slideLayout75.xml"/><Relationship Id="rId19" Type="http://schemas.openxmlformats.org/officeDocument/2006/relationships/slideLayout" Target="../slideLayouts/slideLayout7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5.xml"/><Relationship Id="rId20" Type="http://schemas.openxmlformats.org/officeDocument/2006/relationships/theme" Target="../theme/theme5.xml"/><Relationship Id="rId21" Type="http://schemas.openxmlformats.org/officeDocument/2006/relationships/image" Target="../media/image1.png"/><Relationship Id="rId10" Type="http://schemas.openxmlformats.org/officeDocument/2006/relationships/slideLayout" Target="../slideLayouts/slideLayout86.xml"/><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slideLayout" Target="../slideLayouts/slideLayout90.xml"/><Relationship Id="rId15" Type="http://schemas.openxmlformats.org/officeDocument/2006/relationships/slideLayout" Target="../slideLayouts/slideLayout91.xml"/><Relationship Id="rId16" Type="http://schemas.openxmlformats.org/officeDocument/2006/relationships/slideLayout" Target="../slideLayouts/slideLayout92.xml"/><Relationship Id="rId17" Type="http://schemas.openxmlformats.org/officeDocument/2006/relationships/slideLayout" Target="../slideLayouts/slideLayout93.xml"/><Relationship Id="rId18" Type="http://schemas.openxmlformats.org/officeDocument/2006/relationships/slideLayout" Target="../slideLayouts/slideLayout94.xml"/><Relationship Id="rId19" Type="http://schemas.openxmlformats.org/officeDocument/2006/relationships/slideLayout" Target="../slideLayouts/slideLayout95.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4.xml"/><Relationship Id="rId20" Type="http://schemas.openxmlformats.org/officeDocument/2006/relationships/theme" Target="../theme/theme6.xml"/><Relationship Id="rId21" Type="http://schemas.openxmlformats.org/officeDocument/2006/relationships/image" Target="../media/image1.png"/><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Relationship Id="rId14" Type="http://schemas.openxmlformats.org/officeDocument/2006/relationships/slideLayout" Target="../slideLayouts/slideLayout109.xml"/><Relationship Id="rId15" Type="http://schemas.openxmlformats.org/officeDocument/2006/relationships/slideLayout" Target="../slideLayouts/slideLayout110.xml"/><Relationship Id="rId16" Type="http://schemas.openxmlformats.org/officeDocument/2006/relationships/slideLayout" Target="../slideLayouts/slideLayout111.xml"/><Relationship Id="rId17" Type="http://schemas.openxmlformats.org/officeDocument/2006/relationships/slideLayout" Target="../slideLayouts/slideLayout112.xml"/><Relationship Id="rId18" Type="http://schemas.openxmlformats.org/officeDocument/2006/relationships/slideLayout" Target="../slideLayouts/slideLayout113.xml"/><Relationship Id="rId19" Type="http://schemas.openxmlformats.org/officeDocument/2006/relationships/slideLayout" Target="../slideLayouts/slideLayout114.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bannerTEST.png"/>
          <p:cNvPicPr>
            <a:picLocks noChangeAspect="1"/>
          </p:cNvPicPr>
          <p:nvPr userDrawn="1"/>
        </p:nvPicPr>
        <p:blipFill>
          <a:blip r:embed="rId21"/>
          <a:stretch>
            <a:fillRect/>
          </a:stretch>
        </p:blipFill>
        <p:spPr>
          <a:xfrm>
            <a:off x="-1" y="6037403"/>
            <a:ext cx="9144001" cy="820783"/>
          </a:xfrm>
          <a:prstGeom prst="rect">
            <a:avLst/>
          </a:prstGeom>
        </p:spPr>
      </p:pic>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bannerTEST.png"/>
          <p:cNvPicPr>
            <a:picLocks noChangeAspect="1"/>
          </p:cNvPicPr>
          <p:nvPr userDrawn="1"/>
        </p:nvPicPr>
        <p:blipFill>
          <a:blip r:embed="rId21"/>
          <a:stretch>
            <a:fillRect/>
          </a:stretch>
        </p:blipFill>
        <p:spPr>
          <a:xfrm>
            <a:off x="-1" y="6037403"/>
            <a:ext cx="9144001" cy="820783"/>
          </a:xfrm>
          <a:prstGeom prst="rect">
            <a:avLst/>
          </a:prstGeom>
        </p:spPr>
      </p:pic>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bannerTEST.png"/>
          <p:cNvPicPr>
            <a:picLocks noChangeAspect="1"/>
          </p:cNvPicPr>
          <p:nvPr userDrawn="1"/>
        </p:nvPicPr>
        <p:blipFill>
          <a:blip r:embed="rId21"/>
          <a:stretch>
            <a:fillRect/>
          </a:stretch>
        </p:blipFill>
        <p:spPr>
          <a:xfrm>
            <a:off x="-1" y="6037403"/>
            <a:ext cx="9144001" cy="820783"/>
          </a:xfrm>
          <a:prstGeom prst="rect">
            <a:avLst/>
          </a:prstGeom>
        </p:spPr>
      </p:pic>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bannerTEST.png"/>
          <p:cNvPicPr>
            <a:picLocks noChangeAspect="1"/>
          </p:cNvPicPr>
          <p:nvPr userDrawn="1"/>
        </p:nvPicPr>
        <p:blipFill>
          <a:blip r:embed="rId21"/>
          <a:stretch>
            <a:fillRect/>
          </a:stretch>
        </p:blipFill>
        <p:spPr>
          <a:xfrm>
            <a:off x="-1" y="6037403"/>
            <a:ext cx="9144001" cy="820783"/>
          </a:xfrm>
          <a:prstGeom prst="rect">
            <a:avLst/>
          </a:prstGeom>
        </p:spPr>
      </p:pic>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bannerTEST.png"/>
          <p:cNvPicPr>
            <a:picLocks noChangeAspect="1"/>
          </p:cNvPicPr>
          <p:nvPr userDrawn="1"/>
        </p:nvPicPr>
        <p:blipFill>
          <a:blip r:embed="rId21"/>
          <a:stretch>
            <a:fillRect/>
          </a:stretch>
        </p:blipFill>
        <p:spPr>
          <a:xfrm>
            <a:off x="-1" y="6037403"/>
            <a:ext cx="9144001" cy="820783"/>
          </a:xfrm>
          <a:prstGeom prst="rect">
            <a:avLst/>
          </a:prstGeom>
        </p:spPr>
      </p:pic>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DbannerTEST.png"/>
          <p:cNvPicPr>
            <a:picLocks noChangeAspect="1"/>
          </p:cNvPicPr>
          <p:nvPr userDrawn="1"/>
        </p:nvPicPr>
        <p:blipFill>
          <a:blip r:embed="rId21"/>
          <a:stretch>
            <a:fillRect/>
          </a:stretch>
        </p:blipFill>
        <p:spPr>
          <a:xfrm>
            <a:off x="-1" y="6037403"/>
            <a:ext cx="9144001" cy="820783"/>
          </a:xfrm>
          <a:prstGeom prst="rect">
            <a:avLst/>
          </a:prstGeom>
        </p:spPr>
      </p:pic>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8" Type="http://schemas.openxmlformats.org/officeDocument/2006/relationships/image" Target="../media/image38.jpg"/><Relationship Id="rId9" Type="http://schemas.openxmlformats.org/officeDocument/2006/relationships/image" Target="../media/image39.jpg"/><Relationship Id="rId10" Type="http://schemas.openxmlformats.org/officeDocument/2006/relationships/image" Target="../media/image40.png"/><Relationship Id="rId1" Type="http://schemas.openxmlformats.org/officeDocument/2006/relationships/slideLayout" Target="../slideLayouts/slideLayout105.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1.xml"/><Relationship Id="rId3"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2.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3.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0.xml.rels><?xml version="1.0" encoding="UTF-8" standalone="yes"?>
<Relationships xmlns="http://schemas.openxmlformats.org/package/2006/relationships"><Relationship Id="rId3" Type="http://schemas.openxmlformats.org/officeDocument/2006/relationships/hyperlink" Target="mailto:cer013@bucknell.edu" TargetMode="External"/><Relationship Id="rId4" Type="http://schemas.openxmlformats.org/officeDocument/2006/relationships/hyperlink" Target="mailto:jcsnyder@bucknell.edu" TargetMode="External"/><Relationship Id="rId5" Type="http://schemas.openxmlformats.org/officeDocument/2006/relationships/image" Target="../media/image44.jpeg"/><Relationship Id="rId1" Type="http://schemas.openxmlformats.org/officeDocument/2006/relationships/slideLayout" Target="../slideLayouts/slideLayout105.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91588" y="51225"/>
            <a:ext cx="7866612" cy="905924"/>
          </a:xfrm>
        </p:spPr>
        <p:txBody>
          <a:bodyPr/>
          <a:lstStyle/>
          <a:p>
            <a:r>
              <a:rPr lang="en-US" sz="5400" dirty="0" smtClean="0"/>
              <a:t>Moving Your Library To The Cloud: OCLC </a:t>
            </a:r>
            <a:r>
              <a:rPr lang="en-US" sz="5400" dirty="0" err="1" smtClean="0"/>
              <a:t>Worldshare</a:t>
            </a:r>
            <a:r>
              <a:rPr lang="en-US" sz="5400" dirty="0" smtClean="0"/>
              <a:t> at Bucknell University</a:t>
            </a:r>
            <a:endParaRPr lang="en-US" sz="5400" dirty="0"/>
          </a:p>
        </p:txBody>
      </p:sp>
      <p:sp>
        <p:nvSpPr>
          <p:cNvPr id="5" name="Text Placeholder 4"/>
          <p:cNvSpPr>
            <a:spLocks noGrp="1"/>
          </p:cNvSpPr>
          <p:nvPr>
            <p:ph type="body" idx="12"/>
          </p:nvPr>
        </p:nvSpPr>
        <p:spPr/>
        <p:txBody>
          <a:bodyPr/>
          <a:lstStyle/>
          <a:p>
            <a:r>
              <a:rPr lang="en-US" dirty="0" smtClean="0"/>
              <a:t>8 November 2012</a:t>
            </a:r>
            <a:endParaRPr lang="en-US" dirty="0"/>
          </a:p>
        </p:txBody>
      </p:sp>
      <p:sp>
        <p:nvSpPr>
          <p:cNvPr id="4" name="Text Placeholder 3"/>
          <p:cNvSpPr>
            <a:spLocks noGrp="1"/>
          </p:cNvSpPr>
          <p:nvPr>
            <p:ph type="body" idx="1"/>
          </p:nvPr>
        </p:nvSpPr>
        <p:spPr/>
        <p:txBody>
          <a:bodyPr/>
          <a:lstStyle/>
          <a:p>
            <a:endParaRPr lang="en-US" dirty="0" smtClean="0"/>
          </a:p>
          <a:p>
            <a:r>
              <a:rPr lang="en-US" dirty="0" smtClean="0"/>
              <a:t>Carrie </a:t>
            </a:r>
            <a:r>
              <a:rPr lang="en-US" dirty="0" err="1" smtClean="0"/>
              <a:t>Rampp</a:t>
            </a:r>
            <a:r>
              <a:rPr lang="en-US" dirty="0" smtClean="0"/>
              <a:t>, Director of Library Services and Instructional Technology</a:t>
            </a:r>
          </a:p>
          <a:p>
            <a:r>
              <a:rPr lang="en-US" dirty="0" smtClean="0"/>
              <a:t>Jason Snyder, Librarian for Online Services</a:t>
            </a:r>
            <a:endParaRPr lang="en-US" dirty="0"/>
          </a:p>
        </p:txBody>
      </p:sp>
    </p:spTree>
    <p:extLst>
      <p:ext uri="{BB962C8B-B14F-4D97-AF65-F5344CB8AC3E}">
        <p14:creationId xmlns:p14="http://schemas.microsoft.com/office/powerpoint/2010/main" val="3492791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In the beginning…</a:t>
            </a:r>
          </a:p>
        </p:txBody>
      </p:sp>
      <p:sp>
        <p:nvSpPr>
          <p:cNvPr id="16387" name="Content Placeholder 2"/>
          <p:cNvSpPr>
            <a:spLocks noGrp="1"/>
          </p:cNvSpPr>
          <p:nvPr>
            <p:ph idx="1"/>
          </p:nvPr>
        </p:nvSpPr>
        <p:spPr>
          <a:prstGeom prst="rect">
            <a:avLst/>
          </a:prstGeom>
        </p:spPr>
        <p:txBody>
          <a:bodyPr/>
          <a:lstStyle/>
          <a:p>
            <a:r>
              <a:rPr lang="en-US" dirty="0" smtClean="0">
                <a:solidFill>
                  <a:schemeClr val="tx1"/>
                </a:solidFill>
              </a:rPr>
              <a:t>July </a:t>
            </a:r>
            <a:r>
              <a:rPr lang="en-US" dirty="0">
                <a:solidFill>
                  <a:schemeClr val="tx1"/>
                </a:solidFill>
              </a:rPr>
              <a:t>2010 – Invited by OCLC to participate in the early-adopter program for WMS</a:t>
            </a:r>
          </a:p>
          <a:p>
            <a:endParaRPr lang="en-US" dirty="0">
              <a:solidFill>
                <a:schemeClr val="tx1"/>
              </a:solidFill>
            </a:endParaRPr>
          </a:p>
          <a:p>
            <a:r>
              <a:rPr lang="en-US" dirty="0" smtClean="0">
                <a:solidFill>
                  <a:schemeClr val="tx1"/>
                </a:solidFill>
              </a:rPr>
              <a:t>Internal discussions focused on…</a:t>
            </a:r>
            <a:endParaRPr lang="en-US" dirty="0">
              <a:solidFill>
                <a:schemeClr val="tx1"/>
              </a:solidFill>
            </a:endParaRPr>
          </a:p>
          <a:p>
            <a:pPr lvl="2"/>
            <a:r>
              <a:rPr lang="en-US" sz="1600" dirty="0">
                <a:solidFill>
                  <a:schemeClr val="tx1"/>
                </a:solidFill>
              </a:rPr>
              <a:t>Privacy </a:t>
            </a:r>
            <a:r>
              <a:rPr lang="en-US" sz="1600" dirty="0" smtClean="0">
                <a:solidFill>
                  <a:schemeClr val="tx1"/>
                </a:solidFill>
              </a:rPr>
              <a:t>and </a:t>
            </a:r>
            <a:r>
              <a:rPr lang="en-US" sz="1600" dirty="0">
                <a:solidFill>
                  <a:schemeClr val="tx1"/>
                </a:solidFill>
              </a:rPr>
              <a:t>data security</a:t>
            </a:r>
          </a:p>
          <a:p>
            <a:pPr lvl="2"/>
            <a:r>
              <a:rPr lang="en-US" sz="1600" dirty="0">
                <a:solidFill>
                  <a:schemeClr val="tx1"/>
                </a:solidFill>
              </a:rPr>
              <a:t>Business plan</a:t>
            </a:r>
          </a:p>
          <a:p>
            <a:pPr lvl="2"/>
            <a:r>
              <a:rPr lang="en-US" sz="1600" dirty="0">
                <a:solidFill>
                  <a:schemeClr val="tx1"/>
                </a:solidFill>
              </a:rPr>
              <a:t>Cost/Benefit analysis</a:t>
            </a:r>
          </a:p>
          <a:p>
            <a:pPr lvl="2"/>
            <a:r>
              <a:rPr lang="en-US" sz="1600" dirty="0">
                <a:solidFill>
                  <a:schemeClr val="tx1"/>
                </a:solidFill>
              </a:rPr>
              <a:t>What’s the back-up plan?</a:t>
            </a:r>
          </a:p>
          <a:p>
            <a:pPr lvl="2"/>
            <a:r>
              <a:rPr lang="en-US" sz="1600" dirty="0">
                <a:solidFill>
                  <a:schemeClr val="tx1"/>
                </a:solidFill>
              </a:rPr>
              <a:t>SLA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3458870"/>
            <a:ext cx="2714625" cy="2381250"/>
          </a:xfrm>
          <a:prstGeom prst="rect">
            <a:avLst/>
          </a:prstGeom>
        </p:spPr>
      </p:pic>
    </p:spTree>
    <p:extLst>
      <p:ext uri="{BB962C8B-B14F-4D97-AF65-F5344CB8AC3E}">
        <p14:creationId xmlns:p14="http://schemas.microsoft.com/office/powerpoint/2010/main" val="2545106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Then, there’s the contract…</a:t>
            </a:r>
          </a:p>
        </p:txBody>
      </p:sp>
      <p:sp>
        <p:nvSpPr>
          <p:cNvPr id="16387" name="Content Placeholder 2"/>
          <p:cNvSpPr>
            <a:spLocks noGrp="1"/>
          </p:cNvSpPr>
          <p:nvPr>
            <p:ph idx="1"/>
          </p:nvPr>
        </p:nvSpPr>
        <p:spPr>
          <a:prstGeom prst="rect">
            <a:avLst/>
          </a:prstGeom>
        </p:spPr>
        <p:txBody>
          <a:bodyPr>
            <a:normAutofit/>
          </a:bodyPr>
          <a:lstStyle/>
          <a:p>
            <a:r>
              <a:rPr lang="en-US" dirty="0" smtClean="0">
                <a:solidFill>
                  <a:schemeClr val="tx1"/>
                </a:solidFill>
              </a:rPr>
              <a:t>Show </a:t>
            </a:r>
            <a:r>
              <a:rPr lang="en-US" dirty="0">
                <a:solidFill>
                  <a:schemeClr val="tx1"/>
                </a:solidFill>
              </a:rPr>
              <a:t>Stoppers</a:t>
            </a:r>
          </a:p>
          <a:p>
            <a:pPr lvl="1"/>
            <a:r>
              <a:rPr lang="en-US" sz="1800" dirty="0">
                <a:solidFill>
                  <a:schemeClr val="tx1"/>
                </a:solidFill>
              </a:rPr>
              <a:t>University counsel and OCLC counsel negotiation</a:t>
            </a:r>
          </a:p>
          <a:p>
            <a:pPr lvl="1"/>
            <a:r>
              <a:rPr lang="en-US" sz="1800" dirty="0">
                <a:solidFill>
                  <a:schemeClr val="tx1"/>
                </a:solidFill>
              </a:rPr>
              <a:t>CAS implementation for authentication</a:t>
            </a:r>
          </a:p>
          <a:p>
            <a:pPr lvl="1"/>
            <a:r>
              <a:rPr lang="en-US" sz="1800" dirty="0">
                <a:solidFill>
                  <a:schemeClr val="tx1"/>
                </a:solidFill>
              </a:rPr>
              <a:t>Support for Summon feed</a:t>
            </a:r>
          </a:p>
          <a:p>
            <a:pPr lvl="1"/>
            <a:r>
              <a:rPr lang="en-US" sz="1800" dirty="0">
                <a:solidFill>
                  <a:schemeClr val="tx1"/>
                </a:solidFill>
              </a:rPr>
              <a:t>Go </a:t>
            </a:r>
            <a:r>
              <a:rPr lang="en-US" sz="1800" dirty="0" smtClean="0">
                <a:solidFill>
                  <a:schemeClr val="tx1"/>
                </a:solidFill>
              </a:rPr>
              <a:t>Live </a:t>
            </a:r>
            <a:r>
              <a:rPr lang="en-US" sz="1800" dirty="0">
                <a:solidFill>
                  <a:schemeClr val="tx1"/>
                </a:solidFill>
              </a:rPr>
              <a:t>date – prior to June 30</a:t>
            </a:r>
            <a:r>
              <a:rPr lang="en-US" sz="1800" baseline="30000" dirty="0">
                <a:solidFill>
                  <a:schemeClr val="tx1"/>
                </a:solidFill>
              </a:rPr>
              <a:t>th</a:t>
            </a:r>
            <a:r>
              <a:rPr lang="en-US" sz="1800" dirty="0">
                <a:solidFill>
                  <a:schemeClr val="tx1"/>
                </a:solidFill>
              </a:rPr>
              <a:t>, </a:t>
            </a:r>
            <a:r>
              <a:rPr lang="en-US" sz="1800" dirty="0" smtClean="0">
                <a:solidFill>
                  <a:schemeClr val="tx1"/>
                </a:solidFill>
              </a:rPr>
              <a:t>2011</a:t>
            </a:r>
          </a:p>
          <a:p>
            <a:pPr lvl="1"/>
            <a:endParaRPr lang="en-US" sz="1800" dirty="0">
              <a:solidFill>
                <a:schemeClr val="tx1"/>
              </a:solidFill>
            </a:endParaRPr>
          </a:p>
          <a:p>
            <a:pPr lvl="1"/>
            <a:endParaRPr lang="en-US" sz="1800" dirty="0" smtClean="0">
              <a:solidFill>
                <a:schemeClr val="tx1"/>
              </a:solidFill>
            </a:endParaRPr>
          </a:p>
          <a:p>
            <a:pPr lvl="1"/>
            <a:endParaRPr lang="en-US" sz="1800" dirty="0">
              <a:solidFill>
                <a:schemeClr val="tx1"/>
              </a:solidFill>
            </a:endParaRPr>
          </a:p>
          <a:p>
            <a:pPr marL="288925" lvl="1" indent="0">
              <a:buNone/>
            </a:pPr>
            <a:endParaRPr lang="en-US" sz="1800" dirty="0" smtClean="0">
              <a:solidFill>
                <a:schemeClr val="tx1"/>
              </a:solidFill>
            </a:endParaRPr>
          </a:p>
          <a:p>
            <a:pPr lvl="1"/>
            <a:endParaRPr lang="en-US" sz="1800" dirty="0">
              <a:solidFill>
                <a:schemeClr val="tx1"/>
              </a:solidFill>
            </a:endParaRPr>
          </a:p>
          <a:p>
            <a:pPr lvl="1"/>
            <a:endParaRPr lang="en-US" sz="1800" dirty="0" smtClean="0">
              <a:solidFill>
                <a:schemeClr val="tx1"/>
              </a:solidFill>
            </a:endParaRPr>
          </a:p>
          <a:p>
            <a:pPr marL="288925" lvl="1" indent="0" algn="r">
              <a:buNone/>
            </a:pPr>
            <a:endParaRPr lang="en-US" sz="1050" dirty="0" smtClean="0">
              <a:solidFill>
                <a:schemeClr val="bg1">
                  <a:lumMod val="50000"/>
                </a:schemeClr>
              </a:solidFill>
            </a:endParaRPr>
          </a:p>
          <a:p>
            <a:pPr marL="288925" lvl="1" indent="0" algn="r">
              <a:buNone/>
            </a:pPr>
            <a:r>
              <a:rPr lang="en-US" sz="1050" dirty="0" smtClean="0">
                <a:solidFill>
                  <a:schemeClr val="bg1">
                    <a:lumMod val="50000"/>
                  </a:schemeClr>
                </a:solidFill>
              </a:rPr>
              <a:t>Bertrand </a:t>
            </a:r>
            <a:r>
              <a:rPr lang="en-US" sz="1050" dirty="0">
                <a:solidFill>
                  <a:schemeClr val="bg1">
                    <a:lumMod val="50000"/>
                  </a:schemeClr>
                </a:solidFill>
              </a:rPr>
              <a:t>Library</a:t>
            </a:r>
          </a:p>
          <a:p>
            <a:pPr lvl="1"/>
            <a:endParaRPr lang="en-US" sz="1800"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312" y="3063998"/>
            <a:ext cx="2714625" cy="2381250"/>
          </a:xfrm>
          <a:prstGeom prst="rect">
            <a:avLst/>
          </a:prstGeom>
        </p:spPr>
      </p:pic>
    </p:spTree>
    <p:extLst>
      <p:ext uri="{BB962C8B-B14F-4D97-AF65-F5344CB8AC3E}">
        <p14:creationId xmlns:p14="http://schemas.microsoft.com/office/powerpoint/2010/main" val="1714897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Getting started…</a:t>
            </a:r>
          </a:p>
        </p:txBody>
      </p:sp>
      <p:sp>
        <p:nvSpPr>
          <p:cNvPr id="16387" name="Content Placeholder 2"/>
          <p:cNvSpPr>
            <a:spLocks noGrp="1"/>
          </p:cNvSpPr>
          <p:nvPr>
            <p:ph idx="1"/>
          </p:nvPr>
        </p:nvSpPr>
        <p:spPr>
          <a:prstGeom prst="rect">
            <a:avLst/>
          </a:prstGeom>
        </p:spPr>
        <p:txBody>
          <a:bodyPr/>
          <a:lstStyle/>
          <a:p>
            <a:r>
              <a:rPr lang="en-US" dirty="0" smtClean="0">
                <a:solidFill>
                  <a:schemeClr val="tx1"/>
                </a:solidFill>
              </a:rPr>
              <a:t>Cohort </a:t>
            </a:r>
            <a:r>
              <a:rPr lang="en-US" dirty="0">
                <a:solidFill>
                  <a:schemeClr val="tx1"/>
                </a:solidFill>
              </a:rPr>
              <a:t>Group (8 other University </a:t>
            </a:r>
            <a:r>
              <a:rPr lang="en-US" dirty="0" smtClean="0">
                <a:solidFill>
                  <a:schemeClr val="tx1"/>
                </a:solidFill>
              </a:rPr>
              <a:t>libraries)</a:t>
            </a:r>
          </a:p>
          <a:p>
            <a:pPr lvl="1"/>
            <a:r>
              <a:rPr lang="en-US" dirty="0" smtClean="0">
                <a:solidFill>
                  <a:schemeClr val="tx1"/>
                </a:solidFill>
              </a:rPr>
              <a:t>Weekly </a:t>
            </a:r>
            <a:r>
              <a:rPr lang="en-US" dirty="0">
                <a:solidFill>
                  <a:schemeClr val="tx1"/>
                </a:solidFill>
              </a:rPr>
              <a:t>online meetings</a:t>
            </a:r>
          </a:p>
          <a:p>
            <a:pPr lvl="1"/>
            <a:r>
              <a:rPr lang="en-US" dirty="0">
                <a:solidFill>
                  <a:schemeClr val="tx1"/>
                </a:solidFill>
              </a:rPr>
              <a:t>Assignments</a:t>
            </a:r>
          </a:p>
          <a:p>
            <a:pPr lvl="1"/>
            <a:r>
              <a:rPr lang="en-US" dirty="0">
                <a:solidFill>
                  <a:schemeClr val="tx1"/>
                </a:solidFill>
              </a:rPr>
              <a:t>Presentations</a:t>
            </a:r>
          </a:p>
          <a:p>
            <a:r>
              <a:rPr lang="en-US" dirty="0">
                <a:solidFill>
                  <a:schemeClr val="tx1"/>
                </a:solidFill>
              </a:rPr>
              <a:t>Local task-force</a:t>
            </a:r>
          </a:p>
          <a:p>
            <a:pPr lvl="1"/>
            <a:r>
              <a:rPr lang="en-US" dirty="0">
                <a:solidFill>
                  <a:schemeClr val="tx1"/>
                </a:solidFill>
              </a:rPr>
              <a:t>weekly </a:t>
            </a:r>
            <a:r>
              <a:rPr lang="en-US" dirty="0" smtClean="0">
                <a:solidFill>
                  <a:schemeClr val="tx1"/>
                </a:solidFill>
              </a:rPr>
              <a:t>meetings</a:t>
            </a:r>
          </a:p>
          <a:p>
            <a:pPr lvl="1"/>
            <a:r>
              <a:rPr lang="en-US" dirty="0" smtClean="0">
                <a:solidFill>
                  <a:schemeClr val="tx1"/>
                </a:solidFill>
              </a:rPr>
              <a:t>Filled out many, many forms…</a:t>
            </a:r>
          </a:p>
          <a:p>
            <a:pPr lvl="1"/>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323" y="2318936"/>
            <a:ext cx="2304288" cy="3072384"/>
          </a:xfrm>
          <a:prstGeom prst="rect">
            <a:avLst/>
          </a:prstGeom>
        </p:spPr>
      </p:pic>
      <p:sp>
        <p:nvSpPr>
          <p:cNvPr id="3" name="TextBox 2"/>
          <p:cNvSpPr txBox="1"/>
          <p:nvPr/>
        </p:nvSpPr>
        <p:spPr>
          <a:xfrm>
            <a:off x="6107837" y="5575177"/>
            <a:ext cx="2824812" cy="253916"/>
          </a:xfrm>
          <a:prstGeom prst="rect">
            <a:avLst/>
          </a:prstGeom>
          <a:noFill/>
        </p:spPr>
        <p:txBody>
          <a:bodyPr wrap="none" rtlCol="0">
            <a:spAutoFit/>
          </a:bodyPr>
          <a:lstStyle/>
          <a:p>
            <a:r>
              <a:rPr lang="en-US" sz="1050" dirty="0" smtClean="0">
                <a:solidFill>
                  <a:schemeClr val="bg1">
                    <a:lumMod val="50000"/>
                  </a:schemeClr>
                </a:solidFill>
              </a:rPr>
              <a:t>Artist John Kovaleski, panel from “Unbound”</a:t>
            </a:r>
            <a:endParaRPr lang="en-US" sz="1050" dirty="0">
              <a:solidFill>
                <a:schemeClr val="bg1">
                  <a:lumMod val="50000"/>
                </a:schemeClr>
              </a:solidFill>
            </a:endParaRPr>
          </a:p>
        </p:txBody>
      </p:sp>
    </p:spTree>
    <p:extLst>
      <p:ext uri="{BB962C8B-B14F-4D97-AF65-F5344CB8AC3E}">
        <p14:creationId xmlns:p14="http://schemas.microsoft.com/office/powerpoint/2010/main" val="15721190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Challenges to work through</a:t>
            </a:r>
          </a:p>
        </p:txBody>
      </p:sp>
      <p:sp>
        <p:nvSpPr>
          <p:cNvPr id="16387" name="Content Placeholder 2"/>
          <p:cNvSpPr>
            <a:spLocks noGrp="1"/>
          </p:cNvSpPr>
          <p:nvPr>
            <p:ph idx="1"/>
          </p:nvPr>
        </p:nvSpPr>
        <p:spPr>
          <a:prstGeom prst="rect">
            <a:avLst/>
          </a:prstGeom>
        </p:spPr>
        <p:txBody>
          <a:bodyPr/>
          <a:lstStyle/>
          <a:p>
            <a:r>
              <a:rPr lang="en-US" sz="2800" dirty="0" smtClean="0">
                <a:solidFill>
                  <a:schemeClr val="tx1"/>
                </a:solidFill>
              </a:rPr>
              <a:t>Not all Bucknell records had OCLC number</a:t>
            </a:r>
          </a:p>
          <a:p>
            <a:r>
              <a:rPr lang="en-US" sz="2800" dirty="0" smtClean="0">
                <a:solidFill>
                  <a:schemeClr val="tx1"/>
                </a:solidFill>
              </a:rPr>
              <a:t>How to preserve our local subject headings</a:t>
            </a:r>
          </a:p>
          <a:p>
            <a:r>
              <a:rPr lang="en-US" sz="2800" dirty="0" smtClean="0">
                <a:solidFill>
                  <a:schemeClr val="tx1"/>
                </a:solidFill>
              </a:rPr>
              <a:t>Lack of a reporting module, short term</a:t>
            </a:r>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3250429"/>
            <a:ext cx="2714625" cy="2381250"/>
          </a:xfrm>
          <a:prstGeom prst="rect">
            <a:avLst/>
          </a:prstGeom>
        </p:spPr>
      </p:pic>
    </p:spTree>
    <p:extLst>
      <p:ext uri="{BB962C8B-B14F-4D97-AF65-F5344CB8AC3E}">
        <p14:creationId xmlns:p14="http://schemas.microsoft.com/office/powerpoint/2010/main" val="14555220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Timeline</a:t>
            </a:r>
          </a:p>
        </p:txBody>
      </p:sp>
      <p:sp>
        <p:nvSpPr>
          <p:cNvPr id="16387" name="Content Placeholder 2"/>
          <p:cNvSpPr>
            <a:spLocks noGrp="1"/>
          </p:cNvSpPr>
          <p:nvPr>
            <p:ph idx="1"/>
          </p:nvPr>
        </p:nvSpPr>
        <p:spPr>
          <a:prstGeom prst="rect">
            <a:avLst/>
          </a:prstGeom>
        </p:spPr>
        <p:txBody>
          <a:bodyPr/>
          <a:lstStyle/>
          <a:p>
            <a:r>
              <a:rPr lang="en-US" sz="2000" b="1" dirty="0">
                <a:solidFill>
                  <a:schemeClr val="tx1"/>
                </a:solidFill>
              </a:rPr>
              <a:t>March 2011 -- Bibliographic Data</a:t>
            </a:r>
          </a:p>
          <a:p>
            <a:pPr lvl="1"/>
            <a:r>
              <a:rPr lang="en-US" sz="1800" dirty="0">
                <a:solidFill>
                  <a:schemeClr val="tx1"/>
                </a:solidFill>
              </a:rPr>
              <a:t>8 files of 90,000 records each</a:t>
            </a:r>
          </a:p>
          <a:p>
            <a:pPr lvl="2"/>
            <a:r>
              <a:rPr lang="en-US" sz="1600" dirty="0">
                <a:solidFill>
                  <a:schemeClr val="tx1"/>
                </a:solidFill>
              </a:rPr>
              <a:t>Ceased shipments of all new materials, except for RUSH (created a backlog of several thousand titles)</a:t>
            </a:r>
          </a:p>
          <a:p>
            <a:r>
              <a:rPr lang="en-US" sz="2000" b="1" dirty="0">
                <a:solidFill>
                  <a:schemeClr val="tx1"/>
                </a:solidFill>
              </a:rPr>
              <a:t>May 2011 -- Patron Data</a:t>
            </a:r>
          </a:p>
          <a:p>
            <a:pPr lvl="1"/>
            <a:r>
              <a:rPr lang="en-US" sz="1800" dirty="0">
                <a:solidFill>
                  <a:schemeClr val="tx1"/>
                </a:solidFill>
              </a:rPr>
              <a:t>Ceased adding new patrons</a:t>
            </a:r>
          </a:p>
          <a:p>
            <a:r>
              <a:rPr lang="en-US" sz="2000" b="1" dirty="0">
                <a:solidFill>
                  <a:schemeClr val="tx1"/>
                </a:solidFill>
              </a:rPr>
              <a:t>June 2011 --  Circulation Transaction Data</a:t>
            </a:r>
          </a:p>
          <a:p>
            <a:pPr lvl="1"/>
            <a:r>
              <a:rPr lang="en-US" sz="1800" dirty="0">
                <a:solidFill>
                  <a:schemeClr val="tx1"/>
                </a:solidFill>
              </a:rPr>
              <a:t>Manual circulations for a couple of weeks</a:t>
            </a:r>
          </a:p>
          <a:p>
            <a:r>
              <a:rPr lang="en-US" sz="2000" b="1" dirty="0">
                <a:solidFill>
                  <a:schemeClr val="tx1"/>
                </a:solidFill>
              </a:rPr>
              <a:t>June 13, 2011 – WENT LIVE!!!</a:t>
            </a:r>
          </a:p>
          <a:p>
            <a:pPr lvl="1"/>
            <a:r>
              <a:rPr lang="en-US" sz="1800" dirty="0">
                <a:solidFill>
                  <a:schemeClr val="tx1"/>
                </a:solidFill>
              </a:rPr>
              <a:t>Loaded manual circs from spreadsheet</a:t>
            </a:r>
          </a:p>
          <a:p>
            <a:endParaRPr lang="en-US" sz="18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861" y="3836288"/>
            <a:ext cx="3121152" cy="2340864"/>
          </a:xfrm>
          <a:prstGeom prst="rect">
            <a:avLst/>
          </a:prstGeom>
        </p:spPr>
      </p:pic>
    </p:spTree>
    <p:extLst>
      <p:ext uri="{BB962C8B-B14F-4D97-AF65-F5344CB8AC3E}">
        <p14:creationId xmlns:p14="http://schemas.microsoft.com/office/powerpoint/2010/main" val="5730309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Immediately after go-live</a:t>
            </a:r>
          </a:p>
        </p:txBody>
      </p:sp>
      <p:sp>
        <p:nvSpPr>
          <p:cNvPr id="16387" name="Content Placeholder 2"/>
          <p:cNvSpPr>
            <a:spLocks noGrp="1"/>
          </p:cNvSpPr>
          <p:nvPr>
            <p:ph idx="1"/>
          </p:nvPr>
        </p:nvSpPr>
        <p:spPr>
          <a:prstGeom prst="rect">
            <a:avLst/>
          </a:prstGeom>
        </p:spPr>
        <p:txBody>
          <a:bodyPr>
            <a:normAutofit/>
          </a:bodyPr>
          <a:lstStyle/>
          <a:p>
            <a:r>
              <a:rPr lang="en-US" sz="2400" dirty="0">
                <a:solidFill>
                  <a:schemeClr val="tx1"/>
                </a:solidFill>
              </a:rPr>
              <a:t>Cataloging and Circulation had exception reports and other migration issues to </a:t>
            </a:r>
            <a:r>
              <a:rPr lang="en-US" sz="2400" dirty="0" err="1">
                <a:solidFill>
                  <a:schemeClr val="tx1"/>
                </a:solidFill>
              </a:rPr>
              <a:t>clean-up</a:t>
            </a:r>
            <a:r>
              <a:rPr lang="en-US" sz="2400" dirty="0">
                <a:solidFill>
                  <a:schemeClr val="tx1"/>
                </a:solidFill>
              </a:rPr>
              <a:t> – which were mostly done by the middle of </a:t>
            </a:r>
            <a:r>
              <a:rPr lang="en-US" sz="2400" dirty="0" smtClean="0">
                <a:solidFill>
                  <a:schemeClr val="tx1"/>
                </a:solidFill>
              </a:rPr>
              <a:t>August</a:t>
            </a:r>
          </a:p>
          <a:p>
            <a:pPr marL="0" indent="0">
              <a:buNone/>
            </a:pPr>
            <a:endParaRPr lang="en-US" sz="2400" dirty="0">
              <a:solidFill>
                <a:schemeClr val="tx1"/>
              </a:solidFill>
            </a:endParaRPr>
          </a:p>
          <a:p>
            <a:r>
              <a:rPr lang="en-US" sz="2400" b="1" dirty="0" smtClean="0">
                <a:solidFill>
                  <a:schemeClr val="tx1"/>
                </a:solidFill>
              </a:rPr>
              <a:t>Verify</a:t>
            </a:r>
            <a:r>
              <a:rPr lang="en-US" sz="2400" b="1" dirty="0">
                <a:solidFill>
                  <a:schemeClr val="tx1"/>
                </a:solidFill>
              </a:rPr>
              <a:t>…</a:t>
            </a:r>
          </a:p>
          <a:p>
            <a:pPr lvl="1"/>
            <a:r>
              <a:rPr lang="en-US" sz="2100" dirty="0" smtClean="0">
                <a:solidFill>
                  <a:schemeClr val="tx1"/>
                </a:solidFill>
              </a:rPr>
              <a:t>Bib </a:t>
            </a:r>
            <a:r>
              <a:rPr lang="en-US" sz="2100" dirty="0">
                <a:solidFill>
                  <a:schemeClr val="tx1"/>
                </a:solidFill>
              </a:rPr>
              <a:t>records, patron records, circulation transactions, holdings</a:t>
            </a:r>
          </a:p>
          <a:p>
            <a:r>
              <a:rPr lang="en-US" sz="2400" dirty="0" smtClean="0">
                <a:solidFill>
                  <a:schemeClr val="tx1"/>
                </a:solidFill>
              </a:rPr>
              <a:t>CAS </a:t>
            </a:r>
            <a:r>
              <a:rPr lang="en-US" sz="2400" dirty="0">
                <a:solidFill>
                  <a:schemeClr val="tx1"/>
                </a:solidFill>
              </a:rPr>
              <a:t>Authentication (Single-sign on)-Available in July 2011</a:t>
            </a:r>
          </a:p>
          <a:p>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2991735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Collection Development</a:t>
            </a:r>
          </a:p>
        </p:txBody>
      </p:sp>
      <p:sp>
        <p:nvSpPr>
          <p:cNvPr id="16387" name="Content Placeholder 2"/>
          <p:cNvSpPr>
            <a:spLocks noGrp="1"/>
          </p:cNvSpPr>
          <p:nvPr>
            <p:ph idx="1"/>
          </p:nvPr>
        </p:nvSpPr>
        <p:spPr>
          <a:prstGeom prst="rect">
            <a:avLst/>
          </a:prstGeom>
        </p:spPr>
        <p:txBody>
          <a:bodyPr/>
          <a:lstStyle/>
          <a:p>
            <a:r>
              <a:rPr lang="en-US" dirty="0">
                <a:solidFill>
                  <a:schemeClr val="tx1"/>
                </a:solidFill>
              </a:rPr>
              <a:t>Implementation of </a:t>
            </a:r>
            <a:r>
              <a:rPr lang="en-US" dirty="0" err="1">
                <a:solidFill>
                  <a:schemeClr val="tx1"/>
                </a:solidFill>
              </a:rPr>
              <a:t>Worldshare</a:t>
            </a:r>
            <a:r>
              <a:rPr lang="en-US" dirty="0">
                <a:solidFill>
                  <a:schemeClr val="tx1"/>
                </a:solidFill>
              </a:rPr>
              <a:t>/WMS has impacted our collection development model</a:t>
            </a:r>
          </a:p>
          <a:p>
            <a:pPr lvl="1"/>
            <a:r>
              <a:rPr lang="en-US" dirty="0">
                <a:solidFill>
                  <a:schemeClr val="tx1"/>
                </a:solidFill>
              </a:rPr>
              <a:t>Patron Driven Acquisitions</a:t>
            </a:r>
          </a:p>
          <a:p>
            <a:pPr lvl="2"/>
            <a:r>
              <a:rPr lang="en-US" dirty="0">
                <a:solidFill>
                  <a:schemeClr val="tx1"/>
                </a:solidFill>
              </a:rPr>
              <a:t>Get-It button in </a:t>
            </a:r>
            <a:r>
              <a:rPr lang="en-US" dirty="0" err="1">
                <a:solidFill>
                  <a:schemeClr val="tx1"/>
                </a:solidFill>
              </a:rPr>
              <a:t>WorldCat</a:t>
            </a:r>
            <a:r>
              <a:rPr lang="en-US" dirty="0">
                <a:solidFill>
                  <a:schemeClr val="tx1"/>
                </a:solidFill>
              </a:rPr>
              <a:t> allows us to make buy/borrow decisions immediately</a:t>
            </a:r>
          </a:p>
          <a:p>
            <a:pPr lvl="1"/>
            <a:r>
              <a:rPr lang="en-US" dirty="0">
                <a:solidFill>
                  <a:schemeClr val="tx1"/>
                </a:solidFill>
              </a:rPr>
              <a:t>Knowledge Base</a:t>
            </a:r>
          </a:p>
          <a:p>
            <a:pPr lvl="2"/>
            <a:r>
              <a:rPr lang="en-US" dirty="0">
                <a:solidFill>
                  <a:schemeClr val="tx1"/>
                </a:solidFill>
              </a:rPr>
              <a:t>Allows to easily configure and enable collections (</a:t>
            </a:r>
            <a:r>
              <a:rPr lang="en-US" dirty="0" err="1">
                <a:solidFill>
                  <a:schemeClr val="tx1"/>
                </a:solidFill>
              </a:rPr>
              <a:t>ebooks</a:t>
            </a:r>
            <a:r>
              <a:rPr lang="en-US" dirty="0">
                <a:solidFill>
                  <a:schemeClr val="tx1"/>
                </a:solidFill>
              </a:rPr>
              <a:t>, databases, </a:t>
            </a:r>
            <a:r>
              <a:rPr lang="en-US" dirty="0" err="1">
                <a:solidFill>
                  <a:schemeClr val="tx1"/>
                </a:solidFill>
              </a:rPr>
              <a:t>etc</a:t>
            </a:r>
            <a:r>
              <a:rPr lang="en-US" dirty="0">
                <a:solidFill>
                  <a:schemeClr val="tx1"/>
                </a:solidFill>
              </a:rPr>
              <a:t>) for patron use</a:t>
            </a:r>
          </a:p>
          <a:p>
            <a:pPr marL="457200" lvl="1" indent="0">
              <a:buNone/>
            </a:pPr>
            <a:endParaRPr lang="en-US" dirty="0">
              <a:solidFill>
                <a:schemeClr val="tx1"/>
              </a:solidFill>
            </a:endParaRPr>
          </a:p>
        </p:txBody>
      </p:sp>
    </p:spTree>
    <p:extLst>
      <p:ext uri="{BB962C8B-B14F-4D97-AF65-F5344CB8AC3E}">
        <p14:creationId xmlns:p14="http://schemas.microsoft.com/office/powerpoint/2010/main" val="32230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3299699" y="304800"/>
            <a:ext cx="1676400" cy="762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Submitted</a:t>
            </a:r>
            <a:endParaRPr lang="en-US" dirty="0"/>
          </a:p>
        </p:txBody>
      </p:sp>
      <p:sp>
        <p:nvSpPr>
          <p:cNvPr id="3" name="Rounded Rectangle 2"/>
          <p:cNvSpPr/>
          <p:nvPr/>
        </p:nvSpPr>
        <p:spPr>
          <a:xfrm>
            <a:off x="632699" y="1371600"/>
            <a:ext cx="2478186"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 Awaiting Request Processing</a:t>
            </a:r>
            <a:endParaRPr lang="en-US" dirty="0"/>
          </a:p>
        </p:txBody>
      </p:sp>
      <p:sp>
        <p:nvSpPr>
          <p:cNvPr id="4" name="Rounded Rectangle 3"/>
          <p:cNvSpPr/>
          <p:nvPr/>
        </p:nvSpPr>
        <p:spPr>
          <a:xfrm>
            <a:off x="5035103" y="1447800"/>
            <a:ext cx="30480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Awaiting Acquisitions Processing</a:t>
            </a:r>
            <a:endParaRPr lang="en-US" dirty="0"/>
          </a:p>
        </p:txBody>
      </p:sp>
      <p:sp>
        <p:nvSpPr>
          <p:cNvPr id="5" name="Rounded Rectangle 4"/>
          <p:cNvSpPr/>
          <p:nvPr/>
        </p:nvSpPr>
        <p:spPr>
          <a:xfrm>
            <a:off x="634048" y="2476500"/>
            <a:ext cx="97711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Borrow</a:t>
            </a:r>
            <a:endParaRPr lang="en-US" dirty="0"/>
          </a:p>
        </p:txBody>
      </p:sp>
      <p:sp>
        <p:nvSpPr>
          <p:cNvPr id="6" name="Rounded Rectangle 5"/>
          <p:cNvSpPr/>
          <p:nvPr/>
        </p:nvSpPr>
        <p:spPr>
          <a:xfrm>
            <a:off x="2133772" y="2476500"/>
            <a:ext cx="97711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Cancel</a:t>
            </a:r>
            <a:endParaRPr lang="en-US" dirty="0"/>
          </a:p>
        </p:txBody>
      </p:sp>
      <p:sp>
        <p:nvSpPr>
          <p:cNvPr id="7" name="Rounded Rectangle 6"/>
          <p:cNvSpPr/>
          <p:nvPr/>
        </p:nvSpPr>
        <p:spPr>
          <a:xfrm>
            <a:off x="4404599" y="2530109"/>
            <a:ext cx="97711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Cancel</a:t>
            </a:r>
            <a:endParaRPr lang="en-US" dirty="0"/>
          </a:p>
        </p:txBody>
      </p:sp>
      <p:sp>
        <p:nvSpPr>
          <p:cNvPr id="8" name="Rounded Rectangle 7"/>
          <p:cNvSpPr/>
          <p:nvPr/>
        </p:nvSpPr>
        <p:spPr>
          <a:xfrm>
            <a:off x="5949503" y="2453909"/>
            <a:ext cx="1219200" cy="7620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 patron/</a:t>
            </a:r>
          </a:p>
          <a:p>
            <a:pPr algn="ctr"/>
            <a:r>
              <a:rPr lang="en-US" dirty="0" smtClean="0"/>
              <a:t>librarian</a:t>
            </a:r>
            <a:endParaRPr lang="en-US" dirty="0"/>
          </a:p>
        </p:txBody>
      </p:sp>
      <p:sp>
        <p:nvSpPr>
          <p:cNvPr id="9" name="Rounded Rectangle 8"/>
          <p:cNvSpPr/>
          <p:nvPr/>
        </p:nvSpPr>
        <p:spPr>
          <a:xfrm>
            <a:off x="7591004" y="2456942"/>
            <a:ext cx="1314281" cy="104589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Purchase through GOBI /</a:t>
            </a:r>
          </a:p>
          <a:p>
            <a:pPr algn="ctr"/>
            <a:r>
              <a:rPr lang="en-US" dirty="0" smtClean="0"/>
              <a:t>Notify user</a:t>
            </a:r>
            <a:endParaRPr lang="en-US" dirty="0"/>
          </a:p>
        </p:txBody>
      </p:sp>
      <p:sp>
        <p:nvSpPr>
          <p:cNvPr id="10" name="Rounded Rectangle 9"/>
          <p:cNvSpPr/>
          <p:nvPr/>
        </p:nvSpPr>
        <p:spPr>
          <a:xfrm>
            <a:off x="5890500" y="3581400"/>
            <a:ext cx="6096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3" name="Rounded Rectangle 12"/>
          <p:cNvSpPr/>
          <p:nvPr/>
        </p:nvSpPr>
        <p:spPr>
          <a:xfrm>
            <a:off x="6636990" y="3581400"/>
            <a:ext cx="6096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cxnSp>
        <p:nvCxnSpPr>
          <p:cNvPr id="28" name="Straight Arrow Connector 27"/>
          <p:cNvCxnSpPr>
            <a:stCxn id="2" idx="1"/>
          </p:cNvCxnSpPr>
          <p:nvPr/>
        </p:nvCxnSpPr>
        <p:spPr>
          <a:xfrm flipH="1">
            <a:off x="1871792" y="685800"/>
            <a:ext cx="1427907"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flipH="1">
            <a:off x="1166099" y="2057400"/>
            <a:ext cx="705693" cy="3756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2"/>
          </p:cNvCxnSpPr>
          <p:nvPr/>
        </p:nvCxnSpPr>
        <p:spPr>
          <a:xfrm>
            <a:off x="1871792" y="2057400"/>
            <a:ext cx="747164" cy="3756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 idx="3"/>
          </p:cNvCxnSpPr>
          <p:nvPr/>
        </p:nvCxnSpPr>
        <p:spPr>
          <a:xfrm>
            <a:off x="4976099" y="685800"/>
            <a:ext cx="1583004" cy="6858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0" idx="1"/>
          </p:cNvCxnSpPr>
          <p:nvPr/>
        </p:nvCxnSpPr>
        <p:spPr>
          <a:xfrm rot="10800000">
            <a:off x="3135836" y="1905000"/>
            <a:ext cx="2754664" cy="2019300"/>
          </a:xfrm>
          <a:prstGeom prst="bentConnector3">
            <a:avLst>
              <a:gd name="adj1" fmla="val 7908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2"/>
          </p:cNvCxnSpPr>
          <p:nvPr/>
        </p:nvCxnSpPr>
        <p:spPr>
          <a:xfrm flipH="1">
            <a:off x="4976099" y="2133600"/>
            <a:ext cx="1583004" cy="320309"/>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2"/>
          </p:cNvCxnSpPr>
          <p:nvPr/>
        </p:nvCxnSpPr>
        <p:spPr>
          <a:xfrm>
            <a:off x="6559103" y="2133600"/>
            <a:ext cx="0" cy="2286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 idx="2"/>
          </p:cNvCxnSpPr>
          <p:nvPr/>
        </p:nvCxnSpPr>
        <p:spPr>
          <a:xfrm>
            <a:off x="6559103" y="2133600"/>
            <a:ext cx="1524000" cy="2286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95300" y="3215909"/>
            <a:ext cx="368862" cy="289291"/>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 idx="2"/>
          </p:cNvCxnSpPr>
          <p:nvPr/>
        </p:nvCxnSpPr>
        <p:spPr>
          <a:xfrm>
            <a:off x="6559103" y="3215909"/>
            <a:ext cx="382687" cy="289291"/>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3" idx="3"/>
            <a:endCxn id="9" idx="1"/>
          </p:cNvCxnSpPr>
          <p:nvPr/>
        </p:nvCxnSpPr>
        <p:spPr>
          <a:xfrm flipV="1">
            <a:off x="7246590" y="2979891"/>
            <a:ext cx="344414" cy="944409"/>
          </a:xfrm>
          <a:prstGeom prst="bentConnector3">
            <a:avLst>
              <a:gd name="adj1" fmla="val 50000"/>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0800000">
            <a:off x="3135836" y="1714500"/>
            <a:ext cx="1288325" cy="1181100"/>
          </a:xfrm>
          <a:prstGeom prst="bentConnector3">
            <a:avLst>
              <a:gd name="adj1" fmla="val 42463"/>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7591004" y="3737172"/>
            <a:ext cx="1314281" cy="1066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 item / catalog in </a:t>
            </a:r>
            <a:r>
              <a:rPr lang="en-US" dirty="0" err="1" smtClean="0"/>
              <a:t>Connexion</a:t>
            </a:r>
            <a:endParaRPr lang="en-US" dirty="0"/>
          </a:p>
        </p:txBody>
      </p:sp>
      <p:sp>
        <p:nvSpPr>
          <p:cNvPr id="95" name="Rounded Rectangle 94"/>
          <p:cNvSpPr/>
          <p:nvPr/>
        </p:nvSpPr>
        <p:spPr>
          <a:xfrm>
            <a:off x="7598256" y="5105400"/>
            <a:ext cx="1314281"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Place hold for patron</a:t>
            </a:r>
            <a:endParaRPr lang="en-US" dirty="0"/>
          </a:p>
        </p:txBody>
      </p:sp>
      <p:cxnSp>
        <p:nvCxnSpPr>
          <p:cNvPr id="96" name="Straight Arrow Connector 95"/>
          <p:cNvCxnSpPr>
            <a:stCxn id="9" idx="2"/>
            <a:endCxn id="64" idx="0"/>
          </p:cNvCxnSpPr>
          <p:nvPr/>
        </p:nvCxnSpPr>
        <p:spPr>
          <a:xfrm>
            <a:off x="8248145" y="3502839"/>
            <a:ext cx="0" cy="234333"/>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8248144" y="4803972"/>
            <a:ext cx="0" cy="234333"/>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605" y="304800"/>
            <a:ext cx="3057146" cy="381000"/>
          </a:xfrm>
          <a:prstGeom prst="rect">
            <a:avLst/>
          </a:prstGeom>
          <a:noFill/>
        </p:spPr>
        <p:txBody>
          <a:bodyPr wrap="square" rtlCol="0">
            <a:spAutoFit/>
          </a:bodyPr>
          <a:lstStyle/>
          <a:p>
            <a:r>
              <a:rPr lang="en-US" dirty="0" smtClean="0"/>
              <a:t>GIST Workflow</a:t>
            </a:r>
            <a:endParaRPr lang="en-US" dirty="0"/>
          </a:p>
        </p:txBody>
      </p:sp>
    </p:spTree>
    <p:extLst>
      <p:ext uri="{BB962C8B-B14F-4D97-AF65-F5344CB8AC3E}">
        <p14:creationId xmlns:p14="http://schemas.microsoft.com/office/powerpoint/2010/main" val="14697956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View into OCLC Knowledgebase</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l="5468" r="5468"/>
          <a:stretch>
            <a:fillRect/>
          </a:stretch>
        </p:blipFill>
        <p:spPr>
          <a:prstGeom prst="rect">
            <a:avLst/>
          </a:prstGeom>
        </p:spPr>
      </p:pic>
    </p:spTree>
    <p:extLst>
      <p:ext uri="{BB962C8B-B14F-4D97-AF65-F5344CB8AC3E}">
        <p14:creationId xmlns:p14="http://schemas.microsoft.com/office/powerpoint/2010/main" val="22628010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tx1"/>
                </a:solidFill>
              </a:rPr>
              <a:t>On to module by module….</a:t>
            </a:r>
            <a:br>
              <a:rPr lang="en-US" i="1" dirty="0">
                <a:solidFill>
                  <a:schemeClr val="tx1"/>
                </a:solidFill>
              </a:rPr>
            </a:br>
            <a:endParaRPr lang="en-US" dirty="0"/>
          </a:p>
        </p:txBody>
      </p:sp>
      <p:pic>
        <p:nvPicPr>
          <p:cNvPr id="4" name="Content Placeholder 3" descr="0908_23_Orientation_080.JPG"/>
          <p:cNvPicPr>
            <a:picLocks noGrp="1" noChangeAspect="1"/>
          </p:cNvPicPr>
          <p:nvPr>
            <p:ph idx="1"/>
          </p:nvPr>
        </p:nvPicPr>
        <p:blipFill>
          <a:blip r:embed="rId2">
            <a:extLst>
              <a:ext uri="{28A0092B-C50C-407E-A947-70E740481C1C}">
                <a14:useLocalDpi xmlns:a14="http://schemas.microsoft.com/office/drawing/2010/main" val="0"/>
              </a:ext>
            </a:extLst>
          </a:blip>
          <a:srcRect t="7800" b="7800"/>
          <a:stretch>
            <a:fillRect/>
          </a:stretch>
        </p:blipFill>
        <p:spPr>
          <a:xfrm>
            <a:off x="606829" y="912260"/>
            <a:ext cx="8079971" cy="4546599"/>
          </a:xfrm>
        </p:spPr>
      </p:pic>
      <p:sp>
        <p:nvSpPr>
          <p:cNvPr id="5" name="TextBox 4"/>
          <p:cNvSpPr txBox="1"/>
          <p:nvPr/>
        </p:nvSpPr>
        <p:spPr>
          <a:xfrm>
            <a:off x="2729350" y="5458859"/>
            <a:ext cx="5957450" cy="369332"/>
          </a:xfrm>
          <a:prstGeom prst="rect">
            <a:avLst/>
          </a:prstGeom>
          <a:noFill/>
        </p:spPr>
        <p:txBody>
          <a:bodyPr wrap="square" rtlCol="0">
            <a:spAutoFit/>
          </a:bodyPr>
          <a:lstStyle/>
          <a:p>
            <a:r>
              <a:rPr lang="en-US" dirty="0" smtClean="0"/>
              <a:t>The Library Unbound, our giant yearly orientation event!</a:t>
            </a:r>
            <a:endParaRPr lang="en-US" dirty="0"/>
          </a:p>
        </p:txBody>
      </p:sp>
    </p:spTree>
    <p:extLst>
      <p:ext uri="{BB962C8B-B14F-4D97-AF65-F5344CB8AC3E}">
        <p14:creationId xmlns:p14="http://schemas.microsoft.com/office/powerpoint/2010/main" val="30148223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Quick overview of Bucknell</a:t>
            </a:r>
          </a:p>
        </p:txBody>
      </p:sp>
      <p:sp>
        <p:nvSpPr>
          <p:cNvPr id="16387" name="Content Placeholder 2"/>
          <p:cNvSpPr>
            <a:spLocks noGrp="1"/>
          </p:cNvSpPr>
          <p:nvPr>
            <p:ph idx="1"/>
          </p:nvPr>
        </p:nvSpPr>
        <p:spPr>
          <a:prstGeom prst="rect">
            <a:avLst/>
          </a:prstGeom>
        </p:spPr>
        <p:txBody>
          <a:bodyPr/>
          <a:lstStyle/>
          <a:p>
            <a:r>
              <a:rPr lang="en-US" dirty="0">
                <a:solidFill>
                  <a:schemeClr val="tx1"/>
                </a:solidFill>
              </a:rPr>
              <a:t>Bucknell University</a:t>
            </a:r>
          </a:p>
          <a:p>
            <a:pPr lvl="1"/>
            <a:r>
              <a:rPr lang="en-US" sz="1400" b="1" dirty="0">
                <a:solidFill>
                  <a:schemeClr val="tx1"/>
                </a:solidFill>
              </a:rPr>
              <a:t>Located in rural Lewisburg, PA</a:t>
            </a:r>
          </a:p>
          <a:p>
            <a:pPr lvl="1"/>
            <a:r>
              <a:rPr lang="en-US" sz="1400" b="1" dirty="0">
                <a:solidFill>
                  <a:schemeClr val="tx1"/>
                </a:solidFill>
              </a:rPr>
              <a:t>Largest liberal arts university in U.S., founded 1846</a:t>
            </a:r>
          </a:p>
          <a:p>
            <a:pPr lvl="1"/>
            <a:r>
              <a:rPr lang="en-US" sz="1400" dirty="0">
                <a:solidFill>
                  <a:schemeClr val="tx1"/>
                </a:solidFill>
              </a:rPr>
              <a:t>3400 undergraduates, 150 graduate students</a:t>
            </a:r>
          </a:p>
          <a:p>
            <a:pPr lvl="1"/>
            <a:r>
              <a:rPr lang="en-US" sz="1400" dirty="0">
                <a:solidFill>
                  <a:schemeClr val="tx1"/>
                </a:solidFill>
              </a:rPr>
              <a:t>350 faculty, 50 majors</a:t>
            </a:r>
          </a:p>
          <a:p>
            <a:pPr marL="288925" lvl="1" indent="0" algn="r">
              <a:buNone/>
            </a:pPr>
            <a:endParaRPr lang="en-US" sz="1050" dirty="0">
              <a:solidFill>
                <a:schemeClr val="tx1"/>
              </a:solidFill>
            </a:endParaRPr>
          </a:p>
          <a:p>
            <a:pPr marL="288925"/>
            <a:r>
              <a:rPr lang="en-US" dirty="0" smtClean="0">
                <a:solidFill>
                  <a:schemeClr val="tx1"/>
                </a:solidFill>
              </a:rPr>
              <a:t>Organization </a:t>
            </a:r>
            <a:r>
              <a:rPr lang="en-US" dirty="0">
                <a:solidFill>
                  <a:schemeClr val="tx1"/>
                </a:solidFill>
              </a:rPr>
              <a:t>– Library &amp; IT</a:t>
            </a:r>
          </a:p>
          <a:p>
            <a:pPr lvl="1"/>
            <a:r>
              <a:rPr lang="en-US" sz="1400" dirty="0">
                <a:solidFill>
                  <a:schemeClr val="tx1"/>
                </a:solidFill>
              </a:rPr>
              <a:t>Merged with approximately 80 staff, nearly 25 directly related to the library</a:t>
            </a:r>
          </a:p>
          <a:p>
            <a:pPr lvl="1"/>
            <a:r>
              <a:rPr lang="en-US" sz="1400" dirty="0">
                <a:solidFill>
                  <a:schemeClr val="tx1"/>
                </a:solidFill>
              </a:rPr>
              <a:t>One University library, approximately 810,000 physical volumes</a:t>
            </a:r>
          </a:p>
          <a:p>
            <a:pPr lvl="1"/>
            <a:r>
              <a:rPr lang="en-US" sz="1400" dirty="0">
                <a:solidFill>
                  <a:schemeClr val="tx1"/>
                </a:solidFill>
              </a:rPr>
              <a:t>Approximately $3m materials budget</a:t>
            </a:r>
          </a:p>
          <a:p>
            <a:pPr lvl="1"/>
            <a:r>
              <a:rPr lang="en-US" sz="1400" dirty="0">
                <a:solidFill>
                  <a:schemeClr val="tx1"/>
                </a:solidFill>
              </a:rPr>
              <a:t>Receive more than </a:t>
            </a:r>
            <a:r>
              <a:rPr lang="en-US" sz="1400" dirty="0" smtClean="0">
                <a:solidFill>
                  <a:schemeClr val="tx1"/>
                </a:solidFill>
              </a:rPr>
              <a:t>85-90% </a:t>
            </a:r>
            <a:r>
              <a:rPr lang="en-US" sz="1400" dirty="0">
                <a:solidFill>
                  <a:schemeClr val="tx1"/>
                </a:solidFill>
              </a:rPr>
              <a:t>of materials shelf-ready</a:t>
            </a:r>
          </a:p>
        </p:txBody>
      </p:sp>
      <p:pic>
        <p:nvPicPr>
          <p:cNvPr id="3" name="Picture 2" descr="li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454" y="1609583"/>
            <a:ext cx="2612346" cy="1741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Circulation</a:t>
            </a:r>
          </a:p>
        </p:txBody>
      </p:sp>
      <p:sp>
        <p:nvSpPr>
          <p:cNvPr id="2" name="Content Placeholder 1"/>
          <p:cNvSpPr>
            <a:spLocks noGrp="1"/>
          </p:cNvSpPr>
          <p:nvPr>
            <p:ph idx="1"/>
          </p:nvPr>
        </p:nvSpPr>
        <p:spPr/>
        <p:txBody>
          <a:bodyPr/>
          <a:lstStyle/>
          <a:p>
            <a:r>
              <a:rPr lang="en-US" sz="2400" dirty="0"/>
              <a:t>Module fairly basic, but evolving</a:t>
            </a:r>
          </a:p>
          <a:p>
            <a:r>
              <a:rPr lang="en-US" sz="2400" dirty="0"/>
              <a:t>Good reserves module</a:t>
            </a:r>
          </a:p>
          <a:p>
            <a:r>
              <a:rPr lang="en-US" sz="2400" dirty="0"/>
              <a:t>Limited reports</a:t>
            </a:r>
          </a:p>
          <a:p>
            <a:pPr lvl="1"/>
            <a:r>
              <a:rPr lang="en-US" sz="2000" dirty="0"/>
              <a:t>Basic statistical reports</a:t>
            </a:r>
          </a:p>
          <a:p>
            <a:pPr lvl="2"/>
            <a:r>
              <a:rPr lang="en-US" sz="1600" dirty="0"/>
              <a:t>Items added</a:t>
            </a:r>
          </a:p>
          <a:p>
            <a:pPr lvl="2"/>
            <a:r>
              <a:rPr lang="en-US" sz="1600" dirty="0"/>
              <a:t>Items checked out</a:t>
            </a:r>
          </a:p>
          <a:p>
            <a:pPr lvl="2"/>
            <a:r>
              <a:rPr lang="en-US" sz="1600" dirty="0"/>
              <a:t>No collection analysis, or more complex reports</a:t>
            </a:r>
          </a:p>
          <a:p>
            <a:endParaRPr lang="en-US" dirty="0"/>
          </a:p>
        </p:txBody>
      </p:sp>
      <p:sp>
        <p:nvSpPr>
          <p:cNvPr id="4" name="Content Placeholder 2"/>
          <p:cNvSpPr txBox="1">
            <a:spLocks/>
          </p:cNvSpPr>
          <p:nvPr/>
        </p:nvSpPr>
        <p:spPr bwMode="auto">
          <a:xfrm>
            <a:off x="390617" y="1600200"/>
            <a:ext cx="799878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smtClean="0"/>
          </a:p>
          <a:p>
            <a:endParaRPr lang="en-US" sz="2400" dirty="0"/>
          </a:p>
          <a:p>
            <a:pPr marL="0" indent="0">
              <a:buNone/>
            </a:pPr>
            <a:endParaRPr lang="en-US" sz="2400" dirty="0"/>
          </a:p>
        </p:txBody>
      </p:sp>
      <p:pic>
        <p:nvPicPr>
          <p:cNvPr id="5" name="Picture 4" descr="BUH26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412" y="658168"/>
            <a:ext cx="3464156" cy="2314025"/>
          </a:xfrm>
          <a:prstGeom prst="rect">
            <a:avLst/>
          </a:prstGeom>
        </p:spPr>
      </p:pic>
    </p:spTree>
    <p:extLst>
      <p:ext uri="{BB962C8B-B14F-4D97-AF65-F5344CB8AC3E}">
        <p14:creationId xmlns:p14="http://schemas.microsoft.com/office/powerpoint/2010/main" val="998734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Circulation</a:t>
            </a:r>
            <a:endParaRPr lang="en-US" dirty="0"/>
          </a:p>
        </p:txBody>
      </p:sp>
      <p:sp>
        <p:nvSpPr>
          <p:cNvPr id="3" name="Content Placeholder 2"/>
          <p:cNvSpPr>
            <a:spLocks noGrp="1"/>
          </p:cNvSpPr>
          <p:nvPr>
            <p:ph idx="1"/>
          </p:nvPr>
        </p:nvSpPr>
        <p:spPr/>
        <p:txBody>
          <a:bodyPr/>
          <a:lstStyle/>
          <a:p>
            <a:r>
              <a:rPr lang="en-US" dirty="0" smtClean="0"/>
              <a:t>Circulation map drastically whittled down</a:t>
            </a:r>
          </a:p>
          <a:p>
            <a:pPr lvl="1"/>
            <a:r>
              <a:rPr lang="en-US" dirty="0" smtClean="0"/>
              <a:t>Fewer than ten user types</a:t>
            </a:r>
            <a:endParaRPr lang="en-US" dirty="0"/>
          </a:p>
          <a:p>
            <a:pPr lvl="1"/>
            <a:r>
              <a:rPr lang="en-US" dirty="0" smtClean="0"/>
              <a:t>Circulation staff quotes:</a:t>
            </a:r>
          </a:p>
          <a:p>
            <a:pPr lvl="2"/>
            <a:r>
              <a:rPr lang="en-US" dirty="0" smtClean="0"/>
              <a:t>"</a:t>
            </a:r>
            <a:r>
              <a:rPr lang="en-US" dirty="0"/>
              <a:t>the circulation module is the least well developed part of </a:t>
            </a:r>
            <a:r>
              <a:rPr lang="en-US" dirty="0" smtClean="0"/>
              <a:t>WMS”</a:t>
            </a:r>
          </a:p>
          <a:p>
            <a:pPr lvl="2"/>
            <a:r>
              <a:rPr lang="en-US" dirty="0"/>
              <a:t>Patrons like Reserves.  </a:t>
            </a:r>
            <a:r>
              <a:rPr lang="en-US" dirty="0" smtClean="0"/>
              <a:t>Easy </a:t>
            </a:r>
            <a:r>
              <a:rPr lang="en-US" dirty="0"/>
              <a:t>to access the courses for which we have course </a:t>
            </a:r>
            <a:r>
              <a:rPr lang="en-US" dirty="0" smtClean="0"/>
              <a:t>reserves</a:t>
            </a:r>
          </a:p>
          <a:p>
            <a:pPr lvl="2"/>
            <a:r>
              <a:rPr lang="en-US" dirty="0"/>
              <a:t>Routine check functions work okay -- checking out, checking in, placing a hold request</a:t>
            </a: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19098542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 Circulation (cont.)</a:t>
            </a:r>
            <a:endParaRPr lang="en-US" dirty="0"/>
          </a:p>
        </p:txBody>
      </p:sp>
      <p:sp>
        <p:nvSpPr>
          <p:cNvPr id="3" name="Content Placeholder 2"/>
          <p:cNvSpPr>
            <a:spLocks noGrp="1"/>
          </p:cNvSpPr>
          <p:nvPr>
            <p:ph idx="1"/>
          </p:nvPr>
        </p:nvSpPr>
        <p:spPr>
          <a:xfrm>
            <a:off x="606829" y="1074635"/>
            <a:ext cx="8079971" cy="4546599"/>
          </a:xfrm>
        </p:spPr>
        <p:txBody>
          <a:bodyPr/>
          <a:lstStyle/>
          <a:p>
            <a:r>
              <a:rPr lang="en-US" dirty="0" smtClean="0"/>
              <a:t>Shortcomings of WMS:</a:t>
            </a:r>
          </a:p>
          <a:p>
            <a:pPr lvl="1"/>
            <a:r>
              <a:rPr lang="en-US" dirty="0"/>
              <a:t>C</a:t>
            </a:r>
            <a:r>
              <a:rPr lang="en-US" dirty="0" smtClean="0"/>
              <a:t>annot </a:t>
            </a:r>
            <a:r>
              <a:rPr lang="en-US" dirty="0"/>
              <a:t>search items by call number</a:t>
            </a:r>
            <a:r>
              <a:rPr lang="en-US" dirty="0" smtClean="0"/>
              <a:t>!</a:t>
            </a:r>
          </a:p>
          <a:p>
            <a:pPr lvl="1"/>
            <a:r>
              <a:rPr lang="en-US" dirty="0" smtClean="0"/>
              <a:t>Cannot delete users</a:t>
            </a:r>
            <a:endParaRPr lang="en-US" dirty="0" smtClean="0">
              <a:solidFill>
                <a:srgbClr val="FF0000"/>
              </a:solidFill>
            </a:endParaRPr>
          </a:p>
          <a:p>
            <a:pPr lvl="1"/>
            <a:r>
              <a:rPr lang="en-US" dirty="0" smtClean="0"/>
              <a:t>Reporting not yet sufficient for inventory, patron accounts, collection management</a:t>
            </a:r>
          </a:p>
          <a:p>
            <a:pPr lvl="1"/>
            <a:r>
              <a:rPr lang="en-US" dirty="0" smtClean="0"/>
              <a:t>No date of last check-in (helpful for finding lost items)</a:t>
            </a:r>
          </a:p>
        </p:txBody>
      </p:sp>
    </p:spTree>
    <p:extLst>
      <p:ext uri="{BB962C8B-B14F-4D97-AF65-F5344CB8AC3E}">
        <p14:creationId xmlns:p14="http://schemas.microsoft.com/office/powerpoint/2010/main" val="2572004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Acquisitions</a:t>
            </a:r>
          </a:p>
        </p:txBody>
      </p:sp>
      <p:sp>
        <p:nvSpPr>
          <p:cNvPr id="16387" name="Content Placeholder 2"/>
          <p:cNvSpPr>
            <a:spLocks noGrp="1"/>
          </p:cNvSpPr>
          <p:nvPr>
            <p:ph idx="1"/>
          </p:nvPr>
        </p:nvSpPr>
        <p:spPr>
          <a:prstGeom prst="rect">
            <a:avLst/>
          </a:prstGeom>
        </p:spPr>
        <p:txBody>
          <a:bodyPr/>
          <a:lstStyle/>
          <a:p>
            <a:endParaRPr lang="en-US" sz="2400" dirty="0" smtClean="0">
              <a:solidFill>
                <a:schemeClr val="tx1"/>
              </a:solidFill>
            </a:endParaRPr>
          </a:p>
          <a:p>
            <a:r>
              <a:rPr lang="en-US" sz="2400" dirty="0" smtClean="0">
                <a:solidFill>
                  <a:schemeClr val="tx1"/>
                </a:solidFill>
              </a:rPr>
              <a:t>We use </a:t>
            </a:r>
            <a:r>
              <a:rPr lang="en-US" sz="2400" dirty="0" err="1" smtClean="0">
                <a:solidFill>
                  <a:schemeClr val="tx1"/>
                </a:solidFill>
              </a:rPr>
              <a:t>WorldShare</a:t>
            </a:r>
            <a:r>
              <a:rPr lang="en-US" sz="2400" dirty="0" smtClean="0">
                <a:solidFill>
                  <a:schemeClr val="tx1"/>
                </a:solidFill>
              </a:rPr>
              <a:t> acquisitions </a:t>
            </a:r>
            <a:br>
              <a:rPr lang="en-US" sz="2400" dirty="0" smtClean="0">
                <a:solidFill>
                  <a:schemeClr val="tx1"/>
                </a:solidFill>
              </a:rPr>
            </a:br>
            <a:r>
              <a:rPr lang="en-US" sz="2400" dirty="0" smtClean="0">
                <a:solidFill>
                  <a:schemeClr val="tx1"/>
                </a:solidFill>
              </a:rPr>
              <a:t>only for rush orders or items we can’t get from YBP. Most items requested through Get-It/YBP</a:t>
            </a:r>
            <a:br>
              <a:rPr lang="en-US" sz="2400" dirty="0" smtClean="0">
                <a:solidFill>
                  <a:schemeClr val="tx1"/>
                </a:solidFill>
              </a:rPr>
            </a:br>
            <a:r>
              <a:rPr lang="en-US" sz="2400" dirty="0" smtClean="0">
                <a:solidFill>
                  <a:schemeClr val="tx1"/>
                </a:solidFill>
              </a:rPr>
              <a:t>interface.  </a:t>
            </a:r>
          </a:p>
          <a:p>
            <a:r>
              <a:rPr lang="en-US" sz="2400" dirty="0" smtClean="0">
                <a:solidFill>
                  <a:schemeClr val="tx1"/>
                </a:solidFill>
              </a:rPr>
              <a:t>Catalogers need not do anything</a:t>
            </a:r>
            <a:br>
              <a:rPr lang="en-US" sz="2400" dirty="0" smtClean="0">
                <a:solidFill>
                  <a:schemeClr val="tx1"/>
                </a:solidFill>
              </a:rPr>
            </a:br>
            <a:r>
              <a:rPr lang="en-US" sz="2400" dirty="0" smtClean="0">
                <a:solidFill>
                  <a:schemeClr val="tx1"/>
                </a:solidFill>
              </a:rPr>
              <a:t> with items ordered through acquisition module or YBP, as OCLC local holding record is automatically created. </a:t>
            </a:r>
          </a:p>
          <a:p>
            <a:pPr marL="0" indent="0">
              <a:buNone/>
            </a:pPr>
            <a:endParaRPr lang="en-US" sz="24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84" y="0"/>
            <a:ext cx="3225708" cy="2157593"/>
          </a:xfrm>
          <a:prstGeom prst="rect">
            <a:avLst/>
          </a:prstGeom>
        </p:spPr>
      </p:pic>
    </p:spTree>
    <p:extLst>
      <p:ext uri="{BB962C8B-B14F-4D97-AF65-F5344CB8AC3E}">
        <p14:creationId xmlns:p14="http://schemas.microsoft.com/office/powerpoint/2010/main" val="268658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71" y="746855"/>
            <a:ext cx="8605749" cy="540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6829" y="148595"/>
            <a:ext cx="8021782" cy="729971"/>
          </a:xfrm>
        </p:spPr>
        <p:txBody>
          <a:bodyPr/>
          <a:lstStyle/>
          <a:p>
            <a:r>
              <a:rPr lang="en-US" dirty="0" smtClean="0"/>
              <a:t>Patron Driven Acquisitions…the path</a:t>
            </a:r>
            <a:endParaRPr lang="en-US" dirty="0"/>
          </a:p>
        </p:txBody>
      </p:sp>
      <p:sp>
        <p:nvSpPr>
          <p:cNvPr id="3" name="Content Placeholder 2"/>
          <p:cNvSpPr>
            <a:spLocks noGrp="1"/>
          </p:cNvSpPr>
          <p:nvPr>
            <p:ph idx="1"/>
          </p:nvPr>
        </p:nvSpPr>
        <p:spPr>
          <a:xfrm>
            <a:off x="214887" y="1605607"/>
            <a:ext cx="8079971" cy="4546599"/>
          </a:xfrm>
        </p:spPr>
        <p:txBody>
          <a:bodyPr/>
          <a:lstStyle/>
          <a:p>
            <a:endParaRPr lang="en-US" dirty="0"/>
          </a:p>
        </p:txBody>
      </p:sp>
    </p:spTree>
    <p:extLst>
      <p:ext uri="{BB962C8B-B14F-4D97-AF65-F5344CB8AC3E}">
        <p14:creationId xmlns:p14="http://schemas.microsoft.com/office/powerpoint/2010/main" val="3803803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470"/>
            <a:ext cx="8258140" cy="679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60554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3299699" y="304800"/>
            <a:ext cx="1676400" cy="762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Submitted</a:t>
            </a:r>
            <a:endParaRPr lang="en-US" dirty="0"/>
          </a:p>
        </p:txBody>
      </p:sp>
      <p:sp>
        <p:nvSpPr>
          <p:cNvPr id="3" name="Rounded Rectangle 2"/>
          <p:cNvSpPr/>
          <p:nvPr/>
        </p:nvSpPr>
        <p:spPr>
          <a:xfrm>
            <a:off x="632699" y="1371600"/>
            <a:ext cx="2478186"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 Awaiting Request Processing</a:t>
            </a:r>
            <a:endParaRPr lang="en-US" dirty="0"/>
          </a:p>
        </p:txBody>
      </p:sp>
      <p:sp>
        <p:nvSpPr>
          <p:cNvPr id="4" name="Rounded Rectangle 3"/>
          <p:cNvSpPr/>
          <p:nvPr/>
        </p:nvSpPr>
        <p:spPr>
          <a:xfrm>
            <a:off x="5035103" y="1447800"/>
            <a:ext cx="30480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Awaiting Acquisitions Processing</a:t>
            </a:r>
            <a:endParaRPr lang="en-US" dirty="0"/>
          </a:p>
        </p:txBody>
      </p:sp>
      <p:sp>
        <p:nvSpPr>
          <p:cNvPr id="5" name="Rounded Rectangle 4"/>
          <p:cNvSpPr/>
          <p:nvPr/>
        </p:nvSpPr>
        <p:spPr>
          <a:xfrm>
            <a:off x="634048" y="2476500"/>
            <a:ext cx="97711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Borrow</a:t>
            </a:r>
            <a:endParaRPr lang="en-US" dirty="0"/>
          </a:p>
        </p:txBody>
      </p:sp>
      <p:sp>
        <p:nvSpPr>
          <p:cNvPr id="6" name="Rounded Rectangle 5"/>
          <p:cNvSpPr/>
          <p:nvPr/>
        </p:nvSpPr>
        <p:spPr>
          <a:xfrm>
            <a:off x="2133772" y="2476500"/>
            <a:ext cx="97711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Cancel</a:t>
            </a:r>
            <a:endParaRPr lang="en-US" dirty="0"/>
          </a:p>
        </p:txBody>
      </p:sp>
      <p:sp>
        <p:nvSpPr>
          <p:cNvPr id="7" name="Rounded Rectangle 6"/>
          <p:cNvSpPr/>
          <p:nvPr/>
        </p:nvSpPr>
        <p:spPr>
          <a:xfrm>
            <a:off x="4404599" y="2530109"/>
            <a:ext cx="97711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Cancel</a:t>
            </a:r>
            <a:endParaRPr lang="en-US" dirty="0"/>
          </a:p>
        </p:txBody>
      </p:sp>
      <p:sp>
        <p:nvSpPr>
          <p:cNvPr id="8" name="Rounded Rectangle 7"/>
          <p:cNvSpPr/>
          <p:nvPr/>
        </p:nvSpPr>
        <p:spPr>
          <a:xfrm>
            <a:off x="5949503" y="2453909"/>
            <a:ext cx="1219200" cy="7620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 patron/</a:t>
            </a:r>
          </a:p>
          <a:p>
            <a:pPr algn="ctr"/>
            <a:r>
              <a:rPr lang="en-US" dirty="0" smtClean="0"/>
              <a:t>librarian</a:t>
            </a:r>
            <a:endParaRPr lang="en-US" dirty="0"/>
          </a:p>
        </p:txBody>
      </p:sp>
      <p:sp>
        <p:nvSpPr>
          <p:cNvPr id="9" name="Rounded Rectangle 8"/>
          <p:cNvSpPr/>
          <p:nvPr/>
        </p:nvSpPr>
        <p:spPr>
          <a:xfrm>
            <a:off x="7591004" y="2456942"/>
            <a:ext cx="1314281" cy="104589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Purchase through GOBI /</a:t>
            </a:r>
          </a:p>
          <a:p>
            <a:pPr algn="ctr"/>
            <a:r>
              <a:rPr lang="en-US" dirty="0" smtClean="0"/>
              <a:t>Notify user</a:t>
            </a:r>
            <a:endParaRPr lang="en-US" dirty="0"/>
          </a:p>
        </p:txBody>
      </p:sp>
      <p:sp>
        <p:nvSpPr>
          <p:cNvPr id="10" name="Rounded Rectangle 9"/>
          <p:cNvSpPr/>
          <p:nvPr/>
        </p:nvSpPr>
        <p:spPr>
          <a:xfrm>
            <a:off x="5890500" y="3581400"/>
            <a:ext cx="6096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3" name="Rounded Rectangle 12"/>
          <p:cNvSpPr/>
          <p:nvPr/>
        </p:nvSpPr>
        <p:spPr>
          <a:xfrm>
            <a:off x="6636990" y="3581400"/>
            <a:ext cx="6096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cxnSp>
        <p:nvCxnSpPr>
          <p:cNvPr id="28" name="Straight Arrow Connector 27"/>
          <p:cNvCxnSpPr>
            <a:stCxn id="2" idx="1"/>
          </p:cNvCxnSpPr>
          <p:nvPr/>
        </p:nvCxnSpPr>
        <p:spPr>
          <a:xfrm flipH="1">
            <a:off x="1871792" y="685800"/>
            <a:ext cx="1427907"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flipH="1">
            <a:off x="1166099" y="2057400"/>
            <a:ext cx="705693" cy="3756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2"/>
          </p:cNvCxnSpPr>
          <p:nvPr/>
        </p:nvCxnSpPr>
        <p:spPr>
          <a:xfrm>
            <a:off x="1871792" y="2057400"/>
            <a:ext cx="747164" cy="3756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 idx="3"/>
          </p:cNvCxnSpPr>
          <p:nvPr/>
        </p:nvCxnSpPr>
        <p:spPr>
          <a:xfrm>
            <a:off x="4976099" y="685800"/>
            <a:ext cx="1583004" cy="6858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0" idx="1"/>
          </p:cNvCxnSpPr>
          <p:nvPr/>
        </p:nvCxnSpPr>
        <p:spPr>
          <a:xfrm rot="10800000">
            <a:off x="3135836" y="1905000"/>
            <a:ext cx="2754664" cy="2019300"/>
          </a:xfrm>
          <a:prstGeom prst="bentConnector3">
            <a:avLst>
              <a:gd name="adj1" fmla="val 7908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2"/>
          </p:cNvCxnSpPr>
          <p:nvPr/>
        </p:nvCxnSpPr>
        <p:spPr>
          <a:xfrm flipH="1">
            <a:off x="4976099" y="2133600"/>
            <a:ext cx="1583004" cy="320309"/>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2"/>
          </p:cNvCxnSpPr>
          <p:nvPr/>
        </p:nvCxnSpPr>
        <p:spPr>
          <a:xfrm>
            <a:off x="6559103" y="2133600"/>
            <a:ext cx="0" cy="2286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 idx="2"/>
          </p:cNvCxnSpPr>
          <p:nvPr/>
        </p:nvCxnSpPr>
        <p:spPr>
          <a:xfrm>
            <a:off x="6559103" y="2133600"/>
            <a:ext cx="1524000" cy="2286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95300" y="3215909"/>
            <a:ext cx="368862" cy="289291"/>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 idx="2"/>
          </p:cNvCxnSpPr>
          <p:nvPr/>
        </p:nvCxnSpPr>
        <p:spPr>
          <a:xfrm>
            <a:off x="6559103" y="3215909"/>
            <a:ext cx="382687" cy="289291"/>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3" idx="3"/>
            <a:endCxn id="9" idx="1"/>
          </p:cNvCxnSpPr>
          <p:nvPr/>
        </p:nvCxnSpPr>
        <p:spPr>
          <a:xfrm flipV="1">
            <a:off x="7246590" y="2979891"/>
            <a:ext cx="344414" cy="944409"/>
          </a:xfrm>
          <a:prstGeom prst="bentConnector3">
            <a:avLst>
              <a:gd name="adj1" fmla="val 50000"/>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0800000">
            <a:off x="3135836" y="1714500"/>
            <a:ext cx="1288325" cy="1181100"/>
          </a:xfrm>
          <a:prstGeom prst="bentConnector3">
            <a:avLst>
              <a:gd name="adj1" fmla="val 42463"/>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7591004" y="3737172"/>
            <a:ext cx="1314281" cy="1066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 item / catalog in </a:t>
            </a:r>
            <a:r>
              <a:rPr lang="en-US" dirty="0" err="1" smtClean="0"/>
              <a:t>Connexion</a:t>
            </a:r>
            <a:endParaRPr lang="en-US" dirty="0"/>
          </a:p>
        </p:txBody>
      </p:sp>
      <p:sp>
        <p:nvSpPr>
          <p:cNvPr id="95" name="Rounded Rectangle 94"/>
          <p:cNvSpPr/>
          <p:nvPr/>
        </p:nvSpPr>
        <p:spPr>
          <a:xfrm>
            <a:off x="7598256" y="5105400"/>
            <a:ext cx="1314281"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Place hold for patron</a:t>
            </a:r>
            <a:endParaRPr lang="en-US" dirty="0"/>
          </a:p>
        </p:txBody>
      </p:sp>
      <p:cxnSp>
        <p:nvCxnSpPr>
          <p:cNvPr id="96" name="Straight Arrow Connector 95"/>
          <p:cNvCxnSpPr>
            <a:stCxn id="9" idx="2"/>
            <a:endCxn id="64" idx="0"/>
          </p:cNvCxnSpPr>
          <p:nvPr/>
        </p:nvCxnSpPr>
        <p:spPr>
          <a:xfrm>
            <a:off x="8248145" y="3502839"/>
            <a:ext cx="0" cy="234333"/>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8248144" y="4803972"/>
            <a:ext cx="0" cy="234333"/>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605" y="304800"/>
            <a:ext cx="3057146" cy="381000"/>
          </a:xfrm>
          <a:prstGeom prst="rect">
            <a:avLst/>
          </a:prstGeom>
          <a:noFill/>
        </p:spPr>
        <p:txBody>
          <a:bodyPr wrap="square" rtlCol="0">
            <a:spAutoFit/>
          </a:bodyPr>
          <a:lstStyle/>
          <a:p>
            <a:r>
              <a:rPr lang="en-US" dirty="0" smtClean="0"/>
              <a:t>GIST Workflow</a:t>
            </a:r>
            <a:endParaRPr lang="en-US" dirty="0"/>
          </a:p>
        </p:txBody>
      </p:sp>
    </p:spTree>
    <p:extLst>
      <p:ext uri="{BB962C8B-B14F-4D97-AF65-F5344CB8AC3E}">
        <p14:creationId xmlns:p14="http://schemas.microsoft.com/office/powerpoint/2010/main" val="34189626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Pushed to </a:t>
            </a:r>
            <a:r>
              <a:rPr lang="en-US" dirty="0" err="1" smtClean="0"/>
              <a:t>ILLiad</a:t>
            </a:r>
            <a:endParaRPr lang="en-US" dirty="0"/>
          </a:p>
        </p:txBody>
      </p:sp>
      <p:pic>
        <p:nvPicPr>
          <p:cNvPr id="3074" name="Picture 2"/>
          <p:cNvPicPr>
            <a:picLocks noGrp="1" noChangeAspect="1" noChangeArrowheads="1"/>
          </p:cNvPicPr>
          <p:nvPr>
            <p:ph idx="1"/>
          </p:nvPr>
        </p:nvPicPr>
        <p:blipFill>
          <a:blip r:embed="rId3"/>
          <a:srcRect t="11195" b="11195"/>
          <a:stretch>
            <a:fillRect/>
          </a:stretch>
        </p:blipFill>
        <p:spPr bwMode="auto">
          <a:xfrm>
            <a:off x="548640" y="1340819"/>
            <a:ext cx="8079971" cy="4546599"/>
          </a:xfrm>
          <a:prstGeom prst="rect">
            <a:avLst/>
          </a:prstGeom>
          <a:noFill/>
          <a:ln w="9525">
            <a:noFill/>
            <a:miter lim="800000"/>
            <a:headEnd/>
            <a:tailEnd/>
          </a:ln>
        </p:spPr>
      </p:pic>
      <p:sp>
        <p:nvSpPr>
          <p:cNvPr id="3" name="Rectangle 2"/>
          <p:cNvSpPr/>
          <p:nvPr/>
        </p:nvSpPr>
        <p:spPr>
          <a:xfrm>
            <a:off x="1511026" y="2542924"/>
            <a:ext cx="1143000" cy="762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55487" y="5440888"/>
            <a:ext cx="4572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59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Acquisitions</a:t>
            </a:r>
            <a:endParaRPr lang="en-US" dirty="0"/>
          </a:p>
        </p:txBody>
      </p:sp>
      <p:sp>
        <p:nvSpPr>
          <p:cNvPr id="3" name="Content Placeholder 2"/>
          <p:cNvSpPr>
            <a:spLocks noGrp="1"/>
          </p:cNvSpPr>
          <p:nvPr>
            <p:ph idx="1"/>
          </p:nvPr>
        </p:nvSpPr>
        <p:spPr/>
        <p:txBody>
          <a:bodyPr/>
          <a:lstStyle/>
          <a:p>
            <a:r>
              <a:rPr lang="en-US" dirty="0" smtClean="0"/>
              <a:t>“</a:t>
            </a:r>
            <a:r>
              <a:rPr lang="en-US" dirty="0"/>
              <a:t>In the acquisitions module of WMS, the ease of having all of the functions available in one service is a great time saver.  I can now order an item, receive it, bar code it, and even invoice the item all in one continuous workflow</a:t>
            </a:r>
            <a:r>
              <a:rPr lang="en-US" dirty="0" smtClean="0"/>
              <a:t>.” </a:t>
            </a:r>
          </a:p>
          <a:p>
            <a:r>
              <a:rPr lang="en-US" dirty="0" smtClean="0"/>
              <a:t>“Local holding records </a:t>
            </a:r>
            <a:r>
              <a:rPr lang="en-US" dirty="0"/>
              <a:t>are automatically created during </a:t>
            </a:r>
            <a:r>
              <a:rPr lang="en-US" dirty="0" smtClean="0"/>
              <a:t>receiving”</a:t>
            </a:r>
            <a:endParaRPr lang="en-US" dirty="0"/>
          </a:p>
        </p:txBody>
      </p:sp>
    </p:spTree>
    <p:extLst>
      <p:ext uri="{BB962C8B-B14F-4D97-AF65-F5344CB8AC3E}">
        <p14:creationId xmlns:p14="http://schemas.microsoft.com/office/powerpoint/2010/main" val="1893207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acquisitions</a:t>
            </a:r>
            <a:endParaRPr lang="en-US" dirty="0"/>
          </a:p>
        </p:txBody>
      </p:sp>
      <p:sp>
        <p:nvSpPr>
          <p:cNvPr id="3" name="Content Placeholder 2"/>
          <p:cNvSpPr>
            <a:spLocks noGrp="1"/>
          </p:cNvSpPr>
          <p:nvPr>
            <p:ph idx="1"/>
          </p:nvPr>
        </p:nvSpPr>
        <p:spPr>
          <a:xfrm>
            <a:off x="606829" y="1732237"/>
            <a:ext cx="8079971" cy="4546599"/>
          </a:xfrm>
        </p:spPr>
        <p:txBody>
          <a:bodyPr/>
          <a:lstStyle/>
          <a:p>
            <a:r>
              <a:rPr lang="en-US" dirty="0" smtClean="0"/>
              <a:t>Get IT impacts approval plan</a:t>
            </a:r>
          </a:p>
          <a:p>
            <a:pPr lvl="1"/>
            <a:r>
              <a:rPr lang="en-US" dirty="0" smtClean="0"/>
              <a:t>Approval plan cancelled</a:t>
            </a:r>
          </a:p>
          <a:p>
            <a:pPr lvl="1"/>
            <a:r>
              <a:rPr lang="en-US" dirty="0" smtClean="0"/>
              <a:t>Faculty reps still selecting, but now all faculty are empowered to add to collection, not just reps</a:t>
            </a:r>
          </a:p>
          <a:p>
            <a:pPr lvl="1"/>
            <a:r>
              <a:rPr lang="en-US" dirty="0" smtClean="0"/>
              <a:t>Monies formerly used for approval plan now being used to solve budget deficit in serials</a:t>
            </a:r>
            <a:endParaRPr lang="en-US" dirty="0"/>
          </a:p>
        </p:txBody>
      </p:sp>
      <p:pic>
        <p:nvPicPr>
          <p:cNvPr id="5" name="Picture 4" descr="studentandbook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3091"/>
            <a:ext cx="1828800" cy="2743200"/>
          </a:xfrm>
          <a:prstGeom prst="rect">
            <a:avLst/>
          </a:prstGeom>
        </p:spPr>
      </p:pic>
    </p:spTree>
    <p:extLst>
      <p:ext uri="{BB962C8B-B14F-4D97-AF65-F5344CB8AC3E}">
        <p14:creationId xmlns:p14="http://schemas.microsoft.com/office/powerpoint/2010/main" val="314547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606829" y="338675"/>
            <a:ext cx="8021782" cy="1436337"/>
          </a:xfrm>
        </p:spPr>
        <p:txBody>
          <a:bodyPr/>
          <a:lstStyle/>
          <a:p>
            <a:pPr eaLnBrk="1" hangingPunct="1"/>
            <a:r>
              <a:rPr lang="en-US" dirty="0" smtClean="0">
                <a:latin typeface="Arial" charset="0"/>
                <a:ea typeface="ＭＳ Ｐゴシック" pitchFamily="96" charset="-128"/>
              </a:rPr>
              <a:t>There’s so much cloud hype, what are we talking about?</a:t>
            </a:r>
            <a:endParaRPr lang="en-US" cap="none" dirty="0" smtClean="0">
              <a:latin typeface="Arial" charset="0"/>
              <a:ea typeface="ＭＳ Ｐゴシック" pitchFamily="96" charset="-128"/>
            </a:endParaRPr>
          </a:p>
        </p:txBody>
      </p:sp>
      <p:sp>
        <p:nvSpPr>
          <p:cNvPr id="16387" name="Content Placeholder 2"/>
          <p:cNvSpPr>
            <a:spLocks noGrp="1"/>
          </p:cNvSpPr>
          <p:nvPr>
            <p:ph idx="1"/>
          </p:nvPr>
        </p:nvSpPr>
        <p:spPr>
          <a:xfrm>
            <a:off x="606829" y="1775013"/>
            <a:ext cx="8079971" cy="4143186"/>
          </a:xfrm>
          <a:prstGeom prst="rect">
            <a:avLst/>
          </a:prstGeom>
        </p:spPr>
        <p:txBody>
          <a:bodyPr/>
          <a:lstStyle/>
          <a:p>
            <a:r>
              <a:rPr lang="en-US" sz="2000" dirty="0">
                <a:solidFill>
                  <a:schemeClr val="tx1"/>
                </a:solidFill>
              </a:rPr>
              <a:t>What is </a:t>
            </a:r>
            <a:r>
              <a:rPr lang="en-US" sz="2000" dirty="0" err="1">
                <a:solidFill>
                  <a:schemeClr val="tx1"/>
                </a:solidFill>
              </a:rPr>
              <a:t>WorldShare</a:t>
            </a:r>
            <a:r>
              <a:rPr lang="en-US" sz="2000" dirty="0">
                <a:solidFill>
                  <a:schemeClr val="tx1"/>
                </a:solidFill>
              </a:rPr>
              <a:t>?</a:t>
            </a:r>
          </a:p>
          <a:p>
            <a:pPr lvl="1"/>
            <a:r>
              <a:rPr lang="en-US" sz="1700" dirty="0">
                <a:solidFill>
                  <a:schemeClr val="tx1"/>
                </a:solidFill>
              </a:rPr>
              <a:t>More and more cloud offerings, how is this one different?</a:t>
            </a:r>
          </a:p>
          <a:p>
            <a:pPr lvl="1"/>
            <a:r>
              <a:rPr lang="en-US" sz="1700" dirty="0">
                <a:solidFill>
                  <a:schemeClr val="tx1"/>
                </a:solidFill>
              </a:rPr>
              <a:t>When we say we “are in the cloud,” what do we mean?</a:t>
            </a:r>
          </a:p>
          <a:p>
            <a:pPr lvl="1"/>
            <a:r>
              <a:rPr lang="en-US" sz="1700" dirty="0">
                <a:solidFill>
                  <a:schemeClr val="tx1"/>
                </a:solidFill>
              </a:rPr>
              <a:t>What happened to your library system?  </a:t>
            </a:r>
          </a:p>
          <a:p>
            <a:pPr lvl="1"/>
            <a:r>
              <a:rPr lang="en-US" sz="1700" dirty="0">
                <a:solidFill>
                  <a:schemeClr val="tx1"/>
                </a:solidFill>
              </a:rPr>
              <a:t>Not just hosting, rack space, etc.</a:t>
            </a:r>
          </a:p>
          <a:p>
            <a:pPr marL="0" indent="0">
              <a:buNone/>
            </a:pPr>
            <a:endParaRPr lang="en-US" sz="1700" dirty="0">
              <a:solidFill>
                <a:schemeClr val="tx1"/>
              </a:solidFill>
            </a:endParaRPr>
          </a:p>
          <a:p>
            <a:pPr marL="0" indent="0">
              <a:buNone/>
            </a:pPr>
            <a:endParaRPr lang="en-US" sz="1700" dirty="0">
              <a:solidFill>
                <a:schemeClr val="tx1"/>
              </a:solidFill>
            </a:endParaRPr>
          </a:p>
        </p:txBody>
      </p:sp>
    </p:spTree>
    <p:extLst>
      <p:ext uri="{BB962C8B-B14F-4D97-AF65-F5344CB8AC3E}">
        <p14:creationId xmlns:p14="http://schemas.microsoft.com/office/powerpoint/2010/main" val="4291460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Cataloging</a:t>
            </a:r>
          </a:p>
        </p:txBody>
      </p:sp>
      <p:sp>
        <p:nvSpPr>
          <p:cNvPr id="16387" name="Content Placeholder 2"/>
          <p:cNvSpPr>
            <a:spLocks noGrp="1"/>
          </p:cNvSpPr>
          <p:nvPr>
            <p:ph idx="1"/>
          </p:nvPr>
        </p:nvSpPr>
        <p:spPr>
          <a:prstGeom prst="rect">
            <a:avLst/>
          </a:prstGeom>
        </p:spPr>
        <p:txBody>
          <a:bodyPr/>
          <a:lstStyle/>
          <a:p>
            <a:r>
              <a:rPr lang="en-US" sz="2000" b="1" dirty="0" smtClean="0">
                <a:solidFill>
                  <a:schemeClr val="tx1"/>
                </a:solidFill>
              </a:rPr>
              <a:t>Changed </a:t>
            </a:r>
            <a:r>
              <a:rPr lang="en-US" sz="2000" b="1" dirty="0">
                <a:solidFill>
                  <a:schemeClr val="tx1"/>
                </a:solidFill>
              </a:rPr>
              <a:t>from YBP to OCLC </a:t>
            </a:r>
            <a:r>
              <a:rPr lang="en-US" sz="2000" b="1" dirty="0" err="1">
                <a:solidFill>
                  <a:schemeClr val="tx1"/>
                </a:solidFill>
              </a:rPr>
              <a:t>WorldCat</a:t>
            </a:r>
            <a:r>
              <a:rPr lang="en-US" sz="2000" b="1" dirty="0">
                <a:solidFill>
                  <a:schemeClr val="tx1"/>
                </a:solidFill>
              </a:rPr>
              <a:t> Cataloging partners</a:t>
            </a:r>
          </a:p>
          <a:p>
            <a:pPr lvl="1"/>
            <a:r>
              <a:rPr lang="en-US" sz="1600" dirty="0" smtClean="0">
                <a:solidFill>
                  <a:schemeClr val="tx1"/>
                </a:solidFill>
              </a:rPr>
              <a:t>Receive 85-90% of materials shelf-ready</a:t>
            </a:r>
          </a:p>
          <a:p>
            <a:pPr lvl="1"/>
            <a:r>
              <a:rPr lang="en-US" sz="1600" dirty="0" smtClean="0">
                <a:solidFill>
                  <a:schemeClr val="tx1"/>
                </a:solidFill>
              </a:rPr>
              <a:t>Bucknell symbol and OCLC local holdings record created by </a:t>
            </a:r>
            <a:r>
              <a:rPr lang="en-US" sz="1600" dirty="0" err="1" smtClean="0">
                <a:solidFill>
                  <a:schemeClr val="tx1"/>
                </a:solidFill>
              </a:rPr>
              <a:t>WorldCat</a:t>
            </a:r>
            <a:r>
              <a:rPr lang="en-US" sz="1600" dirty="0" smtClean="0">
                <a:solidFill>
                  <a:schemeClr val="tx1"/>
                </a:solidFill>
              </a:rPr>
              <a:t> Cataloging partners—</a:t>
            </a:r>
            <a:r>
              <a:rPr lang="en-US" sz="1100" b="1" dirty="0" smtClean="0">
                <a:solidFill>
                  <a:schemeClr val="tx1"/>
                </a:solidFill>
              </a:rPr>
              <a:t>Means most of what we get goes straight to the shelves upon arriving.</a:t>
            </a:r>
            <a:endParaRPr lang="en-US" sz="1600" b="1" dirty="0">
              <a:solidFill>
                <a:schemeClr val="tx1"/>
              </a:solidFill>
            </a:endParaRPr>
          </a:p>
          <a:p>
            <a:pPr lvl="1"/>
            <a:r>
              <a:rPr lang="en-US" sz="1600" dirty="0">
                <a:solidFill>
                  <a:schemeClr val="tx1"/>
                </a:solidFill>
              </a:rPr>
              <a:t>Huge savings  -- </a:t>
            </a:r>
            <a:r>
              <a:rPr lang="en-US" sz="1600" dirty="0" smtClean="0">
                <a:solidFill>
                  <a:schemeClr val="tx1"/>
                </a:solidFill>
              </a:rPr>
              <a:t>$$$$ </a:t>
            </a:r>
          </a:p>
          <a:p>
            <a:pPr lvl="2"/>
            <a:r>
              <a:rPr lang="en-US" sz="1300" dirty="0" smtClean="0">
                <a:solidFill>
                  <a:schemeClr val="tx1"/>
                </a:solidFill>
              </a:rPr>
              <a:t>License fees, server maintenance, staffing</a:t>
            </a:r>
            <a:endParaRPr lang="en-US" sz="1300" dirty="0">
              <a:solidFill>
                <a:schemeClr val="tx1"/>
              </a:solidFill>
            </a:endParaRPr>
          </a:p>
          <a:p>
            <a:pPr lvl="1"/>
            <a:r>
              <a:rPr lang="en-US" sz="1600" dirty="0">
                <a:solidFill>
                  <a:schemeClr val="tx1"/>
                </a:solidFill>
              </a:rPr>
              <a:t>Since June, 600 fewer books for original cataloging/cataloging review</a:t>
            </a:r>
          </a:p>
          <a:p>
            <a:pPr lvl="2"/>
            <a:r>
              <a:rPr lang="en-US" sz="1400" dirty="0">
                <a:solidFill>
                  <a:schemeClr val="tx1"/>
                </a:solidFill>
              </a:rPr>
              <a:t>Accepting additional levels of </a:t>
            </a:r>
            <a:r>
              <a:rPr lang="en-US" sz="1400" dirty="0" smtClean="0">
                <a:solidFill>
                  <a:schemeClr val="tx1"/>
                </a:solidFill>
              </a:rPr>
              <a:t>cataloging</a:t>
            </a:r>
            <a:endParaRPr lang="en-US" sz="2000" dirty="0" smtClean="0">
              <a:solidFill>
                <a:schemeClr val="tx1"/>
              </a:solidFill>
            </a:endParaRPr>
          </a:p>
          <a:p>
            <a:r>
              <a:rPr lang="en-US" sz="2000" dirty="0" smtClean="0">
                <a:solidFill>
                  <a:schemeClr val="tx1"/>
                </a:solidFill>
              </a:rPr>
              <a:t>No </a:t>
            </a:r>
            <a:r>
              <a:rPr lang="en-US" sz="2000" dirty="0">
                <a:solidFill>
                  <a:schemeClr val="tx1"/>
                </a:solidFill>
              </a:rPr>
              <a:t>more redundant work – </a:t>
            </a:r>
            <a:r>
              <a:rPr lang="en-US" sz="2000" dirty="0" smtClean="0">
                <a:solidFill>
                  <a:schemeClr val="tx1"/>
                </a:solidFill>
              </a:rPr>
              <a:t>no more creating separate Bucknell records in OCLC…</a:t>
            </a:r>
            <a:r>
              <a:rPr lang="en-US" sz="1400" dirty="0" smtClean="0">
                <a:solidFill>
                  <a:schemeClr val="tx1"/>
                </a:solidFill>
              </a:rPr>
              <a:t>however</a:t>
            </a:r>
            <a:r>
              <a:rPr lang="en-US" sz="1400" dirty="0">
                <a:solidFill>
                  <a:schemeClr val="tx1"/>
                </a:solidFill>
              </a:rPr>
              <a:t>, we can’t slack with brief records any </a:t>
            </a:r>
            <a:r>
              <a:rPr lang="en-US" sz="1400" dirty="0" smtClean="0">
                <a:solidFill>
                  <a:schemeClr val="tx1"/>
                </a:solidFill>
              </a:rPr>
              <a:t>more</a:t>
            </a:r>
          </a:p>
          <a:p>
            <a:pPr lvl="1"/>
            <a:r>
              <a:rPr lang="en-US" sz="1100" dirty="0" smtClean="0">
                <a:solidFill>
                  <a:schemeClr val="tx1"/>
                </a:solidFill>
              </a:rPr>
              <a:t>We can add local notes to existing items:  Bucknell Authors’ Series, Alumni Authors, etc.</a:t>
            </a:r>
            <a:endParaRPr lang="en-US" sz="1100" dirty="0">
              <a:solidFill>
                <a:schemeClr val="tx1"/>
              </a:solidFill>
            </a:endParaRPr>
          </a:p>
          <a:p>
            <a:r>
              <a:rPr lang="en-US" sz="2000" dirty="0">
                <a:solidFill>
                  <a:schemeClr val="tx1"/>
                </a:solidFill>
              </a:rPr>
              <a:t>No need to maintain local authority work</a:t>
            </a:r>
          </a:p>
          <a:p>
            <a:r>
              <a:rPr lang="en-US" sz="2000" dirty="0">
                <a:solidFill>
                  <a:schemeClr val="tx1"/>
                </a:solidFill>
              </a:rPr>
              <a:t>Cataloging DVDs is a little more </a:t>
            </a:r>
            <a:r>
              <a:rPr lang="en-US" sz="2000" dirty="0" smtClean="0">
                <a:solidFill>
                  <a:schemeClr val="tx1"/>
                </a:solidFill>
              </a:rPr>
              <a:t>cumbersome—short term</a:t>
            </a:r>
          </a:p>
          <a:p>
            <a:pPr lvl="1"/>
            <a:r>
              <a:rPr lang="en-US" sz="1700" dirty="0" smtClean="0">
                <a:solidFill>
                  <a:schemeClr val="tx1"/>
                </a:solidFill>
              </a:rPr>
              <a:t>DVDs come from multiple vendors, not YBP</a:t>
            </a:r>
            <a:endParaRPr lang="en-US" sz="17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29966744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8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Cataloging</a:t>
            </a:r>
            <a:br>
              <a:rPr lang="en-US" dirty="0" smtClean="0"/>
            </a:br>
            <a:endParaRPr lang="en-US" dirty="0"/>
          </a:p>
        </p:txBody>
      </p:sp>
      <p:sp>
        <p:nvSpPr>
          <p:cNvPr id="3" name="Content Placeholder 2"/>
          <p:cNvSpPr>
            <a:spLocks noGrp="1"/>
          </p:cNvSpPr>
          <p:nvPr>
            <p:ph idx="1"/>
          </p:nvPr>
        </p:nvSpPr>
        <p:spPr/>
        <p:txBody>
          <a:bodyPr/>
          <a:lstStyle/>
          <a:p>
            <a:r>
              <a:rPr lang="en-US" sz="2200" dirty="0" smtClean="0"/>
              <a:t>No </a:t>
            </a:r>
            <a:r>
              <a:rPr lang="en-US" sz="2200" dirty="0"/>
              <a:t>need to tediously maintain a local authority </a:t>
            </a:r>
            <a:r>
              <a:rPr lang="en-US" sz="2200" dirty="0" smtClean="0"/>
              <a:t>file:  it’s all in the cloud now!</a:t>
            </a:r>
            <a:endParaRPr lang="en-US" sz="2200" dirty="0"/>
          </a:p>
          <a:p>
            <a:r>
              <a:rPr lang="en-US" sz="2200" dirty="0"/>
              <a:t>Incoming material is virtually cataloged during the receiving process in </a:t>
            </a:r>
            <a:r>
              <a:rPr lang="en-US" sz="2200" dirty="0" smtClean="0"/>
              <a:t>acquisitions</a:t>
            </a:r>
            <a:endParaRPr lang="en-US" sz="2200" dirty="0"/>
          </a:p>
          <a:p>
            <a:r>
              <a:rPr lang="en-US" sz="2200" dirty="0"/>
              <a:t>It no longer makes sense to maintain an extract of OCLC in our local </a:t>
            </a:r>
            <a:r>
              <a:rPr lang="en-US" sz="2200" dirty="0" smtClean="0"/>
              <a:t>catalog (because we no longer have a local catalog!)</a:t>
            </a:r>
          </a:p>
          <a:p>
            <a:pPr lvl="1"/>
            <a:r>
              <a:rPr lang="en-US" sz="2200" dirty="0" smtClean="0"/>
              <a:t>“Letting go of control of local data!”</a:t>
            </a:r>
            <a:endParaRPr lang="en-US" sz="2200" dirty="0"/>
          </a:p>
          <a:p>
            <a:r>
              <a:rPr lang="en-US" sz="2200" dirty="0"/>
              <a:t>We now more fully participate as cooperative catalogers in OCLC/</a:t>
            </a:r>
            <a:r>
              <a:rPr lang="en-US" sz="2200" dirty="0" err="1" smtClean="0"/>
              <a:t>WorldCat</a:t>
            </a:r>
            <a:endParaRPr lang="en-US" sz="2200" dirty="0" smtClean="0"/>
          </a:p>
          <a:p>
            <a:pPr lvl="1"/>
            <a:r>
              <a:rPr lang="en-US" sz="2200" dirty="0" smtClean="0"/>
              <a:t>Enhancing existing records, cataloging rare materials</a:t>
            </a:r>
          </a:p>
          <a:p>
            <a:r>
              <a:rPr lang="en-US" sz="2200" dirty="0" smtClean="0"/>
              <a:t>“It’s hard to imagine the way we used to do things!”</a:t>
            </a:r>
            <a:endParaRPr lang="en-US" sz="2200" dirty="0"/>
          </a:p>
        </p:txBody>
      </p:sp>
    </p:spTree>
    <p:extLst>
      <p:ext uri="{BB962C8B-B14F-4D97-AF65-F5344CB8AC3E}">
        <p14:creationId xmlns:p14="http://schemas.microsoft.com/office/powerpoint/2010/main" val="6082983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Worldcat</a:t>
            </a:r>
            <a:r>
              <a:rPr lang="en-US" dirty="0"/>
              <a:t> </a:t>
            </a:r>
            <a:r>
              <a:rPr lang="en-US" dirty="0" smtClean="0"/>
              <a:t>library catalog front end</a:t>
            </a:r>
            <a:endParaRPr lang="en-US" dirty="0"/>
          </a:p>
        </p:txBody>
      </p:sp>
      <p:sp>
        <p:nvSpPr>
          <p:cNvPr id="3" name="Content Placeholder 2"/>
          <p:cNvSpPr>
            <a:spLocks noGrp="1"/>
          </p:cNvSpPr>
          <p:nvPr>
            <p:ph idx="1"/>
          </p:nvPr>
        </p:nvSpPr>
        <p:spPr/>
        <p:txBody>
          <a:bodyPr/>
          <a:lstStyle/>
          <a:p>
            <a:r>
              <a:rPr lang="en-US" dirty="0" smtClean="0"/>
              <a:t>Familiar user interface – </a:t>
            </a:r>
            <a:r>
              <a:rPr lang="en-US" dirty="0" err="1" smtClean="0"/>
              <a:t>Worldcat</a:t>
            </a:r>
            <a:r>
              <a:rPr lang="en-US" dirty="0" smtClean="0"/>
              <a:t> has existed for years</a:t>
            </a:r>
          </a:p>
          <a:p>
            <a:r>
              <a:rPr lang="en-US" dirty="0" smtClean="0"/>
              <a:t>Worldwide searching</a:t>
            </a:r>
          </a:p>
          <a:p>
            <a:r>
              <a:rPr lang="en-US" dirty="0" smtClean="0"/>
              <a:t>More of a discovery tool</a:t>
            </a:r>
          </a:p>
          <a:p>
            <a:pPr lvl="1"/>
            <a:r>
              <a:rPr lang="en-US" dirty="0" smtClean="0"/>
              <a:t>Search first, limit on results list</a:t>
            </a:r>
          </a:p>
          <a:p>
            <a:pPr lvl="1"/>
            <a:r>
              <a:rPr lang="en-US" dirty="0" smtClean="0"/>
              <a:t>Includes multiple formats as well as full text article listings and links to e-books</a:t>
            </a:r>
          </a:p>
          <a:p>
            <a:pPr marL="457200" lvl="1" indent="0">
              <a:buNone/>
            </a:pPr>
            <a:endParaRPr lang="en-US" dirty="0"/>
          </a:p>
        </p:txBody>
      </p:sp>
    </p:spTree>
    <p:extLst>
      <p:ext uri="{BB962C8B-B14F-4D97-AF65-F5344CB8AC3E}">
        <p14:creationId xmlns:p14="http://schemas.microsoft.com/office/powerpoint/2010/main" val="27622288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11-01 at 3.44.40 PM.png"/>
          <p:cNvPicPr>
            <a:picLocks noGrp="1" noChangeAspect="1"/>
          </p:cNvPicPr>
          <p:nvPr>
            <p:ph idx="1"/>
          </p:nvPr>
        </p:nvPicPr>
        <p:blipFill>
          <a:blip r:embed="rId3">
            <a:extLst>
              <a:ext uri="{28A0092B-C50C-407E-A947-70E740481C1C}">
                <a14:useLocalDpi xmlns:a14="http://schemas.microsoft.com/office/drawing/2010/main" val="0"/>
              </a:ext>
            </a:extLst>
          </a:blip>
          <a:srcRect t="2838" b="2838"/>
          <a:stretch>
            <a:fillRect/>
          </a:stretch>
        </p:blipFill>
        <p:spPr>
          <a:xfrm>
            <a:off x="43162" y="252662"/>
            <a:ext cx="9100838" cy="5121041"/>
          </a:xfrm>
        </p:spPr>
      </p:pic>
    </p:spTree>
    <p:extLst>
      <p:ext uri="{BB962C8B-B14F-4D97-AF65-F5344CB8AC3E}">
        <p14:creationId xmlns:p14="http://schemas.microsoft.com/office/powerpoint/2010/main" val="3560342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2-11-01 at 3.51.01 PM (2).png"/>
          <p:cNvPicPr>
            <a:picLocks noGrp="1" noChangeAspect="1"/>
          </p:cNvPicPr>
          <p:nvPr>
            <p:ph idx="1"/>
          </p:nvPr>
        </p:nvPicPr>
        <p:blipFill>
          <a:blip r:embed="rId2">
            <a:extLst>
              <a:ext uri="{28A0092B-C50C-407E-A947-70E740481C1C}">
                <a14:useLocalDpi xmlns:a14="http://schemas.microsoft.com/office/drawing/2010/main" val="0"/>
              </a:ext>
            </a:extLst>
          </a:blip>
          <a:srcRect t="4986" b="4986"/>
          <a:stretch>
            <a:fillRect/>
          </a:stretch>
        </p:blipFill>
        <p:spPr>
          <a:xfrm>
            <a:off x="606829" y="533066"/>
            <a:ext cx="8079971" cy="4546599"/>
          </a:xfrm>
        </p:spPr>
      </p:pic>
    </p:spTree>
    <p:extLst>
      <p:ext uri="{BB962C8B-B14F-4D97-AF65-F5344CB8AC3E}">
        <p14:creationId xmlns:p14="http://schemas.microsoft.com/office/powerpoint/2010/main" val="2013810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 saved search functionality</a:t>
            </a:r>
            <a:endParaRPr lang="en-US" dirty="0"/>
          </a:p>
        </p:txBody>
      </p:sp>
      <p:pic>
        <p:nvPicPr>
          <p:cNvPr id="4" name="Content Placeholder 3" descr="Screen shot 2012-11-07 at 10.54.08 AM.png"/>
          <p:cNvPicPr>
            <a:picLocks noGrp="1" noChangeAspect="1"/>
          </p:cNvPicPr>
          <p:nvPr>
            <p:ph idx="1"/>
          </p:nvPr>
        </p:nvPicPr>
        <p:blipFill>
          <a:blip r:embed="rId2">
            <a:extLst>
              <a:ext uri="{28A0092B-C50C-407E-A947-70E740481C1C}">
                <a14:useLocalDpi xmlns:a14="http://schemas.microsoft.com/office/drawing/2010/main" val="0"/>
              </a:ext>
            </a:extLst>
          </a:blip>
          <a:srcRect l="10586" r="10586"/>
          <a:stretch>
            <a:fillRect/>
          </a:stretch>
        </p:blipFill>
        <p:spPr>
          <a:xfrm>
            <a:off x="230577" y="960134"/>
            <a:ext cx="8618363" cy="4849552"/>
          </a:xfrm>
        </p:spPr>
      </p:pic>
    </p:spTree>
    <p:extLst>
      <p:ext uri="{BB962C8B-B14F-4D97-AF65-F5344CB8AC3E}">
        <p14:creationId xmlns:p14="http://schemas.microsoft.com/office/powerpoint/2010/main" val="12170222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Teaching and Reference</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smtClean="0"/>
              <a:t>“Using </a:t>
            </a:r>
            <a:r>
              <a:rPr lang="en-US" sz="2400" dirty="0" err="1"/>
              <a:t>WorldCat</a:t>
            </a:r>
            <a:r>
              <a:rPr lang="en-US" sz="2400" dirty="0"/>
              <a:t> as a teaching tool helps me highlight the value of curiosity, exploration, and discovery</a:t>
            </a:r>
            <a:r>
              <a:rPr lang="en-US" sz="2400" dirty="0" smtClean="0"/>
              <a:t>.”</a:t>
            </a:r>
            <a:r>
              <a:rPr lang="en-US" sz="2400" dirty="0"/>
              <a:t> </a:t>
            </a:r>
          </a:p>
          <a:p>
            <a:r>
              <a:rPr lang="en-US" sz="2400" dirty="0"/>
              <a:t>“Providing students with a wide angle view of the global search landscape, and then showing available limits (e.g. format, date, subject area) to focus on individual materials, fosters the development of evaluation skills as well.”</a:t>
            </a:r>
          </a:p>
          <a:p>
            <a:r>
              <a:rPr lang="en-US" sz="2400" dirty="0"/>
              <a:t>“Using </a:t>
            </a:r>
            <a:r>
              <a:rPr lang="en-US" sz="2400" dirty="0" err="1"/>
              <a:t>WorldCat’s</a:t>
            </a:r>
            <a:r>
              <a:rPr lang="en-US" sz="2400" dirty="0"/>
              <a:t> citation and sharing tools reinforces the importance of source attribution and collaboration”</a:t>
            </a:r>
          </a:p>
          <a:p>
            <a:pPr marL="0" indent="0">
              <a:buNone/>
            </a:pPr>
            <a:endParaRPr lang="en-US" sz="2500" dirty="0"/>
          </a:p>
        </p:txBody>
      </p:sp>
      <p:pic>
        <p:nvPicPr>
          <p:cNvPr id="5" name="Picture 4" descr="Frazi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58" y="4904120"/>
            <a:ext cx="925019" cy="1154423"/>
          </a:xfrm>
          <a:prstGeom prst="rect">
            <a:avLst/>
          </a:prstGeom>
        </p:spPr>
      </p:pic>
      <p:pic>
        <p:nvPicPr>
          <p:cNvPr id="6" name="Picture 5" descr="Carrie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044" y="4885013"/>
            <a:ext cx="892173" cy="1154423"/>
          </a:xfrm>
          <a:prstGeom prst="rect">
            <a:avLst/>
          </a:prstGeom>
        </p:spPr>
      </p:pic>
      <p:pic>
        <p:nvPicPr>
          <p:cNvPr id="7" name="Picture 6" descr="Chloe_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370" y="4885013"/>
            <a:ext cx="820494" cy="1211368"/>
          </a:xfrm>
          <a:prstGeom prst="rect">
            <a:avLst/>
          </a:prstGeom>
        </p:spPr>
      </p:pic>
      <p:pic>
        <p:nvPicPr>
          <p:cNvPr id="8" name="Picture 7" descr="ji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957" y="4885013"/>
            <a:ext cx="1037632" cy="1093419"/>
          </a:xfrm>
          <a:prstGeom prst="rect">
            <a:avLst/>
          </a:prstGeom>
        </p:spPr>
      </p:pic>
      <p:pic>
        <p:nvPicPr>
          <p:cNvPr id="9" name="Picture 8" descr="m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0840" y="4946017"/>
            <a:ext cx="588094" cy="1093419"/>
          </a:xfrm>
          <a:prstGeom prst="rect">
            <a:avLst/>
          </a:prstGeom>
        </p:spPr>
      </p:pic>
      <p:pic>
        <p:nvPicPr>
          <p:cNvPr id="10" name="Picture 9" descr="KathleenMcQuisto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6959" y="4904120"/>
            <a:ext cx="909709" cy="1135316"/>
          </a:xfrm>
          <a:prstGeom prst="rect">
            <a:avLst/>
          </a:prstGeom>
        </p:spPr>
      </p:pic>
      <p:pic>
        <p:nvPicPr>
          <p:cNvPr id="11" name="Picture 10" descr="Marth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7624" y="4941117"/>
            <a:ext cx="1400781" cy="1040580"/>
          </a:xfrm>
          <a:prstGeom prst="rect">
            <a:avLst/>
          </a:prstGeom>
        </p:spPr>
      </p:pic>
      <p:pic>
        <p:nvPicPr>
          <p:cNvPr id="12" name="Picture 11" descr="Screen shot 2012-11-06 at 4.56.06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7651" y="4938311"/>
            <a:ext cx="824898" cy="1101125"/>
          </a:xfrm>
          <a:prstGeom prst="rect">
            <a:avLst/>
          </a:prstGeom>
        </p:spPr>
      </p:pic>
      <p:sp>
        <p:nvSpPr>
          <p:cNvPr id="4" name="TextBox 3"/>
          <p:cNvSpPr txBox="1"/>
          <p:nvPr/>
        </p:nvSpPr>
        <p:spPr>
          <a:xfrm>
            <a:off x="7246668" y="5910945"/>
            <a:ext cx="2595816" cy="246221"/>
          </a:xfrm>
          <a:prstGeom prst="rect">
            <a:avLst/>
          </a:prstGeom>
          <a:noFill/>
        </p:spPr>
        <p:txBody>
          <a:bodyPr wrap="square" rtlCol="0">
            <a:spAutoFit/>
          </a:bodyPr>
          <a:lstStyle/>
          <a:p>
            <a:r>
              <a:rPr lang="en-US" sz="1000" dirty="0" smtClean="0"/>
              <a:t>Research Services Librarians</a:t>
            </a:r>
            <a:endParaRPr lang="en-US" sz="1000" dirty="0"/>
          </a:p>
        </p:txBody>
      </p:sp>
    </p:spTree>
    <p:extLst>
      <p:ext uri="{BB962C8B-B14F-4D97-AF65-F5344CB8AC3E}">
        <p14:creationId xmlns:p14="http://schemas.microsoft.com/office/powerpoint/2010/main" val="2091858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Faculty</a:t>
            </a:r>
            <a:endParaRPr lang="en-US" dirty="0"/>
          </a:p>
        </p:txBody>
      </p:sp>
      <p:sp>
        <p:nvSpPr>
          <p:cNvPr id="3" name="Content Placeholder 2"/>
          <p:cNvSpPr>
            <a:spLocks noGrp="1"/>
          </p:cNvSpPr>
          <p:nvPr>
            <p:ph idx="1"/>
          </p:nvPr>
        </p:nvSpPr>
        <p:spPr/>
        <p:txBody>
          <a:bodyPr/>
          <a:lstStyle/>
          <a:p>
            <a:r>
              <a:rPr lang="en-US" sz="2400" dirty="0" smtClean="0"/>
              <a:t>“I love the Reserves search, how you can limit by course or subject!”</a:t>
            </a:r>
          </a:p>
          <a:p>
            <a:r>
              <a:rPr lang="en-US" sz="2400" dirty="0" smtClean="0"/>
              <a:t>“The ability to make lists and share them with students is great!”</a:t>
            </a:r>
          </a:p>
          <a:p>
            <a:r>
              <a:rPr lang="en-US" sz="2400" dirty="0" smtClean="0"/>
              <a:t>“I miss the ‘nearby items on shelf’ function we had in the old catalog”</a:t>
            </a:r>
          </a:p>
          <a:p>
            <a:r>
              <a:rPr lang="en-US" sz="2400" dirty="0" smtClean="0"/>
              <a:t>“Interlibrary loan is so much easier!”</a:t>
            </a:r>
          </a:p>
          <a:p>
            <a:r>
              <a:rPr lang="en-US" sz="2400" dirty="0"/>
              <a:t>“In instances when the book I wanted wasn’t in </a:t>
            </a:r>
            <a:r>
              <a:rPr lang="en-US" sz="2400" dirty="0" smtClean="0"/>
              <a:t>our </a:t>
            </a:r>
            <a:r>
              <a:rPr lang="en-US" sz="2400" dirty="0"/>
              <a:t>collection, I simply </a:t>
            </a:r>
            <a:r>
              <a:rPr lang="en-US" sz="2400" dirty="0" smtClean="0"/>
              <a:t>clicked…“</a:t>
            </a:r>
            <a:r>
              <a:rPr lang="en-US" sz="2400" dirty="0"/>
              <a:t>get it” </a:t>
            </a:r>
            <a:r>
              <a:rPr lang="en-US" sz="2400" dirty="0" smtClean="0"/>
              <a:t>…and within </a:t>
            </a:r>
            <a:r>
              <a:rPr lang="en-US" sz="2400" dirty="0"/>
              <a:t>a </a:t>
            </a:r>
            <a:r>
              <a:rPr lang="en-US" sz="2400" dirty="0" smtClean="0"/>
              <a:t>week… </a:t>
            </a:r>
            <a:r>
              <a:rPr lang="en-US" sz="2400" dirty="0"/>
              <a:t>the book was waiting for me at the front desk</a:t>
            </a:r>
            <a:r>
              <a:rPr lang="en-US" sz="2400" dirty="0" smtClean="0"/>
              <a:t>.”</a:t>
            </a:r>
          </a:p>
          <a:p>
            <a:endParaRPr lang="en-US" dirty="0"/>
          </a:p>
        </p:txBody>
      </p:sp>
      <p:pic>
        <p:nvPicPr>
          <p:cNvPr id="5" name="Picture 4" descr="lesli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701" y="74691"/>
            <a:ext cx="1872792" cy="1296908"/>
          </a:xfrm>
          <a:prstGeom prst="rect">
            <a:avLst/>
          </a:prstGeom>
        </p:spPr>
      </p:pic>
    </p:spTree>
    <p:extLst>
      <p:ext uri="{BB962C8B-B14F-4D97-AF65-F5344CB8AC3E}">
        <p14:creationId xmlns:p14="http://schemas.microsoft.com/office/powerpoint/2010/main" val="2108066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Students</a:t>
            </a:r>
            <a:endParaRPr lang="en-US" dirty="0"/>
          </a:p>
        </p:txBody>
      </p:sp>
      <p:sp>
        <p:nvSpPr>
          <p:cNvPr id="3" name="Content Placeholder 2"/>
          <p:cNvSpPr>
            <a:spLocks noGrp="1"/>
          </p:cNvSpPr>
          <p:nvPr>
            <p:ph idx="1"/>
          </p:nvPr>
        </p:nvSpPr>
        <p:spPr/>
        <p:txBody>
          <a:bodyPr/>
          <a:lstStyle/>
          <a:p>
            <a:r>
              <a:rPr lang="en-US" sz="2400" dirty="0" smtClean="0"/>
              <a:t>Students love the “Get It” button/links</a:t>
            </a:r>
          </a:p>
          <a:p>
            <a:r>
              <a:rPr lang="en-US" sz="2400" dirty="0" smtClean="0"/>
              <a:t>For more specialized/esoteric topics, or areas outside </a:t>
            </a:r>
            <a:r>
              <a:rPr lang="en-US" sz="2400" dirty="0" err="1" smtClean="0"/>
              <a:t>Bucknell’s</a:t>
            </a:r>
            <a:r>
              <a:rPr lang="en-US" sz="2400" dirty="0" smtClean="0"/>
              <a:t> curriculum, worldwide search has really broadened access</a:t>
            </a:r>
          </a:p>
          <a:p>
            <a:r>
              <a:rPr lang="en-US" sz="2400" dirty="0" smtClean="0"/>
              <a:t>Easier to find full text scholarly articles, since they’re included with the search results, along with physical items</a:t>
            </a:r>
          </a:p>
          <a:p>
            <a:r>
              <a:rPr lang="en-US" sz="2400" dirty="0" smtClean="0"/>
              <a:t>Students are very appreciative when librarians make lists of materials and share with them</a:t>
            </a:r>
            <a:endParaRPr lang="en-US" sz="2400" dirty="0"/>
          </a:p>
        </p:txBody>
      </p:sp>
      <p:pic>
        <p:nvPicPr>
          <p:cNvPr id="4" name="Picture 3" descr="Screen shot 2012-11-06 at 5.04.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858" y="202806"/>
            <a:ext cx="2122942" cy="1492774"/>
          </a:xfrm>
          <a:prstGeom prst="rect">
            <a:avLst/>
          </a:prstGeom>
        </p:spPr>
      </p:pic>
    </p:spTree>
    <p:extLst>
      <p:ext uri="{BB962C8B-B14F-4D97-AF65-F5344CB8AC3E}">
        <p14:creationId xmlns:p14="http://schemas.microsoft.com/office/powerpoint/2010/main" val="4207730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Looking forward to…</a:t>
            </a:r>
          </a:p>
        </p:txBody>
      </p:sp>
      <p:sp>
        <p:nvSpPr>
          <p:cNvPr id="16387" name="Content Placeholder 2"/>
          <p:cNvSpPr>
            <a:spLocks noGrp="1"/>
          </p:cNvSpPr>
          <p:nvPr>
            <p:ph idx="1"/>
          </p:nvPr>
        </p:nvSpPr>
        <p:spPr>
          <a:prstGeom prst="rect">
            <a:avLst/>
          </a:prstGeom>
        </p:spPr>
        <p:txBody>
          <a:bodyPr/>
          <a:lstStyle/>
          <a:p>
            <a:r>
              <a:rPr lang="en-US" sz="2400" dirty="0">
                <a:solidFill>
                  <a:schemeClr val="tx1"/>
                </a:solidFill>
              </a:rPr>
              <a:t>Call numbers on user generated lists (coming soon)</a:t>
            </a:r>
          </a:p>
          <a:p>
            <a:r>
              <a:rPr lang="en-US" sz="2400" dirty="0">
                <a:solidFill>
                  <a:schemeClr val="tx1"/>
                </a:solidFill>
              </a:rPr>
              <a:t>Self-checkout machine functionality (coming soon)</a:t>
            </a:r>
          </a:p>
          <a:p>
            <a:r>
              <a:rPr lang="en-US" sz="2400" dirty="0">
                <a:solidFill>
                  <a:schemeClr val="tx1"/>
                </a:solidFill>
              </a:rPr>
              <a:t>More robust reports (still waiting)</a:t>
            </a:r>
          </a:p>
          <a:p>
            <a:endParaRPr lang="en-US" sz="2400" dirty="0">
              <a:solidFill>
                <a:schemeClr val="tx1"/>
              </a:solidFill>
            </a:endParaRPr>
          </a:p>
          <a:p>
            <a:r>
              <a:rPr lang="en-US" sz="2400" b="1" dirty="0">
                <a:solidFill>
                  <a:schemeClr val="tx1"/>
                </a:solidFill>
              </a:rPr>
              <a:t>Already eliminated:</a:t>
            </a:r>
          </a:p>
          <a:p>
            <a:pPr lvl="1"/>
            <a:r>
              <a:rPr lang="en-US" sz="2100" dirty="0">
                <a:solidFill>
                  <a:schemeClr val="tx1"/>
                </a:solidFill>
              </a:rPr>
              <a:t>Serials Solutions, A-Z list</a:t>
            </a:r>
          </a:p>
          <a:p>
            <a:pPr lvl="1"/>
            <a:r>
              <a:rPr lang="en-US" sz="2100" dirty="0" smtClean="0">
                <a:solidFill>
                  <a:schemeClr val="tx1"/>
                </a:solidFill>
              </a:rPr>
              <a:t>Summon Discovery Tool</a:t>
            </a:r>
            <a:endParaRPr lang="en-US" sz="2100" dirty="0">
              <a:solidFill>
                <a:schemeClr val="tx1"/>
              </a:solidFill>
            </a:endParaRPr>
          </a:p>
          <a:p>
            <a:endParaRPr lang="en-US" sz="2400" dirty="0">
              <a:solidFill>
                <a:schemeClr val="tx1"/>
              </a:solidFill>
            </a:endParaRPr>
          </a:p>
          <a:p>
            <a:r>
              <a:rPr lang="en-US" sz="2400" b="1" dirty="0">
                <a:solidFill>
                  <a:schemeClr val="tx1"/>
                </a:solidFill>
              </a:rPr>
              <a:t>Possibly on the chopping block:</a:t>
            </a:r>
          </a:p>
          <a:p>
            <a:pPr lvl="1"/>
            <a:r>
              <a:rPr lang="en-US" sz="2100" dirty="0">
                <a:solidFill>
                  <a:schemeClr val="tx1"/>
                </a:solidFill>
              </a:rPr>
              <a:t>ILLIAD</a:t>
            </a:r>
          </a:p>
          <a:p>
            <a:pPr marL="0" indent="0">
              <a:buNone/>
            </a:pPr>
            <a:endParaRPr lang="en-US" sz="2100" dirty="0" smtClean="0">
              <a:solidFill>
                <a:schemeClr val="tx1"/>
              </a:solidFill>
            </a:endParaRPr>
          </a:p>
        </p:txBody>
      </p:sp>
      <p:pic>
        <p:nvPicPr>
          <p:cNvPr id="3" name="Picture 2" descr="DSC_11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460" y="2904896"/>
            <a:ext cx="2598340" cy="2068017"/>
          </a:xfrm>
          <a:prstGeom prst="rect">
            <a:avLst/>
          </a:prstGeom>
        </p:spPr>
      </p:pic>
    </p:spTree>
    <p:extLst>
      <p:ext uri="{BB962C8B-B14F-4D97-AF65-F5344CB8AC3E}">
        <p14:creationId xmlns:p14="http://schemas.microsoft.com/office/powerpoint/2010/main" val="49568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How did we get here?</a:t>
            </a:r>
          </a:p>
        </p:txBody>
      </p:sp>
      <p:sp>
        <p:nvSpPr>
          <p:cNvPr id="16387" name="Content Placeholder 2"/>
          <p:cNvSpPr>
            <a:spLocks noGrp="1"/>
          </p:cNvSpPr>
          <p:nvPr>
            <p:ph idx="1"/>
          </p:nvPr>
        </p:nvSpPr>
        <p:spPr>
          <a:prstGeom prst="rect">
            <a:avLst/>
          </a:prstGeom>
        </p:spPr>
        <p:txBody>
          <a:bodyPr/>
          <a:lstStyle/>
          <a:p>
            <a:r>
              <a:rPr lang="en-US" dirty="0" smtClean="0">
                <a:solidFill>
                  <a:schemeClr val="tx1"/>
                </a:solidFill>
              </a:rPr>
              <a:t>3 most commonly asked questions</a:t>
            </a:r>
          </a:p>
          <a:p>
            <a:pPr lvl="2"/>
            <a:r>
              <a:rPr lang="en-US" sz="1600" dirty="0" smtClean="0">
                <a:solidFill>
                  <a:schemeClr val="tx1"/>
                </a:solidFill>
              </a:rPr>
              <a:t>How </a:t>
            </a:r>
            <a:r>
              <a:rPr lang="en-US" sz="1600" dirty="0">
                <a:solidFill>
                  <a:schemeClr val="tx1"/>
                </a:solidFill>
              </a:rPr>
              <a:t>did you make this decision?</a:t>
            </a:r>
          </a:p>
          <a:p>
            <a:pPr lvl="2"/>
            <a:r>
              <a:rPr lang="en-US" sz="1600" dirty="0">
                <a:solidFill>
                  <a:schemeClr val="tx1"/>
                </a:solidFill>
              </a:rPr>
              <a:t>What is the cloud?</a:t>
            </a:r>
          </a:p>
          <a:p>
            <a:pPr lvl="2"/>
            <a:r>
              <a:rPr lang="en-US" sz="1600" dirty="0">
                <a:solidFill>
                  <a:schemeClr val="tx1"/>
                </a:solidFill>
              </a:rPr>
              <a:t>Why not open source?</a:t>
            </a:r>
          </a:p>
          <a:p>
            <a:pPr lvl="1"/>
            <a:r>
              <a:rPr lang="en-US" sz="1600" b="1" i="1" dirty="0">
                <a:solidFill>
                  <a:srgbClr val="FF0000"/>
                </a:solidFill>
              </a:rPr>
              <a:t>Positively received by the community</a:t>
            </a:r>
          </a:p>
          <a:p>
            <a:endParaRPr lang="en-US" dirty="0">
              <a:solidFill>
                <a:schemeClr val="tx1"/>
              </a:solidFill>
            </a:endParaRPr>
          </a:p>
          <a:p>
            <a:r>
              <a:rPr lang="en-US" dirty="0" smtClean="0">
                <a:solidFill>
                  <a:schemeClr val="tx1"/>
                </a:solidFill>
              </a:rPr>
              <a:t>More </a:t>
            </a:r>
            <a:r>
              <a:rPr lang="en-US" dirty="0">
                <a:solidFill>
                  <a:schemeClr val="tx1"/>
                </a:solidFill>
              </a:rPr>
              <a:t>on costs, </a:t>
            </a:r>
            <a:r>
              <a:rPr lang="en-US" dirty="0" smtClean="0">
                <a:solidFill>
                  <a:schemeClr val="tx1"/>
                </a:solidFill>
              </a:rPr>
              <a:t>legal, user </a:t>
            </a:r>
            <a:br>
              <a:rPr lang="en-US" dirty="0" smtClean="0">
                <a:solidFill>
                  <a:schemeClr val="tx1"/>
                </a:solidFill>
              </a:rPr>
            </a:br>
            <a:r>
              <a:rPr lang="en-US" dirty="0" smtClean="0">
                <a:solidFill>
                  <a:schemeClr val="tx1"/>
                </a:solidFill>
              </a:rPr>
              <a:t>impact </a:t>
            </a:r>
            <a:r>
              <a:rPr lang="en-US" dirty="0">
                <a:solidFill>
                  <a:schemeClr val="tx1"/>
                </a:solidFill>
              </a:rPr>
              <a:t>and </a:t>
            </a:r>
            <a:br>
              <a:rPr lang="en-US" dirty="0">
                <a:solidFill>
                  <a:schemeClr val="tx1"/>
                </a:solidFill>
              </a:rPr>
            </a:br>
            <a:r>
              <a:rPr lang="en-US" dirty="0" smtClean="0">
                <a:solidFill>
                  <a:schemeClr val="tx1"/>
                </a:solidFill>
              </a:rPr>
              <a:t>the </a:t>
            </a:r>
            <a:r>
              <a:rPr lang="en-US" dirty="0">
                <a:solidFill>
                  <a:schemeClr val="tx1"/>
                </a:solidFill>
              </a:rPr>
              <a:t>like in a moment…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3463493"/>
            <a:ext cx="2714625" cy="2381250"/>
          </a:xfrm>
          <a:prstGeom prst="rect">
            <a:avLst/>
          </a:prstGeom>
        </p:spPr>
      </p:pic>
    </p:spTree>
    <p:extLst>
      <p:ext uri="{BB962C8B-B14F-4D97-AF65-F5344CB8AC3E}">
        <p14:creationId xmlns:p14="http://schemas.microsoft.com/office/powerpoint/2010/main" val="21018946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Thank you!</a:t>
            </a:r>
          </a:p>
        </p:txBody>
      </p:sp>
      <p:sp>
        <p:nvSpPr>
          <p:cNvPr id="16387" name="Content Placeholder 2"/>
          <p:cNvSpPr>
            <a:spLocks noGrp="1"/>
          </p:cNvSpPr>
          <p:nvPr>
            <p:ph idx="1"/>
          </p:nvPr>
        </p:nvSpPr>
        <p:spPr>
          <a:prstGeom prst="rect">
            <a:avLst/>
          </a:prstGeom>
        </p:spPr>
        <p:txBody>
          <a:bodyPr/>
          <a:lstStyle/>
          <a:p>
            <a:r>
              <a:rPr lang="en-US" dirty="0" smtClean="0">
                <a:solidFill>
                  <a:schemeClr val="tx1"/>
                </a:solidFill>
              </a:rPr>
              <a:t>Questions?</a:t>
            </a:r>
          </a:p>
          <a:p>
            <a:r>
              <a:rPr lang="en-US" dirty="0" smtClean="0">
                <a:solidFill>
                  <a:schemeClr val="tx1"/>
                </a:solidFill>
              </a:rPr>
              <a:t>Carrie Rampp, Director of Library Services &amp; Instructional Technology</a:t>
            </a:r>
          </a:p>
          <a:p>
            <a:pPr lvl="1"/>
            <a:r>
              <a:rPr lang="en-US" dirty="0" smtClean="0">
                <a:solidFill>
                  <a:schemeClr val="tx1"/>
                </a:solidFill>
                <a:hlinkClick r:id="rId3"/>
              </a:rPr>
              <a:t>cer013@bucknell.edu</a:t>
            </a:r>
            <a:endParaRPr lang="en-US" dirty="0" smtClean="0">
              <a:solidFill>
                <a:schemeClr val="tx1"/>
              </a:solidFill>
            </a:endParaRPr>
          </a:p>
          <a:p>
            <a:r>
              <a:rPr lang="en-US" dirty="0" smtClean="0">
                <a:solidFill>
                  <a:schemeClr val="tx1"/>
                </a:solidFill>
              </a:rPr>
              <a:t>Jason Snyder, Librarian for Online Services</a:t>
            </a:r>
          </a:p>
          <a:p>
            <a:pPr lvl="1"/>
            <a:r>
              <a:rPr lang="en-US" dirty="0" smtClean="0">
                <a:solidFill>
                  <a:schemeClr val="tx1"/>
                </a:solidFill>
                <a:hlinkClick r:id="rId4"/>
              </a:rPr>
              <a:t>jcsnyder@bucknell.edu</a:t>
            </a:r>
            <a:r>
              <a:rPr lang="en-US" dirty="0" smtClean="0">
                <a:solidFill>
                  <a:schemeClr val="tx1"/>
                </a:solidFill>
              </a:rPr>
              <a:t> </a:t>
            </a:r>
            <a:endParaRPr lang="en-US" dirty="0">
              <a:solidFill>
                <a:schemeClr val="tx1"/>
              </a:solidFill>
            </a:endParaRPr>
          </a:p>
        </p:txBody>
      </p:sp>
      <p:pic>
        <p:nvPicPr>
          <p:cNvPr id="2" name="Picture 1" descr="air.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8934" y="3998952"/>
            <a:ext cx="3180642" cy="2115391"/>
          </a:xfrm>
          <a:prstGeom prst="rect">
            <a:avLst/>
          </a:prstGeom>
        </p:spPr>
      </p:pic>
    </p:spTree>
    <p:extLst>
      <p:ext uri="{BB962C8B-B14F-4D97-AF65-F5344CB8AC3E}">
        <p14:creationId xmlns:p14="http://schemas.microsoft.com/office/powerpoint/2010/main" val="255482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normAutofit fontScale="90000"/>
          </a:bodyPr>
          <a:lstStyle/>
          <a:p>
            <a:pPr eaLnBrk="1" hangingPunct="1"/>
            <a:r>
              <a:rPr lang="en-US" sz="3100" i="1" cap="none" dirty="0" smtClean="0">
                <a:latin typeface="Arial" charset="0"/>
                <a:ea typeface="ＭＳ Ｐゴシック" pitchFamily="96" charset="-128"/>
              </a:rPr>
              <a:t>Thank you for attending!</a:t>
            </a:r>
            <a:r>
              <a:rPr lang="en-US" cap="none" dirty="0" smtClean="0">
                <a:latin typeface="Arial" charset="0"/>
                <a:ea typeface="ＭＳ Ｐゴシック" pitchFamily="96" charset="-128"/>
              </a:rPr>
              <a:t/>
            </a:r>
            <a:br>
              <a:rPr lang="en-US" cap="none" dirty="0" smtClean="0">
                <a:latin typeface="Arial" charset="0"/>
                <a:ea typeface="ＭＳ Ｐゴシック" pitchFamily="96" charset="-128"/>
              </a:rPr>
            </a:br>
            <a:r>
              <a:rPr lang="en-US" cap="none" dirty="0">
                <a:latin typeface="Arial" charset="0"/>
                <a:ea typeface="ＭＳ Ｐゴシック" pitchFamily="96" charset="-128"/>
              </a:rPr>
              <a:t/>
            </a:r>
            <a:br>
              <a:rPr lang="en-US" cap="none" dirty="0">
                <a:latin typeface="Arial" charset="0"/>
                <a:ea typeface="ＭＳ Ｐゴシック" pitchFamily="96" charset="-128"/>
              </a:rPr>
            </a:br>
            <a:r>
              <a:rPr lang="en-US" sz="2700" b="0" cap="none" dirty="0" smtClean="0">
                <a:solidFill>
                  <a:schemeClr val="tx1">
                    <a:lumMod val="65000"/>
                    <a:lumOff val="35000"/>
                  </a:schemeClr>
                </a:solidFill>
                <a:latin typeface="Arial" charset="0"/>
                <a:ea typeface="ＭＳ Ｐゴシック" pitchFamily="96" charset="-128"/>
              </a:rPr>
              <a:t>Please remember to fill out this session’s evaluation by going to the appropriate listing in the conference program on the EDUCAUSE website.</a:t>
            </a:r>
            <a:r>
              <a:rPr lang="en-US" b="0" cap="none" dirty="0" smtClean="0">
                <a:solidFill>
                  <a:schemeClr val="tx1">
                    <a:lumMod val="65000"/>
                    <a:lumOff val="35000"/>
                  </a:schemeClr>
                </a:solidFill>
                <a:latin typeface="Arial" charset="0"/>
                <a:ea typeface="ＭＳ Ｐゴシック" pitchFamily="96" charset="-128"/>
              </a:rPr>
              <a:t/>
            </a:r>
            <a:br>
              <a:rPr lang="en-US" b="0" cap="none" dirty="0" smtClean="0">
                <a:solidFill>
                  <a:schemeClr val="tx1">
                    <a:lumMod val="65000"/>
                    <a:lumOff val="35000"/>
                  </a:schemeClr>
                </a:solidFill>
                <a:latin typeface="Arial" charset="0"/>
                <a:ea typeface="ＭＳ Ｐゴシック" pitchFamily="96" charset="-128"/>
              </a:rPr>
            </a:br>
            <a:r>
              <a:rPr lang="en-US" b="0" cap="none" dirty="0">
                <a:solidFill>
                  <a:schemeClr val="tx1">
                    <a:lumMod val="65000"/>
                    <a:lumOff val="35000"/>
                  </a:schemeClr>
                </a:solidFill>
                <a:latin typeface="Arial" charset="0"/>
                <a:ea typeface="ＭＳ Ｐゴシック" pitchFamily="96" charset="-128"/>
              </a:rPr>
              <a:t/>
            </a:r>
            <a:br>
              <a:rPr lang="en-US" b="0" cap="none" dirty="0">
                <a:solidFill>
                  <a:schemeClr val="tx1">
                    <a:lumMod val="65000"/>
                    <a:lumOff val="35000"/>
                  </a:schemeClr>
                </a:solidFill>
                <a:latin typeface="Arial" charset="0"/>
                <a:ea typeface="ＭＳ Ｐゴシック" pitchFamily="96" charset="-128"/>
              </a:rPr>
            </a:br>
            <a:r>
              <a:rPr lang="en-US" sz="2700" b="0" cap="none" dirty="0" smtClean="0">
                <a:solidFill>
                  <a:schemeClr val="tx1">
                    <a:lumMod val="65000"/>
                    <a:lumOff val="35000"/>
                  </a:schemeClr>
                </a:solidFill>
                <a:latin typeface="Arial" charset="0"/>
                <a:ea typeface="ＭＳ Ｐゴシック" pitchFamily="96" charset="-128"/>
              </a:rPr>
              <a:t>Your feedback directly affects future planning.</a:t>
            </a:r>
          </a:p>
        </p:txBody>
      </p:sp>
      <p:sp>
        <p:nvSpPr>
          <p:cNvPr id="2" name="Content Placeholder 1"/>
          <p:cNvSpPr>
            <a:spLocks noGrp="1"/>
          </p:cNvSpPr>
          <p:nvPr>
            <p:ph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006332" cy="640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1143000" y="1606034"/>
            <a:ext cx="1905000" cy="60376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1421368"/>
            <a:ext cx="2438400" cy="369332"/>
          </a:xfrm>
          <a:prstGeom prst="rect">
            <a:avLst/>
          </a:prstGeom>
          <a:noFill/>
        </p:spPr>
        <p:txBody>
          <a:bodyPr wrap="square" rtlCol="0">
            <a:spAutoFit/>
          </a:bodyPr>
          <a:lstStyle/>
          <a:p>
            <a:r>
              <a:rPr lang="en-US" dirty="0" smtClean="0">
                <a:solidFill>
                  <a:srgbClr val="FF0000"/>
                </a:solidFill>
              </a:rPr>
              <a:t>Find the item in WC</a:t>
            </a:r>
            <a:endParaRPr lang="en-US" dirty="0">
              <a:solidFill>
                <a:srgbClr val="FF0000"/>
              </a:solidFill>
            </a:endParaRPr>
          </a:p>
        </p:txBody>
      </p:sp>
    </p:spTree>
    <p:extLst>
      <p:ext uri="{BB962C8B-B14F-4D97-AF65-F5344CB8AC3E}">
        <p14:creationId xmlns:p14="http://schemas.microsoft.com/office/powerpoint/2010/main" val="34068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7" name="Footer Placeholder 6"/>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3424382" y="1524000"/>
            <a:ext cx="107141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95800" y="1371600"/>
            <a:ext cx="4648200" cy="646331"/>
          </a:xfrm>
          <a:prstGeom prst="rect">
            <a:avLst/>
          </a:prstGeom>
          <a:noFill/>
        </p:spPr>
        <p:txBody>
          <a:bodyPr wrap="square" rtlCol="0">
            <a:spAutoFit/>
          </a:bodyPr>
          <a:lstStyle/>
          <a:p>
            <a:r>
              <a:rPr lang="en-US" dirty="0" smtClean="0">
                <a:solidFill>
                  <a:srgbClr val="FF0000"/>
                </a:solidFill>
              </a:rPr>
              <a:t>Would like auto-generated </a:t>
            </a:r>
            <a:r>
              <a:rPr lang="en-US" dirty="0" err="1" smtClean="0">
                <a:solidFill>
                  <a:srgbClr val="FF0000"/>
                </a:solidFill>
              </a:rPr>
              <a:t>po</a:t>
            </a:r>
            <a:r>
              <a:rPr lang="en-US" dirty="0" smtClean="0">
                <a:solidFill>
                  <a:srgbClr val="FF0000"/>
                </a:solidFill>
              </a:rPr>
              <a:t> numbers</a:t>
            </a:r>
          </a:p>
          <a:p>
            <a:endParaRPr lang="en-US" dirty="0">
              <a:solidFill>
                <a:srgbClr val="FF0000"/>
              </a:solidFill>
            </a:endParaRPr>
          </a:p>
        </p:txBody>
      </p:sp>
    </p:spTree>
    <p:extLst>
      <p:ext uri="{BB962C8B-B14F-4D97-AF65-F5344CB8AC3E}">
        <p14:creationId xmlns:p14="http://schemas.microsoft.com/office/powerpoint/2010/main" val="2713897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4" name="TextBox 3"/>
          <p:cNvSpPr txBox="1"/>
          <p:nvPr/>
        </p:nvSpPr>
        <p:spPr>
          <a:xfrm>
            <a:off x="5181600" y="2438400"/>
            <a:ext cx="2362200" cy="369332"/>
          </a:xfrm>
          <a:prstGeom prst="rect">
            <a:avLst/>
          </a:prstGeom>
          <a:noFill/>
        </p:spPr>
        <p:txBody>
          <a:bodyPr wrap="square" rtlCol="0">
            <a:spAutoFit/>
          </a:bodyPr>
          <a:lstStyle/>
          <a:p>
            <a:r>
              <a:rPr lang="en-US" dirty="0" smtClean="0"/>
              <a:t>Create a New Order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545"/>
            <a:ext cx="86868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447800"/>
            <a:ext cx="2819400" cy="369332"/>
          </a:xfrm>
          <a:prstGeom prst="rect">
            <a:avLst/>
          </a:prstGeom>
          <a:noFill/>
        </p:spPr>
        <p:txBody>
          <a:bodyPr wrap="square" rtlCol="0">
            <a:spAutoFit/>
          </a:bodyPr>
          <a:lstStyle/>
          <a:p>
            <a:r>
              <a:rPr lang="en-US" dirty="0" smtClean="0">
                <a:solidFill>
                  <a:srgbClr val="FF0000"/>
                </a:solidFill>
              </a:rPr>
              <a:t>Discover the item</a:t>
            </a:r>
            <a:endParaRPr lang="en-US" dirty="0">
              <a:solidFill>
                <a:srgbClr val="FF0000"/>
              </a:solidFill>
            </a:endParaRPr>
          </a:p>
        </p:txBody>
      </p:sp>
      <p:cxnSp>
        <p:nvCxnSpPr>
          <p:cNvPr id="7" name="Straight Arrow Connector 6"/>
          <p:cNvCxnSpPr/>
          <p:nvPr/>
        </p:nvCxnSpPr>
        <p:spPr>
          <a:xfrm flipH="1">
            <a:off x="1295400" y="1632466"/>
            <a:ext cx="2362200" cy="653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845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467600" cy="597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0" y="1295400"/>
            <a:ext cx="3048000" cy="369332"/>
          </a:xfrm>
          <a:prstGeom prst="rect">
            <a:avLst/>
          </a:prstGeom>
          <a:noFill/>
        </p:spPr>
        <p:txBody>
          <a:bodyPr wrap="square" rtlCol="0">
            <a:spAutoFit/>
          </a:bodyPr>
          <a:lstStyle/>
          <a:p>
            <a:r>
              <a:rPr lang="en-US" dirty="0" smtClean="0">
                <a:solidFill>
                  <a:srgbClr val="FF0000"/>
                </a:solidFill>
              </a:rPr>
              <a:t>Add the title to the order</a:t>
            </a:r>
            <a:endParaRPr lang="en-US" dirty="0">
              <a:solidFill>
                <a:srgbClr val="FF0000"/>
              </a:solidFill>
            </a:endParaRPr>
          </a:p>
        </p:txBody>
      </p:sp>
      <p:cxnSp>
        <p:nvCxnSpPr>
          <p:cNvPr id="7" name="Straight Arrow Connector 6"/>
          <p:cNvCxnSpPr/>
          <p:nvPr/>
        </p:nvCxnSpPr>
        <p:spPr>
          <a:xfrm flipH="1">
            <a:off x="3657600" y="1752600"/>
            <a:ext cx="1066800"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75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91600" cy="719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354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0" y="2286000"/>
            <a:ext cx="2514600" cy="646331"/>
          </a:xfrm>
          <a:prstGeom prst="rect">
            <a:avLst/>
          </a:prstGeom>
          <a:noFill/>
        </p:spPr>
        <p:txBody>
          <a:bodyPr wrap="square" rtlCol="0">
            <a:spAutoFit/>
          </a:bodyPr>
          <a:lstStyle/>
          <a:p>
            <a:r>
              <a:rPr lang="en-US" dirty="0" smtClean="0">
                <a:solidFill>
                  <a:srgbClr val="FF0000"/>
                </a:solidFill>
              </a:rPr>
              <a:t>Enter fund, location, price, and notes</a:t>
            </a:r>
            <a:endParaRPr lang="en-US" dirty="0">
              <a:solidFill>
                <a:srgbClr val="FF0000"/>
              </a:solidFill>
            </a:endParaRPr>
          </a:p>
        </p:txBody>
      </p:sp>
      <p:cxnSp>
        <p:nvCxnSpPr>
          <p:cNvPr id="7" name="Straight Arrow Connector 6"/>
          <p:cNvCxnSpPr/>
          <p:nvPr/>
        </p:nvCxnSpPr>
        <p:spPr>
          <a:xfrm flipH="1">
            <a:off x="3733800" y="2609165"/>
            <a:ext cx="2590800" cy="8590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86300" y="2572165"/>
            <a:ext cx="2536536" cy="9330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19801" y="2932331"/>
            <a:ext cx="1" cy="5728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91400" y="2819400"/>
            <a:ext cx="0" cy="213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633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2400" y="1371600"/>
            <a:ext cx="2819400" cy="369332"/>
          </a:xfrm>
          <a:prstGeom prst="rect">
            <a:avLst/>
          </a:prstGeom>
          <a:noFill/>
          <a:ln>
            <a:solidFill>
              <a:srgbClr val="FF0000"/>
            </a:solidFill>
          </a:ln>
        </p:spPr>
        <p:txBody>
          <a:bodyPr wrap="square" rtlCol="0">
            <a:spAutoFit/>
          </a:bodyPr>
          <a:lstStyle/>
          <a:p>
            <a:r>
              <a:rPr lang="en-US" dirty="0" smtClean="0"/>
              <a:t>Receive and Invoice</a:t>
            </a:r>
            <a:endParaRPr lang="en-US" dirty="0"/>
          </a:p>
        </p:txBody>
      </p:sp>
      <p:cxnSp>
        <p:nvCxnSpPr>
          <p:cNvPr id="7" name="Straight Arrow Connector 6"/>
          <p:cNvCxnSpPr/>
          <p:nvPr/>
        </p:nvCxnSpPr>
        <p:spPr>
          <a:xfrm flipH="1">
            <a:off x="1524000" y="1828800"/>
            <a:ext cx="2514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6852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543800"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7151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What’s the value?</a:t>
            </a:r>
          </a:p>
        </p:txBody>
      </p:sp>
      <p:sp>
        <p:nvSpPr>
          <p:cNvPr id="16387" name="Content Placeholder 2"/>
          <p:cNvSpPr>
            <a:spLocks noGrp="1"/>
          </p:cNvSpPr>
          <p:nvPr>
            <p:ph idx="1"/>
          </p:nvPr>
        </p:nvSpPr>
        <p:spPr>
          <a:prstGeom prst="rect">
            <a:avLst/>
          </a:prstGeom>
        </p:spPr>
        <p:txBody>
          <a:bodyPr/>
          <a:lstStyle/>
          <a:p>
            <a:r>
              <a:rPr lang="en-US" sz="2000" dirty="0" smtClean="0">
                <a:solidFill>
                  <a:schemeClr val="tx1"/>
                </a:solidFill>
              </a:rPr>
              <a:t>Savings</a:t>
            </a:r>
          </a:p>
          <a:p>
            <a:pPr lvl="1"/>
            <a:r>
              <a:rPr lang="en-US" sz="1600" dirty="0" smtClean="0">
                <a:solidFill>
                  <a:schemeClr val="tx1"/>
                </a:solidFill>
              </a:rPr>
              <a:t>A LOT of $$</a:t>
            </a:r>
          </a:p>
          <a:p>
            <a:pPr lvl="1"/>
            <a:r>
              <a:rPr lang="en-US" sz="1600" dirty="0" smtClean="0">
                <a:solidFill>
                  <a:schemeClr val="tx1"/>
                </a:solidFill>
              </a:rPr>
              <a:t>Staff time (approaching 2 FTEs to date)</a:t>
            </a:r>
          </a:p>
          <a:p>
            <a:pPr lvl="1"/>
            <a:r>
              <a:rPr lang="en-US" sz="1600" dirty="0" smtClean="0">
                <a:solidFill>
                  <a:schemeClr val="tx1"/>
                </a:solidFill>
              </a:rPr>
              <a:t>Far less duplicated work/effort</a:t>
            </a:r>
          </a:p>
          <a:p>
            <a:pPr marL="457200" lvl="1" indent="0">
              <a:buNone/>
            </a:pPr>
            <a:endParaRPr lang="en-US" sz="1600" dirty="0" smtClean="0">
              <a:solidFill>
                <a:schemeClr val="tx1"/>
              </a:solidFill>
            </a:endParaRPr>
          </a:p>
          <a:p>
            <a:r>
              <a:rPr lang="en-US" sz="2000" dirty="0" smtClean="0">
                <a:solidFill>
                  <a:schemeClr val="tx1"/>
                </a:solidFill>
              </a:rPr>
              <a:t>MOST IMPORTANT: </a:t>
            </a:r>
          </a:p>
          <a:p>
            <a:pPr lvl="1"/>
            <a:r>
              <a:rPr lang="en-US" sz="1600" dirty="0" smtClean="0">
                <a:solidFill>
                  <a:schemeClr val="tx1"/>
                </a:solidFill>
              </a:rPr>
              <a:t>Even closer to our goal of one-stop discovery</a:t>
            </a:r>
          </a:p>
          <a:p>
            <a:pPr lvl="1"/>
            <a:r>
              <a:rPr lang="en-US" sz="1600" dirty="0" smtClean="0">
                <a:solidFill>
                  <a:schemeClr val="tx1"/>
                </a:solidFill>
              </a:rPr>
              <a:t>One stream for patron-driven </a:t>
            </a:r>
            <a:br>
              <a:rPr lang="en-US" sz="1600" dirty="0" smtClean="0">
                <a:solidFill>
                  <a:schemeClr val="tx1"/>
                </a:solidFill>
              </a:rPr>
            </a:br>
            <a:r>
              <a:rPr lang="en-US" sz="1800" dirty="0" smtClean="0">
                <a:solidFill>
                  <a:schemeClr val="tx1"/>
                </a:solidFill>
              </a:rPr>
              <a:t>	</a:t>
            </a:r>
            <a:r>
              <a:rPr lang="en-US" sz="1600" dirty="0" smtClean="0">
                <a:solidFill>
                  <a:schemeClr val="tx1"/>
                </a:solidFill>
              </a:rPr>
              <a:t>acquisitions/inter-library loan</a:t>
            </a:r>
            <a:endParaRPr lang="en-US" sz="1600" dirty="0">
              <a:solidFill>
                <a:schemeClr val="tx1"/>
              </a:solidFill>
            </a:endParaRPr>
          </a:p>
          <a:p>
            <a:r>
              <a:rPr lang="en-US" b="1" dirty="0" smtClean="0">
                <a:solidFill>
                  <a:schemeClr val="tx1"/>
                </a:solidFill>
              </a:rPr>
              <a:t>What will we cover?</a:t>
            </a:r>
          </a:p>
          <a:p>
            <a:pPr lvl="1"/>
            <a:r>
              <a:rPr lang="en-US" sz="1600" dirty="0">
                <a:solidFill>
                  <a:schemeClr val="tx1"/>
                </a:solidFill>
              </a:rPr>
              <a:t>O</a:t>
            </a:r>
            <a:r>
              <a:rPr lang="en-US" sz="1600" dirty="0" smtClean="0">
                <a:solidFill>
                  <a:schemeClr val="tx1"/>
                </a:solidFill>
              </a:rPr>
              <a:t>ur path to implementation</a:t>
            </a:r>
          </a:p>
          <a:p>
            <a:pPr lvl="1"/>
            <a:r>
              <a:rPr lang="en-US" sz="1600" dirty="0" smtClean="0">
                <a:solidFill>
                  <a:schemeClr val="tx1"/>
                </a:solidFill>
              </a:rPr>
              <a:t>Bucknell perspective, a little insight into each major system module</a:t>
            </a:r>
          </a:p>
          <a:p>
            <a:pPr lvl="1"/>
            <a:r>
              <a:rPr lang="en-US" sz="1600" dirty="0" smtClean="0">
                <a:solidFill>
                  <a:schemeClr val="tx1"/>
                </a:solidFill>
              </a:rPr>
              <a:t>User perspectives</a:t>
            </a:r>
          </a:p>
          <a:p>
            <a:pPr lvl="1"/>
            <a:r>
              <a:rPr lang="en-US" sz="1600" dirty="0" smtClean="0">
                <a:solidFill>
                  <a:schemeClr val="tx1"/>
                </a:solidFill>
              </a:rPr>
              <a:t>What comes next</a:t>
            </a:r>
            <a:endParaRPr lang="en-US" sz="1400" dirty="0" smtClean="0">
              <a:solidFill>
                <a:schemeClr val="tx1"/>
              </a:solidFill>
            </a:endParaRPr>
          </a:p>
          <a:p>
            <a:pPr lvl="1"/>
            <a:endParaRPr lang="en-US" sz="16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495" y="2307337"/>
            <a:ext cx="2743200" cy="2048933"/>
          </a:xfrm>
          <a:prstGeom prst="rect">
            <a:avLst/>
          </a:prstGeom>
        </p:spPr>
      </p:pic>
    </p:spTree>
    <p:extLst>
      <p:ext uri="{BB962C8B-B14F-4D97-AF65-F5344CB8AC3E}">
        <p14:creationId xmlns:p14="http://schemas.microsoft.com/office/powerpoint/2010/main" val="22967938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597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1800" y="2667000"/>
            <a:ext cx="2590800" cy="369332"/>
          </a:xfrm>
          <a:prstGeom prst="rect">
            <a:avLst/>
          </a:prstGeom>
          <a:noFill/>
        </p:spPr>
        <p:txBody>
          <a:bodyPr wrap="square" rtlCol="0">
            <a:spAutoFit/>
          </a:bodyPr>
          <a:lstStyle/>
          <a:p>
            <a:r>
              <a:rPr lang="en-US" dirty="0" smtClean="0">
                <a:solidFill>
                  <a:srgbClr val="FF0000"/>
                </a:solidFill>
              </a:rPr>
              <a:t>Manage Invoice (pay)</a:t>
            </a:r>
            <a:endParaRPr lang="en-US" dirty="0">
              <a:solidFill>
                <a:srgbClr val="FF0000"/>
              </a:solidFill>
            </a:endParaRPr>
          </a:p>
        </p:txBody>
      </p:sp>
    </p:spTree>
    <p:extLst>
      <p:ext uri="{BB962C8B-B14F-4D97-AF65-F5344CB8AC3E}">
        <p14:creationId xmlns:p14="http://schemas.microsoft.com/office/powerpoint/2010/main" val="4221325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74295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10200" y="1828800"/>
            <a:ext cx="1524000" cy="369332"/>
          </a:xfrm>
          <a:prstGeom prst="rect">
            <a:avLst/>
          </a:prstGeom>
          <a:noFill/>
        </p:spPr>
        <p:txBody>
          <a:bodyPr wrap="square" rtlCol="0">
            <a:spAutoFit/>
          </a:bodyPr>
          <a:lstStyle/>
          <a:p>
            <a:r>
              <a:rPr lang="en-US" dirty="0" smtClean="0">
                <a:solidFill>
                  <a:srgbClr val="FF0000"/>
                </a:solidFill>
              </a:rPr>
              <a:t>Pay</a:t>
            </a:r>
            <a:endParaRPr lang="en-US" dirty="0">
              <a:solidFill>
                <a:srgbClr val="FF0000"/>
              </a:solidFill>
            </a:endParaRPr>
          </a:p>
        </p:txBody>
      </p:sp>
    </p:spTree>
    <p:extLst>
      <p:ext uri="{BB962C8B-B14F-4D97-AF65-F5344CB8AC3E}">
        <p14:creationId xmlns:p14="http://schemas.microsoft.com/office/powerpoint/2010/main" val="1939447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Bucknell University</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74295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678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over the mental cloud hurdle</a:t>
            </a:r>
            <a:endParaRPr lang="en-US" dirty="0"/>
          </a:p>
        </p:txBody>
      </p:sp>
      <p:sp>
        <p:nvSpPr>
          <p:cNvPr id="3" name="Content Placeholder 2"/>
          <p:cNvSpPr>
            <a:spLocks noGrp="1"/>
          </p:cNvSpPr>
          <p:nvPr>
            <p:ph idx="1"/>
          </p:nvPr>
        </p:nvSpPr>
        <p:spPr/>
        <p:txBody>
          <a:bodyPr/>
          <a:lstStyle/>
          <a:p>
            <a:r>
              <a:rPr lang="en-US" sz="2400" dirty="0" smtClean="0"/>
              <a:t>Gmail, Facebook, Amazon Cloud have prepared us for resources living off campus</a:t>
            </a:r>
          </a:p>
          <a:p>
            <a:r>
              <a:rPr lang="en-US" sz="2400" dirty="0" smtClean="0"/>
              <a:t>These services have made users *a bit more* comfortable with change we don’t control</a:t>
            </a:r>
          </a:p>
          <a:p>
            <a:r>
              <a:rPr lang="en-US" sz="2400" dirty="0" smtClean="0"/>
              <a:t>Cloud vendors have specialized in their business, and we know our system is a priority (especially in the case of disaster)</a:t>
            </a:r>
          </a:p>
          <a:p>
            <a:r>
              <a:rPr lang="en-US" sz="2400" dirty="0" smtClean="0"/>
              <a:t>Letting go of update schedule</a:t>
            </a:r>
          </a:p>
          <a:p>
            <a:r>
              <a:rPr lang="en-US" sz="2400" dirty="0" smtClean="0"/>
              <a:t>Less concerned with specifics of technical environment—i.e. we don’t know or care what kind of servers OCLC has deployed</a:t>
            </a:r>
            <a:endParaRPr lang="en-US" sz="2400" dirty="0"/>
          </a:p>
        </p:txBody>
      </p:sp>
    </p:spTree>
    <p:extLst>
      <p:ext uri="{BB962C8B-B14F-4D97-AF65-F5344CB8AC3E}">
        <p14:creationId xmlns:p14="http://schemas.microsoft.com/office/powerpoint/2010/main" val="30660345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the cloud</a:t>
            </a:r>
            <a:endParaRPr lang="en-US" dirty="0"/>
          </a:p>
        </p:txBody>
      </p:sp>
      <p:sp>
        <p:nvSpPr>
          <p:cNvPr id="3" name="Content Placeholder 2"/>
          <p:cNvSpPr>
            <a:spLocks noGrp="1"/>
          </p:cNvSpPr>
          <p:nvPr>
            <p:ph idx="1"/>
          </p:nvPr>
        </p:nvSpPr>
        <p:spPr/>
        <p:txBody>
          <a:bodyPr/>
          <a:lstStyle/>
          <a:p>
            <a:r>
              <a:rPr lang="en-US" dirty="0" smtClean="0"/>
              <a:t>When things go down, there’s nothing you can do but call the vendor</a:t>
            </a:r>
          </a:p>
          <a:p>
            <a:r>
              <a:rPr lang="en-US" dirty="0" smtClean="0"/>
              <a:t>When they introduce new features that you don’t like, all you can do is submit a request</a:t>
            </a:r>
          </a:p>
          <a:p>
            <a:r>
              <a:rPr lang="en-US" dirty="0" smtClean="0"/>
              <a:t>You can’t customize very many things</a:t>
            </a:r>
          </a:p>
          <a:p>
            <a:r>
              <a:rPr lang="en-US" dirty="0" smtClean="0"/>
              <a:t>Your data is somewhat out of your hands, since it’s not in a local system</a:t>
            </a:r>
          </a:p>
          <a:p>
            <a:endParaRPr lang="en-US" dirty="0"/>
          </a:p>
        </p:txBody>
      </p:sp>
    </p:spTree>
    <p:extLst>
      <p:ext uri="{BB962C8B-B14F-4D97-AF65-F5344CB8AC3E}">
        <p14:creationId xmlns:p14="http://schemas.microsoft.com/office/powerpoint/2010/main" val="19172972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Worldshare</a:t>
            </a:r>
            <a:endParaRPr lang="en-US" dirty="0"/>
          </a:p>
        </p:txBody>
      </p:sp>
      <p:sp>
        <p:nvSpPr>
          <p:cNvPr id="3" name="Content Placeholder 2"/>
          <p:cNvSpPr>
            <a:spLocks noGrp="1"/>
          </p:cNvSpPr>
          <p:nvPr>
            <p:ph idx="1"/>
          </p:nvPr>
        </p:nvSpPr>
        <p:spPr/>
        <p:txBody>
          <a:bodyPr/>
          <a:lstStyle/>
          <a:p>
            <a:r>
              <a:rPr lang="en-US" dirty="0" smtClean="0"/>
              <a:t>WMS backend</a:t>
            </a:r>
          </a:p>
          <a:p>
            <a:r>
              <a:rPr lang="en-US" dirty="0" err="1" smtClean="0"/>
              <a:t>WorldCAT</a:t>
            </a:r>
            <a:r>
              <a:rPr lang="en-US" dirty="0" smtClean="0"/>
              <a:t> front end</a:t>
            </a:r>
          </a:p>
          <a:p>
            <a:r>
              <a:rPr lang="en-US" dirty="0" smtClean="0"/>
              <a:t>Other components (ILL, Knowledgebase)</a:t>
            </a:r>
            <a:endParaRPr lang="en-US" dirty="0"/>
          </a:p>
        </p:txBody>
      </p:sp>
    </p:spTree>
    <p:extLst>
      <p:ext uri="{BB962C8B-B14F-4D97-AF65-F5344CB8AC3E}">
        <p14:creationId xmlns:p14="http://schemas.microsoft.com/office/powerpoint/2010/main" val="901542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WMS Back end</a:t>
            </a:r>
            <a:endParaRPr lang="en-US" dirty="0"/>
          </a:p>
        </p:txBody>
      </p:sp>
      <p:sp>
        <p:nvSpPr>
          <p:cNvPr id="3" name="Content Placeholder 2"/>
          <p:cNvSpPr>
            <a:spLocks noGrp="1"/>
          </p:cNvSpPr>
          <p:nvPr>
            <p:ph idx="1"/>
          </p:nvPr>
        </p:nvSpPr>
        <p:spPr/>
        <p:txBody>
          <a:bodyPr/>
          <a:lstStyle/>
          <a:p>
            <a:r>
              <a:rPr lang="en-US" dirty="0" smtClean="0"/>
              <a:t>Modules:</a:t>
            </a:r>
          </a:p>
          <a:p>
            <a:pPr lvl="1"/>
            <a:r>
              <a:rPr lang="en-US" dirty="0" smtClean="0"/>
              <a:t>Circulation</a:t>
            </a:r>
          </a:p>
          <a:p>
            <a:pPr lvl="1"/>
            <a:r>
              <a:rPr lang="en-US" dirty="0" smtClean="0"/>
              <a:t>Acquisitions</a:t>
            </a:r>
          </a:p>
          <a:p>
            <a:pPr lvl="1"/>
            <a:r>
              <a:rPr lang="en-US" dirty="0" smtClean="0"/>
              <a:t>Cataloging</a:t>
            </a:r>
          </a:p>
          <a:p>
            <a:pPr lvl="1"/>
            <a:r>
              <a:rPr lang="en-US" dirty="0" smtClean="0"/>
              <a:t>Serials (we don’t use)</a:t>
            </a:r>
          </a:p>
          <a:p>
            <a:pPr lvl="1"/>
            <a:r>
              <a:rPr lang="en-US" dirty="0" smtClean="0"/>
              <a:t>Knowledgebase</a:t>
            </a:r>
          </a:p>
          <a:p>
            <a:r>
              <a:rPr lang="en-US" dirty="0" smtClean="0"/>
              <a:t>Authentication</a:t>
            </a:r>
          </a:p>
          <a:p>
            <a:pPr lvl="1"/>
            <a:r>
              <a:rPr lang="en-US" dirty="0" smtClean="0"/>
              <a:t>CAS</a:t>
            </a:r>
          </a:p>
          <a:p>
            <a:pPr lvl="1"/>
            <a:r>
              <a:rPr lang="en-US" dirty="0" smtClean="0"/>
              <a:t>Data feeds from Banner for personal data</a:t>
            </a:r>
            <a:endParaRPr lang="en-US" dirty="0"/>
          </a:p>
        </p:txBody>
      </p:sp>
    </p:spTree>
    <p:extLst>
      <p:ext uri="{BB962C8B-B14F-4D97-AF65-F5344CB8AC3E}">
        <p14:creationId xmlns:p14="http://schemas.microsoft.com/office/powerpoint/2010/main" val="1144049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E12_PPT_forSpeakers</Template>
  <TotalTime>25279</TotalTime>
  <Words>1753</Words>
  <Application>Microsoft Macintosh PowerPoint</Application>
  <PresentationFormat>On-screen Show (4:3)</PresentationFormat>
  <Paragraphs>344</Paragraphs>
  <Slides>52</Slides>
  <Notes>34</Notes>
  <HiddenSlides>11</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Custom Design</vt:lpstr>
      <vt:lpstr>1_Custom Design</vt:lpstr>
      <vt:lpstr>2_Custom Design</vt:lpstr>
      <vt:lpstr>3_Custom Design</vt:lpstr>
      <vt:lpstr>4_Custom Design</vt:lpstr>
      <vt:lpstr>5_Custom Design</vt:lpstr>
      <vt:lpstr>Moving Your Library To The Cloud: OCLC Worldshare at Bucknell University</vt:lpstr>
      <vt:lpstr>Quick overview of Bucknell</vt:lpstr>
      <vt:lpstr>There’s so much cloud hype, what are we talking about?</vt:lpstr>
      <vt:lpstr>How did we get here?</vt:lpstr>
      <vt:lpstr>What’s the value?</vt:lpstr>
      <vt:lpstr>Getting over the mental cloud hurdle</vt:lpstr>
      <vt:lpstr>Issues with the cloud</vt:lpstr>
      <vt:lpstr>Introduction to Worldshare</vt:lpstr>
      <vt:lpstr>WMS Back end</vt:lpstr>
      <vt:lpstr>In the beginning…</vt:lpstr>
      <vt:lpstr>Then, there’s the contract…</vt:lpstr>
      <vt:lpstr>Getting started…</vt:lpstr>
      <vt:lpstr>Challenges to work through</vt:lpstr>
      <vt:lpstr>Timeline</vt:lpstr>
      <vt:lpstr>Immediately after go-live</vt:lpstr>
      <vt:lpstr>Collection Development</vt:lpstr>
      <vt:lpstr>PowerPoint Presentation</vt:lpstr>
      <vt:lpstr>View into OCLC Knowledgebase</vt:lpstr>
      <vt:lpstr>On to module by module…. </vt:lpstr>
      <vt:lpstr>Circulation</vt:lpstr>
      <vt:lpstr>User Experience:  Circulation</vt:lpstr>
      <vt:lpstr>User experience – Circulation (cont.)</vt:lpstr>
      <vt:lpstr>Acquisitions</vt:lpstr>
      <vt:lpstr>Patron Driven Acquisitions…the path</vt:lpstr>
      <vt:lpstr>PowerPoint Presentation</vt:lpstr>
      <vt:lpstr>PowerPoint Presentation</vt:lpstr>
      <vt:lpstr>Pushed to ILLiad</vt:lpstr>
      <vt:lpstr>User experience: Acquisitions</vt:lpstr>
      <vt:lpstr>More acquisitions</vt:lpstr>
      <vt:lpstr>Cataloging</vt:lpstr>
      <vt:lpstr>User experience:  Cataloging </vt:lpstr>
      <vt:lpstr>Worldcat library catalog front end</vt:lpstr>
      <vt:lpstr>PowerPoint Presentation</vt:lpstr>
      <vt:lpstr>PowerPoint Presentation</vt:lpstr>
      <vt:lpstr>Lists, saved search functionality</vt:lpstr>
      <vt:lpstr>User Experience:  Teaching and Reference  </vt:lpstr>
      <vt:lpstr>User Experience: Faculty</vt:lpstr>
      <vt:lpstr>User experience: Students</vt:lpstr>
      <vt:lpstr>Looking forward to…</vt:lpstr>
      <vt:lpstr>Thank you!</vt:lpstr>
      <vt:lpstr>Thank you for attending!  Please remember to fill out this session’s evaluation by going to the appropriate listing in the conference program on the EDUCAUSE website.  Your feedback directly affects future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Jason Snyder</cp:lastModifiedBy>
  <cp:revision>170</cp:revision>
  <cp:lastPrinted>2012-11-05T19:30:03Z</cp:lastPrinted>
  <dcterms:created xsi:type="dcterms:W3CDTF">2009-07-28T17:41:50Z</dcterms:created>
  <dcterms:modified xsi:type="dcterms:W3CDTF">2012-11-12T21:33:16Z</dcterms:modified>
</cp:coreProperties>
</file>