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75" r:id="rId2"/>
    <p:sldId id="377" r:id="rId3"/>
    <p:sldId id="376" r:id="rId4"/>
    <p:sldId id="378" r:id="rId5"/>
    <p:sldId id="379" r:id="rId6"/>
    <p:sldId id="381" r:id="rId7"/>
    <p:sldId id="274" r:id="rId8"/>
    <p:sldId id="311" r:id="rId9"/>
    <p:sldId id="285" r:id="rId10"/>
    <p:sldId id="337" r:id="rId11"/>
    <p:sldId id="340" r:id="rId12"/>
    <p:sldId id="325" r:id="rId13"/>
    <p:sldId id="382" r:id="rId14"/>
    <p:sldId id="304" r:id="rId15"/>
    <p:sldId id="323" r:id="rId16"/>
    <p:sldId id="303" r:id="rId17"/>
    <p:sldId id="312" r:id="rId18"/>
    <p:sldId id="286" r:id="rId19"/>
    <p:sldId id="368" r:id="rId20"/>
    <p:sldId id="259" r:id="rId21"/>
    <p:sldId id="365" r:id="rId22"/>
    <p:sldId id="372" r:id="rId23"/>
    <p:sldId id="373" r:id="rId24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4897"/>
    <a:srgbClr val="145DA8"/>
    <a:srgbClr val="CA0202"/>
    <a:srgbClr val="BF2126"/>
    <a:srgbClr val="383F3F"/>
    <a:srgbClr val="4686C6"/>
    <a:srgbClr val="315AAD"/>
    <a:srgbClr val="315199"/>
    <a:srgbClr val="D70000"/>
    <a:srgbClr val="E13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9" autoAdjust="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720" y="-96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8635D-F794-4156-A8D1-722FA29AF6ED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7023C-E149-45B1-AC81-CCB5FF196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71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755FB-53EA-A245-BFAA-C309CE72CD77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4EABA-3D3C-B345-BD42-4AF5EDD859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1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75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94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4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06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06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4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0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28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07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32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5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93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40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93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23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Joe: Ask question about IT arrangement… do you have a mobile initiatives</a:t>
            </a:r>
            <a:r>
              <a:rPr lang="en-US" baseline="0" dirty="0" smtClean="0"/>
              <a:t> group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58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51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2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07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EABA-3D3C-B345-BD42-4AF5EDD859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1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84536"/>
            <a:ext cx="7772400" cy="1184164"/>
          </a:xfrm>
        </p:spPr>
        <p:txBody>
          <a:bodyPr/>
          <a:lstStyle>
            <a:lvl1pPr algn="l">
              <a:def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F2126"/>
                </a:solidFill>
                <a:effectLst>
                  <a:outerShdw blurRad="50800" dist="38100" dir="2700000">
                    <a:srgbClr val="1E2E49">
                      <a:alpha val="43000"/>
                    </a:srgbClr>
                  </a:outerShdw>
                </a:effectLst>
                <a:uLnTx/>
                <a:uFillTx/>
                <a:latin typeface="Tahoma"/>
                <a:ea typeface="+mj-e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910"/>
            <a:ext cx="7772400" cy="1752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965AF"/>
                </a:solidFill>
                <a:effectLst>
                  <a:outerShdw blurRad="50800" dist="38100" dir="2700000">
                    <a:srgbClr val="1E2E49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4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85AE-CE40-114D-9FD6-60F5FCF04A60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3420-F975-D745-B556-B39112D33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85AE-CE40-114D-9FD6-60F5FCF04A60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3420-F975-D745-B556-B39112D334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1368" y="11431"/>
            <a:ext cx="8555431" cy="121871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85AE-CE40-114D-9FD6-60F5FCF04A60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3420-F975-D745-B556-B39112D33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325880">
              <a:buSzPct val="85000"/>
              <a:defRPr/>
            </a:lvl4pPr>
            <a:lvl5pPr marL="1563624">
              <a:buSzPct val="75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85AE-CE40-114D-9FD6-60F5FCF04A60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3420-F975-D745-B556-B39112D334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31368" y="11431"/>
            <a:ext cx="8555431" cy="12187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669841"/>
          </a:xfrm>
        </p:spPr>
        <p:txBody>
          <a:bodyPr anchor="t"/>
          <a:lstStyle>
            <a:lvl1pPr algn="l">
              <a:def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BF2126"/>
                </a:solidFill>
                <a:effectLst>
                  <a:outerShdw blurRad="50800" dist="38100" dir="2700000">
                    <a:srgbClr val="1E2E49">
                      <a:alpha val="43000"/>
                    </a:srgbClr>
                  </a:outerShdw>
                </a:effectLst>
                <a:uLnTx/>
                <a:uFillTx/>
                <a:latin typeface="Gill Sans MT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15AA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85AE-CE40-114D-9FD6-60F5FCF04A60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3420-F975-D745-B556-B39112D33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85AE-CE40-114D-9FD6-60F5FCF04A60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3420-F975-D745-B556-B39112D33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85AE-CE40-114D-9FD6-60F5FCF04A60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3420-F975-D745-B556-B39112D334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1368" y="11431"/>
            <a:ext cx="8555431" cy="121871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85AE-CE40-114D-9FD6-60F5FCF04A60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3420-F975-D745-B556-B39112D334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1368" y="11431"/>
            <a:ext cx="8555431" cy="121871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64181"/>
            <a:ext cx="5486400" cy="603157"/>
          </a:xfrm>
        </p:spPr>
        <p:txBody>
          <a:bodyPr anchor="b"/>
          <a:lstStyle>
            <a:lvl1pPr algn="l">
              <a:defRPr sz="2000" b="1">
                <a:solidFill>
                  <a:srgbClr val="BF212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85AE-CE40-114D-9FD6-60F5FCF04A60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3420-F975-D745-B556-B39112D33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85AE-CE40-114D-9FD6-60F5FCF04A60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3420-F975-D745-B556-B39112D33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85AE-CE40-114D-9FD6-60F5FCF04A60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3420-F975-D745-B556-B39112D33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forPowerPointEDITEDFIXED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1368" y="11431"/>
            <a:ext cx="8555431" cy="12187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6050"/>
            <a:ext cx="8229600" cy="4710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E85AE-CE40-114D-9FD6-60F5FCF04A60}" type="datetimeFigureOut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73420-F975-D745-B556-B39112D33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lnSpc>
          <a:spcPts val="4300"/>
        </a:lnSpc>
        <a:spcBef>
          <a:spcPct val="0"/>
        </a:spcBef>
        <a:buNone/>
        <a:defRPr sz="4500" b="0" kern="1200">
          <a:solidFill>
            <a:schemeClr val="bg1"/>
          </a:solidFill>
          <a:effectLst>
            <a:outerShdw blurRad="50800" dist="38100" dir="2700000">
              <a:srgbClr val="1E2E49">
                <a:alpha val="43000"/>
              </a:srgbClr>
            </a:outerShdw>
          </a:effectLst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4"/>
        </a:buBlip>
        <a:defRPr sz="3800" b="0" kern="1200">
          <a:solidFill>
            <a:srgbClr val="274897"/>
          </a:solidFill>
          <a:effectLst>
            <a:outerShdw blurRad="50800" dist="38100" dir="2700000">
              <a:srgbClr val="1F394C">
                <a:alpha val="43000"/>
              </a:srgbClr>
            </a:outerShdw>
          </a:effectLst>
          <a:latin typeface="Verdana"/>
          <a:ea typeface="+mn-ea"/>
          <a:cs typeface="Verdana"/>
        </a:defRPr>
      </a:lvl1pPr>
      <a:lvl2pPr marL="649224" indent="-285750" algn="l" defTabSz="457200" rtl="0" eaLnBrk="1" latinLnBrk="0" hangingPunct="1">
        <a:spcBef>
          <a:spcPts val="800"/>
        </a:spcBef>
        <a:spcAft>
          <a:spcPts val="200"/>
        </a:spcAft>
        <a:buFont typeface="Arial"/>
        <a:buChar char="•"/>
        <a:defRPr sz="3600" kern="1200">
          <a:solidFill>
            <a:srgbClr val="315AAD"/>
          </a:solidFill>
          <a:effectLst/>
          <a:latin typeface="Arial"/>
          <a:ea typeface="+mn-ea"/>
          <a:cs typeface="Arial"/>
        </a:defRPr>
      </a:lvl2pPr>
      <a:lvl3pPr marL="978408" indent="-320040" algn="l" defTabSz="457200" rtl="0" eaLnBrk="1" latinLnBrk="0" hangingPunct="1">
        <a:spcBef>
          <a:spcPts val="400"/>
        </a:spcBef>
        <a:buSzPct val="80000"/>
        <a:buFont typeface="Wingdings" charset="2"/>
        <a:buChar char="§"/>
        <a:defRPr sz="3200" kern="1200">
          <a:solidFill>
            <a:srgbClr val="4686C6"/>
          </a:solidFill>
          <a:latin typeface="Arial"/>
          <a:ea typeface="+mn-ea"/>
          <a:cs typeface="Arial"/>
        </a:defRPr>
      </a:lvl3pPr>
      <a:lvl4pPr marL="1234440" indent="-228600" algn="l" defTabSz="457200" rtl="0" eaLnBrk="1" latinLnBrk="0" hangingPunct="1">
        <a:spcBef>
          <a:spcPct val="20000"/>
        </a:spcBef>
        <a:spcAft>
          <a:spcPts val="200"/>
        </a:spcAft>
        <a:buFont typeface="Arial"/>
        <a:buChar char="–"/>
        <a:defRPr sz="2400" kern="1200">
          <a:solidFill>
            <a:srgbClr val="383F3F"/>
          </a:solidFill>
          <a:latin typeface="Arial"/>
          <a:ea typeface="+mn-ea"/>
          <a:cs typeface="Arial"/>
        </a:defRPr>
      </a:lvl4pPr>
      <a:lvl5pPr marL="1417320" indent="-228600" algn="l" defTabSz="457200" rtl="0" eaLnBrk="1" latinLnBrk="0" hangingPunct="1">
        <a:spcBef>
          <a:spcPts val="528"/>
        </a:spcBef>
        <a:spcAft>
          <a:spcPts val="300"/>
        </a:spcAft>
        <a:buFont typeface="Lucida Grande"/>
        <a:buChar char="&gt;"/>
        <a:defRPr sz="2200" kern="1200">
          <a:solidFill>
            <a:srgbClr val="BF212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1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8400" y="1762005"/>
            <a:ext cx="3914851" cy="2820772"/>
          </a:xfrm>
        </p:spPr>
        <p:txBody>
          <a:bodyPr anchor="b"/>
          <a:lstStyle/>
          <a:p>
            <a:pPr>
              <a:lnSpc>
                <a:spcPct val="110000"/>
              </a:lnSpc>
            </a:pPr>
            <a:r>
              <a:rPr lang="en-US" sz="5400" dirty="0"/>
              <a:t>You can get there from here!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095" y="4943350"/>
            <a:ext cx="8597316" cy="1752600"/>
          </a:xfrm>
        </p:spPr>
        <p:txBody>
          <a:bodyPr>
            <a:normAutofit/>
          </a:bodyPr>
          <a:lstStyle/>
          <a:p>
            <a:r>
              <a:rPr lang="en-US" sz="2900" dirty="0"/>
              <a:t>Strategies for Planning Academic </a:t>
            </a:r>
            <a:r>
              <a:rPr lang="en-US" sz="2900" dirty="0" smtClean="0"/>
              <a:t>Mobile Initiatives</a:t>
            </a:r>
            <a:endParaRPr lang="en-US" sz="2900" dirty="0"/>
          </a:p>
        </p:txBody>
      </p:sp>
      <p:pic>
        <p:nvPicPr>
          <p:cNvPr id="4" name="Picture 3" descr="20100909_ipad_FLC_01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" y="1725675"/>
            <a:ext cx="4405376" cy="2929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88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4640" y="1757680"/>
            <a:ext cx="3708400" cy="43684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Carts: Great for recharging and re-imaging</a:t>
            </a:r>
          </a:p>
          <a:p>
            <a:r>
              <a:rPr lang="en-US" sz="3200" dirty="0" smtClean="0"/>
              <a:t>R&amp;R: Our checkout system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Devices: Ready to </a:t>
            </a:r>
            <a:r>
              <a:rPr lang="en-US" dirty="0" smtClean="0"/>
              <a:t>Deploy</a:t>
            </a:r>
            <a:endParaRPr lang="en-US" dirty="0"/>
          </a:p>
        </p:txBody>
      </p:sp>
      <p:pic>
        <p:nvPicPr>
          <p:cNvPr id="5" name="Picture 4" descr="equipment l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1829694"/>
            <a:ext cx="3870960" cy="2336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520" y="3246119"/>
            <a:ext cx="2692399" cy="2692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342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38212"/>
            <a:ext cx="8229600" cy="74803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Wireless Network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68" y="287147"/>
            <a:ext cx="8555431" cy="667277"/>
          </a:xfrm>
        </p:spPr>
        <p:txBody>
          <a:bodyPr/>
          <a:lstStyle/>
          <a:p>
            <a:r>
              <a:rPr lang="en-US" dirty="0" smtClean="0"/>
              <a:t>Devices: Ready to Deploy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996" y="2109176"/>
            <a:ext cx="3162300" cy="235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3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5520" y="1416050"/>
            <a:ext cx="5425440" cy="471011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about the apps?</a:t>
            </a:r>
          </a:p>
          <a:p>
            <a:r>
              <a:rPr lang="en-US" dirty="0" smtClean="0"/>
              <a:t>University Owned:</a:t>
            </a:r>
          </a:p>
          <a:p>
            <a:pPr lvl="1"/>
            <a:r>
              <a:rPr lang="en-US" dirty="0" smtClean="0"/>
              <a:t>Apple Volume Licensing</a:t>
            </a:r>
          </a:p>
          <a:p>
            <a:pPr lvl="1"/>
            <a:r>
              <a:rPr lang="en-US" dirty="0" smtClean="0"/>
              <a:t>Gifting</a:t>
            </a:r>
          </a:p>
          <a:p>
            <a:pPr lvl="1"/>
            <a:r>
              <a:rPr lang="en-US" dirty="0" smtClean="0"/>
              <a:t>Managed Devices</a:t>
            </a:r>
          </a:p>
          <a:p>
            <a:r>
              <a:rPr lang="en-US" dirty="0" smtClean="0"/>
              <a:t>Student Owned:</a:t>
            </a:r>
          </a:p>
          <a:p>
            <a:pPr lvl="1"/>
            <a:r>
              <a:rPr lang="en-US" dirty="0" smtClean="0"/>
              <a:t>These are personal devices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368" y="287147"/>
            <a:ext cx="8555431" cy="667277"/>
          </a:xfrm>
        </p:spPr>
        <p:txBody>
          <a:bodyPr/>
          <a:lstStyle/>
          <a:p>
            <a:r>
              <a:rPr lang="en-US" dirty="0" smtClean="0"/>
              <a:t>Devices: Ready to Deploy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313" r="-1175"/>
          <a:stretch/>
        </p:blipFill>
        <p:spPr>
          <a:xfrm>
            <a:off x="688848" y="1524070"/>
            <a:ext cx="2569464" cy="2326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08496" y="1548641"/>
            <a:ext cx="3642463" cy="4398434"/>
          </a:xfrm>
        </p:spPr>
        <p:txBody>
          <a:bodyPr>
            <a:normAutofit/>
          </a:bodyPr>
          <a:lstStyle/>
          <a:p>
            <a:r>
              <a:rPr lang="en-US" dirty="0" smtClean="0"/>
              <a:t>What happens when your mobile devices aren’t in use?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368" y="287147"/>
            <a:ext cx="8555431" cy="667277"/>
          </a:xfrm>
        </p:spPr>
        <p:txBody>
          <a:bodyPr/>
          <a:lstStyle/>
          <a:p>
            <a:r>
              <a:rPr lang="en-US" dirty="0" smtClean="0"/>
              <a:t>Devices: Ready to Deploy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8641"/>
            <a:ext cx="5325314" cy="404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3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4320" y="1743394"/>
            <a:ext cx="3434080" cy="438277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Have a Walk-up Center Ready</a:t>
            </a:r>
          </a:p>
          <a:p>
            <a:pPr lvl="1"/>
            <a:r>
              <a:rPr lang="en-US" dirty="0" smtClean="0"/>
              <a:t>Trained in support</a:t>
            </a:r>
          </a:p>
          <a:p>
            <a:pPr lvl="1"/>
            <a:r>
              <a:rPr lang="en-US" dirty="0" smtClean="0"/>
              <a:t>Tested on procedures </a:t>
            </a:r>
          </a:p>
          <a:p>
            <a:pPr lvl="1"/>
            <a:r>
              <a:rPr lang="en-US" dirty="0" smtClean="0"/>
              <a:t>Equipped for success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Centers: Ready to Support</a:t>
            </a:r>
            <a:endParaRPr lang="en-US" dirty="0"/>
          </a:p>
        </p:txBody>
      </p:sp>
      <p:pic>
        <p:nvPicPr>
          <p:cNvPr id="5" name="Picture 4" descr="20110318ISandT85PS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5" y="1743394"/>
            <a:ext cx="4833830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787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16050"/>
            <a:ext cx="3789679" cy="471011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iTunes U</a:t>
            </a:r>
          </a:p>
          <a:p>
            <a:pPr lvl="1"/>
            <a:r>
              <a:rPr lang="en-US" sz="3000" dirty="0" smtClean="0"/>
              <a:t>Difficulty in uploading content</a:t>
            </a:r>
          </a:p>
          <a:p>
            <a:pPr lvl="1"/>
            <a:r>
              <a:rPr lang="en-US" sz="3000" dirty="0" smtClean="0"/>
              <a:t>Inconsistent interface</a:t>
            </a:r>
          </a:p>
          <a:p>
            <a:pPr lvl="1"/>
            <a:r>
              <a:rPr lang="en-US" sz="3000" dirty="0" smtClean="0"/>
              <a:t>Why not YouTube or </a:t>
            </a:r>
            <a:r>
              <a:rPr lang="en-US" sz="3000" dirty="0" err="1" smtClean="0"/>
              <a:t>Vimeo</a:t>
            </a:r>
            <a:r>
              <a:rPr lang="en-US" sz="3000" dirty="0" smtClean="0"/>
              <a:t>?</a:t>
            </a:r>
            <a:endParaRPr lang="en-US" sz="3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368" y="287147"/>
            <a:ext cx="8555431" cy="667277"/>
          </a:xfrm>
        </p:spPr>
        <p:txBody>
          <a:bodyPr/>
          <a:lstStyle/>
          <a:p>
            <a:r>
              <a:rPr lang="en-US" dirty="0" smtClean="0"/>
              <a:t>Centers: Ready to Support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319" y="1656708"/>
            <a:ext cx="4722449" cy="3819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6050"/>
            <a:ext cx="8229600" cy="240411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Buy-in is Key!</a:t>
            </a:r>
          </a:p>
          <a:p>
            <a:r>
              <a:rPr lang="en-US" dirty="0" smtClean="0"/>
              <a:t>Comfortable with the device</a:t>
            </a:r>
          </a:p>
          <a:p>
            <a:r>
              <a:rPr lang="en-US" dirty="0" smtClean="0"/>
              <a:t>Understanding of the limitations and benefits</a:t>
            </a:r>
          </a:p>
          <a:p>
            <a:r>
              <a:rPr lang="en-US" dirty="0" smtClean="0"/>
              <a:t>Curriculum adaptations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Faculty: Ready to Engage</a:t>
            </a:r>
            <a:endParaRPr lang="en-US" dirty="0"/>
          </a:p>
        </p:txBody>
      </p:sp>
      <p:pic>
        <p:nvPicPr>
          <p:cNvPr id="4" name="Picture 3" descr="20120207CPR_LawSchoolStock3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0" y="3820160"/>
            <a:ext cx="3901440" cy="222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51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480" y="2310130"/>
            <a:ext cx="4500880" cy="2594610"/>
          </a:xfrm>
        </p:spPr>
        <p:txBody>
          <a:bodyPr/>
          <a:lstStyle/>
          <a:p>
            <a:r>
              <a:rPr lang="en-US" dirty="0" smtClean="0"/>
              <a:t>Training + Time</a:t>
            </a:r>
          </a:p>
          <a:p>
            <a:r>
              <a:rPr lang="en-US" dirty="0" smtClean="0"/>
              <a:t>Trials</a:t>
            </a:r>
          </a:p>
          <a:p>
            <a:r>
              <a:rPr lang="en-US" dirty="0" smtClean="0"/>
              <a:t>Teamwork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Faculty: Ready to Engage</a:t>
            </a:r>
            <a:endParaRPr lang="en-US" dirty="0"/>
          </a:p>
        </p:txBody>
      </p:sp>
      <p:pic>
        <p:nvPicPr>
          <p:cNvPr id="4" name="Picture 3" descr="20101207_Library_Stock_1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10130"/>
            <a:ext cx="3901440" cy="2594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51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1564640"/>
            <a:ext cx="4998720" cy="4561524"/>
          </a:xfrm>
        </p:spPr>
        <p:txBody>
          <a:bodyPr>
            <a:noAutofit/>
          </a:bodyPr>
          <a:lstStyle/>
          <a:p>
            <a:r>
              <a:rPr lang="en-US" sz="3200" dirty="0" smtClean="0"/>
              <a:t>Comfortable with the device </a:t>
            </a:r>
          </a:p>
          <a:p>
            <a:r>
              <a:rPr lang="en-US" sz="3200" dirty="0" smtClean="0"/>
              <a:t>Committed to its use</a:t>
            </a:r>
          </a:p>
          <a:p>
            <a:r>
              <a:rPr lang="en-US" sz="3200" dirty="0" smtClean="0"/>
              <a:t>Cognizant of the purpose</a:t>
            </a:r>
          </a:p>
          <a:p>
            <a:r>
              <a:rPr lang="en-US" sz="3200" dirty="0" smtClean="0"/>
              <a:t>Know how to find help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Students: Ready to Learn</a:t>
            </a:r>
            <a:endParaRPr lang="en-US" dirty="0"/>
          </a:p>
        </p:txBody>
      </p:sp>
      <p:pic>
        <p:nvPicPr>
          <p:cNvPr id="4" name="Picture 3" descr="20110615_HonorsStudents_Stock_1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13" y="1497406"/>
            <a:ext cx="3149186" cy="2094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Library_Slideshow_2011-01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39032"/>
            <a:ext cx="3962399" cy="263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98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68" y="287147"/>
            <a:ext cx="8555431" cy="667277"/>
          </a:xfrm>
        </p:spPr>
        <p:txBody>
          <a:bodyPr/>
          <a:lstStyle/>
          <a:p>
            <a:r>
              <a:rPr lang="en-US" dirty="0" smtClean="0"/>
              <a:t>So what’s next?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3679" y="1270053"/>
            <a:ext cx="8175253" cy="408950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3800" b="0" kern="1200">
                <a:solidFill>
                  <a:srgbClr val="274897"/>
                </a:solidFill>
                <a:effectLst>
                  <a:outerShdw blurRad="50800" dist="38100" dir="2700000">
                    <a:srgbClr val="1F394C">
                      <a:alpha val="43000"/>
                    </a:srgbClr>
                  </a:outerShdw>
                </a:effectLst>
                <a:latin typeface="Verdana"/>
                <a:ea typeface="+mn-ea"/>
                <a:cs typeface="Verdana"/>
              </a:defRPr>
            </a:lvl1pPr>
            <a:lvl2pPr marL="649224" indent="-285750" algn="l" defTabSz="457200" rtl="0" eaLnBrk="1" latinLnBrk="0" hangingPunct="1">
              <a:spcBef>
                <a:spcPts val="800"/>
              </a:spcBef>
              <a:spcAft>
                <a:spcPts val="200"/>
              </a:spcAft>
              <a:buFont typeface="Arial"/>
              <a:buChar char="•"/>
              <a:defRPr sz="3600" kern="1200">
                <a:solidFill>
                  <a:srgbClr val="315AAD"/>
                </a:solidFill>
                <a:effectLst/>
                <a:latin typeface="Arial"/>
                <a:ea typeface="+mn-ea"/>
                <a:cs typeface="Arial"/>
              </a:defRPr>
            </a:lvl2pPr>
            <a:lvl3pPr marL="978408" indent="-320040" algn="l" defTabSz="457200" rtl="0" eaLnBrk="1" latinLnBrk="0" hangingPunct="1">
              <a:spcBef>
                <a:spcPts val="400"/>
              </a:spcBef>
              <a:buSzPct val="80000"/>
              <a:buFont typeface="Wingdings" charset="2"/>
              <a:buChar char="§"/>
              <a:defRPr sz="3200" kern="1200">
                <a:solidFill>
                  <a:srgbClr val="4686C6"/>
                </a:solidFill>
                <a:latin typeface="Arial"/>
                <a:ea typeface="+mn-ea"/>
                <a:cs typeface="Arial"/>
              </a:defRPr>
            </a:lvl3pPr>
            <a:lvl4pPr marL="1234440" indent="-228600" algn="l" defTabSz="457200" rtl="0" eaLnBrk="1" latinLnBrk="0" hangingPunct="1">
              <a:spcBef>
                <a:spcPct val="20000"/>
              </a:spcBef>
              <a:spcAft>
                <a:spcPts val="200"/>
              </a:spcAft>
              <a:buFont typeface="Arial"/>
              <a:buChar char="–"/>
              <a:defRPr sz="2400" kern="1200">
                <a:solidFill>
                  <a:srgbClr val="383F3F"/>
                </a:solidFill>
                <a:latin typeface="Arial"/>
                <a:ea typeface="+mn-ea"/>
                <a:cs typeface="Arial"/>
              </a:defRPr>
            </a:lvl4pPr>
            <a:lvl5pPr marL="1417320" indent="-228600" algn="l" defTabSz="457200" rtl="0" eaLnBrk="1" latinLnBrk="0" hangingPunct="1">
              <a:spcBef>
                <a:spcPts val="528"/>
              </a:spcBef>
              <a:spcAft>
                <a:spcPts val="300"/>
              </a:spcAft>
              <a:buFont typeface="Lucida Grande"/>
              <a:buChar char="&gt;"/>
              <a:defRPr sz="2200" kern="1200">
                <a:solidFill>
                  <a:srgbClr val="BF2126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 smtClean="0"/>
              <a:t>BYOD?</a:t>
            </a:r>
          </a:p>
          <a:p>
            <a:pPr marL="363474" lvl="1" indent="0" algn="ctr">
              <a:buNone/>
            </a:pPr>
            <a:r>
              <a:rPr lang="en-US" sz="3000" dirty="0" smtClean="0"/>
              <a:t>Will we continue to buy devices for students?</a:t>
            </a:r>
          </a:p>
          <a:p>
            <a:pPr marL="363474" lvl="1" indent="0" algn="ctr">
              <a:buNone/>
            </a:pPr>
            <a:r>
              <a:rPr lang="en-US" sz="3000" dirty="0" smtClean="0"/>
              <a:t>Consider your students!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327" y="3488351"/>
            <a:ext cx="4493346" cy="269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2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368" y="287147"/>
            <a:ext cx="8555431" cy="667277"/>
          </a:xfrm>
        </p:spPr>
        <p:txBody>
          <a:bodyPr/>
          <a:lstStyle/>
          <a:p>
            <a:r>
              <a:rPr lang="en-US" dirty="0" smtClean="0"/>
              <a:t>Share with Others!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73" y="3623880"/>
            <a:ext cx="2726282" cy="1895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Oval Callout 3"/>
          <p:cNvSpPr/>
          <p:nvPr/>
        </p:nvSpPr>
        <p:spPr>
          <a:xfrm>
            <a:off x="3443658" y="1578985"/>
            <a:ext cx="4908072" cy="3009224"/>
          </a:xfrm>
          <a:prstGeom prst="wedgeEllipseCallout">
            <a:avLst>
              <a:gd name="adj1" fmla="val -49271"/>
              <a:gd name="adj2" fmla="val 4310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57636" y="2665968"/>
            <a:ext cx="4691127" cy="1023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#E12_SESS047</a:t>
            </a:r>
          </a:p>
        </p:txBody>
      </p:sp>
    </p:spTree>
    <p:extLst>
      <p:ext uri="{BB962C8B-B14F-4D97-AF65-F5344CB8AC3E}">
        <p14:creationId xmlns:p14="http://schemas.microsoft.com/office/powerpoint/2010/main" val="22071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68" y="288430"/>
            <a:ext cx="8555431" cy="664712"/>
          </a:xfrm>
        </p:spPr>
        <p:txBody>
          <a:bodyPr/>
          <a:lstStyle/>
          <a:p>
            <a:r>
              <a:rPr lang="en-US" sz="4000" dirty="0" smtClean="0"/>
              <a:t>Like a well-oiled machine?</a:t>
            </a:r>
            <a:endParaRPr lang="en-US" sz="4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300862" y="1204272"/>
            <a:ext cx="7965504" cy="5663880"/>
            <a:chOff x="568643" y="1598537"/>
            <a:chExt cx="6743701" cy="4795120"/>
          </a:xfrm>
        </p:grpSpPr>
        <p:pic>
          <p:nvPicPr>
            <p:cNvPr id="17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080" y="4571207"/>
              <a:ext cx="1594485" cy="1594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3" y="6307932"/>
              <a:ext cx="85725" cy="8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123" y="2992440"/>
              <a:ext cx="2237423" cy="2235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4348323" y="3976723"/>
              <a:ext cx="2340293" cy="206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5000"/>
                </a:lnSpc>
              </a:pPr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Students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76" y="2788922"/>
              <a:ext cx="1627347" cy="1627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2720341" y="3499361"/>
              <a:ext cx="1730217" cy="206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5000"/>
                </a:lnSpc>
              </a:pPr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Centers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4050" y="1598537"/>
              <a:ext cx="1594485" cy="1594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3432617" y="2292547"/>
              <a:ext cx="1697355" cy="206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5000"/>
                </a:lnSpc>
              </a:pPr>
              <a:r>
                <a:rPr lang="en-US" sz="1400" dirty="0">
                  <a:solidFill>
                    <a:srgbClr val="FFFFFF"/>
                  </a:solidFill>
                  <a:latin typeface="Arial" charset="0"/>
                </a:rPr>
                <a:t>Faculty</a:t>
              </a:r>
            </a:p>
          </p:txBody>
        </p:sp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558" y="2601136"/>
              <a:ext cx="2861786" cy="2863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762" y="2440307"/>
              <a:ext cx="2243138" cy="2243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3178811" y="5257884"/>
              <a:ext cx="2340293" cy="206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5000"/>
                </a:lnSpc>
              </a:pPr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Devices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71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368" y="287147"/>
            <a:ext cx="8555431" cy="667277"/>
          </a:xfrm>
        </p:spPr>
        <p:txBody>
          <a:bodyPr/>
          <a:lstStyle/>
          <a:p>
            <a:r>
              <a:rPr lang="en-US" dirty="0" smtClean="0"/>
              <a:t>Group Activity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16050"/>
            <a:ext cx="5435600" cy="471011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Pick one of the following: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4800" dirty="0" smtClean="0"/>
              <a:t>Devices		Centers</a:t>
            </a:r>
          </a:p>
          <a:p>
            <a:pPr marL="0" indent="0">
              <a:buNone/>
            </a:pPr>
            <a:r>
              <a:rPr lang="en-US" sz="4800" dirty="0"/>
              <a:t>	</a:t>
            </a:r>
            <a:r>
              <a:rPr lang="en-US" sz="4800" dirty="0" smtClean="0"/>
              <a:t>Faculty		Students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Brainstorm your ideas and create a list creative solutions to readiness challenges for your respective group.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963921" y="2560146"/>
            <a:ext cx="2482876" cy="2055022"/>
            <a:chOff x="5559046" y="2225041"/>
            <a:chExt cx="3292625" cy="2725232"/>
          </a:xfrm>
        </p:grpSpPr>
        <p:sp>
          <p:nvSpPr>
            <p:cNvPr id="6" name="Trapezoid 5"/>
            <p:cNvSpPr/>
            <p:nvPr/>
          </p:nvSpPr>
          <p:spPr>
            <a:xfrm>
              <a:off x="5559046" y="3149080"/>
              <a:ext cx="1023906" cy="1359052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622962" y="2225041"/>
              <a:ext cx="884283" cy="8842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apezoid 7"/>
            <p:cNvSpPr/>
            <p:nvPr/>
          </p:nvSpPr>
          <p:spPr>
            <a:xfrm>
              <a:off x="6707672" y="3149080"/>
              <a:ext cx="1023906" cy="1359052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771588" y="2225041"/>
              <a:ext cx="884283" cy="8842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apezoid 9"/>
            <p:cNvSpPr/>
            <p:nvPr/>
          </p:nvSpPr>
          <p:spPr>
            <a:xfrm>
              <a:off x="7827765" y="3149080"/>
              <a:ext cx="1023906" cy="1359052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891681" y="2225041"/>
              <a:ext cx="884283" cy="8842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apezoid 11"/>
            <p:cNvSpPr/>
            <p:nvPr/>
          </p:nvSpPr>
          <p:spPr>
            <a:xfrm>
              <a:off x="6107296" y="3591221"/>
              <a:ext cx="1023906" cy="1359052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171212" y="2667182"/>
              <a:ext cx="884283" cy="8842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3"/>
            <p:cNvSpPr/>
            <p:nvPr/>
          </p:nvSpPr>
          <p:spPr>
            <a:xfrm>
              <a:off x="7255922" y="3591221"/>
              <a:ext cx="1023906" cy="1359052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319838" y="2667182"/>
              <a:ext cx="884283" cy="8842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960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16050"/>
            <a:ext cx="8229600" cy="393827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Any Questions?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2362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98320"/>
            <a:ext cx="8229600" cy="3992880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8500" dirty="0" smtClean="0"/>
              <a:t>Contact Us!</a:t>
            </a:r>
            <a:endParaRPr lang="en-US" sz="4600" dirty="0" smtClean="0"/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6600" dirty="0" err="1" smtClean="0"/>
              <a:t>jphorne@gsu.edu</a:t>
            </a:r>
            <a:endParaRPr lang="en-US" sz="6600" dirty="0" smtClean="0"/>
          </a:p>
          <a:p>
            <a:pPr marL="0" indent="0" algn="ctr">
              <a:buNone/>
            </a:pPr>
            <a:r>
              <a:rPr lang="en-US" sz="6600" dirty="0" err="1" smtClean="0"/>
              <a:t>joallen@gsu.edu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801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02454"/>
            <a:ext cx="8514080" cy="4123709"/>
          </a:xfrm>
        </p:spPr>
        <p:txBody>
          <a:bodyPr/>
          <a:lstStyle/>
          <a:p>
            <a:r>
              <a:rPr lang="en-US" dirty="0" smtClean="0"/>
              <a:t>Joe Horne</a:t>
            </a:r>
          </a:p>
          <a:p>
            <a:pPr lvl="1"/>
            <a:r>
              <a:rPr lang="en-US" sz="2800" dirty="0" smtClean="0"/>
              <a:t>Manager, Instructional Design Services</a:t>
            </a:r>
          </a:p>
          <a:p>
            <a:r>
              <a:rPr lang="en-US" dirty="0" smtClean="0"/>
              <a:t>Julian Allen</a:t>
            </a:r>
          </a:p>
          <a:p>
            <a:pPr lvl="1"/>
            <a:r>
              <a:rPr lang="en-US" sz="2800" dirty="0" smtClean="0"/>
              <a:t>Director, Professional Services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368" y="287147"/>
            <a:ext cx="8555431" cy="667277"/>
          </a:xfrm>
        </p:spPr>
        <p:txBody>
          <a:bodyPr/>
          <a:lstStyle/>
          <a:p>
            <a:r>
              <a:rPr lang="en-US" dirty="0" smtClean="0"/>
              <a:t>About Us…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1368" y="1389538"/>
            <a:ext cx="3505912" cy="4818222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 smtClean="0"/>
              <a:t>Founded in 1913 </a:t>
            </a:r>
            <a:br>
              <a:rPr lang="en-US" sz="3200" dirty="0" smtClean="0"/>
            </a:br>
            <a:r>
              <a:rPr lang="en-US" sz="3200" dirty="0" smtClean="0"/>
              <a:t>(we’re counting down to 100!)</a:t>
            </a:r>
          </a:p>
          <a:p>
            <a:r>
              <a:rPr lang="en-US" sz="3200" dirty="0" smtClean="0"/>
              <a:t>32,000 students </a:t>
            </a:r>
            <a:br>
              <a:rPr lang="en-US" sz="3200" dirty="0" smtClean="0"/>
            </a:br>
            <a:r>
              <a:rPr lang="en-US" sz="3200" dirty="0" smtClean="0"/>
              <a:t>(graduate and undergraduate)</a:t>
            </a:r>
          </a:p>
          <a:p>
            <a:r>
              <a:rPr lang="en-US" sz="3200" dirty="0" smtClean="0"/>
              <a:t>1150 faculty</a:t>
            </a:r>
          </a:p>
          <a:p>
            <a:r>
              <a:rPr lang="en-US" sz="3200" dirty="0" smtClean="0"/>
              <a:t>250 degree programs across </a:t>
            </a:r>
            <a:br>
              <a:rPr lang="en-US" sz="3200" dirty="0" smtClean="0"/>
            </a:br>
            <a:r>
              <a:rPr lang="en-US" sz="3200" dirty="0" smtClean="0"/>
              <a:t>8 colleges</a:t>
            </a:r>
          </a:p>
          <a:p>
            <a:r>
              <a:rPr lang="en-US" sz="3200" dirty="0" smtClean="0"/>
              <a:t>Located in the heart of Downtown Atlanta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368" y="293559"/>
            <a:ext cx="8555431" cy="654453"/>
          </a:xfrm>
        </p:spPr>
        <p:txBody>
          <a:bodyPr/>
          <a:lstStyle/>
          <a:p>
            <a:r>
              <a:rPr lang="en-US" sz="3600" dirty="0" smtClean="0"/>
              <a:t>About Georgia State University</a:t>
            </a:r>
            <a:endParaRPr lang="en-US" sz="3600" dirty="0"/>
          </a:p>
        </p:txBody>
      </p:sp>
      <p:pic>
        <p:nvPicPr>
          <p:cNvPr id="4" name="Picture 3" descr="20110822firstdayofschool3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80" y="1416050"/>
            <a:ext cx="4714240" cy="361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20100621PPScienceCenterStock332PS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3744595"/>
            <a:ext cx="3901440" cy="2731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384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368" y="287147"/>
            <a:ext cx="8555431" cy="667277"/>
          </a:xfrm>
        </p:spPr>
        <p:txBody>
          <a:bodyPr/>
          <a:lstStyle/>
          <a:p>
            <a:r>
              <a:rPr lang="en-US" dirty="0" smtClean="0"/>
              <a:t>Mobile Learning</a:t>
            </a:r>
            <a:endParaRPr lang="en-US" dirty="0"/>
          </a:p>
        </p:txBody>
      </p:sp>
      <p:pic>
        <p:nvPicPr>
          <p:cNvPr id="4" name="Picture 3" descr="052908GSUSTK01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8" y="1182130"/>
            <a:ext cx="7412432" cy="4944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20110822firstdayofschool68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12" y="2629916"/>
            <a:ext cx="3121152" cy="2075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20111117MLB_Admissions_stock_1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80" y="4400092"/>
            <a:ext cx="3256280" cy="2165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" y="1304290"/>
            <a:ext cx="4043680" cy="4710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do we define Mobile Learning </a:t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GSU?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38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368" y="287147"/>
            <a:ext cx="8555431" cy="667277"/>
          </a:xfrm>
        </p:spPr>
        <p:txBody>
          <a:bodyPr/>
          <a:lstStyle/>
          <a:p>
            <a:r>
              <a:rPr lang="en-US" dirty="0" smtClean="0"/>
              <a:t>Group Activity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64358"/>
            <a:ext cx="5405120" cy="3792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dirty="0" smtClean="0"/>
              <a:t>Are you engaging students in mobile learning?</a:t>
            </a:r>
            <a:endParaRPr lang="en-US" sz="3900" dirty="0"/>
          </a:p>
          <a:p>
            <a:pPr marL="0" indent="0">
              <a:buNone/>
            </a:pPr>
            <a:r>
              <a:rPr lang="en-US" sz="3900" dirty="0" smtClean="0"/>
              <a:t>If so, what challenges are you facing?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63921" y="2560146"/>
            <a:ext cx="2482876" cy="2055022"/>
            <a:chOff x="5559046" y="2225041"/>
            <a:chExt cx="3292625" cy="2725232"/>
          </a:xfrm>
        </p:grpSpPr>
        <p:sp>
          <p:nvSpPr>
            <p:cNvPr id="4" name="Trapezoid 3"/>
            <p:cNvSpPr/>
            <p:nvPr/>
          </p:nvSpPr>
          <p:spPr>
            <a:xfrm>
              <a:off x="5559046" y="3149080"/>
              <a:ext cx="1023906" cy="1359052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622962" y="2225041"/>
              <a:ext cx="884283" cy="8842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apezoid 6"/>
            <p:cNvSpPr/>
            <p:nvPr/>
          </p:nvSpPr>
          <p:spPr>
            <a:xfrm>
              <a:off x="6707672" y="3149080"/>
              <a:ext cx="1023906" cy="1359052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771588" y="2225041"/>
              <a:ext cx="884283" cy="8842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apezoid 8"/>
            <p:cNvSpPr/>
            <p:nvPr/>
          </p:nvSpPr>
          <p:spPr>
            <a:xfrm>
              <a:off x="7827765" y="3149080"/>
              <a:ext cx="1023906" cy="1359052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891681" y="2225041"/>
              <a:ext cx="884283" cy="8842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apezoid 10"/>
            <p:cNvSpPr/>
            <p:nvPr/>
          </p:nvSpPr>
          <p:spPr>
            <a:xfrm>
              <a:off x="6107296" y="3591221"/>
              <a:ext cx="1023906" cy="1359052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171212" y="2667182"/>
              <a:ext cx="884283" cy="8842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2"/>
            <p:cNvSpPr/>
            <p:nvPr/>
          </p:nvSpPr>
          <p:spPr>
            <a:xfrm>
              <a:off x="7255922" y="3591221"/>
              <a:ext cx="1023906" cy="1359052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319838" y="2667182"/>
              <a:ext cx="884283" cy="8842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31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9172"/>
            <a:ext cx="8229600" cy="438699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5400" dirty="0" smtClean="0"/>
              <a:t>Are you ready for mobile?</a:t>
            </a:r>
          </a:p>
          <a:p>
            <a:pPr marL="0" indent="0">
              <a:buNone/>
            </a:pPr>
            <a:endParaRPr lang="en-US" sz="3300" dirty="0"/>
          </a:p>
          <a:p>
            <a:pPr marL="0" indent="0" algn="ctr">
              <a:buNone/>
            </a:pPr>
            <a:r>
              <a:rPr sz="5400" dirty="0" smtClean="0"/>
              <a:t>readiness [ˈrɛdɪnɪs]</a:t>
            </a:r>
            <a:r>
              <a:rPr lang="en-US" sz="5400" dirty="0" smtClean="0"/>
              <a:t> </a:t>
            </a:r>
            <a:r>
              <a:rPr sz="5400" i="1" dirty="0" smtClean="0"/>
              <a:t>n</a:t>
            </a:r>
            <a:endParaRPr lang="en-US" sz="5400" i="1" dirty="0" smtClean="0"/>
          </a:p>
          <a:p>
            <a:pPr lvl="1">
              <a:buNone/>
            </a:pPr>
            <a:r>
              <a:rPr lang="en-US" sz="1400" b="1" dirty="0" smtClean="0"/>
              <a:t>	</a:t>
            </a:r>
          </a:p>
          <a:p>
            <a:pPr lvl="1" algn="ctr">
              <a:buNone/>
            </a:pPr>
            <a:r>
              <a:rPr sz="4400" dirty="0" smtClean="0"/>
              <a:t>the state of being ready or prepared, as for use or action</a:t>
            </a:r>
            <a:endParaRPr lang="en-US" sz="4400" dirty="0" smtClean="0"/>
          </a:p>
          <a:p>
            <a:pPr>
              <a:buNone/>
            </a:pPr>
            <a:endParaRPr lang="en-US" dirty="0" smtClean="0"/>
          </a:p>
          <a:p>
            <a:pPr algn="r">
              <a:buNone/>
            </a:pPr>
            <a:r>
              <a:rPr lang="en-US" sz="2400" i="1" dirty="0" smtClean="0"/>
              <a:t>Collins English Dictionary</a:t>
            </a:r>
            <a:endParaRPr sz="2400" i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readiness?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7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ready?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772" y="6800546"/>
            <a:ext cx="87153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3" y="6800546"/>
            <a:ext cx="85725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48" y="1697051"/>
            <a:ext cx="6097905" cy="4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97" y="1645617"/>
            <a:ext cx="1993106" cy="406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458562" y="3471546"/>
            <a:ext cx="2095976" cy="41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573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145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717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289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861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433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</a:rPr>
              <a:t>Centers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608" y="1889932"/>
            <a:ext cx="1355884" cy="135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540" y="1645617"/>
            <a:ext cx="1991678" cy="406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523105" y="3471546"/>
            <a:ext cx="2094548" cy="41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573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145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717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289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861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433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</a:rPr>
              <a:t>Faculty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293" y="1889932"/>
            <a:ext cx="1354455" cy="135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1645617"/>
            <a:ext cx="1993107" cy="406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560503" y="3471546"/>
            <a:ext cx="2095977" cy="41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573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145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717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289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861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433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</a:rPr>
              <a:t>Students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50" y="1889932"/>
            <a:ext cx="1355883" cy="135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25" y="4673137"/>
            <a:ext cx="4110513" cy="58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645617"/>
            <a:ext cx="1993107" cy="406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93065" y="3471546"/>
            <a:ext cx="2095977" cy="41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573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145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717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289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861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433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</a:rPr>
              <a:t>Devices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2" y="1889932"/>
            <a:ext cx="1355883" cy="135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1" y="4079571"/>
            <a:ext cx="6929120" cy="122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427130" y="4465995"/>
            <a:ext cx="4213383" cy="42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573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145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717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289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861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433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sz="2900" dirty="0" smtClean="0">
                <a:solidFill>
                  <a:srgbClr val="000000"/>
                </a:solidFill>
                <a:latin typeface="Arial" charset="0"/>
              </a:rPr>
              <a:t>Readiness</a:t>
            </a:r>
            <a:endParaRPr lang="en-US" sz="29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61280"/>
            <a:ext cx="8229600" cy="79248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600" dirty="0" smtClean="0"/>
              <a:t>Inspected </a:t>
            </a:r>
            <a:r>
              <a:rPr lang="en-US" sz="2800" dirty="0" smtClean="0"/>
              <a:t>•</a:t>
            </a:r>
            <a:r>
              <a:rPr lang="en-US" sz="3600" dirty="0" smtClean="0"/>
              <a:t> Inventoried</a:t>
            </a:r>
            <a:r>
              <a:rPr lang="en-US" sz="3600" dirty="0"/>
              <a:t> </a:t>
            </a:r>
            <a:r>
              <a:rPr lang="en-US" sz="2800" dirty="0" smtClean="0"/>
              <a:t>•</a:t>
            </a:r>
            <a:r>
              <a:rPr lang="en-US" sz="3600" dirty="0" smtClean="0"/>
              <a:t> Imaged</a:t>
            </a:r>
          </a:p>
          <a:p>
            <a:pPr marL="0" indent="0" algn="ctr">
              <a:buNone/>
            </a:pPr>
            <a:r>
              <a:rPr lang="en-US" sz="3600" dirty="0" smtClean="0"/>
              <a:t>Managed?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Devices: Ready to Deploy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20" y="1321988"/>
            <a:ext cx="5547360" cy="36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35139</TotalTime>
  <Words>354</Words>
  <Application>Microsoft Macintosh PowerPoint</Application>
  <PresentationFormat>On-screen Show (4:3)</PresentationFormat>
  <Paragraphs>118</Paragraphs>
  <Slides>23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You can get there from here!</vt:lpstr>
      <vt:lpstr>Share with Others!</vt:lpstr>
      <vt:lpstr>About Us…</vt:lpstr>
      <vt:lpstr>About Georgia State University</vt:lpstr>
      <vt:lpstr>Mobile Learning</vt:lpstr>
      <vt:lpstr>Group Activity</vt:lpstr>
      <vt:lpstr>What is readiness?</vt:lpstr>
      <vt:lpstr>Are we ready?</vt:lpstr>
      <vt:lpstr>Devices: Ready to Deploy</vt:lpstr>
      <vt:lpstr>Devices: Ready to Deploy</vt:lpstr>
      <vt:lpstr>Devices: Ready to Deploy</vt:lpstr>
      <vt:lpstr>Devices: Ready to Deploy</vt:lpstr>
      <vt:lpstr>Devices: Ready to Deploy</vt:lpstr>
      <vt:lpstr>Centers: Ready to Support</vt:lpstr>
      <vt:lpstr>Centers: Ready to Support</vt:lpstr>
      <vt:lpstr>Faculty: Ready to Engage</vt:lpstr>
      <vt:lpstr>Faculty: Ready to Engage</vt:lpstr>
      <vt:lpstr>Students: Ready to Learn</vt:lpstr>
      <vt:lpstr>So what’s next?</vt:lpstr>
      <vt:lpstr>Like a well-oiled machine?</vt:lpstr>
      <vt:lpstr>Group Activity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Bryn Richardson</dc:creator>
  <cp:lastModifiedBy>Julian Allen</cp:lastModifiedBy>
  <cp:revision>795</cp:revision>
  <dcterms:created xsi:type="dcterms:W3CDTF">2012-02-13T04:23:44Z</dcterms:created>
  <dcterms:modified xsi:type="dcterms:W3CDTF">2012-11-14T15:02:57Z</dcterms:modified>
</cp:coreProperties>
</file>