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6" r:id="rId1"/>
    <p:sldMasterId id="2147483656" r:id="rId2"/>
  </p:sldMasterIdLst>
  <p:notesMasterIdLst>
    <p:notesMasterId r:id="rId37"/>
  </p:notesMasterIdLst>
  <p:sldIdLst>
    <p:sldId id="311" r:id="rId3"/>
    <p:sldId id="316" r:id="rId4"/>
    <p:sldId id="374" r:id="rId5"/>
    <p:sldId id="382" r:id="rId6"/>
    <p:sldId id="355" r:id="rId7"/>
    <p:sldId id="364" r:id="rId8"/>
    <p:sldId id="365" r:id="rId9"/>
    <p:sldId id="366" r:id="rId10"/>
    <p:sldId id="368" r:id="rId11"/>
    <p:sldId id="397" r:id="rId12"/>
    <p:sldId id="398" r:id="rId13"/>
    <p:sldId id="414" r:id="rId14"/>
    <p:sldId id="415" r:id="rId15"/>
    <p:sldId id="416" r:id="rId16"/>
    <p:sldId id="395" r:id="rId17"/>
    <p:sldId id="412" r:id="rId18"/>
    <p:sldId id="383" r:id="rId19"/>
    <p:sldId id="408" r:id="rId20"/>
    <p:sldId id="410" r:id="rId21"/>
    <p:sldId id="402" r:id="rId22"/>
    <p:sldId id="411" r:id="rId23"/>
    <p:sldId id="405" r:id="rId24"/>
    <p:sldId id="403" r:id="rId25"/>
    <p:sldId id="404" r:id="rId26"/>
    <p:sldId id="413" r:id="rId27"/>
    <p:sldId id="417" r:id="rId28"/>
    <p:sldId id="393" r:id="rId29"/>
    <p:sldId id="378" r:id="rId30"/>
    <p:sldId id="391" r:id="rId31"/>
    <p:sldId id="399" r:id="rId32"/>
    <p:sldId id="390" r:id="rId33"/>
    <p:sldId id="389" r:id="rId34"/>
    <p:sldId id="380" r:id="rId35"/>
    <p:sldId id="401" r:id="rId36"/>
  </p:sldIdLst>
  <p:sldSz cx="9144000" cy="6858000" type="screen4x3"/>
  <p:notesSz cx="6858000" cy="9312275"/>
  <p:defaultTextStyle>
    <a:defPPr>
      <a:defRPr lang="en-US"/>
    </a:defPPr>
    <a:lvl1pPr algn="l" rtl="0" fontAlgn="base">
      <a:spcBef>
        <a:spcPct val="0"/>
      </a:spcBef>
      <a:spcAft>
        <a:spcPct val="0"/>
      </a:spcAft>
      <a:defRPr sz="2400" kern="1200">
        <a:solidFill>
          <a:srgbClr val="5F6062"/>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rgbClr val="5F6062"/>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rgbClr val="5F6062"/>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rgbClr val="5F6062"/>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rgbClr val="5F6062"/>
        </a:solidFill>
        <a:latin typeface="Arial" pitchFamily="34" charset="0"/>
        <a:ea typeface="ＭＳ Ｐゴシック"/>
        <a:cs typeface="ＭＳ Ｐゴシック"/>
      </a:defRPr>
    </a:lvl5pPr>
    <a:lvl6pPr marL="2286000" algn="l" defTabSz="914400" rtl="0" eaLnBrk="1" latinLnBrk="0" hangingPunct="1">
      <a:defRPr sz="2400" kern="1200">
        <a:solidFill>
          <a:srgbClr val="5F6062"/>
        </a:solidFill>
        <a:latin typeface="Arial" pitchFamily="34" charset="0"/>
        <a:ea typeface="ＭＳ Ｐゴシック"/>
        <a:cs typeface="ＭＳ Ｐゴシック"/>
      </a:defRPr>
    </a:lvl6pPr>
    <a:lvl7pPr marL="2743200" algn="l" defTabSz="914400" rtl="0" eaLnBrk="1" latinLnBrk="0" hangingPunct="1">
      <a:defRPr sz="2400" kern="1200">
        <a:solidFill>
          <a:srgbClr val="5F6062"/>
        </a:solidFill>
        <a:latin typeface="Arial" pitchFamily="34" charset="0"/>
        <a:ea typeface="ＭＳ Ｐゴシック"/>
        <a:cs typeface="ＭＳ Ｐゴシック"/>
      </a:defRPr>
    </a:lvl7pPr>
    <a:lvl8pPr marL="3200400" algn="l" defTabSz="914400" rtl="0" eaLnBrk="1" latinLnBrk="0" hangingPunct="1">
      <a:defRPr sz="2400" kern="1200">
        <a:solidFill>
          <a:srgbClr val="5F6062"/>
        </a:solidFill>
        <a:latin typeface="Arial" pitchFamily="34" charset="0"/>
        <a:ea typeface="ＭＳ Ｐゴシック"/>
        <a:cs typeface="ＭＳ Ｐゴシック"/>
      </a:defRPr>
    </a:lvl8pPr>
    <a:lvl9pPr marL="3657600" algn="l" defTabSz="914400" rtl="0" eaLnBrk="1" latinLnBrk="0" hangingPunct="1">
      <a:defRPr sz="2400" kern="1200">
        <a:solidFill>
          <a:srgbClr val="5F6062"/>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88C"/>
    <a:srgbClr val="23329F"/>
    <a:srgbClr val="006600"/>
    <a:srgbClr val="C7CFD4"/>
    <a:srgbClr val="EEB211"/>
    <a:srgbClr val="009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30" autoAdjust="0"/>
    <p:restoredTop sz="76744" autoAdjust="0"/>
  </p:normalViewPr>
  <p:slideViewPr>
    <p:cSldViewPr>
      <p:cViewPr varScale="1">
        <p:scale>
          <a:sx n="64" d="100"/>
          <a:sy n="64" d="100"/>
        </p:scale>
        <p:origin x="-490" y="-72"/>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John:Desktop:ECON%20122%20Hardy%20Analysi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ECON 301 GPA</a:t>
            </a:r>
          </a:p>
        </c:rich>
      </c:tx>
      <c:layout/>
      <c:overlay val="0"/>
    </c:title>
    <c:autoTitleDeleted val="0"/>
    <c:plotArea>
      <c:layout/>
      <c:barChart>
        <c:barDir val="col"/>
        <c:grouping val="clustered"/>
        <c:varyColors val="0"/>
        <c:ser>
          <c:idx val="0"/>
          <c:order val="0"/>
          <c:tx>
            <c:strRef>
              <c:f>Data!$A$2</c:f>
              <c:strCache>
                <c:ptCount val="1"/>
                <c:pt idx="0">
                  <c:v>No ECON 122</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Data!$B$1:$E$1</c:f>
              <c:strCache>
                <c:ptCount val="1"/>
                <c:pt idx="0">
                  <c:v>GPA</c:v>
                </c:pt>
              </c:strCache>
            </c:strRef>
          </c:cat>
          <c:val>
            <c:numRef>
              <c:f>Data!$B$2:$E$2</c:f>
              <c:numCache>
                <c:formatCode>#,##0.00</c:formatCode>
                <c:ptCount val="1"/>
                <c:pt idx="0">
                  <c:v>2.8</c:v>
                </c:pt>
              </c:numCache>
            </c:numRef>
          </c:val>
        </c:ser>
        <c:ser>
          <c:idx val="4"/>
          <c:order val="1"/>
          <c:tx>
            <c:strRef>
              <c:f>Data!$A$6</c:f>
              <c:strCache>
                <c:ptCount val="1"/>
                <c:pt idx="0">
                  <c:v>Pre-Spring 2010 Non-Hardy</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Data!$B$1:$E$1</c:f>
              <c:strCache>
                <c:ptCount val="1"/>
                <c:pt idx="0">
                  <c:v>GPA</c:v>
                </c:pt>
              </c:strCache>
            </c:strRef>
          </c:cat>
          <c:val>
            <c:numRef>
              <c:f>Data!$B$6:$E$6</c:f>
              <c:numCache>
                <c:formatCode>#,##0.00</c:formatCode>
                <c:ptCount val="1"/>
                <c:pt idx="0">
                  <c:v>2.5333329999999998</c:v>
                </c:pt>
              </c:numCache>
            </c:numRef>
          </c:val>
        </c:ser>
        <c:ser>
          <c:idx val="3"/>
          <c:order val="2"/>
          <c:tx>
            <c:strRef>
              <c:f>Data!$A$5</c:f>
              <c:strCache>
                <c:ptCount val="1"/>
                <c:pt idx="0">
                  <c:v>Pre-Spring 2010 Hardy</c:v>
                </c:pt>
              </c:strCache>
            </c:strRef>
          </c:tx>
          <c:invertIfNegative val="0"/>
          <c:dLbls>
            <c:dLbl>
              <c:idx val="0"/>
              <c:layout>
                <c:manualLayout>
                  <c:x val="0"/>
                  <c:y val="-1.6836195965367E-2"/>
                </c:manualLayout>
              </c:layout>
              <c:showLegendKey val="0"/>
              <c:showVal val="1"/>
              <c:showCatName val="0"/>
              <c:showSerName val="0"/>
              <c:showPercent val="0"/>
              <c:showBubbleSize val="0"/>
            </c:dLbl>
            <c:txPr>
              <a:bodyPr/>
              <a:lstStyle/>
              <a:p>
                <a:pPr>
                  <a:defRPr sz="1100" b="1"/>
                </a:pPr>
                <a:endParaRPr lang="en-US"/>
              </a:p>
            </c:txPr>
            <c:showLegendKey val="0"/>
            <c:showVal val="0"/>
            <c:showCatName val="0"/>
            <c:showSerName val="0"/>
            <c:showPercent val="0"/>
            <c:showBubbleSize val="0"/>
          </c:dLbls>
          <c:cat>
            <c:strRef>
              <c:f>Data!$B$1:$E$1</c:f>
              <c:strCache>
                <c:ptCount val="1"/>
                <c:pt idx="0">
                  <c:v>GPA</c:v>
                </c:pt>
              </c:strCache>
            </c:strRef>
          </c:cat>
          <c:val>
            <c:numRef>
              <c:f>Data!$B$5:$E$5</c:f>
              <c:numCache>
                <c:formatCode>#,##0.00</c:formatCode>
                <c:ptCount val="1"/>
                <c:pt idx="0">
                  <c:v>2.875</c:v>
                </c:pt>
              </c:numCache>
            </c:numRef>
          </c:val>
        </c:ser>
        <c:ser>
          <c:idx val="1"/>
          <c:order val="3"/>
          <c:tx>
            <c:strRef>
              <c:f>Data!$A$3</c:f>
              <c:strCache>
                <c:ptCount val="1"/>
                <c:pt idx="0">
                  <c:v>Hardy as of Spring 2010</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Data!$B$1:$E$1</c:f>
              <c:strCache>
                <c:ptCount val="1"/>
                <c:pt idx="0">
                  <c:v>GPA</c:v>
                </c:pt>
              </c:strCache>
            </c:strRef>
          </c:cat>
          <c:val>
            <c:numRef>
              <c:f>Data!$B$3:$E$3</c:f>
              <c:numCache>
                <c:formatCode>#,##0.00</c:formatCode>
                <c:ptCount val="1"/>
                <c:pt idx="0">
                  <c:v>3.2222219999999999</c:v>
                </c:pt>
              </c:numCache>
            </c:numRef>
          </c:val>
        </c:ser>
        <c:ser>
          <c:idx val="2"/>
          <c:order val="4"/>
          <c:tx>
            <c:strRef>
              <c:f>Data!$A$4</c:f>
              <c:strCache>
                <c:ptCount val="1"/>
                <c:pt idx="0">
                  <c:v>Non-Hardy as of Spring 2010</c:v>
                </c:pt>
              </c:strCache>
            </c:strRef>
          </c:tx>
          <c:invertIfNegative val="0"/>
          <c:dLbls>
            <c:dLbl>
              <c:idx val="0"/>
              <c:layout/>
              <c:showLegendKey val="0"/>
              <c:showVal val="1"/>
              <c:showCatName val="0"/>
              <c:showSerName val="0"/>
              <c:showPercent val="0"/>
              <c:showBubbleSize val="0"/>
            </c:dLbl>
            <c:txPr>
              <a:bodyPr/>
              <a:lstStyle/>
              <a:p>
                <a:pPr>
                  <a:defRPr sz="1100" b="1"/>
                </a:pPr>
                <a:endParaRPr lang="en-US"/>
              </a:p>
            </c:txPr>
            <c:showLegendKey val="0"/>
            <c:showVal val="0"/>
            <c:showCatName val="0"/>
            <c:showSerName val="0"/>
            <c:showPercent val="0"/>
            <c:showBubbleSize val="0"/>
          </c:dLbls>
          <c:cat>
            <c:strRef>
              <c:f>Data!$B$1:$E$1</c:f>
              <c:strCache>
                <c:ptCount val="1"/>
                <c:pt idx="0">
                  <c:v>GPA</c:v>
                </c:pt>
              </c:strCache>
            </c:strRef>
          </c:cat>
          <c:val>
            <c:numRef>
              <c:f>Data!$B$4:$E$4</c:f>
              <c:numCache>
                <c:formatCode>#,##0.00</c:formatCode>
                <c:ptCount val="1"/>
                <c:pt idx="0">
                  <c:v>2.5882350000000001</c:v>
                </c:pt>
              </c:numCache>
            </c:numRef>
          </c:val>
        </c:ser>
        <c:ser>
          <c:idx val="5"/>
          <c:order val="5"/>
          <c:tx>
            <c:strRef>
              <c:f>Data!$A$7</c:f>
              <c:strCache>
                <c:ptCount val="1"/>
                <c:pt idx="0">
                  <c:v>ECON 301 after Spring 2010</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strRef>
              <c:f>Data!$B$1:$E$1</c:f>
              <c:strCache>
                <c:ptCount val="1"/>
                <c:pt idx="0">
                  <c:v>GPA</c:v>
                </c:pt>
              </c:strCache>
            </c:strRef>
          </c:cat>
          <c:val>
            <c:numRef>
              <c:f>Data!$B$7:$E$7</c:f>
              <c:numCache>
                <c:formatCode>#,##0.00</c:formatCode>
                <c:ptCount val="1"/>
                <c:pt idx="0">
                  <c:v>2.7159763313609471</c:v>
                </c:pt>
              </c:numCache>
            </c:numRef>
          </c:val>
        </c:ser>
        <c:dLbls>
          <c:showLegendKey val="0"/>
          <c:showVal val="0"/>
          <c:showCatName val="0"/>
          <c:showSerName val="0"/>
          <c:showPercent val="0"/>
          <c:showBubbleSize val="0"/>
        </c:dLbls>
        <c:gapWidth val="150"/>
        <c:axId val="73608192"/>
        <c:axId val="73611136"/>
      </c:barChart>
      <c:catAx>
        <c:axId val="73608192"/>
        <c:scaling>
          <c:orientation val="minMax"/>
        </c:scaling>
        <c:delete val="0"/>
        <c:axPos val="b"/>
        <c:majorTickMark val="out"/>
        <c:minorTickMark val="none"/>
        <c:tickLblPos val="nextTo"/>
        <c:crossAx val="73611136"/>
        <c:crosses val="autoZero"/>
        <c:auto val="1"/>
        <c:lblAlgn val="ctr"/>
        <c:lblOffset val="100"/>
        <c:noMultiLvlLbl val="0"/>
      </c:catAx>
      <c:valAx>
        <c:axId val="73611136"/>
        <c:scaling>
          <c:orientation val="minMax"/>
        </c:scaling>
        <c:delete val="0"/>
        <c:axPos val="l"/>
        <c:majorGridlines/>
        <c:numFmt formatCode="#,##0.00" sourceLinked="1"/>
        <c:majorTickMark val="out"/>
        <c:minorTickMark val="none"/>
        <c:tickLblPos val="nextTo"/>
        <c:crossAx val="73608192"/>
        <c:crosses val="autoZero"/>
        <c:crossBetween val="between"/>
      </c:valAx>
    </c:plotArea>
    <c:legend>
      <c:legendPos val="r"/>
      <c:layout/>
      <c:overlay val="0"/>
    </c:legend>
    <c:plotVisOnly val="1"/>
    <c:dispBlanksAs val="gap"/>
    <c:showDLblsOverMax val="0"/>
  </c:chart>
  <c:externalData r:id="rId2">
    <c:autoUpdate val="0"/>
  </c:externalData>
  <c:userShapes r:id="rId3"/>
</c:chartSpace>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6C5A4-5305-A94C-A3EA-6575490C307F}" type="doc">
      <dgm:prSet loTypeId="urn:microsoft.com/office/officeart/2005/8/layout/pList1#2" loCatId="list" qsTypeId="urn:microsoft.com/office/officeart/2005/8/quickstyle/simple1" qsCatId="simple" csTypeId="urn:microsoft.com/office/officeart/2005/8/colors/accent0_2" csCatId="mainScheme" phldr="1"/>
      <dgm:spPr/>
      <dgm:t>
        <a:bodyPr/>
        <a:lstStyle/>
        <a:p>
          <a:endParaRPr lang="en-US"/>
        </a:p>
      </dgm:t>
    </dgm:pt>
    <dgm:pt modelId="{579DE282-78C9-9D4E-9862-8CC4318A7A99}">
      <dgm:prSet phldrT="[Text]" phldr="1" custT="1"/>
      <dgm:spPr>
        <a:noFill/>
        <a:ln>
          <a:noFill/>
        </a:ln>
      </dgm:spPr>
      <dgm:t>
        <a:bodyPr/>
        <a:lstStyle/>
        <a:p>
          <a:endParaRPr lang="en-US" sz="1400" cap="all" dirty="0">
            <a:latin typeface="Courier"/>
            <a:cs typeface="Courier"/>
          </a:endParaRPr>
        </a:p>
      </dgm:t>
    </dgm:pt>
    <dgm:pt modelId="{BF0B435D-5329-FE4A-BA3F-93E8381BED58}" type="parTrans" cxnId="{0414B0E3-8D19-4F47-A857-F2E5B071D200}">
      <dgm:prSet/>
      <dgm:spPr/>
      <dgm:t>
        <a:bodyPr/>
        <a:lstStyle/>
        <a:p>
          <a:endParaRPr lang="en-US">
            <a:latin typeface="Courier"/>
            <a:cs typeface="Courier"/>
          </a:endParaRPr>
        </a:p>
      </dgm:t>
    </dgm:pt>
    <dgm:pt modelId="{6EC1DCAE-E04F-9841-A82A-0376533B6B9D}" type="sibTrans" cxnId="{0414B0E3-8D19-4F47-A857-F2E5B071D200}">
      <dgm:prSet/>
      <dgm:spPr/>
      <dgm:t>
        <a:bodyPr/>
        <a:lstStyle/>
        <a:p>
          <a:endParaRPr lang="en-US">
            <a:latin typeface="Courier"/>
            <a:cs typeface="Courier"/>
          </a:endParaRPr>
        </a:p>
      </dgm:t>
    </dgm:pt>
    <dgm:pt modelId="{D285E16C-3C5E-BA42-B989-53B6822D7741}">
      <dgm:prSet phldrT="[Text]" phldr="1" custT="1"/>
      <dgm:spPr>
        <a:noFill/>
        <a:ln>
          <a:noFill/>
        </a:ln>
      </dgm:spPr>
      <dgm:t>
        <a:bodyPr/>
        <a:lstStyle/>
        <a:p>
          <a:endParaRPr lang="en-US" sz="1400" cap="all" dirty="0">
            <a:latin typeface="Courier"/>
            <a:cs typeface="Courier"/>
          </a:endParaRPr>
        </a:p>
      </dgm:t>
    </dgm:pt>
    <dgm:pt modelId="{7F0F1518-A278-D145-A135-8C9D55142609}" type="parTrans" cxnId="{1A905AD4-FEA5-CD48-825B-E2BC71E9A7E5}">
      <dgm:prSet/>
      <dgm:spPr/>
      <dgm:t>
        <a:bodyPr/>
        <a:lstStyle/>
        <a:p>
          <a:endParaRPr lang="en-US">
            <a:latin typeface="Courier"/>
            <a:cs typeface="Courier"/>
          </a:endParaRPr>
        </a:p>
      </dgm:t>
    </dgm:pt>
    <dgm:pt modelId="{9C4B916F-8B77-2744-AD74-A4D6118C40E5}" type="sibTrans" cxnId="{1A905AD4-FEA5-CD48-825B-E2BC71E9A7E5}">
      <dgm:prSet/>
      <dgm:spPr/>
      <dgm:t>
        <a:bodyPr/>
        <a:lstStyle/>
        <a:p>
          <a:endParaRPr lang="en-US">
            <a:latin typeface="Courier"/>
            <a:cs typeface="Courier"/>
          </a:endParaRPr>
        </a:p>
      </dgm:t>
    </dgm:pt>
    <dgm:pt modelId="{F4B7A536-BDEA-324C-BD86-982C2C40CF2B}">
      <dgm:prSet phldrT="[Text]" phldr="1" custT="1"/>
      <dgm:spPr>
        <a:noFill/>
        <a:ln>
          <a:noFill/>
        </a:ln>
      </dgm:spPr>
      <dgm:t>
        <a:bodyPr/>
        <a:lstStyle/>
        <a:p>
          <a:endParaRPr lang="en-US" sz="1400" cap="all" dirty="0">
            <a:latin typeface="Courier"/>
            <a:cs typeface="Courier"/>
          </a:endParaRPr>
        </a:p>
      </dgm:t>
    </dgm:pt>
    <dgm:pt modelId="{23A6CA4F-3132-D243-A26A-E6329717D782}" type="parTrans" cxnId="{24A7396D-2D90-A24C-958A-8046DB169841}">
      <dgm:prSet/>
      <dgm:spPr/>
      <dgm:t>
        <a:bodyPr/>
        <a:lstStyle/>
        <a:p>
          <a:endParaRPr lang="en-US">
            <a:latin typeface="Courier"/>
            <a:cs typeface="Courier"/>
          </a:endParaRPr>
        </a:p>
      </dgm:t>
    </dgm:pt>
    <dgm:pt modelId="{C52D45F5-0631-D544-9093-3F30A1944F59}" type="sibTrans" cxnId="{24A7396D-2D90-A24C-958A-8046DB169841}">
      <dgm:prSet/>
      <dgm:spPr/>
      <dgm:t>
        <a:bodyPr/>
        <a:lstStyle/>
        <a:p>
          <a:endParaRPr lang="en-US">
            <a:latin typeface="Courier"/>
            <a:cs typeface="Courier"/>
          </a:endParaRPr>
        </a:p>
      </dgm:t>
    </dgm:pt>
    <dgm:pt modelId="{2D771DF5-4337-6147-88C4-987FD56741D7}">
      <dgm:prSet phldrT="[Text]" phldr="1" custT="1"/>
      <dgm:spPr>
        <a:noFill/>
        <a:ln>
          <a:noFill/>
        </a:ln>
      </dgm:spPr>
      <dgm:t>
        <a:bodyPr/>
        <a:lstStyle/>
        <a:p>
          <a:endParaRPr lang="en-US" sz="1400" cap="all" dirty="0">
            <a:latin typeface="Courier"/>
            <a:cs typeface="Courier"/>
          </a:endParaRPr>
        </a:p>
      </dgm:t>
    </dgm:pt>
    <dgm:pt modelId="{12963285-0E1F-8649-BCDC-9385D1CB49F8}" type="parTrans" cxnId="{76AECEE6-B296-1547-B982-9D3A73F792F8}">
      <dgm:prSet/>
      <dgm:spPr/>
      <dgm:t>
        <a:bodyPr/>
        <a:lstStyle/>
        <a:p>
          <a:endParaRPr lang="en-US">
            <a:latin typeface="Courier"/>
            <a:cs typeface="Courier"/>
          </a:endParaRPr>
        </a:p>
      </dgm:t>
    </dgm:pt>
    <dgm:pt modelId="{E5ED5F83-A87D-0345-84C3-AFCBB7C28377}" type="sibTrans" cxnId="{76AECEE6-B296-1547-B982-9D3A73F792F8}">
      <dgm:prSet/>
      <dgm:spPr/>
      <dgm:t>
        <a:bodyPr/>
        <a:lstStyle/>
        <a:p>
          <a:endParaRPr lang="en-US">
            <a:latin typeface="Courier"/>
            <a:cs typeface="Courier"/>
          </a:endParaRPr>
        </a:p>
      </dgm:t>
    </dgm:pt>
    <dgm:pt modelId="{55A6C3C8-6C92-1E44-A8CD-67C12224D7E2}">
      <dgm:prSet phldrT="[Text]" phldr="1" custT="1"/>
      <dgm:spPr>
        <a:noFill/>
        <a:ln>
          <a:noFill/>
        </a:ln>
      </dgm:spPr>
      <dgm:t>
        <a:bodyPr/>
        <a:lstStyle/>
        <a:p>
          <a:endParaRPr lang="en-US" sz="1400" cap="all" dirty="0">
            <a:latin typeface="Courier"/>
            <a:cs typeface="Courier"/>
          </a:endParaRPr>
        </a:p>
      </dgm:t>
    </dgm:pt>
    <dgm:pt modelId="{F8806FB6-DCF5-B04D-BA25-E2F5D2699F9A}" type="parTrans" cxnId="{6221183B-1D3F-FF4A-A96A-292500AFA1FD}">
      <dgm:prSet/>
      <dgm:spPr/>
      <dgm:t>
        <a:bodyPr/>
        <a:lstStyle/>
        <a:p>
          <a:endParaRPr lang="en-US">
            <a:latin typeface="Courier"/>
            <a:cs typeface="Courier"/>
          </a:endParaRPr>
        </a:p>
      </dgm:t>
    </dgm:pt>
    <dgm:pt modelId="{E0A4A258-464D-BF4F-8438-E845FA395F1C}" type="sibTrans" cxnId="{6221183B-1D3F-FF4A-A96A-292500AFA1FD}">
      <dgm:prSet/>
      <dgm:spPr/>
      <dgm:t>
        <a:bodyPr/>
        <a:lstStyle/>
        <a:p>
          <a:endParaRPr lang="en-US">
            <a:latin typeface="Courier"/>
            <a:cs typeface="Courier"/>
          </a:endParaRPr>
        </a:p>
      </dgm:t>
    </dgm:pt>
    <dgm:pt modelId="{1023A11B-FD06-4E41-B7C6-AD7256BDD319}" type="pres">
      <dgm:prSet presAssocID="{DE86C5A4-5305-A94C-A3EA-6575490C307F}" presName="Name0" presStyleCnt="0">
        <dgm:presLayoutVars>
          <dgm:dir/>
          <dgm:resizeHandles val="exact"/>
        </dgm:presLayoutVars>
      </dgm:prSet>
      <dgm:spPr/>
      <dgm:t>
        <a:bodyPr/>
        <a:lstStyle/>
        <a:p>
          <a:endParaRPr lang="en-US"/>
        </a:p>
      </dgm:t>
    </dgm:pt>
    <dgm:pt modelId="{FF59E07C-DCD9-0C41-950C-54793D1803B6}" type="pres">
      <dgm:prSet presAssocID="{579DE282-78C9-9D4E-9862-8CC4318A7A99}" presName="compNode" presStyleCnt="0"/>
      <dgm:spPr/>
    </dgm:pt>
    <dgm:pt modelId="{29B552C9-A91B-8845-A119-6395875A9B49}" type="pres">
      <dgm:prSet presAssocID="{579DE282-78C9-9D4E-9862-8CC4318A7A99}" presName="pictRect" presStyleLbl="node1" presStyleIdx="0" presStyleCnt="5" custLinFactNeighborY="26119"/>
      <dgm:spPr>
        <a:solidFill>
          <a:srgbClr val="C7CFD4"/>
        </a:solidFill>
        <a:ln>
          <a:noFill/>
        </a:ln>
      </dgm:spPr>
    </dgm:pt>
    <dgm:pt modelId="{83CB7F5A-F2FE-E740-BF9B-0239BA2C77E9}" type="pres">
      <dgm:prSet presAssocID="{579DE282-78C9-9D4E-9862-8CC4318A7A99}" presName="textRect" presStyleLbl="revTx" presStyleIdx="0" presStyleCnt="5" custLinFactNeighborY="48508">
        <dgm:presLayoutVars>
          <dgm:bulletEnabled val="1"/>
        </dgm:presLayoutVars>
      </dgm:prSet>
      <dgm:spPr/>
      <dgm:t>
        <a:bodyPr/>
        <a:lstStyle/>
        <a:p>
          <a:endParaRPr lang="en-US"/>
        </a:p>
      </dgm:t>
    </dgm:pt>
    <dgm:pt modelId="{EECCEAC7-75AC-7A42-9563-6442FE6D7DD6}" type="pres">
      <dgm:prSet presAssocID="{6EC1DCAE-E04F-9841-A82A-0376533B6B9D}" presName="sibTrans" presStyleLbl="sibTrans2D1" presStyleIdx="0" presStyleCnt="0"/>
      <dgm:spPr/>
      <dgm:t>
        <a:bodyPr/>
        <a:lstStyle/>
        <a:p>
          <a:endParaRPr lang="en-US"/>
        </a:p>
      </dgm:t>
    </dgm:pt>
    <dgm:pt modelId="{345CB530-FCC2-704B-9FF2-750080E7037B}" type="pres">
      <dgm:prSet presAssocID="{D285E16C-3C5E-BA42-B989-53B6822D7741}" presName="compNode" presStyleCnt="0"/>
      <dgm:spPr/>
    </dgm:pt>
    <dgm:pt modelId="{1ADCF091-C8B9-4944-9359-7EDF877F64A8}" type="pres">
      <dgm:prSet presAssocID="{D285E16C-3C5E-BA42-B989-53B6822D7741}" presName="pictRect" presStyleLbl="node1" presStyleIdx="1" presStyleCnt="5" custLinFactNeighborY="26119"/>
      <dgm:spPr>
        <a:solidFill>
          <a:srgbClr val="C7CFD4"/>
        </a:solidFill>
        <a:ln>
          <a:noFill/>
        </a:ln>
      </dgm:spPr>
    </dgm:pt>
    <dgm:pt modelId="{637B04C3-82AB-E94E-9FE2-F39ECA392F90}" type="pres">
      <dgm:prSet presAssocID="{D285E16C-3C5E-BA42-B989-53B6822D7741}" presName="textRect" presStyleLbl="revTx" presStyleIdx="1" presStyleCnt="5" custLinFactNeighborY="48508">
        <dgm:presLayoutVars>
          <dgm:bulletEnabled val="1"/>
        </dgm:presLayoutVars>
      </dgm:prSet>
      <dgm:spPr/>
      <dgm:t>
        <a:bodyPr/>
        <a:lstStyle/>
        <a:p>
          <a:endParaRPr lang="en-US"/>
        </a:p>
      </dgm:t>
    </dgm:pt>
    <dgm:pt modelId="{94866B5A-D00D-4744-B3FD-89C8A5696882}" type="pres">
      <dgm:prSet presAssocID="{9C4B916F-8B77-2744-AD74-A4D6118C40E5}" presName="sibTrans" presStyleLbl="sibTrans2D1" presStyleIdx="0" presStyleCnt="0"/>
      <dgm:spPr/>
      <dgm:t>
        <a:bodyPr/>
        <a:lstStyle/>
        <a:p>
          <a:endParaRPr lang="en-US"/>
        </a:p>
      </dgm:t>
    </dgm:pt>
    <dgm:pt modelId="{A6BE6FFD-F7A6-A844-9909-B7E567ACD7E7}" type="pres">
      <dgm:prSet presAssocID="{F4B7A536-BDEA-324C-BD86-982C2C40CF2B}" presName="compNode" presStyleCnt="0"/>
      <dgm:spPr/>
    </dgm:pt>
    <dgm:pt modelId="{ECAE010C-B39E-6D42-BD78-6F0FCC315462}" type="pres">
      <dgm:prSet presAssocID="{F4B7A536-BDEA-324C-BD86-982C2C40CF2B}" presName="pictRect" presStyleLbl="node1" presStyleIdx="2" presStyleCnt="5" custLinFactNeighborY="26119"/>
      <dgm:spPr>
        <a:solidFill>
          <a:srgbClr val="C7CFD4"/>
        </a:solidFill>
        <a:ln>
          <a:noFill/>
        </a:ln>
      </dgm:spPr>
      <dgm:t>
        <a:bodyPr/>
        <a:lstStyle/>
        <a:p>
          <a:endParaRPr lang="en-US"/>
        </a:p>
      </dgm:t>
    </dgm:pt>
    <dgm:pt modelId="{14EE0572-41F9-7947-A840-BB0F201904DF}" type="pres">
      <dgm:prSet presAssocID="{F4B7A536-BDEA-324C-BD86-982C2C40CF2B}" presName="textRect" presStyleLbl="revTx" presStyleIdx="2" presStyleCnt="5" custLinFactNeighborY="48508">
        <dgm:presLayoutVars>
          <dgm:bulletEnabled val="1"/>
        </dgm:presLayoutVars>
      </dgm:prSet>
      <dgm:spPr/>
      <dgm:t>
        <a:bodyPr/>
        <a:lstStyle/>
        <a:p>
          <a:endParaRPr lang="en-US"/>
        </a:p>
      </dgm:t>
    </dgm:pt>
    <dgm:pt modelId="{EAE47D1E-E633-474E-90D9-2B1C6F1C45EF}" type="pres">
      <dgm:prSet presAssocID="{C52D45F5-0631-D544-9093-3F30A1944F59}" presName="sibTrans" presStyleLbl="sibTrans2D1" presStyleIdx="0" presStyleCnt="0"/>
      <dgm:spPr/>
      <dgm:t>
        <a:bodyPr/>
        <a:lstStyle/>
        <a:p>
          <a:endParaRPr lang="en-US"/>
        </a:p>
      </dgm:t>
    </dgm:pt>
    <dgm:pt modelId="{199B816B-ED1D-4D4F-9E00-A490750825EB}" type="pres">
      <dgm:prSet presAssocID="{2D771DF5-4337-6147-88C4-987FD56741D7}" presName="compNode" presStyleCnt="0"/>
      <dgm:spPr/>
    </dgm:pt>
    <dgm:pt modelId="{B323AABD-5FA3-9949-802E-DD4075FA2421}" type="pres">
      <dgm:prSet presAssocID="{2D771DF5-4337-6147-88C4-987FD56741D7}" presName="pictRect" presStyleLbl="node1" presStyleIdx="3" presStyleCnt="5"/>
      <dgm:spPr>
        <a:solidFill>
          <a:srgbClr val="C7CFD4"/>
        </a:solidFill>
        <a:ln>
          <a:noFill/>
        </a:ln>
      </dgm:spPr>
    </dgm:pt>
    <dgm:pt modelId="{565443C3-8963-1B48-A12E-14CD2AC3693D}" type="pres">
      <dgm:prSet presAssocID="{2D771DF5-4337-6147-88C4-987FD56741D7}" presName="textRect" presStyleLbl="revTx" presStyleIdx="3" presStyleCnt="5">
        <dgm:presLayoutVars>
          <dgm:bulletEnabled val="1"/>
        </dgm:presLayoutVars>
      </dgm:prSet>
      <dgm:spPr/>
      <dgm:t>
        <a:bodyPr/>
        <a:lstStyle/>
        <a:p>
          <a:endParaRPr lang="en-US"/>
        </a:p>
      </dgm:t>
    </dgm:pt>
    <dgm:pt modelId="{7FFCFB91-5F55-E943-89C2-BC3E1D9AE3FE}" type="pres">
      <dgm:prSet presAssocID="{E5ED5F83-A87D-0345-84C3-AFCBB7C28377}" presName="sibTrans" presStyleLbl="sibTrans2D1" presStyleIdx="0" presStyleCnt="0"/>
      <dgm:spPr/>
      <dgm:t>
        <a:bodyPr/>
        <a:lstStyle/>
        <a:p>
          <a:endParaRPr lang="en-US"/>
        </a:p>
      </dgm:t>
    </dgm:pt>
    <dgm:pt modelId="{B0F4A66E-53FA-9F49-9DDA-902D77C47FB7}" type="pres">
      <dgm:prSet presAssocID="{55A6C3C8-6C92-1E44-A8CD-67C12224D7E2}" presName="compNode" presStyleCnt="0"/>
      <dgm:spPr/>
    </dgm:pt>
    <dgm:pt modelId="{5EA0160A-39B5-3744-9281-4CBB559AEF52}" type="pres">
      <dgm:prSet presAssocID="{55A6C3C8-6C92-1E44-A8CD-67C12224D7E2}" presName="pictRect" presStyleLbl="node1" presStyleIdx="4" presStyleCnt="5"/>
      <dgm:spPr>
        <a:solidFill>
          <a:srgbClr val="C7CFD4"/>
        </a:solidFill>
        <a:ln>
          <a:noFill/>
        </a:ln>
      </dgm:spPr>
      <dgm:t>
        <a:bodyPr/>
        <a:lstStyle/>
        <a:p>
          <a:endParaRPr lang="en-US"/>
        </a:p>
      </dgm:t>
    </dgm:pt>
    <dgm:pt modelId="{349ECAC3-A537-F747-95F2-929E0491A15F}" type="pres">
      <dgm:prSet presAssocID="{55A6C3C8-6C92-1E44-A8CD-67C12224D7E2}" presName="textRect" presStyleLbl="revTx" presStyleIdx="4" presStyleCnt="5">
        <dgm:presLayoutVars>
          <dgm:bulletEnabled val="1"/>
        </dgm:presLayoutVars>
      </dgm:prSet>
      <dgm:spPr/>
      <dgm:t>
        <a:bodyPr/>
        <a:lstStyle/>
        <a:p>
          <a:endParaRPr lang="en-US"/>
        </a:p>
      </dgm:t>
    </dgm:pt>
  </dgm:ptLst>
  <dgm:cxnLst>
    <dgm:cxn modelId="{1A905AD4-FEA5-CD48-825B-E2BC71E9A7E5}" srcId="{DE86C5A4-5305-A94C-A3EA-6575490C307F}" destId="{D285E16C-3C5E-BA42-B989-53B6822D7741}" srcOrd="1" destOrd="0" parTransId="{7F0F1518-A278-D145-A135-8C9D55142609}" sibTransId="{9C4B916F-8B77-2744-AD74-A4D6118C40E5}"/>
    <dgm:cxn modelId="{76AECEE6-B296-1547-B982-9D3A73F792F8}" srcId="{DE86C5A4-5305-A94C-A3EA-6575490C307F}" destId="{2D771DF5-4337-6147-88C4-987FD56741D7}" srcOrd="3" destOrd="0" parTransId="{12963285-0E1F-8649-BCDC-9385D1CB49F8}" sibTransId="{E5ED5F83-A87D-0345-84C3-AFCBB7C28377}"/>
    <dgm:cxn modelId="{0AFD3119-C825-4B35-90CB-E2ABCFEDCDF4}" type="presOf" srcId="{2D771DF5-4337-6147-88C4-987FD56741D7}" destId="{565443C3-8963-1B48-A12E-14CD2AC3693D}" srcOrd="0" destOrd="0" presId="urn:microsoft.com/office/officeart/2005/8/layout/pList1#2"/>
    <dgm:cxn modelId="{9E59425A-3555-434B-A04E-6F1432AE3740}" type="presOf" srcId="{D285E16C-3C5E-BA42-B989-53B6822D7741}" destId="{637B04C3-82AB-E94E-9FE2-F39ECA392F90}" srcOrd="0" destOrd="0" presId="urn:microsoft.com/office/officeart/2005/8/layout/pList1#2"/>
    <dgm:cxn modelId="{FBFA4D2C-6AD4-4506-9DA8-6D43472AF884}" type="presOf" srcId="{E5ED5F83-A87D-0345-84C3-AFCBB7C28377}" destId="{7FFCFB91-5F55-E943-89C2-BC3E1D9AE3FE}" srcOrd="0" destOrd="0" presId="urn:microsoft.com/office/officeart/2005/8/layout/pList1#2"/>
    <dgm:cxn modelId="{25E37BE4-139E-46DD-A2FD-4BA0DD4C9315}" type="presOf" srcId="{579DE282-78C9-9D4E-9862-8CC4318A7A99}" destId="{83CB7F5A-F2FE-E740-BF9B-0239BA2C77E9}" srcOrd="0" destOrd="0" presId="urn:microsoft.com/office/officeart/2005/8/layout/pList1#2"/>
    <dgm:cxn modelId="{24A7396D-2D90-A24C-958A-8046DB169841}" srcId="{DE86C5A4-5305-A94C-A3EA-6575490C307F}" destId="{F4B7A536-BDEA-324C-BD86-982C2C40CF2B}" srcOrd="2" destOrd="0" parTransId="{23A6CA4F-3132-D243-A26A-E6329717D782}" sibTransId="{C52D45F5-0631-D544-9093-3F30A1944F59}"/>
    <dgm:cxn modelId="{6221183B-1D3F-FF4A-A96A-292500AFA1FD}" srcId="{DE86C5A4-5305-A94C-A3EA-6575490C307F}" destId="{55A6C3C8-6C92-1E44-A8CD-67C12224D7E2}" srcOrd="4" destOrd="0" parTransId="{F8806FB6-DCF5-B04D-BA25-E2F5D2699F9A}" sibTransId="{E0A4A258-464D-BF4F-8438-E845FA395F1C}"/>
    <dgm:cxn modelId="{B00514DC-06D8-47C4-93B2-4D7025395BAB}" type="presOf" srcId="{DE86C5A4-5305-A94C-A3EA-6575490C307F}" destId="{1023A11B-FD06-4E41-B7C6-AD7256BDD319}" srcOrd="0" destOrd="0" presId="urn:microsoft.com/office/officeart/2005/8/layout/pList1#2"/>
    <dgm:cxn modelId="{63734BB0-F15E-41A0-9AD4-39370A86BFC8}" type="presOf" srcId="{6EC1DCAE-E04F-9841-A82A-0376533B6B9D}" destId="{EECCEAC7-75AC-7A42-9563-6442FE6D7DD6}" srcOrd="0" destOrd="0" presId="urn:microsoft.com/office/officeart/2005/8/layout/pList1#2"/>
    <dgm:cxn modelId="{6A13B126-AAD2-4B7F-9DDB-597C85085493}" type="presOf" srcId="{55A6C3C8-6C92-1E44-A8CD-67C12224D7E2}" destId="{349ECAC3-A537-F747-95F2-929E0491A15F}" srcOrd="0" destOrd="0" presId="urn:microsoft.com/office/officeart/2005/8/layout/pList1#2"/>
    <dgm:cxn modelId="{3498FAA5-83E0-49FA-B1D8-667B55410FBC}" type="presOf" srcId="{F4B7A536-BDEA-324C-BD86-982C2C40CF2B}" destId="{14EE0572-41F9-7947-A840-BB0F201904DF}" srcOrd="0" destOrd="0" presId="urn:microsoft.com/office/officeart/2005/8/layout/pList1#2"/>
    <dgm:cxn modelId="{0414B0E3-8D19-4F47-A857-F2E5B071D200}" srcId="{DE86C5A4-5305-A94C-A3EA-6575490C307F}" destId="{579DE282-78C9-9D4E-9862-8CC4318A7A99}" srcOrd="0" destOrd="0" parTransId="{BF0B435D-5329-FE4A-BA3F-93E8381BED58}" sibTransId="{6EC1DCAE-E04F-9841-A82A-0376533B6B9D}"/>
    <dgm:cxn modelId="{DBE2D501-4249-4CD5-8D3A-0A6E6FAAD94D}" type="presOf" srcId="{9C4B916F-8B77-2744-AD74-A4D6118C40E5}" destId="{94866B5A-D00D-4744-B3FD-89C8A5696882}" srcOrd="0" destOrd="0" presId="urn:microsoft.com/office/officeart/2005/8/layout/pList1#2"/>
    <dgm:cxn modelId="{824CAC72-25D9-443C-B853-661DE4264F01}" type="presOf" srcId="{C52D45F5-0631-D544-9093-3F30A1944F59}" destId="{EAE47D1E-E633-474E-90D9-2B1C6F1C45EF}" srcOrd="0" destOrd="0" presId="urn:microsoft.com/office/officeart/2005/8/layout/pList1#2"/>
    <dgm:cxn modelId="{DAE229F3-8342-49F9-9CE2-15FA2D7E64D0}" type="presParOf" srcId="{1023A11B-FD06-4E41-B7C6-AD7256BDD319}" destId="{FF59E07C-DCD9-0C41-950C-54793D1803B6}" srcOrd="0" destOrd="0" presId="urn:microsoft.com/office/officeart/2005/8/layout/pList1#2"/>
    <dgm:cxn modelId="{04117716-3B1F-4DCE-A16F-0E8AC843007F}" type="presParOf" srcId="{FF59E07C-DCD9-0C41-950C-54793D1803B6}" destId="{29B552C9-A91B-8845-A119-6395875A9B49}" srcOrd="0" destOrd="0" presId="urn:microsoft.com/office/officeart/2005/8/layout/pList1#2"/>
    <dgm:cxn modelId="{EEBD5B2B-C43C-4833-83BD-D54CF2141373}" type="presParOf" srcId="{FF59E07C-DCD9-0C41-950C-54793D1803B6}" destId="{83CB7F5A-F2FE-E740-BF9B-0239BA2C77E9}" srcOrd="1" destOrd="0" presId="urn:microsoft.com/office/officeart/2005/8/layout/pList1#2"/>
    <dgm:cxn modelId="{1C31870F-937E-4954-9A07-EE6FE09CDACE}" type="presParOf" srcId="{1023A11B-FD06-4E41-B7C6-AD7256BDD319}" destId="{EECCEAC7-75AC-7A42-9563-6442FE6D7DD6}" srcOrd="1" destOrd="0" presId="urn:microsoft.com/office/officeart/2005/8/layout/pList1#2"/>
    <dgm:cxn modelId="{5FB95FD7-65EB-431B-8E33-D6F1FDB51C60}" type="presParOf" srcId="{1023A11B-FD06-4E41-B7C6-AD7256BDD319}" destId="{345CB530-FCC2-704B-9FF2-750080E7037B}" srcOrd="2" destOrd="0" presId="urn:microsoft.com/office/officeart/2005/8/layout/pList1#2"/>
    <dgm:cxn modelId="{5A8F8B60-4B62-4E7A-92BE-0A3DE85019BE}" type="presParOf" srcId="{345CB530-FCC2-704B-9FF2-750080E7037B}" destId="{1ADCF091-C8B9-4944-9359-7EDF877F64A8}" srcOrd="0" destOrd="0" presId="urn:microsoft.com/office/officeart/2005/8/layout/pList1#2"/>
    <dgm:cxn modelId="{CC5495D3-DBEC-499D-9588-89A015244038}" type="presParOf" srcId="{345CB530-FCC2-704B-9FF2-750080E7037B}" destId="{637B04C3-82AB-E94E-9FE2-F39ECA392F90}" srcOrd="1" destOrd="0" presId="urn:microsoft.com/office/officeart/2005/8/layout/pList1#2"/>
    <dgm:cxn modelId="{F558508F-97AD-4B12-8AEE-0C6E3B4E1BE2}" type="presParOf" srcId="{1023A11B-FD06-4E41-B7C6-AD7256BDD319}" destId="{94866B5A-D00D-4744-B3FD-89C8A5696882}" srcOrd="3" destOrd="0" presId="urn:microsoft.com/office/officeart/2005/8/layout/pList1#2"/>
    <dgm:cxn modelId="{526C347B-13D2-42B4-90E6-44F7462E200C}" type="presParOf" srcId="{1023A11B-FD06-4E41-B7C6-AD7256BDD319}" destId="{A6BE6FFD-F7A6-A844-9909-B7E567ACD7E7}" srcOrd="4" destOrd="0" presId="urn:microsoft.com/office/officeart/2005/8/layout/pList1#2"/>
    <dgm:cxn modelId="{C5B796BC-FE4D-43C8-B0E2-F6CC6BE2D7E7}" type="presParOf" srcId="{A6BE6FFD-F7A6-A844-9909-B7E567ACD7E7}" destId="{ECAE010C-B39E-6D42-BD78-6F0FCC315462}" srcOrd="0" destOrd="0" presId="urn:microsoft.com/office/officeart/2005/8/layout/pList1#2"/>
    <dgm:cxn modelId="{CF3F0A4B-D177-47D3-A326-A3912FB74358}" type="presParOf" srcId="{A6BE6FFD-F7A6-A844-9909-B7E567ACD7E7}" destId="{14EE0572-41F9-7947-A840-BB0F201904DF}" srcOrd="1" destOrd="0" presId="urn:microsoft.com/office/officeart/2005/8/layout/pList1#2"/>
    <dgm:cxn modelId="{B958D907-5BA6-4374-89B6-6355CBE7693D}" type="presParOf" srcId="{1023A11B-FD06-4E41-B7C6-AD7256BDD319}" destId="{EAE47D1E-E633-474E-90D9-2B1C6F1C45EF}" srcOrd="5" destOrd="0" presId="urn:microsoft.com/office/officeart/2005/8/layout/pList1#2"/>
    <dgm:cxn modelId="{9092DCB6-9DDB-4A88-BDA5-F04C6ED720D4}" type="presParOf" srcId="{1023A11B-FD06-4E41-B7C6-AD7256BDD319}" destId="{199B816B-ED1D-4D4F-9E00-A490750825EB}" srcOrd="6" destOrd="0" presId="urn:microsoft.com/office/officeart/2005/8/layout/pList1#2"/>
    <dgm:cxn modelId="{AF338249-6B52-4218-9A5A-F46DCF4EED70}" type="presParOf" srcId="{199B816B-ED1D-4D4F-9E00-A490750825EB}" destId="{B323AABD-5FA3-9949-802E-DD4075FA2421}" srcOrd="0" destOrd="0" presId="urn:microsoft.com/office/officeart/2005/8/layout/pList1#2"/>
    <dgm:cxn modelId="{827D9FBC-A058-4931-B329-43390B904F6B}" type="presParOf" srcId="{199B816B-ED1D-4D4F-9E00-A490750825EB}" destId="{565443C3-8963-1B48-A12E-14CD2AC3693D}" srcOrd="1" destOrd="0" presId="urn:microsoft.com/office/officeart/2005/8/layout/pList1#2"/>
    <dgm:cxn modelId="{88E75261-B012-4A05-80F2-3F7268E0F8B6}" type="presParOf" srcId="{1023A11B-FD06-4E41-B7C6-AD7256BDD319}" destId="{7FFCFB91-5F55-E943-89C2-BC3E1D9AE3FE}" srcOrd="7" destOrd="0" presId="urn:microsoft.com/office/officeart/2005/8/layout/pList1#2"/>
    <dgm:cxn modelId="{74797417-CC07-4E85-B792-BA2BAE7AB9D5}" type="presParOf" srcId="{1023A11B-FD06-4E41-B7C6-AD7256BDD319}" destId="{B0F4A66E-53FA-9F49-9DDA-902D77C47FB7}" srcOrd="8" destOrd="0" presId="urn:microsoft.com/office/officeart/2005/8/layout/pList1#2"/>
    <dgm:cxn modelId="{AF6FBD32-F30C-49DD-9D52-60FE0FA519D4}" type="presParOf" srcId="{B0F4A66E-53FA-9F49-9DDA-902D77C47FB7}" destId="{5EA0160A-39B5-3744-9281-4CBB559AEF52}" srcOrd="0" destOrd="0" presId="urn:microsoft.com/office/officeart/2005/8/layout/pList1#2"/>
    <dgm:cxn modelId="{6806AA52-830D-4219-B350-F9E134960A07}" type="presParOf" srcId="{B0F4A66E-53FA-9F49-9DDA-902D77C47FB7}" destId="{349ECAC3-A537-F747-95F2-929E0491A15F}" srcOrd="1" destOrd="0" presId="urn:microsoft.com/office/officeart/2005/8/layout/p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7518A-101B-C746-A45A-E5B2E111D359}" type="doc">
      <dgm:prSet loTypeId="urn:microsoft.com/office/officeart/2005/8/layout/process1" loCatId="process" qsTypeId="urn:microsoft.com/office/officeart/2005/8/quickstyle/simple1" qsCatId="simple" csTypeId="urn:microsoft.com/office/officeart/2005/8/colors/accent1_2" csCatId="accent1" phldr="1"/>
      <dgm:spPr/>
    </dgm:pt>
    <dgm:pt modelId="{5A479E14-0CA9-B64C-8329-56F861B288F8}">
      <dgm:prSet phldrT="[Text]" phldr="1" custT="1"/>
      <dgm:spPr>
        <a:noFill/>
        <a:ln w="50800" cap="flat" cmpd="sng" algn="ctr">
          <a:solidFill>
            <a:schemeClr val="tx1"/>
          </a:solidFill>
          <a:prstDash val="solid"/>
          <a:round/>
          <a:headEnd type="none" w="med" len="med"/>
          <a:tailEnd type="none" w="med" len="med"/>
        </a:ln>
      </dgm:spPr>
      <dgm:t>
        <a:bodyPr/>
        <a:lstStyle/>
        <a:p>
          <a:endParaRPr lang="en-US" sz="1600" cap="all" dirty="0">
            <a:solidFill>
              <a:schemeClr val="tx1"/>
            </a:solidFill>
            <a:latin typeface="Courier"/>
            <a:cs typeface="Courier"/>
          </a:endParaRPr>
        </a:p>
      </dgm:t>
    </dgm:pt>
    <dgm:pt modelId="{D4028A8C-A172-DE4F-9552-DEAECE3BF127}" type="parTrans" cxnId="{CB4C5C8A-ABB2-7840-92B7-1DB662E43C0E}">
      <dgm:prSet/>
      <dgm:spPr/>
      <dgm:t>
        <a:bodyPr/>
        <a:lstStyle/>
        <a:p>
          <a:endParaRPr lang="en-US">
            <a:latin typeface="Courier"/>
            <a:cs typeface="Courier"/>
          </a:endParaRPr>
        </a:p>
      </dgm:t>
    </dgm:pt>
    <dgm:pt modelId="{CC7351BA-317D-6440-B9A4-9D67D01EA068}" type="sibTrans" cxnId="{CB4C5C8A-ABB2-7840-92B7-1DB662E43C0E}">
      <dgm:prSet/>
      <dgm:spPr>
        <a:solidFill>
          <a:srgbClr val="EEB211"/>
        </a:solidFill>
      </dgm:spPr>
      <dgm:t>
        <a:bodyPr/>
        <a:lstStyle/>
        <a:p>
          <a:endParaRPr lang="en-US">
            <a:latin typeface="Courier"/>
            <a:cs typeface="Courier"/>
          </a:endParaRPr>
        </a:p>
      </dgm:t>
    </dgm:pt>
    <dgm:pt modelId="{C663E2F9-BF0C-3048-9056-E42892D5CBF9}">
      <dgm:prSet phldrT="[Text]" phldr="1" custT="1"/>
      <dgm:spPr>
        <a:noFill/>
        <a:ln w="50800" cap="flat" cmpd="sng" algn="ctr">
          <a:solidFill>
            <a:schemeClr val="tx1"/>
          </a:solidFill>
          <a:prstDash val="solid"/>
          <a:round/>
          <a:headEnd type="none" w="med" len="med"/>
          <a:tailEnd type="none" w="med" len="med"/>
        </a:ln>
      </dgm:spPr>
      <dgm:t>
        <a:bodyPr/>
        <a:lstStyle/>
        <a:p>
          <a:endParaRPr lang="en-US" sz="1600" cap="all" dirty="0">
            <a:solidFill>
              <a:schemeClr val="tx1"/>
            </a:solidFill>
            <a:latin typeface="Courier"/>
            <a:cs typeface="Courier"/>
          </a:endParaRPr>
        </a:p>
      </dgm:t>
    </dgm:pt>
    <dgm:pt modelId="{BE74A138-CE3F-144C-884B-62478A62E4A5}" type="parTrans" cxnId="{00C1FBDF-7487-EF42-9B95-AB22F2D314BE}">
      <dgm:prSet/>
      <dgm:spPr/>
      <dgm:t>
        <a:bodyPr/>
        <a:lstStyle/>
        <a:p>
          <a:endParaRPr lang="en-US">
            <a:latin typeface="Courier"/>
            <a:cs typeface="Courier"/>
          </a:endParaRPr>
        </a:p>
      </dgm:t>
    </dgm:pt>
    <dgm:pt modelId="{1C80F67E-F1D8-BD42-A4A4-6F3B2802D17D}" type="sibTrans" cxnId="{00C1FBDF-7487-EF42-9B95-AB22F2D314BE}">
      <dgm:prSet/>
      <dgm:spPr>
        <a:solidFill>
          <a:srgbClr val="EEB211"/>
        </a:solidFill>
      </dgm:spPr>
      <dgm:t>
        <a:bodyPr/>
        <a:lstStyle/>
        <a:p>
          <a:endParaRPr lang="en-US">
            <a:latin typeface="Courier"/>
            <a:cs typeface="Courier"/>
          </a:endParaRPr>
        </a:p>
      </dgm:t>
    </dgm:pt>
    <dgm:pt modelId="{9E412247-E103-9E46-84D1-537074DC3449}">
      <dgm:prSet phldrT="[Text]" phldr="1" custT="1"/>
      <dgm:spPr>
        <a:noFill/>
        <a:ln w="50800" cap="flat" cmpd="sng" algn="ctr">
          <a:solidFill>
            <a:schemeClr val="tx1"/>
          </a:solidFill>
          <a:prstDash val="solid"/>
          <a:round/>
          <a:headEnd type="none" w="med" len="med"/>
          <a:tailEnd type="none" w="med" len="med"/>
        </a:ln>
      </dgm:spPr>
      <dgm:t>
        <a:bodyPr/>
        <a:lstStyle/>
        <a:p>
          <a:endParaRPr lang="en-US" sz="1600" cap="all" dirty="0">
            <a:solidFill>
              <a:schemeClr val="tx1"/>
            </a:solidFill>
            <a:latin typeface="Courier"/>
            <a:cs typeface="Courier"/>
          </a:endParaRPr>
        </a:p>
      </dgm:t>
    </dgm:pt>
    <dgm:pt modelId="{4D1C8DF5-78C8-BB48-91B0-F4DF00774621}" type="parTrans" cxnId="{CE7002D9-A3BC-8948-AC24-36354FF0F506}">
      <dgm:prSet/>
      <dgm:spPr/>
      <dgm:t>
        <a:bodyPr/>
        <a:lstStyle/>
        <a:p>
          <a:endParaRPr lang="en-US">
            <a:latin typeface="Courier"/>
            <a:cs typeface="Courier"/>
          </a:endParaRPr>
        </a:p>
      </dgm:t>
    </dgm:pt>
    <dgm:pt modelId="{B371C487-4023-9147-95F6-F2FA294962A1}" type="sibTrans" cxnId="{CE7002D9-A3BC-8948-AC24-36354FF0F506}">
      <dgm:prSet/>
      <dgm:spPr/>
      <dgm:t>
        <a:bodyPr/>
        <a:lstStyle/>
        <a:p>
          <a:endParaRPr lang="en-US">
            <a:latin typeface="Courier"/>
            <a:cs typeface="Courier"/>
          </a:endParaRPr>
        </a:p>
      </dgm:t>
    </dgm:pt>
    <dgm:pt modelId="{C79141F9-2E57-E346-BE85-32DAB1C280E7}" type="pres">
      <dgm:prSet presAssocID="{6827518A-101B-C746-A45A-E5B2E111D359}" presName="Name0" presStyleCnt="0">
        <dgm:presLayoutVars>
          <dgm:dir/>
          <dgm:resizeHandles val="exact"/>
        </dgm:presLayoutVars>
      </dgm:prSet>
      <dgm:spPr/>
    </dgm:pt>
    <dgm:pt modelId="{EC5EC7ED-EBAC-2245-A682-DB5749F27C1C}" type="pres">
      <dgm:prSet presAssocID="{5A479E14-0CA9-B64C-8329-56F861B288F8}" presName="node" presStyleLbl="node1" presStyleIdx="0" presStyleCnt="3" custScaleY="126890">
        <dgm:presLayoutVars>
          <dgm:bulletEnabled val="1"/>
        </dgm:presLayoutVars>
      </dgm:prSet>
      <dgm:spPr/>
      <dgm:t>
        <a:bodyPr/>
        <a:lstStyle/>
        <a:p>
          <a:endParaRPr lang="en-US"/>
        </a:p>
      </dgm:t>
    </dgm:pt>
    <dgm:pt modelId="{D8D2B355-6012-394D-BF1C-D06909BF5CDF}" type="pres">
      <dgm:prSet presAssocID="{CC7351BA-317D-6440-B9A4-9D67D01EA068}" presName="sibTrans" presStyleLbl="sibTrans2D1" presStyleIdx="0" presStyleCnt="2"/>
      <dgm:spPr/>
      <dgm:t>
        <a:bodyPr/>
        <a:lstStyle/>
        <a:p>
          <a:endParaRPr lang="en-US"/>
        </a:p>
      </dgm:t>
    </dgm:pt>
    <dgm:pt modelId="{F67F9CAD-918F-AE40-A0F8-6C25FEFAE84C}" type="pres">
      <dgm:prSet presAssocID="{CC7351BA-317D-6440-B9A4-9D67D01EA068}" presName="connectorText" presStyleLbl="sibTrans2D1" presStyleIdx="0" presStyleCnt="2"/>
      <dgm:spPr/>
      <dgm:t>
        <a:bodyPr/>
        <a:lstStyle/>
        <a:p>
          <a:endParaRPr lang="en-US"/>
        </a:p>
      </dgm:t>
    </dgm:pt>
    <dgm:pt modelId="{3D1CC924-5276-084F-9C37-0AC6DE5700E0}" type="pres">
      <dgm:prSet presAssocID="{C663E2F9-BF0C-3048-9056-E42892D5CBF9}" presName="node" presStyleLbl="node1" presStyleIdx="1" presStyleCnt="3" custScaleY="126890">
        <dgm:presLayoutVars>
          <dgm:bulletEnabled val="1"/>
        </dgm:presLayoutVars>
      </dgm:prSet>
      <dgm:spPr/>
      <dgm:t>
        <a:bodyPr/>
        <a:lstStyle/>
        <a:p>
          <a:endParaRPr lang="en-US"/>
        </a:p>
      </dgm:t>
    </dgm:pt>
    <dgm:pt modelId="{42D25FCA-2926-E944-9A5F-0E2D5586F409}" type="pres">
      <dgm:prSet presAssocID="{1C80F67E-F1D8-BD42-A4A4-6F3B2802D17D}" presName="sibTrans" presStyleLbl="sibTrans2D1" presStyleIdx="1" presStyleCnt="2"/>
      <dgm:spPr/>
      <dgm:t>
        <a:bodyPr/>
        <a:lstStyle/>
        <a:p>
          <a:endParaRPr lang="en-US"/>
        </a:p>
      </dgm:t>
    </dgm:pt>
    <dgm:pt modelId="{A7B71096-DB1C-4F48-87E4-9C4F6216C174}" type="pres">
      <dgm:prSet presAssocID="{1C80F67E-F1D8-BD42-A4A4-6F3B2802D17D}" presName="connectorText" presStyleLbl="sibTrans2D1" presStyleIdx="1" presStyleCnt="2"/>
      <dgm:spPr/>
      <dgm:t>
        <a:bodyPr/>
        <a:lstStyle/>
        <a:p>
          <a:endParaRPr lang="en-US"/>
        </a:p>
      </dgm:t>
    </dgm:pt>
    <dgm:pt modelId="{F0AB6929-BBC1-8742-9AB0-5D59F514D196}" type="pres">
      <dgm:prSet presAssocID="{9E412247-E103-9E46-84D1-537074DC3449}" presName="node" presStyleLbl="node1" presStyleIdx="2" presStyleCnt="3" custScaleY="126890">
        <dgm:presLayoutVars>
          <dgm:bulletEnabled val="1"/>
        </dgm:presLayoutVars>
      </dgm:prSet>
      <dgm:spPr/>
      <dgm:t>
        <a:bodyPr/>
        <a:lstStyle/>
        <a:p>
          <a:endParaRPr lang="en-US"/>
        </a:p>
      </dgm:t>
    </dgm:pt>
  </dgm:ptLst>
  <dgm:cxnLst>
    <dgm:cxn modelId="{CE7002D9-A3BC-8948-AC24-36354FF0F506}" srcId="{6827518A-101B-C746-A45A-E5B2E111D359}" destId="{9E412247-E103-9E46-84D1-537074DC3449}" srcOrd="2" destOrd="0" parTransId="{4D1C8DF5-78C8-BB48-91B0-F4DF00774621}" sibTransId="{B371C487-4023-9147-95F6-F2FA294962A1}"/>
    <dgm:cxn modelId="{BA7F4838-55CD-407C-B6DA-A2F817EB2EF7}" type="presOf" srcId="{CC7351BA-317D-6440-B9A4-9D67D01EA068}" destId="{F67F9CAD-918F-AE40-A0F8-6C25FEFAE84C}" srcOrd="1" destOrd="0" presId="urn:microsoft.com/office/officeart/2005/8/layout/process1"/>
    <dgm:cxn modelId="{C7687A5F-8B86-4B71-B207-74B6696B3820}" type="presOf" srcId="{5A479E14-0CA9-B64C-8329-56F861B288F8}" destId="{EC5EC7ED-EBAC-2245-A682-DB5749F27C1C}" srcOrd="0" destOrd="0" presId="urn:microsoft.com/office/officeart/2005/8/layout/process1"/>
    <dgm:cxn modelId="{CB4C5C8A-ABB2-7840-92B7-1DB662E43C0E}" srcId="{6827518A-101B-C746-A45A-E5B2E111D359}" destId="{5A479E14-0CA9-B64C-8329-56F861B288F8}" srcOrd="0" destOrd="0" parTransId="{D4028A8C-A172-DE4F-9552-DEAECE3BF127}" sibTransId="{CC7351BA-317D-6440-B9A4-9D67D01EA068}"/>
    <dgm:cxn modelId="{1AF4C97B-A794-4B25-9A2E-11E2896F3DDC}" type="presOf" srcId="{1C80F67E-F1D8-BD42-A4A4-6F3B2802D17D}" destId="{A7B71096-DB1C-4F48-87E4-9C4F6216C174}" srcOrd="1" destOrd="0" presId="urn:microsoft.com/office/officeart/2005/8/layout/process1"/>
    <dgm:cxn modelId="{00C1FBDF-7487-EF42-9B95-AB22F2D314BE}" srcId="{6827518A-101B-C746-A45A-E5B2E111D359}" destId="{C663E2F9-BF0C-3048-9056-E42892D5CBF9}" srcOrd="1" destOrd="0" parTransId="{BE74A138-CE3F-144C-884B-62478A62E4A5}" sibTransId="{1C80F67E-F1D8-BD42-A4A4-6F3B2802D17D}"/>
    <dgm:cxn modelId="{06CE869F-7BCA-42DE-9900-07E31FB13D57}" type="presOf" srcId="{C663E2F9-BF0C-3048-9056-E42892D5CBF9}" destId="{3D1CC924-5276-084F-9C37-0AC6DE5700E0}" srcOrd="0" destOrd="0" presId="urn:microsoft.com/office/officeart/2005/8/layout/process1"/>
    <dgm:cxn modelId="{DC19C05D-7CB3-4E3B-A4E6-FFCEB6C0ED10}" type="presOf" srcId="{1C80F67E-F1D8-BD42-A4A4-6F3B2802D17D}" destId="{42D25FCA-2926-E944-9A5F-0E2D5586F409}" srcOrd="0" destOrd="0" presId="urn:microsoft.com/office/officeart/2005/8/layout/process1"/>
    <dgm:cxn modelId="{B5400B54-1A3D-4B76-8414-5BC01A3796E7}" type="presOf" srcId="{6827518A-101B-C746-A45A-E5B2E111D359}" destId="{C79141F9-2E57-E346-BE85-32DAB1C280E7}" srcOrd="0" destOrd="0" presId="urn:microsoft.com/office/officeart/2005/8/layout/process1"/>
    <dgm:cxn modelId="{E9166118-B319-476E-AAE6-BC0666B2F5A2}" type="presOf" srcId="{9E412247-E103-9E46-84D1-537074DC3449}" destId="{F0AB6929-BBC1-8742-9AB0-5D59F514D196}" srcOrd="0" destOrd="0" presId="urn:microsoft.com/office/officeart/2005/8/layout/process1"/>
    <dgm:cxn modelId="{6107DC70-C5F2-487A-A1DD-00EC71FC25FF}" type="presOf" srcId="{CC7351BA-317D-6440-B9A4-9D67D01EA068}" destId="{D8D2B355-6012-394D-BF1C-D06909BF5CDF}" srcOrd="0" destOrd="0" presId="urn:microsoft.com/office/officeart/2005/8/layout/process1"/>
    <dgm:cxn modelId="{B466EE40-8D7C-4C32-8C46-69BDCAE23E8B}" type="presParOf" srcId="{C79141F9-2E57-E346-BE85-32DAB1C280E7}" destId="{EC5EC7ED-EBAC-2245-A682-DB5749F27C1C}" srcOrd="0" destOrd="0" presId="urn:microsoft.com/office/officeart/2005/8/layout/process1"/>
    <dgm:cxn modelId="{558E84B9-B9FD-4B02-B973-BDE72D3B5BCD}" type="presParOf" srcId="{C79141F9-2E57-E346-BE85-32DAB1C280E7}" destId="{D8D2B355-6012-394D-BF1C-D06909BF5CDF}" srcOrd="1" destOrd="0" presId="urn:microsoft.com/office/officeart/2005/8/layout/process1"/>
    <dgm:cxn modelId="{B2AD0B61-6358-403E-B213-57C1A732F66B}" type="presParOf" srcId="{D8D2B355-6012-394D-BF1C-D06909BF5CDF}" destId="{F67F9CAD-918F-AE40-A0F8-6C25FEFAE84C}" srcOrd="0" destOrd="0" presId="urn:microsoft.com/office/officeart/2005/8/layout/process1"/>
    <dgm:cxn modelId="{DE1DFF16-79F0-43C1-8B34-5D1D60ED138E}" type="presParOf" srcId="{C79141F9-2E57-E346-BE85-32DAB1C280E7}" destId="{3D1CC924-5276-084F-9C37-0AC6DE5700E0}" srcOrd="2" destOrd="0" presId="urn:microsoft.com/office/officeart/2005/8/layout/process1"/>
    <dgm:cxn modelId="{54CC71B0-0752-4BA3-8EB6-6ACA1BC6DC59}" type="presParOf" srcId="{C79141F9-2E57-E346-BE85-32DAB1C280E7}" destId="{42D25FCA-2926-E944-9A5F-0E2D5586F409}" srcOrd="3" destOrd="0" presId="urn:microsoft.com/office/officeart/2005/8/layout/process1"/>
    <dgm:cxn modelId="{42DF1132-FF00-48BB-AD41-3EE58D600145}" type="presParOf" srcId="{42D25FCA-2926-E944-9A5F-0E2D5586F409}" destId="{A7B71096-DB1C-4F48-87E4-9C4F6216C174}" srcOrd="0" destOrd="0" presId="urn:microsoft.com/office/officeart/2005/8/layout/process1"/>
    <dgm:cxn modelId="{C3E23E13-0B78-46E9-BF0B-5D58B6C679EB}" type="presParOf" srcId="{C79141F9-2E57-E346-BE85-32DAB1C280E7}" destId="{F0AB6929-BBC1-8742-9AB0-5D59F514D19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C04F9-B77C-ED43-8B20-884404DDB72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2807D127-D2D1-6C4D-AC3E-A0356BB90A72}">
      <dgm:prSet/>
      <dgm:spPr/>
      <dgm:t>
        <a:bodyPr/>
        <a:lstStyle/>
        <a:p>
          <a:pPr rtl="0"/>
          <a:r>
            <a:rPr lang="en-US" dirty="0" smtClean="0">
              <a:solidFill>
                <a:schemeClr val="tx1">
                  <a:lumMod val="65000"/>
                  <a:lumOff val="35000"/>
                </a:schemeClr>
              </a:solidFill>
            </a:rPr>
            <a:t>To fulfill the requirements for a degree</a:t>
          </a:r>
          <a:endParaRPr lang="en-US" dirty="0">
            <a:solidFill>
              <a:schemeClr val="tx1">
                <a:lumMod val="65000"/>
                <a:lumOff val="35000"/>
              </a:schemeClr>
            </a:solidFill>
          </a:endParaRPr>
        </a:p>
      </dgm:t>
    </dgm:pt>
    <dgm:pt modelId="{119D5D13-03F0-8F49-9311-CFA080247111}" type="parTrans" cxnId="{39FE88E9-FAED-8A4B-9051-B52242FA4530}">
      <dgm:prSet/>
      <dgm:spPr/>
      <dgm:t>
        <a:bodyPr/>
        <a:lstStyle/>
        <a:p>
          <a:endParaRPr lang="en-US"/>
        </a:p>
      </dgm:t>
    </dgm:pt>
    <dgm:pt modelId="{6734DB30-3C9F-C541-A79E-C87657A48FB8}" type="sibTrans" cxnId="{39FE88E9-FAED-8A4B-9051-B52242FA4530}">
      <dgm:prSet/>
      <dgm:spPr/>
      <dgm:t>
        <a:bodyPr/>
        <a:lstStyle/>
        <a:p>
          <a:endParaRPr lang="en-US"/>
        </a:p>
      </dgm:t>
    </dgm:pt>
    <dgm:pt modelId="{F9230ED4-5B3D-AB47-9E6B-486436B52A40}">
      <dgm:prSet/>
      <dgm:spPr/>
      <dgm:t>
        <a:bodyPr/>
        <a:lstStyle/>
        <a:p>
          <a:pPr rtl="0"/>
          <a:r>
            <a:rPr lang="en-US" dirty="0" smtClean="0">
              <a:solidFill>
                <a:schemeClr val="tx1">
                  <a:lumMod val="65000"/>
                  <a:lumOff val="35000"/>
                </a:schemeClr>
              </a:solidFill>
            </a:rPr>
            <a:t>To acquire knowledge in a specific area</a:t>
          </a:r>
          <a:endParaRPr lang="en-US" dirty="0">
            <a:solidFill>
              <a:schemeClr val="tx1">
                <a:lumMod val="65000"/>
                <a:lumOff val="35000"/>
              </a:schemeClr>
            </a:solidFill>
          </a:endParaRPr>
        </a:p>
      </dgm:t>
    </dgm:pt>
    <dgm:pt modelId="{81C8DDD8-7A1F-774B-802D-1959E84CC106}" type="parTrans" cxnId="{25BDAE29-7387-8F43-A3A1-F157171B1423}">
      <dgm:prSet/>
      <dgm:spPr/>
      <dgm:t>
        <a:bodyPr/>
        <a:lstStyle/>
        <a:p>
          <a:endParaRPr lang="en-US"/>
        </a:p>
      </dgm:t>
    </dgm:pt>
    <dgm:pt modelId="{4BB3EDE1-67AA-A246-B058-884702690D23}" type="sibTrans" cxnId="{25BDAE29-7387-8F43-A3A1-F157171B1423}">
      <dgm:prSet/>
      <dgm:spPr/>
      <dgm:t>
        <a:bodyPr/>
        <a:lstStyle/>
        <a:p>
          <a:endParaRPr lang="en-US"/>
        </a:p>
      </dgm:t>
    </dgm:pt>
    <dgm:pt modelId="{3A91CDE2-488F-2E46-9005-DEAC5890A6B9}">
      <dgm:prSet/>
      <dgm:spPr/>
      <dgm:t>
        <a:bodyPr/>
        <a:lstStyle/>
        <a:p>
          <a:pPr rtl="0"/>
          <a:r>
            <a:rPr lang="en-US" dirty="0" smtClean="0">
              <a:solidFill>
                <a:schemeClr val="tx1">
                  <a:lumMod val="65000"/>
                  <a:lumOff val="35000"/>
                </a:schemeClr>
              </a:solidFill>
            </a:rPr>
            <a:t>To share in knowledge creation within a specific area</a:t>
          </a:r>
          <a:endParaRPr lang="en-US" dirty="0">
            <a:solidFill>
              <a:schemeClr val="tx1">
                <a:lumMod val="65000"/>
                <a:lumOff val="35000"/>
              </a:schemeClr>
            </a:solidFill>
          </a:endParaRPr>
        </a:p>
      </dgm:t>
    </dgm:pt>
    <dgm:pt modelId="{C8EE55BC-CCAB-4F48-AF08-1E9DF3058048}" type="parTrans" cxnId="{0425B56A-4F32-C34A-9934-943E282BE3D4}">
      <dgm:prSet/>
      <dgm:spPr/>
      <dgm:t>
        <a:bodyPr/>
        <a:lstStyle/>
        <a:p>
          <a:endParaRPr lang="en-US"/>
        </a:p>
      </dgm:t>
    </dgm:pt>
    <dgm:pt modelId="{361962AE-5503-CB4C-A30C-BF52DB167D0F}" type="sibTrans" cxnId="{0425B56A-4F32-C34A-9934-943E282BE3D4}">
      <dgm:prSet/>
      <dgm:spPr/>
      <dgm:t>
        <a:bodyPr/>
        <a:lstStyle/>
        <a:p>
          <a:endParaRPr lang="en-US"/>
        </a:p>
      </dgm:t>
    </dgm:pt>
    <dgm:pt modelId="{04E60402-4A85-D041-9DAC-579BAABEC19F}" type="pres">
      <dgm:prSet presAssocID="{2D2C04F9-B77C-ED43-8B20-884404DDB728}" presName="Name0" presStyleCnt="0">
        <dgm:presLayoutVars>
          <dgm:dir/>
          <dgm:resizeHandles val="exact"/>
        </dgm:presLayoutVars>
      </dgm:prSet>
      <dgm:spPr/>
      <dgm:t>
        <a:bodyPr/>
        <a:lstStyle/>
        <a:p>
          <a:endParaRPr lang="en-US"/>
        </a:p>
      </dgm:t>
    </dgm:pt>
    <dgm:pt modelId="{FB0DF338-10B0-6347-A702-249D3EE673DA}" type="pres">
      <dgm:prSet presAssocID="{2807D127-D2D1-6C4D-AC3E-A0356BB90A72}" presName="composite" presStyleCnt="0"/>
      <dgm:spPr/>
    </dgm:pt>
    <dgm:pt modelId="{B2BE3AC3-E6AF-C54C-B8DE-6B2B93A632A6}" type="pres">
      <dgm:prSet presAssocID="{2807D127-D2D1-6C4D-AC3E-A0356BB90A72}" presName="rect1" presStyleLbl="trAlignAcc1" presStyleIdx="0" presStyleCnt="3">
        <dgm:presLayoutVars>
          <dgm:bulletEnabled val="1"/>
        </dgm:presLayoutVars>
      </dgm:prSet>
      <dgm:spPr/>
      <dgm:t>
        <a:bodyPr/>
        <a:lstStyle/>
        <a:p>
          <a:endParaRPr lang="en-US"/>
        </a:p>
      </dgm:t>
    </dgm:pt>
    <dgm:pt modelId="{D266133E-80ED-0E4A-AFD0-4219ECF22E53}" type="pres">
      <dgm:prSet presAssocID="{2807D127-D2D1-6C4D-AC3E-A0356BB90A72}" presName="rect2" presStyleLbl="fgImgPlace1" presStyleIdx="0" presStyleCnt="3" custScaleX="191012" custScaleY="82452" custLinFactNeighborX="-60485" custLinFactNeighborY="11486"/>
      <dgm:spPr>
        <a:blipFill rotWithShape="1">
          <a:blip xmlns:r="http://schemas.openxmlformats.org/officeDocument/2006/relationships" r:embed="rId1"/>
          <a:stretch>
            <a:fillRect/>
          </a:stretch>
        </a:blipFill>
      </dgm:spPr>
    </dgm:pt>
    <dgm:pt modelId="{B8C88B0B-6C2E-424D-837A-53F17D67783E}" type="pres">
      <dgm:prSet presAssocID="{6734DB30-3C9F-C541-A79E-C87657A48FB8}" presName="sibTrans" presStyleCnt="0"/>
      <dgm:spPr/>
    </dgm:pt>
    <dgm:pt modelId="{30C4407E-1558-9C46-BB56-B823CBE78CAB}" type="pres">
      <dgm:prSet presAssocID="{F9230ED4-5B3D-AB47-9E6B-486436B52A40}" presName="composite" presStyleCnt="0"/>
      <dgm:spPr/>
    </dgm:pt>
    <dgm:pt modelId="{BED94A4F-6EC1-C14E-B74B-655ABA70D5D4}" type="pres">
      <dgm:prSet presAssocID="{F9230ED4-5B3D-AB47-9E6B-486436B52A40}" presName="rect1" presStyleLbl="trAlignAcc1" presStyleIdx="1" presStyleCnt="3">
        <dgm:presLayoutVars>
          <dgm:bulletEnabled val="1"/>
        </dgm:presLayoutVars>
      </dgm:prSet>
      <dgm:spPr/>
      <dgm:t>
        <a:bodyPr/>
        <a:lstStyle/>
        <a:p>
          <a:endParaRPr lang="en-US"/>
        </a:p>
      </dgm:t>
    </dgm:pt>
    <dgm:pt modelId="{9AB14666-88E3-4E4A-935C-80AF114CFC4E}" type="pres">
      <dgm:prSet presAssocID="{F9230ED4-5B3D-AB47-9E6B-486436B52A40}" presName="rect2" presStyleLbl="fgImgPlace1" presStyleIdx="1" presStyleCnt="3" custScaleX="193413" custScaleY="96532" custLinFactNeighborX="-65765" custLinFactNeighborY="2875"/>
      <dgm:spPr>
        <a:blipFill rotWithShape="1">
          <a:blip xmlns:r="http://schemas.openxmlformats.org/officeDocument/2006/relationships" r:embed="rId2"/>
          <a:stretch>
            <a:fillRect/>
          </a:stretch>
        </a:blipFill>
      </dgm:spPr>
    </dgm:pt>
    <dgm:pt modelId="{837954F9-6853-0D42-8448-F220DBF9C250}" type="pres">
      <dgm:prSet presAssocID="{4BB3EDE1-67AA-A246-B058-884702690D23}" presName="sibTrans" presStyleCnt="0"/>
      <dgm:spPr/>
    </dgm:pt>
    <dgm:pt modelId="{689779EA-B058-0A45-ABAD-1DBE2597432A}" type="pres">
      <dgm:prSet presAssocID="{3A91CDE2-488F-2E46-9005-DEAC5890A6B9}" presName="composite" presStyleCnt="0"/>
      <dgm:spPr/>
    </dgm:pt>
    <dgm:pt modelId="{8B822EDD-FCC8-BD4F-91B1-397A78C26E6F}" type="pres">
      <dgm:prSet presAssocID="{3A91CDE2-488F-2E46-9005-DEAC5890A6B9}" presName="rect1" presStyleLbl="trAlignAcc1" presStyleIdx="2" presStyleCnt="3">
        <dgm:presLayoutVars>
          <dgm:bulletEnabled val="1"/>
        </dgm:presLayoutVars>
      </dgm:prSet>
      <dgm:spPr/>
      <dgm:t>
        <a:bodyPr/>
        <a:lstStyle/>
        <a:p>
          <a:endParaRPr lang="en-US"/>
        </a:p>
      </dgm:t>
    </dgm:pt>
    <dgm:pt modelId="{570A4EA2-484B-8C4E-BA67-7E7612FD947F}" type="pres">
      <dgm:prSet presAssocID="{3A91CDE2-488F-2E46-9005-DEAC5890A6B9}" presName="rect2" presStyleLbl="fgImgPlace1" presStyleIdx="2" presStyleCnt="3" custScaleX="210091" custScaleY="94140" custLinFactNeighborX="-66010" custLinFactNeighborY="2981"/>
      <dgm:spPr>
        <a:blipFill rotWithShape="1">
          <a:blip xmlns:r="http://schemas.openxmlformats.org/officeDocument/2006/relationships" r:embed="rId3"/>
          <a:stretch>
            <a:fillRect/>
          </a:stretch>
        </a:blipFill>
      </dgm:spPr>
    </dgm:pt>
  </dgm:ptLst>
  <dgm:cxnLst>
    <dgm:cxn modelId="{39FE88E9-FAED-8A4B-9051-B52242FA4530}" srcId="{2D2C04F9-B77C-ED43-8B20-884404DDB728}" destId="{2807D127-D2D1-6C4D-AC3E-A0356BB90A72}" srcOrd="0" destOrd="0" parTransId="{119D5D13-03F0-8F49-9311-CFA080247111}" sibTransId="{6734DB30-3C9F-C541-A79E-C87657A48FB8}"/>
    <dgm:cxn modelId="{83A96147-EF2E-4BD8-B04B-25906028CEEF}" type="presOf" srcId="{3A91CDE2-488F-2E46-9005-DEAC5890A6B9}" destId="{8B822EDD-FCC8-BD4F-91B1-397A78C26E6F}" srcOrd="0" destOrd="0" presId="urn:microsoft.com/office/officeart/2008/layout/PictureStrips"/>
    <dgm:cxn modelId="{A12F1AE5-AF25-4978-85C8-180A44D12FC8}" type="presOf" srcId="{2807D127-D2D1-6C4D-AC3E-A0356BB90A72}" destId="{B2BE3AC3-E6AF-C54C-B8DE-6B2B93A632A6}" srcOrd="0" destOrd="0" presId="urn:microsoft.com/office/officeart/2008/layout/PictureStrips"/>
    <dgm:cxn modelId="{372D52BE-FC41-43D2-938E-1AD0A29DCD9C}" type="presOf" srcId="{2D2C04F9-B77C-ED43-8B20-884404DDB728}" destId="{04E60402-4A85-D041-9DAC-579BAABEC19F}" srcOrd="0" destOrd="0" presId="urn:microsoft.com/office/officeart/2008/layout/PictureStrips"/>
    <dgm:cxn modelId="{25BDAE29-7387-8F43-A3A1-F157171B1423}" srcId="{2D2C04F9-B77C-ED43-8B20-884404DDB728}" destId="{F9230ED4-5B3D-AB47-9E6B-486436B52A40}" srcOrd="1" destOrd="0" parTransId="{81C8DDD8-7A1F-774B-802D-1959E84CC106}" sibTransId="{4BB3EDE1-67AA-A246-B058-884702690D23}"/>
    <dgm:cxn modelId="{0425B56A-4F32-C34A-9934-943E282BE3D4}" srcId="{2D2C04F9-B77C-ED43-8B20-884404DDB728}" destId="{3A91CDE2-488F-2E46-9005-DEAC5890A6B9}" srcOrd="2" destOrd="0" parTransId="{C8EE55BC-CCAB-4F48-AF08-1E9DF3058048}" sibTransId="{361962AE-5503-CB4C-A30C-BF52DB167D0F}"/>
    <dgm:cxn modelId="{85CB2B70-2FFF-48CF-8AF3-82CECEE758B2}" type="presOf" srcId="{F9230ED4-5B3D-AB47-9E6B-486436B52A40}" destId="{BED94A4F-6EC1-C14E-B74B-655ABA70D5D4}" srcOrd="0" destOrd="0" presId="urn:microsoft.com/office/officeart/2008/layout/PictureStrips"/>
    <dgm:cxn modelId="{138BC619-81BF-49B8-B235-2730EF9C15A4}" type="presParOf" srcId="{04E60402-4A85-D041-9DAC-579BAABEC19F}" destId="{FB0DF338-10B0-6347-A702-249D3EE673DA}" srcOrd="0" destOrd="0" presId="urn:microsoft.com/office/officeart/2008/layout/PictureStrips"/>
    <dgm:cxn modelId="{547BEB1D-1078-40C4-8F1E-719253EC42F0}" type="presParOf" srcId="{FB0DF338-10B0-6347-A702-249D3EE673DA}" destId="{B2BE3AC3-E6AF-C54C-B8DE-6B2B93A632A6}" srcOrd="0" destOrd="0" presId="urn:microsoft.com/office/officeart/2008/layout/PictureStrips"/>
    <dgm:cxn modelId="{12A06D9C-8F71-458C-8611-627C213BE18F}" type="presParOf" srcId="{FB0DF338-10B0-6347-A702-249D3EE673DA}" destId="{D266133E-80ED-0E4A-AFD0-4219ECF22E53}" srcOrd="1" destOrd="0" presId="urn:microsoft.com/office/officeart/2008/layout/PictureStrips"/>
    <dgm:cxn modelId="{CC5035B5-C4C4-41B1-B8E2-DFD61848CE42}" type="presParOf" srcId="{04E60402-4A85-D041-9DAC-579BAABEC19F}" destId="{B8C88B0B-6C2E-424D-837A-53F17D67783E}" srcOrd="1" destOrd="0" presId="urn:microsoft.com/office/officeart/2008/layout/PictureStrips"/>
    <dgm:cxn modelId="{7F06F605-E537-47F6-9D99-4E4AD11D0C73}" type="presParOf" srcId="{04E60402-4A85-D041-9DAC-579BAABEC19F}" destId="{30C4407E-1558-9C46-BB56-B823CBE78CAB}" srcOrd="2" destOrd="0" presId="urn:microsoft.com/office/officeart/2008/layout/PictureStrips"/>
    <dgm:cxn modelId="{AE988E8F-3666-47B8-A243-7341B6087AEC}" type="presParOf" srcId="{30C4407E-1558-9C46-BB56-B823CBE78CAB}" destId="{BED94A4F-6EC1-C14E-B74B-655ABA70D5D4}" srcOrd="0" destOrd="0" presId="urn:microsoft.com/office/officeart/2008/layout/PictureStrips"/>
    <dgm:cxn modelId="{F8D1C3AA-DE71-4358-B637-B1C32F4669AA}" type="presParOf" srcId="{30C4407E-1558-9C46-BB56-B823CBE78CAB}" destId="{9AB14666-88E3-4E4A-935C-80AF114CFC4E}" srcOrd="1" destOrd="0" presId="urn:microsoft.com/office/officeart/2008/layout/PictureStrips"/>
    <dgm:cxn modelId="{5DBAEA63-3437-41C6-A39D-37A323E4C8C2}" type="presParOf" srcId="{04E60402-4A85-D041-9DAC-579BAABEC19F}" destId="{837954F9-6853-0D42-8448-F220DBF9C250}" srcOrd="3" destOrd="0" presId="urn:microsoft.com/office/officeart/2008/layout/PictureStrips"/>
    <dgm:cxn modelId="{D7CE2EDD-1026-4BD7-8E62-14A5048DCA87}" type="presParOf" srcId="{04E60402-4A85-D041-9DAC-579BAABEC19F}" destId="{689779EA-B058-0A45-ABAD-1DBE2597432A}" srcOrd="4" destOrd="0" presId="urn:microsoft.com/office/officeart/2008/layout/PictureStrips"/>
    <dgm:cxn modelId="{F94357AC-56DA-403F-B59E-D4B8D9890A2D}" type="presParOf" srcId="{689779EA-B058-0A45-ABAD-1DBE2597432A}" destId="{8B822EDD-FCC8-BD4F-91B1-397A78C26E6F}" srcOrd="0" destOrd="0" presId="urn:microsoft.com/office/officeart/2008/layout/PictureStrips"/>
    <dgm:cxn modelId="{8F4D92CF-543D-4340-8D37-2C9250B05316}" type="presParOf" srcId="{689779EA-B058-0A45-ABAD-1DBE2597432A}" destId="{570A4EA2-484B-8C4E-BA67-7E7612FD947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E3AC3-E6AF-C54C-B8DE-6B2B93A632A6}">
      <dsp:nvSpPr>
        <dsp:cNvPr id="0" name=""/>
        <dsp:cNvSpPr/>
      </dsp:nvSpPr>
      <dsp:spPr>
        <a:xfrm>
          <a:off x="2415289" y="150137"/>
          <a:ext cx="3957923" cy="12368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7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lumMod val="65000"/>
                  <a:lumOff val="35000"/>
                </a:schemeClr>
              </a:solidFill>
            </a:rPr>
            <a:t>To fulfill the requirements for a degree</a:t>
          </a:r>
          <a:endParaRPr lang="en-US" sz="2500" kern="1200" dirty="0">
            <a:solidFill>
              <a:schemeClr val="tx1">
                <a:lumMod val="65000"/>
                <a:lumOff val="35000"/>
              </a:schemeClr>
            </a:solidFill>
          </a:endParaRPr>
        </a:p>
      </dsp:txBody>
      <dsp:txXfrm>
        <a:off x="2415289" y="150137"/>
        <a:ext cx="3957923" cy="1236851"/>
      </dsp:txXfrm>
    </dsp:sp>
    <dsp:sp modelId="{D266133E-80ED-0E4A-AFD0-4219ECF22E53}">
      <dsp:nvSpPr>
        <dsp:cNvPr id="0" name=""/>
        <dsp:cNvSpPr/>
      </dsp:nvSpPr>
      <dsp:spPr>
        <a:xfrm>
          <a:off x="1332710" y="234597"/>
          <a:ext cx="1653773" cy="1070798"/>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D94A4F-6EC1-C14E-B74B-655ABA70D5D4}">
      <dsp:nvSpPr>
        <dsp:cNvPr id="0" name=""/>
        <dsp:cNvSpPr/>
      </dsp:nvSpPr>
      <dsp:spPr>
        <a:xfrm>
          <a:off x="2420486" y="1684676"/>
          <a:ext cx="3957923" cy="12368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7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lumMod val="65000"/>
                  <a:lumOff val="35000"/>
                </a:schemeClr>
              </a:solidFill>
            </a:rPr>
            <a:t>To acquire knowledge in a specific area</a:t>
          </a:r>
          <a:endParaRPr lang="en-US" sz="2500" kern="1200" dirty="0">
            <a:solidFill>
              <a:schemeClr val="tx1">
                <a:lumMod val="65000"/>
                <a:lumOff val="35000"/>
              </a:schemeClr>
            </a:solidFill>
          </a:endParaRPr>
        </a:p>
      </dsp:txBody>
      <dsp:txXfrm>
        <a:off x="2420486" y="1684676"/>
        <a:ext cx="3957923" cy="1236851"/>
      </dsp:txXfrm>
    </dsp:sp>
    <dsp:sp modelId="{9AB14666-88E3-4E4A-935C-80AF114CFC4E}">
      <dsp:nvSpPr>
        <dsp:cNvPr id="0" name=""/>
        <dsp:cNvSpPr/>
      </dsp:nvSpPr>
      <dsp:spPr>
        <a:xfrm>
          <a:off x="1281799" y="1565877"/>
          <a:ext cx="1674561" cy="1253654"/>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822EDD-FCC8-BD4F-91B1-397A78C26E6F}">
      <dsp:nvSpPr>
        <dsp:cNvPr id="0" name=""/>
        <dsp:cNvSpPr/>
      </dsp:nvSpPr>
      <dsp:spPr>
        <a:xfrm>
          <a:off x="2456585" y="3203682"/>
          <a:ext cx="3957923" cy="12368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776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lumMod val="65000"/>
                  <a:lumOff val="35000"/>
                </a:schemeClr>
              </a:solidFill>
            </a:rPr>
            <a:t>To share in knowledge creation within a specific area</a:t>
          </a:r>
          <a:endParaRPr lang="en-US" sz="2500" kern="1200" dirty="0">
            <a:solidFill>
              <a:schemeClr val="tx1">
                <a:lumMod val="65000"/>
                <a:lumOff val="35000"/>
              </a:schemeClr>
            </a:solidFill>
          </a:endParaRPr>
        </a:p>
      </dsp:txBody>
      <dsp:txXfrm>
        <a:off x="2456585" y="3203682"/>
        <a:ext cx="3957923" cy="1236851"/>
      </dsp:txXfrm>
    </dsp:sp>
    <dsp:sp modelId="{570A4EA2-484B-8C4E-BA67-7E7612FD947F}">
      <dsp:nvSpPr>
        <dsp:cNvPr id="0" name=""/>
        <dsp:cNvSpPr/>
      </dsp:nvSpPr>
      <dsp:spPr>
        <a:xfrm>
          <a:off x="1243579" y="3101792"/>
          <a:ext cx="1818958" cy="1222590"/>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0.12726</cdr:x>
      <cdr:y>0.61776</cdr:y>
    </cdr:from>
    <cdr:to>
      <cdr:x>0.2151</cdr:x>
      <cdr:y>0.70842</cdr:y>
    </cdr:to>
    <cdr:sp macro="" textlink="">
      <cdr:nvSpPr>
        <cdr:cNvPr id="2" name="TextBox 1"/>
        <cdr:cNvSpPr txBox="1"/>
      </cdr:nvSpPr>
      <cdr:spPr>
        <a:xfrm xmlns:a="http://schemas.openxmlformats.org/drawingml/2006/main">
          <a:off x="1047262" y="2795954"/>
          <a:ext cx="722923" cy="4103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b="1" dirty="0" smtClean="0"/>
            <a:t>45 students</a:t>
          </a:r>
          <a:endParaRPr lang="en-US" b="1" dirty="0"/>
        </a:p>
      </cdr:txBody>
    </cdr:sp>
  </cdr:relSizeAnchor>
  <cdr:relSizeAnchor xmlns:cdr="http://schemas.openxmlformats.org/drawingml/2006/chartDrawing">
    <cdr:from>
      <cdr:x>0.22127</cdr:x>
      <cdr:y>0.61603</cdr:y>
    </cdr:from>
    <cdr:to>
      <cdr:x>0.30912</cdr:x>
      <cdr:y>0.70669</cdr:y>
    </cdr:to>
    <cdr:sp macro="" textlink="">
      <cdr:nvSpPr>
        <cdr:cNvPr id="3" name="TextBox 2"/>
        <cdr:cNvSpPr txBox="1"/>
      </cdr:nvSpPr>
      <cdr:spPr>
        <a:xfrm xmlns:a="http://schemas.openxmlformats.org/drawingml/2006/main">
          <a:off x="1820985" y="2788138"/>
          <a:ext cx="722923" cy="410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t>30</a:t>
          </a:r>
        </a:p>
        <a:p xmlns:a="http://schemas.openxmlformats.org/drawingml/2006/main">
          <a:pPr algn="ctr"/>
          <a:r>
            <a:rPr lang="en-US" b="1" dirty="0" smtClean="0"/>
            <a:t>students</a:t>
          </a:r>
          <a:endParaRPr lang="en-US" b="1" dirty="0"/>
        </a:p>
      </cdr:txBody>
    </cdr:sp>
  </cdr:relSizeAnchor>
  <cdr:relSizeAnchor xmlns:cdr="http://schemas.openxmlformats.org/drawingml/2006/chartDrawing">
    <cdr:from>
      <cdr:x>0.31387</cdr:x>
      <cdr:y>0.62035</cdr:y>
    </cdr:from>
    <cdr:to>
      <cdr:x>0.40171</cdr:x>
      <cdr:y>0.71101</cdr:y>
    </cdr:to>
    <cdr:sp macro="" textlink="">
      <cdr:nvSpPr>
        <cdr:cNvPr id="4" name="TextBox 3"/>
        <cdr:cNvSpPr txBox="1"/>
      </cdr:nvSpPr>
      <cdr:spPr>
        <a:xfrm xmlns:a="http://schemas.openxmlformats.org/drawingml/2006/main">
          <a:off x="2582985" y="2807677"/>
          <a:ext cx="722923" cy="410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t>8</a:t>
          </a:r>
        </a:p>
        <a:p xmlns:a="http://schemas.openxmlformats.org/drawingml/2006/main">
          <a:pPr algn="ctr"/>
          <a:r>
            <a:rPr lang="en-US" b="1" dirty="0" smtClean="0"/>
            <a:t>students</a:t>
          </a:r>
          <a:endParaRPr lang="en-US" b="1" dirty="0"/>
        </a:p>
      </cdr:txBody>
    </cdr:sp>
  </cdr:relSizeAnchor>
  <cdr:relSizeAnchor xmlns:cdr="http://schemas.openxmlformats.org/drawingml/2006/chartDrawing">
    <cdr:from>
      <cdr:x>0.40883</cdr:x>
      <cdr:y>0.61603</cdr:y>
    </cdr:from>
    <cdr:to>
      <cdr:x>0.49668</cdr:x>
      <cdr:y>0.70669</cdr:y>
    </cdr:to>
    <cdr:sp macro="" textlink="">
      <cdr:nvSpPr>
        <cdr:cNvPr id="5" name="TextBox 4"/>
        <cdr:cNvSpPr txBox="1"/>
      </cdr:nvSpPr>
      <cdr:spPr>
        <a:xfrm xmlns:a="http://schemas.openxmlformats.org/drawingml/2006/main">
          <a:off x="3364524" y="2788139"/>
          <a:ext cx="722923" cy="410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t>18</a:t>
          </a:r>
        </a:p>
        <a:p xmlns:a="http://schemas.openxmlformats.org/drawingml/2006/main">
          <a:pPr algn="ctr"/>
          <a:r>
            <a:rPr lang="en-US" b="1" dirty="0" smtClean="0"/>
            <a:t>students</a:t>
          </a:r>
          <a:endParaRPr lang="en-US" b="1" dirty="0"/>
        </a:p>
      </cdr:txBody>
    </cdr:sp>
  </cdr:relSizeAnchor>
  <cdr:relSizeAnchor xmlns:cdr="http://schemas.openxmlformats.org/drawingml/2006/chartDrawing">
    <cdr:from>
      <cdr:x>0.50617</cdr:x>
      <cdr:y>0.61172</cdr:y>
    </cdr:from>
    <cdr:to>
      <cdr:x>0.59402</cdr:x>
      <cdr:y>0.70237</cdr:y>
    </cdr:to>
    <cdr:sp macro="" textlink="">
      <cdr:nvSpPr>
        <cdr:cNvPr id="6" name="TextBox 5"/>
        <cdr:cNvSpPr txBox="1"/>
      </cdr:nvSpPr>
      <cdr:spPr>
        <a:xfrm xmlns:a="http://schemas.openxmlformats.org/drawingml/2006/main">
          <a:off x="4165600" y="2768600"/>
          <a:ext cx="722923" cy="410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t>68</a:t>
          </a:r>
        </a:p>
        <a:p xmlns:a="http://schemas.openxmlformats.org/drawingml/2006/main">
          <a:pPr algn="ctr"/>
          <a:r>
            <a:rPr lang="en-US" b="1" dirty="0" smtClean="0"/>
            <a:t>students</a:t>
          </a:r>
          <a:endParaRPr lang="en-US" b="1" dirty="0"/>
        </a:p>
      </cdr:txBody>
    </cdr:sp>
  </cdr:relSizeAnchor>
  <cdr:relSizeAnchor xmlns:cdr="http://schemas.openxmlformats.org/drawingml/2006/chartDrawing">
    <cdr:from>
      <cdr:x>0.59782</cdr:x>
      <cdr:y>0.61431</cdr:y>
    </cdr:from>
    <cdr:to>
      <cdr:x>0.68566</cdr:x>
      <cdr:y>0.70496</cdr:y>
    </cdr:to>
    <cdr:sp macro="" textlink="">
      <cdr:nvSpPr>
        <cdr:cNvPr id="7" name="TextBox 6"/>
        <cdr:cNvSpPr txBox="1"/>
      </cdr:nvSpPr>
      <cdr:spPr>
        <a:xfrm xmlns:a="http://schemas.openxmlformats.org/drawingml/2006/main">
          <a:off x="4919785" y="2780323"/>
          <a:ext cx="722923" cy="410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t>169</a:t>
          </a:r>
        </a:p>
        <a:p xmlns:a="http://schemas.openxmlformats.org/drawingml/2006/main">
          <a:pPr algn="ctr"/>
          <a:r>
            <a:rPr lang="en-US" b="1" dirty="0" smtClean="0"/>
            <a:t>students</a:t>
          </a:r>
          <a:endParaRPr lang="en-US"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71903" cy="465138"/>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097" y="0"/>
            <a:ext cx="2971903" cy="465138"/>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194" y="4422775"/>
            <a:ext cx="5029613" cy="4191000"/>
          </a:xfrm>
          <a:prstGeom prst="rect">
            <a:avLst/>
          </a:prstGeom>
          <a:noFill/>
          <a:ln w="9525">
            <a:noFill/>
            <a:miter lim="800000"/>
            <a:headEnd/>
            <a:tailEnd/>
          </a:ln>
        </p:spPr>
        <p:txBody>
          <a:bodyPr vert="horz" wrap="square" lIns="93360" tIns="46680" rIns="93360" bIns="466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8847139"/>
            <a:ext cx="2971903" cy="465137"/>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097" y="8847139"/>
            <a:ext cx="2971903" cy="465137"/>
          </a:xfrm>
          <a:prstGeom prst="rect">
            <a:avLst/>
          </a:prstGeom>
          <a:noFill/>
          <a:ln w="9525">
            <a:noFill/>
            <a:miter lim="800000"/>
            <a:headEnd/>
            <a:tailEnd/>
          </a:ln>
        </p:spPr>
        <p:txBody>
          <a:bodyPr vert="horz" wrap="square" lIns="93360" tIns="46680" rIns="93360" bIns="46680" numCol="1" anchor="b" anchorCtr="0" compatLnSpc="1">
            <a:prstTxWarp prst="textNoShape">
              <a:avLst/>
            </a:prstTxWarp>
          </a:bodyPr>
          <a:lstStyle>
            <a:lvl1pPr algn="r" eaLnBrk="0" hangingPunct="0">
              <a:defRPr sz="1200">
                <a:latin typeface="Arial" charset="0"/>
                <a:ea typeface="ＭＳ Ｐゴシック" charset="-128"/>
                <a:cs typeface="+mn-cs"/>
              </a:defRPr>
            </a:lvl1pPr>
          </a:lstStyle>
          <a:p>
            <a:pPr>
              <a:defRPr/>
            </a:pPr>
            <a:fld id="{6C24CDF5-60AA-4A00-94F7-174DE7DB25A8}" type="slidenum">
              <a:rPr lang="en-US"/>
              <a:pPr>
                <a:defRPr/>
              </a:pPr>
              <a:t>‹#›</a:t>
            </a:fld>
            <a:endParaRPr lang="en-US"/>
          </a:p>
        </p:txBody>
      </p:sp>
    </p:spTree>
    <p:extLst>
      <p:ext uri="{BB962C8B-B14F-4D97-AF65-F5344CB8AC3E}">
        <p14:creationId xmlns:p14="http://schemas.microsoft.com/office/powerpoint/2010/main" val="99780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mozilla.org/File:OpenBadges-Working-Paper_01231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projects.arts.ubc.ca/lak12/Full%20Papers/Paper%2033-Full.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z="1200" kern="1200" dirty="0">
              <a:solidFill>
                <a:schemeClr val="tx1"/>
              </a:solidFill>
              <a:latin typeface="Arial" charset="0"/>
              <a:ea typeface="ＭＳ Ｐゴシック" charset="-128"/>
              <a:cs typeface="ＭＳ Ｐゴシック" charset="-128"/>
            </a:endParaRPr>
          </a:p>
        </p:txBody>
      </p:sp>
      <p:sp>
        <p:nvSpPr>
          <p:cNvPr id="41988" name="Slide Number Placeholder 3"/>
          <p:cNvSpPr>
            <a:spLocks noGrp="1"/>
          </p:cNvSpPr>
          <p:nvPr>
            <p:ph type="sldNum" sz="quarter" idx="5"/>
          </p:nvPr>
        </p:nvSpPr>
        <p:spPr>
          <a:noFill/>
        </p:spPr>
        <p:txBody>
          <a:bodyPr/>
          <a:lstStyle/>
          <a:p>
            <a:fld id="{CCC75A9C-D784-4B9D-AEA6-DCFBA47E88D7}"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points on why combining learning analytics with social motivations and environments is a powerful combination</a:t>
            </a:r>
          </a:p>
          <a:p>
            <a:endParaRPr lang="en-US" baseline="0" dirty="0"/>
          </a:p>
          <a:p>
            <a:r>
              <a:rPr lang="en-US" baseline="0" dirty="0" smtClean="0"/>
              <a:t>Learning analytics helps each student who comes to a course with a way to monitor the way they are engaging the material</a:t>
            </a:r>
          </a:p>
          <a:p>
            <a:endParaRPr lang="en-US" baseline="0" dirty="0" smtClean="0"/>
          </a:p>
          <a:p>
            <a:r>
              <a:rPr lang="en-US" baseline="0" dirty="0" smtClean="0"/>
              <a:t>The way course work currently happens, students may pretend to be participating at a level where they are contributing to knowledge creation-- when they are actually just checking off the box, doing what they need to do for degree requirements. Learning analytics visualizations can make these motivations and levels of engagement more transparent, to the students themselves, to their peers, and to faculty.</a:t>
            </a:r>
          </a:p>
          <a:p>
            <a:endParaRPr lang="en-US" baseline="0" dirty="0" smtClean="0"/>
          </a:p>
          <a:p>
            <a:r>
              <a:rPr lang="en-US" baseline="0" dirty="0" smtClean="0"/>
              <a:t>Are students just investing the minimum amount of time and effort to get a grade? Do they see the value of investment in collaborative learning?</a:t>
            </a:r>
          </a:p>
          <a:p>
            <a:endParaRPr lang="en-US" baseline="0" dirty="0" smtClean="0"/>
          </a:p>
          <a:p>
            <a:r>
              <a:rPr lang="en-US" baseline="0" dirty="0" smtClean="0"/>
              <a:t>Helping students understand why they are in a class and what they should expect to get out of it– realistic expectations</a:t>
            </a:r>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a:t>
            </a:r>
            <a:r>
              <a:rPr lang="en-US" baseline="0" dirty="0" smtClean="0"/>
              <a:t> in social exchange theory applied to learning environments</a:t>
            </a:r>
          </a:p>
          <a:p>
            <a:endParaRPr lang="en-US" baseline="0" dirty="0" smtClean="0"/>
          </a:p>
          <a:p>
            <a:r>
              <a:rPr lang="en-US" baseline="0" dirty="0" smtClean="0"/>
              <a:t>Social exchange perspective is based on one of the most popular ideas in socio-psychological tradition – that human beings make decisions based on costs and rewards.  Michael O’Leary and Jeanine Turner at Georgetown are using this perspective to understand how individuals approach business meetings and why they will bring technology into the meeting and attend to multiple meetings at once and why they might focus on one meeting at a time.  The research is exploring multi-communicating decisions.</a:t>
            </a:r>
          </a:p>
          <a:p>
            <a:endParaRPr lang="en-US" baseline="0" dirty="0" smtClean="0"/>
          </a:p>
          <a:p>
            <a:r>
              <a:rPr lang="en-US" baseline="0" dirty="0" smtClean="0"/>
              <a:t>We can take the same approach to the learning environment. A student makes decisions about how much time to invest in a class based on the cost benefit analysis of those activities over others.  Because the process has not been transparent in the past, we have created a situation where as long as students were able to pass the test at the end of the semester or to hand in a reasonable paper, the way that they got to that point was the decision of the student…so the student could weight the cost and benefits of attending class, reading the material, pushing the material further to look at outside material based on the value given to that…since teachers often did not have ways to evaluate students other than physical attendance and possibly interaction in class (but only in class sizes that allow that type of monitoring), students could “fake” their presence in the same way that business people “fake” their presence.</a:t>
            </a:r>
          </a:p>
          <a:p>
            <a:endParaRPr lang="en-US" baseline="0" dirty="0" smtClean="0"/>
          </a:p>
          <a:p>
            <a:r>
              <a:rPr lang="en-US" baseline="0" dirty="0" smtClean="0"/>
              <a:t>Learning analytics changes the playing field by making learning and decisions about learning within a specific class much more transparent…which means the time spent in a class in every respect will be much more “countable”…great for students who are doing the work and want to contribute to knowledge (third motivation level)..not good for students trying to check off the box (first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Define reputation</a:t>
            </a:r>
            <a:r>
              <a:rPr lang="en-US" baseline="0" dirty="0" smtClean="0"/>
              <a:t> frameworks and why they are important in learning environments</a:t>
            </a:r>
          </a:p>
          <a:p>
            <a:endParaRPr lang="en-GB" sz="1200" kern="1200" dirty="0" smtClean="0">
              <a:solidFill>
                <a:schemeClr val="tx1"/>
              </a:solidFill>
              <a:latin typeface="Arial" charset="0"/>
              <a:ea typeface="ＭＳ Ｐゴシック" charset="-128"/>
              <a:cs typeface="ＭＳ Ｐゴシック" charset="-128"/>
            </a:endParaRPr>
          </a:p>
          <a:p>
            <a:r>
              <a:rPr lang="en-GB" sz="1200" kern="1200" dirty="0" smtClean="0">
                <a:solidFill>
                  <a:schemeClr val="tx1"/>
                </a:solidFill>
                <a:latin typeface="Arial" charset="0"/>
                <a:ea typeface="ＭＳ Ｐゴシック" charset="-128"/>
                <a:cs typeface="ＭＳ Ｐゴシック" charset="-128"/>
              </a:rPr>
              <a:t>Define badge frameworks</a:t>
            </a:r>
            <a:r>
              <a:rPr lang="en-GB" sz="1200" kern="1200" baseline="0" dirty="0" smtClean="0">
                <a:solidFill>
                  <a:schemeClr val="tx1"/>
                </a:solidFill>
                <a:latin typeface="Arial" charset="0"/>
                <a:ea typeface="ＭＳ Ｐゴシック" charset="-128"/>
                <a:cs typeface="ＭＳ Ｐゴシック" charset="-128"/>
              </a:rPr>
              <a:t> and provide brief introduction to Mozilla badge framework</a:t>
            </a:r>
          </a:p>
          <a:p>
            <a:endParaRPr lang="en-GB" sz="1200" kern="1200" dirty="0" smtClean="0">
              <a:solidFill>
                <a:schemeClr val="tx1"/>
              </a:solidFill>
              <a:latin typeface="Arial" charset="0"/>
              <a:ea typeface="ＭＳ Ｐゴシック" charset="-128"/>
              <a:cs typeface="ＭＳ Ｐゴシック" charset="-128"/>
            </a:endParaRPr>
          </a:p>
          <a:p>
            <a:r>
              <a:rPr lang="en-GB" sz="1200" kern="1200" dirty="0" smtClean="0">
                <a:solidFill>
                  <a:schemeClr val="tx1"/>
                </a:solidFill>
                <a:latin typeface="Arial" charset="0"/>
                <a:ea typeface="ＭＳ Ｐゴシック" charset="-128"/>
                <a:cs typeface="ＭＳ Ｐゴシック" charset="-128"/>
              </a:rPr>
              <a:t>Collaborative learning structure</a:t>
            </a:r>
          </a:p>
          <a:p>
            <a:pPr>
              <a:buFont typeface="Arial" pitchFamily="34" charset="0"/>
              <a:buChar char="•"/>
            </a:pPr>
            <a:r>
              <a:rPr lang="en-GB" sz="1200" kern="1200" dirty="0" smtClean="0">
                <a:solidFill>
                  <a:schemeClr val="tx1"/>
                </a:solidFill>
                <a:latin typeface="Arial" charset="0"/>
                <a:ea typeface="ＭＳ Ｐゴシック" charset="-128"/>
                <a:cs typeface="ＭＳ Ｐゴシック" charset="-128"/>
              </a:rPr>
              <a:t>Provide</a:t>
            </a:r>
            <a:r>
              <a:rPr lang="en-GB" sz="1200" kern="1200" baseline="0" dirty="0" smtClean="0">
                <a:solidFill>
                  <a:schemeClr val="tx1"/>
                </a:solidFill>
                <a:latin typeface="Arial" charset="0"/>
                <a:ea typeface="ＭＳ Ｐゴシック" charset="-128"/>
                <a:cs typeface="ＭＳ Ｐゴシック" charset="-128"/>
              </a:rPr>
              <a:t> ways of visualizing competencies and the reputation frameworks that verify them</a:t>
            </a:r>
            <a:endParaRPr lang="en-GB" sz="1200" kern="1200" dirty="0" smtClean="0">
              <a:solidFill>
                <a:schemeClr val="tx1"/>
              </a:solidFill>
              <a:latin typeface="Arial" charset="0"/>
              <a:ea typeface="ＭＳ Ｐゴシック" charset="-128"/>
              <a:cs typeface="ＭＳ Ｐゴシック" charset="-128"/>
            </a:endParaRPr>
          </a:p>
          <a:p>
            <a:endParaRPr lang="en-GB" sz="1200" kern="1200" dirty="0" smtClean="0">
              <a:solidFill>
                <a:schemeClr val="tx1"/>
              </a:solidFill>
              <a:latin typeface="Arial" charset="0"/>
              <a:ea typeface="ＭＳ Ｐゴシック" charset="-128"/>
              <a:cs typeface="ＭＳ Ｐゴシック" charset="-128"/>
            </a:endParaRPr>
          </a:p>
          <a:p>
            <a:r>
              <a:rPr lang="en-GB" sz="1200" kern="1200" dirty="0" smtClean="0">
                <a:solidFill>
                  <a:schemeClr val="tx1"/>
                </a:solidFill>
                <a:latin typeface="Arial" charset="0"/>
                <a:ea typeface="ＭＳ Ｐゴシック" charset="-128"/>
                <a:cs typeface="ＭＳ Ｐゴシック" charset="-128"/>
              </a:rPr>
              <a:t>The Mozilla Foundation; The MacArthur Foundation (2012). </a:t>
            </a:r>
            <a:r>
              <a:rPr lang="en-US" sz="1200" i="1" kern="1200" dirty="0" smtClean="0">
                <a:solidFill>
                  <a:schemeClr val="tx1"/>
                </a:solidFill>
                <a:latin typeface="Arial" charset="0"/>
                <a:ea typeface="ＭＳ Ｐゴシック" charset="-128"/>
                <a:cs typeface="ＭＳ Ｐゴシック" charset="-128"/>
              </a:rPr>
              <a:t>Open Badges for Lifelong Learning, </a:t>
            </a:r>
            <a:r>
              <a:rPr lang="en-US" sz="1200" u="sng" kern="1200" dirty="0" smtClean="0">
                <a:solidFill>
                  <a:schemeClr val="tx1"/>
                </a:solidFill>
                <a:latin typeface="Arial" charset="0"/>
                <a:ea typeface="ＭＳ Ｐゴシック" charset="-128"/>
                <a:cs typeface="ＭＳ Ｐゴシック" charset="-128"/>
                <a:hlinkClick r:id="rId3"/>
              </a:rPr>
              <a:t>https://wiki.mozilla.org/File:OpenBadges-Working-Paper_012312.pdf</a:t>
            </a:r>
            <a:endParaRPr lang="en-US" sz="1200" u="sng" kern="1200" dirty="0" smtClean="0">
              <a:solidFill>
                <a:schemeClr val="tx1"/>
              </a:solidFill>
              <a:latin typeface="Arial" charset="0"/>
              <a:ea typeface="ＭＳ Ｐゴシック" charset="-128"/>
              <a:cs typeface="ＭＳ Ｐゴシック" charset="-128"/>
            </a:endParaRPr>
          </a:p>
          <a:p>
            <a:endParaRPr lang="en-US" sz="1200" u="none" kern="1200" dirty="0" smtClean="0">
              <a:solidFill>
                <a:schemeClr val="tx1"/>
              </a:solidFill>
              <a:latin typeface="Arial" charset="0"/>
              <a:ea typeface="ＭＳ Ｐゴシック" charset="-128"/>
            </a:endParaRPr>
          </a:p>
          <a:p>
            <a:r>
              <a:rPr lang="en-US" sz="1200" u="none" kern="1200" dirty="0" smtClean="0">
                <a:solidFill>
                  <a:schemeClr val="tx1"/>
                </a:solidFill>
                <a:latin typeface="Arial" charset="0"/>
                <a:ea typeface="ＭＳ Ｐゴシック" charset="-128"/>
              </a:rPr>
              <a:t>Image from</a:t>
            </a:r>
            <a:r>
              <a:rPr lang="en-US" sz="1200" u="none" kern="1200" baseline="0" dirty="0" smtClean="0">
                <a:solidFill>
                  <a:schemeClr val="tx1"/>
                </a:solidFill>
                <a:latin typeface="Arial" charset="0"/>
                <a:ea typeface="ＭＳ Ｐゴシック" charset="-128"/>
              </a:rPr>
              <a:t> http://openbadges.org/en-US/about.html</a:t>
            </a:r>
            <a:endParaRPr lang="en-US" u="none"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http://erinknight.com/</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analytics,</a:t>
            </a:r>
            <a:r>
              <a:rPr lang="en-US" baseline="0" dirty="0" smtClean="0"/>
              <a:t> examples with proven results</a:t>
            </a:r>
          </a:p>
          <a:p>
            <a:endParaRPr lang="en-US" baseline="0" dirty="0" smtClean="0"/>
          </a:p>
          <a:p>
            <a:r>
              <a:rPr lang="en-US" baseline="0" dirty="0" smtClean="0"/>
              <a:t>Evidence of real-time benefits and longer term impacts–  </a:t>
            </a:r>
            <a:r>
              <a:rPr lang="en-US" sz="1200" kern="1200" dirty="0" smtClean="0">
                <a:solidFill>
                  <a:schemeClr val="tx1"/>
                </a:solidFill>
                <a:latin typeface="Arial" charset="0"/>
                <a:ea typeface="ＭＳ Ｐゴシック" charset="-128"/>
                <a:cs typeface="ＭＳ Ｐゴシック" charset="-128"/>
              </a:rPr>
              <a:t>UMBC President </a:t>
            </a:r>
            <a:r>
              <a:rPr lang="en-US" sz="1200" kern="1200" dirty="0" err="1" smtClean="0">
                <a:solidFill>
                  <a:schemeClr val="tx1"/>
                </a:solidFill>
                <a:latin typeface="Arial" charset="0"/>
                <a:ea typeface="ＭＳ Ｐゴシック" charset="-128"/>
                <a:cs typeface="ＭＳ Ｐゴシック" charset="-128"/>
              </a:rPr>
              <a:t>Hrabowski's</a:t>
            </a:r>
            <a:r>
              <a:rPr lang="en-US" sz="1200" kern="1200" dirty="0" smtClean="0">
                <a:solidFill>
                  <a:schemeClr val="tx1"/>
                </a:solidFill>
                <a:latin typeface="Arial" charset="0"/>
                <a:ea typeface="ＭＳ Ｐゴシック" charset="-128"/>
                <a:cs typeface="ＭＳ Ｐゴシック" charset="-128"/>
              </a:rPr>
              <a:t> definition of student success -- "not only passing one course but also passing the next one that requires it“</a:t>
            </a:r>
          </a:p>
          <a:p>
            <a:endParaRPr lang="en-US" sz="1200" kern="1200" dirty="0" smtClean="0">
              <a:solidFill>
                <a:schemeClr val="tx1"/>
              </a:solidFill>
              <a:latin typeface="Arial" charset="0"/>
              <a:ea typeface="ＭＳ Ｐゴシック" charset="-128"/>
            </a:endParaRPr>
          </a:p>
          <a:p>
            <a:r>
              <a:rPr lang="en-US" sz="1200" kern="1200" dirty="0" smtClean="0">
                <a:solidFill>
                  <a:schemeClr val="tx1"/>
                </a:solidFill>
                <a:latin typeface="Arial" charset="0"/>
                <a:ea typeface="ＭＳ Ｐゴシック" charset="-128"/>
              </a:rPr>
              <a:t>Impact on course design- courses designed to encourage or require</a:t>
            </a:r>
            <a:r>
              <a:rPr lang="en-US" sz="1200" kern="1200" baseline="0" dirty="0" smtClean="0">
                <a:solidFill>
                  <a:schemeClr val="tx1"/>
                </a:solidFill>
                <a:latin typeface="Arial" charset="0"/>
                <a:ea typeface="ＭＳ Ｐゴシック" charset="-128"/>
              </a:rPr>
              <a:t> active engagement throughout the course lead to students who are not only more likely to pass that course, but also earn on average ½ letter grade higher in the subsequent course that requires the prior course</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16</a:t>
            </a:fld>
            <a:endParaRPr lang="en-US"/>
          </a:p>
        </p:txBody>
      </p:sp>
    </p:spTree>
    <p:extLst>
      <p:ext uri="{BB962C8B-B14F-4D97-AF65-F5344CB8AC3E}">
        <p14:creationId xmlns:p14="http://schemas.microsoft.com/office/powerpoint/2010/main" val="86990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17</a:t>
            </a:fld>
            <a:endParaRPr lang="en-US"/>
          </a:p>
        </p:txBody>
      </p:sp>
    </p:spTree>
    <p:extLst>
      <p:ext uri="{BB962C8B-B14F-4D97-AF65-F5344CB8AC3E}">
        <p14:creationId xmlns:p14="http://schemas.microsoft.com/office/powerpoint/2010/main" val="205897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18</a:t>
            </a:fld>
            <a:endParaRPr lang="en-US"/>
          </a:p>
        </p:txBody>
      </p:sp>
    </p:spTree>
    <p:extLst>
      <p:ext uri="{BB962C8B-B14F-4D97-AF65-F5344CB8AC3E}">
        <p14:creationId xmlns:p14="http://schemas.microsoft.com/office/powerpoint/2010/main" val="363385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19</a:t>
            </a:fld>
            <a:endParaRPr lang="en-US"/>
          </a:p>
        </p:txBody>
      </p:sp>
    </p:spTree>
    <p:extLst>
      <p:ext uri="{BB962C8B-B14F-4D97-AF65-F5344CB8AC3E}">
        <p14:creationId xmlns:p14="http://schemas.microsoft.com/office/powerpoint/2010/main" val="13083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comments about the</a:t>
            </a:r>
            <a:r>
              <a:rPr lang="en-US" baseline="0" dirty="0" smtClean="0"/>
              <a:t> multi-disciplinary nature of the material</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20</a:t>
            </a:fld>
            <a:endParaRPr lang="en-US"/>
          </a:p>
        </p:txBody>
      </p:sp>
    </p:spTree>
    <p:extLst>
      <p:ext uri="{BB962C8B-B14F-4D97-AF65-F5344CB8AC3E}">
        <p14:creationId xmlns:p14="http://schemas.microsoft.com/office/powerpoint/2010/main" val="3067145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504" indent="-291732" eaLnBrk="0" hangingPunct="0">
              <a:defRPr sz="2400">
                <a:solidFill>
                  <a:schemeClr val="tx1"/>
                </a:solidFill>
                <a:latin typeface="Arial" charset="0"/>
                <a:ea typeface="ＭＳ Ｐゴシック" charset="0"/>
              </a:defRPr>
            </a:lvl2pPr>
            <a:lvl3pPr marL="1166930" indent="-233386" eaLnBrk="0" hangingPunct="0">
              <a:defRPr sz="2400">
                <a:solidFill>
                  <a:schemeClr val="tx1"/>
                </a:solidFill>
                <a:latin typeface="Arial" charset="0"/>
                <a:ea typeface="ＭＳ Ｐゴシック" charset="0"/>
              </a:defRPr>
            </a:lvl3pPr>
            <a:lvl4pPr marL="1633702" indent="-233386" eaLnBrk="0" hangingPunct="0">
              <a:defRPr sz="2400">
                <a:solidFill>
                  <a:schemeClr val="tx1"/>
                </a:solidFill>
                <a:latin typeface="Arial" charset="0"/>
                <a:ea typeface="ＭＳ Ｐゴシック" charset="0"/>
              </a:defRPr>
            </a:lvl4pPr>
            <a:lvl5pPr marL="2100474" indent="-233386" eaLnBrk="0" hangingPunct="0">
              <a:defRPr sz="2400">
                <a:solidFill>
                  <a:schemeClr val="tx1"/>
                </a:solidFill>
                <a:latin typeface="Arial" charset="0"/>
                <a:ea typeface="ＭＳ Ｐゴシック" charset="0"/>
              </a:defRPr>
            </a:lvl5pPr>
            <a:lvl6pPr marL="2567246" indent="-233386" eaLnBrk="0" fontAlgn="base" hangingPunct="0">
              <a:spcBef>
                <a:spcPct val="0"/>
              </a:spcBef>
              <a:spcAft>
                <a:spcPct val="0"/>
              </a:spcAft>
              <a:defRPr sz="2400">
                <a:solidFill>
                  <a:schemeClr val="tx1"/>
                </a:solidFill>
                <a:latin typeface="Arial" charset="0"/>
                <a:ea typeface="ＭＳ Ｐゴシック" charset="0"/>
              </a:defRPr>
            </a:lvl6pPr>
            <a:lvl7pPr marL="3034018" indent="-233386" eaLnBrk="0" fontAlgn="base" hangingPunct="0">
              <a:spcBef>
                <a:spcPct val="0"/>
              </a:spcBef>
              <a:spcAft>
                <a:spcPct val="0"/>
              </a:spcAft>
              <a:defRPr sz="2400">
                <a:solidFill>
                  <a:schemeClr val="tx1"/>
                </a:solidFill>
                <a:latin typeface="Arial" charset="0"/>
                <a:ea typeface="ＭＳ Ｐゴシック" charset="0"/>
              </a:defRPr>
            </a:lvl7pPr>
            <a:lvl8pPr marL="3500790" indent="-233386" eaLnBrk="0" fontAlgn="base" hangingPunct="0">
              <a:spcBef>
                <a:spcPct val="0"/>
              </a:spcBef>
              <a:spcAft>
                <a:spcPct val="0"/>
              </a:spcAft>
              <a:defRPr sz="2400">
                <a:solidFill>
                  <a:schemeClr val="tx1"/>
                </a:solidFill>
                <a:latin typeface="Arial" charset="0"/>
                <a:ea typeface="ＭＳ Ｐゴシック" charset="0"/>
              </a:defRPr>
            </a:lvl8pPr>
            <a:lvl9pPr marL="3967562" indent="-233386" eaLnBrk="0" fontAlgn="base" hangingPunct="0">
              <a:spcBef>
                <a:spcPct val="0"/>
              </a:spcBef>
              <a:spcAft>
                <a:spcPct val="0"/>
              </a:spcAft>
              <a:defRPr sz="2400">
                <a:solidFill>
                  <a:schemeClr val="tx1"/>
                </a:solidFill>
                <a:latin typeface="Arial" charset="0"/>
                <a:ea typeface="ＭＳ Ｐゴシック" charset="0"/>
              </a:defRPr>
            </a:lvl9pPr>
          </a:lstStyle>
          <a:p>
            <a:fld id="{68DF34D2-CDCA-F24F-8566-DC68B2BD03B0}" type="slidenum">
              <a:rPr lang="en-US" sz="1200">
                <a:latin typeface="Verdana" charset="0"/>
              </a:rPr>
              <a:pPr/>
              <a:t>21</a:t>
            </a:fld>
            <a:endParaRPr lang="en-US" sz="1200">
              <a:latin typeface="Verdana"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also used student activity to identify and promote effective practices. For example, we’ve seen that courses using the grade center tend to generate more student activity than courses that don’t.</a:t>
            </a:r>
          </a:p>
          <a:p>
            <a:endParaRPr lang="en-US" dirty="0"/>
          </a:p>
          <a:p>
            <a:r>
              <a:rPr lang="en-US" dirty="0"/>
              <a:t>Research by Educause confirms that students value checking grades and access to practice quizzes more than any other function. But this can’t simply mean that faculty should assign and grade more student work. So, how do we scale up the feedback function?</a:t>
            </a:r>
          </a:p>
        </p:txBody>
      </p:sp>
      <p:sp>
        <p:nvSpPr>
          <p:cNvPr id="4" name="Header Placeholder 3"/>
          <p:cNvSpPr>
            <a:spLocks noGrp="1"/>
          </p:cNvSpPr>
          <p:nvPr>
            <p:ph type="hdr" sz="quarter" idx="10"/>
          </p:nvPr>
        </p:nvSpPr>
        <p:spPr/>
        <p:txBody>
          <a:bodyPr/>
          <a:lstStyle/>
          <a:p>
            <a:r>
              <a:rPr lang="en-US" smtClean="0"/>
              <a:t>Building &amp; Scaling Analytic Capacity</a:t>
            </a:r>
            <a:endParaRPr lang="en-US"/>
          </a:p>
        </p:txBody>
      </p:sp>
      <p:sp>
        <p:nvSpPr>
          <p:cNvPr id="5" name="Date Placeholder 4"/>
          <p:cNvSpPr>
            <a:spLocks noGrp="1"/>
          </p:cNvSpPr>
          <p:nvPr>
            <p:ph type="dt" idx="11"/>
          </p:nvPr>
        </p:nvSpPr>
        <p:spPr/>
        <p:txBody>
          <a:bodyPr/>
          <a:lstStyle/>
          <a:p>
            <a:r>
              <a:rPr lang="en-US" smtClean="0"/>
              <a:t>1/30/2012</a:t>
            </a:r>
            <a:endParaRPr lang="en-US"/>
          </a:p>
        </p:txBody>
      </p:sp>
      <p:sp>
        <p:nvSpPr>
          <p:cNvPr id="6" name="Footer Placeholder 5"/>
          <p:cNvSpPr>
            <a:spLocks noGrp="1"/>
          </p:cNvSpPr>
          <p:nvPr>
            <p:ph type="ftr" sz="quarter" idx="12"/>
          </p:nvPr>
        </p:nvSpPr>
        <p:spPr/>
        <p:txBody>
          <a:bodyPr/>
          <a:lstStyle/>
          <a:p>
            <a:r>
              <a:rPr lang="en-US" smtClean="0"/>
              <a:t>Purdue University &amp; Gardner Institute</a:t>
            </a:r>
            <a:endParaRPr lang="en-US"/>
          </a:p>
        </p:txBody>
      </p:sp>
      <p:sp>
        <p:nvSpPr>
          <p:cNvPr id="7" name="Slide Number Placeholder 6"/>
          <p:cNvSpPr>
            <a:spLocks noGrp="1"/>
          </p:cNvSpPr>
          <p:nvPr>
            <p:ph type="sldNum" sz="quarter" idx="13"/>
          </p:nvPr>
        </p:nvSpPr>
        <p:spPr/>
        <p:txBody>
          <a:bodyPr/>
          <a:lstStyle/>
          <a:p>
            <a:fld id="{E6B86CBF-B136-449B-8A09-286F5AE9EC05}" type="slidenum">
              <a:rPr lang="en-US" smtClean="0"/>
              <a:t>22</a:t>
            </a:fld>
            <a:endParaRPr lang="en-US"/>
          </a:p>
        </p:txBody>
      </p:sp>
    </p:spTree>
    <p:extLst>
      <p:ext uri="{BB962C8B-B14F-4D97-AF65-F5344CB8AC3E}">
        <p14:creationId xmlns:p14="http://schemas.microsoft.com/office/powerpoint/2010/main" val="398414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dirty="0">
                <a:latin typeface="Calibri" charset="0"/>
                <a:ea typeface="ＭＳ Ｐゴシック" charset="0"/>
                <a:cs typeface="ＭＳ Ｐゴシック" charset="0"/>
              </a:rPr>
              <a:t>  One of six faculty funded by the Provost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FA2009 pilot to deliver a 50/50 hybrid course.</a:t>
            </a:r>
          </a:p>
          <a:p>
            <a:pPr lvl="1">
              <a:lnSpc>
                <a:spcPct val="90000"/>
              </a:lnSpc>
              <a:spcBef>
                <a:spcPct val="0"/>
              </a:spcBef>
            </a:pPr>
            <a:endParaRPr lang="en-US" dirty="0">
              <a:latin typeface="Calibri" charset="0"/>
              <a:ea typeface="ＭＳ Ｐゴシック" charset="0"/>
            </a:endParaRPr>
          </a:p>
          <a:p>
            <a:pPr lvl="1">
              <a:lnSpc>
                <a:spcPct val="90000"/>
              </a:lnSpc>
              <a:spcBef>
                <a:spcPct val="0"/>
              </a:spcBef>
            </a:pPr>
            <a:r>
              <a:rPr lang="en-US" dirty="0">
                <a:latin typeface="Calibri" charset="0"/>
                <a:ea typeface="ＭＳ Ｐゴシック" charset="0"/>
              </a:rPr>
              <a:t>·    Joined the SU2009 cohort of the Alternate Delivery Program (ADP)</a:t>
            </a:r>
          </a:p>
          <a:p>
            <a:pPr lvl="1">
              <a:lnSpc>
                <a:spcPct val="90000"/>
              </a:lnSpc>
              <a:spcBef>
                <a:spcPct val="0"/>
              </a:spcBef>
            </a:pPr>
            <a:r>
              <a:rPr lang="en-US" dirty="0">
                <a:latin typeface="Calibri" charset="0"/>
                <a:ea typeface="ＭＳ Ｐゴシック" charset="0"/>
              </a:rPr>
              <a:t>·    Attended the January 2009 Hybrid Course Redesign Workshop.</a:t>
            </a:r>
          </a:p>
          <a:p>
            <a:pPr lvl="1">
              <a:lnSpc>
                <a:spcPct val="90000"/>
              </a:lnSpc>
              <a:spcBef>
                <a:spcPct val="0"/>
              </a:spcBef>
            </a:pPr>
            <a:r>
              <a:rPr lang="en-US" dirty="0">
                <a:latin typeface="Calibri" charset="0"/>
                <a:ea typeface="ＭＳ Ｐゴシック" charset="0"/>
              </a:rPr>
              <a:t>·    His UMBC Blackboard ranking for student-only activity has increased dramatically:</a:t>
            </a:r>
          </a:p>
          <a:p>
            <a:pPr lvl="1">
              <a:lnSpc>
                <a:spcPct val="90000"/>
              </a:lnSpc>
              <a:spcBef>
                <a:spcPct val="0"/>
              </a:spcBef>
            </a:pPr>
            <a:endParaRPr lang="en-US" dirty="0">
              <a:latin typeface="Calibri" charset="0"/>
              <a:ea typeface="ＭＳ Ｐゴシック" charset="0"/>
            </a:endParaRPr>
          </a:p>
          <a:p>
            <a:pPr lvl="1">
              <a:lnSpc>
                <a:spcPct val="90000"/>
              </a:lnSpc>
              <a:spcBef>
                <a:spcPct val="0"/>
              </a:spcBef>
            </a:pPr>
            <a:r>
              <a:rPr lang="en-US" dirty="0">
                <a:latin typeface="Calibri" charset="0"/>
                <a:ea typeface="ＭＳ Ｐゴシック" charset="0"/>
              </a:rPr>
              <a:t>FA2010 (1</a:t>
            </a:r>
            <a:r>
              <a:rPr lang="en-US" baseline="30000" dirty="0">
                <a:latin typeface="Calibri" charset="0"/>
                <a:ea typeface="ＭＳ Ｐゴシック" charset="0"/>
              </a:rPr>
              <a:t>st</a:t>
            </a:r>
            <a:r>
              <a:rPr lang="en-US" dirty="0">
                <a:latin typeface="Calibri" charset="0"/>
                <a:ea typeface="ＭＳ Ｐゴシック" charset="0"/>
              </a:rPr>
              <a:t> overall, 2,970 average hits per student) * See note below *</a:t>
            </a:r>
          </a:p>
          <a:p>
            <a:pPr lvl="1">
              <a:lnSpc>
                <a:spcPct val="90000"/>
              </a:lnSpc>
              <a:spcBef>
                <a:spcPct val="0"/>
              </a:spcBef>
            </a:pPr>
            <a:r>
              <a:rPr lang="en-US" dirty="0">
                <a:latin typeface="Calibri" charset="0"/>
                <a:ea typeface="ＭＳ Ｐゴシック" charset="0"/>
              </a:rPr>
              <a:t>SP2010 (1</a:t>
            </a:r>
            <a:r>
              <a:rPr lang="en-US" baseline="30000" dirty="0">
                <a:latin typeface="Calibri" charset="0"/>
                <a:ea typeface="ＭＳ Ｐゴシック" charset="0"/>
              </a:rPr>
              <a:t>st</a:t>
            </a:r>
            <a:r>
              <a:rPr lang="en-US" dirty="0">
                <a:latin typeface="Calibri" charset="0"/>
                <a:ea typeface="ＭＳ Ｐゴシック" charset="0"/>
              </a:rPr>
              <a:t> overall, 1,345 average hits per student)</a:t>
            </a:r>
          </a:p>
          <a:p>
            <a:pPr lvl="1">
              <a:lnSpc>
                <a:spcPct val="90000"/>
              </a:lnSpc>
              <a:spcBef>
                <a:spcPct val="0"/>
              </a:spcBef>
            </a:pPr>
            <a:r>
              <a:rPr lang="en-US" dirty="0">
                <a:latin typeface="Calibri" charset="0"/>
                <a:ea typeface="ＭＳ Ｐゴシック" charset="0"/>
              </a:rPr>
              <a:t>FA2009 (1</a:t>
            </a:r>
            <a:r>
              <a:rPr lang="en-US" baseline="30000" dirty="0">
                <a:latin typeface="Calibri" charset="0"/>
                <a:ea typeface="ＭＳ Ｐゴシック" charset="0"/>
              </a:rPr>
              <a:t>st</a:t>
            </a:r>
            <a:r>
              <a:rPr lang="en-US" dirty="0">
                <a:latin typeface="Calibri" charset="0"/>
                <a:ea typeface="ＭＳ Ｐゴシック" charset="0"/>
              </a:rPr>
              <a:t> overall, 1,666 average hits per student)</a:t>
            </a:r>
          </a:p>
          <a:p>
            <a:pPr lvl="1">
              <a:lnSpc>
                <a:spcPct val="90000"/>
              </a:lnSpc>
              <a:spcBef>
                <a:spcPct val="0"/>
              </a:spcBef>
            </a:pPr>
            <a:r>
              <a:rPr lang="en-US" dirty="0">
                <a:latin typeface="Calibri" charset="0"/>
                <a:ea typeface="ＭＳ Ｐゴシック" charset="0"/>
              </a:rPr>
              <a:t>SU2009 (4</a:t>
            </a:r>
            <a:r>
              <a:rPr lang="en-US" baseline="30000" dirty="0">
                <a:latin typeface="Calibri" charset="0"/>
                <a:ea typeface="ＭＳ Ｐゴシック" charset="0"/>
              </a:rPr>
              <a:t>th</a:t>
            </a:r>
            <a:r>
              <a:rPr lang="en-US" dirty="0">
                <a:latin typeface="Calibri" charset="0"/>
                <a:ea typeface="ＭＳ Ｐゴシック" charset="0"/>
              </a:rPr>
              <a:t> overall, 842 average hits per student)</a:t>
            </a:r>
          </a:p>
          <a:p>
            <a:pPr lvl="1">
              <a:lnSpc>
                <a:spcPct val="90000"/>
              </a:lnSpc>
              <a:spcBef>
                <a:spcPct val="0"/>
              </a:spcBef>
            </a:pPr>
            <a:r>
              <a:rPr lang="en-US" dirty="0">
                <a:latin typeface="Calibri" charset="0"/>
                <a:ea typeface="ＭＳ Ｐゴシック" charset="0"/>
              </a:rPr>
              <a:t>SP2009 (36</a:t>
            </a:r>
            <a:r>
              <a:rPr lang="en-US" baseline="30000" dirty="0">
                <a:latin typeface="Calibri" charset="0"/>
                <a:ea typeface="ＭＳ Ｐゴシック" charset="0"/>
              </a:rPr>
              <a:t>th</a:t>
            </a:r>
            <a:r>
              <a:rPr lang="en-US" dirty="0">
                <a:latin typeface="Calibri" charset="0"/>
                <a:ea typeface="ＭＳ Ｐゴシック" charset="0"/>
              </a:rPr>
              <a:t> overall, 366 average hits per student)</a:t>
            </a:r>
          </a:p>
          <a:p>
            <a:pPr lvl="1">
              <a:lnSpc>
                <a:spcPct val="90000"/>
              </a:lnSpc>
              <a:spcBef>
                <a:spcPct val="0"/>
              </a:spcBef>
            </a:pPr>
            <a:r>
              <a:rPr lang="en-US" dirty="0">
                <a:latin typeface="Calibri" charset="0"/>
                <a:ea typeface="ＭＳ Ｐゴシック" charset="0"/>
              </a:rPr>
              <a:t>FA2008 (532</a:t>
            </a:r>
            <a:r>
              <a:rPr lang="en-US" baseline="30000" dirty="0">
                <a:latin typeface="Calibri" charset="0"/>
                <a:ea typeface="ＭＳ Ｐゴシック" charset="0"/>
              </a:rPr>
              <a:t>nd</a:t>
            </a:r>
            <a:r>
              <a:rPr lang="en-US" dirty="0">
                <a:latin typeface="Calibri" charset="0"/>
                <a:ea typeface="ＭＳ Ｐゴシック" charset="0"/>
              </a:rPr>
              <a:t> overall, 78 average hits per student)</a:t>
            </a:r>
          </a:p>
          <a:p>
            <a:pPr lvl="1">
              <a:lnSpc>
                <a:spcPct val="90000"/>
              </a:lnSpc>
              <a:spcBef>
                <a:spcPct val="0"/>
              </a:spcBef>
            </a:pPr>
            <a:r>
              <a:rPr lang="en-US" dirty="0">
                <a:latin typeface="Calibri" charset="0"/>
                <a:ea typeface="ＭＳ Ｐゴシック" charset="0"/>
              </a:rPr>
              <a:t>SU2008 (38</a:t>
            </a:r>
            <a:r>
              <a:rPr lang="en-US" baseline="30000" dirty="0">
                <a:latin typeface="Calibri" charset="0"/>
                <a:ea typeface="ＭＳ Ｐゴシック" charset="0"/>
              </a:rPr>
              <a:t>th</a:t>
            </a:r>
            <a:r>
              <a:rPr lang="en-US" dirty="0">
                <a:latin typeface="Calibri" charset="0"/>
                <a:ea typeface="ＭＳ Ｐゴシック" charset="0"/>
              </a:rPr>
              <a:t> overall, 334 average hits per student)</a:t>
            </a:r>
          </a:p>
          <a:p>
            <a:pPr lvl="1">
              <a:lnSpc>
                <a:spcPct val="90000"/>
              </a:lnSpc>
              <a:spcBef>
                <a:spcPct val="0"/>
              </a:spcBef>
            </a:pPr>
            <a:r>
              <a:rPr lang="en-US" dirty="0">
                <a:latin typeface="Calibri" charset="0"/>
                <a:ea typeface="ＭＳ Ｐゴシック" charset="0"/>
              </a:rPr>
              <a:t>SP2008 (76</a:t>
            </a:r>
            <a:r>
              <a:rPr lang="en-US" baseline="30000" dirty="0">
                <a:latin typeface="Calibri" charset="0"/>
                <a:ea typeface="ＭＳ Ｐゴシック" charset="0"/>
              </a:rPr>
              <a:t>th</a:t>
            </a:r>
            <a:r>
              <a:rPr lang="en-US" dirty="0">
                <a:latin typeface="Calibri" charset="0"/>
                <a:ea typeface="ＭＳ Ｐゴシック" charset="0"/>
              </a:rPr>
              <a:t> overall, 494 average hits per student)</a:t>
            </a:r>
          </a:p>
          <a:p>
            <a:pPr lvl="1">
              <a:lnSpc>
                <a:spcPct val="90000"/>
              </a:lnSpc>
              <a:spcBef>
                <a:spcPct val="0"/>
              </a:spcBef>
            </a:pPr>
            <a:r>
              <a:rPr lang="en-US" dirty="0">
                <a:latin typeface="Calibri" charset="0"/>
                <a:ea typeface="ＭＳ Ｐゴシック" charset="0"/>
              </a:rPr>
              <a:t>FA2007 (151</a:t>
            </a:r>
            <a:r>
              <a:rPr lang="en-US" baseline="30000" dirty="0">
                <a:latin typeface="Calibri" charset="0"/>
                <a:ea typeface="ＭＳ Ｐゴシック" charset="0"/>
              </a:rPr>
              <a:t>st</a:t>
            </a:r>
            <a:r>
              <a:rPr lang="en-US" dirty="0">
                <a:latin typeface="Calibri" charset="0"/>
                <a:ea typeface="ＭＳ Ｐゴシック" charset="0"/>
              </a:rPr>
              <a:t> overall, 326 average hits per student)</a:t>
            </a:r>
          </a:p>
          <a:p>
            <a:pPr>
              <a:lnSpc>
                <a:spcPct val="90000"/>
              </a:lnSpc>
              <a:spcBef>
                <a:spcPct val="0"/>
              </a:spcBef>
            </a:pPr>
            <a:endParaRPr lang="en-US" dirty="0">
              <a:latin typeface="Calibri" charset="0"/>
              <a:ea typeface="ＭＳ Ｐゴシック" charset="0"/>
              <a:cs typeface="ＭＳ Ｐゴシック" charset="0"/>
            </a:endParaRPr>
          </a:p>
          <a:p>
            <a:pPr>
              <a:lnSpc>
                <a:spcPct val="90000"/>
              </a:lnSpc>
              <a:spcBef>
                <a:spcPct val="0"/>
              </a:spcBef>
              <a:buFontTx/>
              <a:buChar char="•"/>
            </a:pPr>
            <a:r>
              <a:rPr lang="en-US" dirty="0">
                <a:latin typeface="Calibri" charset="0"/>
                <a:ea typeface="ＭＳ Ｐゴシック" charset="0"/>
                <a:cs typeface="ＭＳ Ｐゴシック" charset="0"/>
              </a:rPr>
              <a:t>Note: His ECAC329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Cost Accounting</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course registered 5,536 avg. hits per student, 1</a:t>
            </a:r>
            <a:r>
              <a:rPr lang="en-US" altLang="ja-JP" baseline="30000" dirty="0">
                <a:latin typeface="Calibri" charset="0"/>
                <a:ea typeface="ＭＳ Ｐゴシック" charset="0"/>
                <a:cs typeface="ＭＳ Ｐゴシック" charset="0"/>
              </a:rPr>
              <a:t>st</a:t>
            </a:r>
            <a:r>
              <a:rPr lang="en-US" altLang="ja-JP" dirty="0">
                <a:latin typeface="Calibri" charset="0"/>
                <a:ea typeface="ＭＳ Ｐゴシック" charset="0"/>
                <a:cs typeface="ＭＳ Ｐゴシック" charset="0"/>
              </a:rPr>
              <a:t> among all UMBC Bb courses (not just undergrad) for FA2010.</a:t>
            </a:r>
          </a:p>
          <a:p>
            <a:pPr>
              <a:lnSpc>
                <a:spcPct val="90000"/>
              </a:lnSpc>
              <a:spcBef>
                <a:spcPct val="0"/>
              </a:spcBef>
              <a:buFontTx/>
              <a:buChar char="•"/>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SP2011 (53.7%)</a:t>
            </a:r>
          </a:p>
          <a:p>
            <a:pPr>
              <a:lnSpc>
                <a:spcPct val="90000"/>
              </a:lnSpc>
            </a:pPr>
            <a:r>
              <a:rPr lang="en-US" dirty="0">
                <a:latin typeface="Calibri" charset="0"/>
                <a:ea typeface="ＭＳ Ｐゴシック" charset="0"/>
                <a:cs typeface="ＭＳ Ｐゴシック" charset="0"/>
              </a:rPr>
              <a:t>FA2010 (49.4%)</a:t>
            </a:r>
          </a:p>
          <a:p>
            <a:pPr>
              <a:lnSpc>
                <a:spcPct val="90000"/>
              </a:lnSpc>
            </a:pPr>
            <a:r>
              <a:rPr lang="en-US" dirty="0">
                <a:latin typeface="Calibri" charset="0"/>
                <a:ea typeface="ＭＳ Ｐゴシック" charset="0"/>
                <a:cs typeface="ＭＳ Ｐゴシック" charset="0"/>
              </a:rPr>
              <a:t>SP2010 (47.7%)</a:t>
            </a:r>
          </a:p>
          <a:p>
            <a:pPr>
              <a:lnSpc>
                <a:spcPct val="90000"/>
              </a:lnSpc>
            </a:pPr>
            <a:r>
              <a:rPr lang="en-US" dirty="0">
                <a:latin typeface="Calibri" charset="0"/>
                <a:ea typeface="ＭＳ Ｐゴシック" charset="0"/>
                <a:cs typeface="ＭＳ Ｐゴシック" charset="0"/>
              </a:rPr>
              <a:t>FA2009 (46%)</a:t>
            </a:r>
          </a:p>
          <a:p>
            <a:pPr>
              <a:lnSpc>
                <a:spcPct val="90000"/>
              </a:lnSpc>
              <a:spcBef>
                <a:spcPct val="0"/>
              </a:spcBef>
              <a:buFontTx/>
              <a:buChar char="•"/>
            </a:pPr>
            <a:endParaRPr lang="en-US" dirty="0">
              <a:latin typeface="Calibri" charset="0"/>
              <a:ea typeface="ＭＳ Ｐゴシック" charset="0"/>
              <a:cs typeface="ＭＳ Ｐゴシック" charset="0"/>
            </a:endParaRPr>
          </a:p>
          <a:p>
            <a:pPr lvl="1">
              <a:lnSpc>
                <a:spcPct val="90000"/>
              </a:lnSpc>
              <a:spcBef>
                <a:spcPct val="0"/>
              </a:spcBef>
            </a:pPr>
            <a:endParaRPr lang="en-US" dirty="0">
              <a:latin typeface="Arial" charset="0"/>
              <a:ea typeface="ＭＳ Ｐゴシック" charset="0"/>
            </a:endParaRPr>
          </a:p>
          <a:p>
            <a:pPr>
              <a:lnSpc>
                <a:spcPct val="90000"/>
              </a:lnSpc>
              <a:spcBef>
                <a:spcPct val="0"/>
              </a:spcBef>
            </a:pP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504" indent="-291732" eaLnBrk="0" hangingPunct="0">
              <a:defRPr sz="2400">
                <a:solidFill>
                  <a:schemeClr val="tx1"/>
                </a:solidFill>
                <a:latin typeface="Arial" charset="0"/>
                <a:ea typeface="ＭＳ Ｐゴシック" charset="0"/>
              </a:defRPr>
            </a:lvl2pPr>
            <a:lvl3pPr marL="1166930" indent="-233386" eaLnBrk="0" hangingPunct="0">
              <a:defRPr sz="2400">
                <a:solidFill>
                  <a:schemeClr val="tx1"/>
                </a:solidFill>
                <a:latin typeface="Arial" charset="0"/>
                <a:ea typeface="ＭＳ Ｐゴシック" charset="0"/>
              </a:defRPr>
            </a:lvl3pPr>
            <a:lvl4pPr marL="1633702" indent="-233386" eaLnBrk="0" hangingPunct="0">
              <a:defRPr sz="2400">
                <a:solidFill>
                  <a:schemeClr val="tx1"/>
                </a:solidFill>
                <a:latin typeface="Arial" charset="0"/>
                <a:ea typeface="ＭＳ Ｐゴシック" charset="0"/>
              </a:defRPr>
            </a:lvl4pPr>
            <a:lvl5pPr marL="2100474" indent="-233386" eaLnBrk="0" hangingPunct="0">
              <a:defRPr sz="2400">
                <a:solidFill>
                  <a:schemeClr val="tx1"/>
                </a:solidFill>
                <a:latin typeface="Arial" charset="0"/>
                <a:ea typeface="ＭＳ Ｐゴシック" charset="0"/>
              </a:defRPr>
            </a:lvl5pPr>
            <a:lvl6pPr marL="2567246" indent="-233386" eaLnBrk="0" fontAlgn="base" hangingPunct="0">
              <a:spcBef>
                <a:spcPct val="0"/>
              </a:spcBef>
              <a:spcAft>
                <a:spcPct val="0"/>
              </a:spcAft>
              <a:defRPr sz="2400">
                <a:solidFill>
                  <a:schemeClr val="tx1"/>
                </a:solidFill>
                <a:latin typeface="Arial" charset="0"/>
                <a:ea typeface="ＭＳ Ｐゴシック" charset="0"/>
              </a:defRPr>
            </a:lvl6pPr>
            <a:lvl7pPr marL="3034018" indent="-233386" eaLnBrk="0" fontAlgn="base" hangingPunct="0">
              <a:spcBef>
                <a:spcPct val="0"/>
              </a:spcBef>
              <a:spcAft>
                <a:spcPct val="0"/>
              </a:spcAft>
              <a:defRPr sz="2400">
                <a:solidFill>
                  <a:schemeClr val="tx1"/>
                </a:solidFill>
                <a:latin typeface="Arial" charset="0"/>
                <a:ea typeface="ＭＳ Ｐゴシック" charset="0"/>
              </a:defRPr>
            </a:lvl7pPr>
            <a:lvl8pPr marL="3500790" indent="-233386" eaLnBrk="0" fontAlgn="base" hangingPunct="0">
              <a:spcBef>
                <a:spcPct val="0"/>
              </a:spcBef>
              <a:spcAft>
                <a:spcPct val="0"/>
              </a:spcAft>
              <a:defRPr sz="2400">
                <a:solidFill>
                  <a:schemeClr val="tx1"/>
                </a:solidFill>
                <a:latin typeface="Arial" charset="0"/>
                <a:ea typeface="ＭＳ Ｐゴシック" charset="0"/>
              </a:defRPr>
            </a:lvl8pPr>
            <a:lvl9pPr marL="3967562" indent="-23338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F53D23-E022-1149-8EBD-D4319654F9E5}" type="slidenum">
              <a:rPr lang="en-US" sz="1200">
                <a:latin typeface="Calibri" charset="0"/>
              </a:rPr>
              <a:pPr eaLnBrk="1" hangingPunct="1"/>
              <a:t>23</a:t>
            </a:fld>
            <a:endParaRPr lang="en-US"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24</a:t>
            </a:fld>
            <a:endParaRPr lang="en-US"/>
          </a:p>
        </p:txBody>
      </p:sp>
    </p:spTree>
    <p:extLst>
      <p:ext uri="{BB962C8B-B14F-4D97-AF65-F5344CB8AC3E}">
        <p14:creationId xmlns:p14="http://schemas.microsoft.com/office/powerpoint/2010/main" val="3148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25</a:t>
            </a:fld>
            <a:endParaRPr lang="en-US"/>
          </a:p>
        </p:txBody>
      </p:sp>
    </p:spTree>
    <p:extLst>
      <p:ext uri="{BB962C8B-B14F-4D97-AF65-F5344CB8AC3E}">
        <p14:creationId xmlns:p14="http://schemas.microsoft.com/office/powerpoint/2010/main" val="2071547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6" y="698422"/>
            <a:ext cx="4572299" cy="349210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423332"/>
            <a:ext cx="5486399" cy="2478371"/>
          </a:xfrm>
          <a:prstGeom prst="rect">
            <a:avLst/>
          </a:prstGeom>
        </p:spPr>
        <p:txBody>
          <a:bodyPr lIns="93345" tIns="93345" rIns="93345" bIns="93345" anchor="t" anchorCtr="0">
            <a:spAutoFit/>
          </a:bodyPr>
          <a:lstStyle/>
          <a:p>
            <a:pPr>
              <a:buNone/>
            </a:pPr>
            <a:r>
              <a:rPr lang="en" dirty="0"/>
              <a:t>A good book on how "choice architecture" creates default choices that are anything but neutral</a:t>
            </a:r>
            <a:r>
              <a:rPr lang="en" dirty="0" smtClean="0"/>
              <a:t>.</a:t>
            </a:r>
            <a:endParaRPr lang="en-US" dirty="0" smtClean="0"/>
          </a:p>
          <a:p>
            <a:pPr>
              <a:buNone/>
            </a:pPr>
            <a:endParaRPr lang="en-US" dirty="0" smtClean="0"/>
          </a:p>
          <a:p>
            <a:pPr>
              <a:buNone/>
            </a:pPr>
            <a:r>
              <a:rPr lang="en-US" dirty="0" smtClean="0"/>
              <a:t>RECAP</a:t>
            </a:r>
          </a:p>
          <a:p>
            <a:pPr>
              <a:buNone/>
            </a:pPr>
            <a:endParaRPr lang="en-US" dirty="0" smtClean="0"/>
          </a:p>
          <a:p>
            <a:pPr>
              <a:buNone/>
            </a:pPr>
            <a:r>
              <a:rPr lang="en-US" dirty="0" smtClean="0"/>
              <a:t>Record</a:t>
            </a:r>
          </a:p>
          <a:p>
            <a:pPr>
              <a:buNone/>
            </a:pPr>
            <a:r>
              <a:rPr lang="en-US" dirty="0" smtClean="0"/>
              <a:t>Evaluate</a:t>
            </a:r>
          </a:p>
          <a:p>
            <a:pPr>
              <a:buNone/>
            </a:pPr>
            <a:r>
              <a:rPr lang="en-US" dirty="0" smtClean="0"/>
              <a:t>Compare</a:t>
            </a:r>
          </a:p>
          <a:p>
            <a:pPr>
              <a:buNone/>
            </a:pPr>
            <a:r>
              <a:rPr lang="en-US" dirty="0" smtClean="0"/>
              <a:t>Alternative</a:t>
            </a:r>
          </a:p>
          <a:p>
            <a:pPr>
              <a:buNone/>
            </a:pPr>
            <a:r>
              <a:rPr lang="en-US" dirty="0" smtClean="0"/>
              <a:t>Prices</a:t>
            </a:r>
            <a:r>
              <a:rPr lang="en-US" baseline="0" dirty="0" smtClean="0"/>
              <a:t> – or Performance</a:t>
            </a:r>
            <a:endParaRPr lang="e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http://oli.web.cmu.edu/openlearning/index.php</a:t>
            </a:r>
          </a:p>
          <a:p>
            <a:r>
              <a:rPr lang="en-US" dirty="0" smtClean="0"/>
              <a:t>Pittsburgh Science of Learning Center (PSLC)</a:t>
            </a:r>
          </a:p>
          <a:p>
            <a:r>
              <a:rPr lang="en-US" sz="1200" kern="1200" baseline="0" dirty="0" smtClean="0">
                <a:solidFill>
                  <a:schemeClr val="tx1"/>
                </a:solidFill>
                <a:latin typeface="Arial" charset="0"/>
                <a:ea typeface="ＭＳ Ｐゴシック" charset="-128"/>
                <a:cs typeface="ＭＳ Ｐゴシック" charset="-128"/>
              </a:rPr>
              <a:t>http://www.changemag.org/Archives/Back Issues/2011/March-April 2011/cold-rolled-steel-full.html</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Hints</a:t>
            </a:r>
          </a:p>
          <a:p>
            <a:pPr>
              <a:buFont typeface="Arial" pitchFamily="34" charset="0"/>
              <a:buChar char="•"/>
            </a:pPr>
            <a:r>
              <a:rPr lang="en-US" dirty="0" smtClean="0"/>
              <a:t>“mini-tutors” built into the</a:t>
            </a:r>
            <a:r>
              <a:rPr lang="en-US" baseline="0" dirty="0" smtClean="0"/>
              <a:t> learning materials that provide corrective comments, answer questions about next steps, guide the learner through the material</a:t>
            </a:r>
          </a:p>
          <a:p>
            <a:pPr>
              <a:buFont typeface="Arial" pitchFamily="34" charset="0"/>
              <a:buChar char="•"/>
            </a:pPr>
            <a:r>
              <a:rPr lang="en-US" baseline="0" dirty="0" smtClean="0"/>
              <a:t>The mini-tutors adapt to the learner’s behavior, and all this activity goes into the data that leads to research to continuously improve the materials</a:t>
            </a:r>
          </a:p>
          <a:p>
            <a:pPr>
              <a:buFont typeface="Arial" pitchFamily="34" charset="0"/>
              <a:buChar char="•"/>
            </a:pPr>
            <a:r>
              <a:rPr lang="en-US" baseline="0" dirty="0" smtClean="0"/>
              <a:t>Data collected (with permission) from hundreds of thousands of learners</a:t>
            </a:r>
          </a:p>
          <a:p>
            <a:pPr>
              <a:buFont typeface="Arial" pitchFamily="34" charset="0"/>
              <a:buChar char="•"/>
            </a:pPr>
            <a:r>
              <a:rPr lang="en-US" baseline="0" dirty="0" smtClean="0"/>
              <a:t>Contributing to predictive analysis of learners’ performance</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r>
              <a:rPr lang="en-US" u="none" dirty="0" smtClean="0">
                <a:solidFill>
                  <a:schemeClr val="tx1"/>
                </a:solidFill>
                <a:hlinkClick r:id="rId3"/>
              </a:rPr>
              <a:t>Erik Duval, KU </a:t>
            </a:r>
            <a:r>
              <a:rPr lang="en-US" u="none" dirty="0" err="1" smtClean="0">
                <a:solidFill>
                  <a:schemeClr val="tx1"/>
                </a:solidFill>
                <a:hlinkClick r:id="rId3"/>
              </a:rPr>
              <a:t>Lueven</a:t>
            </a:r>
            <a:r>
              <a:rPr lang="en-US" u="none" dirty="0" smtClean="0">
                <a:solidFill>
                  <a:schemeClr val="tx1"/>
                </a:solidFill>
                <a:hlinkClick r:id="rId3"/>
              </a:rPr>
              <a:t>,</a:t>
            </a:r>
            <a:r>
              <a:rPr lang="en-US" u="none" baseline="0" dirty="0" smtClean="0">
                <a:solidFill>
                  <a:schemeClr val="tx1"/>
                </a:solidFill>
                <a:hlinkClick r:id="rId3"/>
              </a:rPr>
              <a:t> Belgium</a:t>
            </a:r>
            <a:endParaRPr lang="en-US" u="none" dirty="0" smtClean="0">
              <a:solidFill>
                <a:schemeClr val="tx1"/>
              </a:solidFill>
              <a:hlinkClick r:id="rId3"/>
            </a:endParaRPr>
          </a:p>
          <a:p>
            <a:pPr marL="228600" indent="-228600">
              <a:buFont typeface="+mj-lt"/>
              <a:buNone/>
            </a:pPr>
            <a:endParaRPr lang="en-US" u="none" dirty="0" smtClean="0">
              <a:solidFill>
                <a:schemeClr val="tx1"/>
              </a:solidFill>
              <a:hlinkClick r:id="rId3"/>
            </a:endParaRPr>
          </a:p>
          <a:p>
            <a:pPr marL="228600" indent="-228600">
              <a:buFont typeface="+mj-lt"/>
              <a:buNone/>
            </a:pPr>
            <a:r>
              <a:rPr lang="en-US" u="none" dirty="0" smtClean="0">
                <a:solidFill>
                  <a:schemeClr val="tx1"/>
                </a:solidFill>
                <a:hlinkClick r:id="rId3"/>
              </a:rPr>
              <a:t>Learning analytics, new opportunities: </a:t>
            </a:r>
            <a:r>
              <a:rPr lang="en-US" u="none" dirty="0" smtClean="0">
                <a:solidFill>
                  <a:schemeClr val="tx1"/>
                </a:solidFill>
              </a:rPr>
              <a:t>cutting edge, new, currently evolving examples- research, exploratory</a:t>
            </a:r>
          </a:p>
          <a:p>
            <a:pPr marL="228600" indent="-228600">
              <a:buFont typeface="+mj-lt"/>
              <a:buNone/>
            </a:pPr>
            <a:endParaRPr lang="en-US" u="none" dirty="0" smtClean="0">
              <a:solidFill>
                <a:schemeClr val="tx1"/>
              </a:solidFill>
              <a:hlinkClick r:id="rId3"/>
            </a:endParaRP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u="none" dirty="0" smtClean="0">
                <a:solidFill>
                  <a:schemeClr val="tx1"/>
                </a:solidFill>
                <a:hlinkClick r:id="rId3"/>
              </a:rPr>
              <a:t>Goal-oriented visualizations of activity tracking: a case study with engineering students </a:t>
            </a:r>
            <a:r>
              <a:rPr lang="en-US" u="none" dirty="0" smtClean="0">
                <a:solidFill>
                  <a:schemeClr val="tx1"/>
                </a:solidFill>
              </a:rPr>
              <a:t>http://projects.arts.ubc.ca/lak12/Full%20Papers/Paper%2033-Full.pdf</a:t>
            </a:r>
          </a:p>
          <a:p>
            <a:pPr marL="228600" indent="-228600">
              <a:buFont typeface="+mj-lt"/>
              <a:buNone/>
            </a:pPr>
            <a:endParaRPr lang="en-US" u="none" dirty="0" smtClean="0">
              <a:solidFill>
                <a:schemeClr val="tx1"/>
              </a:solidFill>
              <a:hlinkClick r:id="rId3"/>
            </a:endParaRPr>
          </a:p>
          <a:p>
            <a:pPr marL="228600" indent="-228600">
              <a:buFont typeface="+mj-lt"/>
              <a:buNone/>
            </a:pPr>
            <a:r>
              <a:rPr lang="en-US" u="none" dirty="0" smtClean="0">
                <a:solidFill>
                  <a:schemeClr val="tx1"/>
                </a:solidFill>
                <a:hlinkClick r:id="rId3"/>
              </a:rPr>
              <a:t>Charts showing </a:t>
            </a:r>
          </a:p>
          <a:p>
            <a:pPr marL="228600" indent="-228600">
              <a:buFont typeface="Arial" pitchFamily="34" charset="0"/>
              <a:buChar char="•"/>
            </a:pPr>
            <a:r>
              <a:rPr lang="en-US" u="none" dirty="0" smtClean="0">
                <a:solidFill>
                  <a:schemeClr val="tx1"/>
                </a:solidFill>
                <a:hlinkClick r:id="rId3"/>
              </a:rPr>
              <a:t>goal achievement for all students in the class</a:t>
            </a:r>
          </a:p>
          <a:p>
            <a:pPr marL="228600" indent="-228600">
              <a:buFont typeface="Arial" pitchFamily="34" charset="0"/>
              <a:buChar char="•"/>
            </a:pPr>
            <a:r>
              <a:rPr lang="en-US" u="none" dirty="0" smtClean="0">
                <a:solidFill>
                  <a:schemeClr val="tx1"/>
                </a:solidFill>
                <a:hlinkClick r:id="rId3"/>
              </a:rPr>
              <a:t>Motion chart showing the student’s activity compared to class average and goals achieved</a:t>
            </a:r>
          </a:p>
          <a:p>
            <a:pPr marL="228600" indent="-228600">
              <a:buFont typeface="Arial" pitchFamily="34" charset="0"/>
              <a:buChar char="•"/>
            </a:pPr>
            <a:r>
              <a:rPr lang="en-US" u="none" dirty="0" smtClean="0">
                <a:solidFill>
                  <a:schemeClr val="tx1"/>
                </a:solidFill>
                <a:hlinkClick r:id="rId3"/>
              </a:rPr>
              <a:t>Time per day spent on activities based on </a:t>
            </a:r>
            <a:r>
              <a:rPr lang="en-US" u="none" dirty="0" err="1" smtClean="0">
                <a:solidFill>
                  <a:schemeClr val="tx1"/>
                </a:solidFill>
                <a:hlinkClick r:id="rId3"/>
              </a:rPr>
              <a:t>RescueTime</a:t>
            </a:r>
            <a:endParaRPr lang="en-US" u="none" dirty="0" smtClean="0">
              <a:solidFill>
                <a:schemeClr val="tx1"/>
              </a:solidFill>
              <a:hlinkClick r:id="rId3"/>
            </a:endParaRPr>
          </a:p>
          <a:p>
            <a:pPr marL="228600" indent="-228600">
              <a:buFont typeface="Arial" pitchFamily="34" charset="0"/>
              <a:buChar char="•"/>
            </a:pPr>
            <a:r>
              <a:rPr lang="en-US" u="none" dirty="0" smtClean="0">
                <a:solidFill>
                  <a:schemeClr val="tx1"/>
                </a:solidFill>
                <a:hlinkClick r:id="rId3"/>
              </a:rPr>
              <a:t>Comparison across students of time spent on activities</a:t>
            </a:r>
          </a:p>
          <a:p>
            <a:endParaRPr lang="en-US" u="none" dirty="0" smtClean="0">
              <a:solidFill>
                <a:schemeClr val="tx1"/>
              </a:solidFill>
              <a:hlinkClick r:id="rId3"/>
            </a:endParaRPr>
          </a:p>
          <a:p>
            <a:endParaRPr lang="en-US" u="none" dirty="0" smtClean="0">
              <a:solidFill>
                <a:schemeClr val="tx1"/>
              </a:solidFill>
            </a:endParaRPr>
          </a:p>
          <a:p>
            <a:r>
              <a:rPr lang="en-US" u="none" dirty="0" smtClean="0">
                <a:solidFill>
                  <a:schemeClr val="tx1"/>
                </a:solidFill>
              </a:rPr>
              <a:t>http://www.slideshare.net/erik.duval/learning-analytics-tracking-learning</a:t>
            </a:r>
          </a:p>
          <a:p>
            <a:r>
              <a:rPr lang="en-US" u="none" dirty="0" smtClean="0">
                <a:solidFill>
                  <a:schemeClr val="tx1"/>
                </a:solidFill>
              </a:rPr>
              <a:t>http://erikduval.wordpress.com/</a:t>
            </a:r>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The questions we have in front of us today are just a sampling of the many important questions surrounding learning analytics. Our goals today are to help you visualize what’s possible, stimulate discussion and idea sharing, and leave with practical advice for how you can begin to take advantage of learning analytics.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So what do we mean by “learning analytics”? In brief, it’s “the use of data and models to predict student progress and performance, and the ability to act on that information,” as defined in the </a:t>
            </a:r>
            <a:r>
              <a:rPr lang="en-US" sz="1200" kern="1200" dirty="0" err="1" smtClean="0">
                <a:solidFill>
                  <a:schemeClr val="tx1"/>
                </a:solidFill>
                <a:latin typeface="Arial" charset="0"/>
                <a:ea typeface="ＭＳ Ｐゴシック" charset="-128"/>
                <a:cs typeface="ＭＳ Ｐゴシック" charset="-128"/>
              </a:rPr>
              <a:t>Educause</a:t>
            </a:r>
            <a:r>
              <a:rPr lang="en-US" sz="1200" kern="1200" dirty="0" smtClean="0">
                <a:solidFill>
                  <a:schemeClr val="tx1"/>
                </a:solidFill>
                <a:latin typeface="Arial" charset="0"/>
                <a:ea typeface="ＭＳ Ｐゴシック" charset="-128"/>
                <a:cs typeface="ＭＳ Ｐゴシック" charset="-128"/>
              </a:rPr>
              <a:t> Next Generation Learning Challenges. Learning analytics overlaps with the somewhat broader phrase “academic analytics,” which encompasses other institutional bodies of data such as program enrollments, costs per credit hour, retention</a:t>
            </a:r>
            <a:r>
              <a:rPr lang="en-US" sz="1200" kern="1200" baseline="0" dirty="0" smtClean="0">
                <a:solidFill>
                  <a:schemeClr val="tx1"/>
                </a:solidFill>
                <a:latin typeface="Arial" charset="0"/>
                <a:ea typeface="ＭＳ Ｐゴシック" charset="-128"/>
                <a:cs typeface="ＭＳ Ｐゴシック" charset="-128"/>
              </a:rPr>
              <a:t> rates,</a:t>
            </a:r>
            <a:r>
              <a:rPr lang="en-US" sz="1200" kern="1200" dirty="0" smtClean="0">
                <a:solidFill>
                  <a:schemeClr val="tx1"/>
                </a:solidFill>
                <a:latin typeface="Arial" charset="0"/>
                <a:ea typeface="ＭＳ Ｐゴシック" charset="-128"/>
                <a:cs typeface="ＭＳ Ｐゴシック" charset="-128"/>
              </a:rPr>
              <a:t> and institutional outcomes tracking. </a:t>
            </a:r>
          </a:p>
          <a:p>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Our</a:t>
            </a:r>
            <a:r>
              <a:rPr lang="en-US" sz="1200" kern="1200" baseline="0" dirty="0" smtClean="0">
                <a:solidFill>
                  <a:schemeClr val="tx1"/>
                </a:solidFill>
                <a:latin typeface="Arial" charset="0"/>
                <a:ea typeface="ＭＳ Ｐゴシック" charset="-128"/>
                <a:cs typeface="ＭＳ Ｐゴシック" charset="-128"/>
              </a:rPr>
              <a:t> work also falls into the category of “social learning analytics,” which focuses on the aspects of learning analytics that are related to the way learners interact with each other, compare behaviors, and form social learning groups.</a:t>
            </a:r>
            <a:endParaRPr lang="en-US" sz="1200" kern="1200" dirty="0" smtClean="0">
              <a:solidFill>
                <a:schemeClr val="tx1"/>
              </a:solidFill>
              <a:latin typeface="Arial" charset="0"/>
              <a:ea typeface="ＭＳ Ｐゴシック" charset="-128"/>
              <a:cs typeface="ＭＳ Ｐゴシック" charset="-128"/>
            </a:endParaRPr>
          </a:p>
          <a:p>
            <a:r>
              <a:rPr lang="en-US" sz="1200" i="1" kern="1200" dirty="0" smtClean="0">
                <a:solidFill>
                  <a:schemeClr val="tx1"/>
                </a:solidFill>
                <a:latin typeface="Arial" charset="0"/>
                <a:ea typeface="ＭＳ Ｐゴシック" charset="-128"/>
                <a:cs typeface="ＭＳ Ｐゴシック" charset="-128"/>
              </a:rPr>
              <a:t> </a:t>
            </a:r>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There are extensive opportunities in this arena that</a:t>
            </a:r>
            <a:r>
              <a:rPr lang="en-US" sz="1200" kern="1200" baseline="0" dirty="0" smtClean="0">
                <a:solidFill>
                  <a:schemeClr val="tx1"/>
                </a:solidFill>
                <a:latin typeface="Arial" charset="0"/>
                <a:ea typeface="ＭＳ Ｐゴシック" charset="-128"/>
                <a:cs typeface="ＭＳ Ｐゴシック" charset="-128"/>
              </a:rPr>
              <a:t> are coming to fruition very quickly. As Mark </a:t>
            </a:r>
            <a:r>
              <a:rPr lang="en-US" sz="1200" kern="1200" baseline="0" dirty="0" err="1" smtClean="0">
                <a:solidFill>
                  <a:schemeClr val="tx1"/>
                </a:solidFill>
                <a:latin typeface="Arial" charset="0"/>
                <a:ea typeface="ＭＳ Ｐゴシック" charset="-128"/>
                <a:cs typeface="ＭＳ Ｐゴシック" charset="-128"/>
              </a:rPr>
              <a:t>Milliron</a:t>
            </a:r>
            <a:r>
              <a:rPr lang="en-US" sz="1200" kern="1200" baseline="0" dirty="0" smtClean="0">
                <a:solidFill>
                  <a:schemeClr val="tx1"/>
                </a:solidFill>
                <a:latin typeface="Arial" charset="0"/>
                <a:ea typeface="ＭＳ Ｐゴシック" charset="-128"/>
                <a:cs typeface="ＭＳ Ｐゴシック" charset="-128"/>
              </a:rPr>
              <a:t>, formerly of the Gates Foundation has put it, let’s “put our technology on purpose” and anchor our work in analytics.</a:t>
            </a:r>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“Society for Learning Analytics Research (SOLAR).” Web. 15 Feb. 2012. http://www.solaresearch.org/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solaresearch.org/OpenLearningAnalytics.pdf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Open source framework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Incorporating research projects from multiple</a:t>
            </a:r>
            <a:r>
              <a:rPr lang="en-US" baseline="0" dirty="0" smtClean="0"/>
              <a:t> 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Beyond statistics on activities and grades to visual mirrors of learning progress. Suggestions, nudges, comparisons, social frameworks for becoming a more effective, strategic learner.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Discourse analysis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Effective lifelong learning inventory</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Social network of learners and interactions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Knowledge map- relationships between ideas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Emotions about learning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Comparing activity</a:t>
            </a:r>
            <a:r>
              <a:rPr lang="en-US" baseline="0" dirty="0" smtClean="0"/>
              <a:t> and grades to other students in the same course. Student view is based on collaboration w/ UMBC</a:t>
            </a:r>
            <a:endParaRPr lang="en-US" dirty="0" smtClean="0"/>
          </a:p>
          <a:p>
            <a:endParaRPr lang="en-US" baseline="0" dirty="0" smtClean="0"/>
          </a:p>
          <a:p>
            <a:r>
              <a:rPr lang="en-US" baseline="0" dirty="0" smtClean="0"/>
              <a:t>Analytics for Learn provides analytics features for evaluating</a:t>
            </a:r>
          </a:p>
          <a:p>
            <a:pPr>
              <a:buFont typeface="Arial" pitchFamily="34" charset="0"/>
              <a:buChar char="•"/>
            </a:pPr>
            <a:r>
              <a:rPr lang="en-US" baseline="0" dirty="0" smtClean="0"/>
              <a:t>Activity at multiple levels</a:t>
            </a:r>
          </a:p>
          <a:p>
            <a:pPr>
              <a:buFont typeface="Arial" pitchFamily="34" charset="0"/>
              <a:buChar char="•"/>
            </a:pPr>
            <a:r>
              <a:rPr lang="en-US" baseline="0" dirty="0" smtClean="0"/>
              <a:t>Course design</a:t>
            </a:r>
          </a:p>
          <a:p>
            <a:pPr>
              <a:buFont typeface="Arial" pitchFamily="34" charset="0"/>
              <a:buChar char="•"/>
            </a:pPr>
            <a:r>
              <a:rPr lang="en-US" baseline="0" dirty="0" smtClean="0"/>
              <a:t>Performance against objectives</a:t>
            </a:r>
          </a:p>
          <a:p>
            <a:pPr lvl="1">
              <a:buFont typeface="Arial" pitchFamily="34" charset="0"/>
              <a:buNone/>
            </a:pPr>
            <a:r>
              <a:rPr lang="en-US" baseline="0" dirty="0" smtClean="0"/>
              <a:t>Institutional</a:t>
            </a:r>
          </a:p>
          <a:p>
            <a:pPr lvl="1">
              <a:buFont typeface="Arial" pitchFamily="34" charset="0"/>
              <a:buNone/>
            </a:pPr>
            <a:r>
              <a:rPr lang="en-US" baseline="0" dirty="0" smtClean="0"/>
              <a:t>Program</a:t>
            </a:r>
          </a:p>
          <a:p>
            <a:pPr lvl="1">
              <a:buFont typeface="Arial" pitchFamily="34" charset="0"/>
              <a:buNone/>
            </a:pPr>
            <a:r>
              <a:rPr lang="en-US" baseline="0" dirty="0" smtClean="0"/>
              <a:t>Course</a:t>
            </a:r>
          </a:p>
          <a:p>
            <a:pPr lvl="1">
              <a:buFont typeface="Arial" pitchFamily="34" charset="0"/>
              <a:buNone/>
            </a:pPr>
            <a:r>
              <a:rPr lang="en-US" baseline="0" dirty="0" smtClean="0"/>
              <a:t>Individual</a:t>
            </a:r>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Call out “standings”– provides a social framework that</a:t>
            </a:r>
            <a:r>
              <a:rPr lang="en-US" baseline="0" dirty="0" smtClean="0"/>
              <a:t> influences behavior even when the others on the list are anonymous. Brings out competitive attitude in learners, gives them a context for defining strong behavior, and plays to the appeal of gaming.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http://www.mhhe.com/learnsmart/tryit.html</a:t>
            </a:r>
          </a:p>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to action- opportunities</a:t>
            </a:r>
            <a:r>
              <a:rPr lang="en-US" baseline="0" dirty="0" smtClean="0"/>
              <a:t> to apply the power of learning analytics today</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http://www.flickr.com/photos/digitalcollectionsum/7135737441/</a:t>
            </a:r>
          </a:p>
          <a:p>
            <a:r>
              <a:rPr lang="en-US" dirty="0" smtClean="0"/>
              <a:t>http://www.flickr.com/photos/amboo213/4020584983/</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Future Full of Badges - Commentary - The Chronicle of Higher Education.” Web. 24 Apr. 2012. http://chronicle.com/article/A-Future-Full-of-Badges/131455/ </a:t>
            </a:r>
          </a:p>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to visualize possibilities</a:t>
            </a:r>
            <a:endParaRPr lang="en-US" dirty="0" smtClean="0"/>
          </a:p>
          <a:p>
            <a:endParaRPr lang="en-US" dirty="0" smtClean="0"/>
          </a:p>
          <a:p>
            <a:r>
              <a:rPr lang="en-US" dirty="0" smtClean="0"/>
              <a:t>Later in the presentation,</a:t>
            </a:r>
            <a:r>
              <a:rPr lang="en-US" baseline="0" dirty="0" smtClean="0"/>
              <a:t> we’ll talk through some examples of how learning analytics is being used today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“Society for Learning Analytics Research (SOLAR).” Web. 15 Feb. 2012. http://www.solaresearch.org/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solaresearch.org/OpenLearningAnalytics.pdf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Open</a:t>
            </a:r>
            <a:r>
              <a:rPr lang="en-US" baseline="0" dirty="0" smtClean="0"/>
              <a:t> framework for learning analytics visualizations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Quick examples – show how analytics are already being used in other fields,</a:t>
            </a:r>
            <a:r>
              <a:rPr lang="en-US" baseline="0" dirty="0" smtClean="0"/>
              <a:t> demonstrating opportunities for applications in education</a:t>
            </a:r>
            <a:endParaRPr lang="en-US" dirty="0" smtClean="0"/>
          </a:p>
          <a:p>
            <a:pPr>
              <a:buFont typeface="Arial" pitchFamily="34" charset="0"/>
              <a:buNone/>
            </a:pPr>
            <a:endParaRPr lang="en-US" dirty="0" smtClean="0"/>
          </a:p>
          <a:p>
            <a:pPr>
              <a:buFont typeface="Arial" pitchFamily="34" charset="0"/>
              <a:buNone/>
            </a:pPr>
            <a:r>
              <a:rPr lang="en-US" dirty="0" smtClean="0"/>
              <a:t>These examples have in common</a:t>
            </a:r>
            <a:r>
              <a:rPr lang="en-US" baseline="0" dirty="0" smtClean="0"/>
              <a:t> with learning analytics the same basics:</a:t>
            </a:r>
            <a:endParaRPr lang="en-US" dirty="0" smtClean="0"/>
          </a:p>
          <a:p>
            <a:pPr>
              <a:buFont typeface="Arial" pitchFamily="34" charset="0"/>
              <a:buChar char="•"/>
            </a:pPr>
            <a:r>
              <a:rPr lang="en-US" dirty="0" smtClean="0"/>
              <a:t>Collected data</a:t>
            </a:r>
          </a:p>
          <a:p>
            <a:pPr>
              <a:buFont typeface="Arial" pitchFamily="34" charset="0"/>
              <a:buChar char="•"/>
            </a:pPr>
            <a:r>
              <a:rPr lang="en-US" dirty="0" smtClean="0"/>
              <a:t>Visualizations</a:t>
            </a:r>
          </a:p>
          <a:p>
            <a:pPr>
              <a:buFont typeface="Arial" pitchFamily="34" charset="0"/>
              <a:buChar char="•"/>
            </a:pPr>
            <a:r>
              <a:rPr lang="en-US" dirty="0" smtClean="0"/>
              <a:t>Leading to behavior modification</a:t>
            </a:r>
          </a:p>
          <a:p>
            <a:pPr>
              <a:buFont typeface="Arial" pitchFamily="34" charset="0"/>
              <a:buChar char="•"/>
            </a:pPr>
            <a:r>
              <a:rPr lang="en-US" dirty="0" smtClean="0"/>
              <a:t>*social* motivations</a:t>
            </a:r>
          </a:p>
          <a:p>
            <a:pPr lvl="1">
              <a:buFont typeface="Arial" pitchFamily="34" charset="0"/>
              <a:buChar char="•"/>
            </a:pPr>
            <a:r>
              <a:rPr lang="en-US" dirty="0" smtClean="0"/>
              <a:t>Help, feedback,</a:t>
            </a:r>
            <a:r>
              <a:rPr lang="en-US" baseline="0" dirty="0" smtClean="0"/>
              <a:t> friendly competition</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http://rescuetime.com/tour</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http://developer.runkeeper.com/healthgraph/introducing-the-health-graph</a:t>
            </a:r>
          </a:p>
          <a:p>
            <a:endParaRPr lang="en-US" dirty="0" smtClean="0"/>
          </a:p>
          <a:p>
            <a:r>
              <a:rPr lang="en-US" dirty="0" smtClean="0"/>
              <a:t>*social motivations and engagement with activities toward goal achievement*</a:t>
            </a:r>
            <a:endParaRPr lang="en-US" dirty="0"/>
          </a:p>
        </p:txBody>
      </p:sp>
      <p:sp>
        <p:nvSpPr>
          <p:cNvPr id="4" name="Slide Number Placeholder 3"/>
          <p:cNvSpPr>
            <a:spLocks noGrp="1"/>
          </p:cNvSpPr>
          <p:nvPr>
            <p:ph type="sldNum" sz="quarter" idx="10"/>
          </p:nvPr>
        </p:nvSpPr>
        <p:spPr/>
        <p:txBody>
          <a:bodyPr/>
          <a:lstStyle/>
          <a:p>
            <a:pPr>
              <a:defRPr/>
            </a:pPr>
            <a:fld id="{6C24CDF5-60AA-4A00-94F7-174DE7DB25A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5410200" cy="1524000"/>
          </a:xfrm>
          <a:prstGeom prst="rect">
            <a:avLst/>
          </a:prstGeom>
        </p:spPr>
        <p:txBody>
          <a:bodyPr/>
          <a:lstStyle>
            <a:lvl1pPr algn="l">
              <a:defRPr sz="4200" b="1" i="0" cap="none">
                <a:solidFill>
                  <a:srgbClr val="000000"/>
                </a:solidFill>
                <a:latin typeface="Arial"/>
                <a:cs typeface="Arial"/>
              </a:defRPr>
            </a:lvl1pPr>
          </a:lstStyle>
          <a:p>
            <a:r>
              <a:rPr lang="en-US" dirty="0" smtClean="0"/>
              <a:t>Click to edit Master title style</a:t>
            </a:r>
            <a:endParaRPr lang="en-US" dirty="0"/>
          </a:p>
        </p:txBody>
      </p:sp>
      <p:sp>
        <p:nvSpPr>
          <p:cNvPr id="4" name="Text Placeholder 5"/>
          <p:cNvSpPr>
            <a:spLocks noGrp="1"/>
          </p:cNvSpPr>
          <p:nvPr>
            <p:ph type="body" sz="quarter" idx="10"/>
          </p:nvPr>
        </p:nvSpPr>
        <p:spPr>
          <a:xfrm>
            <a:off x="304800" y="3048000"/>
            <a:ext cx="5105400" cy="1447800"/>
          </a:xfrm>
          <a:prstGeom prst="rect">
            <a:avLst/>
          </a:prstGeom>
        </p:spPr>
        <p:txBody>
          <a:bodyPr/>
          <a:lstStyle>
            <a:lvl1pPr marL="0" indent="0">
              <a:buNone/>
              <a:defRPr sz="2000" cap="all">
                <a:solidFill>
                  <a:schemeClr val="tx1"/>
                </a:solidFill>
                <a:latin typeface="Courier"/>
                <a:cs typeface="Courier"/>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10"/>
          <p:cNvPicPr>
            <a:picLocks noChangeAspect="1"/>
          </p:cNvPicPr>
          <p:nvPr/>
        </p:nvPicPr>
        <p:blipFill>
          <a:blip r:embed="rId2"/>
          <a:srcRect/>
          <a:stretch>
            <a:fillRect/>
          </a:stretch>
        </p:blipFill>
        <p:spPr bwMode="auto">
          <a:xfrm>
            <a:off x="6553200" y="3581400"/>
            <a:ext cx="2895600" cy="2166938"/>
          </a:xfrm>
          <a:prstGeom prst="rect">
            <a:avLst/>
          </a:prstGeom>
          <a:noFill/>
          <a:ln w="9525">
            <a:noFill/>
            <a:miter lim="800000"/>
            <a:headEnd/>
            <a:tailEnd/>
          </a:ln>
        </p:spPr>
      </p:pic>
      <p:sp>
        <p:nvSpPr>
          <p:cNvPr id="8" name="Text Placeholder 8"/>
          <p:cNvSpPr>
            <a:spLocks noGrp="1"/>
          </p:cNvSpPr>
          <p:nvPr>
            <p:ph type="body" sz="quarter" idx="11"/>
          </p:nvPr>
        </p:nvSpPr>
        <p:spPr>
          <a:xfrm>
            <a:off x="6781800" y="3962400"/>
            <a:ext cx="2362200" cy="1524000"/>
          </a:xfrm>
          <a:prstGeom prst="rect">
            <a:avLst/>
          </a:prstGeom>
        </p:spPr>
        <p:txBody>
          <a:bodyPr/>
          <a:lstStyle>
            <a:lvl1pPr marL="0">
              <a:buFontTx/>
              <a:buNone/>
              <a:defRPr sz="1100" b="0" i="1">
                <a:solidFill>
                  <a:schemeClr val="bg1"/>
                </a:solidFill>
                <a:latin typeface="Arial"/>
                <a:cs typeface="Arial"/>
              </a:defRPr>
            </a:lvl1pPr>
            <a:lvl2pPr>
              <a:defRPr sz="800" b="0" i="0">
                <a:latin typeface="Neutraface 2 Text Book Italic"/>
                <a:cs typeface="Neutraface 2 Text Book Italic"/>
              </a:defRPr>
            </a:lvl2pPr>
            <a:lvl3pPr>
              <a:defRPr sz="800" b="0" i="0">
                <a:latin typeface="Neutraface 2 Text Book Italic"/>
                <a:cs typeface="Neutraface 2 Text Book Italic"/>
              </a:defRPr>
            </a:lvl3pPr>
            <a:lvl4pPr>
              <a:defRPr sz="800" b="0" i="0">
                <a:latin typeface="Neutraface 2 Text Book Italic"/>
                <a:cs typeface="Neutraface 2 Text Book Italic"/>
              </a:defRPr>
            </a:lvl4pPr>
            <a:lvl5pPr>
              <a:defRPr sz="800" b="0" i="0">
                <a:latin typeface="Neutraface 2 Text Book Italic"/>
                <a:cs typeface="Neutraface 2 Text Book Italic"/>
              </a:defRPr>
            </a:lvl5pPr>
          </a:lstStyle>
          <a:p>
            <a:pPr lvl="0"/>
            <a:r>
              <a:rPr lang="en-US" dirty="0" smtClean="0"/>
              <a:t>Click to edit Master text styles</a:t>
            </a:r>
          </a:p>
        </p:txBody>
      </p:sp>
      <p:sp>
        <p:nvSpPr>
          <p:cNvPr id="11" name="Text Placeholder 9"/>
          <p:cNvSpPr>
            <a:spLocks noGrp="1"/>
          </p:cNvSpPr>
          <p:nvPr>
            <p:ph type="body" sz="quarter" idx="10"/>
          </p:nvPr>
        </p:nvSpPr>
        <p:spPr>
          <a:xfrm>
            <a:off x="457200" y="1752600"/>
            <a:ext cx="8229600" cy="2438400"/>
          </a:xfrm>
          <a:prstGeom prst="rect">
            <a:avLst/>
          </a:prstGeom>
        </p:spPr>
        <p:txBody>
          <a:bodyPr/>
          <a:lstStyle>
            <a:lvl1pPr>
              <a:buNone/>
              <a:defRPr sz="2600" cap="all">
                <a:solidFill>
                  <a:schemeClr val="tx1"/>
                </a:solidFill>
                <a:latin typeface="Courier"/>
                <a:cs typeface="Courier"/>
              </a:defRPr>
            </a:lvl1pPr>
            <a:lvl2pPr>
              <a:buClrTx/>
              <a:buSzPct val="73000"/>
              <a:buFontTx/>
              <a:buBlip>
                <a:blip r:embed="rId3"/>
              </a:buBlip>
              <a:defRPr cap="all">
                <a:solidFill>
                  <a:schemeClr val="tx1"/>
                </a:solidFill>
                <a:latin typeface="Courier"/>
                <a:cs typeface="Courier"/>
              </a:defRPr>
            </a:lvl2pPr>
            <a:lvl3pPr>
              <a:buSzPct val="80000"/>
              <a:buFont typeface="Wingdings" charset="2"/>
              <a:buChar char=""/>
              <a:defRPr cap="all">
                <a:solidFill>
                  <a:schemeClr val="tx1"/>
                </a:solidFill>
                <a:latin typeface="Courier"/>
                <a:cs typeface="Courier"/>
              </a:defRPr>
            </a:lvl3pPr>
            <a:lvl4pPr>
              <a:buClr>
                <a:srgbClr val="EEB211"/>
              </a:buClr>
              <a:buFont typeface="Arial"/>
              <a:buChar char="•"/>
              <a:defRPr cap="all">
                <a:solidFill>
                  <a:srgbClr val="EEB211"/>
                </a:solidFill>
                <a:latin typeface="Courier"/>
                <a:cs typeface="Courier"/>
              </a:defRPr>
            </a:lvl4pPr>
            <a:lvl5pPr>
              <a:buClr>
                <a:schemeClr val="bg1">
                  <a:lumMod val="65000"/>
                </a:schemeClr>
              </a:buClr>
              <a:buSzPct val="100000"/>
              <a:buFont typeface="Arial"/>
              <a:buChar char="•"/>
              <a:defRPr cap="all">
                <a:solidFill>
                  <a:schemeClr val="bg1">
                    <a:lumMod val="65000"/>
                  </a:schemeClr>
                </a:solidFill>
                <a:latin typeface="Courier"/>
                <a:cs typeface="Couri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457200" y="1752600"/>
            <a:ext cx="8229600" cy="2438400"/>
          </a:xfrm>
          <a:prstGeom prst="rect">
            <a:avLst/>
          </a:prstGeom>
        </p:spPr>
        <p:txBody>
          <a:bodyPr/>
          <a:lstStyle>
            <a:lvl1pPr>
              <a:buNone/>
              <a:defRPr sz="2600" cap="all">
                <a:solidFill>
                  <a:schemeClr val="tx1"/>
                </a:solidFill>
                <a:latin typeface="Courier"/>
                <a:cs typeface="Courier"/>
              </a:defRPr>
            </a:lvl1pPr>
            <a:lvl2pPr>
              <a:buClrTx/>
              <a:buSzPct val="73000"/>
              <a:buFontTx/>
              <a:buBlip>
                <a:blip r:embed="rId2"/>
              </a:buBlip>
              <a:defRPr cap="all">
                <a:solidFill>
                  <a:schemeClr val="tx1"/>
                </a:solidFill>
                <a:latin typeface="Courier"/>
                <a:cs typeface="Courier"/>
              </a:defRPr>
            </a:lvl2pPr>
            <a:lvl3pPr>
              <a:buSzPct val="80000"/>
              <a:buFont typeface="Wingdings" charset="2"/>
              <a:buChar char=""/>
              <a:defRPr cap="all">
                <a:solidFill>
                  <a:schemeClr val="tx1"/>
                </a:solidFill>
                <a:latin typeface="Courier"/>
                <a:cs typeface="Courier"/>
              </a:defRPr>
            </a:lvl3pPr>
            <a:lvl4pPr>
              <a:buClr>
                <a:srgbClr val="EEB211"/>
              </a:buClr>
              <a:buFont typeface="Arial"/>
              <a:buChar char="•"/>
              <a:defRPr cap="all">
                <a:solidFill>
                  <a:srgbClr val="EEB211"/>
                </a:solidFill>
                <a:latin typeface="Courier"/>
                <a:cs typeface="Courier"/>
              </a:defRPr>
            </a:lvl4pPr>
            <a:lvl5pPr>
              <a:buClr>
                <a:schemeClr val="bg1">
                  <a:lumMod val="65000"/>
                </a:schemeClr>
              </a:buClr>
              <a:buSzPct val="100000"/>
              <a:buFont typeface="Arial"/>
              <a:buChar char="•"/>
              <a:defRPr cap="all">
                <a:solidFill>
                  <a:schemeClr val="bg1">
                    <a:lumMod val="65000"/>
                  </a:schemeClr>
                </a:solidFill>
                <a:latin typeface="Courier"/>
                <a:cs typeface="Couri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5"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828800"/>
            <a:ext cx="8229600" cy="609600"/>
          </a:xfrm>
          <a:prstGeom prst="rect">
            <a:avLst/>
          </a:prstGeom>
        </p:spPr>
        <p:txBody>
          <a:bodyPr/>
          <a:lstStyle>
            <a:lvl1pPr>
              <a:buNone/>
              <a:defRPr sz="2600" cap="all">
                <a:solidFill>
                  <a:schemeClr val="tx1"/>
                </a:solidFill>
                <a:latin typeface="Courier"/>
                <a:cs typeface="Courier"/>
              </a:defRPr>
            </a:lvl1pPr>
            <a:lvl2pPr>
              <a:buClrTx/>
              <a:buSzPct val="73000"/>
              <a:buFontTx/>
              <a:buBlip>
                <a:blip r:embed="rId2"/>
              </a:buBlip>
              <a:defRPr cap="all">
                <a:solidFill>
                  <a:schemeClr val="tx1"/>
                </a:solidFill>
                <a:latin typeface="Neutraface Slab Display Medium"/>
                <a:cs typeface="Neutraface Slab Display Medium"/>
              </a:defRPr>
            </a:lvl2pPr>
            <a:lvl3pPr>
              <a:buSzPct val="80000"/>
              <a:buFont typeface="Wingdings" charset="2"/>
              <a:buChar char=""/>
              <a:defRPr cap="all">
                <a:solidFill>
                  <a:schemeClr val="tx1"/>
                </a:solidFill>
                <a:latin typeface="Neutraface Slab Display Medium"/>
                <a:cs typeface="Neutraface Slab Display Medium"/>
              </a:defRPr>
            </a:lvl3pPr>
            <a:lvl4pPr>
              <a:buClr>
                <a:srgbClr val="EEB211"/>
              </a:buClr>
              <a:buFont typeface="Arial"/>
              <a:buChar char="•"/>
              <a:defRPr cap="all">
                <a:solidFill>
                  <a:srgbClr val="EEB211"/>
                </a:solidFill>
                <a:latin typeface="Neutraface Slab Display Medium"/>
                <a:cs typeface="Neutraface Slab Display Medium"/>
              </a:defRPr>
            </a:lvl4pPr>
            <a:lvl5pPr>
              <a:buClr>
                <a:schemeClr val="bg1">
                  <a:lumMod val="65000"/>
                </a:schemeClr>
              </a:buClr>
              <a:buSzPct val="100000"/>
              <a:buFont typeface="Arial"/>
              <a:buChar char="•"/>
              <a:defRPr cap="all">
                <a:solidFill>
                  <a:schemeClr val="bg1">
                    <a:lumMod val="65000"/>
                  </a:schemeClr>
                </a:solidFill>
                <a:latin typeface="Neutraface Slab Display Medium"/>
                <a:cs typeface="Neutraface Slab Display Medium"/>
              </a:defRPr>
            </a:lvl5pPr>
          </a:lstStyle>
          <a:p>
            <a:pPr lvl="0"/>
            <a:r>
              <a:rPr lang="en-US" dirty="0" smtClean="0"/>
              <a:t>Click to edit Master text styles</a:t>
            </a:r>
          </a:p>
        </p:txBody>
      </p:sp>
      <p:sp>
        <p:nvSpPr>
          <p:cNvPr id="12" name="Text Placeholder 11"/>
          <p:cNvSpPr>
            <a:spLocks noGrp="1"/>
          </p:cNvSpPr>
          <p:nvPr>
            <p:ph type="body" sz="quarter" idx="11"/>
          </p:nvPr>
        </p:nvSpPr>
        <p:spPr>
          <a:xfrm>
            <a:off x="1219200" y="2514600"/>
            <a:ext cx="7391400" cy="1295400"/>
          </a:xfrm>
          <a:prstGeom prst="rect">
            <a:avLst/>
          </a:prstGeom>
        </p:spPr>
        <p:txBody>
          <a:bodyPr/>
          <a:lstStyle>
            <a:lvl1pPr marL="0" indent="0">
              <a:spcBef>
                <a:spcPts val="0"/>
              </a:spcBef>
              <a:buNone/>
              <a:defRPr sz="1100" b="0" i="0" baseline="0">
                <a:latin typeface="Arial"/>
                <a:cs typeface="Arial"/>
              </a:defRPr>
            </a:lvl1pPr>
          </a:lstStyle>
          <a:p>
            <a:pPr lvl="0"/>
            <a:r>
              <a:rPr lang="en-US" dirty="0" smtClean="0"/>
              <a:t>Click to edit Master text styles</a:t>
            </a:r>
          </a:p>
        </p:txBody>
      </p:sp>
      <p:sp>
        <p:nvSpPr>
          <p:cNvPr id="7"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457200" y="1828800"/>
            <a:ext cx="8229600" cy="1295400"/>
          </a:xfrm>
          <a:prstGeom prst="rect">
            <a:avLst/>
          </a:prstGeom>
        </p:spPr>
        <p:txBody>
          <a:bodyPr/>
          <a:lstStyle>
            <a:lvl1pPr marL="0" indent="0">
              <a:spcBef>
                <a:spcPts val="0"/>
              </a:spcBef>
              <a:buNone/>
              <a:defRPr sz="1100" b="0" i="0" baseline="0">
                <a:latin typeface="Arial"/>
                <a:cs typeface="Arial"/>
              </a:defRPr>
            </a:lvl1pPr>
          </a:lstStyle>
          <a:p>
            <a:pPr lvl="0"/>
            <a:r>
              <a:rPr lang="en-US" dirty="0" smtClean="0"/>
              <a:t>Click to edit Master text styles</a:t>
            </a:r>
          </a:p>
        </p:txBody>
      </p:sp>
      <p:sp>
        <p:nvSpPr>
          <p:cNvPr id="5"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Diagram 2"/>
          <p:cNvGraphicFramePr/>
          <p:nvPr userDrawn="1"/>
        </p:nvGraphicFramePr>
        <p:xfrm>
          <a:off x="1524000" y="1879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3" name="Diagram 2"/>
          <p:cNvGraphicFramePr/>
          <p:nvPr userDrawn="1"/>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3" name="Object 5"/>
          <p:cNvGraphicFramePr>
            <a:graphicFrameLocks/>
          </p:cNvGraphicFramePr>
          <p:nvPr/>
        </p:nvGraphicFramePr>
        <p:xfrm>
          <a:off x="457200" y="2057400"/>
          <a:ext cx="8305800" cy="3886200"/>
        </p:xfrm>
        <a:graphic>
          <a:graphicData uri="http://schemas.openxmlformats.org/presentationml/2006/ole">
            <mc:AlternateContent xmlns:mc="http://schemas.openxmlformats.org/markup-compatibility/2006">
              <mc:Choice xmlns:v="urn:schemas-microsoft-com:vml" Requires="v">
                <p:oleObj spid="_x0000_s25619" name="Chart" r:id="rId4" imgW="8308161" imgH="3882831" progId="Excel.Sheet.8">
                  <p:embed/>
                </p:oleObj>
              </mc:Choice>
              <mc:Fallback>
                <p:oleObj name="Chart" r:id="rId4" imgW="8308161" imgH="3882831"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57400"/>
                        <a:ext cx="83058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4F869932-53AD-463C-B5FB-14CC0046DDE4}" type="slidenum">
              <a:rPr lang="en-US"/>
              <a:pPr/>
              <a:t>‹#›</a:t>
            </a:fld>
            <a:endParaRPr lang="en-US"/>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hape 1"/>
          <p:cNvSpPr>
            <a:spLocks noGrp="1"/>
          </p:cNvSpPr>
          <p:nvPr>
            <p:ph type="title"/>
          </p:nvPr>
        </p:nvSpPr>
        <p:spPr>
          <a:xfrm>
            <a:off x="609600" y="228600"/>
            <a:ext cx="8153400" cy="990600"/>
          </a:xfrm>
          <a:prstGeom prst="rect">
            <a:avLst/>
          </a:prstGeom>
        </p:spPr>
        <p:txBody>
          <a:bodyPr/>
          <a:lstStyle/>
          <a:p>
            <a:r>
              <a:rPr lang="en-US" smtClean="0"/>
              <a:t>Click to edit Master title style</a:t>
            </a:r>
            <a:endParaRPr lang="en-US"/>
          </a:p>
        </p:txBody>
      </p:sp>
      <p:sp>
        <p:nvSpPr>
          <p:cNvPr id="3" name="Shape 2"/>
          <p:cNvSpPr>
            <a:spLocks noGrp="1"/>
          </p:cNvSpPr>
          <p:nvPr>
            <p:ph type="dt" sz="half" idx="10"/>
          </p:nvPr>
        </p:nvSpPr>
        <p:spPr>
          <a:xfrm>
            <a:off x="6096000" y="6248400"/>
            <a:ext cx="2667000" cy="365125"/>
          </a:xfrm>
          <a:prstGeom prst="rect">
            <a:avLst/>
          </a:prstGeom>
        </p:spPr>
        <p:txBody>
          <a:bodyPr/>
          <a:lstStyle/>
          <a:p>
            <a:fld id="{33938BEC-55E3-4F9D-B5C5-76D23951C04A}" type="datetime1">
              <a:rPr lang="en-US" smtClean="0"/>
              <a:pPr/>
              <a:t>11/5/2012</a:t>
            </a:fld>
            <a:endParaRPr lang="en-US"/>
          </a:p>
        </p:txBody>
      </p:sp>
      <p:sp>
        <p:nvSpPr>
          <p:cNvPr id="4" name="Shape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hape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BCE64B18-5AC4-456B-BD1E-9F071917FF25}" type="slidenum">
              <a:rPr lang="en-US" smtClean="0"/>
              <a:t>‹#›</a:t>
            </a:fld>
            <a:endParaRPr lang="en-US"/>
          </a:p>
        </p:txBody>
      </p:sp>
    </p:spTree>
    <p:extLst>
      <p:ext uri="{BB962C8B-B14F-4D97-AF65-F5344CB8AC3E}">
        <p14:creationId xmlns:p14="http://schemas.microsoft.com/office/powerpoint/2010/main" val="99371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0"/>
            <a:ext cx="5486400" cy="2514600"/>
          </a:xfrm>
          <a:prstGeom prst="rect">
            <a:avLst/>
          </a:prstGeom>
        </p:spPr>
        <p:txBody>
          <a:bodyPr/>
          <a:lstStyle>
            <a:lvl1pPr algn="l">
              <a:defRPr sz="4700" b="1" i="0" cap="none">
                <a:solidFill>
                  <a:schemeClr val="tx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9" descr="arrow.GIF"/>
          <p:cNvPicPr>
            <a:picLocks noChangeAspect="1"/>
          </p:cNvPicPr>
          <p:nvPr userDrawn="1"/>
        </p:nvPicPr>
        <p:blipFill>
          <a:blip r:embed="rId2"/>
          <a:srcRect/>
          <a:stretch>
            <a:fillRect/>
          </a:stretch>
        </p:blipFill>
        <p:spPr bwMode="auto">
          <a:xfrm>
            <a:off x="619125" y="3352800"/>
            <a:ext cx="73025" cy="2133600"/>
          </a:xfrm>
          <a:prstGeom prst="rect">
            <a:avLst/>
          </a:prstGeom>
          <a:noFill/>
          <a:ln w="9525">
            <a:noFill/>
            <a:miter lim="800000"/>
            <a:headEnd/>
            <a:tailEnd/>
          </a:ln>
        </p:spPr>
      </p:pic>
      <p:sp>
        <p:nvSpPr>
          <p:cNvPr id="6" name="Title 1"/>
          <p:cNvSpPr>
            <a:spLocks noGrp="1"/>
          </p:cNvSpPr>
          <p:nvPr>
            <p:ph type="title"/>
          </p:nvPr>
        </p:nvSpPr>
        <p:spPr>
          <a:xfrm>
            <a:off x="304800" y="1828800"/>
            <a:ext cx="4572000" cy="1447800"/>
          </a:xfrm>
          <a:prstGeom prst="rect">
            <a:avLst/>
          </a:prstGeom>
          <a:noFill/>
          <a:ln>
            <a:noFill/>
          </a:ln>
        </p:spPr>
        <p:txBody>
          <a:bodyPr/>
          <a:lstStyle>
            <a:lvl1pPr algn="l">
              <a:defRPr sz="4300" b="1" i="0" cap="none">
                <a:solidFill>
                  <a:srgbClr val="000000"/>
                </a:solidFill>
                <a:latin typeface="Arial"/>
                <a:cs typeface="Arial"/>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457200" y="5638800"/>
            <a:ext cx="7086600" cy="762000"/>
          </a:xfrm>
          <a:prstGeom prst="rect">
            <a:avLst/>
          </a:prstGeom>
        </p:spPr>
        <p:txBody>
          <a:bodyPr/>
          <a:lstStyle>
            <a:lvl1pPr marL="0" indent="0">
              <a:buNone/>
              <a:defRPr sz="2800" cap="all">
                <a:solidFill>
                  <a:schemeClr val="tx1"/>
                </a:solidFill>
                <a:latin typeface="Courier"/>
                <a:cs typeface="Courier"/>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457200" y="1752600"/>
            <a:ext cx="8229600" cy="2438400"/>
          </a:xfrm>
          <a:prstGeom prst="rect">
            <a:avLst/>
          </a:prstGeom>
        </p:spPr>
        <p:txBody>
          <a:bodyPr/>
          <a:lstStyle>
            <a:lvl1pPr>
              <a:buNone/>
              <a:defRPr sz="2600" cap="all">
                <a:solidFill>
                  <a:schemeClr val="tx1"/>
                </a:solidFill>
                <a:latin typeface="Courier"/>
                <a:cs typeface="Courier"/>
              </a:defRPr>
            </a:lvl1pPr>
            <a:lvl2pPr>
              <a:buClrTx/>
              <a:buSzPct val="73000"/>
              <a:buFontTx/>
              <a:buBlip>
                <a:blip r:embed="rId2"/>
              </a:buBlip>
              <a:defRPr cap="all">
                <a:solidFill>
                  <a:schemeClr val="tx1"/>
                </a:solidFill>
                <a:latin typeface="Courier"/>
                <a:cs typeface="Courier"/>
              </a:defRPr>
            </a:lvl2pPr>
            <a:lvl3pPr>
              <a:buSzPct val="80000"/>
              <a:buFont typeface="Wingdings" charset="2"/>
              <a:buChar char=""/>
              <a:defRPr cap="all">
                <a:solidFill>
                  <a:schemeClr val="tx1"/>
                </a:solidFill>
                <a:latin typeface="Courier"/>
                <a:cs typeface="Courier"/>
              </a:defRPr>
            </a:lvl3pPr>
            <a:lvl4pPr>
              <a:buClr>
                <a:srgbClr val="EEB211"/>
              </a:buClr>
              <a:buFont typeface="Arial"/>
              <a:buChar char="•"/>
              <a:defRPr cap="all">
                <a:solidFill>
                  <a:srgbClr val="EEB211"/>
                </a:solidFill>
                <a:latin typeface="Courier"/>
                <a:cs typeface="Courier"/>
              </a:defRPr>
            </a:lvl4pPr>
            <a:lvl5pPr>
              <a:buClr>
                <a:schemeClr val="bg1">
                  <a:lumMod val="65000"/>
                </a:schemeClr>
              </a:buClr>
              <a:buSzPct val="100000"/>
              <a:buFont typeface="Arial"/>
              <a:buChar char="•"/>
              <a:defRPr cap="all">
                <a:solidFill>
                  <a:schemeClr val="bg1">
                    <a:lumMod val="65000"/>
                  </a:schemeClr>
                </a:solidFill>
                <a:latin typeface="Courier"/>
                <a:cs typeface="Courie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5" name="Title 1"/>
          <p:cNvSpPr>
            <a:spLocks noGrp="1"/>
          </p:cNvSpPr>
          <p:nvPr>
            <p:ph type="title"/>
          </p:nvPr>
        </p:nvSpPr>
        <p:spPr>
          <a:xfrm>
            <a:off x="457200" y="228600"/>
            <a:ext cx="8229600" cy="1219200"/>
          </a:xfrm>
          <a:prstGeom prst="rect">
            <a:avLst/>
          </a:prstGeom>
          <a:ln>
            <a:noFill/>
          </a:ln>
        </p:spPr>
        <p:txBody>
          <a:bodyPr/>
          <a:lstStyle>
            <a:lvl1pPr algn="l">
              <a:defRPr sz="4000" b="1" i="0" cap="none">
                <a:solidFill>
                  <a:schemeClr val="tx1"/>
                </a:solidFill>
                <a:latin typeface="Arial Bold"/>
                <a:cs typeface="Arial Bold"/>
              </a:defRPr>
            </a:lvl1pPr>
          </a:lstStyle>
          <a:p>
            <a:r>
              <a:rPr lang="en-US" dirty="0" smtClean="0"/>
              <a:t>Click to edit Master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PPT_MASTER2.JPG"/>
          <p:cNvPicPr>
            <a:picLocks noChangeAspect="1"/>
          </p:cNvPicPr>
          <p:nvPr userDrawn="1"/>
        </p:nvPicPr>
        <p:blipFill>
          <a:blip r:embed="rId9"/>
          <a:srcRect/>
          <a:stretch>
            <a:fillRect/>
          </a:stretch>
        </p:blipFill>
        <p:spPr bwMode="auto">
          <a:xfrm>
            <a:off x="0" y="0"/>
            <a:ext cx="9144000" cy="6858000"/>
          </a:xfrm>
          <a:prstGeom prst="rect">
            <a:avLst/>
          </a:prstGeom>
          <a:noFill/>
          <a:ln w="9525">
            <a:noFill/>
            <a:miter lim="800000"/>
            <a:headEnd/>
            <a:tailEnd/>
          </a:ln>
        </p:spPr>
      </p:pic>
      <p:pic>
        <p:nvPicPr>
          <p:cNvPr id="3075" name="Picture 3" descr="BB_3D_FRAME0000-low#16CA8CF.JPG"/>
          <p:cNvPicPr>
            <a:picLocks noChangeAspect="1"/>
          </p:cNvPicPr>
          <p:nvPr userDrawn="1"/>
        </p:nvPicPr>
        <p:blipFill>
          <a:blip r:embed="rId10"/>
          <a:srcRect l="11578"/>
          <a:stretch>
            <a:fillRect/>
          </a:stretch>
        </p:blipFill>
        <p:spPr bwMode="auto">
          <a:xfrm>
            <a:off x="0" y="150813"/>
            <a:ext cx="6400800" cy="531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4" r:id="rId1"/>
    <p:sldLayoutId id="2147484135" r:id="rId2"/>
    <p:sldLayoutId id="2147484141" r:id="rId3"/>
    <p:sldLayoutId id="2147484147" r:id="rId4"/>
    <p:sldLayoutId id="2147484148" r:id="rId5"/>
    <p:sldLayoutId id="2147484151" r:id="rId6"/>
    <p:sldLayoutId id="2147484155" r:id="rId7"/>
  </p:sldLayoutIdLst>
  <p:hf hdr="0" ftr="0" dt="0"/>
  <p:txStyles>
    <p:titleStyle>
      <a:lvl1pPr algn="l" rtl="0" eaLnBrk="0" fontAlgn="base" hangingPunct="0">
        <a:spcBef>
          <a:spcPct val="0"/>
        </a:spcBef>
        <a:spcAft>
          <a:spcPct val="0"/>
        </a:spcAft>
        <a:defRPr sz="3400">
          <a:solidFill>
            <a:srgbClr val="5F6062"/>
          </a:solidFill>
          <a:latin typeface="+mj-lt"/>
          <a:ea typeface="+mj-ea"/>
          <a:cs typeface="+mj-cs"/>
        </a:defRPr>
      </a:lvl1pPr>
      <a:lvl2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5pPr>
      <a:lvl6pPr marL="457200" algn="l" rtl="0" fontAlgn="base">
        <a:spcBef>
          <a:spcPct val="0"/>
        </a:spcBef>
        <a:spcAft>
          <a:spcPct val="0"/>
        </a:spcAft>
        <a:defRPr sz="3400">
          <a:solidFill>
            <a:srgbClr val="5F6062"/>
          </a:solidFill>
          <a:latin typeface="Arial" charset="0"/>
          <a:ea typeface="ＭＳ Ｐゴシック" charset="-128"/>
          <a:cs typeface="ＭＳ Ｐゴシック" charset="-128"/>
        </a:defRPr>
      </a:lvl6pPr>
      <a:lvl7pPr marL="914400" algn="l" rtl="0" fontAlgn="base">
        <a:spcBef>
          <a:spcPct val="0"/>
        </a:spcBef>
        <a:spcAft>
          <a:spcPct val="0"/>
        </a:spcAft>
        <a:defRPr sz="3400">
          <a:solidFill>
            <a:srgbClr val="5F6062"/>
          </a:solidFill>
          <a:latin typeface="Arial" charset="0"/>
          <a:ea typeface="ＭＳ Ｐゴシック" charset="-128"/>
          <a:cs typeface="ＭＳ Ｐゴシック" charset="-128"/>
        </a:defRPr>
      </a:lvl7pPr>
      <a:lvl8pPr marL="1371600" algn="l" rtl="0" fontAlgn="base">
        <a:spcBef>
          <a:spcPct val="0"/>
        </a:spcBef>
        <a:spcAft>
          <a:spcPct val="0"/>
        </a:spcAft>
        <a:defRPr sz="3400">
          <a:solidFill>
            <a:srgbClr val="5F6062"/>
          </a:solidFill>
          <a:latin typeface="Arial" charset="0"/>
          <a:ea typeface="ＭＳ Ｐゴシック" charset="-128"/>
          <a:cs typeface="ＭＳ Ｐゴシック" charset="-128"/>
        </a:defRPr>
      </a:lvl8pPr>
      <a:lvl9pPr marL="1828800" algn="l" rtl="0" fontAlgn="base">
        <a:spcBef>
          <a:spcPct val="0"/>
        </a:spcBef>
        <a:spcAft>
          <a:spcPct val="0"/>
        </a:spcAft>
        <a:defRPr sz="3400">
          <a:solidFill>
            <a:srgbClr val="5F606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600">
          <a:solidFill>
            <a:srgbClr val="5F6062"/>
          </a:solidFill>
          <a:latin typeface="+mn-lt"/>
          <a:ea typeface="+mn-ea"/>
          <a:cs typeface="+mn-cs"/>
        </a:defRPr>
      </a:lvl1pPr>
      <a:lvl2pPr marL="742950" indent="-285750" algn="l" rtl="0" eaLnBrk="0" fontAlgn="base" hangingPunct="0">
        <a:spcBef>
          <a:spcPct val="20000"/>
        </a:spcBef>
        <a:spcAft>
          <a:spcPct val="0"/>
        </a:spcAft>
        <a:buChar char="–"/>
        <a:defRPr sz="2400">
          <a:solidFill>
            <a:srgbClr val="5F6062"/>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rgbClr val="5F6062"/>
          </a:solidFill>
          <a:latin typeface="+mn-lt"/>
          <a:ea typeface="+mn-ea"/>
          <a:cs typeface="ＭＳ Ｐゴシック"/>
        </a:defRPr>
      </a:lvl3pPr>
      <a:lvl4pPr marL="1600200" indent="-228600" algn="l" rtl="0" eaLnBrk="0" fontAlgn="base" hangingPunct="0">
        <a:spcBef>
          <a:spcPct val="20000"/>
        </a:spcBef>
        <a:spcAft>
          <a:spcPct val="0"/>
        </a:spcAft>
        <a:buChar char="–"/>
        <a:defRPr>
          <a:solidFill>
            <a:srgbClr val="5F6062"/>
          </a:solidFill>
          <a:latin typeface="+mn-lt"/>
          <a:ea typeface="+mn-ea"/>
          <a:cs typeface="ＭＳ Ｐゴシック"/>
        </a:defRPr>
      </a:lvl4pPr>
      <a:lvl5pPr marL="2057400" indent="-228600" algn="l" rtl="0" eaLnBrk="0" fontAlgn="base" hangingPunct="0">
        <a:spcBef>
          <a:spcPct val="20000"/>
        </a:spcBef>
        <a:spcAft>
          <a:spcPct val="0"/>
        </a:spcAft>
        <a:buChar char="»"/>
        <a:defRPr>
          <a:solidFill>
            <a:srgbClr val="5F6062"/>
          </a:solidFill>
          <a:latin typeface="+mn-lt"/>
          <a:ea typeface="+mn-ea"/>
          <a:cs typeface="ＭＳ Ｐゴシック"/>
        </a:defRPr>
      </a:lvl5pPr>
      <a:lvl6pPr marL="2514600" indent="-228600" algn="l" rtl="0" fontAlgn="base">
        <a:spcBef>
          <a:spcPct val="20000"/>
        </a:spcBef>
        <a:spcAft>
          <a:spcPct val="0"/>
        </a:spcAft>
        <a:buChar char="»"/>
        <a:defRPr>
          <a:solidFill>
            <a:srgbClr val="5F6062"/>
          </a:solidFill>
          <a:latin typeface="+mn-lt"/>
          <a:ea typeface="+mn-ea"/>
        </a:defRPr>
      </a:lvl6pPr>
      <a:lvl7pPr marL="2971800" indent="-228600" algn="l" rtl="0" fontAlgn="base">
        <a:spcBef>
          <a:spcPct val="20000"/>
        </a:spcBef>
        <a:spcAft>
          <a:spcPct val="0"/>
        </a:spcAft>
        <a:buChar char="»"/>
        <a:defRPr>
          <a:solidFill>
            <a:srgbClr val="5F6062"/>
          </a:solidFill>
          <a:latin typeface="+mn-lt"/>
          <a:ea typeface="+mn-ea"/>
        </a:defRPr>
      </a:lvl7pPr>
      <a:lvl8pPr marL="3429000" indent="-228600" algn="l" rtl="0" fontAlgn="base">
        <a:spcBef>
          <a:spcPct val="20000"/>
        </a:spcBef>
        <a:spcAft>
          <a:spcPct val="0"/>
        </a:spcAft>
        <a:buChar char="»"/>
        <a:defRPr>
          <a:solidFill>
            <a:srgbClr val="5F6062"/>
          </a:solidFill>
          <a:latin typeface="+mn-lt"/>
          <a:ea typeface="+mn-ea"/>
        </a:defRPr>
      </a:lvl8pPr>
      <a:lvl9pPr marL="3886200" indent="-228600" algn="l" rtl="0" fontAlgn="base">
        <a:spcBef>
          <a:spcPct val="20000"/>
        </a:spcBef>
        <a:spcAft>
          <a:spcPct val="0"/>
        </a:spcAft>
        <a:buChar char="»"/>
        <a:defRPr>
          <a:solidFill>
            <a:srgbClr val="5F606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5" descr="bb-frame.eps"/>
          <p:cNvPicPr>
            <a:picLocks noChangeAspect="1"/>
          </p:cNvPicPr>
          <p:nvPr userDrawn="1"/>
        </p:nvPicPr>
        <p:blipFill>
          <a:blip r:embed="rId13"/>
          <a:srcRect/>
          <a:stretch>
            <a:fillRect/>
          </a:stretch>
        </p:blipFill>
        <p:spPr bwMode="auto">
          <a:xfrm>
            <a:off x="8382000" y="6248400"/>
            <a:ext cx="533400" cy="396875"/>
          </a:xfrm>
          <a:prstGeom prst="rect">
            <a:avLst/>
          </a:prstGeom>
          <a:noFill/>
          <a:ln w="9525">
            <a:noFill/>
            <a:miter lim="800000"/>
            <a:headEnd/>
            <a:tailEnd/>
          </a:ln>
        </p:spPr>
      </p:pic>
      <p:sp>
        <p:nvSpPr>
          <p:cNvPr id="14" name="Slide Number Placeholder 3"/>
          <p:cNvSpPr txBox="1">
            <a:spLocks/>
          </p:cNvSpPr>
          <p:nvPr userDrawn="1"/>
        </p:nvSpPr>
        <p:spPr bwMode="auto">
          <a:xfrm>
            <a:off x="8458200" y="6324600"/>
            <a:ext cx="381000" cy="228600"/>
          </a:xfrm>
          <a:prstGeom prst="rect">
            <a:avLst/>
          </a:prstGeom>
          <a:noFill/>
          <a:ln w="9525">
            <a:noFill/>
            <a:miter lim="800000"/>
            <a:headEnd/>
            <a:tailEnd/>
          </a:ln>
        </p:spPr>
        <p:txBody>
          <a:bodyPr/>
          <a:lstStyle/>
          <a:p>
            <a:pPr algn="ctr" eaLnBrk="0" hangingPunct="0">
              <a:defRPr/>
            </a:pPr>
            <a:fld id="{BBA0EC4C-9F3F-474E-8460-09ED17C86092}" type="slidenum">
              <a:rPr lang="en-US" sz="800">
                <a:latin typeface="Arial" charset="0"/>
                <a:ea typeface="ＭＳ Ｐゴシック" charset="-128"/>
                <a:cs typeface="Arial" charset="0"/>
              </a:rPr>
              <a:pPr algn="ctr" eaLnBrk="0" hangingPunct="0">
                <a:defRPr/>
              </a:pPr>
              <a:t>‹#›</a:t>
            </a:fld>
            <a:endParaRPr lang="en-US" sz="800" dirty="0">
              <a:latin typeface="Arial" charset="0"/>
              <a:ea typeface="ＭＳ Ｐゴシック" charset="-128"/>
              <a:cs typeface="Arial" charset="0"/>
            </a:endParaRP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42" r:id="rId3"/>
    <p:sldLayoutId id="2147484138" r:id="rId4"/>
    <p:sldLayoutId id="2147484139" r:id="rId5"/>
    <p:sldLayoutId id="2147484140" r:id="rId6"/>
    <p:sldLayoutId id="2147484143" r:id="rId7"/>
    <p:sldLayoutId id="2147484144" r:id="rId8"/>
    <p:sldLayoutId id="2147484145" r:id="rId9"/>
    <p:sldLayoutId id="2147484153" r:id="rId10"/>
    <p:sldLayoutId id="2147484156" r:id="rId11"/>
  </p:sldLayoutIdLst>
  <p:hf hdr="0" ftr="0" dt="0"/>
  <p:txStyles>
    <p:titleStyle>
      <a:lvl1pPr algn="l" rtl="0" eaLnBrk="0" fontAlgn="base" hangingPunct="0">
        <a:spcBef>
          <a:spcPct val="0"/>
        </a:spcBef>
        <a:spcAft>
          <a:spcPct val="0"/>
        </a:spcAft>
        <a:defRPr sz="3400">
          <a:solidFill>
            <a:srgbClr val="5F6062"/>
          </a:solidFill>
          <a:latin typeface="+mj-lt"/>
          <a:ea typeface="+mj-ea"/>
          <a:cs typeface="+mj-cs"/>
        </a:defRPr>
      </a:lvl1pPr>
      <a:lvl2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a:solidFill>
            <a:srgbClr val="5F6062"/>
          </a:solidFill>
          <a:latin typeface="Arial" charset="0"/>
          <a:ea typeface="ＭＳ Ｐゴシック" charset="-128"/>
          <a:cs typeface="ＭＳ Ｐゴシック" charset="-128"/>
        </a:defRPr>
      </a:lvl5pPr>
      <a:lvl6pPr marL="457200" algn="l" rtl="0" fontAlgn="base">
        <a:spcBef>
          <a:spcPct val="0"/>
        </a:spcBef>
        <a:spcAft>
          <a:spcPct val="0"/>
        </a:spcAft>
        <a:defRPr sz="3400">
          <a:solidFill>
            <a:srgbClr val="5F6062"/>
          </a:solidFill>
          <a:latin typeface="Arial" charset="0"/>
          <a:ea typeface="ＭＳ Ｐゴシック" charset="-128"/>
          <a:cs typeface="ＭＳ Ｐゴシック" charset="-128"/>
        </a:defRPr>
      </a:lvl6pPr>
      <a:lvl7pPr marL="914400" algn="l" rtl="0" fontAlgn="base">
        <a:spcBef>
          <a:spcPct val="0"/>
        </a:spcBef>
        <a:spcAft>
          <a:spcPct val="0"/>
        </a:spcAft>
        <a:defRPr sz="3400">
          <a:solidFill>
            <a:srgbClr val="5F6062"/>
          </a:solidFill>
          <a:latin typeface="Arial" charset="0"/>
          <a:ea typeface="ＭＳ Ｐゴシック" charset="-128"/>
          <a:cs typeface="ＭＳ Ｐゴシック" charset="-128"/>
        </a:defRPr>
      </a:lvl7pPr>
      <a:lvl8pPr marL="1371600" algn="l" rtl="0" fontAlgn="base">
        <a:spcBef>
          <a:spcPct val="0"/>
        </a:spcBef>
        <a:spcAft>
          <a:spcPct val="0"/>
        </a:spcAft>
        <a:defRPr sz="3400">
          <a:solidFill>
            <a:srgbClr val="5F6062"/>
          </a:solidFill>
          <a:latin typeface="Arial" charset="0"/>
          <a:ea typeface="ＭＳ Ｐゴシック" charset="-128"/>
          <a:cs typeface="ＭＳ Ｐゴシック" charset="-128"/>
        </a:defRPr>
      </a:lvl8pPr>
      <a:lvl9pPr marL="1828800" algn="l" rtl="0" fontAlgn="base">
        <a:spcBef>
          <a:spcPct val="0"/>
        </a:spcBef>
        <a:spcAft>
          <a:spcPct val="0"/>
        </a:spcAft>
        <a:defRPr sz="3400">
          <a:solidFill>
            <a:srgbClr val="5F606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600">
          <a:solidFill>
            <a:srgbClr val="5F6062"/>
          </a:solidFill>
          <a:latin typeface="+mn-lt"/>
          <a:ea typeface="+mn-ea"/>
          <a:cs typeface="+mn-cs"/>
        </a:defRPr>
      </a:lvl1pPr>
      <a:lvl2pPr marL="742950" indent="-285750" algn="l" rtl="0" eaLnBrk="0" fontAlgn="base" hangingPunct="0">
        <a:spcBef>
          <a:spcPct val="20000"/>
        </a:spcBef>
        <a:spcAft>
          <a:spcPct val="0"/>
        </a:spcAft>
        <a:buChar char="–"/>
        <a:defRPr sz="2400">
          <a:solidFill>
            <a:srgbClr val="5F6062"/>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rgbClr val="5F6062"/>
          </a:solidFill>
          <a:latin typeface="+mn-lt"/>
          <a:ea typeface="+mn-ea"/>
          <a:cs typeface="ＭＳ Ｐゴシック"/>
        </a:defRPr>
      </a:lvl3pPr>
      <a:lvl4pPr marL="1600200" indent="-228600" algn="l" rtl="0" eaLnBrk="0" fontAlgn="base" hangingPunct="0">
        <a:spcBef>
          <a:spcPct val="20000"/>
        </a:spcBef>
        <a:spcAft>
          <a:spcPct val="0"/>
        </a:spcAft>
        <a:buChar char="–"/>
        <a:defRPr>
          <a:solidFill>
            <a:srgbClr val="5F6062"/>
          </a:solidFill>
          <a:latin typeface="+mn-lt"/>
          <a:ea typeface="+mn-ea"/>
          <a:cs typeface="ＭＳ Ｐゴシック"/>
        </a:defRPr>
      </a:lvl4pPr>
      <a:lvl5pPr marL="2057400" indent="-228600" algn="l" rtl="0" eaLnBrk="0" fontAlgn="base" hangingPunct="0">
        <a:spcBef>
          <a:spcPct val="20000"/>
        </a:spcBef>
        <a:spcAft>
          <a:spcPct val="0"/>
        </a:spcAft>
        <a:buChar char="»"/>
        <a:defRPr>
          <a:solidFill>
            <a:srgbClr val="5F6062"/>
          </a:solidFill>
          <a:latin typeface="+mn-lt"/>
          <a:ea typeface="+mn-ea"/>
          <a:cs typeface="ＭＳ Ｐゴシック"/>
        </a:defRPr>
      </a:lvl5pPr>
      <a:lvl6pPr marL="2514600" indent="-228600" algn="l" rtl="0" fontAlgn="base">
        <a:spcBef>
          <a:spcPct val="20000"/>
        </a:spcBef>
        <a:spcAft>
          <a:spcPct val="0"/>
        </a:spcAft>
        <a:buChar char="»"/>
        <a:defRPr>
          <a:solidFill>
            <a:srgbClr val="5F6062"/>
          </a:solidFill>
          <a:latin typeface="+mn-lt"/>
          <a:ea typeface="+mn-ea"/>
        </a:defRPr>
      </a:lvl6pPr>
      <a:lvl7pPr marL="2971800" indent="-228600" algn="l" rtl="0" fontAlgn="base">
        <a:spcBef>
          <a:spcPct val="20000"/>
        </a:spcBef>
        <a:spcAft>
          <a:spcPct val="0"/>
        </a:spcAft>
        <a:buChar char="»"/>
        <a:defRPr>
          <a:solidFill>
            <a:srgbClr val="5F6062"/>
          </a:solidFill>
          <a:latin typeface="+mn-lt"/>
          <a:ea typeface="+mn-ea"/>
        </a:defRPr>
      </a:lvl7pPr>
      <a:lvl8pPr marL="3429000" indent="-228600" algn="l" rtl="0" fontAlgn="base">
        <a:spcBef>
          <a:spcPct val="20000"/>
        </a:spcBef>
        <a:spcAft>
          <a:spcPct val="0"/>
        </a:spcAft>
        <a:buChar char="»"/>
        <a:defRPr>
          <a:solidFill>
            <a:srgbClr val="5F6062"/>
          </a:solidFill>
          <a:latin typeface="+mn-lt"/>
          <a:ea typeface="+mn-ea"/>
        </a:defRPr>
      </a:lvl8pPr>
      <a:lvl9pPr marL="3886200" indent="-228600" algn="l" rtl="0" fontAlgn="base">
        <a:spcBef>
          <a:spcPct val="20000"/>
        </a:spcBef>
        <a:spcAft>
          <a:spcPct val="0"/>
        </a:spcAft>
        <a:buChar char="»"/>
        <a:defRPr>
          <a:solidFill>
            <a:srgbClr val="5F606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georgetown.edu/everhar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explore.georgetown.edu/people/turnerjw/" TargetMode="External"/><Relationship Id="rId5" Type="http://schemas.openxmlformats.org/officeDocument/2006/relationships/hyperlink" Target="http://erinknight.com/" TargetMode="External"/><Relationship Id="rId4" Type="http://schemas.openxmlformats.org/officeDocument/2006/relationships/hyperlink" Target="http://userpages.umbc.edu/~fritz/"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21.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hyperlink" Target="http://www.georgetown.edu/everhart"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explore.georgetown.edu/people/turnerjw/" TargetMode="External"/><Relationship Id="rId5" Type="http://schemas.openxmlformats.org/officeDocument/2006/relationships/hyperlink" Target="http://erinknight.com/" TargetMode="External"/><Relationship Id="rId4" Type="http://schemas.openxmlformats.org/officeDocument/2006/relationships/hyperlink" Target="http://userpages.umbc.edu/~frit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47800"/>
            <a:ext cx="5715000" cy="1938992"/>
          </a:xfrm>
          <a:prstGeom prst="rect">
            <a:avLst/>
          </a:prstGeom>
          <a:noFill/>
        </p:spPr>
        <p:txBody>
          <a:bodyPr wrap="square" rtlCol="0">
            <a:spAutoFit/>
          </a:bodyPr>
          <a:lstStyle/>
          <a:p>
            <a:r>
              <a:rPr lang="en-US" sz="3200" b="1" dirty="0" smtClean="0">
                <a:solidFill>
                  <a:schemeClr val="tx1">
                    <a:lumMod val="65000"/>
                    <a:lumOff val="35000"/>
                  </a:schemeClr>
                </a:solidFill>
              </a:rPr>
              <a:t>Perceptions of Progress:</a:t>
            </a:r>
          </a:p>
          <a:p>
            <a:r>
              <a:rPr lang="en-US" sz="3200" b="1" dirty="0" smtClean="0">
                <a:solidFill>
                  <a:schemeClr val="tx1">
                    <a:lumMod val="65000"/>
                    <a:lumOff val="35000"/>
                  </a:schemeClr>
                </a:solidFill>
              </a:rPr>
              <a:t>Learning Analytics and Social Learning Behaviors</a:t>
            </a:r>
          </a:p>
          <a:p>
            <a:endParaRPr lang="en-US" b="1" dirty="0" smtClean="0">
              <a:solidFill>
                <a:schemeClr val="tx1">
                  <a:lumMod val="65000"/>
                  <a:lumOff val="35000"/>
                </a:schemeClr>
              </a:solidFill>
            </a:endParaRPr>
          </a:p>
        </p:txBody>
      </p:sp>
      <p:sp>
        <p:nvSpPr>
          <p:cNvPr id="6" name="Rectangle 5"/>
          <p:cNvSpPr/>
          <p:nvPr/>
        </p:nvSpPr>
        <p:spPr bwMode="auto">
          <a:xfrm>
            <a:off x="8077200" y="5867400"/>
            <a:ext cx="10668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5F6062"/>
              </a:solidFill>
              <a:effectLst/>
              <a:latin typeface="Arial" charset="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19200"/>
          </a:xfrm>
        </p:spPr>
        <p:txBody>
          <a:bodyPr anchor="ctr"/>
          <a:lstStyle/>
          <a:p>
            <a:pPr eaLnBrk="1" fontAlgn="auto" hangingPunct="1">
              <a:spcAft>
                <a:spcPts val="0"/>
              </a:spcAft>
              <a:defRPr/>
            </a:pPr>
            <a:r>
              <a:rPr lang="en-US" sz="2800" b="0" dirty="0" smtClean="0">
                <a:solidFill>
                  <a:schemeClr val="tx1">
                    <a:lumMod val="65000"/>
                    <a:lumOff val="35000"/>
                  </a:schemeClr>
                </a:solidFill>
                <a:latin typeface="+mj-lt"/>
              </a:rPr>
              <a:t>Why do students take a class?</a:t>
            </a:r>
            <a:br>
              <a:rPr lang="en-US" sz="2800" b="0" dirty="0" smtClean="0">
                <a:solidFill>
                  <a:schemeClr val="tx1">
                    <a:lumMod val="65000"/>
                    <a:lumOff val="35000"/>
                  </a:schemeClr>
                </a:solidFill>
                <a:latin typeface="+mj-lt"/>
              </a:rPr>
            </a:br>
            <a:r>
              <a:rPr lang="en-US" sz="2800" b="0" dirty="0" smtClean="0">
                <a:solidFill>
                  <a:schemeClr val="tx1">
                    <a:lumMod val="65000"/>
                    <a:lumOff val="35000"/>
                  </a:schemeClr>
                </a:solidFill>
                <a:latin typeface="+mj-lt"/>
              </a:rPr>
              <a:t>Motivations shape student engagement expectations</a:t>
            </a:r>
            <a:endParaRPr lang="en-US" sz="2800" b="0" dirty="0">
              <a:solidFill>
                <a:schemeClr val="tx1">
                  <a:lumMod val="65000"/>
                  <a:lumOff val="3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098450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Social exchange perspective</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4876800" cy="4572000"/>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Human beings make decisions based on costs and rewards</a:t>
            </a:r>
          </a:p>
          <a:p>
            <a:pPr eaLnBrk="1" fontAlgn="auto" hangingPunct="1">
              <a:lnSpc>
                <a:spcPct val="150000"/>
              </a:lnSpc>
              <a:spcAft>
                <a:spcPts val="0"/>
              </a:spcAft>
              <a:defRPr/>
            </a:pPr>
            <a:r>
              <a:rPr lang="en-US" sz="2000" dirty="0" smtClean="0">
                <a:solidFill>
                  <a:schemeClr val="tx1">
                    <a:lumMod val="65000"/>
                    <a:lumOff val="35000"/>
                  </a:schemeClr>
                </a:solidFill>
              </a:rPr>
              <a:t>Students make similar costs and rewards decisions when investing time in a class</a:t>
            </a:r>
          </a:p>
          <a:p>
            <a:pPr eaLnBrk="1" fontAlgn="auto" hangingPunct="1">
              <a:lnSpc>
                <a:spcPct val="150000"/>
              </a:lnSpc>
              <a:spcAft>
                <a:spcPts val="0"/>
              </a:spcAft>
              <a:defRPr/>
            </a:pPr>
            <a:r>
              <a:rPr lang="en-US" sz="2000" dirty="0" smtClean="0">
                <a:solidFill>
                  <a:schemeClr val="tx1">
                    <a:lumMod val="65000"/>
                    <a:lumOff val="35000"/>
                  </a:schemeClr>
                </a:solidFill>
              </a:rPr>
              <a:t>Goals that underlie the motivation to succeed in a course will drive a student’s cost/benefit analysis of levels of participation in a course</a:t>
            </a: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5" name="Picture 4"/>
          <p:cNvPicPr>
            <a:picLocks noChangeAspect="1"/>
          </p:cNvPicPr>
          <p:nvPr/>
        </p:nvPicPr>
        <p:blipFill>
          <a:blip r:embed="rId3"/>
          <a:stretch>
            <a:fillRect/>
          </a:stretch>
        </p:blipFill>
        <p:spPr>
          <a:xfrm>
            <a:off x="5791200" y="2286000"/>
            <a:ext cx="3162300" cy="2565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openbadges.org/img/Badge-diagram-2.2.jpg"/>
          <p:cNvPicPr>
            <a:picLocks noChangeAspect="1" noChangeArrowheads="1"/>
          </p:cNvPicPr>
          <p:nvPr/>
        </p:nvPicPr>
        <p:blipFill>
          <a:blip r:embed="rId3"/>
          <a:srcRect/>
          <a:stretch>
            <a:fillRect/>
          </a:stretch>
        </p:blipFill>
        <p:spPr bwMode="auto">
          <a:xfrm>
            <a:off x="4648200" y="349624"/>
            <a:ext cx="5029201" cy="6508376"/>
          </a:xfrm>
          <a:prstGeom prst="rect">
            <a:avLst/>
          </a:prstGeom>
          <a:noFill/>
        </p:spPr>
      </p:pic>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Badge frameworks</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304800" y="1295400"/>
            <a:ext cx="5257800" cy="4830763"/>
          </a:xfrm>
          <a:prstGeom prst="rect">
            <a:avLst/>
          </a:prstGeom>
        </p:spPr>
        <p:txBody>
          <a:bodyPr/>
          <a:lstStyle/>
          <a:p>
            <a:pPr eaLnBrk="1" fontAlgn="auto" hangingPunct="1">
              <a:lnSpc>
                <a:spcPct val="150000"/>
              </a:lnSpc>
              <a:spcAft>
                <a:spcPts val="0"/>
              </a:spcAft>
              <a:defRPr/>
            </a:pPr>
            <a:r>
              <a:rPr lang="en-US" sz="2000" b="1" dirty="0" smtClean="0">
                <a:solidFill>
                  <a:schemeClr val="tx1">
                    <a:lumMod val="65000"/>
                    <a:lumOff val="35000"/>
                  </a:schemeClr>
                </a:solidFill>
                <a:latin typeface="+mn-lt"/>
              </a:rPr>
              <a:t>Badges</a:t>
            </a:r>
            <a:r>
              <a:rPr lang="en-US" sz="2000" dirty="0" smtClean="0">
                <a:solidFill>
                  <a:schemeClr val="tx1">
                    <a:lumMod val="65000"/>
                    <a:lumOff val="35000"/>
                  </a:schemeClr>
                </a:solidFill>
                <a:latin typeface="+mn-lt"/>
              </a:rPr>
              <a:t>: achievements, skills, affiliations, interests</a:t>
            </a:r>
          </a:p>
          <a:p>
            <a:pPr eaLnBrk="1" fontAlgn="auto" hangingPunct="1">
              <a:lnSpc>
                <a:spcPct val="150000"/>
              </a:lnSpc>
              <a:spcAft>
                <a:spcPts val="0"/>
              </a:spcAft>
              <a:defRPr/>
            </a:pPr>
            <a:r>
              <a:rPr lang="en-US" sz="2000" dirty="0" smtClean="0">
                <a:solidFill>
                  <a:schemeClr val="tx1">
                    <a:lumMod val="65000"/>
                    <a:lumOff val="35000"/>
                  </a:schemeClr>
                </a:solidFill>
              </a:rPr>
              <a:t>More </a:t>
            </a:r>
            <a:r>
              <a:rPr lang="en-US" sz="2000" b="1" dirty="0" smtClean="0">
                <a:solidFill>
                  <a:schemeClr val="tx1">
                    <a:lumMod val="65000"/>
                    <a:lumOff val="35000"/>
                  </a:schemeClr>
                </a:solidFill>
              </a:rPr>
              <a:t>granular</a:t>
            </a:r>
            <a:r>
              <a:rPr lang="en-US" sz="2000" dirty="0" smtClean="0">
                <a:solidFill>
                  <a:schemeClr val="tx1">
                    <a:lumMod val="65000"/>
                    <a:lumOff val="35000"/>
                  </a:schemeClr>
                </a:solidFill>
              </a:rPr>
              <a:t> and comprehensive credentialing system</a:t>
            </a:r>
          </a:p>
          <a:p>
            <a:pPr eaLnBrk="1" fontAlgn="auto" hangingPunct="1">
              <a:lnSpc>
                <a:spcPct val="150000"/>
              </a:lnSpc>
              <a:spcAft>
                <a:spcPts val="0"/>
              </a:spcAft>
              <a:defRPr/>
            </a:pPr>
            <a:r>
              <a:rPr lang="en-US" sz="2000" b="1" dirty="0" smtClean="0">
                <a:solidFill>
                  <a:schemeClr val="tx1">
                    <a:lumMod val="65000"/>
                    <a:lumOff val="35000"/>
                  </a:schemeClr>
                </a:solidFill>
              </a:rPr>
              <a:t>Evidence</a:t>
            </a:r>
            <a:r>
              <a:rPr lang="en-US" sz="2000" dirty="0" smtClean="0">
                <a:solidFill>
                  <a:schemeClr val="tx1">
                    <a:lumMod val="65000"/>
                    <a:lumOff val="35000"/>
                  </a:schemeClr>
                </a:solidFill>
              </a:rPr>
              <a:t>-based</a:t>
            </a:r>
          </a:p>
          <a:p>
            <a:pPr eaLnBrk="1" fontAlgn="auto" hangingPunct="1">
              <a:lnSpc>
                <a:spcPct val="150000"/>
              </a:lnSpc>
              <a:spcAft>
                <a:spcPts val="0"/>
              </a:spcAft>
              <a:defRPr/>
            </a:pPr>
            <a:r>
              <a:rPr lang="en-US" sz="2000" dirty="0" smtClean="0">
                <a:solidFill>
                  <a:schemeClr val="tx1">
                    <a:lumMod val="65000"/>
                    <a:lumOff val="35000"/>
                  </a:schemeClr>
                </a:solidFill>
              </a:rPr>
              <a:t>Badge </a:t>
            </a:r>
            <a:r>
              <a:rPr lang="en-US" sz="2000" b="1" dirty="0" smtClean="0">
                <a:solidFill>
                  <a:schemeClr val="tx1">
                    <a:lumMod val="65000"/>
                    <a:lumOff val="35000"/>
                  </a:schemeClr>
                </a:solidFill>
              </a:rPr>
              <a:t>ecosystem</a:t>
            </a:r>
            <a:r>
              <a:rPr lang="en-US" sz="2000" dirty="0" smtClean="0">
                <a:solidFill>
                  <a:schemeClr val="tx1">
                    <a:lumMod val="65000"/>
                    <a:lumOff val="35000"/>
                  </a:schemeClr>
                </a:solidFill>
              </a:rPr>
              <a:t>: Badge issuers, learners, and badge display sites</a:t>
            </a:r>
          </a:p>
          <a:p>
            <a:pPr eaLnBrk="1" fontAlgn="auto" hangingPunct="1">
              <a:lnSpc>
                <a:spcPct val="150000"/>
              </a:lnSpc>
              <a:spcAft>
                <a:spcPts val="0"/>
              </a:spcAft>
              <a:defRPr/>
            </a:pPr>
            <a:r>
              <a:rPr lang="en-US" sz="2000" dirty="0" smtClean="0">
                <a:solidFill>
                  <a:schemeClr val="tx1">
                    <a:lumMod val="65000"/>
                    <a:lumOff val="35000"/>
                  </a:schemeClr>
                </a:solidFill>
                <a:latin typeface="+mn-lt"/>
              </a:rPr>
              <a:t>Experts and authorities </a:t>
            </a:r>
            <a:r>
              <a:rPr lang="en-US" sz="2000" b="1" dirty="0" smtClean="0">
                <a:solidFill>
                  <a:schemeClr val="tx1">
                    <a:lumMod val="65000"/>
                    <a:lumOff val="35000"/>
                  </a:schemeClr>
                </a:solidFill>
                <a:latin typeface="+mn-lt"/>
              </a:rPr>
              <a:t>endorse</a:t>
            </a:r>
            <a:r>
              <a:rPr lang="en-US" sz="2000" dirty="0" smtClean="0">
                <a:solidFill>
                  <a:schemeClr val="tx1">
                    <a:lumMod val="65000"/>
                    <a:lumOff val="35000"/>
                  </a:schemeClr>
                </a:solidFill>
                <a:latin typeface="+mn-lt"/>
              </a:rPr>
              <a:t> badges</a:t>
            </a:r>
          </a:p>
          <a:p>
            <a:pPr eaLnBrk="1" fontAlgn="auto" hangingPunct="1">
              <a:lnSpc>
                <a:spcPct val="150000"/>
              </a:lnSpc>
              <a:spcAft>
                <a:spcPts val="0"/>
              </a:spcAft>
              <a:defRPr/>
            </a:pPr>
            <a:r>
              <a:rPr lang="en-US" sz="2000" dirty="0" smtClean="0">
                <a:solidFill>
                  <a:schemeClr val="tx1">
                    <a:lumMod val="65000"/>
                    <a:lumOff val="35000"/>
                  </a:schemeClr>
                </a:solidFill>
              </a:rPr>
              <a:t>End-to-end </a:t>
            </a:r>
            <a:r>
              <a:rPr lang="en-US" sz="2000" b="1" dirty="0" smtClean="0">
                <a:solidFill>
                  <a:schemeClr val="tx1">
                    <a:lumMod val="65000"/>
                    <a:lumOff val="35000"/>
                  </a:schemeClr>
                </a:solidFill>
              </a:rPr>
              <a:t>value chain</a:t>
            </a:r>
            <a:endParaRPr lang="en-US" sz="2000" b="1" dirty="0" smtClean="0">
              <a:solidFill>
                <a:schemeClr val="tx1">
                  <a:lumMod val="65000"/>
                  <a:lumOff val="35000"/>
                </a:schemeClr>
              </a:solidFill>
              <a:latin typeface="+mn-lt"/>
            </a:endParaRPr>
          </a:p>
          <a:p>
            <a:pPr eaLnBrk="1" fontAlgn="auto" hangingPunct="1">
              <a:lnSpc>
                <a:spcPct val="150000"/>
              </a:lnSpc>
              <a:spcAft>
                <a:spcPts val="0"/>
              </a:spcAft>
              <a:defRPr/>
            </a:pP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sp>
        <p:nvSpPr>
          <p:cNvPr id="5" name="TextBox 4"/>
          <p:cNvSpPr txBox="1"/>
          <p:nvPr/>
        </p:nvSpPr>
        <p:spPr>
          <a:xfrm>
            <a:off x="7240915" y="6488668"/>
            <a:ext cx="1903085" cy="369332"/>
          </a:xfrm>
          <a:prstGeom prst="rect">
            <a:avLst/>
          </a:prstGeom>
          <a:noFill/>
        </p:spPr>
        <p:txBody>
          <a:bodyPr wrap="none" rtlCol="0">
            <a:spAutoFit/>
          </a:bodyPr>
          <a:lstStyle/>
          <a:p>
            <a:r>
              <a:rPr lang="en-US" sz="1800" dirty="0" smtClean="0"/>
              <a:t>Openbadges.org</a:t>
            </a:r>
            <a:endParaRPr lang="en-US" sz="1800" dirty="0"/>
          </a:p>
        </p:txBody>
      </p:sp>
    </p:spTree>
    <p:extLst>
      <p:ext uri="{BB962C8B-B14F-4D97-AF65-F5344CB8AC3E}">
        <p14:creationId xmlns:p14="http://schemas.microsoft.com/office/powerpoint/2010/main" val="2193818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badge frameworks</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 </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38244" name="Picture 4" descr="http://media.tumblr.com/tumblr_m28ke8PSnw1qeyuvt.png"/>
          <p:cNvPicPr>
            <a:picLocks noChangeAspect="1" noChangeArrowheads="1"/>
          </p:cNvPicPr>
          <p:nvPr/>
        </p:nvPicPr>
        <p:blipFill>
          <a:blip r:embed="rId3"/>
          <a:srcRect/>
          <a:stretch>
            <a:fillRect/>
          </a:stretch>
        </p:blipFill>
        <p:spPr bwMode="auto">
          <a:xfrm>
            <a:off x="381000" y="1371600"/>
            <a:ext cx="4762500" cy="3295651"/>
          </a:xfrm>
          <a:prstGeom prst="rect">
            <a:avLst/>
          </a:prstGeom>
          <a:noFill/>
          <a:ln>
            <a:solidFill>
              <a:schemeClr val="tx1"/>
            </a:solidFill>
          </a:ln>
          <a:effectLst>
            <a:outerShdw blurRad="50800" dist="38100" dir="2700000" algn="tl" rotWithShape="0">
              <a:srgbClr val="000000">
                <a:alpha val="43000"/>
              </a:srgbClr>
            </a:outerShdw>
          </a:effectLst>
        </p:spPr>
      </p:pic>
      <p:pic>
        <p:nvPicPr>
          <p:cNvPr id="138242" name="Picture 2" descr="http://media.tumblr.com/tumblr_m28kf2oWoK1qeyuvt.png"/>
          <p:cNvPicPr>
            <a:picLocks noChangeAspect="1" noChangeArrowheads="1"/>
          </p:cNvPicPr>
          <p:nvPr/>
        </p:nvPicPr>
        <p:blipFill>
          <a:blip r:embed="rId4"/>
          <a:srcRect/>
          <a:stretch>
            <a:fillRect/>
          </a:stretch>
        </p:blipFill>
        <p:spPr bwMode="auto">
          <a:xfrm>
            <a:off x="4381500" y="2552699"/>
            <a:ext cx="4762500" cy="4305301"/>
          </a:xfrm>
          <a:prstGeom prst="rect">
            <a:avLst/>
          </a:prstGeom>
          <a:noFill/>
          <a:ln>
            <a:solidFill>
              <a:schemeClr val="tx1"/>
            </a:solidFill>
          </a:ln>
          <a:effectLst>
            <a:outerShdw blurRad="50800" dist="38100" dir="2700000" algn="tl" rotWithShape="0">
              <a:srgbClr val="000000">
                <a:alpha val="43000"/>
              </a:srgbClr>
            </a:outerShdw>
          </a:effectLst>
        </p:spPr>
      </p:pic>
      <p:sp>
        <p:nvSpPr>
          <p:cNvPr id="6" name="TextBox 5"/>
          <p:cNvSpPr txBox="1"/>
          <p:nvPr/>
        </p:nvSpPr>
        <p:spPr>
          <a:xfrm>
            <a:off x="2286000" y="6248400"/>
            <a:ext cx="1903085" cy="369332"/>
          </a:xfrm>
          <a:prstGeom prst="rect">
            <a:avLst/>
          </a:prstGeom>
          <a:noFill/>
        </p:spPr>
        <p:txBody>
          <a:bodyPr wrap="none" rtlCol="0">
            <a:spAutoFit/>
          </a:bodyPr>
          <a:lstStyle/>
          <a:p>
            <a:r>
              <a:rPr lang="en-US" sz="1800" dirty="0" smtClean="0"/>
              <a:t>Openbadges.org</a:t>
            </a:r>
            <a:endParaRPr lang="en-US" sz="1800" dirty="0"/>
          </a:p>
        </p:txBody>
      </p:sp>
    </p:spTree>
    <p:extLst>
      <p:ext uri="{BB962C8B-B14F-4D97-AF65-F5344CB8AC3E}">
        <p14:creationId xmlns:p14="http://schemas.microsoft.com/office/powerpoint/2010/main" val="1761050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Badges in the Wild</a:t>
            </a:r>
            <a:endParaRPr lang="en-US" sz="3200" b="0" dirty="0">
              <a:solidFill>
                <a:schemeClr val="tx1">
                  <a:lumMod val="65000"/>
                  <a:lumOff val="35000"/>
                </a:schemeClr>
              </a:solidFill>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838200" y="1600200"/>
            <a:ext cx="1954203" cy="1187450"/>
          </a:xfrm>
          <a:prstGeom prst="rect">
            <a:avLst/>
          </a:prstGeom>
        </p:spPr>
      </p:pic>
      <p:pic>
        <p:nvPicPr>
          <p:cNvPr id="8" name="Picture 7"/>
          <p:cNvPicPr>
            <a:picLocks noChangeAspect="1"/>
          </p:cNvPicPr>
          <p:nvPr/>
        </p:nvPicPr>
        <p:blipFill>
          <a:blip r:embed="rId4"/>
          <a:stretch>
            <a:fillRect/>
          </a:stretch>
        </p:blipFill>
        <p:spPr>
          <a:xfrm>
            <a:off x="6400800" y="304800"/>
            <a:ext cx="2137624" cy="1727200"/>
          </a:xfrm>
          <a:prstGeom prst="rect">
            <a:avLst/>
          </a:prstGeom>
        </p:spPr>
      </p:pic>
      <p:pic>
        <p:nvPicPr>
          <p:cNvPr id="11" name="Picture 10"/>
          <p:cNvPicPr>
            <a:picLocks noChangeAspect="1"/>
          </p:cNvPicPr>
          <p:nvPr/>
        </p:nvPicPr>
        <p:blipFill>
          <a:blip r:embed="rId5"/>
          <a:stretch>
            <a:fillRect/>
          </a:stretch>
        </p:blipFill>
        <p:spPr>
          <a:xfrm>
            <a:off x="3276600" y="2362200"/>
            <a:ext cx="3657600" cy="1212932"/>
          </a:xfrm>
          <a:prstGeom prst="rect">
            <a:avLst/>
          </a:prstGeom>
        </p:spPr>
      </p:pic>
      <p:pic>
        <p:nvPicPr>
          <p:cNvPr id="12" name="Picture 11"/>
          <p:cNvPicPr>
            <a:picLocks noChangeAspect="1"/>
          </p:cNvPicPr>
          <p:nvPr/>
        </p:nvPicPr>
        <p:blipFill>
          <a:blip r:embed="rId6"/>
          <a:stretch>
            <a:fillRect/>
          </a:stretch>
        </p:blipFill>
        <p:spPr>
          <a:xfrm>
            <a:off x="762000" y="3200400"/>
            <a:ext cx="1790700" cy="1790700"/>
          </a:xfrm>
          <a:prstGeom prst="rect">
            <a:avLst/>
          </a:prstGeom>
        </p:spPr>
      </p:pic>
      <p:pic>
        <p:nvPicPr>
          <p:cNvPr id="13" name="Picture 12"/>
          <p:cNvPicPr>
            <a:picLocks noChangeAspect="1"/>
          </p:cNvPicPr>
          <p:nvPr/>
        </p:nvPicPr>
        <p:blipFill>
          <a:blip r:embed="rId7"/>
          <a:stretch>
            <a:fillRect/>
          </a:stretch>
        </p:blipFill>
        <p:spPr>
          <a:xfrm>
            <a:off x="5105400" y="5181600"/>
            <a:ext cx="3233530" cy="1219200"/>
          </a:xfrm>
          <a:prstGeom prst="rect">
            <a:avLst/>
          </a:prstGeom>
        </p:spPr>
      </p:pic>
      <p:pic>
        <p:nvPicPr>
          <p:cNvPr id="15" name="Picture 14"/>
          <p:cNvPicPr>
            <a:picLocks noChangeAspect="1"/>
          </p:cNvPicPr>
          <p:nvPr/>
        </p:nvPicPr>
        <p:blipFill>
          <a:blip r:embed="rId8"/>
          <a:stretch>
            <a:fillRect/>
          </a:stretch>
        </p:blipFill>
        <p:spPr>
          <a:xfrm>
            <a:off x="2743200" y="4419600"/>
            <a:ext cx="1727200" cy="1816100"/>
          </a:xfrm>
          <a:prstGeom prst="rect">
            <a:avLst/>
          </a:prstGeom>
        </p:spPr>
      </p:pic>
      <p:pic>
        <p:nvPicPr>
          <p:cNvPr id="16" name="Picture 15"/>
          <p:cNvPicPr>
            <a:picLocks noChangeAspect="1"/>
          </p:cNvPicPr>
          <p:nvPr/>
        </p:nvPicPr>
        <p:blipFill>
          <a:blip r:embed="rId9"/>
          <a:stretch>
            <a:fillRect/>
          </a:stretch>
        </p:blipFill>
        <p:spPr>
          <a:xfrm>
            <a:off x="3733800" y="1447800"/>
            <a:ext cx="2032000" cy="596900"/>
          </a:xfrm>
          <a:prstGeom prst="rect">
            <a:avLst/>
          </a:prstGeom>
        </p:spPr>
      </p:pic>
      <p:pic>
        <p:nvPicPr>
          <p:cNvPr id="17" name="Picture 16"/>
          <p:cNvPicPr>
            <a:picLocks noChangeAspect="1"/>
          </p:cNvPicPr>
          <p:nvPr/>
        </p:nvPicPr>
        <p:blipFill>
          <a:blip r:embed="rId10"/>
          <a:stretch>
            <a:fillRect/>
          </a:stretch>
        </p:blipFill>
        <p:spPr>
          <a:xfrm>
            <a:off x="5029200" y="3733800"/>
            <a:ext cx="3403600" cy="1375054"/>
          </a:xfrm>
          <a:prstGeom prst="rect">
            <a:avLst/>
          </a:prstGeom>
        </p:spPr>
      </p:pic>
    </p:spTree>
    <p:extLst>
      <p:ext uri="{BB962C8B-B14F-4D97-AF65-F5344CB8AC3E}">
        <p14:creationId xmlns:p14="http://schemas.microsoft.com/office/powerpoint/2010/main" val="9462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Check My Activity, </a:t>
            </a:r>
            <a:br>
              <a:rPr lang="en-US" sz="3200" b="0" dirty="0" smtClean="0">
                <a:solidFill>
                  <a:schemeClr val="tx1">
                    <a:lumMod val="65000"/>
                    <a:lumOff val="35000"/>
                  </a:schemeClr>
                </a:solidFill>
                <a:latin typeface="+mj-lt"/>
              </a:rPr>
            </a:br>
            <a:r>
              <a:rPr lang="en-US" sz="3200" b="0" dirty="0" smtClean="0">
                <a:solidFill>
                  <a:schemeClr val="tx1">
                    <a:lumMod val="65000"/>
                    <a:lumOff val="35000"/>
                  </a:schemeClr>
                </a:solidFill>
                <a:latin typeface="+mj-lt"/>
              </a:rPr>
              <a:t>University of Maryland, Baltimore College</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rPr>
              <a:t>5 years of data clearly correlating student LMS activity and grades.</a:t>
            </a:r>
          </a:p>
          <a:p>
            <a:pPr eaLnBrk="1" fontAlgn="auto" hangingPunct="1">
              <a:lnSpc>
                <a:spcPct val="150000"/>
              </a:lnSpc>
              <a:spcAft>
                <a:spcPts val="0"/>
              </a:spcAft>
              <a:defRPr/>
            </a:pPr>
            <a:r>
              <a:rPr lang="en-US" sz="2000" b="1" dirty="0" smtClean="0">
                <a:ea typeface="ＭＳ Ｐゴシック" pitchFamily="34" charset="-128"/>
              </a:rPr>
              <a:t>Students earning a D or F at UMBC tend to use Blackboard on average 39 percent less than students earning higher grades</a:t>
            </a:r>
          </a:p>
          <a:p>
            <a:pPr eaLnBrk="1" fontAlgn="auto" hangingPunct="1">
              <a:lnSpc>
                <a:spcPct val="150000"/>
              </a:lnSpc>
              <a:spcAft>
                <a:spcPts val="0"/>
              </a:spcAft>
              <a:defRPr/>
            </a:pPr>
            <a:r>
              <a:rPr lang="en-US" sz="2000" dirty="0" smtClean="0">
                <a:ea typeface="ＭＳ Ｐゴシック" pitchFamily="34" charset="-128"/>
              </a:rPr>
              <a:t>“Check My Activity” tool lets students see their LMS activity and grades in comparison with other students in the course– in real time</a:t>
            </a:r>
            <a:endParaRPr lang="en-US" sz="2000" dirty="0">
              <a:ea typeface="ＭＳ Ｐゴシック" pitchFamily="34" charset="-128"/>
            </a:endParaRPr>
          </a:p>
          <a:p>
            <a:pPr eaLnBrk="1" fontAlgn="auto" hangingPunct="1">
              <a:lnSpc>
                <a:spcPct val="150000"/>
              </a:lnSpc>
              <a:spcAft>
                <a:spcPts val="0"/>
              </a:spcAft>
              <a:defRPr/>
            </a:pPr>
            <a:r>
              <a:rPr lang="en-US" sz="2000" dirty="0" smtClean="0">
                <a:ea typeface="ＭＳ Ｐゴシック" pitchFamily="34" charset="-128"/>
              </a:rPr>
              <a:t>New research:</a:t>
            </a:r>
          </a:p>
          <a:p>
            <a:pPr lvl="1" eaLnBrk="1" fontAlgn="auto" hangingPunct="1">
              <a:lnSpc>
                <a:spcPct val="150000"/>
              </a:lnSpc>
              <a:spcAft>
                <a:spcPts val="0"/>
              </a:spcAft>
              <a:defRPr/>
            </a:pPr>
            <a:r>
              <a:rPr lang="en-US" sz="1800" dirty="0" smtClean="0">
                <a:ea typeface="ＭＳ Ｐゴシック" pitchFamily="34" charset="-128"/>
              </a:rPr>
              <a:t>Spring 2011: </a:t>
            </a:r>
            <a:r>
              <a:rPr lang="en-US" sz="1800" dirty="0">
                <a:ea typeface="ＭＳ Ｐゴシック" pitchFamily="34" charset="-128"/>
              </a:rPr>
              <a:t>S</a:t>
            </a:r>
            <a:r>
              <a:rPr lang="en-US" sz="1800" dirty="0" smtClean="0">
                <a:ea typeface="ＭＳ Ｐゴシック" pitchFamily="34" charset="-128"/>
              </a:rPr>
              <a:t>tudents using CMA were 1.9 times more likely to earn a C or higher, after controlling for other variables </a:t>
            </a:r>
            <a:r>
              <a:rPr lang="en-US" sz="1800" dirty="0"/>
              <a:t>(OR=1.92, p&lt;.006)</a:t>
            </a:r>
            <a:r>
              <a:rPr lang="en-US" sz="1800" dirty="0" smtClean="0">
                <a:ea typeface="ＭＳ Ｐゴシック" pitchFamily="34" charset="-128"/>
              </a:rPr>
              <a:t>.</a:t>
            </a:r>
            <a:endParaRPr lang="en-US" sz="1800" dirty="0">
              <a:ea typeface="ＭＳ Ｐゴシック" pitchFamily="34" charset="-128"/>
            </a:endParaRPr>
          </a:p>
          <a:p>
            <a:pPr lvl="1" eaLnBrk="1" fontAlgn="auto" hangingPunct="1">
              <a:lnSpc>
                <a:spcPct val="150000"/>
              </a:lnSpc>
              <a:spcAft>
                <a:spcPts val="0"/>
              </a:spcAft>
              <a:defRPr/>
            </a:pPr>
            <a:r>
              <a:rPr lang="en-US" sz="1800" dirty="0" smtClean="0">
                <a:ea typeface="ＭＳ Ｐゴシック" pitchFamily="34" charset="-128"/>
              </a:rPr>
              <a:t>Since 2010: Students with more activity in an introductory prerequisite course achieved higher grades in the next level course.</a:t>
            </a:r>
          </a:p>
          <a:p>
            <a:pPr eaLnBrk="1" fontAlgn="auto" hangingPunct="1">
              <a:lnSpc>
                <a:spcPct val="150000"/>
              </a:lnSpc>
              <a:spcAft>
                <a:spcPts val="0"/>
              </a:spcAft>
              <a:defRPr/>
            </a:pP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MA 2.0 Summary_j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685800"/>
            <a:ext cx="5896762" cy="5334000"/>
          </a:xfrm>
          <a:prstGeom prst="rect">
            <a:avLst/>
          </a:prstGeom>
        </p:spPr>
      </p:pic>
    </p:spTree>
    <p:extLst>
      <p:ext uri="{BB962C8B-B14F-4D97-AF65-F5344CB8AC3E}">
        <p14:creationId xmlns:p14="http://schemas.microsoft.com/office/powerpoint/2010/main" val="26972027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myUMBC_cma_full.png"/>
          <p:cNvPicPr>
            <a:picLocks noChangeAspect="1"/>
          </p:cNvPicPr>
          <p:nvPr/>
        </p:nvPicPr>
        <p:blipFill>
          <a:blip r:embed="rId3"/>
          <a:srcRect/>
          <a:stretch>
            <a:fillRect/>
          </a:stretch>
        </p:blipFill>
        <p:spPr bwMode="auto">
          <a:xfrm>
            <a:off x="1447800" y="0"/>
            <a:ext cx="6543675" cy="6858000"/>
          </a:xfrm>
          <a:prstGeom prst="rect">
            <a:avLst/>
          </a:prstGeom>
          <a:noFill/>
          <a:ln w="9525">
            <a:noFill/>
            <a:miter lim="800000"/>
            <a:headEnd/>
            <a:tailEnd/>
          </a:ln>
        </p:spPr>
      </p:pic>
      <p:sp>
        <p:nvSpPr>
          <p:cNvPr id="3" name="Title 1"/>
          <p:cNvSpPr txBox="1">
            <a:spLocks/>
          </p:cNvSpPr>
          <p:nvPr/>
        </p:nvSpPr>
        <p:spPr>
          <a:xfrm>
            <a:off x="457200" y="228600"/>
            <a:ext cx="8229600" cy="1219200"/>
          </a:xfrm>
          <a:prstGeom prst="rect">
            <a:avLst/>
          </a:prstGeom>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solidFill>
                  <a:schemeClr val="tx1">
                    <a:lumMod val="65000"/>
                    <a:lumOff val="35000"/>
                  </a:schemeClr>
                </a:solidFill>
                <a:effectLst/>
                <a:uLnTx/>
                <a:uFillTx/>
                <a:latin typeface="+mj-lt"/>
                <a:ea typeface="+mj-ea"/>
                <a:cs typeface="+mj-cs"/>
              </a:rPr>
              <a:t/>
            </a:r>
            <a:br>
              <a:rPr kumimoji="0" lang="en-US" sz="3200" b="0" i="0" u="none" strike="noStrike" kern="0" cap="none" spc="0" normalizeH="0" baseline="0" noProof="0" dirty="0" smtClean="0">
                <a:ln>
                  <a:noFill/>
                </a:ln>
                <a:solidFill>
                  <a:schemeClr val="tx1">
                    <a:lumMod val="65000"/>
                    <a:lumOff val="35000"/>
                  </a:schemeClr>
                </a:solidFill>
                <a:effectLst/>
                <a:uLnTx/>
                <a:uFillTx/>
                <a:latin typeface="+mj-lt"/>
                <a:ea typeface="+mj-ea"/>
                <a:cs typeface="+mj-cs"/>
              </a:rPr>
            </a:br>
            <a:endParaRPr kumimoji="0" lang="en-US" sz="3200" b="0" i="0" u="none" strike="noStrike" kern="0" cap="none" spc="0" normalizeH="0" baseline="0" noProof="0" dirty="0">
              <a:ln>
                <a:noFill/>
              </a:ln>
              <a:solidFill>
                <a:schemeClr val="tx1">
                  <a:lumMod val="65000"/>
                  <a:lumOff val="35000"/>
                </a:schemeClr>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39233" y="952634"/>
            <a:ext cx="6350000" cy="4572000"/>
          </a:xfrm>
          <a:prstGeom prst="rect">
            <a:avLst/>
          </a:prstGeom>
        </p:spPr>
      </p:pic>
    </p:spTree>
    <p:extLst>
      <p:ext uri="{BB962C8B-B14F-4D97-AF65-F5344CB8AC3E}">
        <p14:creationId xmlns:p14="http://schemas.microsoft.com/office/powerpoint/2010/main" val="135556330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3100" y="0"/>
            <a:ext cx="7776624" cy="6858000"/>
          </a:xfrm>
          <a:prstGeom prst="rect">
            <a:avLst/>
          </a:prstGeom>
        </p:spPr>
      </p:pic>
    </p:spTree>
    <p:extLst>
      <p:ext uri="{BB962C8B-B14F-4D97-AF65-F5344CB8AC3E}">
        <p14:creationId xmlns:p14="http://schemas.microsoft.com/office/powerpoint/2010/main" val="3268290266"/>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Our multi-disciplinary perspectives</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219200"/>
            <a:ext cx="8229600" cy="5638800"/>
          </a:xfrm>
          <a:prstGeom prst="rect">
            <a:avLst/>
          </a:prstGeom>
        </p:spPr>
        <p:txBody>
          <a:bodyPr/>
          <a:lstStyle/>
          <a:p>
            <a:pPr>
              <a:buNone/>
            </a:pPr>
            <a:r>
              <a:rPr lang="en-US" sz="2000" dirty="0" smtClean="0">
                <a:solidFill>
                  <a:schemeClr val="tx1">
                    <a:lumMod val="65000"/>
                    <a:lumOff val="35000"/>
                  </a:schemeClr>
                </a:solidFill>
              </a:rPr>
              <a:t>Deborah Everhart, Adjunct Assistant Professor, Georgetown University</a:t>
            </a:r>
          </a:p>
          <a:p>
            <a:pPr>
              <a:buNone/>
            </a:pPr>
            <a:r>
              <a:rPr lang="en-US" sz="2000" dirty="0" smtClean="0">
                <a:solidFill>
                  <a:schemeClr val="tx1">
                    <a:lumMod val="65000"/>
                    <a:lumOff val="35000"/>
                  </a:schemeClr>
                </a:solidFill>
              </a:rPr>
              <a:t>Director of Integration Strategy, Blackboard</a:t>
            </a:r>
          </a:p>
          <a:p>
            <a:pPr>
              <a:buNone/>
            </a:pPr>
            <a:r>
              <a:rPr lang="en-US" sz="2000" dirty="0" smtClean="0">
                <a:solidFill>
                  <a:schemeClr val="tx1">
                    <a:lumMod val="65000"/>
                    <a:lumOff val="35000"/>
                  </a:schemeClr>
                </a:solidFill>
                <a:hlinkClick r:id="rId3"/>
              </a:rPr>
              <a:t>http://www.georgetown.edu/everhart</a:t>
            </a:r>
            <a:endParaRPr lang="en-US" sz="2000" dirty="0" smtClean="0">
              <a:solidFill>
                <a:schemeClr val="tx1">
                  <a:lumMod val="65000"/>
                  <a:lumOff val="35000"/>
                </a:schemeClr>
              </a:solidFill>
            </a:endParaRPr>
          </a:p>
          <a:p>
            <a:pPr>
              <a:buNone/>
            </a:pPr>
            <a:endParaRPr lang="en-US" sz="2000" dirty="0" smtClean="0"/>
          </a:p>
          <a:p>
            <a:pPr>
              <a:buNone/>
            </a:pPr>
            <a:r>
              <a:rPr lang="en-GB" sz="2000" dirty="0" smtClean="0"/>
              <a:t>John Fritz, Asst. VP, Instructional Technology &amp; New Media, </a:t>
            </a:r>
          </a:p>
          <a:p>
            <a:pPr>
              <a:buNone/>
            </a:pPr>
            <a:r>
              <a:rPr lang="en-GB" sz="2000" dirty="0" smtClean="0"/>
              <a:t>University of Maryland Baltimore County</a:t>
            </a:r>
            <a:endParaRPr lang="en-US" sz="2000" dirty="0" smtClean="0"/>
          </a:p>
          <a:p>
            <a:pPr>
              <a:buNone/>
            </a:pPr>
            <a:r>
              <a:rPr lang="en-GB" sz="2000" u="sng" dirty="0" smtClean="0">
                <a:hlinkClick r:id="rId4"/>
              </a:rPr>
              <a:t>http://userpages.umbc.edu/~fritz/</a:t>
            </a:r>
            <a:endParaRPr lang="en-GB" sz="2000" u="sng" dirty="0" smtClean="0"/>
          </a:p>
          <a:p>
            <a:pPr>
              <a:buNone/>
            </a:pPr>
            <a:endParaRPr lang="en-US" sz="2000" dirty="0" smtClean="0"/>
          </a:p>
          <a:p>
            <a:pPr>
              <a:buNone/>
            </a:pPr>
            <a:r>
              <a:rPr lang="en-GB" sz="2000" dirty="0" smtClean="0"/>
              <a:t>Erin Knight, </a:t>
            </a:r>
            <a:r>
              <a:rPr lang="en-US" sz="2000" dirty="0" smtClean="0"/>
              <a:t>Sr. Director of Learning</a:t>
            </a:r>
            <a:r>
              <a:rPr lang="en-GB" sz="2000" dirty="0" smtClean="0"/>
              <a:t>, Mozilla Foundation</a:t>
            </a:r>
            <a:endParaRPr lang="en-US" sz="2000" dirty="0" smtClean="0"/>
          </a:p>
          <a:p>
            <a:pPr>
              <a:buNone/>
            </a:pPr>
            <a:r>
              <a:rPr lang="en-GB" sz="2000" u="sng" dirty="0" smtClean="0">
                <a:hlinkClick r:id="rId5"/>
              </a:rPr>
              <a:t>http://erinknight.com/</a:t>
            </a:r>
            <a:r>
              <a:rPr lang="en-GB" sz="2000" dirty="0" smtClean="0"/>
              <a:t> </a:t>
            </a:r>
            <a:endParaRPr lang="en-US" sz="2000" dirty="0" smtClean="0"/>
          </a:p>
          <a:p>
            <a:pPr>
              <a:buNone/>
            </a:pPr>
            <a:r>
              <a:rPr lang="en-GB" sz="2000" dirty="0" smtClean="0"/>
              <a:t> </a:t>
            </a:r>
            <a:endParaRPr lang="en-US" sz="2000" dirty="0" smtClean="0"/>
          </a:p>
          <a:p>
            <a:pPr>
              <a:buNone/>
            </a:pPr>
            <a:r>
              <a:rPr lang="en-GB" sz="2000" dirty="0" smtClean="0"/>
              <a:t>Jeanine Turner, Associate Professor, Georgetown University</a:t>
            </a:r>
            <a:endParaRPr lang="en-US" sz="2000" dirty="0" smtClean="0"/>
          </a:p>
          <a:p>
            <a:pPr>
              <a:buNone/>
            </a:pPr>
            <a:r>
              <a:rPr lang="en-GB" sz="2000" u="sng" dirty="0" smtClean="0">
                <a:hlinkClick r:id="rId6"/>
              </a:rPr>
              <a:t>http://explore.georgetown.edu/people/turnerjw/</a:t>
            </a:r>
            <a:r>
              <a:rPr lang="en-GB" sz="2000" dirty="0" smtClean="0"/>
              <a:t> </a:t>
            </a:r>
          </a:p>
          <a:p>
            <a:pPr>
              <a:buNone/>
            </a:pPr>
            <a:endParaRPr lang="en-GB" sz="2000" dirty="0" smtClean="0"/>
          </a:p>
          <a:p>
            <a:pPr>
              <a:buNone/>
            </a:pPr>
            <a:endParaRPr lang="en-US" sz="20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Accesses by Grade (SP2012)</a:t>
            </a:r>
            <a:endParaRPr lang="en-US" dirty="0"/>
          </a:p>
        </p:txBody>
      </p:sp>
      <p:pic>
        <p:nvPicPr>
          <p:cNvPr id="6" name="Content Placeholder 5" descr="all_course_accesses_by_grade_letter.png"/>
          <p:cNvPicPr>
            <a:picLocks noGrp="1" noChangeAspect="1"/>
          </p:cNvPicPr>
          <p:nvPr>
            <p:ph sz="quarter" idx="4294967295"/>
          </p:nvPr>
        </p:nvPicPr>
        <p:blipFill>
          <a:blip r:embed="rId3" cstate="print">
            <a:extLst>
              <a:ext uri="{28A0092B-C50C-407E-A947-70E740481C1C}">
                <a14:useLocalDpi xmlns:a14="http://schemas.microsoft.com/office/drawing/2010/main"/>
              </a:ext>
            </a:extLst>
          </a:blip>
          <a:srcRect t="-7874" b="-7874"/>
          <a:stretch>
            <a:fillRect/>
          </a:stretch>
        </p:blipFill>
        <p:spPr>
          <a:xfrm>
            <a:off x="612648" y="1600200"/>
            <a:ext cx="8153400" cy="4495800"/>
          </a:xfrm>
          <a:prstGeom prst="rect">
            <a:avLst/>
          </a:prstGeom>
        </p:spPr>
      </p:pic>
    </p:spTree>
    <p:extLst>
      <p:ext uri="{BB962C8B-B14F-4D97-AF65-F5344CB8AC3E}">
        <p14:creationId xmlns:p14="http://schemas.microsoft.com/office/powerpoint/2010/main" val="3599964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z="4000" dirty="0">
                <a:latin typeface="Calibri" charset="0"/>
                <a:ea typeface="ＭＳ Ｐゴシック" charset="0"/>
                <a:cs typeface="ＭＳ Ｐゴシック" charset="0"/>
              </a:rPr>
              <a:t>Evolving </a:t>
            </a:r>
            <a:r>
              <a:rPr lang="en-US" sz="4000" dirty="0" smtClean="0">
                <a:latin typeface="Calibri" charset="0"/>
                <a:ea typeface="ＭＳ Ｐゴシック" charset="0"/>
                <a:cs typeface="ＭＳ Ｐゴシック" charset="0"/>
              </a:rPr>
              <a:t>LMS </a:t>
            </a:r>
            <a:r>
              <a:rPr lang="en-US" sz="4000" dirty="0">
                <a:latin typeface="Calibri" charset="0"/>
                <a:ea typeface="ＭＳ Ｐゴシック" charset="0"/>
                <a:cs typeface="ＭＳ Ｐゴシック" charset="0"/>
              </a:rPr>
              <a:t>Use by Faculty </a:t>
            </a:r>
          </a:p>
        </p:txBody>
      </p:sp>
      <p:sp>
        <p:nvSpPr>
          <p:cNvPr id="30722" name="Rectangle 3"/>
          <p:cNvSpPr>
            <a:spLocks noGrp="1" noChangeArrowheads="1"/>
          </p:cNvSpPr>
          <p:nvPr>
            <p:ph idx="4294967295"/>
          </p:nvPr>
        </p:nvSpPr>
        <p:spPr>
          <a:xfrm>
            <a:off x="612648" y="1600200"/>
            <a:ext cx="8153400" cy="4495800"/>
          </a:xfrm>
          <a:prstGeom prst="rect">
            <a:avLst/>
          </a:prstGeom>
        </p:spPr>
        <p:txBody>
          <a:bodyPr>
            <a:normAutofit lnSpcReduction="10000"/>
          </a:bodyPr>
          <a:lstStyle/>
          <a:p>
            <a:pPr marL="571500" indent="-571500">
              <a:lnSpc>
                <a:spcPct val="80000"/>
              </a:lnSpc>
              <a:buFontTx/>
              <a:buAutoNum type="arabicPeriod"/>
            </a:pPr>
            <a:r>
              <a:rPr lang="en-US" sz="2600" dirty="0">
                <a:latin typeface="Calibri" charset="0"/>
                <a:ea typeface="ＭＳ Ｐゴシック" charset="0"/>
                <a:cs typeface="ＭＳ Ｐゴシック" charset="0"/>
              </a:rPr>
              <a:t>User &amp; Document Management (Pull)</a:t>
            </a:r>
          </a:p>
          <a:p>
            <a:pPr marL="966788" lvl="1" indent="-495300">
              <a:lnSpc>
                <a:spcPct val="80000"/>
              </a:lnSpc>
            </a:pPr>
            <a:r>
              <a:rPr lang="en-US" sz="2200" dirty="0">
                <a:latin typeface="Calibri" charset="0"/>
                <a:ea typeface="ＭＳ Ｐゴシック" charset="0"/>
              </a:rPr>
              <a:t>Password-protected class &amp; group space </a:t>
            </a:r>
          </a:p>
          <a:p>
            <a:pPr marL="966788" lvl="1" indent="-495300">
              <a:lnSpc>
                <a:spcPct val="80000"/>
              </a:lnSpc>
            </a:pPr>
            <a:r>
              <a:rPr lang="en-US" sz="2200" dirty="0">
                <a:latin typeface="Calibri" charset="0"/>
                <a:ea typeface="ＭＳ Ｐゴシック" charset="0"/>
              </a:rPr>
              <a:t>Attach or Copy/Paste Documents (expiration)</a:t>
            </a:r>
          </a:p>
          <a:p>
            <a:pPr marL="966788" lvl="1" indent="-495300">
              <a:lnSpc>
                <a:spcPct val="80000"/>
              </a:lnSpc>
              <a:buFont typeface="Wingdings" charset="0"/>
              <a:buNone/>
            </a:pPr>
            <a:endParaRPr lang="en-US" sz="2200" dirty="0">
              <a:latin typeface="Calibri" charset="0"/>
              <a:ea typeface="ＭＳ Ｐゴシック" charset="0"/>
            </a:endParaRPr>
          </a:p>
          <a:p>
            <a:pPr marL="571500" indent="-571500">
              <a:lnSpc>
                <a:spcPct val="80000"/>
              </a:lnSpc>
              <a:buFontTx/>
              <a:buAutoNum type="arabicPeriod"/>
            </a:pPr>
            <a:r>
              <a:rPr lang="en-US" sz="2600" dirty="0">
                <a:latin typeface="Calibri" charset="0"/>
                <a:ea typeface="ＭＳ Ｐゴシック" charset="0"/>
                <a:cs typeface="ＭＳ Ｐゴシック" charset="0"/>
              </a:rPr>
              <a:t>Communications (Push)</a:t>
            </a:r>
          </a:p>
          <a:p>
            <a:pPr marL="966788" lvl="1" indent="-495300">
              <a:lnSpc>
                <a:spcPct val="80000"/>
              </a:lnSpc>
            </a:pPr>
            <a:r>
              <a:rPr lang="en-US" sz="2200" dirty="0">
                <a:latin typeface="Calibri" charset="0"/>
                <a:ea typeface="ＭＳ Ｐゴシック" charset="0"/>
              </a:rPr>
              <a:t>Announcements</a:t>
            </a:r>
          </a:p>
          <a:p>
            <a:pPr marL="966788" lvl="1" indent="-495300">
              <a:lnSpc>
                <a:spcPct val="80000"/>
              </a:lnSpc>
            </a:pPr>
            <a:r>
              <a:rPr lang="en-US" sz="2200" dirty="0">
                <a:latin typeface="Calibri" charset="0"/>
                <a:ea typeface="ＭＳ Ｐゴシック" charset="0"/>
              </a:rPr>
              <a:t>Email, Messages</a:t>
            </a:r>
          </a:p>
          <a:p>
            <a:pPr marL="966788" lvl="1" indent="-495300">
              <a:lnSpc>
                <a:spcPct val="80000"/>
              </a:lnSpc>
            </a:pPr>
            <a:r>
              <a:rPr lang="en-US" sz="2200" dirty="0">
                <a:latin typeface="Calibri" charset="0"/>
                <a:ea typeface="ＭＳ Ｐゴシック" charset="0"/>
              </a:rPr>
              <a:t>Discussion &amp; Chat</a:t>
            </a:r>
          </a:p>
          <a:p>
            <a:pPr marL="966788" lvl="1" indent="-495300">
              <a:lnSpc>
                <a:spcPct val="80000"/>
              </a:lnSpc>
              <a:buFont typeface="Wingdings" charset="0"/>
              <a:buNone/>
            </a:pPr>
            <a:endParaRPr lang="en-US" sz="2200" dirty="0">
              <a:latin typeface="Calibri" charset="0"/>
              <a:ea typeface="ＭＳ Ｐゴシック" charset="0"/>
            </a:endParaRPr>
          </a:p>
          <a:p>
            <a:pPr marL="571500" indent="-571500">
              <a:lnSpc>
                <a:spcPct val="80000"/>
              </a:lnSpc>
              <a:buFontTx/>
              <a:buAutoNum type="arabicPeriod"/>
            </a:pPr>
            <a:r>
              <a:rPr lang="en-US" sz="2600" dirty="0">
                <a:latin typeface="Calibri" charset="0"/>
                <a:ea typeface="ＭＳ Ｐゴシック" charset="0"/>
                <a:cs typeface="ＭＳ Ｐゴシック" charset="0"/>
              </a:rPr>
              <a:t>Assessments (Push &amp; Pull)</a:t>
            </a:r>
          </a:p>
          <a:p>
            <a:pPr marL="966788" lvl="1" indent="-495300">
              <a:lnSpc>
                <a:spcPct val="80000"/>
              </a:lnSpc>
            </a:pPr>
            <a:r>
              <a:rPr lang="en-US" sz="2200" dirty="0">
                <a:latin typeface="Calibri" charset="0"/>
                <a:ea typeface="ＭＳ Ｐゴシック" charset="0"/>
              </a:rPr>
              <a:t>Electronic assignment delivery &amp; collection</a:t>
            </a:r>
          </a:p>
          <a:p>
            <a:pPr marL="966788" lvl="1" indent="-495300">
              <a:lnSpc>
                <a:spcPct val="80000"/>
              </a:lnSpc>
            </a:pPr>
            <a:r>
              <a:rPr lang="en-US" sz="2200" dirty="0">
                <a:latin typeface="Calibri" charset="0"/>
                <a:ea typeface="ＭＳ Ｐゴシック" charset="0"/>
              </a:rPr>
              <a:t>Quizzing, Surveys, Course </a:t>
            </a:r>
            <a:r>
              <a:rPr lang="en-US" sz="2200" dirty="0" smtClean="0">
                <a:latin typeface="Calibri" charset="0"/>
                <a:ea typeface="ＭＳ Ｐゴシック" charset="0"/>
              </a:rPr>
              <a:t>Usage</a:t>
            </a:r>
          </a:p>
          <a:p>
            <a:pPr marL="966788" lvl="1" indent="-495300">
              <a:lnSpc>
                <a:spcPct val="80000"/>
              </a:lnSpc>
            </a:pPr>
            <a:r>
              <a:rPr lang="en-US" sz="2200" dirty="0" smtClean="0">
                <a:latin typeface="Calibri" charset="0"/>
                <a:ea typeface="ＭＳ Ｐゴシック" charset="0"/>
              </a:rPr>
              <a:t>Adaptive release of content based on prior student action.</a:t>
            </a:r>
            <a:endParaRPr lang="en-US" sz="2200" dirty="0">
              <a:latin typeface="Calibri" charset="0"/>
              <a:ea typeface="ＭＳ Ｐゴシック" charset="0"/>
            </a:endParaRPr>
          </a:p>
        </p:txBody>
      </p:sp>
    </p:spTree>
    <p:extLst>
      <p:ext uri="{BB962C8B-B14F-4D97-AF65-F5344CB8AC3E}">
        <p14:creationId xmlns:p14="http://schemas.microsoft.com/office/powerpoint/2010/main" val="11753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Center Impact on Activity</a:t>
            </a:r>
            <a:endParaRPr lang="en-US" dirty="0"/>
          </a:p>
        </p:txBody>
      </p:sp>
      <p:pic>
        <p:nvPicPr>
          <p:cNvPr id="6" name="Content Placeholder 5" descr="2012-06-29_2246.png"/>
          <p:cNvPicPr>
            <a:picLocks noGrp="1" noChangeAspect="1"/>
          </p:cNvPicPr>
          <p:nvPr>
            <p:ph sz="quarter" idx="4294967295"/>
          </p:nvPr>
        </p:nvPicPr>
        <p:blipFill>
          <a:blip r:embed="rId3" cstate="print">
            <a:extLst>
              <a:ext uri="{28A0092B-C50C-407E-A947-70E740481C1C}">
                <a14:useLocalDpi xmlns:a14="http://schemas.microsoft.com/office/drawing/2010/main"/>
              </a:ext>
            </a:extLst>
          </a:blip>
          <a:srcRect l="-6191" r="-6191"/>
          <a:stretch>
            <a:fillRect/>
          </a:stretch>
        </p:blipFill>
        <p:spPr>
          <a:xfrm>
            <a:off x="612775" y="1600200"/>
            <a:ext cx="8153400" cy="4495800"/>
          </a:xfrm>
          <a:prstGeom prst="rect">
            <a:avLst/>
          </a:prstGeom>
        </p:spPr>
      </p:pic>
    </p:spTree>
    <p:extLst>
      <p:ext uri="{BB962C8B-B14F-4D97-AF65-F5344CB8AC3E}">
        <p14:creationId xmlns:p14="http://schemas.microsoft.com/office/powerpoint/2010/main" val="3732462134"/>
      </p:ext>
    </p:extLst>
  </p:cSld>
  <p:clrMapOvr>
    <a:masterClrMapping/>
  </p:clrMapOvr>
  <mc:AlternateContent xmlns:mc="http://schemas.openxmlformats.org/markup-compatibility/2006" xmlns:p14="http://schemas.microsoft.com/office/powerpoint/2010/main">
    <mc:Choice Requires="p14">
      <p:transition spd="slow" p14:dur="2000" advTm="24610"/>
    </mc:Choice>
    <mc:Fallback xmlns="">
      <p:transition xmlns:p14="http://schemas.microsoft.com/office/powerpoint/2010/main" spd="slow" advTm="2461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p:txBody>
          <a:bodyPr/>
          <a:lstStyle/>
          <a:p>
            <a:pPr algn="l"/>
            <a:r>
              <a:rPr lang="en-US">
                <a:latin typeface="Calibri" charset="0"/>
                <a:ea typeface="ＭＳ Ｐゴシック" charset="0"/>
                <a:cs typeface="ＭＳ Ｐゴシック" charset="0"/>
              </a:rPr>
              <a:t>Tim Hardy &amp; ECON 122</a:t>
            </a:r>
          </a:p>
        </p:txBody>
      </p:sp>
      <p:pic>
        <p:nvPicPr>
          <p:cNvPr id="18434" name="Content Placeholder 2" descr="timhardy_econ122_avgbbhits.png"/>
          <p:cNvPicPr>
            <a:picLocks noGrp="1" noChangeAspect="1"/>
          </p:cNvPicPr>
          <p:nvPr>
            <p:ph idx="4294967295"/>
          </p:nvPr>
        </p:nvPicPr>
        <p:blipFill>
          <a:blip r:embed="rId3" cstate="print">
            <a:extLst>
              <a:ext uri="{28A0092B-C50C-407E-A947-70E740481C1C}">
                <a14:useLocalDpi xmlns:a14="http://schemas.microsoft.com/office/drawing/2010/main"/>
              </a:ext>
            </a:extLst>
          </a:blip>
          <a:srcRect t="4251" b="4251"/>
          <a:stretch>
            <a:fillRect/>
          </a:stretch>
        </p:blipFill>
        <p:spPr>
          <a:xfrm>
            <a:off x="612648" y="1600200"/>
            <a:ext cx="8153400" cy="4495800"/>
          </a:xfrm>
          <a:prstGeom prst="rect">
            <a:avLst/>
          </a:prstGeom>
        </p:spPr>
      </p:pic>
      <p:sp>
        <p:nvSpPr>
          <p:cNvPr id="18435" name="TextBox 5"/>
          <p:cNvSpPr txBox="1">
            <a:spLocks noChangeArrowheads="1"/>
          </p:cNvSpPr>
          <p:nvPr/>
        </p:nvSpPr>
        <p:spPr bwMode="auto">
          <a:xfrm>
            <a:off x="623888" y="5559425"/>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Calibri" charset="0"/>
            </a:endParaRPr>
          </a:p>
        </p:txBody>
      </p:sp>
      <p:pic>
        <p:nvPicPr>
          <p:cNvPr id="18436" name="Picture 0" descr="timhardy_bb_031010.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1450" y="274638"/>
            <a:ext cx="25558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2 (No Border) 7"/>
          <p:cNvSpPr/>
          <p:nvPr/>
        </p:nvSpPr>
        <p:spPr>
          <a:xfrm>
            <a:off x="6521450" y="3022600"/>
            <a:ext cx="2027238" cy="1306513"/>
          </a:xfrm>
          <a:prstGeom prst="callout2">
            <a:avLst>
              <a:gd name="adj1" fmla="val 18750"/>
              <a:gd name="adj2" fmla="val -8333"/>
              <a:gd name="adj3" fmla="val 18750"/>
              <a:gd name="adj4" fmla="val -16667"/>
              <a:gd name="adj5" fmla="val 138085"/>
              <a:gd name="adj6" fmla="val -54292"/>
            </a:avLst>
          </a:prstGeom>
          <a:solidFill>
            <a:srgbClr val="CCFFCC"/>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sz="2000" b="1" dirty="0" smtClean="0">
                <a:solidFill>
                  <a:srgbClr val="008000"/>
                </a:solidFill>
              </a:rPr>
              <a:t>Tim attends hybrid course design workshop</a:t>
            </a:r>
            <a:endParaRPr lang="en-US" sz="2000" b="1" dirty="0">
              <a:solidFill>
                <a:srgbClr val="008000"/>
              </a:solidFill>
            </a:endParaRPr>
          </a:p>
        </p:txBody>
      </p:sp>
    </p:spTree>
    <p:extLst>
      <p:ext uri="{BB962C8B-B14F-4D97-AF65-F5344CB8AC3E}">
        <p14:creationId xmlns:p14="http://schemas.microsoft.com/office/powerpoint/2010/main" val="21129823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p:txBody>
          <a:bodyPr/>
          <a:lstStyle/>
          <a:p>
            <a:r>
              <a:rPr lang="en-US">
                <a:latin typeface="Calibri" charset="0"/>
                <a:ea typeface="ＭＳ Ｐゴシック" charset="0"/>
                <a:cs typeface="ＭＳ Ｐゴシック" charset="0"/>
              </a:rPr>
              <a:t>ECON 122 Students in Next Course</a:t>
            </a:r>
          </a:p>
        </p:txBody>
      </p:sp>
      <p:graphicFrame>
        <p:nvGraphicFramePr>
          <p:cNvPr id="5" name="Content Placeholder 4"/>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7350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Calibri" charset="0"/>
                <a:ea typeface="ＭＳ Ｐゴシック" charset="0"/>
                <a:cs typeface="ＭＳ Ｐゴシック" charset="0"/>
              </a:rPr>
              <a:t>Personal Analytics in Action</a:t>
            </a:r>
          </a:p>
        </p:txBody>
      </p:sp>
      <p:pic>
        <p:nvPicPr>
          <p:cNvPr id="121858" name="Content Placeholder 5" descr="cgm.jpg"/>
          <p:cNvPicPr>
            <a:picLocks noGrp="1" noChangeAspect="1"/>
          </p:cNvPicPr>
          <p:nvPr>
            <p:ph sz="half" idx="4294967295"/>
          </p:nvPr>
        </p:nvPicPr>
        <p:blipFill>
          <a:blip r:embed="rId3" cstate="print">
            <a:extLst>
              <a:ext uri="{28A0092B-C50C-407E-A947-70E740481C1C}">
                <a14:useLocalDpi xmlns:a14="http://schemas.microsoft.com/office/drawing/2010/main"/>
              </a:ext>
            </a:extLst>
          </a:blip>
          <a:srcRect/>
          <a:stretch>
            <a:fillRect/>
          </a:stretch>
        </p:blipFill>
        <p:spPr>
          <a:xfrm>
            <a:off x="457200" y="1417638"/>
            <a:ext cx="3341688" cy="3744912"/>
          </a:xfrm>
          <a:prstGeom prst="rect">
            <a:avLst/>
          </a:prstGeom>
        </p:spPr>
      </p:pic>
      <p:pic>
        <p:nvPicPr>
          <p:cNvPr id="121859" name="Content Placeholder 6" descr="Opower_3.jpg"/>
          <p:cNvPicPr>
            <a:picLocks noGrp="1" noChangeAspect="1"/>
          </p:cNvPicPr>
          <p:nvPr>
            <p:ph sz="half" idx="4294967295"/>
          </p:nvPr>
        </p:nvPicPr>
        <p:blipFill>
          <a:blip r:embed="rId4" cstate="print">
            <a:extLst>
              <a:ext uri="{28A0092B-C50C-407E-A947-70E740481C1C}">
                <a14:useLocalDpi xmlns:a14="http://schemas.microsoft.com/office/drawing/2010/main"/>
              </a:ext>
            </a:extLst>
          </a:blip>
          <a:srcRect t="-37204" b="-37204"/>
          <a:stretch>
            <a:fillRect/>
          </a:stretch>
        </p:blipFill>
        <p:spPr>
          <a:xfrm>
            <a:off x="4918075" y="274638"/>
            <a:ext cx="4038600" cy="4525962"/>
          </a:xfrm>
          <a:prstGeom prst="rect">
            <a:avLst/>
          </a:prstGeom>
        </p:spPr>
      </p:pic>
      <p:pic>
        <p:nvPicPr>
          <p:cNvPr id="121860" name="Picture 7" descr="Mint.com-3.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62425" y="4186238"/>
            <a:ext cx="41052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413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Can IT Architect User Choices?</a:t>
            </a:r>
          </a:p>
        </p:txBody>
      </p:sp>
      <p:sp>
        <p:nvSpPr>
          <p:cNvPr id="200" name="Shape 200"/>
          <p:cNvSpPr/>
          <p:nvPr/>
        </p:nvSpPr>
        <p:spPr>
          <a:xfrm>
            <a:off x="3048000" y="1805400"/>
            <a:ext cx="3048000" cy="4762500"/>
          </a:xfrm>
          <a:prstGeom prst="rect">
            <a:avLst/>
          </a:prstGeom>
          <a:blipFill>
            <a:blip r:embed="rId3"/>
            <a:stretch>
              <a:fillRect/>
            </a:stretch>
          </a:blipFill>
          <a:ln>
            <a:noFill/>
          </a:ln>
        </p:spPr>
      </p:sp>
    </p:spTree>
    <p:extLst>
      <p:ext uri="{BB962C8B-B14F-4D97-AF65-F5344CB8AC3E}">
        <p14:creationId xmlns:p14="http://schemas.microsoft.com/office/powerpoint/2010/main" val="3391658168"/>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Open Learning Initiative, </a:t>
            </a:r>
            <a:br>
              <a:rPr lang="en-US" sz="3200" b="0" dirty="0" smtClean="0">
                <a:solidFill>
                  <a:schemeClr val="tx1">
                    <a:lumMod val="65000"/>
                    <a:lumOff val="35000"/>
                  </a:schemeClr>
                </a:solidFill>
                <a:latin typeface="+mj-lt"/>
              </a:rPr>
            </a:br>
            <a:r>
              <a:rPr lang="en-US" sz="3200" b="0" dirty="0" smtClean="0">
                <a:solidFill>
                  <a:schemeClr val="tx1">
                    <a:lumMod val="65000"/>
                    <a:lumOff val="35000"/>
                  </a:schemeClr>
                </a:solidFill>
                <a:latin typeface="+mj-lt"/>
              </a:rPr>
              <a:t>Carnegie Mellon University </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Open educational resources (OER) project initiated in 2002, providing learning environments that have been developed through learning science research</a:t>
            </a:r>
          </a:p>
          <a:p>
            <a:pPr eaLnBrk="1" fontAlgn="auto" hangingPunct="1">
              <a:lnSpc>
                <a:spcPct val="150000"/>
              </a:lnSpc>
              <a:spcAft>
                <a:spcPts val="0"/>
              </a:spcAft>
              <a:defRPr/>
            </a:pPr>
            <a:r>
              <a:rPr lang="en-US" sz="2000" dirty="0" smtClean="0">
                <a:solidFill>
                  <a:schemeClr val="tx1">
                    <a:lumMod val="65000"/>
                    <a:lumOff val="35000"/>
                  </a:schemeClr>
                </a:solidFill>
              </a:rPr>
              <a:t>Designed to facilitate the progress of individual learners, with adaptive resources that respond to the learner’s progress</a:t>
            </a:r>
          </a:p>
          <a:p>
            <a:pPr eaLnBrk="1" fontAlgn="auto" hangingPunct="1">
              <a:lnSpc>
                <a:spcPct val="150000"/>
              </a:lnSpc>
              <a:spcAft>
                <a:spcPts val="0"/>
              </a:spcAft>
              <a:defRPr/>
            </a:pPr>
            <a:r>
              <a:rPr lang="en-US" sz="2000" dirty="0" smtClean="0">
                <a:solidFill>
                  <a:schemeClr val="tx1">
                    <a:lumMod val="65000"/>
                    <a:lumOff val="35000"/>
                  </a:schemeClr>
                </a:solidFill>
                <a:latin typeface="+mn-lt"/>
              </a:rPr>
              <a:t>Student learning data is used in real time to give the learner suggestions and cues during their problem-solving processes</a:t>
            </a:r>
          </a:p>
          <a:p>
            <a:pPr eaLnBrk="1" fontAlgn="auto" hangingPunct="1">
              <a:lnSpc>
                <a:spcPct val="150000"/>
              </a:lnSpc>
              <a:spcAft>
                <a:spcPts val="0"/>
              </a:spcAft>
              <a:defRPr/>
            </a:pPr>
            <a:r>
              <a:rPr lang="en-US" sz="2000" dirty="0" smtClean="0">
                <a:solidFill>
                  <a:schemeClr val="tx1">
                    <a:lumMod val="65000"/>
                    <a:lumOff val="35000"/>
                  </a:schemeClr>
                </a:solidFill>
              </a:rPr>
              <a:t>Accelerated learning (successful outcomes in less than half the time), contributing to higher rates of course completion</a:t>
            </a:r>
            <a:endParaRPr lang="en-US" sz="2000" dirty="0" smtClean="0">
              <a:solidFill>
                <a:schemeClr val="tx1">
                  <a:lumMod val="65000"/>
                  <a:lumOff val="35000"/>
                </a:schemeClr>
              </a:solidFill>
              <a:latin typeface="+mn-lt"/>
            </a:endParaRPr>
          </a:p>
          <a:p>
            <a:pPr eaLnBrk="1" fontAlgn="auto" hangingPunct="1">
              <a:lnSpc>
                <a:spcPct val="150000"/>
              </a:lnSpc>
              <a:spcAft>
                <a:spcPts val="0"/>
              </a:spcAft>
              <a:buNone/>
              <a:defRPr/>
            </a:pPr>
            <a:endParaRPr lang="en-US" sz="2000" dirty="0" smtClean="0">
              <a:solidFill>
                <a:schemeClr val="tx1">
                  <a:lumMod val="65000"/>
                  <a:lumOff val="35000"/>
                </a:schemeClr>
              </a:solidFill>
              <a:latin typeface="+mn-lt"/>
            </a:endParaRPr>
          </a:p>
          <a:p>
            <a:pPr eaLnBrk="1" fontAlgn="auto" hangingPunct="1">
              <a:lnSpc>
                <a:spcPct val="150000"/>
              </a:lnSpc>
              <a:spcAft>
                <a:spcPts val="0"/>
              </a:spcAft>
              <a:defRPr/>
            </a:pP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a:t>
            </a:r>
            <a:br>
              <a:rPr lang="en-US" sz="3200" b="0" dirty="0" smtClean="0">
                <a:solidFill>
                  <a:schemeClr val="tx1">
                    <a:lumMod val="65000"/>
                    <a:lumOff val="35000"/>
                  </a:schemeClr>
                </a:solidFill>
                <a:latin typeface="+mj-lt"/>
              </a:rPr>
            </a:br>
            <a:r>
              <a:rPr lang="en-US" sz="3200" b="0" dirty="0" smtClean="0">
                <a:solidFill>
                  <a:schemeClr val="tx1">
                    <a:lumMod val="65000"/>
                    <a:lumOff val="35000"/>
                  </a:schemeClr>
                </a:solidFill>
                <a:latin typeface="+mj-lt"/>
              </a:rPr>
              <a:t>progress: OLI</a:t>
            </a:r>
            <a:endParaRPr lang="en-US" sz="3200" b="0" dirty="0">
              <a:solidFill>
                <a:schemeClr val="tx1">
                  <a:lumMod val="65000"/>
                  <a:lumOff val="35000"/>
                </a:schemeClr>
              </a:solidFill>
              <a:latin typeface="Arial" pitchFamily="34" charset="0"/>
              <a:cs typeface="Arial" pitchFamily="34" charset="0"/>
            </a:endParaRPr>
          </a:p>
        </p:txBody>
      </p:sp>
      <p:pic>
        <p:nvPicPr>
          <p:cNvPr id="44034" name="Picture 2"/>
          <p:cNvPicPr>
            <a:picLocks noChangeAspect="1" noChangeArrowheads="1"/>
          </p:cNvPicPr>
          <p:nvPr/>
        </p:nvPicPr>
        <p:blipFill>
          <a:blip r:embed="rId3"/>
          <a:srcRect/>
          <a:stretch>
            <a:fillRect/>
          </a:stretch>
        </p:blipFill>
        <p:spPr bwMode="auto">
          <a:xfrm>
            <a:off x="4143375" y="95250"/>
            <a:ext cx="5000625" cy="6762750"/>
          </a:xfrm>
          <a:prstGeom prst="rect">
            <a:avLst/>
          </a:prstGeom>
          <a:noFill/>
          <a:ln w="9525">
            <a:noFill/>
            <a:miter lim="800000"/>
            <a:headEnd/>
            <a:tailEnd/>
          </a:ln>
        </p:spPr>
      </p:pic>
      <p:pic>
        <p:nvPicPr>
          <p:cNvPr id="44035" name="Picture 3"/>
          <p:cNvPicPr>
            <a:picLocks noGrp="1" noChangeAspect="1" noChangeArrowheads="1"/>
          </p:cNvPicPr>
          <p:nvPr>
            <p:ph idx="4294967295"/>
          </p:nvPr>
        </p:nvPicPr>
        <p:blipFill>
          <a:blip r:embed="rId4"/>
          <a:srcRect/>
          <a:stretch>
            <a:fillRect/>
          </a:stretch>
        </p:blipFill>
        <p:spPr bwMode="auto">
          <a:xfrm>
            <a:off x="0" y="1828800"/>
            <a:ext cx="4000500" cy="4373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Goal-oriented visualizations</a:t>
            </a:r>
            <a:endParaRPr lang="en-US" sz="3200" b="0" dirty="0">
              <a:solidFill>
                <a:schemeClr val="tx1">
                  <a:lumMod val="65000"/>
                  <a:lumOff val="35000"/>
                </a:schemeClr>
              </a:solidFill>
              <a:latin typeface="Arial" pitchFamily="34" charset="0"/>
              <a:cs typeface="Arial" pitchFamily="34" charset="0"/>
            </a:endParaRPr>
          </a:p>
        </p:txBody>
      </p:sp>
      <p:pic>
        <p:nvPicPr>
          <p:cNvPr id="60419" name="Picture 3"/>
          <p:cNvPicPr>
            <a:picLocks noGrp="1" noChangeAspect="1" noChangeArrowheads="1"/>
          </p:cNvPicPr>
          <p:nvPr>
            <p:ph idx="4294967295"/>
          </p:nvPr>
        </p:nvPicPr>
        <p:blipFill>
          <a:blip r:embed="rId3"/>
          <a:srcRect/>
          <a:stretch>
            <a:fillRect/>
          </a:stretch>
        </p:blipFill>
        <p:spPr bwMode="auto">
          <a:xfrm>
            <a:off x="457200" y="1295400"/>
            <a:ext cx="754380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Questions </a:t>
            </a:r>
            <a:r>
              <a:rPr lang="en-US" sz="3200" b="0" dirty="0" smtClean="0">
                <a:solidFill>
                  <a:schemeClr val="tx1">
                    <a:lumMod val="65000"/>
                    <a:lumOff val="35000"/>
                  </a:schemeClr>
                </a:solidFill>
                <a:latin typeface="+mn-lt"/>
              </a:rPr>
              <a:t>for</a:t>
            </a:r>
            <a:r>
              <a:rPr lang="en-US" sz="3200" b="0" dirty="0" smtClean="0">
                <a:solidFill>
                  <a:schemeClr val="tx1">
                    <a:lumMod val="65000"/>
                    <a:lumOff val="35000"/>
                  </a:schemeClr>
                </a:solidFill>
                <a:latin typeface="+mj-lt"/>
              </a:rPr>
              <a:t> </a:t>
            </a:r>
            <a:r>
              <a:rPr lang="en-US" sz="3200" b="0" dirty="0" smtClean="0">
                <a:solidFill>
                  <a:schemeClr val="tx1">
                    <a:lumMod val="65000"/>
                    <a:lumOff val="35000"/>
                  </a:schemeClr>
                </a:solidFill>
                <a:latin typeface="Arial" pitchFamily="34" charset="0"/>
                <a:cs typeface="Arial" pitchFamily="34" charset="0"/>
              </a:rPr>
              <a:t>consideration</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447800"/>
            <a:ext cx="8229600" cy="46783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rPr>
              <a:t>D</a:t>
            </a:r>
            <a:r>
              <a:rPr lang="en-US" sz="2000" dirty="0" smtClean="0">
                <a:solidFill>
                  <a:schemeClr val="tx1">
                    <a:lumMod val="65000"/>
                    <a:lumOff val="35000"/>
                  </a:schemeClr>
                </a:solidFill>
                <a:latin typeface="+mn-lt"/>
              </a:rPr>
              <a:t>oes student activity in learning environments correlate to student success?</a:t>
            </a:r>
          </a:p>
          <a:p>
            <a:pPr eaLnBrk="1" fontAlgn="auto" hangingPunct="1">
              <a:lnSpc>
                <a:spcPct val="150000"/>
              </a:lnSpc>
              <a:spcAft>
                <a:spcPts val="0"/>
              </a:spcAft>
              <a:defRPr/>
            </a:pPr>
            <a:r>
              <a:rPr lang="en-US" sz="2000" dirty="0" smtClean="0">
                <a:solidFill>
                  <a:schemeClr val="tx1">
                    <a:lumMod val="65000"/>
                    <a:lumOff val="35000"/>
                  </a:schemeClr>
                </a:solidFill>
                <a:latin typeface="+mn-lt"/>
              </a:rPr>
              <a:t>How can analytics be used to identify and promote effective learning behaviors?</a:t>
            </a:r>
          </a:p>
          <a:p>
            <a:pPr eaLnBrk="1" fontAlgn="auto" hangingPunct="1">
              <a:lnSpc>
                <a:spcPct val="150000"/>
              </a:lnSpc>
              <a:spcAft>
                <a:spcPts val="0"/>
              </a:spcAft>
              <a:defRPr/>
            </a:pPr>
            <a:r>
              <a:rPr lang="en-US" sz="2000" dirty="0" smtClean="0">
                <a:solidFill>
                  <a:schemeClr val="tx1">
                    <a:lumMod val="65000"/>
                    <a:lumOff val="35000"/>
                  </a:schemeClr>
                </a:solidFill>
              </a:rPr>
              <a:t>What types of alerts and dashboards for insights into analytics data are most useful, and who should be using them?</a:t>
            </a:r>
          </a:p>
          <a:p>
            <a:pPr eaLnBrk="1" fontAlgn="auto" hangingPunct="1">
              <a:lnSpc>
                <a:spcPct val="150000"/>
              </a:lnSpc>
              <a:spcAft>
                <a:spcPts val="0"/>
              </a:spcAft>
              <a:defRPr/>
            </a:pPr>
            <a:r>
              <a:rPr lang="en-US" sz="2000" dirty="0" smtClean="0">
                <a:solidFill>
                  <a:schemeClr val="tx1">
                    <a:lumMod val="65000"/>
                    <a:lumOff val="35000"/>
                  </a:schemeClr>
                </a:solidFill>
              </a:rPr>
              <a:t>How do students make decisions about how to spend their limited time and attention?</a:t>
            </a:r>
          </a:p>
          <a:p>
            <a:pPr eaLnBrk="1" fontAlgn="auto" hangingPunct="1">
              <a:lnSpc>
                <a:spcPct val="150000"/>
              </a:lnSpc>
              <a:spcAft>
                <a:spcPts val="0"/>
              </a:spcAft>
              <a:defRPr/>
            </a:pPr>
            <a:r>
              <a:rPr lang="en-US" sz="2000" dirty="0" smtClean="0">
                <a:solidFill>
                  <a:schemeClr val="tx1">
                    <a:lumMod val="65000"/>
                    <a:lumOff val="35000"/>
                  </a:schemeClr>
                </a:solidFill>
              </a:rPr>
              <a:t>What types of social frameworks promote learning?</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new school</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 </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56673" name="Picture 1"/>
          <p:cNvPicPr>
            <a:picLocks noChangeAspect="1" noChangeArrowheads="1"/>
          </p:cNvPicPr>
          <p:nvPr/>
        </p:nvPicPr>
        <p:blipFill>
          <a:blip r:embed="rId3"/>
          <a:srcRect/>
          <a:stretch>
            <a:fillRect/>
          </a:stretch>
        </p:blipFill>
        <p:spPr bwMode="auto">
          <a:xfrm>
            <a:off x="152400" y="1219200"/>
            <a:ext cx="8839200" cy="5143383"/>
          </a:xfrm>
          <a:prstGeom prst="rect">
            <a:avLst/>
          </a:prstGeom>
          <a:noFill/>
          <a:ln w="9525">
            <a:noFill/>
            <a:miter lim="800000"/>
            <a:headEnd/>
            <a:tailEnd/>
          </a:ln>
        </p:spPr>
      </p:pic>
      <p:sp>
        <p:nvSpPr>
          <p:cNvPr id="5" name="TextBox 4"/>
          <p:cNvSpPr txBox="1"/>
          <p:nvPr/>
        </p:nvSpPr>
        <p:spPr>
          <a:xfrm>
            <a:off x="4445406" y="6324600"/>
            <a:ext cx="4698594" cy="338554"/>
          </a:xfrm>
          <a:prstGeom prst="rect">
            <a:avLst/>
          </a:prstGeom>
          <a:solidFill>
            <a:schemeClr val="bg1"/>
          </a:solidFill>
        </p:spPr>
        <p:txBody>
          <a:bodyPr wrap="none" rtlCol="0">
            <a:spAutoFit/>
          </a:bodyPr>
          <a:lstStyle/>
          <a:p>
            <a:r>
              <a:rPr lang="en-US" sz="1600" dirty="0" smtClean="0"/>
              <a:t>Society for Learning Analytics Research (SOLAR)</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lstStyle/>
          <a:p>
            <a:pPr eaLnBrk="1" fontAlgn="auto" hangingPunct="1">
              <a:spcAft>
                <a:spcPts val="0"/>
              </a:spcAft>
              <a:defRPr/>
            </a:pPr>
            <a:r>
              <a:rPr lang="en-US" sz="2800" b="0" dirty="0" smtClean="0">
                <a:solidFill>
                  <a:schemeClr val="tx1">
                    <a:lumMod val="65000"/>
                    <a:lumOff val="35000"/>
                  </a:schemeClr>
                </a:solidFill>
                <a:latin typeface="+mj-lt"/>
              </a:rPr>
              <a:t>Blackboard Analytics for Learn: Student View</a:t>
            </a:r>
            <a:endParaRPr lang="en-US" sz="28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 </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86370" name="Picture 2" descr="image003"/>
          <p:cNvPicPr>
            <a:picLocks noChangeAspect="1" noChangeArrowheads="1"/>
          </p:cNvPicPr>
          <p:nvPr/>
        </p:nvPicPr>
        <p:blipFill>
          <a:blip r:embed="rId3"/>
          <a:srcRect/>
          <a:stretch>
            <a:fillRect/>
          </a:stretch>
        </p:blipFill>
        <p:spPr bwMode="auto">
          <a:xfrm>
            <a:off x="98457" y="1219200"/>
            <a:ext cx="904554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McGraw-Hill </a:t>
            </a:r>
            <a:r>
              <a:rPr lang="en-US" sz="3200" b="0" dirty="0" err="1" smtClean="0">
                <a:solidFill>
                  <a:schemeClr val="tx1">
                    <a:lumMod val="65000"/>
                    <a:lumOff val="35000"/>
                  </a:schemeClr>
                </a:solidFill>
                <a:latin typeface="+mj-lt"/>
              </a:rPr>
              <a:t>LearnSmart</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 </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4" name="Picture 3" descr="MH items.jpg"/>
          <p:cNvPicPr>
            <a:picLocks noChangeAspect="1"/>
          </p:cNvPicPr>
          <p:nvPr/>
        </p:nvPicPr>
        <p:blipFill>
          <a:blip r:embed="rId3"/>
          <a:stretch>
            <a:fillRect/>
          </a:stretch>
        </p:blipFill>
        <p:spPr>
          <a:xfrm>
            <a:off x="5562600" y="1524000"/>
            <a:ext cx="1219200" cy="2141220"/>
          </a:xfrm>
          <a:prstGeom prst="rect">
            <a:avLst/>
          </a:prstGeom>
        </p:spPr>
      </p:pic>
      <p:pic>
        <p:nvPicPr>
          <p:cNvPr id="5" name="Picture 4" descr="MH memory.jpg"/>
          <p:cNvPicPr>
            <a:picLocks noChangeAspect="1"/>
          </p:cNvPicPr>
          <p:nvPr/>
        </p:nvPicPr>
        <p:blipFill>
          <a:blip r:embed="rId4"/>
          <a:stretch>
            <a:fillRect/>
          </a:stretch>
        </p:blipFill>
        <p:spPr>
          <a:xfrm>
            <a:off x="0" y="1143000"/>
            <a:ext cx="5311140" cy="3634740"/>
          </a:xfrm>
          <a:prstGeom prst="rect">
            <a:avLst/>
          </a:prstGeom>
        </p:spPr>
      </p:pic>
      <p:pic>
        <p:nvPicPr>
          <p:cNvPr id="6" name="Picture 5" descr="MH reports.jpg"/>
          <p:cNvPicPr>
            <a:picLocks noChangeAspect="1"/>
          </p:cNvPicPr>
          <p:nvPr/>
        </p:nvPicPr>
        <p:blipFill>
          <a:blip r:embed="rId5"/>
          <a:stretch>
            <a:fillRect/>
          </a:stretch>
        </p:blipFill>
        <p:spPr>
          <a:xfrm>
            <a:off x="4335780" y="3916680"/>
            <a:ext cx="4808220" cy="2941320"/>
          </a:xfrm>
          <a:prstGeom prst="rect">
            <a:avLst/>
          </a:prstGeom>
        </p:spPr>
      </p:pic>
      <p:pic>
        <p:nvPicPr>
          <p:cNvPr id="7" name="Picture 6" descr="MH standings.jpg"/>
          <p:cNvPicPr>
            <a:picLocks noChangeAspect="1"/>
          </p:cNvPicPr>
          <p:nvPr/>
        </p:nvPicPr>
        <p:blipFill>
          <a:blip r:embed="rId6"/>
          <a:stretch>
            <a:fillRect/>
          </a:stretch>
        </p:blipFill>
        <p:spPr>
          <a:xfrm>
            <a:off x="6865620" y="838200"/>
            <a:ext cx="2278380" cy="147828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3"/>
          <p:cNvPicPr>
            <a:picLocks noChangeAspect="1" noChangeArrowheads="1"/>
          </p:cNvPicPr>
          <p:nvPr/>
        </p:nvPicPr>
        <p:blipFill>
          <a:blip r:embed="rId3"/>
          <a:srcRect/>
          <a:stretch>
            <a:fillRect/>
          </a:stretch>
        </p:blipFill>
        <p:spPr bwMode="auto">
          <a:xfrm>
            <a:off x="98457" y="1219200"/>
            <a:ext cx="9045543" cy="5638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p:spPr>
        <p:txBody>
          <a:bodyPr anchor="ctr"/>
          <a:lstStyle/>
          <a:p>
            <a:pPr eaLnBrk="1" fontAlgn="auto" hangingPunct="1">
              <a:spcAft>
                <a:spcPts val="0"/>
              </a:spcAft>
              <a:defRPr/>
            </a:pPr>
            <a:r>
              <a:rPr lang="en-US" sz="3200" dirty="0" smtClean="0">
                <a:solidFill>
                  <a:schemeClr val="tx1">
                    <a:lumMod val="65000"/>
                    <a:lumOff val="35000"/>
                  </a:schemeClr>
                </a:solidFill>
                <a:latin typeface="+mj-lt"/>
              </a:rPr>
              <a:t>Learning analytics: the future is now!</a:t>
            </a:r>
            <a:endParaRPr lang="en-US" sz="32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buNone/>
              <a:defRPr/>
            </a:pPr>
            <a:endParaRPr lang="en-US" sz="2000" i="1"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28001" name="Picture 1"/>
          <p:cNvPicPr>
            <a:picLocks noChangeAspect="1" noChangeArrowheads="1"/>
          </p:cNvPicPr>
          <p:nvPr/>
        </p:nvPicPr>
        <p:blipFill>
          <a:blip r:embed="rId4"/>
          <a:srcRect/>
          <a:stretch>
            <a:fillRect/>
          </a:stretch>
        </p:blipFill>
        <p:spPr bwMode="auto">
          <a:xfrm>
            <a:off x="609600" y="4297993"/>
            <a:ext cx="3505200" cy="2064707"/>
          </a:xfrm>
          <a:prstGeom prst="rect">
            <a:avLst/>
          </a:prstGeom>
          <a:noFill/>
          <a:ln w="9525">
            <a:noFill/>
            <a:miter lim="800000"/>
            <a:headEnd/>
            <a:tailEnd/>
          </a:ln>
        </p:spPr>
      </p:pic>
      <p:pic>
        <p:nvPicPr>
          <p:cNvPr id="5" name="Picture 4" descr="http://media.tumblr.com/tumblr_m28ke8PSnw1qeyuvt.png"/>
          <p:cNvPicPr>
            <a:picLocks noChangeAspect="1" noChangeArrowheads="1"/>
          </p:cNvPicPr>
          <p:nvPr/>
        </p:nvPicPr>
        <p:blipFill>
          <a:blip r:embed="rId5"/>
          <a:srcRect/>
          <a:stretch>
            <a:fillRect/>
          </a:stretch>
        </p:blipFill>
        <p:spPr bwMode="auto">
          <a:xfrm>
            <a:off x="4381500" y="4343400"/>
            <a:ext cx="4762500" cy="3295651"/>
          </a:xfrm>
          <a:prstGeom prst="rect">
            <a:avLst/>
          </a:prstGeom>
          <a:noFill/>
        </p:spPr>
      </p:pic>
      <p:pic>
        <p:nvPicPr>
          <p:cNvPr id="7" name="Picture 6" descr="Focus Screenshot"/>
          <p:cNvPicPr>
            <a:picLocks noChangeAspect="1" noChangeArrowheads="1"/>
          </p:cNvPicPr>
          <p:nvPr/>
        </p:nvPicPr>
        <p:blipFill>
          <a:blip r:embed="rId6"/>
          <a:srcRect/>
          <a:stretch>
            <a:fillRect/>
          </a:stretch>
        </p:blipFill>
        <p:spPr bwMode="auto">
          <a:xfrm>
            <a:off x="2667000" y="2590800"/>
            <a:ext cx="2609850" cy="1714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Thank you!</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219200"/>
            <a:ext cx="8229600" cy="5638800"/>
          </a:xfrm>
          <a:prstGeom prst="rect">
            <a:avLst/>
          </a:prstGeom>
        </p:spPr>
        <p:txBody>
          <a:bodyPr/>
          <a:lstStyle/>
          <a:p>
            <a:pPr>
              <a:buNone/>
            </a:pPr>
            <a:r>
              <a:rPr lang="en-US" sz="2000" dirty="0" smtClean="0">
                <a:solidFill>
                  <a:schemeClr val="tx1">
                    <a:lumMod val="65000"/>
                    <a:lumOff val="35000"/>
                  </a:schemeClr>
                </a:solidFill>
              </a:rPr>
              <a:t>Deborah Everhart, Adjunct Assistant Professor, Georgetown University</a:t>
            </a:r>
          </a:p>
          <a:p>
            <a:pPr>
              <a:buNone/>
            </a:pPr>
            <a:r>
              <a:rPr lang="en-US" sz="2000" dirty="0" smtClean="0">
                <a:solidFill>
                  <a:schemeClr val="tx1">
                    <a:lumMod val="65000"/>
                    <a:lumOff val="35000"/>
                  </a:schemeClr>
                </a:solidFill>
              </a:rPr>
              <a:t>Director of Integration Strategy, Blackboard</a:t>
            </a:r>
          </a:p>
          <a:p>
            <a:pPr>
              <a:buNone/>
            </a:pPr>
            <a:r>
              <a:rPr lang="en-US" sz="2000" dirty="0" smtClean="0">
                <a:solidFill>
                  <a:schemeClr val="tx1">
                    <a:lumMod val="65000"/>
                    <a:lumOff val="35000"/>
                  </a:schemeClr>
                </a:solidFill>
                <a:hlinkClick r:id="rId3"/>
              </a:rPr>
              <a:t>http://www.georgetown.edu/everhart</a:t>
            </a:r>
            <a:endParaRPr lang="en-US" sz="2000" dirty="0" smtClean="0">
              <a:solidFill>
                <a:schemeClr val="tx1">
                  <a:lumMod val="65000"/>
                  <a:lumOff val="35000"/>
                </a:schemeClr>
              </a:solidFill>
            </a:endParaRPr>
          </a:p>
          <a:p>
            <a:pPr>
              <a:buNone/>
            </a:pPr>
            <a:endParaRPr lang="en-US" sz="2000" dirty="0" smtClean="0"/>
          </a:p>
          <a:p>
            <a:pPr>
              <a:buNone/>
            </a:pPr>
            <a:r>
              <a:rPr lang="en-GB" sz="2000" dirty="0" smtClean="0"/>
              <a:t>John Fritz, Asst. VP, Instructional Technology &amp; New Media, </a:t>
            </a:r>
          </a:p>
          <a:p>
            <a:pPr>
              <a:buNone/>
            </a:pPr>
            <a:r>
              <a:rPr lang="en-GB" sz="2000" dirty="0" smtClean="0"/>
              <a:t>University of Maryland Baltimore County</a:t>
            </a:r>
            <a:endParaRPr lang="en-US" sz="2000" dirty="0" smtClean="0"/>
          </a:p>
          <a:p>
            <a:pPr>
              <a:buNone/>
            </a:pPr>
            <a:r>
              <a:rPr lang="en-GB" sz="2000" u="sng" dirty="0" smtClean="0">
                <a:hlinkClick r:id="rId4"/>
              </a:rPr>
              <a:t>http://userpages.umbc.edu/~fritz/</a:t>
            </a:r>
            <a:endParaRPr lang="en-GB" sz="2000" u="sng" dirty="0" smtClean="0"/>
          </a:p>
          <a:p>
            <a:pPr>
              <a:buNone/>
            </a:pPr>
            <a:endParaRPr lang="en-US" sz="2000" dirty="0" smtClean="0"/>
          </a:p>
          <a:p>
            <a:pPr>
              <a:buNone/>
            </a:pPr>
            <a:r>
              <a:rPr lang="en-GB" sz="2000" dirty="0" smtClean="0"/>
              <a:t>Erin Knight, </a:t>
            </a:r>
            <a:r>
              <a:rPr lang="en-US" sz="2000" dirty="0" smtClean="0"/>
              <a:t>Sr. Director of Learning</a:t>
            </a:r>
            <a:r>
              <a:rPr lang="en-GB" sz="2000" dirty="0" smtClean="0"/>
              <a:t>, Mozilla Foundation</a:t>
            </a:r>
            <a:endParaRPr lang="en-US" sz="2000" dirty="0" smtClean="0"/>
          </a:p>
          <a:p>
            <a:pPr>
              <a:buNone/>
            </a:pPr>
            <a:r>
              <a:rPr lang="en-GB" sz="2000" u="sng" dirty="0" smtClean="0">
                <a:hlinkClick r:id="rId5"/>
              </a:rPr>
              <a:t>http://erinknight.com/</a:t>
            </a:r>
            <a:r>
              <a:rPr lang="en-GB" sz="2000" dirty="0" smtClean="0"/>
              <a:t> </a:t>
            </a:r>
            <a:endParaRPr lang="en-US" sz="2000" dirty="0" smtClean="0"/>
          </a:p>
          <a:p>
            <a:pPr>
              <a:buNone/>
            </a:pPr>
            <a:r>
              <a:rPr lang="en-GB" sz="2000" dirty="0" smtClean="0"/>
              <a:t> </a:t>
            </a:r>
            <a:endParaRPr lang="en-US" sz="2000" dirty="0" smtClean="0"/>
          </a:p>
          <a:p>
            <a:pPr>
              <a:buNone/>
            </a:pPr>
            <a:r>
              <a:rPr lang="en-GB" sz="2000" dirty="0" smtClean="0"/>
              <a:t>Jeanine Turner, Associate Professor, Georgetown University</a:t>
            </a:r>
            <a:endParaRPr lang="en-US" sz="2000" dirty="0" smtClean="0"/>
          </a:p>
          <a:p>
            <a:pPr>
              <a:buNone/>
            </a:pPr>
            <a:r>
              <a:rPr lang="en-GB" sz="2000" u="sng" dirty="0" smtClean="0">
                <a:hlinkClick r:id="rId6"/>
              </a:rPr>
              <a:t>http://explore.georgetown.edu/people/turnerjw/</a:t>
            </a:r>
            <a:r>
              <a:rPr lang="en-GB" sz="2000" dirty="0" smtClean="0"/>
              <a:t> </a:t>
            </a:r>
          </a:p>
          <a:p>
            <a:pPr>
              <a:buNone/>
            </a:pPr>
            <a:endParaRPr lang="en-GB" sz="2000" dirty="0" smtClean="0"/>
          </a:p>
          <a:p>
            <a:pPr>
              <a:buNone/>
            </a:pPr>
            <a:endParaRPr lang="en-US" sz="20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old school</a:t>
            </a:r>
            <a:endParaRPr lang="en-US" sz="3200" b="0" dirty="0">
              <a:solidFill>
                <a:schemeClr val="tx1">
                  <a:lumMod val="65000"/>
                  <a:lumOff val="35000"/>
                </a:schemeClr>
              </a:solidFill>
              <a:latin typeface="Arial" pitchFamily="34" charset="0"/>
              <a:cs typeface="Arial" pitchFamily="34" charset="0"/>
            </a:endParaRPr>
          </a:p>
        </p:txBody>
      </p:sp>
      <p:pic>
        <p:nvPicPr>
          <p:cNvPr id="5" name="Picture 4" descr="report card.jpg"/>
          <p:cNvPicPr>
            <a:picLocks noChangeAspect="1"/>
          </p:cNvPicPr>
          <p:nvPr/>
        </p:nvPicPr>
        <p:blipFill>
          <a:blip r:embed="rId3"/>
          <a:stretch>
            <a:fillRect/>
          </a:stretch>
        </p:blipFill>
        <p:spPr>
          <a:xfrm>
            <a:off x="4267200" y="3200400"/>
            <a:ext cx="4876800" cy="3657600"/>
          </a:xfrm>
          <a:prstGeom prst="rect">
            <a:avLst/>
          </a:prstGeom>
        </p:spPr>
      </p:pic>
      <p:pic>
        <p:nvPicPr>
          <p:cNvPr id="7" name="Picture 6" descr="transcript.jpg"/>
          <p:cNvPicPr>
            <a:picLocks noChangeAspect="1"/>
          </p:cNvPicPr>
          <p:nvPr/>
        </p:nvPicPr>
        <p:blipFill>
          <a:blip r:embed="rId4"/>
          <a:stretch>
            <a:fillRect/>
          </a:stretch>
        </p:blipFill>
        <p:spPr>
          <a:xfrm>
            <a:off x="0" y="1600200"/>
            <a:ext cx="5446776" cy="4202103"/>
          </a:xfrm>
          <a:prstGeom prst="rect">
            <a:avLst/>
          </a:prstGeom>
        </p:spPr>
      </p:pic>
      <p:sp>
        <p:nvSpPr>
          <p:cNvPr id="8" name="TextBox 7"/>
          <p:cNvSpPr txBox="1"/>
          <p:nvPr/>
        </p:nvSpPr>
        <p:spPr>
          <a:xfrm>
            <a:off x="0" y="5486400"/>
            <a:ext cx="3390672" cy="276999"/>
          </a:xfrm>
          <a:prstGeom prst="rect">
            <a:avLst/>
          </a:prstGeom>
          <a:noFill/>
        </p:spPr>
        <p:txBody>
          <a:bodyPr wrap="none" rtlCol="0">
            <a:spAutoFit/>
          </a:bodyPr>
          <a:lstStyle/>
          <a:p>
            <a:r>
              <a:rPr lang="en-US" sz="1200" dirty="0" smtClean="0">
                <a:solidFill>
                  <a:schemeClr val="tx2"/>
                </a:solidFill>
              </a:rPr>
              <a:t>Digital Collections at the University of Maryland</a:t>
            </a:r>
            <a:endParaRPr lang="en-US" sz="1200" dirty="0">
              <a:solidFill>
                <a:schemeClr val="tx2"/>
              </a:solidFill>
            </a:endParaRPr>
          </a:p>
        </p:txBody>
      </p:sp>
      <p:sp>
        <p:nvSpPr>
          <p:cNvPr id="9" name="TextBox 8"/>
          <p:cNvSpPr txBox="1"/>
          <p:nvPr/>
        </p:nvSpPr>
        <p:spPr>
          <a:xfrm>
            <a:off x="7914176" y="6550223"/>
            <a:ext cx="1079142" cy="276999"/>
          </a:xfrm>
          <a:prstGeom prst="rect">
            <a:avLst/>
          </a:prstGeom>
          <a:noFill/>
        </p:spPr>
        <p:txBody>
          <a:bodyPr wrap="none" rtlCol="0">
            <a:spAutoFit/>
          </a:bodyPr>
          <a:lstStyle/>
          <a:p>
            <a:r>
              <a:rPr lang="en-US" sz="1200" dirty="0" err="1" smtClean="0">
                <a:solidFill>
                  <a:schemeClr val="tx2"/>
                </a:solidFill>
              </a:rPr>
              <a:t>Amboo</a:t>
            </a:r>
            <a:r>
              <a:rPr lang="en-US" sz="1200" dirty="0" smtClean="0">
                <a:solidFill>
                  <a:schemeClr val="tx2"/>
                </a:solidFill>
              </a:rPr>
              <a:t> who?</a:t>
            </a:r>
            <a:endParaRPr lang="en-US" sz="12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old school</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447800"/>
            <a:ext cx="8229600" cy="4830763"/>
          </a:xfrm>
          <a:prstGeom prst="rect">
            <a:avLst/>
          </a:prstGeom>
        </p:spPr>
        <p:txBody>
          <a:bodyPr/>
          <a:lstStyle/>
          <a:p>
            <a:pPr eaLnBrk="1" fontAlgn="auto" hangingPunct="1">
              <a:spcAft>
                <a:spcPts val="0"/>
              </a:spcAft>
              <a:buNone/>
              <a:defRPr/>
            </a:pPr>
            <a:r>
              <a:rPr lang="en-US" sz="2000" dirty="0" smtClean="0">
                <a:solidFill>
                  <a:schemeClr val="tx1">
                    <a:lumMod val="65000"/>
                    <a:lumOff val="35000"/>
                  </a:schemeClr>
                </a:solidFill>
                <a:latin typeface="+mn-lt"/>
              </a:rPr>
              <a:t> </a:t>
            </a:r>
            <a:r>
              <a:rPr lang="en-US" sz="2000" dirty="0" smtClean="0"/>
              <a:t>“Compared with the new open badge systems, the standard college transcript looks like a sad and archaic thing. Its considerable value is not based on the information it provides, which is paltry. What does a letter grade in a course often described only by the combination of a generic department label and an arbitrary number (e.g. Econ 302) really mean? Nobody knows….”</a:t>
            </a:r>
          </a:p>
          <a:p>
            <a:pPr eaLnBrk="1" fontAlgn="auto" hangingPunct="1">
              <a:lnSpc>
                <a:spcPct val="150000"/>
              </a:lnSpc>
              <a:spcAft>
                <a:spcPts val="0"/>
              </a:spcAft>
              <a:buNone/>
              <a:defRPr/>
            </a:pPr>
            <a:r>
              <a:rPr lang="en-US" sz="2000" dirty="0" smtClean="0">
                <a:solidFill>
                  <a:schemeClr val="tx1">
                    <a:lumMod val="65000"/>
                    <a:lumOff val="35000"/>
                  </a:schemeClr>
                </a:solidFill>
                <a:latin typeface="+mn-lt"/>
              </a:rPr>
              <a:t>			</a:t>
            </a:r>
            <a:r>
              <a:rPr lang="en-US" sz="1600" dirty="0" smtClean="0">
                <a:solidFill>
                  <a:schemeClr val="tx1">
                    <a:lumMod val="65000"/>
                    <a:lumOff val="35000"/>
                  </a:schemeClr>
                </a:solidFill>
                <a:latin typeface="+mn-lt"/>
              </a:rPr>
              <a:t>-Kevin Carey, </a:t>
            </a:r>
            <a:r>
              <a:rPr lang="en-US" sz="1600" i="1" dirty="0" smtClean="0">
                <a:solidFill>
                  <a:schemeClr val="tx1">
                    <a:lumMod val="65000"/>
                    <a:lumOff val="35000"/>
                  </a:schemeClr>
                </a:solidFill>
                <a:latin typeface="+mn-lt"/>
              </a:rPr>
              <a:t>The Chronicle of Higher Education</a:t>
            </a:r>
            <a:r>
              <a:rPr lang="en-US" sz="1600" dirty="0" smtClean="0">
                <a:solidFill>
                  <a:schemeClr val="tx1">
                    <a:lumMod val="65000"/>
                    <a:lumOff val="35000"/>
                  </a:schemeClr>
                </a:solidFill>
              </a:rPr>
              <a:t> (</a:t>
            </a:r>
            <a:r>
              <a:rPr lang="en-US" sz="1600" dirty="0" smtClean="0">
                <a:solidFill>
                  <a:schemeClr val="tx1">
                    <a:lumMod val="65000"/>
                    <a:lumOff val="35000"/>
                  </a:schemeClr>
                </a:solidFill>
                <a:latin typeface="+mn-lt"/>
              </a:rPr>
              <a:t>April 2012)</a:t>
            </a:r>
          </a:p>
          <a:p>
            <a:pPr>
              <a:buNone/>
            </a:pPr>
            <a:endParaRPr lang="en-US" sz="2000" dirty="0" smtClean="0"/>
          </a:p>
          <a:p>
            <a:pPr>
              <a:buNone/>
            </a:pPr>
            <a:r>
              <a:rPr lang="en-US" sz="2000" dirty="0" smtClean="0"/>
              <a:t>“</a:t>
            </a:r>
            <a:r>
              <a:rPr lang="en-US" sz="2000" dirty="0" err="1" smtClean="0"/>
              <a:t>Im</a:t>
            </a:r>
            <a:r>
              <a:rPr lang="en-US" sz="2000" dirty="0" smtClean="0"/>
              <a:t> </a:t>
            </a:r>
            <a:r>
              <a:rPr lang="en-US" sz="2000" dirty="0" err="1" smtClean="0"/>
              <a:t>gonna</a:t>
            </a:r>
            <a:r>
              <a:rPr lang="en-US" sz="2000" dirty="0" smtClean="0"/>
              <a:t> have a bad report card and </a:t>
            </a:r>
            <a:r>
              <a:rPr lang="en-US" sz="2000" dirty="0" err="1" smtClean="0"/>
              <a:t>im</a:t>
            </a:r>
            <a:r>
              <a:rPr lang="en-US" sz="2000" dirty="0" smtClean="0"/>
              <a:t> scared…I feel worthless and like a failure and I know my dad is going to beat me and </a:t>
            </a:r>
            <a:r>
              <a:rPr lang="en-US" sz="2000" dirty="0" err="1" smtClean="0"/>
              <a:t>im</a:t>
            </a:r>
            <a:r>
              <a:rPr lang="en-US" sz="2000" dirty="0" smtClean="0"/>
              <a:t> going to be grounded this summer …even though I tried my best my good is not good enough ... Please help </a:t>
            </a:r>
            <a:r>
              <a:rPr lang="en-US" sz="2000" dirty="0" err="1" smtClean="0"/>
              <a:t>im</a:t>
            </a:r>
            <a:r>
              <a:rPr lang="en-US" sz="2000" dirty="0" smtClean="0"/>
              <a:t> in tears right now!” </a:t>
            </a:r>
          </a:p>
          <a:p>
            <a:pPr>
              <a:buNone/>
            </a:pPr>
            <a:r>
              <a:rPr lang="en-US" sz="2000" dirty="0" smtClean="0"/>
              <a:t>			-</a:t>
            </a:r>
            <a:r>
              <a:rPr lang="en-US" sz="1600" dirty="0" smtClean="0"/>
              <a:t>anonymous</a:t>
            </a:r>
          </a:p>
          <a:p>
            <a:pPr eaLnBrk="1" fontAlgn="auto" hangingPunct="1">
              <a:lnSpc>
                <a:spcPct val="150000"/>
              </a:lnSpc>
              <a:spcAft>
                <a:spcPts val="0"/>
              </a:spcAft>
              <a:buNone/>
              <a:defRPr/>
            </a:pPr>
            <a:endParaRPr lang="en-US" sz="1800" dirty="0" smtClean="0">
              <a:solidFill>
                <a:schemeClr val="tx1">
                  <a:lumMod val="65000"/>
                  <a:lumOff val="35000"/>
                </a:schemeClr>
              </a:solidFill>
            </a:endParaRPr>
          </a:p>
          <a:p>
            <a:pPr eaLnBrk="1" fontAlgn="auto" hangingPunct="1">
              <a:lnSpc>
                <a:spcPct val="150000"/>
              </a:lnSpc>
              <a:spcAft>
                <a:spcPts val="0"/>
              </a:spcAft>
              <a:buNone/>
              <a:defRPr/>
            </a:pP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new school</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 </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56673" name="Picture 1"/>
          <p:cNvPicPr>
            <a:picLocks noChangeAspect="1" noChangeArrowheads="1"/>
          </p:cNvPicPr>
          <p:nvPr/>
        </p:nvPicPr>
        <p:blipFill>
          <a:blip r:embed="rId3"/>
          <a:srcRect/>
          <a:stretch>
            <a:fillRect/>
          </a:stretch>
        </p:blipFill>
        <p:spPr bwMode="auto">
          <a:xfrm>
            <a:off x="152400" y="1219200"/>
            <a:ext cx="8839200" cy="5143383"/>
          </a:xfrm>
          <a:prstGeom prst="rect">
            <a:avLst/>
          </a:prstGeom>
          <a:noFill/>
          <a:ln w="9525">
            <a:noFill/>
            <a:miter lim="800000"/>
            <a:headEnd/>
            <a:tailEnd/>
          </a:ln>
        </p:spPr>
      </p:pic>
      <p:sp>
        <p:nvSpPr>
          <p:cNvPr id="5" name="TextBox 4"/>
          <p:cNvSpPr txBox="1"/>
          <p:nvPr/>
        </p:nvSpPr>
        <p:spPr>
          <a:xfrm>
            <a:off x="4445406" y="6324600"/>
            <a:ext cx="4698594" cy="338554"/>
          </a:xfrm>
          <a:prstGeom prst="rect">
            <a:avLst/>
          </a:prstGeom>
          <a:solidFill>
            <a:schemeClr val="bg1"/>
          </a:solidFill>
        </p:spPr>
        <p:txBody>
          <a:bodyPr wrap="none" rtlCol="0">
            <a:spAutoFit/>
          </a:bodyPr>
          <a:lstStyle/>
          <a:p>
            <a:r>
              <a:rPr lang="en-US" sz="1600" dirty="0" smtClean="0"/>
              <a:t>Society for Learning Analytics Research (SOLAR)</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a:t>
            </a:r>
            <a:br>
              <a:rPr lang="en-US" sz="3200" b="0" dirty="0" smtClean="0">
                <a:solidFill>
                  <a:schemeClr val="tx1">
                    <a:lumMod val="65000"/>
                    <a:lumOff val="35000"/>
                  </a:schemeClr>
                </a:solidFill>
                <a:latin typeface="+mj-lt"/>
              </a:rPr>
            </a:br>
            <a:r>
              <a:rPr lang="en-US" sz="3200" b="0" dirty="0" smtClean="0">
                <a:solidFill>
                  <a:schemeClr val="tx1">
                    <a:lumMod val="65000"/>
                    <a:lumOff val="35000"/>
                  </a:schemeClr>
                </a:solidFill>
                <a:latin typeface="+mj-lt"/>
              </a:rPr>
              <a:t>examples from other arenas</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752600"/>
            <a:ext cx="8229600" cy="43735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Personal productivity</a:t>
            </a:r>
          </a:p>
          <a:p>
            <a:pPr eaLnBrk="1" fontAlgn="auto" hangingPunct="1">
              <a:lnSpc>
                <a:spcPct val="150000"/>
              </a:lnSpc>
              <a:spcAft>
                <a:spcPts val="0"/>
              </a:spcAft>
              <a:defRPr/>
            </a:pPr>
            <a:r>
              <a:rPr lang="en-US" sz="2000" dirty="0" smtClean="0">
                <a:solidFill>
                  <a:schemeClr val="tx1">
                    <a:lumMod val="65000"/>
                    <a:lumOff val="35000"/>
                  </a:schemeClr>
                </a:solidFill>
              </a:rPr>
              <a:t>Health</a:t>
            </a:r>
          </a:p>
          <a:p>
            <a:pPr eaLnBrk="1" fontAlgn="auto" hangingPunct="1">
              <a:lnSpc>
                <a:spcPct val="150000"/>
              </a:lnSpc>
              <a:spcAft>
                <a:spcPts val="0"/>
              </a:spcAft>
              <a:defRPr/>
            </a:pPr>
            <a:r>
              <a:rPr lang="en-US" sz="2000" dirty="0" smtClean="0">
                <a:solidFill>
                  <a:schemeClr val="tx1">
                    <a:lumMod val="65000"/>
                    <a:lumOff val="35000"/>
                  </a:schemeClr>
                </a:solidFill>
              </a:rPr>
              <a:t>Athletics</a:t>
            </a:r>
          </a:p>
          <a:p>
            <a:pPr eaLnBrk="1" fontAlgn="auto" hangingPunct="1">
              <a:lnSpc>
                <a:spcPct val="150000"/>
              </a:lnSpc>
              <a:spcAft>
                <a:spcPts val="0"/>
              </a:spcAft>
              <a:defRPr/>
            </a:pPr>
            <a:r>
              <a:rPr lang="en-US" sz="2000" dirty="0" smtClean="0">
                <a:solidFill>
                  <a:schemeClr val="tx1">
                    <a:lumMod val="65000"/>
                    <a:lumOff val="35000"/>
                  </a:schemeClr>
                </a:solidFill>
              </a:rPr>
              <a:t>Applications of “big data” are becoming increasingly mainstream…</a:t>
            </a: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productivity</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219200"/>
            <a:ext cx="8229600" cy="4906963"/>
          </a:xfrm>
          <a:prstGeom prst="rect">
            <a:avLst/>
          </a:prstGeom>
        </p:spPr>
        <p:txBody>
          <a:bodyPr/>
          <a:lstStyle/>
          <a:p>
            <a:pPr eaLnBrk="1" fontAlgn="auto" hangingPunct="1">
              <a:lnSpc>
                <a:spcPct val="150000"/>
              </a:lnSpc>
              <a:spcAft>
                <a:spcPts val="0"/>
              </a:spcAft>
              <a:defRPr/>
            </a:pPr>
            <a:r>
              <a:rPr lang="en-US" sz="2000" dirty="0" err="1" smtClean="0">
                <a:solidFill>
                  <a:schemeClr val="tx1">
                    <a:lumMod val="65000"/>
                    <a:lumOff val="35000"/>
                  </a:schemeClr>
                </a:solidFill>
                <a:latin typeface="+mn-lt"/>
              </a:rPr>
              <a:t>RescueTime</a:t>
            </a:r>
            <a:r>
              <a:rPr lang="en-US" sz="2000" dirty="0" smtClean="0">
                <a:solidFill>
                  <a:schemeClr val="tx1">
                    <a:lumMod val="65000"/>
                    <a:lumOff val="35000"/>
                  </a:schemeClr>
                </a:solidFill>
              </a:rPr>
              <a:t>- Reports and analytics on how you spend your time and attention, time management tools, and nudges when you get too distracted</a:t>
            </a:r>
            <a:endParaRPr lang="en-US" sz="2000" dirty="0" smtClean="0">
              <a:solidFill>
                <a:schemeClr val="tx1">
                  <a:lumMod val="65000"/>
                  <a:lumOff val="35000"/>
                </a:schemeClr>
              </a:solidFill>
              <a:latin typeface="+mn-lt"/>
            </a:endParaRP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52578" name="Picture 2" descr="Tracking example"/>
          <p:cNvPicPr>
            <a:picLocks noChangeAspect="1" noChangeArrowheads="1"/>
          </p:cNvPicPr>
          <p:nvPr/>
        </p:nvPicPr>
        <p:blipFill>
          <a:blip r:embed="rId3"/>
          <a:srcRect/>
          <a:stretch>
            <a:fillRect/>
          </a:stretch>
        </p:blipFill>
        <p:spPr bwMode="auto">
          <a:xfrm>
            <a:off x="185498" y="2590801"/>
            <a:ext cx="4310302" cy="4267200"/>
          </a:xfrm>
          <a:prstGeom prst="rect">
            <a:avLst/>
          </a:prstGeom>
          <a:noFill/>
        </p:spPr>
      </p:pic>
      <p:pic>
        <p:nvPicPr>
          <p:cNvPr id="152580" name="Picture 4" descr="Focus Screenshot"/>
          <p:cNvPicPr>
            <a:picLocks noChangeAspect="1" noChangeArrowheads="1"/>
          </p:cNvPicPr>
          <p:nvPr/>
        </p:nvPicPr>
        <p:blipFill>
          <a:blip r:embed="rId4"/>
          <a:srcRect/>
          <a:stretch>
            <a:fillRect/>
          </a:stretch>
        </p:blipFill>
        <p:spPr bwMode="auto">
          <a:xfrm>
            <a:off x="5597838" y="4572000"/>
            <a:ext cx="3346138" cy="2105025"/>
          </a:xfrm>
          <a:prstGeom prst="rect">
            <a:avLst/>
          </a:prstGeom>
          <a:noFill/>
        </p:spPr>
      </p:pic>
      <p:pic>
        <p:nvPicPr>
          <p:cNvPr id="152582" name="Picture 6" descr="Focus Screenshot"/>
          <p:cNvPicPr>
            <a:picLocks noChangeAspect="1" noChangeArrowheads="1"/>
          </p:cNvPicPr>
          <p:nvPr/>
        </p:nvPicPr>
        <p:blipFill>
          <a:blip r:embed="rId5"/>
          <a:srcRect/>
          <a:stretch>
            <a:fillRect/>
          </a:stretch>
        </p:blipFill>
        <p:spPr bwMode="auto">
          <a:xfrm>
            <a:off x="4724400" y="2667000"/>
            <a:ext cx="2609850" cy="1714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p>
            <a:pPr eaLnBrk="1" fontAlgn="auto" hangingPunct="1">
              <a:spcAft>
                <a:spcPts val="0"/>
              </a:spcAft>
              <a:defRPr/>
            </a:pPr>
            <a:r>
              <a:rPr lang="en-US" sz="3200" b="0" dirty="0" smtClean="0">
                <a:solidFill>
                  <a:schemeClr val="tx1">
                    <a:lumMod val="65000"/>
                    <a:lumOff val="35000"/>
                  </a:schemeClr>
                </a:solidFill>
                <a:latin typeface="+mj-lt"/>
              </a:rPr>
              <a:t>Perceptions of progress: running</a:t>
            </a:r>
            <a:endParaRPr lang="en-US" sz="3200" b="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a:prstGeom prst="rect">
            <a:avLst/>
          </a:prstGeom>
        </p:spPr>
        <p:txBody>
          <a:bodyPr/>
          <a:lstStyle/>
          <a:p>
            <a:pPr eaLnBrk="1" fontAlgn="auto" hangingPunct="1">
              <a:lnSpc>
                <a:spcPct val="150000"/>
              </a:lnSpc>
              <a:spcAft>
                <a:spcPts val="0"/>
              </a:spcAft>
              <a:defRPr/>
            </a:pPr>
            <a:r>
              <a:rPr lang="en-US" sz="2000" dirty="0" smtClean="0">
                <a:solidFill>
                  <a:schemeClr val="tx1">
                    <a:lumMod val="65000"/>
                    <a:lumOff val="35000"/>
                  </a:schemeClr>
                </a:solidFill>
                <a:latin typeface="+mn-lt"/>
              </a:rPr>
              <a:t> </a:t>
            </a:r>
          </a:p>
          <a:p>
            <a:pPr eaLnBrk="1" fontAlgn="auto" hangingPunct="1">
              <a:spcAft>
                <a:spcPts val="0"/>
              </a:spcAft>
              <a:buFont typeface="Wingdings 3" pitchFamily="18" charset="2"/>
              <a:buNone/>
              <a:defRPr/>
            </a:pPr>
            <a:endParaRPr lang="en-US" sz="2800" dirty="0" smtClean="0"/>
          </a:p>
          <a:p>
            <a:pPr eaLnBrk="1" fontAlgn="auto" hangingPunct="1">
              <a:spcAft>
                <a:spcPts val="0"/>
              </a:spcAft>
              <a:defRPr/>
            </a:pPr>
            <a:endParaRPr lang="en-US" dirty="0"/>
          </a:p>
        </p:txBody>
      </p:sp>
      <p:pic>
        <p:nvPicPr>
          <p:cNvPr id="148484" name="Picture 4" descr="Screenshot: Stacked bar graph of fitness data, Total distance (in miles) versus Time (in weeks)"/>
          <p:cNvPicPr>
            <a:picLocks noChangeAspect="1" noChangeArrowheads="1"/>
          </p:cNvPicPr>
          <p:nvPr/>
        </p:nvPicPr>
        <p:blipFill>
          <a:blip r:embed="rId3"/>
          <a:srcRect/>
          <a:stretch>
            <a:fillRect/>
          </a:stretch>
        </p:blipFill>
        <p:spPr bwMode="auto">
          <a:xfrm>
            <a:off x="0" y="1143000"/>
            <a:ext cx="6858000" cy="3067050"/>
          </a:xfrm>
          <a:prstGeom prst="rect">
            <a:avLst/>
          </a:prstGeom>
          <a:noFill/>
        </p:spPr>
      </p:pic>
      <p:pic>
        <p:nvPicPr>
          <p:cNvPr id="148482" name="Picture 2" descr="Charts and graphs displaying HealthGraph data"/>
          <p:cNvPicPr>
            <a:picLocks noChangeAspect="1" noChangeArrowheads="1"/>
          </p:cNvPicPr>
          <p:nvPr/>
        </p:nvPicPr>
        <p:blipFill>
          <a:blip r:embed="rId4"/>
          <a:srcRect/>
          <a:stretch>
            <a:fillRect/>
          </a:stretch>
        </p:blipFill>
        <p:spPr bwMode="auto">
          <a:xfrm>
            <a:off x="3226085" y="3200399"/>
            <a:ext cx="5917915" cy="3657601"/>
          </a:xfrm>
          <a:prstGeom prst="rect">
            <a:avLst/>
          </a:prstGeom>
          <a:noFill/>
        </p:spPr>
      </p:pic>
      <p:sp>
        <p:nvSpPr>
          <p:cNvPr id="6" name="TextBox 5"/>
          <p:cNvSpPr txBox="1"/>
          <p:nvPr/>
        </p:nvSpPr>
        <p:spPr>
          <a:xfrm>
            <a:off x="152400" y="3886201"/>
            <a:ext cx="2971800" cy="3046988"/>
          </a:xfrm>
          <a:prstGeom prst="rect">
            <a:avLst/>
          </a:prstGeom>
          <a:noFill/>
        </p:spPr>
        <p:txBody>
          <a:bodyPr wrap="square" rtlCol="0">
            <a:spAutoFit/>
          </a:bodyPr>
          <a:lstStyle/>
          <a:p>
            <a:r>
              <a:rPr lang="en-US" sz="1800" dirty="0" err="1" smtClean="0"/>
              <a:t>RunKeeper</a:t>
            </a:r>
            <a:r>
              <a:rPr lang="en-US" sz="1800" dirty="0" smtClean="0"/>
              <a:t>:</a:t>
            </a:r>
          </a:p>
          <a:p>
            <a:endParaRPr lang="en-US" sz="1200" dirty="0" smtClean="0"/>
          </a:p>
          <a:p>
            <a:pPr>
              <a:buFont typeface="Arial" pitchFamily="34" charset="0"/>
              <a:buChar char="•"/>
            </a:pPr>
            <a:r>
              <a:rPr lang="en-US" sz="1800" dirty="0" smtClean="0"/>
              <a:t> </a:t>
            </a:r>
            <a:r>
              <a:rPr lang="en-US" sz="2000" dirty="0" smtClean="0"/>
              <a:t>set goals</a:t>
            </a:r>
          </a:p>
          <a:p>
            <a:endParaRPr lang="en-US" sz="1200" dirty="0" smtClean="0"/>
          </a:p>
          <a:p>
            <a:pPr>
              <a:buFont typeface="Arial" pitchFamily="34" charset="0"/>
              <a:buChar char="•"/>
            </a:pPr>
            <a:r>
              <a:rPr lang="en-US" sz="2000" dirty="0" smtClean="0"/>
              <a:t> track progress</a:t>
            </a:r>
          </a:p>
          <a:p>
            <a:endParaRPr lang="en-US" sz="1200" dirty="0" smtClean="0"/>
          </a:p>
          <a:p>
            <a:pPr>
              <a:buFont typeface="Arial" pitchFamily="34" charset="0"/>
              <a:buChar char="•"/>
            </a:pPr>
            <a:r>
              <a:rPr lang="en-US" sz="2000" dirty="0" smtClean="0"/>
              <a:t> visualize accomplishments</a:t>
            </a:r>
          </a:p>
          <a:p>
            <a:endParaRPr lang="en-US" sz="1200" dirty="0" smtClean="0"/>
          </a:p>
          <a:p>
            <a:pPr>
              <a:buFont typeface="Arial" pitchFamily="34" charset="0"/>
              <a:buChar char="•"/>
            </a:pPr>
            <a:r>
              <a:rPr lang="en-US" sz="2000" dirty="0" smtClean="0"/>
              <a:t> compare with friends and virtual teammates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ITLE SLIDE">
  <a:themeElements>
    <a:clrScheme name="Bb_K12_PPT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5F6062"/>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5F6062"/>
            </a:solidFill>
            <a:effectLst/>
            <a:latin typeface="Arial" charset="0"/>
            <a:ea typeface="ＭＳ Ｐゴシック" charset="-128"/>
            <a:cs typeface="ＭＳ Ｐゴシック" charset="-128"/>
          </a:defRPr>
        </a:defPPr>
      </a:lstStyle>
    </a:lnDef>
  </a:objectDefaults>
  <a:extraClrSchemeLst>
    <a:extraClrScheme>
      <a:clrScheme name="Bb_K12_PPT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_K12_PPT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_K12_PPT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_K12_PPT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_K12_PPT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_K12_PPT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_K12_PPT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_K12_PPT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_K12_PPT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_K12_PPT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_K12_PPT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_K12_PPT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RIOR A SLIDE">
  <a:themeElements>
    <a:clrScheme name="Bb_K12_PPT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_K12_PPTv3">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5F6062"/>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5F6062"/>
            </a:solidFill>
            <a:effectLst/>
            <a:latin typeface="Arial" charset="0"/>
            <a:ea typeface="ＭＳ Ｐゴシック" charset="-128"/>
            <a:cs typeface="ＭＳ Ｐゴシック" charset="-128"/>
          </a:defRPr>
        </a:defPPr>
      </a:lstStyle>
    </a:lnDef>
  </a:objectDefaults>
  <a:extraClrSchemeLst>
    <a:extraClrScheme>
      <a:clrScheme name="Bb_K12_PPT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_K12_PPT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_K12_PPT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_K12_PPT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_K12_PPT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_K12_PPT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_K12_PPT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_K12_PPT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_K12_PPT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_K12_PPT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_K12_PPT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_K12_PPT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Flea:clients:blackboard (bb):0197 (Q4 Miscellaneous):Identity:08 Corp Rebrand:PPT:updates 12_15_08:Bb_K12_PPTv3.pot</Template>
  <TotalTime>9336</TotalTime>
  <Words>2380</Words>
  <Application>Microsoft Office PowerPoint</Application>
  <PresentationFormat>On-screen Show (4:3)</PresentationFormat>
  <Paragraphs>338</Paragraphs>
  <Slides>34</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1_TITLE SLIDE</vt:lpstr>
      <vt:lpstr>INTERIOR A SLIDE</vt:lpstr>
      <vt:lpstr>Chart</vt:lpstr>
      <vt:lpstr>PowerPoint Presentation</vt:lpstr>
      <vt:lpstr>Our multi-disciplinary perspectives</vt:lpstr>
      <vt:lpstr>Questions for consideration</vt:lpstr>
      <vt:lpstr>Perceptions of progress: old school</vt:lpstr>
      <vt:lpstr>Perceptions of progress: old school</vt:lpstr>
      <vt:lpstr>Perceptions of progress: new school</vt:lpstr>
      <vt:lpstr>Perceptions of progress:  examples from other arenas</vt:lpstr>
      <vt:lpstr>Perceptions of progress: productivity</vt:lpstr>
      <vt:lpstr>Perceptions of progress: running</vt:lpstr>
      <vt:lpstr>Why do students take a class? Motivations shape student engagement expectations</vt:lpstr>
      <vt:lpstr>Social exchange perspective</vt:lpstr>
      <vt:lpstr>Badge frameworks</vt:lpstr>
      <vt:lpstr>Perceptions of progress: badge frameworks</vt:lpstr>
      <vt:lpstr>Badges in the Wild</vt:lpstr>
      <vt:lpstr>Check My Activity,  University of Maryland, Baltimore College</vt:lpstr>
      <vt:lpstr>PowerPoint Presentation</vt:lpstr>
      <vt:lpstr>PowerPoint Presentation</vt:lpstr>
      <vt:lpstr>PowerPoint Presentation</vt:lpstr>
      <vt:lpstr>PowerPoint Presentation</vt:lpstr>
      <vt:lpstr>Accesses by Grade (SP2012)</vt:lpstr>
      <vt:lpstr>Evolving LMS Use by Faculty </vt:lpstr>
      <vt:lpstr>Grade Center Impact on Activity</vt:lpstr>
      <vt:lpstr>Tim Hardy &amp; ECON 122</vt:lpstr>
      <vt:lpstr>ECON 122 Students in Next Course</vt:lpstr>
      <vt:lpstr>Personal Analytics in Action</vt:lpstr>
      <vt:lpstr>Can IT Architect User Choices?</vt:lpstr>
      <vt:lpstr>Open Learning Initiative,  Carnegie Mellon University </vt:lpstr>
      <vt:lpstr>Perceptions of  progress: OLI</vt:lpstr>
      <vt:lpstr>Goal-oriented visualizations</vt:lpstr>
      <vt:lpstr>Perceptions of progress: new school</vt:lpstr>
      <vt:lpstr>Blackboard Analytics for Learn: Student View</vt:lpstr>
      <vt:lpstr>McGraw-Hill LearnSmart</vt:lpstr>
      <vt:lpstr>Learning analytics: the future is now!</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Perceptions of Progress: Learning Analytics and Social Learning Behaviors</dc:title>
  <dc:subject>EDUCAUSE 2012</dc:subject>
  <dc:creator>Deborah.Everhart@blackboard.com</dc:creator>
  <cp:lastModifiedBy>itops</cp:lastModifiedBy>
  <cp:revision>240</cp:revision>
  <cp:lastPrinted>2012-10-28T23:09:54Z</cp:lastPrinted>
  <dcterms:created xsi:type="dcterms:W3CDTF">2010-12-23T15:56:26Z</dcterms:created>
  <dcterms:modified xsi:type="dcterms:W3CDTF">2012-11-05T19:19:59Z</dcterms:modified>
</cp:coreProperties>
</file>