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Override PartName="/ppt/commentAuthors.xml" ContentType="application/vnd.openxmlformats-officedocument.presentationml.commentAuthors+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7"/>
  </p:notesMasterIdLst>
  <p:sldIdLst>
    <p:sldId id="256" r:id="rId2"/>
    <p:sldId id="257" r:id="rId3"/>
    <p:sldId id="302" r:id="rId4"/>
    <p:sldId id="303" r:id="rId5"/>
    <p:sldId id="266" r:id="rId6"/>
    <p:sldId id="265" r:id="rId7"/>
    <p:sldId id="309" r:id="rId8"/>
    <p:sldId id="289" r:id="rId9"/>
    <p:sldId id="290" r:id="rId10"/>
    <p:sldId id="291" r:id="rId11"/>
    <p:sldId id="293" r:id="rId12"/>
    <p:sldId id="292" r:id="rId13"/>
    <p:sldId id="294" r:id="rId14"/>
    <p:sldId id="295" r:id="rId15"/>
    <p:sldId id="296" r:id="rId16"/>
    <p:sldId id="297" r:id="rId17"/>
    <p:sldId id="298" r:id="rId18"/>
    <p:sldId id="323" r:id="rId19"/>
    <p:sldId id="325" r:id="rId20"/>
    <p:sldId id="326" r:id="rId21"/>
    <p:sldId id="319" r:id="rId22"/>
    <p:sldId id="327" r:id="rId23"/>
    <p:sldId id="300" r:id="rId24"/>
    <p:sldId id="301" r:id="rId25"/>
    <p:sldId id="317" r:id="rId26"/>
    <p:sldId id="313" r:id="rId27"/>
    <p:sldId id="310" r:id="rId28"/>
    <p:sldId id="311" r:id="rId29"/>
    <p:sldId id="312" r:id="rId30"/>
    <p:sldId id="314" r:id="rId31"/>
    <p:sldId id="281" r:id="rId32"/>
    <p:sldId id="315" r:id="rId33"/>
    <p:sldId id="282" r:id="rId34"/>
    <p:sldId id="283" r:id="rId35"/>
    <p:sldId id="316" r:id="rId36"/>
    <p:sldId id="285" r:id="rId37"/>
    <p:sldId id="321" r:id="rId38"/>
    <p:sldId id="318" r:id="rId39"/>
    <p:sldId id="288" r:id="rId40"/>
    <p:sldId id="304" r:id="rId41"/>
    <p:sldId id="305" r:id="rId42"/>
    <p:sldId id="306" r:id="rId43"/>
    <p:sldId id="307" r:id="rId44"/>
    <p:sldId id="308" r:id="rId45"/>
    <p:sldId id="32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Rose Rocchio" initials="RR" lastIdx="2"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3333FF"/>
    <a:srgbClr val="FFFF99"/>
    <a:srgbClr val="FFFFCC"/>
    <a:srgbClr val="FFEAAF"/>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snapVertSplitter="1" vertBarState="minimized" horzBarState="maximized">
    <p:restoredLeft sz="15815" autoAdjust="0"/>
    <p:restoredTop sz="72914" autoAdjust="0"/>
  </p:normalViewPr>
  <p:slideViewPr>
    <p:cSldViewPr>
      <p:cViewPr varScale="1">
        <p:scale>
          <a:sx n="118" d="100"/>
          <a:sy n="118" d="100"/>
        </p:scale>
        <p:origin x="-1016"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0" d="100"/>
          <a:sy n="90" d="100"/>
        </p:scale>
        <p:origin x="-2856"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presProps" Target="presProp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commentAuthors" Target="commentAuthors.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theme" Target="theme/theme1.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2-10-14T21:59:13.265" idx="1">
    <p:pos x="20" y="79"/>
    <p:text>NOTE TO CHRIS:
KAREN SAID SHE WOULD GET US BETTER RESOLUTION IMAGES - FROM HER GRAPHICS DESIGNER... 
IN ADDITION, i THINK THAT WE COULD JAZZ THIS UP SIGNIFICANTLY WITH A FEW IMAGES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4E156B-2F7A-4247-982B-341390BEDF43}" type="datetimeFigureOut">
              <a:rPr lang="en-US" smtClean="0"/>
              <a:pPr/>
              <a:t>11/8/12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7AAF33-CFF4-48A1-8235-4355218880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5816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7AAF33-CFF4-48A1-8235-435521888042}" type="slidenum">
              <a:rPr lang="en-US" smtClean="0"/>
              <a:pPr/>
              <a:t>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8826249"/>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5251858"/>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9683605"/>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1195522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977752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8749723"/>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3527866"/>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10769477"/>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9391835"/>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4740428"/>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19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8740356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a:t>
            </a:r>
            <a:r>
              <a:rPr lang="en-US" baseline="0" dirty="0" smtClean="0"/>
              <a:t> Adopters</a:t>
            </a:r>
          </a:p>
          <a:p>
            <a:r>
              <a:rPr lang="en-US" baseline="0" dirty="0" smtClean="0"/>
              <a:t>Collaborators</a:t>
            </a:r>
          </a:p>
          <a:p>
            <a:r>
              <a:rPr lang="en-US" baseline="0" dirty="0" smtClean="0"/>
              <a:t>Value in Higher Educational Community</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Began meeting in October 2011</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A7AAF33-CFF4-48A1-8235-435521888042}" type="slidenum">
              <a:rPr lang="en-US" smtClean="0"/>
              <a:pPr/>
              <a:t>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86655272"/>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20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8379094"/>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21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8194398"/>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22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5017591"/>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23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6737674"/>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Our Goal for the guide is to publish it by the end of the year.  But we are going to go over the highlights of what will be in the guide today!</a:t>
            </a:r>
            <a:endParaRPr lang="en-US" sz="2000" dirty="0"/>
          </a:p>
        </p:txBody>
      </p:sp>
      <p:sp>
        <p:nvSpPr>
          <p:cNvPr id="4" name="Slide Number Placeholder 3"/>
          <p:cNvSpPr>
            <a:spLocks noGrp="1"/>
          </p:cNvSpPr>
          <p:nvPr>
            <p:ph type="sldNum" sz="quarter" idx="10"/>
          </p:nvPr>
        </p:nvSpPr>
        <p:spPr/>
        <p:txBody>
          <a:bodyPr/>
          <a:lstStyle/>
          <a:p>
            <a:fld id="{DA7AAF33-CFF4-48A1-8235-435521888042}" type="slidenum">
              <a:rPr lang="en-US" smtClean="0"/>
              <a:pPr/>
              <a:t>24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4212415"/>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r>
              <a:rPr lang="en-US" sz="1800" dirty="0"/>
              <a:t>Gauging where your campus is with Mobile Technologies is </a:t>
            </a:r>
            <a:r>
              <a:rPr lang="en-US" sz="1800" dirty="0" smtClean="0"/>
              <a:t>your starting point.  It </a:t>
            </a:r>
            <a:r>
              <a:rPr lang="en-US" sz="1800" dirty="0"/>
              <a:t>is worthwhile to invest the time to meet individually with those who are experimenting with mobility </a:t>
            </a:r>
          </a:p>
          <a:p>
            <a:pPr marL="171450" lvl="0" indent="-171450">
              <a:buFont typeface="Arial" pitchFamily="34" charset="0"/>
              <a:buChar char="•"/>
            </a:pPr>
            <a:r>
              <a:rPr lang="en-US" sz="1800" dirty="0"/>
              <a:t>Recommended to hold a mobility summit where campus units can share what they have tried and what they have learned </a:t>
            </a:r>
          </a:p>
          <a:p>
            <a:pPr marL="171450" lvl="0" indent="-171450">
              <a:buFont typeface="Arial" pitchFamily="34" charset="0"/>
              <a:buChar char="•"/>
            </a:pPr>
            <a:r>
              <a:rPr lang="en-US" sz="1800" dirty="0"/>
              <a:t>If you are fortunate, you </a:t>
            </a:r>
            <a:r>
              <a:rPr lang="en-US" sz="1800" dirty="0" smtClean="0"/>
              <a:t>built a coalition of the willing – and promote a “PILOT </a:t>
            </a:r>
            <a:r>
              <a:rPr lang="en-US" sz="1800" dirty="0"/>
              <a:t>team effort”</a:t>
            </a:r>
          </a:p>
          <a:p>
            <a:pPr marL="171450" indent="-171450">
              <a:buFont typeface="Arial" pitchFamily="34" charset="0"/>
              <a:buChar char="•"/>
            </a:pPr>
            <a:r>
              <a:rPr lang="en-US" sz="1800" dirty="0"/>
              <a:t>It is KEY to use the term PILOT  - so as to </a:t>
            </a:r>
            <a:r>
              <a:rPr lang="en-US" sz="1800" dirty="0" smtClean="0"/>
              <a:t>manage expectations </a:t>
            </a:r>
            <a:r>
              <a:rPr lang="en-US" sz="1800" dirty="0"/>
              <a:t>and risk for those interested in dabbling or trying something new out</a:t>
            </a:r>
          </a:p>
        </p:txBody>
      </p:sp>
      <p:sp>
        <p:nvSpPr>
          <p:cNvPr id="4" name="Slide Number Placeholder 3"/>
          <p:cNvSpPr>
            <a:spLocks noGrp="1"/>
          </p:cNvSpPr>
          <p:nvPr>
            <p:ph type="sldNum" sz="quarter" idx="10"/>
          </p:nvPr>
        </p:nvSpPr>
        <p:spPr/>
        <p:txBody>
          <a:bodyPr/>
          <a:lstStyle/>
          <a:p>
            <a:fld id="{DA7AAF33-CFF4-48A1-8235-435521888042}" type="slidenum">
              <a:rPr lang="en-US" smtClean="0"/>
              <a:pPr/>
              <a:t>25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8158335"/>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itchFamily="34" charset="0"/>
              <a:buChar char="•"/>
            </a:pPr>
            <a:r>
              <a:rPr lang="en-US" sz="2000" dirty="0"/>
              <a:t>It’s important to recognize that Universities serve many different audiences with differing </a:t>
            </a:r>
            <a:r>
              <a:rPr lang="en-US" sz="2000" dirty="0" smtClean="0"/>
              <a:t>needs</a:t>
            </a:r>
          </a:p>
          <a:p>
            <a:pPr marL="342900" lvl="0" indent="-342900">
              <a:buFont typeface="Arial" pitchFamily="34" charset="0"/>
              <a:buChar char="•"/>
            </a:pPr>
            <a:r>
              <a:rPr lang="en-US" sz="2000" dirty="0" smtClean="0"/>
              <a:t>10 audiences groups that we try to serve</a:t>
            </a:r>
            <a:endParaRPr lang="en-US" sz="2000" dirty="0"/>
          </a:p>
          <a:p>
            <a:pPr marL="342900" lvl="0" indent="-342900">
              <a:buFont typeface="Arial" pitchFamily="34" charset="0"/>
              <a:buChar char="•"/>
            </a:pPr>
            <a:r>
              <a:rPr lang="en-US" sz="2000" dirty="0"/>
              <a:t>It can be overwhelming at first when you think of all of the differing constituent groups you try to serve with your campus websites: Students, Staff, Faculty, Prospective students, Alumni, Donors, Parents, The community</a:t>
            </a:r>
          </a:p>
          <a:p>
            <a:endParaRPr lang="en-US" dirty="0"/>
          </a:p>
        </p:txBody>
      </p:sp>
      <p:sp>
        <p:nvSpPr>
          <p:cNvPr id="4" name="Slide Number Placeholder 3"/>
          <p:cNvSpPr>
            <a:spLocks noGrp="1"/>
          </p:cNvSpPr>
          <p:nvPr>
            <p:ph type="sldNum" sz="quarter" idx="10"/>
          </p:nvPr>
        </p:nvSpPr>
        <p:spPr/>
        <p:txBody>
          <a:bodyPr/>
          <a:lstStyle/>
          <a:p>
            <a:fld id="{DA7AAF33-CFF4-48A1-8235-435521888042}" type="slidenum">
              <a:rPr lang="en-US" smtClean="0"/>
              <a:pPr/>
              <a:t>26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24465223"/>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itchFamily="34" charset="0"/>
              <a:buChar char="•"/>
            </a:pPr>
            <a:r>
              <a:rPr lang="en-US" sz="2000" dirty="0"/>
              <a:t>By stakeholder  we mean the campus unit that </a:t>
            </a:r>
            <a:r>
              <a:rPr lang="en-US" sz="2000" dirty="0" smtClean="0"/>
              <a:t>that owns, manages or curates </a:t>
            </a:r>
            <a:r>
              <a:rPr lang="en-US" sz="2000" dirty="0"/>
              <a:t>the data</a:t>
            </a:r>
          </a:p>
          <a:p>
            <a:pPr marL="342900" lvl="0" indent="-342900">
              <a:buFont typeface="Arial" pitchFamily="34" charset="0"/>
              <a:buChar char="•"/>
            </a:pPr>
            <a:r>
              <a:rPr lang="en-US" sz="2000" dirty="0"/>
              <a:t>Once you have priorities to focus on you can begin to advocate for a strategic approach to mobility</a:t>
            </a:r>
          </a:p>
          <a:p>
            <a:pPr marL="342900" indent="-342900">
              <a:buFont typeface="Arial" pitchFamily="34" charset="0"/>
              <a:buChar char="•"/>
            </a:pPr>
            <a:r>
              <a:rPr lang="en-US" sz="2000" dirty="0"/>
              <a:t>Focus on the stakeholders that can supply the data that your prioritized audiences most want</a:t>
            </a:r>
          </a:p>
        </p:txBody>
      </p:sp>
      <p:sp>
        <p:nvSpPr>
          <p:cNvPr id="4" name="Slide Number Placeholder 3"/>
          <p:cNvSpPr>
            <a:spLocks noGrp="1"/>
          </p:cNvSpPr>
          <p:nvPr>
            <p:ph type="sldNum" sz="quarter" idx="10"/>
          </p:nvPr>
        </p:nvSpPr>
        <p:spPr/>
        <p:txBody>
          <a:bodyPr/>
          <a:lstStyle/>
          <a:p>
            <a:fld id="{DA7AAF33-CFF4-48A1-8235-435521888042}" type="slidenum">
              <a:rPr lang="en-US" smtClean="0"/>
              <a:pPr/>
              <a:t>27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9438503"/>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itchFamily="34" charset="0"/>
              <a:buChar char="•"/>
            </a:pPr>
            <a:r>
              <a:rPr lang="en-US" sz="2000" dirty="0"/>
              <a:t>Focus on an Opt in collaborative strategy, where the campus can work together to launch a mobile pilot that is more than the sum of it’s parts.  The collaborative effort should have a team focus and build a network of support for campus entities that want to join </a:t>
            </a:r>
          </a:p>
          <a:p>
            <a:pPr marL="342900" lvl="0" indent="-342900">
              <a:buFont typeface="Arial" pitchFamily="34" charset="0"/>
              <a:buChar char="•"/>
            </a:pPr>
            <a:r>
              <a:rPr lang="en-US" sz="2000" dirty="0"/>
              <a:t>Hold a kick off pilot meeting with training and supply food</a:t>
            </a:r>
          </a:p>
          <a:p>
            <a:pPr marL="342900" lvl="0" indent="-342900">
              <a:buFont typeface="Arial" pitchFamily="34" charset="0"/>
              <a:buChar char="•"/>
            </a:pPr>
            <a:r>
              <a:rPr lang="en-US" sz="2000" dirty="0"/>
              <a:t>Offer regular “open house” support sessions</a:t>
            </a:r>
          </a:p>
          <a:p>
            <a:pPr marL="342900" indent="-342900">
              <a:buFont typeface="Arial" pitchFamily="34" charset="0"/>
              <a:buChar char="•"/>
            </a:pPr>
            <a:r>
              <a:rPr lang="en-US" sz="2000" dirty="0"/>
              <a:t>Sponsor a crowd sourcing challenge with a TABLET prize</a:t>
            </a:r>
          </a:p>
        </p:txBody>
      </p:sp>
      <p:sp>
        <p:nvSpPr>
          <p:cNvPr id="4" name="Slide Number Placeholder 3"/>
          <p:cNvSpPr>
            <a:spLocks noGrp="1"/>
          </p:cNvSpPr>
          <p:nvPr>
            <p:ph type="sldNum" sz="quarter" idx="10"/>
          </p:nvPr>
        </p:nvSpPr>
        <p:spPr/>
        <p:txBody>
          <a:bodyPr/>
          <a:lstStyle/>
          <a:p>
            <a:fld id="{DA7AAF33-CFF4-48A1-8235-435521888042}" type="slidenum">
              <a:rPr lang="en-US" smtClean="0"/>
              <a:pPr/>
              <a:t>28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67910332"/>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itchFamily="34" charset="0"/>
              <a:buChar char="•"/>
            </a:pPr>
            <a:r>
              <a:rPr lang="en-US" sz="2000" dirty="0"/>
              <a:t>It’s important to launch an effort to govern your collaboration</a:t>
            </a:r>
          </a:p>
          <a:p>
            <a:pPr marL="342900" lvl="0" indent="-342900">
              <a:buFont typeface="Arial" pitchFamily="34" charset="0"/>
              <a:buChar char="•"/>
            </a:pPr>
            <a:r>
              <a:rPr lang="en-US" sz="2000" dirty="0"/>
              <a:t>Invite the KEY stakeholders to appoint a resource to your pilot steering committee </a:t>
            </a:r>
          </a:p>
          <a:p>
            <a:pPr marL="342900" lvl="0" indent="-342900">
              <a:buFont typeface="Arial" pitchFamily="34" charset="0"/>
              <a:buChar char="•"/>
            </a:pPr>
            <a:r>
              <a:rPr lang="en-US" sz="2000" dirty="0"/>
              <a:t>Include key campus constituents: Faculty and Students</a:t>
            </a:r>
          </a:p>
          <a:p>
            <a:pPr marL="342900" lvl="0" indent="-342900">
              <a:buFont typeface="Arial" pitchFamily="34" charset="0"/>
              <a:buChar char="•"/>
            </a:pPr>
            <a:r>
              <a:rPr lang="en-US" sz="2000" dirty="0"/>
              <a:t>Facilitate the agreement of pilot principles</a:t>
            </a:r>
          </a:p>
          <a:p>
            <a:endParaRPr lang="en-US" dirty="0"/>
          </a:p>
        </p:txBody>
      </p:sp>
      <p:sp>
        <p:nvSpPr>
          <p:cNvPr id="4" name="Slide Number Placeholder 3"/>
          <p:cNvSpPr>
            <a:spLocks noGrp="1"/>
          </p:cNvSpPr>
          <p:nvPr>
            <p:ph type="sldNum" sz="quarter" idx="10"/>
          </p:nvPr>
        </p:nvSpPr>
        <p:spPr/>
        <p:txBody>
          <a:bodyPr/>
          <a:lstStyle/>
          <a:p>
            <a:fld id="{DA7AAF33-CFF4-48A1-8235-435521888042}" type="slidenum">
              <a:rPr lang="en-US" smtClean="0"/>
              <a:pPr/>
              <a:t>29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7286991"/>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0688539"/>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itchFamily="34" charset="0"/>
              <a:buChar char="•"/>
            </a:pPr>
            <a:r>
              <a:rPr lang="en-US" sz="2000" dirty="0"/>
              <a:t>Be realistic with goals</a:t>
            </a:r>
          </a:p>
          <a:p>
            <a:pPr marL="342900" lvl="0" indent="-342900">
              <a:buFont typeface="Arial" pitchFamily="34" charset="0"/>
              <a:buChar char="•"/>
            </a:pPr>
            <a:r>
              <a:rPr lang="en-US" sz="2000" dirty="0"/>
              <a:t>Consider 6 month cycles for releases</a:t>
            </a:r>
          </a:p>
          <a:p>
            <a:pPr marL="342900" lvl="0" indent="-342900">
              <a:buFont typeface="Arial" pitchFamily="34" charset="0"/>
              <a:buChar char="•"/>
            </a:pPr>
            <a:r>
              <a:rPr lang="en-US" sz="2000" dirty="0"/>
              <a:t>Recognize that the field is MOVING at a dizzying pace</a:t>
            </a:r>
          </a:p>
          <a:p>
            <a:pPr marL="342900" indent="-342900">
              <a:buFont typeface="Arial" pitchFamily="34" charset="0"/>
              <a:buChar char="•"/>
            </a:pPr>
            <a:r>
              <a:rPr lang="en-US" sz="2000" dirty="0"/>
              <a:t>Strive to understand your “switching costs”</a:t>
            </a:r>
          </a:p>
        </p:txBody>
      </p:sp>
      <p:sp>
        <p:nvSpPr>
          <p:cNvPr id="4" name="Slide Number Placeholder 3"/>
          <p:cNvSpPr>
            <a:spLocks noGrp="1"/>
          </p:cNvSpPr>
          <p:nvPr>
            <p:ph type="sldNum" sz="quarter" idx="10"/>
          </p:nvPr>
        </p:nvSpPr>
        <p:spPr/>
        <p:txBody>
          <a:bodyPr/>
          <a:lstStyle/>
          <a:p>
            <a:fld id="{DA7AAF33-CFF4-48A1-8235-435521888042}" type="slidenum">
              <a:rPr lang="en-US" smtClean="0"/>
              <a:pPr/>
              <a:t>30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7286991"/>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itchFamily="34" charset="0"/>
              <a:buChar char="•"/>
            </a:pPr>
            <a:r>
              <a:rPr lang="en-US" sz="2000" dirty="0"/>
              <a:t>It is important to articulate your mobile strategic plan to your campus, regardless of whether that is to have one posted, or simply considered a “pilot” effort.  </a:t>
            </a:r>
            <a:endParaRPr lang="en-US" sz="2000" dirty="0" smtClean="0"/>
          </a:p>
          <a:p>
            <a:pPr marL="342900" indent="-342900">
              <a:buFont typeface="Arial" pitchFamily="34" charset="0"/>
              <a:buChar char="•"/>
            </a:pPr>
            <a:r>
              <a:rPr lang="en-US" sz="2000" dirty="0" smtClean="0"/>
              <a:t>In </a:t>
            </a:r>
            <a:r>
              <a:rPr lang="en-US" sz="2000" dirty="0"/>
              <a:t>fact you may strategically choose to “not have an official one” yet.  Different campus cultures need a </a:t>
            </a:r>
            <a:r>
              <a:rPr lang="en-US" sz="2000" dirty="0" smtClean="0"/>
              <a:t>initiatives  </a:t>
            </a:r>
            <a:r>
              <a:rPr lang="en-US" sz="2000" dirty="0"/>
              <a:t>to evolve in a grassroots way due to a distributed nature, while others </a:t>
            </a:r>
          </a:p>
        </p:txBody>
      </p:sp>
      <p:sp>
        <p:nvSpPr>
          <p:cNvPr id="4" name="Slide Number Placeholder 3"/>
          <p:cNvSpPr>
            <a:spLocks noGrp="1"/>
          </p:cNvSpPr>
          <p:nvPr>
            <p:ph type="sldNum" sz="quarter" idx="10"/>
          </p:nvPr>
        </p:nvSpPr>
        <p:spPr/>
        <p:txBody>
          <a:bodyPr/>
          <a:lstStyle/>
          <a:p>
            <a:fld id="{DA7AAF33-CFF4-48A1-8235-435521888042}" type="slidenum">
              <a:rPr lang="en-US" smtClean="0"/>
              <a:pPr/>
              <a:t>31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979327"/>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itchFamily="34" charset="0"/>
              <a:buChar char="•"/>
            </a:pPr>
            <a:r>
              <a:rPr lang="en-US" sz="2000" dirty="0"/>
              <a:t>It’s important to PRIORITIZE your initial mobile offerings to serve the audiences with the greatest needs</a:t>
            </a:r>
          </a:p>
          <a:p>
            <a:pPr marL="342900" lvl="0" indent="-342900">
              <a:buFont typeface="Arial" pitchFamily="34" charset="0"/>
              <a:buChar char="•"/>
            </a:pPr>
            <a:r>
              <a:rPr lang="en-US" sz="2000" dirty="0"/>
              <a:t>Consider “WHO IS USING” these devices</a:t>
            </a:r>
          </a:p>
          <a:p>
            <a:pPr marL="342900" lvl="0" indent="-342900">
              <a:buFont typeface="Arial" pitchFamily="34" charset="0"/>
              <a:buChar char="•"/>
            </a:pPr>
            <a:r>
              <a:rPr lang="en-US" sz="2000" dirty="0"/>
              <a:t>Consider how to make the PAIN threshold LOW</a:t>
            </a:r>
          </a:p>
          <a:p>
            <a:pPr marL="342900" indent="-342900">
              <a:buFont typeface="Arial" pitchFamily="34" charset="0"/>
              <a:buChar char="•"/>
            </a:pPr>
            <a:r>
              <a:rPr lang="en-US" sz="2000" dirty="0"/>
              <a:t>USER experience is paramount</a:t>
            </a:r>
          </a:p>
        </p:txBody>
      </p:sp>
      <p:sp>
        <p:nvSpPr>
          <p:cNvPr id="4" name="Slide Number Placeholder 3"/>
          <p:cNvSpPr>
            <a:spLocks noGrp="1"/>
          </p:cNvSpPr>
          <p:nvPr>
            <p:ph type="sldNum" sz="quarter" idx="10"/>
          </p:nvPr>
        </p:nvSpPr>
        <p:spPr/>
        <p:txBody>
          <a:bodyPr/>
          <a:lstStyle/>
          <a:p>
            <a:fld id="{DA7AAF33-CFF4-48A1-8235-435521888042}" type="slidenum">
              <a:rPr lang="en-US" smtClean="0"/>
              <a:pPr/>
              <a:t>32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0767804"/>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itchFamily="34" charset="0"/>
              <a:buChar char="•"/>
            </a:pPr>
            <a:r>
              <a:rPr lang="en-US" sz="2000" dirty="0"/>
              <a:t>Internal audiences: Students, Faculty, Staff, life long learners</a:t>
            </a:r>
          </a:p>
          <a:p>
            <a:pPr marL="342900" indent="-342900">
              <a:buFont typeface="Arial" pitchFamily="34" charset="0"/>
              <a:buChar char="•"/>
            </a:pPr>
            <a:r>
              <a:rPr lang="en-US" sz="2000" dirty="0"/>
              <a:t>External Audiences include:  visitors,  Donors, prospective students, parents and alumni just to name a few</a:t>
            </a:r>
          </a:p>
        </p:txBody>
      </p:sp>
      <p:sp>
        <p:nvSpPr>
          <p:cNvPr id="4" name="Slide Number Placeholder 3"/>
          <p:cNvSpPr>
            <a:spLocks noGrp="1"/>
          </p:cNvSpPr>
          <p:nvPr>
            <p:ph type="sldNum" sz="quarter" idx="10"/>
          </p:nvPr>
        </p:nvSpPr>
        <p:spPr/>
        <p:txBody>
          <a:bodyPr/>
          <a:lstStyle/>
          <a:p>
            <a:fld id="{DA7AAF33-CFF4-48A1-8235-435521888042}" type="slidenum">
              <a:rPr lang="en-US" smtClean="0"/>
              <a:pPr/>
              <a:t>33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536214"/>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itchFamily="34" charset="0"/>
              <a:buChar char="•"/>
            </a:pPr>
            <a:r>
              <a:rPr lang="en-US" sz="2400" dirty="0"/>
              <a:t>Keep your strategy, and especially your data strategy as flexible as possible</a:t>
            </a:r>
          </a:p>
          <a:p>
            <a:pPr marL="342900" lvl="0" indent="-342900">
              <a:buFont typeface="Arial" pitchFamily="34" charset="0"/>
              <a:buChar char="•"/>
            </a:pPr>
            <a:r>
              <a:rPr lang="en-US" sz="2400" dirty="0"/>
              <a:t>Leverage existing web services or multi-purpose architectures as much as possible</a:t>
            </a:r>
          </a:p>
          <a:p>
            <a:pPr marL="342900" lvl="0" indent="-342900">
              <a:buFont typeface="Arial" pitchFamily="34" charset="0"/>
              <a:buChar char="•"/>
            </a:pPr>
            <a:r>
              <a:rPr lang="en-US" sz="2400" dirty="0"/>
              <a:t>Data will always be needed regardless of the strategy</a:t>
            </a:r>
          </a:p>
        </p:txBody>
      </p:sp>
      <p:sp>
        <p:nvSpPr>
          <p:cNvPr id="4" name="Slide Number Placeholder 3"/>
          <p:cNvSpPr>
            <a:spLocks noGrp="1"/>
          </p:cNvSpPr>
          <p:nvPr>
            <p:ph type="sldNum" sz="quarter" idx="10"/>
          </p:nvPr>
        </p:nvSpPr>
        <p:spPr/>
        <p:txBody>
          <a:bodyPr/>
          <a:lstStyle/>
          <a:p>
            <a:fld id="{DA7AAF33-CFF4-48A1-8235-435521888042}" type="slidenum">
              <a:rPr lang="en-US" smtClean="0"/>
              <a:pPr/>
              <a:t>34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3016067"/>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r>
              <a:rPr lang="en-US" sz="2000" dirty="0"/>
              <a:t>Understand what your campus can collectively bring to the effort from a resource perspective</a:t>
            </a:r>
          </a:p>
          <a:p>
            <a:pPr marL="171450" lvl="0" indent="-171450">
              <a:buFont typeface="Arial" pitchFamily="34" charset="0"/>
              <a:buChar char="•"/>
            </a:pPr>
            <a:r>
              <a:rPr lang="en-US" sz="2000" dirty="0"/>
              <a:t>Think of project as federated or </a:t>
            </a:r>
            <a:r>
              <a:rPr lang="en-US" sz="2000" dirty="0" err="1"/>
              <a:t>crowdsourced</a:t>
            </a:r>
            <a:r>
              <a:rPr lang="en-US" sz="2000" dirty="0"/>
              <a:t> if – campus partners and stakeholders have resources they may be able to be leveraged</a:t>
            </a:r>
          </a:p>
          <a:p>
            <a:pPr marL="171450" indent="-171450">
              <a:buFont typeface="Arial" pitchFamily="34" charset="0"/>
              <a:buChar char="•"/>
            </a:pPr>
            <a:r>
              <a:rPr lang="en-US" sz="2000" dirty="0"/>
              <a:t>Learning Mobile programming skills is a desired and fun area for current staff, they may be energized and excited to join in </a:t>
            </a:r>
          </a:p>
        </p:txBody>
      </p:sp>
      <p:sp>
        <p:nvSpPr>
          <p:cNvPr id="4" name="Slide Number Placeholder 3"/>
          <p:cNvSpPr>
            <a:spLocks noGrp="1"/>
          </p:cNvSpPr>
          <p:nvPr>
            <p:ph type="sldNum" sz="quarter" idx="10"/>
          </p:nvPr>
        </p:nvSpPr>
        <p:spPr/>
        <p:txBody>
          <a:bodyPr/>
          <a:lstStyle/>
          <a:p>
            <a:fld id="{DA7AAF33-CFF4-48A1-8235-435521888042}" type="slidenum">
              <a:rPr lang="en-US" smtClean="0"/>
              <a:pPr/>
              <a:t>35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6503076"/>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Once you have an understanding of your campuses interest and willingness to participate, you can affirm your strategy by thinking about how to best serve your prioritized audience with the resources you have available</a:t>
            </a:r>
          </a:p>
        </p:txBody>
      </p:sp>
      <p:sp>
        <p:nvSpPr>
          <p:cNvPr id="4" name="Slide Number Placeholder 3"/>
          <p:cNvSpPr>
            <a:spLocks noGrp="1"/>
          </p:cNvSpPr>
          <p:nvPr>
            <p:ph type="sldNum" sz="quarter" idx="10"/>
          </p:nvPr>
        </p:nvSpPr>
        <p:spPr/>
        <p:txBody>
          <a:bodyPr/>
          <a:lstStyle/>
          <a:p>
            <a:fld id="{DA7AAF33-CFF4-48A1-8235-435521888042}" type="slidenum">
              <a:rPr lang="en-US" smtClean="0"/>
              <a:pPr/>
              <a:t>36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56961145"/>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37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7959271"/>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38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7545832"/>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39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972550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96402594"/>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40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94434459"/>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41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52973165"/>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42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9560358"/>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43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5614356"/>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44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8583856"/>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45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82419804"/>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135815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1007716"/>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5617612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647139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pPr/>
              <a:t>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563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DC4846-21C1-4B44-8678-4E74E0C49723}" type="datetimeFigureOut">
              <a:rPr lang="en-US" smtClean="0"/>
              <a:pPr/>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816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DC4846-21C1-4B44-8678-4E74E0C49723}" type="datetimeFigureOut">
              <a:rPr lang="en-US" smtClean="0"/>
              <a:pPr/>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8854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DC4846-21C1-4B44-8678-4E74E0C49723}" type="datetimeFigureOut">
              <a:rPr lang="en-US" smtClean="0"/>
              <a:pPr/>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816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007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DC4846-21C1-4B44-8678-4E74E0C49723}" type="datetimeFigureOut">
              <a:rPr lang="en-US" smtClean="0"/>
              <a:pPr/>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335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DC4846-21C1-4B44-8678-4E74E0C49723}" type="datetimeFigureOut">
              <a:rPr lang="en-US" smtClean="0"/>
              <a:pPr/>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939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DC4846-21C1-4B44-8678-4E74E0C49723}" type="datetimeFigureOut">
              <a:rPr lang="en-US" smtClean="0"/>
              <a:pPr/>
              <a:t>11/8/12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687014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DC4846-21C1-4B44-8678-4E74E0C49723}" type="datetimeFigureOut">
              <a:rPr lang="en-US" smtClean="0"/>
              <a:pPr/>
              <a:t>11/8/12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6930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DC4846-21C1-4B44-8678-4E74E0C49723}" type="datetimeFigureOut">
              <a:rPr lang="en-US" smtClean="0"/>
              <a:pPr/>
              <a:t>11/8/12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393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DC4846-21C1-4B44-8678-4E74E0C49723}" type="datetimeFigureOut">
              <a:rPr lang="en-US" smtClean="0"/>
              <a:pPr/>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039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DC4846-21C1-4B44-8678-4E74E0C49723}" type="datetimeFigureOut">
              <a:rPr lang="en-US" smtClean="0"/>
              <a:pPr/>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2725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C4846-21C1-4B44-8678-4E74E0C49723}" type="datetimeFigureOut">
              <a:rPr lang="en-US" smtClean="0"/>
              <a:pPr/>
              <a:t>11/8/12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06E67-701A-4518-AB2B-5A1A70395AD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5533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comments" Target="../comments/comment1.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3"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480" y="-15240"/>
            <a:ext cx="9174480" cy="6873240"/>
          </a:xfrm>
          <a:prstGeom prst="rect">
            <a:avLst/>
          </a:prstGeom>
        </p:spPr>
      </p:pic>
      <p:sp>
        <p:nvSpPr>
          <p:cNvPr id="3" name="Subtitle 2"/>
          <p:cNvSpPr>
            <a:spLocks noGrp="1"/>
          </p:cNvSpPr>
          <p:nvPr>
            <p:ph type="subTitle" idx="1"/>
          </p:nvPr>
        </p:nvSpPr>
        <p:spPr>
          <a:xfrm>
            <a:off x="1760851" y="5181600"/>
            <a:ext cx="4411349" cy="1066800"/>
          </a:xfrm>
        </p:spPr>
        <p:txBody>
          <a:bodyPr>
            <a:noAutofit/>
          </a:bodyPr>
          <a:lstStyle/>
          <a:p>
            <a:pPr algn="l"/>
            <a:r>
              <a:rPr lang="en-US" sz="1600" b="1" dirty="0" smtClean="0">
                <a:solidFill>
                  <a:schemeClr val="tx1"/>
                </a:solidFill>
                <a:latin typeface="Goudy Old Style" pitchFamily="18" charset="0"/>
              </a:rPr>
              <a:t>Rose </a:t>
            </a:r>
            <a:r>
              <a:rPr lang="en-US" sz="1600" b="1" dirty="0">
                <a:solidFill>
                  <a:schemeClr val="tx1"/>
                </a:solidFill>
                <a:latin typeface="Goudy Old Style" pitchFamily="18" charset="0"/>
              </a:rPr>
              <a:t>Rocchio, UCLA</a:t>
            </a:r>
          </a:p>
          <a:p>
            <a:pPr algn="l"/>
            <a:r>
              <a:rPr lang="en-US" sz="1600" b="1" dirty="0">
                <a:solidFill>
                  <a:schemeClr val="tx1"/>
                </a:solidFill>
                <a:latin typeface="Goudy Old Style" pitchFamily="18" charset="0"/>
              </a:rPr>
              <a:t>Mojgan Amini, UCSD</a:t>
            </a:r>
          </a:p>
          <a:p>
            <a:pPr algn="l"/>
            <a:r>
              <a:rPr lang="en-US" sz="1600" b="1" dirty="0">
                <a:solidFill>
                  <a:schemeClr val="tx1"/>
                </a:solidFill>
                <a:latin typeface="Goudy Old Style" pitchFamily="18" charset="0"/>
              </a:rPr>
              <a:t>Chris Ward, Kennesaw State University</a:t>
            </a:r>
          </a:p>
          <a:p>
            <a:pPr algn="l"/>
            <a:r>
              <a:rPr lang="en-US" sz="1600" b="1" dirty="0">
                <a:solidFill>
                  <a:schemeClr val="tx1"/>
                </a:solidFill>
                <a:latin typeface="Goudy Old Style" pitchFamily="18" charset="0"/>
              </a:rPr>
              <a:t>Lori </a:t>
            </a:r>
            <a:r>
              <a:rPr lang="en-US" sz="1600" b="1" dirty="0" err="1">
                <a:solidFill>
                  <a:schemeClr val="tx1"/>
                </a:solidFill>
                <a:latin typeface="Goudy Old Style" pitchFamily="18" charset="0"/>
              </a:rPr>
              <a:t>Tirpak</a:t>
            </a:r>
            <a:r>
              <a:rPr lang="en-US" sz="1600" b="1" dirty="0">
                <a:solidFill>
                  <a:schemeClr val="tx1"/>
                </a:solidFill>
                <a:latin typeface="Goudy Old Style" pitchFamily="18" charset="0"/>
              </a:rPr>
              <a:t> , Oakland University, Rochester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1218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376" y="-35859"/>
            <a:ext cx="9175376" cy="6817659"/>
          </a:xfrm>
          <a:prstGeom prst="rect">
            <a:avLst/>
          </a:prstGeom>
        </p:spPr>
      </p:pic>
      <p:sp>
        <p:nvSpPr>
          <p:cNvPr id="5" name="Rectangle 4"/>
          <p:cNvSpPr/>
          <p:nvPr/>
        </p:nvSpPr>
        <p:spPr>
          <a:xfrm>
            <a:off x="-31376" y="5638800"/>
            <a:ext cx="9175376"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906869"/>
            <a:ext cx="8915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While others may have none. </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6933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76200"/>
            <a:ext cx="9241912" cy="616267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Rectangle 4"/>
          <p:cNvSpPr/>
          <p:nvPr/>
        </p:nvSpPr>
        <p:spPr>
          <a:xfrm>
            <a:off x="-31376" y="5791200"/>
            <a:ext cx="9175376"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6059269"/>
            <a:ext cx="8915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We understand the need.</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2411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 y="762000"/>
            <a:ext cx="8915400" cy="5262979"/>
          </a:xfrm>
          <a:prstGeom prst="rect">
            <a:avLst/>
          </a:prstGeom>
          <a:noFill/>
        </p:spPr>
        <p:txBody>
          <a:bodyPr wrap="square" rtlCol="0">
            <a:spAutoFit/>
          </a:bodyPr>
          <a:lstStyle/>
          <a:p>
            <a:pPr algn="ctr"/>
            <a:r>
              <a:rPr lang="en-US" sz="2000" b="1" dirty="0" smtClean="0">
                <a:latin typeface="Goudy Old Style" pitchFamily="18" charset="0"/>
              </a:rPr>
              <a:t> </a:t>
            </a:r>
            <a:r>
              <a:rPr lang="en-US" sz="2400" b="1" dirty="0" smtClean="0">
                <a:latin typeface="Goudy Old Style" pitchFamily="18" charset="0"/>
              </a:rPr>
              <a:t>Mobile broadband subscriptions are expected </a:t>
            </a:r>
          </a:p>
          <a:p>
            <a:pPr algn="ctr"/>
            <a:r>
              <a:rPr lang="en-US" sz="2400" b="1" dirty="0" smtClean="0">
                <a:latin typeface="Goudy Old Style" pitchFamily="18" charset="0"/>
              </a:rPr>
              <a:t>to grow from nearly 1 billion in 2011 to over 5 </a:t>
            </a:r>
          </a:p>
          <a:p>
            <a:pPr algn="ctr"/>
            <a:r>
              <a:rPr lang="en-US" sz="2400" b="1" dirty="0" smtClean="0">
                <a:latin typeface="Goudy Old Style" pitchFamily="18" charset="0"/>
              </a:rPr>
              <a:t>billion globally in 2016 </a:t>
            </a:r>
          </a:p>
          <a:p>
            <a:pPr algn="ctr"/>
            <a:endParaRPr lang="en-US" sz="2400" b="1" dirty="0">
              <a:latin typeface="Goudy Old Style" pitchFamily="18" charset="0"/>
            </a:endParaRPr>
          </a:p>
          <a:p>
            <a:pPr algn="ctr"/>
            <a:r>
              <a:rPr lang="en-US" sz="2400" b="1" dirty="0" smtClean="0">
                <a:latin typeface="Goudy Old Style" pitchFamily="18" charset="0"/>
              </a:rPr>
              <a:t> By 2015, more Americans will access the </a:t>
            </a:r>
          </a:p>
          <a:p>
            <a:pPr algn="ctr"/>
            <a:r>
              <a:rPr lang="en-US" sz="2400" b="1" dirty="0" smtClean="0">
                <a:latin typeface="Goudy Old Style" pitchFamily="18" charset="0"/>
              </a:rPr>
              <a:t>Internet via mobile devices than desktop PCs </a:t>
            </a:r>
          </a:p>
          <a:p>
            <a:pPr algn="ctr"/>
            <a:endParaRPr lang="en-US" sz="2400" b="1" dirty="0">
              <a:latin typeface="Goudy Old Style" pitchFamily="18" charset="0"/>
            </a:endParaRPr>
          </a:p>
          <a:p>
            <a:pPr algn="ctr"/>
            <a:r>
              <a:rPr lang="en-US" sz="2400" b="1" dirty="0" smtClean="0">
                <a:latin typeface="Goudy Old Style" pitchFamily="18" charset="0"/>
              </a:rPr>
              <a:t> As of March 2012, 46% of American adults </a:t>
            </a:r>
          </a:p>
          <a:p>
            <a:pPr algn="ctr"/>
            <a:r>
              <a:rPr lang="en-US" sz="2400" b="1" dirty="0" smtClean="0">
                <a:latin typeface="Goudy Old Style" pitchFamily="18" charset="0"/>
              </a:rPr>
              <a:t>were smartphone owners – up from 35% in </a:t>
            </a:r>
          </a:p>
          <a:p>
            <a:pPr algn="ctr"/>
            <a:r>
              <a:rPr lang="en-US" sz="2400" b="1" dirty="0" smtClean="0">
                <a:latin typeface="Goudy Old Style" pitchFamily="18" charset="0"/>
              </a:rPr>
              <a:t>May 2011 </a:t>
            </a:r>
          </a:p>
          <a:p>
            <a:pPr algn="ctr"/>
            <a:endParaRPr lang="en-US" sz="2400" b="1" dirty="0">
              <a:latin typeface="Goudy Old Style" pitchFamily="18" charset="0"/>
            </a:endParaRPr>
          </a:p>
          <a:p>
            <a:pPr algn="ctr"/>
            <a:r>
              <a:rPr lang="en-US" sz="2400" b="1" dirty="0" smtClean="0">
                <a:latin typeface="Goudy Old Style" pitchFamily="18" charset="0"/>
              </a:rPr>
              <a:t>In 2011, global smartphone shipments </a:t>
            </a:r>
          </a:p>
          <a:p>
            <a:pPr algn="ctr"/>
            <a:r>
              <a:rPr lang="en-US" sz="2400" b="1" dirty="0" smtClean="0">
                <a:latin typeface="Goudy Old Style" pitchFamily="18" charset="0"/>
              </a:rPr>
              <a:t>exceeded personal computer shipments for </a:t>
            </a:r>
          </a:p>
          <a:p>
            <a:pPr algn="ctr"/>
            <a:r>
              <a:rPr lang="en-US" sz="2400" b="1" dirty="0" smtClean="0">
                <a:latin typeface="Goudy Old Style" pitchFamily="18" charset="0"/>
              </a:rPr>
              <a:t>the first time in history </a:t>
            </a:r>
            <a:endParaRPr lang="en-US" sz="2400" b="1" dirty="0">
              <a:latin typeface="Goudy Old Style" pitchFamily="18" charset="0"/>
            </a:endParaRPr>
          </a:p>
        </p:txBody>
      </p:sp>
      <p:sp>
        <p:nvSpPr>
          <p:cNvPr id="2" name="TextBox 1"/>
          <p:cNvSpPr txBox="1"/>
          <p:nvPr/>
        </p:nvSpPr>
        <p:spPr>
          <a:xfrm>
            <a:off x="1676400" y="6322368"/>
            <a:ext cx="5943600" cy="230832"/>
          </a:xfrm>
          <a:prstGeom prst="rect">
            <a:avLst/>
          </a:prstGeom>
          <a:noFill/>
        </p:spPr>
        <p:txBody>
          <a:bodyPr wrap="square" rtlCol="0">
            <a:spAutoFit/>
          </a:bodyPr>
          <a:lstStyle/>
          <a:p>
            <a:r>
              <a:rPr lang="en-US" sz="900" dirty="0" smtClean="0"/>
              <a:t>WhiteHouse.gov, Digital Government: Building A 21</a:t>
            </a:r>
            <a:r>
              <a:rPr lang="en-US" sz="900" baseline="30000" dirty="0" smtClean="0"/>
              <a:t>st</a:t>
            </a:r>
            <a:r>
              <a:rPr lang="en-US" sz="900" dirty="0" smtClean="0"/>
              <a:t> Century Platform to Better Serve The People, May 23, 2012</a:t>
            </a:r>
            <a:endParaRPr lang="en-US" sz="9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4588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7010400"/>
          </a:xfrm>
          <a:prstGeom prst="rect">
            <a:avLst/>
          </a:prstGeom>
        </p:spPr>
      </p:pic>
      <p:sp>
        <p:nvSpPr>
          <p:cNvPr id="5" name="Rectangle 4"/>
          <p:cNvSpPr/>
          <p:nvPr/>
        </p:nvSpPr>
        <p:spPr>
          <a:xfrm>
            <a:off x="-31376" y="5791200"/>
            <a:ext cx="9175376"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6059269"/>
            <a:ext cx="8915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Take the time to know where you want to go.</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8578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05926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Rectangle 4"/>
          <p:cNvSpPr/>
          <p:nvPr/>
        </p:nvSpPr>
        <p:spPr>
          <a:xfrm>
            <a:off x="-31376" y="5791200"/>
            <a:ext cx="9175376"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6059269"/>
            <a:ext cx="8915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One size does not fit all.</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00219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 y="2838271"/>
            <a:ext cx="8915400" cy="1200329"/>
          </a:xfrm>
          <a:prstGeom prst="rect">
            <a:avLst/>
          </a:prstGeom>
          <a:noFill/>
        </p:spPr>
        <p:txBody>
          <a:bodyPr wrap="square" rtlCol="0">
            <a:spAutoFit/>
          </a:bodyPr>
          <a:lstStyle/>
          <a:p>
            <a:pPr algn="ctr"/>
            <a:r>
              <a:rPr lang="en-US" sz="3600" b="1" dirty="0">
                <a:latin typeface="Goudy Old Style" pitchFamily="18" charset="0"/>
              </a:rPr>
              <a:t>No matter who you are, you have to first define your institution’s goals and needs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9520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76200" y="2838271"/>
            <a:ext cx="8915400" cy="1200329"/>
          </a:xfrm>
          <a:prstGeom prst="rect">
            <a:avLst/>
          </a:prstGeom>
          <a:noFill/>
        </p:spPr>
        <p:txBody>
          <a:bodyPr wrap="square" rtlCol="0">
            <a:spAutoFit/>
          </a:bodyPr>
          <a:lstStyle/>
          <a:p>
            <a:pPr algn="ctr"/>
            <a:r>
              <a:rPr lang="en-US" sz="3600" b="1" dirty="0">
                <a:solidFill>
                  <a:srgbClr val="445A6E"/>
                </a:solidFill>
                <a:latin typeface="Goudy Old Style" pitchFamily="18" charset="0"/>
              </a:rPr>
              <a:t>No matter who you are, you have to first define your institution’s goals and needs</a:t>
            </a:r>
          </a:p>
        </p:txBody>
      </p:sp>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547" y="0"/>
            <a:ext cx="9185565" cy="6858000"/>
          </a:xfrm>
          <a:prstGeom prst="rect">
            <a:avLst/>
          </a:prstGeom>
        </p:spPr>
      </p:pic>
      <p:sp>
        <p:nvSpPr>
          <p:cNvPr id="4" name="TextBox 3"/>
          <p:cNvSpPr txBox="1"/>
          <p:nvPr/>
        </p:nvSpPr>
        <p:spPr>
          <a:xfrm>
            <a:off x="-11547" y="5352871"/>
            <a:ext cx="7860147" cy="1200329"/>
          </a:xfrm>
          <a:prstGeom prst="rect">
            <a:avLst/>
          </a:prstGeom>
          <a:solidFill>
            <a:srgbClr val="970C32"/>
          </a:solidFill>
          <a:ln w="12700" cmpd="sng">
            <a:solidFill>
              <a:schemeClr val="tx1"/>
            </a:solidFill>
          </a:ln>
        </p:spPr>
        <p:txBody>
          <a:bodyPr wrap="square" rtlCol="0">
            <a:spAutoFit/>
          </a:bodyPr>
          <a:lstStyle/>
          <a:p>
            <a:r>
              <a:rPr lang="en-US" sz="2400" b="1" dirty="0" smtClean="0">
                <a:solidFill>
                  <a:schemeClr val="bg1"/>
                </a:solidFill>
                <a:latin typeface="Goudy Old Style" pitchFamily="18" charset="0"/>
              </a:rPr>
              <a:t>Let’s try an example: KSU Admissions wants to use mobile technologies to improve information flow with prospective high school students and parents. </a:t>
            </a:r>
            <a:endParaRPr lang="en-US" sz="2400" b="1"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12521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28378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34200" y="2679240"/>
            <a:ext cx="1752600" cy="1499065"/>
          </a:xfrm>
          <a:prstGeom prst="rect">
            <a:avLst/>
          </a:prstGeom>
          <a:noFill/>
        </p:spPr>
        <p:txBody>
          <a:bodyPr wrap="square" rtlCol="0">
            <a:spAutoFit/>
          </a:bodyPr>
          <a:lstStyle/>
          <a:p>
            <a:pPr>
              <a:lnSpc>
                <a:spcPct val="200000"/>
              </a:lnSpc>
            </a:pPr>
            <a:r>
              <a:rPr lang="en-US" sz="1600" dirty="0">
                <a:latin typeface="Goudy Old Style" pitchFamily="18" charset="0"/>
              </a:rPr>
              <a:t>HS Students</a:t>
            </a:r>
          </a:p>
          <a:p>
            <a:pPr>
              <a:lnSpc>
                <a:spcPct val="200000"/>
              </a:lnSpc>
            </a:pPr>
            <a:r>
              <a:rPr lang="en-US" sz="1600" dirty="0">
                <a:latin typeface="Goudy Old Style" pitchFamily="18" charset="0"/>
              </a:rPr>
              <a:t>HS Parents</a:t>
            </a:r>
          </a:p>
          <a:p>
            <a:pPr>
              <a:lnSpc>
                <a:spcPct val="200000"/>
              </a:lnSpc>
            </a:pPr>
            <a:r>
              <a:rPr lang="en-US" sz="1600" dirty="0">
                <a:latin typeface="Goudy Old Style" pitchFamily="18" charset="0"/>
              </a:rPr>
              <a:t>HS Counselors</a:t>
            </a:r>
          </a:p>
        </p:txBody>
      </p:sp>
      <p:sp>
        <p:nvSpPr>
          <p:cNvPr id="6" name="TextBox 5"/>
          <p:cNvSpPr txBox="1"/>
          <p:nvPr/>
        </p:nvSpPr>
        <p:spPr>
          <a:xfrm>
            <a:off x="2514600" y="2703255"/>
            <a:ext cx="1981200" cy="2062103"/>
          </a:xfrm>
          <a:prstGeom prst="rect">
            <a:avLst/>
          </a:prstGeom>
          <a:noFill/>
        </p:spPr>
        <p:txBody>
          <a:bodyPr wrap="square" rtlCol="0">
            <a:spAutoFit/>
          </a:bodyPr>
          <a:lstStyle/>
          <a:p>
            <a:pPr>
              <a:lnSpc>
                <a:spcPct val="200000"/>
              </a:lnSpc>
            </a:pPr>
            <a:r>
              <a:rPr lang="en-US" sz="1600" dirty="0">
                <a:latin typeface="Goudy Old Style" pitchFamily="18" charset="0"/>
              </a:rPr>
              <a:t>In-House </a:t>
            </a:r>
            <a:r>
              <a:rPr lang="en-US" sz="1600" dirty="0" smtClean="0">
                <a:latin typeface="Goudy Old Style" pitchFamily="18" charset="0"/>
              </a:rPr>
              <a:t>IT</a:t>
            </a:r>
          </a:p>
          <a:p>
            <a:pPr>
              <a:lnSpc>
                <a:spcPct val="200000"/>
              </a:lnSpc>
            </a:pPr>
            <a:r>
              <a:rPr lang="en-US" sz="1600" dirty="0" smtClean="0">
                <a:latin typeface="Goudy Old Style" pitchFamily="18" charset="0"/>
              </a:rPr>
              <a:t>Learning Curve</a:t>
            </a:r>
            <a:endParaRPr lang="en-US" sz="1600" dirty="0">
              <a:latin typeface="Goudy Old Style" pitchFamily="18" charset="0"/>
            </a:endParaRPr>
          </a:p>
          <a:p>
            <a:pPr>
              <a:lnSpc>
                <a:spcPct val="200000"/>
              </a:lnSpc>
            </a:pPr>
            <a:r>
              <a:rPr lang="en-US" sz="1600" dirty="0">
                <a:latin typeface="Goudy Old Style" pitchFamily="18" charset="0"/>
              </a:rPr>
              <a:t>Small Budget</a:t>
            </a:r>
          </a:p>
          <a:p>
            <a:pPr>
              <a:lnSpc>
                <a:spcPct val="200000"/>
              </a:lnSpc>
            </a:pPr>
            <a:r>
              <a:rPr lang="en-US" sz="1600" dirty="0" smtClean="0">
                <a:latin typeface="Goudy Old Style" pitchFamily="18" charset="0"/>
              </a:rPr>
              <a:t>Outsourced IT</a:t>
            </a:r>
            <a:endParaRPr lang="en-US" sz="1600" dirty="0">
              <a:latin typeface="Goudy Old Style" pitchFamily="18" charset="0"/>
            </a:endParaRPr>
          </a:p>
        </p:txBody>
      </p:sp>
      <p:sp>
        <p:nvSpPr>
          <p:cNvPr id="7" name="TextBox 6"/>
          <p:cNvSpPr txBox="1"/>
          <p:nvPr/>
        </p:nvSpPr>
        <p:spPr>
          <a:xfrm>
            <a:off x="533400" y="2703255"/>
            <a:ext cx="2362200" cy="1569660"/>
          </a:xfrm>
          <a:prstGeom prst="rect">
            <a:avLst/>
          </a:prstGeom>
          <a:noFill/>
        </p:spPr>
        <p:txBody>
          <a:bodyPr wrap="square" rtlCol="0">
            <a:spAutoFit/>
          </a:bodyPr>
          <a:lstStyle/>
          <a:p>
            <a:pPr>
              <a:lnSpc>
                <a:spcPct val="200000"/>
              </a:lnSpc>
            </a:pPr>
            <a:r>
              <a:rPr lang="en-US" sz="1600" dirty="0">
                <a:latin typeface="Goudy Old Style" pitchFamily="18" charset="0"/>
              </a:rPr>
              <a:t>Desktop Web Site</a:t>
            </a:r>
          </a:p>
          <a:p>
            <a:pPr>
              <a:lnSpc>
                <a:spcPct val="200000"/>
              </a:lnSpc>
            </a:pPr>
            <a:r>
              <a:rPr lang="en-US" sz="1600" dirty="0">
                <a:latin typeface="Goudy Old Style" pitchFamily="18" charset="0"/>
              </a:rPr>
              <a:t>Mobile Web Site</a:t>
            </a:r>
          </a:p>
          <a:p>
            <a:pPr>
              <a:lnSpc>
                <a:spcPct val="200000"/>
              </a:lnSpc>
            </a:pPr>
            <a:r>
              <a:rPr lang="en-US" sz="1600" dirty="0">
                <a:latin typeface="Goudy Old Style" pitchFamily="18" charset="0"/>
              </a:rPr>
              <a:t>Native </a:t>
            </a:r>
            <a:r>
              <a:rPr lang="en-US" sz="1600" dirty="0" smtClean="0">
                <a:latin typeface="Goudy Old Style" pitchFamily="18" charset="0"/>
              </a:rPr>
              <a:t>App</a:t>
            </a:r>
            <a:endParaRPr lang="en-US" sz="1600" dirty="0">
              <a:latin typeface="Goudy Old Style" pitchFamily="18" charset="0"/>
            </a:endParaRPr>
          </a:p>
        </p:txBody>
      </p:sp>
      <p:sp>
        <p:nvSpPr>
          <p:cNvPr id="9" name="TextBox 8"/>
          <p:cNvSpPr txBox="1"/>
          <p:nvPr/>
        </p:nvSpPr>
        <p:spPr>
          <a:xfrm>
            <a:off x="533400" y="1917240"/>
            <a:ext cx="1409700" cy="566309"/>
          </a:xfrm>
          <a:prstGeom prst="rect">
            <a:avLst/>
          </a:prstGeom>
          <a:noFill/>
        </p:spPr>
        <p:txBody>
          <a:bodyPr wrap="square" rtlCol="0">
            <a:spAutoFit/>
          </a:bodyPr>
          <a:lstStyle/>
          <a:p>
            <a:pPr>
              <a:lnSpc>
                <a:spcPct val="200000"/>
              </a:lnSpc>
            </a:pPr>
            <a:r>
              <a:rPr lang="en-US" b="1" dirty="0" smtClean="0">
                <a:latin typeface="Goudy Old Style" pitchFamily="18" charset="0"/>
              </a:rPr>
              <a:t>Platform</a:t>
            </a:r>
            <a:endParaRPr lang="en-US" b="1" dirty="0">
              <a:latin typeface="Goudy Old Style" pitchFamily="18" charset="0"/>
            </a:endParaRPr>
          </a:p>
        </p:txBody>
      </p:sp>
      <p:sp>
        <p:nvSpPr>
          <p:cNvPr id="10" name="TextBox 9"/>
          <p:cNvSpPr txBox="1"/>
          <p:nvPr/>
        </p:nvSpPr>
        <p:spPr>
          <a:xfrm>
            <a:off x="2590800" y="1917240"/>
            <a:ext cx="1295400" cy="566309"/>
          </a:xfrm>
          <a:prstGeom prst="rect">
            <a:avLst/>
          </a:prstGeom>
          <a:noFill/>
        </p:spPr>
        <p:txBody>
          <a:bodyPr wrap="square" rtlCol="0">
            <a:spAutoFit/>
          </a:bodyPr>
          <a:lstStyle/>
          <a:p>
            <a:pPr>
              <a:lnSpc>
                <a:spcPct val="200000"/>
              </a:lnSpc>
            </a:pPr>
            <a:r>
              <a:rPr lang="en-US" b="1" dirty="0" smtClean="0">
                <a:latin typeface="Goudy Old Style" pitchFamily="18" charset="0"/>
              </a:rPr>
              <a:t>Resources</a:t>
            </a:r>
            <a:endParaRPr lang="en-US" b="1" dirty="0">
              <a:latin typeface="Goudy Old Style" pitchFamily="18" charset="0"/>
            </a:endParaRPr>
          </a:p>
        </p:txBody>
      </p:sp>
      <p:sp>
        <p:nvSpPr>
          <p:cNvPr id="11" name="TextBox 10"/>
          <p:cNvSpPr txBox="1"/>
          <p:nvPr/>
        </p:nvSpPr>
        <p:spPr>
          <a:xfrm>
            <a:off x="6934200" y="1917240"/>
            <a:ext cx="1600200" cy="566309"/>
          </a:xfrm>
          <a:prstGeom prst="rect">
            <a:avLst/>
          </a:prstGeom>
          <a:noFill/>
        </p:spPr>
        <p:txBody>
          <a:bodyPr wrap="square" rtlCol="0">
            <a:spAutoFit/>
          </a:bodyPr>
          <a:lstStyle/>
          <a:p>
            <a:pPr>
              <a:lnSpc>
                <a:spcPct val="200000"/>
              </a:lnSpc>
            </a:pPr>
            <a:r>
              <a:rPr lang="en-US" b="1" dirty="0" smtClean="0">
                <a:latin typeface="Goudy Old Style" pitchFamily="18" charset="0"/>
              </a:rPr>
              <a:t>Audience</a:t>
            </a:r>
            <a:endParaRPr lang="en-US" b="1" dirty="0">
              <a:latin typeface="Goudy Old Style" pitchFamily="18" charset="0"/>
            </a:endParaRPr>
          </a:p>
        </p:txBody>
      </p:sp>
      <p:cxnSp>
        <p:nvCxnSpPr>
          <p:cNvPr id="12" name="Straight Connector 11"/>
          <p:cNvCxnSpPr/>
          <p:nvPr/>
        </p:nvCxnSpPr>
        <p:spPr>
          <a:xfrm>
            <a:off x="1752600" y="4038600"/>
            <a:ext cx="4572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09800" y="2783610"/>
            <a:ext cx="0" cy="14133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09800" y="41969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09800" y="278361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05600" y="2755440"/>
            <a:ext cx="0" cy="9848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05600" y="37397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05600" y="275544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00800" y="32825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648200" y="1910954"/>
            <a:ext cx="1371600" cy="566309"/>
          </a:xfrm>
          <a:prstGeom prst="rect">
            <a:avLst/>
          </a:prstGeom>
          <a:noFill/>
        </p:spPr>
        <p:txBody>
          <a:bodyPr wrap="square" rtlCol="0">
            <a:spAutoFit/>
          </a:bodyPr>
          <a:lstStyle/>
          <a:p>
            <a:pPr>
              <a:lnSpc>
                <a:spcPct val="200000"/>
              </a:lnSpc>
            </a:pPr>
            <a:r>
              <a:rPr lang="en-US" b="1" dirty="0" smtClean="0">
                <a:latin typeface="Goudy Old Style" pitchFamily="18" charset="0"/>
              </a:rPr>
              <a:t>Content</a:t>
            </a:r>
            <a:endParaRPr lang="en-US" b="1" dirty="0">
              <a:latin typeface="Goudy Old Style" pitchFamily="18" charset="0"/>
            </a:endParaRPr>
          </a:p>
        </p:txBody>
      </p:sp>
      <p:sp>
        <p:nvSpPr>
          <p:cNvPr id="23" name="TextBox 22"/>
          <p:cNvSpPr txBox="1"/>
          <p:nvPr/>
        </p:nvSpPr>
        <p:spPr>
          <a:xfrm>
            <a:off x="4648200" y="2709209"/>
            <a:ext cx="1981200" cy="2554545"/>
          </a:xfrm>
          <a:prstGeom prst="rect">
            <a:avLst/>
          </a:prstGeom>
          <a:noFill/>
        </p:spPr>
        <p:txBody>
          <a:bodyPr wrap="square" rtlCol="0">
            <a:spAutoFit/>
          </a:bodyPr>
          <a:lstStyle/>
          <a:p>
            <a:pPr>
              <a:lnSpc>
                <a:spcPct val="200000"/>
              </a:lnSpc>
            </a:pPr>
            <a:r>
              <a:rPr lang="en-US" sz="1600" dirty="0">
                <a:latin typeface="Goudy Old Style" pitchFamily="18" charset="0"/>
              </a:rPr>
              <a:t>About KSU</a:t>
            </a:r>
          </a:p>
          <a:p>
            <a:pPr>
              <a:lnSpc>
                <a:spcPct val="200000"/>
              </a:lnSpc>
            </a:pPr>
            <a:r>
              <a:rPr lang="en-US" sz="1600" dirty="0">
                <a:latin typeface="Goudy Old Style" pitchFamily="18" charset="0"/>
              </a:rPr>
              <a:t>Academic Programs</a:t>
            </a:r>
          </a:p>
          <a:p>
            <a:pPr>
              <a:lnSpc>
                <a:spcPct val="200000"/>
              </a:lnSpc>
            </a:pPr>
            <a:r>
              <a:rPr lang="en-US" sz="1600" dirty="0">
                <a:latin typeface="Goudy Old Style" pitchFamily="18" charset="0"/>
              </a:rPr>
              <a:t>Tuition &amp; Fees</a:t>
            </a:r>
          </a:p>
          <a:p>
            <a:pPr>
              <a:lnSpc>
                <a:spcPct val="200000"/>
              </a:lnSpc>
            </a:pPr>
            <a:r>
              <a:rPr lang="en-US" sz="1600" dirty="0">
                <a:latin typeface="Goudy Old Style" pitchFamily="18" charset="0"/>
              </a:rPr>
              <a:t>Stories &amp; Testimony</a:t>
            </a:r>
          </a:p>
          <a:p>
            <a:pPr>
              <a:lnSpc>
                <a:spcPct val="200000"/>
              </a:lnSpc>
            </a:pPr>
            <a:r>
              <a:rPr lang="en-US" sz="1600" dirty="0">
                <a:latin typeface="Goudy Old Style" pitchFamily="18" charset="0"/>
              </a:rPr>
              <a:t>Application</a:t>
            </a:r>
          </a:p>
        </p:txBody>
      </p:sp>
      <p:cxnSp>
        <p:nvCxnSpPr>
          <p:cNvPr id="27" name="Straight Connector 26"/>
          <p:cNvCxnSpPr/>
          <p:nvPr/>
        </p:nvCxnSpPr>
        <p:spPr>
          <a:xfrm>
            <a:off x="4419600" y="2749154"/>
            <a:ext cx="0" cy="25086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19600" y="525780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19600" y="27491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4800" y="3276268"/>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029384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5" name="Rectangle 4"/>
          <p:cNvSpPr/>
          <p:nvPr/>
        </p:nvSpPr>
        <p:spPr>
          <a:xfrm>
            <a:off x="-31376" y="5638800"/>
            <a:ext cx="9175376"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906869"/>
            <a:ext cx="8915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Dollars + Hope</a:t>
            </a:r>
            <a:r>
              <a:rPr lang="en-US" sz="3600" dirty="0"/>
              <a:t> </a:t>
            </a:r>
            <a:r>
              <a:rPr lang="en-US" sz="3600" dirty="0">
                <a:solidFill>
                  <a:schemeClr val="bg1"/>
                </a:solidFill>
              </a:rPr>
              <a:t>≠</a:t>
            </a:r>
            <a:r>
              <a:rPr lang="en-US" sz="3600" dirty="0">
                <a:solidFill>
                  <a:schemeClr val="bg1"/>
                </a:solidFill>
                <a:latin typeface="Goudy Old Style" pitchFamily="18" charset="0"/>
              </a:rPr>
              <a:t> A </a:t>
            </a:r>
            <a:r>
              <a:rPr lang="en-US" sz="3600" dirty="0" smtClean="0">
                <a:solidFill>
                  <a:schemeClr val="bg1"/>
                </a:solidFill>
                <a:latin typeface="Goudy Old Style" pitchFamily="18" charset="0"/>
              </a:rPr>
              <a:t>Strong </a:t>
            </a:r>
            <a:r>
              <a:rPr lang="en-US" sz="3600" dirty="0">
                <a:solidFill>
                  <a:schemeClr val="bg1"/>
                </a:solidFill>
                <a:latin typeface="Goudy Old Style" pitchFamily="18" charset="0"/>
              </a:rPr>
              <a:t>Mobile Strategy</a:t>
            </a:r>
            <a:r>
              <a:rPr lang="en-US" sz="3600" dirty="0" smtClean="0">
                <a:solidFill>
                  <a:schemeClr val="bg1"/>
                </a:solidFill>
                <a:latin typeface="Goudy Old Style" pitchFamily="18" charset="0"/>
              </a:rPr>
              <a:t>  </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6725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3" name="Content Placeholder 2"/>
          <p:cNvSpPr>
            <a:spLocks noGrp="1"/>
          </p:cNvSpPr>
          <p:nvPr>
            <p:ph idx="4294967295"/>
          </p:nvPr>
        </p:nvSpPr>
        <p:spPr>
          <a:xfrm>
            <a:off x="457200" y="4191000"/>
            <a:ext cx="8229600" cy="2362200"/>
          </a:xfrm>
        </p:spPr>
        <p:txBody>
          <a:bodyPr>
            <a:normAutofit/>
          </a:bodyPr>
          <a:lstStyle/>
          <a:p>
            <a:pPr marL="0" indent="0" algn="ctr">
              <a:spcBef>
                <a:spcPct val="0"/>
              </a:spcBef>
              <a:buNone/>
            </a:pPr>
            <a:r>
              <a:rPr lang="en-US" b="1" dirty="0">
                <a:latin typeface="Goudy Old Style" pitchFamily="18" charset="0"/>
              </a:rPr>
              <a:t>ACTI </a:t>
            </a:r>
            <a:r>
              <a:rPr lang="en-US" b="1" dirty="0" smtClean="0">
                <a:latin typeface="Goudy Old Style" pitchFamily="18" charset="0"/>
              </a:rPr>
              <a:t>is:</a:t>
            </a:r>
            <a:br>
              <a:rPr lang="en-US" b="1" dirty="0" smtClean="0">
                <a:latin typeface="Goudy Old Style" pitchFamily="18" charset="0"/>
              </a:rPr>
            </a:br>
            <a:r>
              <a:rPr lang="en-US" sz="2800" b="1" dirty="0" smtClean="0">
                <a:latin typeface="Goudy Old Style" pitchFamily="18" charset="0"/>
              </a:rPr>
              <a:t>Advanced </a:t>
            </a:r>
            <a:r>
              <a:rPr lang="en-US" sz="2800" b="1" dirty="0">
                <a:latin typeface="Goudy Old Style" pitchFamily="18" charset="0"/>
              </a:rPr>
              <a:t>Core Technologies Initiative</a:t>
            </a:r>
          </a:p>
          <a:p>
            <a:pPr marL="0" indent="0" algn="ctr">
              <a:spcBef>
                <a:spcPct val="0"/>
              </a:spcBef>
              <a:buNone/>
            </a:pPr>
            <a:endParaRPr lang="en-US" sz="2800" b="1" dirty="0">
              <a:latin typeface="Goudy Old Style" pitchFamily="18" charset="0"/>
            </a:endParaRPr>
          </a:p>
          <a:p>
            <a:pPr marL="0" indent="0" algn="ctr">
              <a:spcBef>
                <a:spcPct val="0"/>
              </a:spcBef>
              <a:buNone/>
            </a:pPr>
            <a:r>
              <a:rPr lang="en-US" sz="2800" b="1" dirty="0">
                <a:latin typeface="Goudy Old Style" pitchFamily="18" charset="0"/>
              </a:rPr>
              <a:t>Focus is on </a:t>
            </a:r>
            <a:r>
              <a:rPr lang="en-US" sz="2800" b="1" dirty="0" smtClean="0">
                <a:latin typeface="Goudy Old Style" pitchFamily="18" charset="0"/>
              </a:rPr>
              <a:t>bringing </a:t>
            </a:r>
            <a:r>
              <a:rPr lang="en-US" sz="2800" b="1" dirty="0">
                <a:latin typeface="Goudy Old Style" pitchFamily="18" charset="0"/>
              </a:rPr>
              <a:t>leaders together to focus on advanced </a:t>
            </a:r>
            <a:r>
              <a:rPr lang="en-US" sz="2800" b="1" dirty="0" smtClean="0">
                <a:latin typeface="Goudy Old Style" pitchFamily="18" charset="0"/>
              </a:rPr>
              <a:t>technologies</a:t>
            </a:r>
            <a:endParaRPr lang="en-US" sz="40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60416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34200" y="2679240"/>
            <a:ext cx="1752600" cy="1499065"/>
          </a:xfrm>
          <a:prstGeom prst="rect">
            <a:avLst/>
          </a:prstGeom>
          <a:noFill/>
        </p:spPr>
        <p:txBody>
          <a:bodyPr wrap="square" rtlCol="0">
            <a:spAutoFit/>
          </a:bodyPr>
          <a:lstStyle/>
          <a:p>
            <a:pPr>
              <a:lnSpc>
                <a:spcPct val="200000"/>
              </a:lnSpc>
            </a:pPr>
            <a:r>
              <a:rPr lang="en-US" sz="1600" dirty="0">
                <a:latin typeface="Goudy Old Style" pitchFamily="18" charset="0"/>
              </a:rPr>
              <a:t>HS Students</a:t>
            </a:r>
          </a:p>
          <a:p>
            <a:pPr>
              <a:lnSpc>
                <a:spcPct val="200000"/>
              </a:lnSpc>
            </a:pPr>
            <a:r>
              <a:rPr lang="en-US" sz="1600" dirty="0">
                <a:latin typeface="Goudy Old Style" pitchFamily="18" charset="0"/>
              </a:rPr>
              <a:t>HS Parents</a:t>
            </a:r>
          </a:p>
          <a:p>
            <a:pPr>
              <a:lnSpc>
                <a:spcPct val="200000"/>
              </a:lnSpc>
            </a:pPr>
            <a:r>
              <a:rPr lang="en-US" sz="1600" dirty="0">
                <a:latin typeface="Goudy Old Style" pitchFamily="18" charset="0"/>
              </a:rPr>
              <a:t>HS Counselors</a:t>
            </a:r>
          </a:p>
        </p:txBody>
      </p:sp>
      <p:sp>
        <p:nvSpPr>
          <p:cNvPr id="6" name="TextBox 5"/>
          <p:cNvSpPr txBox="1"/>
          <p:nvPr/>
        </p:nvSpPr>
        <p:spPr>
          <a:xfrm>
            <a:off x="2514600" y="2703255"/>
            <a:ext cx="1981200" cy="2062103"/>
          </a:xfrm>
          <a:prstGeom prst="rect">
            <a:avLst/>
          </a:prstGeom>
          <a:noFill/>
        </p:spPr>
        <p:txBody>
          <a:bodyPr wrap="square" rtlCol="0">
            <a:spAutoFit/>
          </a:bodyPr>
          <a:lstStyle/>
          <a:p>
            <a:pPr>
              <a:lnSpc>
                <a:spcPct val="200000"/>
              </a:lnSpc>
            </a:pPr>
            <a:r>
              <a:rPr lang="en-US" sz="1600" dirty="0">
                <a:latin typeface="Goudy Old Style" pitchFamily="18" charset="0"/>
              </a:rPr>
              <a:t>In-House </a:t>
            </a:r>
            <a:r>
              <a:rPr lang="en-US" sz="1600" dirty="0" smtClean="0">
                <a:latin typeface="Goudy Old Style" pitchFamily="18" charset="0"/>
              </a:rPr>
              <a:t>IT</a:t>
            </a:r>
          </a:p>
          <a:p>
            <a:pPr>
              <a:lnSpc>
                <a:spcPct val="200000"/>
              </a:lnSpc>
            </a:pPr>
            <a:r>
              <a:rPr lang="en-US" sz="1600" dirty="0" smtClean="0">
                <a:latin typeface="Goudy Old Style" pitchFamily="18" charset="0"/>
              </a:rPr>
              <a:t>Learning Curve</a:t>
            </a:r>
            <a:endParaRPr lang="en-US" sz="1600" dirty="0">
              <a:latin typeface="Goudy Old Style" pitchFamily="18" charset="0"/>
            </a:endParaRPr>
          </a:p>
          <a:p>
            <a:pPr>
              <a:lnSpc>
                <a:spcPct val="200000"/>
              </a:lnSpc>
            </a:pPr>
            <a:r>
              <a:rPr lang="en-US" sz="1600" dirty="0">
                <a:latin typeface="Goudy Old Style" pitchFamily="18" charset="0"/>
              </a:rPr>
              <a:t>Small Budget</a:t>
            </a:r>
          </a:p>
          <a:p>
            <a:pPr>
              <a:lnSpc>
                <a:spcPct val="200000"/>
              </a:lnSpc>
            </a:pPr>
            <a:r>
              <a:rPr lang="en-US" sz="1600" dirty="0" smtClean="0">
                <a:latin typeface="Goudy Old Style" pitchFamily="18" charset="0"/>
              </a:rPr>
              <a:t>Outsourced IT</a:t>
            </a:r>
            <a:endParaRPr lang="en-US" sz="1600" dirty="0">
              <a:latin typeface="Goudy Old Style" pitchFamily="18" charset="0"/>
            </a:endParaRPr>
          </a:p>
        </p:txBody>
      </p:sp>
      <p:sp>
        <p:nvSpPr>
          <p:cNvPr id="7" name="TextBox 6"/>
          <p:cNvSpPr txBox="1"/>
          <p:nvPr/>
        </p:nvSpPr>
        <p:spPr>
          <a:xfrm>
            <a:off x="533400" y="2703255"/>
            <a:ext cx="2362200" cy="1569660"/>
          </a:xfrm>
          <a:prstGeom prst="rect">
            <a:avLst/>
          </a:prstGeom>
          <a:noFill/>
        </p:spPr>
        <p:txBody>
          <a:bodyPr wrap="square" rtlCol="0">
            <a:spAutoFit/>
          </a:bodyPr>
          <a:lstStyle/>
          <a:p>
            <a:pPr>
              <a:lnSpc>
                <a:spcPct val="200000"/>
              </a:lnSpc>
            </a:pPr>
            <a:r>
              <a:rPr lang="en-US" sz="1600" dirty="0">
                <a:latin typeface="Goudy Old Style" pitchFamily="18" charset="0"/>
              </a:rPr>
              <a:t>Desktop Web Site</a:t>
            </a:r>
          </a:p>
          <a:p>
            <a:pPr>
              <a:lnSpc>
                <a:spcPct val="200000"/>
              </a:lnSpc>
            </a:pPr>
            <a:r>
              <a:rPr lang="en-US" sz="1600" dirty="0">
                <a:latin typeface="Goudy Old Style" pitchFamily="18" charset="0"/>
              </a:rPr>
              <a:t>Mobile Web Site</a:t>
            </a:r>
          </a:p>
          <a:p>
            <a:pPr>
              <a:lnSpc>
                <a:spcPct val="200000"/>
              </a:lnSpc>
            </a:pPr>
            <a:r>
              <a:rPr lang="en-US" sz="1600" dirty="0">
                <a:latin typeface="Goudy Old Style" pitchFamily="18" charset="0"/>
              </a:rPr>
              <a:t>Native </a:t>
            </a:r>
            <a:r>
              <a:rPr lang="en-US" sz="1600" dirty="0" smtClean="0">
                <a:latin typeface="Goudy Old Style" pitchFamily="18" charset="0"/>
              </a:rPr>
              <a:t>App</a:t>
            </a:r>
            <a:endParaRPr lang="en-US" sz="1600" dirty="0">
              <a:latin typeface="Goudy Old Style" pitchFamily="18" charset="0"/>
            </a:endParaRPr>
          </a:p>
        </p:txBody>
      </p:sp>
      <p:sp>
        <p:nvSpPr>
          <p:cNvPr id="9" name="TextBox 8"/>
          <p:cNvSpPr txBox="1"/>
          <p:nvPr/>
        </p:nvSpPr>
        <p:spPr>
          <a:xfrm>
            <a:off x="533400" y="1917240"/>
            <a:ext cx="1409700" cy="566309"/>
          </a:xfrm>
          <a:prstGeom prst="rect">
            <a:avLst/>
          </a:prstGeom>
          <a:noFill/>
        </p:spPr>
        <p:txBody>
          <a:bodyPr wrap="square" rtlCol="0">
            <a:spAutoFit/>
          </a:bodyPr>
          <a:lstStyle/>
          <a:p>
            <a:pPr>
              <a:lnSpc>
                <a:spcPct val="200000"/>
              </a:lnSpc>
            </a:pPr>
            <a:r>
              <a:rPr lang="en-US" b="1" dirty="0" smtClean="0">
                <a:latin typeface="Goudy Old Style" pitchFamily="18" charset="0"/>
              </a:rPr>
              <a:t>Platform</a:t>
            </a:r>
            <a:endParaRPr lang="en-US" b="1" dirty="0">
              <a:latin typeface="Goudy Old Style" pitchFamily="18" charset="0"/>
            </a:endParaRPr>
          </a:p>
        </p:txBody>
      </p:sp>
      <p:sp>
        <p:nvSpPr>
          <p:cNvPr id="10" name="TextBox 9"/>
          <p:cNvSpPr txBox="1"/>
          <p:nvPr/>
        </p:nvSpPr>
        <p:spPr>
          <a:xfrm>
            <a:off x="2590800" y="1917240"/>
            <a:ext cx="1295400" cy="566309"/>
          </a:xfrm>
          <a:prstGeom prst="rect">
            <a:avLst/>
          </a:prstGeom>
          <a:noFill/>
        </p:spPr>
        <p:txBody>
          <a:bodyPr wrap="square" rtlCol="0">
            <a:spAutoFit/>
          </a:bodyPr>
          <a:lstStyle/>
          <a:p>
            <a:pPr>
              <a:lnSpc>
                <a:spcPct val="200000"/>
              </a:lnSpc>
            </a:pPr>
            <a:r>
              <a:rPr lang="en-US" b="1" dirty="0" smtClean="0">
                <a:latin typeface="Goudy Old Style" pitchFamily="18" charset="0"/>
              </a:rPr>
              <a:t>Resources</a:t>
            </a:r>
            <a:endParaRPr lang="en-US" b="1" dirty="0">
              <a:latin typeface="Goudy Old Style" pitchFamily="18" charset="0"/>
            </a:endParaRPr>
          </a:p>
        </p:txBody>
      </p:sp>
      <p:sp>
        <p:nvSpPr>
          <p:cNvPr id="11" name="TextBox 10"/>
          <p:cNvSpPr txBox="1"/>
          <p:nvPr/>
        </p:nvSpPr>
        <p:spPr>
          <a:xfrm>
            <a:off x="6934200" y="1917240"/>
            <a:ext cx="1600200" cy="566309"/>
          </a:xfrm>
          <a:prstGeom prst="rect">
            <a:avLst/>
          </a:prstGeom>
          <a:noFill/>
        </p:spPr>
        <p:txBody>
          <a:bodyPr wrap="square" rtlCol="0">
            <a:spAutoFit/>
          </a:bodyPr>
          <a:lstStyle/>
          <a:p>
            <a:pPr>
              <a:lnSpc>
                <a:spcPct val="200000"/>
              </a:lnSpc>
            </a:pPr>
            <a:r>
              <a:rPr lang="en-US" b="1" dirty="0" smtClean="0">
                <a:latin typeface="Goudy Old Style" pitchFamily="18" charset="0"/>
              </a:rPr>
              <a:t>Audience</a:t>
            </a:r>
            <a:endParaRPr lang="en-US" b="1" dirty="0">
              <a:latin typeface="Goudy Old Style" pitchFamily="18" charset="0"/>
            </a:endParaRPr>
          </a:p>
        </p:txBody>
      </p:sp>
      <p:cxnSp>
        <p:nvCxnSpPr>
          <p:cNvPr id="12" name="Straight Connector 11"/>
          <p:cNvCxnSpPr/>
          <p:nvPr/>
        </p:nvCxnSpPr>
        <p:spPr>
          <a:xfrm>
            <a:off x="1752600" y="4038600"/>
            <a:ext cx="4572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09800" y="2783610"/>
            <a:ext cx="0" cy="14133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09800" y="41969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09800" y="278361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05600" y="2755440"/>
            <a:ext cx="0" cy="9848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05600" y="37397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05600" y="275544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00800" y="32825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648200" y="1910954"/>
            <a:ext cx="1371600" cy="566309"/>
          </a:xfrm>
          <a:prstGeom prst="rect">
            <a:avLst/>
          </a:prstGeom>
          <a:noFill/>
        </p:spPr>
        <p:txBody>
          <a:bodyPr wrap="square" rtlCol="0">
            <a:spAutoFit/>
          </a:bodyPr>
          <a:lstStyle/>
          <a:p>
            <a:pPr>
              <a:lnSpc>
                <a:spcPct val="200000"/>
              </a:lnSpc>
            </a:pPr>
            <a:r>
              <a:rPr lang="en-US" b="1" dirty="0" smtClean="0">
                <a:latin typeface="Goudy Old Style" pitchFamily="18" charset="0"/>
              </a:rPr>
              <a:t>Content</a:t>
            </a:r>
            <a:endParaRPr lang="en-US" b="1" dirty="0">
              <a:latin typeface="Goudy Old Style" pitchFamily="18" charset="0"/>
            </a:endParaRPr>
          </a:p>
        </p:txBody>
      </p:sp>
      <p:sp>
        <p:nvSpPr>
          <p:cNvPr id="23" name="TextBox 22"/>
          <p:cNvSpPr txBox="1"/>
          <p:nvPr/>
        </p:nvSpPr>
        <p:spPr>
          <a:xfrm>
            <a:off x="4648200" y="2709209"/>
            <a:ext cx="1981200" cy="2554545"/>
          </a:xfrm>
          <a:prstGeom prst="rect">
            <a:avLst/>
          </a:prstGeom>
          <a:noFill/>
        </p:spPr>
        <p:txBody>
          <a:bodyPr wrap="square" rtlCol="0">
            <a:spAutoFit/>
          </a:bodyPr>
          <a:lstStyle/>
          <a:p>
            <a:pPr>
              <a:lnSpc>
                <a:spcPct val="200000"/>
              </a:lnSpc>
            </a:pPr>
            <a:r>
              <a:rPr lang="en-US" sz="1600" dirty="0">
                <a:latin typeface="Goudy Old Style" pitchFamily="18" charset="0"/>
              </a:rPr>
              <a:t>About KSU</a:t>
            </a:r>
          </a:p>
          <a:p>
            <a:pPr>
              <a:lnSpc>
                <a:spcPct val="200000"/>
              </a:lnSpc>
            </a:pPr>
            <a:r>
              <a:rPr lang="en-US" sz="1600" dirty="0">
                <a:latin typeface="Goudy Old Style" pitchFamily="18" charset="0"/>
              </a:rPr>
              <a:t>Academic Programs</a:t>
            </a:r>
          </a:p>
          <a:p>
            <a:pPr>
              <a:lnSpc>
                <a:spcPct val="200000"/>
              </a:lnSpc>
            </a:pPr>
            <a:r>
              <a:rPr lang="en-US" sz="1600" dirty="0">
                <a:latin typeface="Goudy Old Style" pitchFamily="18" charset="0"/>
              </a:rPr>
              <a:t>Tuition &amp; Fees</a:t>
            </a:r>
          </a:p>
          <a:p>
            <a:pPr>
              <a:lnSpc>
                <a:spcPct val="200000"/>
              </a:lnSpc>
            </a:pPr>
            <a:r>
              <a:rPr lang="en-US" sz="1600" dirty="0">
                <a:latin typeface="Goudy Old Style" pitchFamily="18" charset="0"/>
              </a:rPr>
              <a:t>Stories &amp; Testimony</a:t>
            </a:r>
          </a:p>
          <a:p>
            <a:pPr>
              <a:lnSpc>
                <a:spcPct val="200000"/>
              </a:lnSpc>
            </a:pPr>
            <a:r>
              <a:rPr lang="en-US" sz="1600" dirty="0">
                <a:latin typeface="Goudy Old Style" pitchFamily="18" charset="0"/>
              </a:rPr>
              <a:t>Application</a:t>
            </a:r>
          </a:p>
        </p:txBody>
      </p:sp>
      <p:cxnSp>
        <p:nvCxnSpPr>
          <p:cNvPr id="27" name="Straight Connector 26"/>
          <p:cNvCxnSpPr/>
          <p:nvPr/>
        </p:nvCxnSpPr>
        <p:spPr>
          <a:xfrm>
            <a:off x="4419600" y="2749154"/>
            <a:ext cx="0" cy="25086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19600" y="525780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19600" y="27491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4800" y="3276268"/>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19260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81800" y="2679240"/>
            <a:ext cx="1752600" cy="1569660"/>
          </a:xfrm>
          <a:prstGeom prst="rect">
            <a:avLst/>
          </a:prstGeom>
          <a:noFill/>
        </p:spPr>
        <p:txBody>
          <a:bodyPr wrap="square" rtlCol="0">
            <a:spAutoFit/>
          </a:bodyPr>
          <a:lstStyle/>
          <a:p>
            <a:pPr>
              <a:lnSpc>
                <a:spcPct val="200000"/>
              </a:lnSpc>
            </a:pPr>
            <a:r>
              <a:rPr lang="en-US" sz="1600" dirty="0">
                <a:latin typeface="Goudy Old Style" pitchFamily="18" charset="0"/>
              </a:rPr>
              <a:t>Desktop Web Site</a:t>
            </a:r>
          </a:p>
          <a:p>
            <a:pPr>
              <a:lnSpc>
                <a:spcPct val="200000"/>
              </a:lnSpc>
            </a:pPr>
            <a:r>
              <a:rPr lang="en-US" sz="1600" dirty="0">
                <a:latin typeface="Goudy Old Style" pitchFamily="18" charset="0"/>
              </a:rPr>
              <a:t>Mobile Web Site</a:t>
            </a:r>
          </a:p>
          <a:p>
            <a:pPr>
              <a:lnSpc>
                <a:spcPct val="200000"/>
              </a:lnSpc>
            </a:pPr>
            <a:r>
              <a:rPr lang="en-US" sz="1600" dirty="0">
                <a:latin typeface="Goudy Old Style" pitchFamily="18" charset="0"/>
              </a:rPr>
              <a:t>Native App</a:t>
            </a:r>
          </a:p>
        </p:txBody>
      </p:sp>
      <p:sp>
        <p:nvSpPr>
          <p:cNvPr id="6" name="TextBox 5"/>
          <p:cNvSpPr txBox="1"/>
          <p:nvPr/>
        </p:nvSpPr>
        <p:spPr>
          <a:xfrm>
            <a:off x="2514600" y="2703255"/>
            <a:ext cx="1981200" cy="2554545"/>
          </a:xfrm>
          <a:prstGeom prst="rect">
            <a:avLst/>
          </a:prstGeom>
          <a:noFill/>
        </p:spPr>
        <p:txBody>
          <a:bodyPr wrap="square" rtlCol="0">
            <a:spAutoFit/>
          </a:bodyPr>
          <a:lstStyle/>
          <a:p>
            <a:pPr>
              <a:lnSpc>
                <a:spcPct val="200000"/>
              </a:lnSpc>
            </a:pPr>
            <a:r>
              <a:rPr lang="en-US" sz="1600" dirty="0">
                <a:latin typeface="Goudy Old Style" pitchFamily="18" charset="0"/>
              </a:rPr>
              <a:t>About KSU</a:t>
            </a:r>
          </a:p>
          <a:p>
            <a:pPr>
              <a:lnSpc>
                <a:spcPct val="200000"/>
              </a:lnSpc>
            </a:pPr>
            <a:r>
              <a:rPr lang="en-US" sz="1600" dirty="0">
                <a:latin typeface="Goudy Old Style" pitchFamily="18" charset="0"/>
              </a:rPr>
              <a:t>Academic Programs</a:t>
            </a:r>
          </a:p>
          <a:p>
            <a:pPr>
              <a:lnSpc>
                <a:spcPct val="200000"/>
              </a:lnSpc>
            </a:pPr>
            <a:r>
              <a:rPr lang="en-US" sz="1600" dirty="0">
                <a:latin typeface="Goudy Old Style" pitchFamily="18" charset="0"/>
              </a:rPr>
              <a:t>Tuition &amp; Fees</a:t>
            </a:r>
          </a:p>
          <a:p>
            <a:pPr>
              <a:lnSpc>
                <a:spcPct val="200000"/>
              </a:lnSpc>
            </a:pPr>
            <a:r>
              <a:rPr lang="en-US" sz="1600" dirty="0">
                <a:latin typeface="Goudy Old Style" pitchFamily="18" charset="0"/>
              </a:rPr>
              <a:t>Stories &amp; Testimony</a:t>
            </a:r>
          </a:p>
          <a:p>
            <a:pPr>
              <a:lnSpc>
                <a:spcPct val="200000"/>
              </a:lnSpc>
            </a:pPr>
            <a:r>
              <a:rPr lang="en-US" sz="1600" dirty="0">
                <a:latin typeface="Goudy Old Style" pitchFamily="18" charset="0"/>
              </a:rPr>
              <a:t>Application</a:t>
            </a:r>
          </a:p>
        </p:txBody>
      </p:sp>
      <p:sp>
        <p:nvSpPr>
          <p:cNvPr id="7" name="TextBox 6"/>
          <p:cNvSpPr txBox="1"/>
          <p:nvPr/>
        </p:nvSpPr>
        <p:spPr>
          <a:xfrm>
            <a:off x="533400" y="2703255"/>
            <a:ext cx="2362200" cy="1569660"/>
          </a:xfrm>
          <a:prstGeom prst="rect">
            <a:avLst/>
          </a:prstGeom>
          <a:noFill/>
        </p:spPr>
        <p:txBody>
          <a:bodyPr wrap="square" rtlCol="0">
            <a:spAutoFit/>
          </a:bodyPr>
          <a:lstStyle/>
          <a:p>
            <a:pPr>
              <a:lnSpc>
                <a:spcPct val="200000"/>
              </a:lnSpc>
            </a:pPr>
            <a:r>
              <a:rPr lang="en-US" sz="1600" dirty="0" smtClean="0">
                <a:latin typeface="Goudy Old Style" pitchFamily="18" charset="0"/>
              </a:rPr>
              <a:t>HS Students</a:t>
            </a:r>
          </a:p>
          <a:p>
            <a:pPr>
              <a:lnSpc>
                <a:spcPct val="200000"/>
              </a:lnSpc>
            </a:pPr>
            <a:r>
              <a:rPr lang="en-US" sz="1600" dirty="0" smtClean="0">
                <a:latin typeface="Goudy Old Style" pitchFamily="18" charset="0"/>
              </a:rPr>
              <a:t>HS Parents</a:t>
            </a:r>
          </a:p>
          <a:p>
            <a:pPr>
              <a:lnSpc>
                <a:spcPct val="200000"/>
              </a:lnSpc>
            </a:pPr>
            <a:r>
              <a:rPr lang="en-US" sz="1600" dirty="0" smtClean="0">
                <a:latin typeface="Goudy Old Style" pitchFamily="18" charset="0"/>
              </a:rPr>
              <a:t>HS Counselors</a:t>
            </a:r>
            <a:endParaRPr lang="en-US" sz="1600" dirty="0">
              <a:latin typeface="Goudy Old Style" pitchFamily="18" charset="0"/>
            </a:endParaRPr>
          </a:p>
        </p:txBody>
      </p:sp>
      <p:sp>
        <p:nvSpPr>
          <p:cNvPr id="9" name="TextBox 8"/>
          <p:cNvSpPr txBox="1"/>
          <p:nvPr/>
        </p:nvSpPr>
        <p:spPr>
          <a:xfrm>
            <a:off x="533400" y="1917240"/>
            <a:ext cx="1409700" cy="646331"/>
          </a:xfrm>
          <a:prstGeom prst="rect">
            <a:avLst/>
          </a:prstGeom>
          <a:noFill/>
        </p:spPr>
        <p:txBody>
          <a:bodyPr wrap="square" rtlCol="0">
            <a:spAutoFit/>
          </a:bodyPr>
          <a:lstStyle/>
          <a:p>
            <a:pPr>
              <a:lnSpc>
                <a:spcPct val="200000"/>
              </a:lnSpc>
            </a:pPr>
            <a:r>
              <a:rPr lang="en-US" b="1" dirty="0" smtClean="0">
                <a:latin typeface="Goudy Old Style" pitchFamily="18" charset="0"/>
              </a:rPr>
              <a:t>Audience</a:t>
            </a:r>
            <a:endParaRPr lang="en-US" b="1" dirty="0">
              <a:latin typeface="Goudy Old Style" pitchFamily="18" charset="0"/>
            </a:endParaRPr>
          </a:p>
        </p:txBody>
      </p:sp>
      <p:sp>
        <p:nvSpPr>
          <p:cNvPr id="10" name="TextBox 9"/>
          <p:cNvSpPr txBox="1"/>
          <p:nvPr/>
        </p:nvSpPr>
        <p:spPr>
          <a:xfrm>
            <a:off x="2590800" y="1917240"/>
            <a:ext cx="1295400" cy="646331"/>
          </a:xfrm>
          <a:prstGeom prst="rect">
            <a:avLst/>
          </a:prstGeom>
          <a:noFill/>
        </p:spPr>
        <p:txBody>
          <a:bodyPr wrap="square" rtlCol="0">
            <a:spAutoFit/>
          </a:bodyPr>
          <a:lstStyle/>
          <a:p>
            <a:pPr>
              <a:lnSpc>
                <a:spcPct val="200000"/>
              </a:lnSpc>
            </a:pPr>
            <a:r>
              <a:rPr lang="en-US" b="1" dirty="0" smtClean="0">
                <a:latin typeface="Goudy Old Style" pitchFamily="18" charset="0"/>
              </a:rPr>
              <a:t>Content</a:t>
            </a:r>
            <a:endParaRPr lang="en-US" b="1" dirty="0">
              <a:latin typeface="Goudy Old Style" pitchFamily="18" charset="0"/>
            </a:endParaRPr>
          </a:p>
        </p:txBody>
      </p:sp>
      <p:sp>
        <p:nvSpPr>
          <p:cNvPr id="11" name="TextBox 10"/>
          <p:cNvSpPr txBox="1"/>
          <p:nvPr/>
        </p:nvSpPr>
        <p:spPr>
          <a:xfrm>
            <a:off x="6781800" y="1917240"/>
            <a:ext cx="1600200" cy="646331"/>
          </a:xfrm>
          <a:prstGeom prst="rect">
            <a:avLst/>
          </a:prstGeom>
          <a:noFill/>
        </p:spPr>
        <p:txBody>
          <a:bodyPr wrap="square" rtlCol="0">
            <a:spAutoFit/>
          </a:bodyPr>
          <a:lstStyle/>
          <a:p>
            <a:pPr>
              <a:lnSpc>
                <a:spcPct val="200000"/>
              </a:lnSpc>
            </a:pPr>
            <a:r>
              <a:rPr lang="en-US" b="1" dirty="0">
                <a:latin typeface="Goudy Old Style" pitchFamily="18" charset="0"/>
              </a:rPr>
              <a:t>Platform</a:t>
            </a:r>
          </a:p>
        </p:txBody>
      </p:sp>
      <p:cxnSp>
        <p:nvCxnSpPr>
          <p:cNvPr id="12" name="Straight Connector 11"/>
          <p:cNvCxnSpPr/>
          <p:nvPr/>
        </p:nvCxnSpPr>
        <p:spPr>
          <a:xfrm>
            <a:off x="1752600" y="3511154"/>
            <a:ext cx="4572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09800" y="2783610"/>
            <a:ext cx="0" cy="14133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09800" y="41969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09800" y="278361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77000" y="2755440"/>
            <a:ext cx="0" cy="9848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77000" y="37397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77000" y="275544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72200" y="32825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648200" y="1910954"/>
            <a:ext cx="1371600" cy="646331"/>
          </a:xfrm>
          <a:prstGeom prst="rect">
            <a:avLst/>
          </a:prstGeom>
          <a:noFill/>
        </p:spPr>
        <p:txBody>
          <a:bodyPr wrap="square" rtlCol="0">
            <a:spAutoFit/>
          </a:bodyPr>
          <a:lstStyle/>
          <a:p>
            <a:pPr>
              <a:lnSpc>
                <a:spcPct val="200000"/>
              </a:lnSpc>
            </a:pPr>
            <a:r>
              <a:rPr lang="en-US" b="1" dirty="0" smtClean="0">
                <a:latin typeface="Goudy Old Style" pitchFamily="18" charset="0"/>
              </a:rPr>
              <a:t>Resources</a:t>
            </a:r>
            <a:endParaRPr lang="en-US" b="1" dirty="0">
              <a:latin typeface="Goudy Old Style" pitchFamily="18" charset="0"/>
            </a:endParaRPr>
          </a:p>
        </p:txBody>
      </p:sp>
      <p:sp>
        <p:nvSpPr>
          <p:cNvPr id="23" name="TextBox 22"/>
          <p:cNvSpPr txBox="1"/>
          <p:nvPr/>
        </p:nvSpPr>
        <p:spPr>
          <a:xfrm>
            <a:off x="4648200" y="2709209"/>
            <a:ext cx="1524000" cy="2062103"/>
          </a:xfrm>
          <a:prstGeom prst="rect">
            <a:avLst/>
          </a:prstGeom>
          <a:noFill/>
        </p:spPr>
        <p:txBody>
          <a:bodyPr wrap="square" rtlCol="0">
            <a:spAutoFit/>
          </a:bodyPr>
          <a:lstStyle/>
          <a:p>
            <a:pPr>
              <a:lnSpc>
                <a:spcPct val="200000"/>
              </a:lnSpc>
            </a:pPr>
            <a:r>
              <a:rPr lang="en-US" sz="1600" dirty="0" smtClean="0">
                <a:latin typeface="Goudy Old Style" pitchFamily="18" charset="0"/>
              </a:rPr>
              <a:t>In-House IT</a:t>
            </a:r>
            <a:endParaRPr lang="en-US" sz="1600" dirty="0">
              <a:latin typeface="Goudy Old Style" pitchFamily="18" charset="0"/>
            </a:endParaRPr>
          </a:p>
          <a:p>
            <a:pPr>
              <a:lnSpc>
                <a:spcPct val="200000"/>
              </a:lnSpc>
            </a:pPr>
            <a:r>
              <a:rPr lang="en-US" sz="1600" dirty="0" smtClean="0">
                <a:latin typeface="Goudy Old Style" pitchFamily="18" charset="0"/>
              </a:rPr>
              <a:t>Small Budget</a:t>
            </a:r>
          </a:p>
          <a:p>
            <a:pPr>
              <a:lnSpc>
                <a:spcPct val="200000"/>
              </a:lnSpc>
            </a:pPr>
            <a:r>
              <a:rPr lang="en-US" sz="1600" dirty="0" smtClean="0">
                <a:latin typeface="Goudy Old Style" pitchFamily="18" charset="0"/>
              </a:rPr>
              <a:t>Outsourced IT</a:t>
            </a:r>
          </a:p>
          <a:p>
            <a:pPr>
              <a:lnSpc>
                <a:spcPct val="200000"/>
              </a:lnSpc>
            </a:pPr>
            <a:r>
              <a:rPr lang="en-US" sz="1600" dirty="0" smtClean="0">
                <a:latin typeface="Goudy Old Style" pitchFamily="18" charset="0"/>
              </a:rPr>
              <a:t>Large Budget</a:t>
            </a:r>
          </a:p>
        </p:txBody>
      </p:sp>
      <p:cxnSp>
        <p:nvCxnSpPr>
          <p:cNvPr id="27" name="Straight Connector 26"/>
          <p:cNvCxnSpPr/>
          <p:nvPr/>
        </p:nvCxnSpPr>
        <p:spPr>
          <a:xfrm>
            <a:off x="4419600" y="2749154"/>
            <a:ext cx="0" cy="9848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19600" y="3733468"/>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19600" y="2749154"/>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4800" y="3276268"/>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4679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4" name="TextBox 3"/>
          <p:cNvSpPr txBox="1"/>
          <p:nvPr/>
        </p:nvSpPr>
        <p:spPr>
          <a:xfrm>
            <a:off x="228600" y="375158"/>
            <a:ext cx="1752600" cy="1529842"/>
          </a:xfrm>
          <a:prstGeom prst="rect">
            <a:avLst/>
          </a:prstGeom>
          <a:noFill/>
        </p:spPr>
        <p:txBody>
          <a:bodyPr wrap="square" rtlCol="0">
            <a:spAutoFit/>
          </a:bodyPr>
          <a:lstStyle/>
          <a:p>
            <a:pPr algn="ctr">
              <a:lnSpc>
                <a:spcPct val="150000"/>
              </a:lnSpc>
            </a:pPr>
            <a:r>
              <a:rPr lang="en-US" sz="1600" dirty="0" smtClean="0">
                <a:latin typeface="Goudy Old Style" pitchFamily="18" charset="0"/>
              </a:rPr>
              <a:t>One in 8 visitors to Kennesaw.edu is from a mobile device</a:t>
            </a:r>
            <a:endParaRPr lang="en-US" sz="1600" dirty="0">
              <a:latin typeface="Goudy Old Style" pitchFamily="18" charset="0"/>
            </a:endParaRPr>
          </a:p>
        </p:txBody>
      </p:sp>
      <p:sp>
        <p:nvSpPr>
          <p:cNvPr id="5" name="TextBox 4"/>
          <p:cNvSpPr txBox="1"/>
          <p:nvPr/>
        </p:nvSpPr>
        <p:spPr>
          <a:xfrm>
            <a:off x="7086600" y="4983540"/>
            <a:ext cx="1752600" cy="1569660"/>
          </a:xfrm>
          <a:prstGeom prst="rect">
            <a:avLst/>
          </a:prstGeom>
          <a:noFill/>
        </p:spPr>
        <p:txBody>
          <a:bodyPr wrap="square" rtlCol="0">
            <a:spAutoFit/>
          </a:bodyPr>
          <a:lstStyle/>
          <a:p>
            <a:pPr algn="ctr">
              <a:lnSpc>
                <a:spcPct val="150000"/>
              </a:lnSpc>
            </a:pPr>
            <a:r>
              <a:rPr lang="en-US" sz="1600" dirty="0" smtClean="0">
                <a:latin typeface="Goudy Old Style" pitchFamily="18" charset="0"/>
              </a:rPr>
              <a:t>Two-thirds of Kennesaw mobile traffic is from iOS devices</a:t>
            </a:r>
            <a:endParaRPr lang="en-US" sz="1600" dirty="0">
              <a:latin typeface="Goudy Old Style" pitchFamily="18" charset="0"/>
            </a:endParaRPr>
          </a:p>
        </p:txBody>
      </p:sp>
      <p:sp>
        <p:nvSpPr>
          <p:cNvPr id="6" name="TextBox 5"/>
          <p:cNvSpPr txBox="1"/>
          <p:nvPr/>
        </p:nvSpPr>
        <p:spPr>
          <a:xfrm>
            <a:off x="2514600" y="4983540"/>
            <a:ext cx="1752600" cy="1569660"/>
          </a:xfrm>
          <a:prstGeom prst="rect">
            <a:avLst/>
          </a:prstGeom>
          <a:noFill/>
        </p:spPr>
        <p:txBody>
          <a:bodyPr wrap="square" rtlCol="0">
            <a:spAutoFit/>
          </a:bodyPr>
          <a:lstStyle/>
          <a:p>
            <a:pPr algn="ctr">
              <a:lnSpc>
                <a:spcPct val="150000"/>
              </a:lnSpc>
            </a:pPr>
            <a:r>
              <a:rPr lang="en-US" sz="1600" dirty="0" smtClean="0">
                <a:latin typeface="Goudy Old Style" pitchFamily="18" charset="0"/>
              </a:rPr>
              <a:t>Enrollment Services needs solution in place for Fall 2012</a:t>
            </a:r>
            <a:endParaRPr lang="en-US" sz="1600" dirty="0">
              <a:latin typeface="Goudy Old Style" pitchFamily="18" charset="0"/>
            </a:endParaRPr>
          </a:p>
        </p:txBody>
      </p:sp>
      <p:sp>
        <p:nvSpPr>
          <p:cNvPr id="7" name="TextBox 6"/>
          <p:cNvSpPr txBox="1"/>
          <p:nvPr/>
        </p:nvSpPr>
        <p:spPr>
          <a:xfrm>
            <a:off x="4800600" y="375158"/>
            <a:ext cx="1752600" cy="1529842"/>
          </a:xfrm>
          <a:prstGeom prst="rect">
            <a:avLst/>
          </a:prstGeom>
          <a:noFill/>
        </p:spPr>
        <p:txBody>
          <a:bodyPr wrap="square" rtlCol="0">
            <a:spAutoFit/>
          </a:bodyPr>
          <a:lstStyle/>
          <a:p>
            <a:pPr algn="ctr">
              <a:lnSpc>
                <a:spcPct val="150000"/>
              </a:lnSpc>
            </a:pPr>
            <a:r>
              <a:rPr lang="en-US" sz="1600" dirty="0" smtClean="0">
                <a:latin typeface="Goudy Old Style" pitchFamily="18" charset="0"/>
              </a:rPr>
              <a:t>In-house Web team that specializes in HTML &amp; CSS development</a:t>
            </a:r>
            <a:endParaRPr lang="en-US" sz="1600" dirty="0">
              <a:latin typeface="Goudy Old Style" pitchFamily="18" charset="0"/>
            </a:endParaRPr>
          </a:p>
        </p:txBody>
      </p:sp>
      <p:sp>
        <p:nvSpPr>
          <p:cNvPr id="8" name="TextBox 7"/>
          <p:cNvSpPr txBox="1"/>
          <p:nvPr/>
        </p:nvSpPr>
        <p:spPr>
          <a:xfrm>
            <a:off x="228600" y="2644170"/>
            <a:ext cx="1752600" cy="1569660"/>
          </a:xfrm>
          <a:prstGeom prst="rect">
            <a:avLst/>
          </a:prstGeom>
          <a:noFill/>
        </p:spPr>
        <p:txBody>
          <a:bodyPr wrap="square" rtlCol="0">
            <a:spAutoFit/>
          </a:bodyPr>
          <a:lstStyle/>
          <a:p>
            <a:pPr algn="ctr">
              <a:lnSpc>
                <a:spcPct val="150000"/>
              </a:lnSpc>
            </a:pPr>
            <a:r>
              <a:rPr lang="en-US" sz="1600" dirty="0" smtClean="0">
                <a:latin typeface="Goudy Old Style" pitchFamily="18" charset="0"/>
              </a:rPr>
              <a:t>Any authentication would require visitors to have a KSU-specific ID</a:t>
            </a:r>
            <a:endParaRPr lang="en-US" sz="1600" dirty="0">
              <a:latin typeface="Goudy Old Style" pitchFamily="18" charset="0"/>
            </a:endParaRPr>
          </a:p>
        </p:txBody>
      </p:sp>
      <p:sp>
        <p:nvSpPr>
          <p:cNvPr id="9" name="TextBox 8"/>
          <p:cNvSpPr txBox="1"/>
          <p:nvPr/>
        </p:nvSpPr>
        <p:spPr>
          <a:xfrm>
            <a:off x="2514600" y="2971800"/>
            <a:ext cx="4114800" cy="830997"/>
          </a:xfrm>
          <a:prstGeom prst="rect">
            <a:avLst/>
          </a:prstGeom>
          <a:noFill/>
        </p:spPr>
        <p:txBody>
          <a:bodyPr wrap="square" rtlCol="0">
            <a:spAutoFit/>
          </a:bodyPr>
          <a:lstStyle/>
          <a:p>
            <a:pPr algn="ctr">
              <a:lnSpc>
                <a:spcPct val="150000"/>
              </a:lnSpc>
            </a:pPr>
            <a:r>
              <a:rPr lang="en-US" sz="3200" dirty="0" smtClean="0">
                <a:latin typeface="Goudy Old Style" pitchFamily="18" charset="0"/>
              </a:rPr>
              <a:t>One size does not fit all.</a:t>
            </a:r>
            <a:endParaRPr lang="en-US" sz="3200" dirty="0">
              <a:latin typeface="Goudy Old Style" pitchFamily="18" charset="0"/>
            </a:endParaRPr>
          </a:p>
        </p:txBody>
      </p:sp>
      <p:sp>
        <p:nvSpPr>
          <p:cNvPr id="10" name="TextBox 9"/>
          <p:cNvSpPr txBox="1"/>
          <p:nvPr/>
        </p:nvSpPr>
        <p:spPr>
          <a:xfrm>
            <a:off x="228600" y="4983540"/>
            <a:ext cx="1752600" cy="1569660"/>
          </a:xfrm>
          <a:prstGeom prst="rect">
            <a:avLst/>
          </a:prstGeom>
          <a:noFill/>
        </p:spPr>
        <p:txBody>
          <a:bodyPr wrap="square" rtlCol="0">
            <a:spAutoFit/>
          </a:bodyPr>
          <a:lstStyle/>
          <a:p>
            <a:pPr algn="ctr">
              <a:lnSpc>
                <a:spcPct val="150000"/>
              </a:lnSpc>
            </a:pPr>
            <a:r>
              <a:rPr lang="en-US" sz="1600" dirty="0" smtClean="0">
                <a:latin typeface="Goudy Old Style" pitchFamily="18" charset="0"/>
              </a:rPr>
              <a:t>The guy who can build/support apps left for Google last spring </a:t>
            </a:r>
            <a:endParaRPr lang="en-US" sz="1600" dirty="0">
              <a:latin typeface="Goudy Old Style" pitchFamily="18" charset="0"/>
            </a:endParaRPr>
          </a:p>
        </p:txBody>
      </p:sp>
      <p:sp>
        <p:nvSpPr>
          <p:cNvPr id="11" name="TextBox 10"/>
          <p:cNvSpPr txBox="1"/>
          <p:nvPr/>
        </p:nvSpPr>
        <p:spPr>
          <a:xfrm>
            <a:off x="7086600" y="2644170"/>
            <a:ext cx="1752600" cy="1569660"/>
          </a:xfrm>
          <a:prstGeom prst="rect">
            <a:avLst/>
          </a:prstGeom>
          <a:noFill/>
        </p:spPr>
        <p:txBody>
          <a:bodyPr wrap="square" rtlCol="0">
            <a:spAutoFit/>
          </a:bodyPr>
          <a:lstStyle/>
          <a:p>
            <a:pPr algn="ctr">
              <a:lnSpc>
                <a:spcPct val="150000"/>
              </a:lnSpc>
            </a:pPr>
            <a:r>
              <a:rPr lang="en-US" sz="1600" dirty="0" smtClean="0">
                <a:latin typeface="Goudy Old Style" pitchFamily="18" charset="0"/>
              </a:rPr>
              <a:t>Whatever Admissions gets, Financial Aid &amp; Registrar also get</a:t>
            </a:r>
            <a:endParaRPr lang="en-US" sz="1600" dirty="0">
              <a:latin typeface="Goudy Old Style" pitchFamily="18" charset="0"/>
            </a:endParaRPr>
          </a:p>
        </p:txBody>
      </p:sp>
      <p:sp>
        <p:nvSpPr>
          <p:cNvPr id="12" name="TextBox 11"/>
          <p:cNvSpPr txBox="1"/>
          <p:nvPr/>
        </p:nvSpPr>
        <p:spPr>
          <a:xfrm>
            <a:off x="7086600" y="381000"/>
            <a:ext cx="1752600" cy="1569660"/>
          </a:xfrm>
          <a:prstGeom prst="rect">
            <a:avLst/>
          </a:prstGeom>
          <a:noFill/>
        </p:spPr>
        <p:txBody>
          <a:bodyPr wrap="square" rtlCol="0">
            <a:spAutoFit/>
          </a:bodyPr>
          <a:lstStyle/>
          <a:p>
            <a:pPr algn="ctr">
              <a:lnSpc>
                <a:spcPct val="150000"/>
              </a:lnSpc>
            </a:pPr>
            <a:r>
              <a:rPr lang="en-US" sz="1600" dirty="0" smtClean="0">
                <a:latin typeface="Goudy Old Style" pitchFamily="18" charset="0"/>
              </a:rPr>
              <a:t>KSU has a business school with a large number of BlackBerry users</a:t>
            </a:r>
            <a:endParaRPr lang="en-US" sz="1600" dirty="0">
              <a:latin typeface="Goudy Old Style" pitchFamily="18" charset="0"/>
            </a:endParaRPr>
          </a:p>
        </p:txBody>
      </p:sp>
      <p:sp>
        <p:nvSpPr>
          <p:cNvPr id="13" name="TextBox 12"/>
          <p:cNvSpPr txBox="1"/>
          <p:nvPr/>
        </p:nvSpPr>
        <p:spPr>
          <a:xfrm>
            <a:off x="2514600" y="403590"/>
            <a:ext cx="1752600" cy="1569660"/>
          </a:xfrm>
          <a:prstGeom prst="rect">
            <a:avLst/>
          </a:prstGeom>
          <a:noFill/>
        </p:spPr>
        <p:txBody>
          <a:bodyPr wrap="square" rtlCol="0">
            <a:spAutoFit/>
          </a:bodyPr>
          <a:lstStyle/>
          <a:p>
            <a:pPr algn="ctr">
              <a:lnSpc>
                <a:spcPct val="150000"/>
              </a:lnSpc>
            </a:pPr>
            <a:r>
              <a:rPr lang="en-US" sz="1600" dirty="0" smtClean="0">
                <a:latin typeface="Goudy Old Style" pitchFamily="18" charset="0"/>
              </a:rPr>
              <a:t>Undergraduate Admissions site averages 50,000 visits per month</a:t>
            </a:r>
            <a:endParaRPr lang="en-US" sz="1600" dirty="0">
              <a:latin typeface="Goudy Old Style" pitchFamily="18" charset="0"/>
            </a:endParaRPr>
          </a:p>
        </p:txBody>
      </p:sp>
      <p:sp>
        <p:nvSpPr>
          <p:cNvPr id="14" name="TextBox 13"/>
          <p:cNvSpPr txBox="1"/>
          <p:nvPr/>
        </p:nvSpPr>
        <p:spPr>
          <a:xfrm>
            <a:off x="4800600" y="4983540"/>
            <a:ext cx="1752600" cy="1569660"/>
          </a:xfrm>
          <a:prstGeom prst="rect">
            <a:avLst/>
          </a:prstGeom>
          <a:noFill/>
        </p:spPr>
        <p:txBody>
          <a:bodyPr wrap="square" rtlCol="0">
            <a:spAutoFit/>
          </a:bodyPr>
          <a:lstStyle/>
          <a:p>
            <a:pPr algn="ctr">
              <a:lnSpc>
                <a:spcPct val="150000"/>
              </a:lnSpc>
            </a:pPr>
            <a:r>
              <a:rPr lang="en-US" sz="1600" dirty="0" smtClean="0">
                <a:latin typeface="Goudy Old Style" pitchFamily="18" charset="0"/>
              </a:rPr>
              <a:t>2013 University spending reduced 3% due to state budget cuts</a:t>
            </a:r>
            <a:endParaRPr lang="en-US" sz="1600" dirty="0">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108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descr="http://www.kennesaw.edu/webmaster/admissions/mobile_devices.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3855"/>
            <a:ext cx="9144000" cy="684414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55485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 y="2339876"/>
            <a:ext cx="8915400" cy="2308324"/>
          </a:xfrm>
          <a:prstGeom prst="rect">
            <a:avLst/>
          </a:prstGeom>
          <a:noFill/>
        </p:spPr>
        <p:txBody>
          <a:bodyPr wrap="square" rtlCol="0">
            <a:spAutoFit/>
          </a:bodyPr>
          <a:lstStyle/>
          <a:p>
            <a:pPr algn="ctr"/>
            <a:r>
              <a:rPr lang="en-US" sz="3600" b="1" dirty="0">
                <a:latin typeface="Goudy Old Style" pitchFamily="18" charset="0"/>
              </a:rPr>
              <a:t>The </a:t>
            </a:r>
            <a:r>
              <a:rPr lang="en-US" sz="3600" b="1" dirty="0" smtClean="0">
                <a:latin typeface="Goudy Old Style" pitchFamily="18" charset="0"/>
              </a:rPr>
              <a:t>guide we have </a:t>
            </a:r>
            <a:r>
              <a:rPr lang="en-US" sz="3600" b="1" smtClean="0">
                <a:latin typeface="Goudy Old Style" pitchFamily="18" charset="0"/>
              </a:rPr>
              <a:t>created presents</a:t>
            </a:r>
            <a:br>
              <a:rPr lang="en-US" sz="3600" b="1" smtClean="0">
                <a:latin typeface="Goudy Old Style" pitchFamily="18" charset="0"/>
              </a:rPr>
            </a:br>
            <a:r>
              <a:rPr lang="en-US" sz="3600" b="1" smtClean="0">
                <a:latin typeface="Goudy Old Style" pitchFamily="18" charset="0"/>
              </a:rPr>
              <a:t>USEFUL </a:t>
            </a:r>
            <a:r>
              <a:rPr lang="en-US" sz="3600" b="1" dirty="0">
                <a:latin typeface="Goudy Old Style" pitchFamily="18" charset="0"/>
              </a:rPr>
              <a:t>METHOLOGIES and RECOMMENDATIONS FOR DEVELOPING A </a:t>
            </a:r>
            <a:r>
              <a:rPr lang="en-US" sz="3600" b="1" dirty="0" smtClean="0">
                <a:latin typeface="Goudy Old Style" pitchFamily="18" charset="0"/>
              </a:rPr>
              <a:t>MOBILE STRATEGY</a:t>
            </a:r>
            <a:endParaRPr lang="en-US" sz="3600" b="1" dirty="0">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4135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6658"/>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Getting started</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3275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228600" y="5715000"/>
            <a:ext cx="8610600" cy="914400"/>
          </a:xfrm>
          <a:prstGeom prst="rect">
            <a:avLst/>
          </a:prstGeom>
          <a:solidFill>
            <a:srgbClr val="970C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8306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Focus On Audience’s Needs</a:t>
            </a:r>
            <a:endParaRPr lang="en-US" sz="3600" dirty="0">
              <a:solidFill>
                <a:schemeClr val="bg1"/>
              </a:solidFill>
              <a:latin typeface="Goudy Old Style" pitchFamily="18" charset="0"/>
            </a:endParaRPr>
          </a:p>
        </p:txBody>
      </p:sp>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8785" y="609600"/>
            <a:ext cx="8762815" cy="48768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8893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20" y="0"/>
            <a:ext cx="913638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Engage Key Stakeholders</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52184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Build Momentum</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820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Mobile Governance</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17557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 y="2057400"/>
            <a:ext cx="8915400" cy="2492990"/>
          </a:xfrm>
          <a:prstGeom prst="rect">
            <a:avLst/>
          </a:prstGeom>
          <a:noFill/>
        </p:spPr>
        <p:txBody>
          <a:bodyPr wrap="square" rtlCol="0">
            <a:spAutoFit/>
          </a:bodyPr>
          <a:lstStyle/>
          <a:p>
            <a:pPr algn="ctr"/>
            <a:r>
              <a:rPr lang="en-US" sz="4800" b="1" dirty="0" smtClean="0">
                <a:latin typeface="Goudy Old Style" pitchFamily="18" charset="0"/>
              </a:rPr>
              <a:t>ACTI-MWF MISSION:</a:t>
            </a:r>
          </a:p>
          <a:p>
            <a:pPr algn="ctr"/>
            <a:endParaRPr lang="en-US" sz="3600" b="1" dirty="0" smtClean="0">
              <a:latin typeface="Goudy Old Style" pitchFamily="18" charset="0"/>
            </a:endParaRPr>
          </a:p>
          <a:p>
            <a:pPr algn="ctr"/>
            <a:r>
              <a:rPr lang="en-US" sz="3600" b="1" dirty="0" smtClean="0">
                <a:latin typeface="Goudy Old Style" pitchFamily="18" charset="0"/>
              </a:rPr>
              <a:t>To </a:t>
            </a:r>
            <a:r>
              <a:rPr lang="en-US" sz="3600" b="1" dirty="0">
                <a:latin typeface="Goudy Old Style" pitchFamily="18" charset="0"/>
              </a:rPr>
              <a:t>promote strategic mobile cooperation across higher education institutions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48746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
            <a:ext cx="9144000" cy="694563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Manage Mobility Timelines</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7356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76200" y="3048000"/>
            <a:ext cx="8915400" cy="646331"/>
          </a:xfrm>
          <a:prstGeom prst="rect">
            <a:avLst/>
          </a:prstGeom>
          <a:noFill/>
        </p:spPr>
        <p:txBody>
          <a:bodyPr wrap="square" rtlCol="0">
            <a:spAutoFit/>
          </a:bodyPr>
          <a:lstStyle/>
          <a:p>
            <a:pPr algn="ctr"/>
            <a:r>
              <a:rPr lang="en-US" sz="3600" b="1" dirty="0" smtClean="0">
                <a:latin typeface="Goudy Old Style" pitchFamily="18" charset="0"/>
              </a:rPr>
              <a:t>Mobile Strategic Plan</a:t>
            </a:r>
            <a:endParaRPr lang="en-US" sz="3600" b="1" dirty="0">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5309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9342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Who is your primary audience?</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1882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76200" y="2514600"/>
            <a:ext cx="8915400" cy="1754326"/>
          </a:xfrm>
          <a:prstGeom prst="rect">
            <a:avLst/>
          </a:prstGeom>
          <a:noFill/>
        </p:spPr>
        <p:txBody>
          <a:bodyPr wrap="square" rtlCol="0">
            <a:spAutoFit/>
          </a:bodyPr>
          <a:lstStyle/>
          <a:p>
            <a:pPr algn="ctr"/>
            <a:r>
              <a:rPr lang="en-US" sz="3600" b="1" dirty="0" smtClean="0">
                <a:latin typeface="Goudy Old Style" pitchFamily="18" charset="0"/>
              </a:rPr>
              <a:t>Group your audience types into</a:t>
            </a:r>
          </a:p>
          <a:p>
            <a:pPr algn="ctr"/>
            <a:r>
              <a:rPr lang="en-US" sz="3600" b="1" dirty="0" smtClean="0">
                <a:latin typeface="Goudy Old Style" pitchFamily="18" charset="0"/>
              </a:rPr>
              <a:t>manageable categories </a:t>
            </a:r>
            <a:br>
              <a:rPr lang="en-US" sz="3600" b="1" dirty="0" smtClean="0">
                <a:latin typeface="Goudy Old Style" pitchFamily="18" charset="0"/>
              </a:rPr>
            </a:br>
            <a:r>
              <a:rPr lang="en-US" sz="3600" dirty="0" smtClean="0">
                <a:latin typeface="Goudy Old Style" pitchFamily="18" charset="0"/>
              </a:rPr>
              <a:t>(i.e. Internal Users, External Users)</a:t>
            </a:r>
            <a:endParaRPr lang="en-US" sz="3600" dirty="0">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96054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533400" y="1287482"/>
            <a:ext cx="7924800" cy="3970318"/>
          </a:xfrm>
          <a:prstGeom prst="rect">
            <a:avLst/>
          </a:prstGeom>
          <a:noFill/>
        </p:spPr>
        <p:txBody>
          <a:bodyPr wrap="square" rtlCol="0">
            <a:spAutoFit/>
          </a:bodyPr>
          <a:lstStyle/>
          <a:p>
            <a:pPr algn="ctr"/>
            <a:r>
              <a:rPr lang="en-US" sz="3600" b="1" dirty="0" smtClean="0">
                <a:latin typeface="Goudy Old Style" pitchFamily="18" charset="0"/>
              </a:rPr>
              <a:t>Data Planning</a:t>
            </a:r>
          </a:p>
          <a:p>
            <a:pPr algn="ctr"/>
            <a:endParaRPr lang="en-US" sz="3600" b="1" dirty="0" smtClean="0">
              <a:latin typeface="Goudy Old Style" pitchFamily="18" charset="0"/>
            </a:endParaRPr>
          </a:p>
          <a:p>
            <a:pPr marL="742950" indent="-742950">
              <a:buFont typeface="+mj-lt"/>
              <a:buAutoNum type="arabicPeriod"/>
            </a:pPr>
            <a:r>
              <a:rPr lang="en-US" sz="3600" dirty="0" smtClean="0">
                <a:latin typeface="Goudy Old Style" pitchFamily="18" charset="0"/>
              </a:rPr>
              <a:t>Separate application code from data.</a:t>
            </a:r>
          </a:p>
          <a:p>
            <a:pPr marL="742950" indent="-742950">
              <a:buFont typeface="+mj-lt"/>
              <a:buAutoNum type="arabicPeriod"/>
            </a:pPr>
            <a:r>
              <a:rPr lang="en-US" sz="3600" dirty="0" smtClean="0">
                <a:latin typeface="Goudy Old Style" pitchFamily="18" charset="0"/>
              </a:rPr>
              <a:t>Identify the definitive data sources and their owners. </a:t>
            </a:r>
          </a:p>
          <a:p>
            <a:pPr marL="742950" indent="-742950">
              <a:buFont typeface="+mj-lt"/>
              <a:buAutoNum type="arabicPeriod"/>
            </a:pPr>
            <a:r>
              <a:rPr lang="en-US" sz="3600" dirty="0" smtClean="0">
                <a:latin typeface="Goudy Old Style" pitchFamily="18" charset="0"/>
              </a:rPr>
              <a:t>Make data owners comfortable with making their data available.</a:t>
            </a:r>
            <a:endParaRPr lang="en-US" sz="3600" dirty="0">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547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430" y="0"/>
            <a:ext cx="913257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6800" y="5983069"/>
            <a:ext cx="67818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Define your IT capacity &amp; resources</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52300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76200" y="457200"/>
            <a:ext cx="8915400" cy="400110"/>
          </a:xfrm>
          <a:prstGeom prst="rect">
            <a:avLst/>
          </a:prstGeom>
          <a:noFill/>
        </p:spPr>
        <p:txBody>
          <a:bodyPr wrap="square" rtlCol="0">
            <a:spAutoFit/>
          </a:bodyPr>
          <a:lstStyle/>
          <a:p>
            <a:pPr algn="ctr"/>
            <a:r>
              <a:rPr lang="en-US" sz="2000" b="1" dirty="0" smtClean="0">
                <a:latin typeface="Goudy Old Style" pitchFamily="18" charset="0"/>
              </a:rPr>
              <a:t>ACTI-MWF – Trade-Off Diagram: Audience versus In- or Outsourcing</a:t>
            </a:r>
          </a:p>
        </p:txBody>
      </p:sp>
      <p:pic>
        <p:nvPicPr>
          <p:cNvPr id="7" name="Picture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90600" y="999887"/>
            <a:ext cx="7086600" cy="5248513"/>
          </a:xfrm>
          <a:prstGeom prst="rect">
            <a:avLst/>
          </a:prstGeom>
          <a:ln w="12700">
            <a:solidFill>
              <a:schemeClr val="tx1"/>
            </a:solid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23849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76200" y="457200"/>
            <a:ext cx="8915400" cy="400110"/>
          </a:xfrm>
          <a:prstGeom prst="rect">
            <a:avLst/>
          </a:prstGeom>
          <a:noFill/>
        </p:spPr>
        <p:txBody>
          <a:bodyPr wrap="square" rtlCol="0">
            <a:spAutoFit/>
          </a:bodyPr>
          <a:lstStyle/>
          <a:p>
            <a:pPr algn="ctr"/>
            <a:r>
              <a:rPr lang="en-US" sz="2000" b="1" dirty="0" smtClean="0">
                <a:latin typeface="Goudy Old Style" pitchFamily="18" charset="0"/>
              </a:rPr>
              <a:t>ACTI-MWF – Trade-Off Diagram: Audience versus In- or Outsourcing</a:t>
            </a:r>
          </a:p>
        </p:txBody>
      </p:sp>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90600" y="996696"/>
            <a:ext cx="7086600" cy="5248514"/>
          </a:xfrm>
          <a:prstGeom prst="rect">
            <a:avLst/>
          </a:prstGeom>
          <a:ln w="12700">
            <a:solidFill>
              <a:schemeClr val="tx1"/>
            </a:solid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518014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8138"/>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Understanding Your Options</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2150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23985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762000"/>
            <a:ext cx="8001000" cy="5816977"/>
          </a:xfrm>
          <a:prstGeom prst="rect">
            <a:avLst/>
          </a:prstGeom>
          <a:noFill/>
        </p:spPr>
        <p:txBody>
          <a:bodyPr wrap="square" rtlCol="0">
            <a:spAutoFit/>
          </a:bodyPr>
          <a:lstStyle/>
          <a:p>
            <a:pPr algn="ctr"/>
            <a:r>
              <a:rPr lang="en-US" sz="4800" b="1" dirty="0" smtClean="0">
                <a:latin typeface="Goudy Old Style" pitchFamily="18" charset="0"/>
              </a:rPr>
              <a:t>ACTI-MWF GOALS:</a:t>
            </a:r>
          </a:p>
          <a:p>
            <a:pPr algn="ctr"/>
            <a:r>
              <a:rPr lang="en-US" sz="3600" b="1" dirty="0" smtClean="0">
                <a:latin typeface="Goudy Old Style" pitchFamily="18" charset="0"/>
              </a:rPr>
              <a:t> </a:t>
            </a:r>
          </a:p>
          <a:p>
            <a:pPr algn="ctr"/>
            <a:r>
              <a:rPr lang="en-US" sz="3600" b="1" dirty="0" smtClean="0">
                <a:latin typeface="Goudy Old Style" pitchFamily="18" charset="0"/>
              </a:rPr>
              <a:t>Develop </a:t>
            </a:r>
            <a:r>
              <a:rPr lang="en-US" sz="3600" b="1" dirty="0">
                <a:latin typeface="Goudy Old Style" pitchFamily="18" charset="0"/>
              </a:rPr>
              <a:t>a strategic mobile framework guide &amp; evaluation </a:t>
            </a:r>
            <a:r>
              <a:rPr lang="en-US" sz="3600" b="1" dirty="0" smtClean="0">
                <a:latin typeface="Goudy Old Style" pitchFamily="18" charset="0"/>
              </a:rPr>
              <a:t>method</a:t>
            </a:r>
          </a:p>
          <a:p>
            <a:pPr algn="ctr"/>
            <a:endParaRPr lang="en-US" sz="3600" b="1" dirty="0">
              <a:latin typeface="Goudy Old Style" pitchFamily="18" charset="0"/>
            </a:endParaRPr>
          </a:p>
          <a:p>
            <a:pPr algn="ctr"/>
            <a:r>
              <a:rPr lang="en-US" sz="3600" b="1" dirty="0" smtClean="0">
                <a:latin typeface="Goudy Old Style" pitchFamily="18" charset="0"/>
              </a:rPr>
              <a:t>Share </a:t>
            </a:r>
            <a:r>
              <a:rPr lang="en-US" sz="3600" b="1" dirty="0">
                <a:latin typeface="Goudy Old Style" pitchFamily="18" charset="0"/>
              </a:rPr>
              <a:t>strategies to mobile-enable an institution </a:t>
            </a:r>
            <a:endParaRPr lang="en-US" sz="3600" b="1" dirty="0" smtClean="0">
              <a:latin typeface="Goudy Old Style" pitchFamily="18" charset="0"/>
            </a:endParaRPr>
          </a:p>
          <a:p>
            <a:pPr algn="ctr"/>
            <a:endParaRPr lang="en-US" sz="3600" b="1" dirty="0">
              <a:latin typeface="Goudy Old Style" pitchFamily="18" charset="0"/>
            </a:endParaRPr>
          </a:p>
          <a:p>
            <a:pPr algn="ctr"/>
            <a:r>
              <a:rPr lang="en-US" sz="3600" b="1" dirty="0" smtClean="0">
                <a:latin typeface="Goudy Old Style" pitchFamily="18" charset="0"/>
              </a:rPr>
              <a:t>Monitor </a:t>
            </a:r>
            <a:r>
              <a:rPr lang="en-US" sz="3600" b="1" dirty="0">
                <a:latin typeface="Goudy Old Style" pitchFamily="18" charset="0"/>
              </a:rPr>
              <a:t>evolution of mobile technologies</a:t>
            </a:r>
          </a:p>
          <a:p>
            <a:pPr algn="ctr"/>
            <a:r>
              <a:rPr lang="en-US" sz="3600" b="1" dirty="0" smtClean="0">
                <a:latin typeface="Goudy Old Style" pitchFamily="18" charset="0"/>
              </a:rPr>
              <a:t> </a:t>
            </a:r>
            <a:endParaRPr lang="en-US" sz="3600" b="1" dirty="0">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18590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Mobile Tool / App Registry</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880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Integration with SIS &amp; LMS</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0734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198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Responsive Web Design</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0734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The Evolution of HTML5</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0734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Accessibility &amp; Mobile</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07343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53781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828800"/>
            <a:ext cx="5029200" cy="4343400"/>
          </a:xfrm>
        </p:spPr>
        <p:txBody>
          <a:bodyPr>
            <a:noAutofit/>
          </a:bodyPr>
          <a:lstStyle/>
          <a:p>
            <a:pPr marL="0" indent="0">
              <a:buNone/>
            </a:pPr>
            <a:r>
              <a:rPr lang="en-US" sz="3000" b="1" dirty="0" smtClean="0">
                <a:latin typeface="Goudy Old Style" pitchFamily="18" charset="0"/>
              </a:rPr>
              <a:t>Promoting </a:t>
            </a:r>
            <a:r>
              <a:rPr lang="en-US" sz="3000" b="1" dirty="0">
                <a:latin typeface="Goudy Old Style" pitchFamily="18" charset="0"/>
              </a:rPr>
              <a:t>strategic mobile cooperation across higher education institutions</a:t>
            </a:r>
            <a:r>
              <a:rPr lang="en-US" sz="3000" b="1" dirty="0" smtClean="0">
                <a:latin typeface="Goudy Old Style" pitchFamily="18" charset="0"/>
              </a:rPr>
              <a:t>.</a:t>
            </a:r>
            <a:br>
              <a:rPr lang="en-US" sz="3000" b="1" dirty="0" smtClean="0">
                <a:latin typeface="Goudy Old Style" pitchFamily="18" charset="0"/>
              </a:rPr>
            </a:br>
            <a:endParaRPr lang="en-US" sz="3000" b="1" dirty="0">
              <a:latin typeface="Goudy Old Style" pitchFamily="18" charset="0"/>
            </a:endParaRPr>
          </a:p>
          <a:p>
            <a:pPr marL="0" indent="0">
              <a:buNone/>
            </a:pPr>
            <a:r>
              <a:rPr lang="en-US" sz="3000" b="1" dirty="0">
                <a:latin typeface="Goudy Old Style" pitchFamily="18" charset="0"/>
              </a:rPr>
              <a:t>Large R1s,  Small public Institutions, private </a:t>
            </a:r>
            <a:r>
              <a:rPr lang="en-US" sz="3000" b="1" dirty="0" smtClean="0">
                <a:latin typeface="Goudy Old Style" pitchFamily="18" charset="0"/>
              </a:rPr>
              <a:t>institutions</a:t>
            </a:r>
            <a:br>
              <a:rPr lang="en-US" sz="3000" b="1" dirty="0" smtClean="0">
                <a:latin typeface="Goudy Old Style" pitchFamily="18" charset="0"/>
              </a:rPr>
            </a:br>
            <a:endParaRPr lang="en-US" sz="3000" b="1" dirty="0">
              <a:latin typeface="Goudy Old Style" pitchFamily="18" charset="0"/>
            </a:endParaRPr>
          </a:p>
          <a:p>
            <a:pPr marL="0" indent="0">
              <a:buNone/>
            </a:pPr>
            <a:r>
              <a:rPr lang="en-US" sz="3000" b="1" dirty="0">
                <a:latin typeface="Goudy Old Style" pitchFamily="18" charset="0"/>
              </a:rPr>
              <a:t>Geographic diversity</a:t>
            </a:r>
          </a:p>
        </p:txBody>
      </p:sp>
      <p:pic>
        <p:nvPicPr>
          <p:cNvPr id="5" name="Picture 4"/>
          <p:cNvPicPr>
            <a:picLocks/>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117336" y="310896"/>
            <a:ext cx="2722994" cy="6242304"/>
          </a:xfrm>
          <a:prstGeom prst="rect">
            <a:avLst/>
          </a:prstGeom>
          <a:ln w="12700">
            <a:solidFill>
              <a:schemeClr val="tx1"/>
            </a:solidFill>
          </a:ln>
        </p:spPr>
      </p:pic>
      <p:pic>
        <p:nvPicPr>
          <p:cNvPr id="6" name="Picture 5"/>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22148" y="685800"/>
            <a:ext cx="5369052" cy="91493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7984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7" name="Rectangle 6"/>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983069"/>
            <a:ext cx="8915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ACTI-MWF Participants</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0343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228600" y="5715000"/>
            <a:ext cx="8610600" cy="914400"/>
          </a:xfrm>
          <a:prstGeom prst="rect">
            <a:avLst/>
          </a:prstGeom>
          <a:solidFill>
            <a:srgbClr val="970C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867400"/>
            <a:ext cx="8915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ACTI-MWF Participants</a:t>
            </a:r>
            <a:endParaRPr lang="en-US" sz="3600" dirty="0">
              <a:solidFill>
                <a:schemeClr val="bg1"/>
              </a:solidFill>
              <a:latin typeface="Goudy Old Style" pitchFamily="18" charset="0"/>
            </a:endParaRPr>
          </a:p>
        </p:txBody>
      </p:sp>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2693" y="594360"/>
            <a:ext cx="379307" cy="548640"/>
          </a:xfrm>
          <a:prstGeom prst="rect">
            <a:avLst/>
          </a:prstGeom>
        </p:spPr>
      </p:pic>
      <p:sp>
        <p:nvSpPr>
          <p:cNvPr id="9" name="Content Placeholder 2"/>
          <p:cNvSpPr txBox="1">
            <a:spLocks/>
          </p:cNvSpPr>
          <p:nvPr/>
        </p:nvSpPr>
        <p:spPr>
          <a:xfrm>
            <a:off x="914401" y="533400"/>
            <a:ext cx="35052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 typeface="Arial" pitchFamily="34" charset="0"/>
              <a:buNone/>
            </a:pPr>
            <a:r>
              <a:rPr lang="en-US" sz="1400" b="1" dirty="0" smtClean="0">
                <a:latin typeface="Goudy Old Style" pitchFamily="18" charset="0"/>
              </a:rPr>
              <a:t>UCLA</a:t>
            </a:r>
            <a:br>
              <a:rPr lang="en-US" sz="1400" b="1" dirty="0" smtClean="0">
                <a:latin typeface="Goudy Old Style" pitchFamily="18" charset="0"/>
              </a:rPr>
            </a:br>
            <a:r>
              <a:rPr lang="en-US" sz="1400" b="1" dirty="0" smtClean="0">
                <a:latin typeface="Goudy Old Style" pitchFamily="18" charset="0"/>
              </a:rPr>
              <a:t>Rose </a:t>
            </a:r>
            <a:r>
              <a:rPr lang="en-US" sz="1400" b="1" dirty="0" err="1" smtClean="0">
                <a:latin typeface="Goudy Old Style" pitchFamily="18" charset="0"/>
              </a:rPr>
              <a:t>Rocchio</a:t>
            </a:r>
            <a:r>
              <a:rPr lang="en-US" sz="1400" b="1" dirty="0" smtClean="0">
                <a:latin typeface="Goudy Old Style" pitchFamily="18" charset="0"/>
              </a:rPr>
              <a:t>, Director of Educational &amp; Collaborative Technologies</a:t>
            </a:r>
          </a:p>
          <a:p>
            <a:pPr marL="0" indent="0">
              <a:spcBef>
                <a:spcPct val="0"/>
              </a:spcBef>
              <a:buFont typeface="Arial" pitchFamily="34" charset="0"/>
              <a:buNone/>
            </a:pPr>
            <a:r>
              <a:rPr lang="en-US" sz="1400" b="1" dirty="0">
                <a:latin typeface="Goudy Old Style" pitchFamily="18" charset="0"/>
              </a:rPr>
              <a:t/>
            </a:r>
            <a:br>
              <a:rPr lang="en-US" sz="1400" b="1" dirty="0">
                <a:latin typeface="Goudy Old Style" pitchFamily="18" charset="0"/>
              </a:rPr>
            </a:br>
            <a:r>
              <a:rPr lang="en-US" sz="1400" b="1" dirty="0" smtClean="0">
                <a:latin typeface="Goudy Old Style" pitchFamily="18" charset="0"/>
              </a:rPr>
              <a:t>Kennesaw State University</a:t>
            </a:r>
            <a:br>
              <a:rPr lang="en-US" sz="1400" b="1" dirty="0" smtClean="0">
                <a:latin typeface="Goudy Old Style" pitchFamily="18" charset="0"/>
              </a:rPr>
            </a:br>
            <a:r>
              <a:rPr lang="en-US" sz="1400" b="1" dirty="0" smtClean="0">
                <a:latin typeface="Goudy Old Style" pitchFamily="18" charset="0"/>
              </a:rPr>
              <a:t>Christopher Ward, Assistant Director of Web Services</a:t>
            </a:r>
            <a:br>
              <a:rPr lang="en-US" sz="1400" b="1" dirty="0" smtClean="0">
                <a:latin typeface="Goudy Old Style" pitchFamily="18" charset="0"/>
              </a:rPr>
            </a:br>
            <a:r>
              <a:rPr lang="en-US" sz="1400" b="1" dirty="0" smtClean="0">
                <a:latin typeface="Goudy Old Style" pitchFamily="18" charset="0"/>
              </a:rPr>
              <a:t>Amos Williams III, Mobile Developer</a:t>
            </a:r>
          </a:p>
          <a:p>
            <a:pPr marL="0" indent="0">
              <a:spcBef>
                <a:spcPct val="0"/>
              </a:spcBef>
              <a:buFont typeface="Arial" pitchFamily="34" charset="0"/>
              <a:buNone/>
            </a:pPr>
            <a:endParaRPr lang="en-US" sz="1400" b="1" dirty="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Princeton</a:t>
            </a:r>
          </a:p>
          <a:p>
            <a:pPr marL="0" indent="0">
              <a:spcBef>
                <a:spcPct val="0"/>
              </a:spcBef>
              <a:buFont typeface="Arial" pitchFamily="34" charset="0"/>
              <a:buNone/>
            </a:pPr>
            <a:r>
              <a:rPr lang="en-US" sz="1400" b="1" dirty="0" smtClean="0">
                <a:latin typeface="Goudy Old Style" pitchFamily="18" charset="0"/>
              </a:rPr>
              <a:t>Serge J. Goldstein, Associate CIO &amp; Director of Academic Services</a:t>
            </a:r>
          </a:p>
          <a:p>
            <a:pPr marL="0" indent="0">
              <a:spcBef>
                <a:spcPct val="0"/>
              </a:spcBef>
              <a:buFont typeface="Arial" pitchFamily="34" charset="0"/>
              <a:buNone/>
            </a:pPr>
            <a:endParaRPr lang="en-US" sz="1400" b="1" dirty="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Oakland University</a:t>
            </a:r>
          </a:p>
          <a:p>
            <a:pPr marL="0" indent="0">
              <a:spcBef>
                <a:spcPct val="0"/>
              </a:spcBef>
              <a:buFont typeface="Arial" pitchFamily="34" charset="0"/>
              <a:buNone/>
            </a:pPr>
            <a:r>
              <a:rPr lang="en-US" sz="1400" b="1" dirty="0" smtClean="0">
                <a:latin typeface="Goudy Old Style" pitchFamily="18" charset="0"/>
              </a:rPr>
              <a:t>Lori </a:t>
            </a:r>
            <a:r>
              <a:rPr lang="en-US" sz="1400" b="1" dirty="0" err="1" smtClean="0">
                <a:latin typeface="Goudy Old Style" pitchFamily="18" charset="0"/>
              </a:rPr>
              <a:t>Tirpak</a:t>
            </a:r>
            <a:r>
              <a:rPr lang="en-US" sz="1400" b="1" dirty="0" smtClean="0">
                <a:latin typeface="Goudy Old Style" pitchFamily="18" charset="0"/>
              </a:rPr>
              <a:t>, Director Enterprise Systems</a:t>
            </a:r>
          </a:p>
          <a:p>
            <a:pPr marL="0" indent="0">
              <a:spcBef>
                <a:spcPct val="0"/>
              </a:spcBef>
              <a:buFont typeface="Arial" pitchFamily="34" charset="0"/>
              <a:buNone/>
            </a:pPr>
            <a:endParaRPr lang="en-US" sz="1400" b="1" dirty="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UCSD</a:t>
            </a:r>
          </a:p>
          <a:p>
            <a:pPr marL="0" indent="0">
              <a:spcBef>
                <a:spcPct val="0"/>
              </a:spcBef>
              <a:buFont typeface="Arial" pitchFamily="34" charset="0"/>
              <a:buNone/>
            </a:pPr>
            <a:r>
              <a:rPr lang="en-US" sz="1400" b="1" dirty="0" err="1" smtClean="0">
                <a:latin typeface="Goudy Old Style" pitchFamily="18" charset="0"/>
              </a:rPr>
              <a:t>Mojgan</a:t>
            </a:r>
            <a:r>
              <a:rPr lang="en-US" sz="1400" b="1" dirty="0" smtClean="0">
                <a:latin typeface="Goudy Old Style" pitchFamily="18" charset="0"/>
              </a:rPr>
              <a:t> </a:t>
            </a:r>
            <a:r>
              <a:rPr lang="en-US" sz="1400" b="1" dirty="0" err="1" smtClean="0">
                <a:latin typeface="Goudy Old Style" pitchFamily="18" charset="0"/>
              </a:rPr>
              <a:t>Amini</a:t>
            </a:r>
            <a:r>
              <a:rPr lang="en-US" sz="1400" b="1" dirty="0" smtClean="0">
                <a:latin typeface="Goudy Old Style" pitchFamily="18" charset="0"/>
              </a:rPr>
              <a:t>, User Experience Technologies &amp; Middleware</a:t>
            </a:r>
          </a:p>
          <a:p>
            <a:pPr marL="0" indent="0">
              <a:spcBef>
                <a:spcPct val="0"/>
              </a:spcBef>
              <a:buFont typeface="Arial" pitchFamily="34" charset="0"/>
              <a:buNone/>
            </a:pPr>
            <a:endParaRPr lang="en-US" sz="1400" b="1" dirty="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Dickinson College</a:t>
            </a:r>
          </a:p>
          <a:p>
            <a:pPr marL="0" indent="0">
              <a:spcBef>
                <a:spcPct val="0"/>
              </a:spcBef>
              <a:buFont typeface="Arial" pitchFamily="34" charset="0"/>
              <a:buNone/>
            </a:pPr>
            <a:r>
              <a:rPr lang="en-US" sz="1400" b="1" dirty="0" smtClean="0">
                <a:latin typeface="Goudy Old Style" pitchFamily="18" charset="0"/>
              </a:rPr>
              <a:t>Jill Forrester, Associate Vice President</a:t>
            </a:r>
          </a:p>
        </p:txBody>
      </p:sp>
      <p:sp>
        <p:nvSpPr>
          <p:cNvPr id="10" name="Content Placeholder 2"/>
          <p:cNvSpPr txBox="1">
            <a:spLocks/>
          </p:cNvSpPr>
          <p:nvPr/>
        </p:nvSpPr>
        <p:spPr>
          <a:xfrm>
            <a:off x="5105400" y="533400"/>
            <a:ext cx="3678767"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en-US" sz="1400" b="1" dirty="0">
                <a:latin typeface="Goudy Old Style" pitchFamily="18" charset="0"/>
              </a:rPr>
              <a:t>Carnegie Mellon University</a:t>
            </a:r>
          </a:p>
          <a:p>
            <a:pPr marL="0" indent="0">
              <a:spcBef>
                <a:spcPct val="0"/>
              </a:spcBef>
              <a:buNone/>
            </a:pPr>
            <a:r>
              <a:rPr lang="en-US" sz="1400" b="1" dirty="0">
                <a:latin typeface="Goudy Old Style" pitchFamily="18" charset="0"/>
              </a:rPr>
              <a:t>Mary Ann Blair, Director of Information Security</a:t>
            </a:r>
          </a:p>
          <a:p>
            <a:pPr marL="0" indent="0">
              <a:spcBef>
                <a:spcPct val="0"/>
              </a:spcBef>
              <a:buFont typeface="Arial" pitchFamily="34" charset="0"/>
              <a:buNone/>
            </a:pPr>
            <a:endParaRPr lang="en-US" sz="1400" b="1" dirty="0" smtClean="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North Dakota State University</a:t>
            </a:r>
            <a:br>
              <a:rPr lang="en-US" sz="1400" b="1" dirty="0" smtClean="0">
                <a:latin typeface="Goudy Old Style" pitchFamily="18" charset="0"/>
              </a:rPr>
            </a:br>
            <a:r>
              <a:rPr lang="en-US" sz="1400" b="1" dirty="0" smtClean="0">
                <a:latin typeface="Goudy Old Style" pitchFamily="18" charset="0"/>
              </a:rPr>
              <a:t>Jill Eleanor Peterson, Database Applications Developer, Department Enterprise Computing &amp; Infrastructure</a:t>
            </a:r>
          </a:p>
          <a:p>
            <a:pPr marL="0" indent="0">
              <a:spcBef>
                <a:spcPct val="0"/>
              </a:spcBef>
              <a:buFont typeface="Arial" pitchFamily="34" charset="0"/>
              <a:buNone/>
            </a:pPr>
            <a:endParaRPr lang="en-US" sz="1400" b="1" dirty="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University of Chicago</a:t>
            </a:r>
          </a:p>
          <a:p>
            <a:pPr marL="0" indent="0">
              <a:spcBef>
                <a:spcPct val="0"/>
              </a:spcBef>
              <a:buFont typeface="Arial" pitchFamily="34" charset="0"/>
              <a:buNone/>
            </a:pPr>
            <a:r>
              <a:rPr lang="en-US" sz="1400" b="1" dirty="0" smtClean="0">
                <a:latin typeface="Goudy Old Style" pitchFamily="18" charset="0"/>
              </a:rPr>
              <a:t>Alan Takaoka, Manager of Programming, Web Services, ITS</a:t>
            </a:r>
          </a:p>
          <a:p>
            <a:pPr marL="0" indent="0">
              <a:spcBef>
                <a:spcPct val="0"/>
              </a:spcBef>
              <a:buFont typeface="Arial" pitchFamily="34" charset="0"/>
              <a:buNone/>
            </a:pPr>
            <a:endParaRPr lang="en-US" sz="1400" b="1" dirty="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USC</a:t>
            </a:r>
          </a:p>
          <a:p>
            <a:pPr marL="0" indent="0">
              <a:spcBef>
                <a:spcPct val="0"/>
              </a:spcBef>
              <a:buFont typeface="Arial" pitchFamily="34" charset="0"/>
              <a:buNone/>
            </a:pPr>
            <a:r>
              <a:rPr lang="en-US" sz="1400" b="1" dirty="0" smtClean="0">
                <a:latin typeface="Goudy Old Style" pitchFamily="18" charset="0"/>
              </a:rPr>
              <a:t>Phillip </a:t>
            </a:r>
            <a:r>
              <a:rPr lang="en-US" sz="1400" b="1" dirty="0" err="1" smtClean="0">
                <a:latin typeface="Goudy Old Style" pitchFamily="18" charset="0"/>
              </a:rPr>
              <a:t>Berres</a:t>
            </a:r>
            <a:r>
              <a:rPr lang="en-US" sz="1400" b="1" dirty="0" smtClean="0">
                <a:latin typeface="Goudy Old Style" pitchFamily="18" charset="0"/>
              </a:rPr>
              <a:t>, Software Engineer</a:t>
            </a:r>
          </a:p>
          <a:p>
            <a:pPr marL="0" indent="0">
              <a:spcBef>
                <a:spcPct val="0"/>
              </a:spcBef>
              <a:buFont typeface="Arial" pitchFamily="34" charset="0"/>
              <a:buNone/>
            </a:pPr>
            <a:endParaRPr lang="en-US" sz="1400" b="1" dirty="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Penn State University</a:t>
            </a:r>
          </a:p>
          <a:p>
            <a:pPr marL="0" indent="0">
              <a:spcBef>
                <a:spcPct val="0"/>
              </a:spcBef>
              <a:buFont typeface="Arial" pitchFamily="34" charset="0"/>
              <a:buNone/>
            </a:pPr>
            <a:r>
              <a:rPr lang="en-US" sz="1400" b="1" dirty="0" smtClean="0">
                <a:latin typeface="Goudy Old Style" pitchFamily="18" charset="0"/>
              </a:rPr>
              <a:t>Vijay K. </a:t>
            </a:r>
            <a:r>
              <a:rPr lang="en-US" sz="1400" b="1" dirty="0" err="1" smtClean="0">
                <a:latin typeface="Goudy Old Style" pitchFamily="18" charset="0"/>
              </a:rPr>
              <a:t>Agarwala</a:t>
            </a:r>
            <a:r>
              <a:rPr lang="en-US" sz="1400" b="1" dirty="0" smtClean="0">
                <a:latin typeface="Goudy Old Style" pitchFamily="18" charset="0"/>
              </a:rPr>
              <a:t>, Senior Director, Research Computing &amp; </a:t>
            </a:r>
            <a:r>
              <a:rPr lang="en-US" sz="1400" b="1" dirty="0" err="1" smtClean="0">
                <a:latin typeface="Goudy Old Style" pitchFamily="18" charset="0"/>
              </a:rPr>
              <a:t>Cyberinfrastructure</a:t>
            </a:r>
            <a:endParaRPr lang="en-US" sz="1400" b="1" dirty="0" smtClean="0">
              <a:latin typeface="Goudy Old Style" pitchFamily="18" charset="0"/>
            </a:endParaRPr>
          </a:p>
          <a:p>
            <a:pPr marL="0" indent="0">
              <a:spcBef>
                <a:spcPct val="0"/>
              </a:spcBef>
              <a:buFont typeface="Arial" pitchFamily="34" charset="0"/>
              <a:buNone/>
            </a:pPr>
            <a:r>
              <a:rPr lang="en-US" sz="1400" b="1" dirty="0" smtClean="0">
                <a:latin typeface="Goudy Old Style" pitchFamily="18" charset="0"/>
              </a:rPr>
              <a:t>Mark </a:t>
            </a:r>
            <a:r>
              <a:rPr lang="en-US" sz="1400" b="1" dirty="0" err="1" smtClean="0">
                <a:latin typeface="Goudy Old Style" pitchFamily="18" charset="0"/>
              </a:rPr>
              <a:t>Katsouros</a:t>
            </a:r>
            <a:r>
              <a:rPr lang="en-US" sz="1400" b="1" dirty="0" smtClean="0">
                <a:latin typeface="Goudy Old Style" pitchFamily="18" charset="0"/>
              </a:rPr>
              <a:t>, Director, Network Planning &amp; Integration, TNS</a:t>
            </a:r>
            <a:endParaRPr lang="en-US" sz="1400" dirty="0" smtClean="0"/>
          </a:p>
        </p:txBody>
      </p:sp>
      <p:pic>
        <p:nvPicPr>
          <p:cNvPr id="4" name="Picture 3"/>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73381" y="1503455"/>
            <a:ext cx="379306" cy="548640"/>
          </a:xfrm>
          <a:prstGeom prst="rect">
            <a:avLst/>
          </a:prstGeom>
        </p:spPr>
      </p:pic>
      <p:pic>
        <p:nvPicPr>
          <p:cNvPr id="5" name="Picture 4"/>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51422" y="2438400"/>
            <a:ext cx="379308" cy="548640"/>
          </a:xfrm>
          <a:prstGeom prst="rect">
            <a:avLst/>
          </a:prstGeom>
        </p:spPr>
      </p:pic>
      <p:pic>
        <p:nvPicPr>
          <p:cNvPr id="6" name="Picture 5"/>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3693" y="533400"/>
            <a:ext cx="379307" cy="548640"/>
          </a:xfrm>
          <a:prstGeom prst="rect">
            <a:avLst/>
          </a:prstGeom>
        </p:spPr>
      </p:pic>
      <p:pic>
        <p:nvPicPr>
          <p:cNvPr id="12" name="Picture 11"/>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2000" y="3261360"/>
            <a:ext cx="379307" cy="548640"/>
          </a:xfrm>
          <a:prstGeom prst="rect">
            <a:avLst/>
          </a:prstGeom>
        </p:spPr>
      </p:pic>
      <p:pic>
        <p:nvPicPr>
          <p:cNvPr id="13" name="Picture 12"/>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2000" y="2499360"/>
            <a:ext cx="379307" cy="548640"/>
          </a:xfrm>
          <a:prstGeom prst="rect">
            <a:avLst/>
          </a:prstGeom>
        </p:spPr>
      </p:pic>
      <p:pic>
        <p:nvPicPr>
          <p:cNvPr id="11" name="Picture 10"/>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1001" y="3261360"/>
            <a:ext cx="379307" cy="548640"/>
          </a:xfrm>
          <a:prstGeom prst="rect">
            <a:avLst/>
          </a:prstGeom>
        </p:spPr>
      </p:pic>
      <p:pic>
        <p:nvPicPr>
          <p:cNvPr id="15" name="Picture 14"/>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2693" y="4800600"/>
            <a:ext cx="379307" cy="548640"/>
          </a:xfrm>
          <a:prstGeom prst="rect">
            <a:avLst/>
          </a:prstGeom>
        </p:spPr>
      </p:pic>
      <p:pic>
        <p:nvPicPr>
          <p:cNvPr id="16" name="Picture 15"/>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2000" y="4251960"/>
            <a:ext cx="379307" cy="548640"/>
          </a:xfrm>
          <a:prstGeom prst="rect">
            <a:avLst/>
          </a:prstGeom>
        </p:spPr>
      </p:pic>
      <p:pic>
        <p:nvPicPr>
          <p:cNvPr id="14" name="Picture 13"/>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1999" y="1503455"/>
            <a:ext cx="379307" cy="548640"/>
          </a:xfrm>
          <a:prstGeom prst="rect">
            <a:avLst/>
          </a:prstGeom>
        </p:spPr>
      </p:pic>
      <p:pic>
        <p:nvPicPr>
          <p:cNvPr id="18" name="Picture 17"/>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1000" y="4023360"/>
            <a:ext cx="379306" cy="54864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8402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983069"/>
            <a:ext cx="6248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Why are we here today?</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29074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http://www.yarnista.com/storage/hoarding1?__SQUARESPACE_CACHEVERSION=132563523745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858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Rectangle 4"/>
          <p:cNvSpPr/>
          <p:nvPr/>
        </p:nvSpPr>
        <p:spPr>
          <a:xfrm>
            <a:off x="0" y="5715000"/>
            <a:ext cx="9144000" cy="1219200"/>
          </a:xfrm>
          <a:prstGeom prst="rect">
            <a:avLst/>
          </a:prstGeom>
          <a:solidFill>
            <a:srgbClr val="970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983069"/>
            <a:ext cx="8915400" cy="646331"/>
          </a:xfrm>
          <a:prstGeom prst="rect">
            <a:avLst/>
          </a:prstGeom>
          <a:noFill/>
        </p:spPr>
        <p:txBody>
          <a:bodyPr wrap="square" rtlCol="0">
            <a:spAutoFit/>
          </a:bodyPr>
          <a:lstStyle/>
          <a:p>
            <a:pPr algn="ctr"/>
            <a:r>
              <a:rPr lang="en-US" sz="3600" dirty="0" smtClean="0">
                <a:solidFill>
                  <a:schemeClr val="bg1"/>
                </a:solidFill>
                <a:latin typeface="Goudy Old Style" pitchFamily="18" charset="0"/>
              </a:rPr>
              <a:t>You may already have a few mobile initiatives… </a:t>
            </a:r>
            <a:endParaRPr lang="en-US" sz="3600" dirty="0">
              <a:solidFill>
                <a:schemeClr val="bg1"/>
              </a:solidFill>
              <a:latin typeface="Goudy Old Style"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5391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22923</TotalTime>
  <Words>1552</Words>
  <Application>Microsoft Office PowerPoint</Application>
  <PresentationFormat>On-screen Show (4:3)</PresentationFormat>
  <Paragraphs>257</Paragraphs>
  <Slides>45</Slides>
  <Notes>45</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Educause ACTI-MWF Update</dc:title>
  <dc:creator>Rose Rocchio</dc:creator>
  <cp:lastModifiedBy>Admin</cp:lastModifiedBy>
  <cp:revision>118</cp:revision>
  <dcterms:created xsi:type="dcterms:W3CDTF">2012-11-08T12:50:04Z</dcterms:created>
  <dcterms:modified xsi:type="dcterms:W3CDTF">2012-11-08T12:50:54Z</dcterms:modified>
</cp:coreProperties>
</file>