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5"/>
  </p:notesMasterIdLst>
  <p:sldIdLst>
    <p:sldId id="256" r:id="rId3"/>
    <p:sldId id="257" r:id="rId4"/>
    <p:sldId id="291" r:id="rId5"/>
    <p:sldId id="288" r:id="rId6"/>
    <p:sldId id="289" r:id="rId7"/>
    <p:sldId id="290" r:id="rId8"/>
    <p:sldId id="305" r:id="rId9"/>
    <p:sldId id="298" r:id="rId10"/>
    <p:sldId id="300" r:id="rId11"/>
    <p:sldId id="302" r:id="rId12"/>
    <p:sldId id="307" r:id="rId13"/>
    <p:sldId id="262" r:id="rId14"/>
    <p:sldId id="266" r:id="rId15"/>
    <p:sldId id="268" r:id="rId16"/>
    <p:sldId id="267" r:id="rId17"/>
    <p:sldId id="284" r:id="rId18"/>
    <p:sldId id="270" r:id="rId19"/>
    <p:sldId id="285" r:id="rId20"/>
    <p:sldId id="286" r:id="rId21"/>
    <p:sldId id="311" r:id="rId22"/>
    <p:sldId id="319" r:id="rId23"/>
    <p:sldId id="320" r:id="rId24"/>
    <p:sldId id="312" r:id="rId25"/>
    <p:sldId id="314" r:id="rId26"/>
    <p:sldId id="318" r:id="rId27"/>
    <p:sldId id="315" r:id="rId28"/>
    <p:sldId id="316" r:id="rId29"/>
    <p:sldId id="317" r:id="rId30"/>
    <p:sldId id="281" r:id="rId31"/>
    <p:sldId id="282" r:id="rId32"/>
    <p:sldId id="308" r:id="rId33"/>
    <p:sldId id="3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88" autoAdjust="0"/>
  </p:normalViewPr>
  <p:slideViewPr>
    <p:cSldViewPr>
      <p:cViewPr varScale="1">
        <p:scale>
          <a:sx n="84" d="100"/>
          <a:sy n="84" d="100"/>
        </p:scale>
        <p:origin x="-176" y="-96"/>
      </p:cViewPr>
      <p:guideLst>
        <p:guide orient="horz" pos="2160"/>
        <p:guide pos="2880"/>
      </p:guideLst>
    </p:cSldViewPr>
  </p:slideViewPr>
  <p:outlineViewPr>
    <p:cViewPr>
      <p:scale>
        <a:sx n="33" d="100"/>
        <a:sy n="33" d="100"/>
      </p:scale>
      <p:origin x="0" y="1326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303FF-C016-4DD2-9198-FA2397406BB5}" type="datetimeFigureOut">
              <a:rPr lang="en-US" smtClean="0"/>
              <a:t>11/8/12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2746D-6CA2-4F78-A403-EBD4391FCDC9}" type="slidenum">
              <a:rPr lang="en-US" smtClean="0"/>
              <a:t>‹#›</a:t>
            </a:fld>
            <a:endParaRPr lang="en-US"/>
          </a:p>
        </p:txBody>
      </p:sp>
    </p:spTree>
    <p:extLst>
      <p:ext uri="{BB962C8B-B14F-4D97-AF65-F5344CB8AC3E}">
        <p14:creationId xmlns:p14="http://schemas.microsoft.com/office/powerpoint/2010/main" val="201559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Jennifer Bishop</a:t>
            </a:r>
          </a:p>
          <a:p>
            <a:pPr eaLnBrk="1" hangingPunct="1"/>
            <a:r>
              <a:rPr lang="en-US" dirty="0">
                <a:latin typeface="Calibri" charset="0"/>
              </a:rPr>
              <a:t>National Honor Society in high school</a:t>
            </a:r>
            <a:br>
              <a:rPr lang="en-US" dirty="0">
                <a:latin typeface="Calibri" charset="0"/>
              </a:rPr>
            </a:br>
            <a:r>
              <a:rPr lang="en-US" dirty="0">
                <a:latin typeface="Calibri" charset="0"/>
              </a:rPr>
              <a:t>Received scholarships to attend </a:t>
            </a:r>
            <a:r>
              <a:rPr lang="en-US" dirty="0" smtClean="0">
                <a:latin typeface="Calibri" charset="0"/>
              </a:rPr>
              <a:t>college, working toward a degree in public </a:t>
            </a:r>
            <a:r>
              <a:rPr lang="en-US" dirty="0">
                <a:latin typeface="Calibri" charset="0"/>
              </a:rPr>
              <a:t>relations.</a:t>
            </a:r>
          </a:p>
        </p:txBody>
      </p:sp>
      <p:sp>
        <p:nvSpPr>
          <p:cNvPr id="4" name="Slide Number Placeholder 3"/>
          <p:cNvSpPr>
            <a:spLocks noGrp="1"/>
          </p:cNvSpPr>
          <p:nvPr>
            <p:ph type="sldNum" sz="quarter" idx="5"/>
          </p:nvPr>
        </p:nvSpPr>
        <p:spPr/>
        <p:txBody>
          <a:bodyPr/>
          <a:lstStyle/>
          <a:p>
            <a:pPr>
              <a:defRPr/>
            </a:pPr>
            <a:fld id="{E21911F1-656D-4240-A620-F6A22A2A2626}"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Wesley Strong</a:t>
            </a:r>
          </a:p>
          <a:p>
            <a:pPr eaLnBrk="1" hangingPunct="1"/>
            <a:r>
              <a:rPr lang="en-US" dirty="0" smtClean="0">
                <a:latin typeface="Calibri" charset="0"/>
              </a:rPr>
              <a:t>Plans </a:t>
            </a:r>
            <a:r>
              <a:rPr lang="en-US" dirty="0">
                <a:latin typeface="Calibri" charset="0"/>
              </a:rPr>
              <a:t>to study psychology.</a:t>
            </a:r>
          </a:p>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30BA5E42-CC9B-F249-BAD9-39E41CBD894E}"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Nicole </a:t>
            </a:r>
            <a:r>
              <a:rPr lang="en-US" dirty="0" err="1">
                <a:latin typeface="Calibri" charset="0"/>
              </a:rPr>
              <a:t>Torcolini</a:t>
            </a:r>
            <a:endParaRPr lang="en-US" dirty="0">
              <a:latin typeface="Calibri" charset="0"/>
            </a:endParaRPr>
          </a:p>
          <a:p>
            <a:pPr eaLnBrk="1" hangingPunct="1"/>
            <a:r>
              <a:rPr lang="en-US" dirty="0" smtClean="0">
                <a:latin typeface="Calibri" charset="0"/>
              </a:rPr>
              <a:t>Attended </a:t>
            </a:r>
            <a:r>
              <a:rPr lang="en-US" dirty="0">
                <a:latin typeface="Calibri" charset="0"/>
              </a:rPr>
              <a:t>Stanford</a:t>
            </a:r>
            <a:br>
              <a:rPr lang="en-US" dirty="0">
                <a:latin typeface="Calibri" charset="0"/>
              </a:rPr>
            </a:br>
            <a:r>
              <a:rPr lang="en-US" dirty="0" smtClean="0">
                <a:latin typeface="Calibri" charset="0"/>
              </a:rPr>
              <a:t>Majored </a:t>
            </a:r>
            <a:r>
              <a:rPr lang="en-US" dirty="0">
                <a:latin typeface="Calibri" charset="0"/>
              </a:rPr>
              <a:t>in computer science with focus on human and computer interaction.</a:t>
            </a:r>
            <a:br>
              <a:rPr lang="en-US" dirty="0">
                <a:latin typeface="Calibri" charset="0"/>
              </a:rPr>
            </a:br>
            <a:r>
              <a:rPr lang="en-US" dirty="0">
                <a:latin typeface="Calibri" charset="0"/>
              </a:rPr>
              <a:t>Interned at Microsoft 2x, UW Mobile </a:t>
            </a:r>
            <a:r>
              <a:rPr lang="en-US" dirty="0" err="1">
                <a:latin typeface="Calibri" charset="0"/>
              </a:rPr>
              <a:t>Accessiblity</a:t>
            </a:r>
            <a:r>
              <a:rPr lang="en-US" dirty="0">
                <a:latin typeface="Calibri" charset="0"/>
              </a:rPr>
              <a:t> team and Yahoo</a:t>
            </a:r>
            <a:r>
              <a:rPr lang="en-US" dirty="0" smtClean="0">
                <a:latin typeface="Calibri" charset="0"/>
              </a:rPr>
              <a:t>!</a:t>
            </a:r>
          </a:p>
          <a:p>
            <a:pPr eaLnBrk="1" hangingPunct="1"/>
            <a:r>
              <a:rPr lang="en-US" dirty="0" smtClean="0">
                <a:latin typeface="Calibri" charset="0"/>
              </a:rPr>
              <a:t>Now works at Google</a:t>
            </a:r>
            <a:r>
              <a:rPr lang="en-US" dirty="0">
                <a:latin typeface="Calibri" charset="0"/>
              </a:rPr>
              <a:t/>
            </a:r>
            <a:br>
              <a:rPr lang="en-US" dirty="0">
                <a:latin typeface="Calibri" charset="0"/>
              </a:rPr>
            </a:br>
            <a:endParaRPr lang="en-US" dirty="0">
              <a:latin typeface="Calibri" charset="0"/>
            </a:endParaRPr>
          </a:p>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FBF8E574-C2C1-C943-A903-1A2EA9C8C370}" type="slidenum">
              <a:rPr lang="en-US" smtClean="0"/>
              <a:pPr>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A50CBB-21AF-4A1A-91DA-086FB11F6562}" type="datetimeFigureOut">
              <a:rPr lang="en-US" smtClean="0"/>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1467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50CBB-21AF-4A1A-91DA-086FB11F6562}" type="datetimeFigureOut">
              <a:rPr lang="en-US" smtClean="0"/>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21162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50CBB-21AF-4A1A-91DA-086FB11F6562}" type="datetimeFigureOut">
              <a:rPr lang="en-US" smtClean="0"/>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933235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6CE51F-A214-F349-8532-EA9B8009C5E3}" type="slidenum">
              <a:rPr lang="en-US"/>
              <a:pPr/>
              <a:t>‹#›</a:t>
            </a:fld>
            <a:endParaRPr lang="en-US"/>
          </a:p>
        </p:txBody>
      </p:sp>
    </p:spTree>
    <p:extLst>
      <p:ext uri="{BB962C8B-B14F-4D97-AF65-F5344CB8AC3E}">
        <p14:creationId xmlns:p14="http://schemas.microsoft.com/office/powerpoint/2010/main" val="7794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50CBB-21AF-4A1A-91DA-086FB11F6562}" type="datetimeFigureOut">
              <a:rPr lang="en-US" smtClean="0"/>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26948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50CBB-21AF-4A1A-91DA-086FB11F6562}" type="datetimeFigureOut">
              <a:rPr lang="en-US" smtClean="0"/>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170277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50CBB-21AF-4A1A-91DA-086FB11F6562}" type="datetimeFigureOut">
              <a:rPr lang="en-US" smtClean="0"/>
              <a:t>11/8/12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319416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50CBB-21AF-4A1A-91DA-086FB11F6562}" type="datetimeFigureOut">
              <a:rPr lang="en-US" smtClean="0"/>
              <a:t>11/8/12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364322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A50CBB-21AF-4A1A-91DA-086FB11F6562}" type="datetimeFigureOut">
              <a:rPr lang="en-US" smtClean="0"/>
              <a:t>11/8/12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18189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50CBB-21AF-4A1A-91DA-086FB11F6562}" type="datetimeFigureOut">
              <a:rPr lang="en-US" smtClean="0"/>
              <a:t>11/8/12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106415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50CBB-21AF-4A1A-91DA-086FB11F6562}" type="datetimeFigureOut">
              <a:rPr lang="en-US" smtClean="0"/>
              <a:t>11/8/12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145206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50CBB-21AF-4A1A-91DA-086FB11F6562}" type="datetimeFigureOut">
              <a:rPr lang="en-US" smtClean="0"/>
              <a:t>11/8/12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41C5B-9484-4A43-ABA6-235D0196A2F0}" type="slidenum">
              <a:rPr lang="en-US" smtClean="0"/>
              <a:t>‹#›</a:t>
            </a:fld>
            <a:endParaRPr lang="en-US"/>
          </a:p>
        </p:txBody>
      </p:sp>
    </p:spTree>
    <p:extLst>
      <p:ext uri="{BB962C8B-B14F-4D97-AF65-F5344CB8AC3E}">
        <p14:creationId xmlns:p14="http://schemas.microsoft.com/office/powerpoint/2010/main" val="245227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50CBB-21AF-4A1A-91DA-086FB11F6562}" type="datetimeFigureOut">
              <a:rPr lang="en-US" smtClean="0"/>
              <a:t>11/8/12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41C5B-9484-4A43-ABA6-235D0196A2F0}" type="slidenum">
              <a:rPr lang="en-US" smtClean="0"/>
              <a:t>‹#›</a:t>
            </a:fld>
            <a:endParaRPr lang="en-US"/>
          </a:p>
        </p:txBody>
      </p:sp>
    </p:spTree>
    <p:extLst>
      <p:ext uri="{BB962C8B-B14F-4D97-AF65-F5344CB8AC3E}">
        <p14:creationId xmlns:p14="http://schemas.microsoft.com/office/powerpoint/2010/main" val="345973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thenpro.org/google-docs-accessibility" TargetMode="External"/><Relationship Id="rId3" Type="http://schemas.openxmlformats.org/officeDocument/2006/relationships/hyperlink" Target="http://athenpro.org/google-gmail-calendar-accessibili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support/enterprise/static/gapps/docs/admin/en/gapps_accessibility/gapps_accessibility.pdf" TargetMode="External"/><Relationship Id="rId3" Type="http://schemas.openxmlformats.org/officeDocument/2006/relationships/hyperlink" Target="https://groups.google.com/forum/%23!topic/accessible/BVvL293pWJ0/discuss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oogle.ncsu.edu/accessibility/google-apps-accessibilit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ervices.google.com/fb/forms/accessibilityfeedback/" TargetMode="External"/><Relationship Id="rId3" Type="http://schemas.openxmlformats.org/officeDocument/2006/relationships/hyperlink" Target="https://groups.google.com/group/accessib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Accessible Are Google Apps?</a:t>
            </a:r>
            <a:endParaRPr lang="en-US" dirty="0"/>
          </a:p>
        </p:txBody>
      </p:sp>
      <p:sp>
        <p:nvSpPr>
          <p:cNvPr id="3" name="Subtitle 2"/>
          <p:cNvSpPr>
            <a:spLocks noGrp="1"/>
          </p:cNvSpPr>
          <p:nvPr>
            <p:ph type="subTitle" idx="1"/>
          </p:nvPr>
        </p:nvSpPr>
        <p:spPr/>
        <p:txBody>
          <a:bodyPr/>
          <a:lstStyle/>
          <a:p>
            <a:r>
              <a:rPr lang="en-US" dirty="0" smtClean="0"/>
              <a:t>EDUCAUSE 2012</a:t>
            </a:r>
            <a:endParaRPr lang="en-US" dirty="0"/>
          </a:p>
        </p:txBody>
      </p:sp>
    </p:spTree>
    <p:extLst>
      <p:ext uri="{BB962C8B-B14F-4D97-AF65-F5344CB8AC3E}">
        <p14:creationId xmlns:p14="http://schemas.microsoft.com/office/powerpoint/2010/main" val="41247653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91600" cy="914400"/>
          </a:xfrm>
        </p:spPr>
        <p:txBody>
          <a:bodyPr>
            <a:normAutofit fontScale="90000"/>
          </a:bodyPr>
          <a:lstStyle/>
          <a:p>
            <a:r>
              <a:rPr lang="en-US" dirty="0" smtClean="0"/>
              <a:t>National Federation </a:t>
            </a:r>
            <a:br>
              <a:rPr lang="en-US" dirty="0" smtClean="0"/>
            </a:br>
            <a:r>
              <a:rPr lang="en-US" dirty="0" smtClean="0"/>
              <a:t>of the Blind (NFB)</a:t>
            </a:r>
            <a:endParaRPr lang="en-US" dirty="0"/>
          </a:p>
        </p:txBody>
      </p:sp>
      <p:sp>
        <p:nvSpPr>
          <p:cNvPr id="3" name="Content Placeholder 2"/>
          <p:cNvSpPr>
            <a:spLocks noGrp="1"/>
          </p:cNvSpPr>
          <p:nvPr>
            <p:ph idx="1"/>
          </p:nvPr>
        </p:nvSpPr>
        <p:spPr>
          <a:xfrm>
            <a:off x="457200" y="2057400"/>
            <a:ext cx="8305800" cy="3992563"/>
          </a:xfrm>
        </p:spPr>
        <p:txBody>
          <a:bodyPr>
            <a:normAutofit/>
          </a:bodyPr>
          <a:lstStyle/>
          <a:p>
            <a:r>
              <a:rPr lang="en-US" dirty="0" smtClean="0"/>
              <a:t>March 2011 – Filed complaints with the U.S.  Department of Justice against Northwestern University and New York University (plus four school districts in Oregon) for violating Section 504 and the ADA by adopting Google Apps</a:t>
            </a:r>
          </a:p>
          <a:p>
            <a:r>
              <a:rPr lang="en-US" dirty="0" smtClean="0"/>
              <a:t>January 2012– NFB informally declared that Google Apps are "not there yet"</a:t>
            </a:r>
          </a:p>
        </p:txBody>
      </p:sp>
    </p:spTree>
    <p:extLst>
      <p:ext uri="{BB962C8B-B14F-4D97-AF65-F5344CB8AC3E}">
        <p14:creationId xmlns:p14="http://schemas.microsoft.com/office/powerpoint/2010/main" val="16430436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 Reports on Google Apps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ATHEN = Access Technology Higher Education Network </a:t>
            </a:r>
          </a:p>
          <a:p>
            <a:r>
              <a:rPr lang="en-US" dirty="0" smtClean="0"/>
              <a:t>Report on Accessibility of Google Documents</a:t>
            </a:r>
          </a:p>
          <a:p>
            <a:pPr lvl="1"/>
            <a:r>
              <a:rPr lang="en-US" dirty="0" smtClean="0"/>
              <a:t>October 2011</a:t>
            </a:r>
          </a:p>
          <a:p>
            <a:pPr lvl="1"/>
            <a:r>
              <a:rPr lang="en-US" dirty="0">
                <a:hlinkClick r:id="rId2"/>
              </a:rPr>
              <a:t>http://athenpro.org/google-docs-</a:t>
            </a:r>
            <a:r>
              <a:rPr lang="en-US" dirty="0" smtClean="0">
                <a:hlinkClick r:id="rId2"/>
              </a:rPr>
              <a:t>accessibility</a:t>
            </a:r>
            <a:endParaRPr lang="en-US" dirty="0" smtClean="0"/>
          </a:p>
          <a:p>
            <a:r>
              <a:rPr lang="en-US" dirty="0" smtClean="0"/>
              <a:t>Report on Accessibility of Gmail and Google Calendar </a:t>
            </a:r>
          </a:p>
          <a:p>
            <a:pPr lvl="1"/>
            <a:r>
              <a:rPr lang="en-US" dirty="0" smtClean="0"/>
              <a:t>February 2012</a:t>
            </a:r>
          </a:p>
          <a:p>
            <a:pPr lvl="1"/>
            <a:r>
              <a:rPr lang="en-US" dirty="0">
                <a:hlinkClick r:id="rId3"/>
              </a:rPr>
              <a:t>http://</a:t>
            </a:r>
            <a:r>
              <a:rPr lang="en-US" dirty="0" smtClean="0">
                <a:hlinkClick r:id="rId3"/>
              </a:rPr>
              <a:t>athenpro.org/google-gmail-calendar-accessibility</a:t>
            </a:r>
            <a:endParaRPr lang="en-US" dirty="0" smtClean="0"/>
          </a:p>
          <a:p>
            <a:endParaRPr lang="en-US" dirty="0" smtClean="0"/>
          </a:p>
          <a:p>
            <a:endParaRPr lang="en-US" dirty="0"/>
          </a:p>
        </p:txBody>
      </p:sp>
    </p:spTree>
    <p:extLst>
      <p:ext uri="{BB962C8B-B14F-4D97-AF65-F5344CB8AC3E}">
        <p14:creationId xmlns:p14="http://schemas.microsoft.com/office/powerpoint/2010/main" val="77926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t>
            </a:r>
            <a:r>
              <a:rPr lang="en-US" baseline="0" dirty="0" smtClean="0"/>
              <a:t>Evaluations</a:t>
            </a:r>
            <a:endParaRPr lang="en-US" dirty="0"/>
          </a:p>
        </p:txBody>
      </p:sp>
      <p:sp>
        <p:nvSpPr>
          <p:cNvPr id="3" name="Content Placeholder 2"/>
          <p:cNvSpPr>
            <a:spLocks noGrp="1"/>
          </p:cNvSpPr>
          <p:nvPr>
            <p:ph idx="1"/>
          </p:nvPr>
        </p:nvSpPr>
        <p:spPr/>
        <p:txBody>
          <a:bodyPr/>
          <a:lstStyle/>
          <a:p>
            <a:r>
              <a:rPr lang="en-US" dirty="0" smtClean="0"/>
              <a:t>We asked, “Can I accomplish particular tasks?”</a:t>
            </a:r>
          </a:p>
          <a:p>
            <a:pPr lvl="1"/>
            <a:r>
              <a:rPr lang="en-US" dirty="0" smtClean="0"/>
              <a:t>Can I compose an email?</a:t>
            </a:r>
          </a:p>
          <a:p>
            <a:pPr lvl="1"/>
            <a:r>
              <a:rPr lang="en-US" dirty="0" smtClean="0"/>
              <a:t>Can I add a guest to a meeting?</a:t>
            </a:r>
          </a:p>
          <a:p>
            <a:pPr lvl="1"/>
            <a:r>
              <a:rPr lang="en-US" dirty="0" smtClean="0"/>
              <a:t>Can I read a document?</a:t>
            </a:r>
            <a:endParaRPr lang="en-US" dirty="0"/>
          </a:p>
        </p:txBody>
      </p:sp>
    </p:spTree>
    <p:extLst>
      <p:ext uri="{BB962C8B-B14F-4D97-AF65-F5344CB8AC3E}">
        <p14:creationId xmlns:p14="http://schemas.microsoft.com/office/powerpoint/2010/main" val="6145910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Disabilities Did We Test For?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Visual</a:t>
            </a:r>
          </a:p>
          <a:p>
            <a:pPr lvl="1"/>
            <a:r>
              <a:rPr lang="en-US" dirty="0" smtClean="0"/>
              <a:t>Screen readers (JAWS, </a:t>
            </a:r>
            <a:r>
              <a:rPr lang="en-US" dirty="0" err="1" smtClean="0"/>
              <a:t>ChromeVox</a:t>
            </a:r>
            <a:r>
              <a:rPr lang="en-US" dirty="0" smtClean="0"/>
              <a:t>, </a:t>
            </a:r>
            <a:r>
              <a:rPr lang="en-US" dirty="0" err="1" smtClean="0"/>
              <a:t>VoiceOver</a:t>
            </a:r>
            <a:r>
              <a:rPr lang="en-US" dirty="0" smtClean="0"/>
              <a:t>)</a:t>
            </a:r>
          </a:p>
          <a:p>
            <a:pPr lvl="1"/>
            <a:r>
              <a:rPr lang="en-US" dirty="0" smtClean="0"/>
              <a:t>Screen magnification (Zoom Text)</a:t>
            </a:r>
          </a:p>
          <a:p>
            <a:pPr lvl="1"/>
            <a:r>
              <a:rPr lang="en-US" dirty="0" smtClean="0"/>
              <a:t>High Contrast Mode</a:t>
            </a:r>
          </a:p>
          <a:p>
            <a:r>
              <a:rPr lang="en-US" dirty="0" smtClean="0"/>
              <a:t>Mobility</a:t>
            </a:r>
          </a:p>
          <a:p>
            <a:pPr lvl="1"/>
            <a:r>
              <a:rPr lang="en-US" dirty="0" smtClean="0"/>
              <a:t>Keyboard-only access</a:t>
            </a:r>
          </a:p>
          <a:p>
            <a:pPr lvl="1"/>
            <a:r>
              <a:rPr lang="en-US" dirty="0" smtClean="0"/>
              <a:t>Speech Recognition Software (Dragon Naturally Speaking)</a:t>
            </a:r>
          </a:p>
          <a:p>
            <a:r>
              <a:rPr lang="en-US" dirty="0" smtClean="0"/>
              <a:t>Cognitive</a:t>
            </a:r>
          </a:p>
          <a:p>
            <a:pPr lvl="1"/>
            <a:r>
              <a:rPr lang="en-US" dirty="0" smtClean="0"/>
              <a:t>Literacy software (</a:t>
            </a:r>
            <a:r>
              <a:rPr lang="en-US" dirty="0" err="1" smtClean="0"/>
              <a:t>Read&amp;Write</a:t>
            </a:r>
            <a:r>
              <a:rPr lang="en-US" dirty="0" smtClean="0"/>
              <a:t> Gold)</a:t>
            </a:r>
            <a:endParaRPr lang="en-US" dirty="0"/>
          </a:p>
        </p:txBody>
      </p:sp>
    </p:spTree>
    <p:extLst>
      <p:ext uri="{BB962C8B-B14F-4D97-AF65-F5344CB8AC3E}">
        <p14:creationId xmlns:p14="http://schemas.microsoft.com/office/powerpoint/2010/main" val="2756127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Grading Scale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 a user can fully use all functions of the application</a:t>
            </a:r>
          </a:p>
          <a:p>
            <a:r>
              <a:rPr lang="en-US" dirty="0" smtClean="0"/>
              <a:t>B = a user can perform most functions using the prescribed methods of interacting with the application</a:t>
            </a:r>
          </a:p>
          <a:p>
            <a:r>
              <a:rPr lang="en-US" dirty="0" smtClean="0"/>
              <a:t>C = a user can perform many functions, but must rely on non-prescribed methods of interacting with the application</a:t>
            </a:r>
          </a:p>
          <a:p>
            <a:r>
              <a:rPr lang="en-US" dirty="0" smtClean="0"/>
              <a:t>D = a user can perform some basic functions, but most functions are unavailable or there are other significant problems</a:t>
            </a:r>
          </a:p>
          <a:p>
            <a:r>
              <a:rPr lang="en-US" dirty="0" smtClean="0"/>
              <a:t>F = a user cannot use even basic functions of the application</a:t>
            </a:r>
          </a:p>
          <a:p>
            <a:endParaRPr lang="en-US" dirty="0"/>
          </a:p>
        </p:txBody>
      </p:sp>
    </p:spTree>
    <p:extLst>
      <p:ext uri="{BB962C8B-B14F-4D97-AF65-F5344CB8AC3E}">
        <p14:creationId xmlns:p14="http://schemas.microsoft.com/office/powerpoint/2010/main" val="37055913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Docs (October 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4605600"/>
              </p:ext>
            </p:extLst>
          </p:nvPr>
        </p:nvGraphicFramePr>
        <p:xfrm>
          <a:off x="457200" y="1600200"/>
          <a:ext cx="8229600" cy="45720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400" dirty="0" smtClean="0"/>
                        <a:t>Assistive Technology</a:t>
                      </a:r>
                      <a:endParaRPr lang="en-US" sz="2400" dirty="0"/>
                    </a:p>
                  </a:txBody>
                  <a:tcPr/>
                </a:tc>
                <a:tc>
                  <a:txBody>
                    <a:bodyPr/>
                    <a:lstStyle/>
                    <a:p>
                      <a:pPr algn="ctr"/>
                      <a:r>
                        <a:rPr lang="en-US" sz="2400" dirty="0" smtClean="0"/>
                        <a:t>Grade</a:t>
                      </a:r>
                      <a:endParaRPr lang="en-US" sz="2400" dirty="0"/>
                    </a:p>
                  </a:txBody>
                  <a:tcPr/>
                </a:tc>
              </a:tr>
              <a:tr h="370840">
                <a:tc>
                  <a:txBody>
                    <a:bodyPr/>
                    <a:lstStyle/>
                    <a:p>
                      <a:r>
                        <a:rPr lang="en-US" sz="2400" dirty="0" smtClean="0"/>
                        <a:t>High Contrast - OS X</a:t>
                      </a:r>
                    </a:p>
                  </a:txBody>
                  <a:tcPr/>
                </a:tc>
                <a:tc>
                  <a:txBody>
                    <a:bodyPr/>
                    <a:lstStyle/>
                    <a:p>
                      <a:pPr algn="ctr"/>
                      <a:r>
                        <a:rPr lang="en-US" sz="2400" dirty="0" smtClean="0"/>
                        <a:t>C</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High Contrast - Windows</a:t>
                      </a:r>
                    </a:p>
                  </a:txBody>
                  <a:tcPr/>
                </a:tc>
                <a:tc>
                  <a:txBody>
                    <a:bodyPr/>
                    <a:lstStyle/>
                    <a:p>
                      <a:pPr algn="ctr"/>
                      <a:r>
                        <a:rPr lang="en-US" sz="2400" dirty="0" smtClean="0"/>
                        <a:t>D</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JAWS</a:t>
                      </a:r>
                    </a:p>
                  </a:txBody>
                  <a:tcPr/>
                </a:tc>
                <a:tc>
                  <a:txBody>
                    <a:bodyPr/>
                    <a:lstStyle/>
                    <a:p>
                      <a:pPr algn="ctr"/>
                      <a:r>
                        <a:rPr lang="en-US" sz="2400" dirty="0" smtClean="0"/>
                        <a:t>D</a:t>
                      </a:r>
                      <a:endParaRPr lang="en-US" sz="2400" dirty="0"/>
                    </a:p>
                  </a:txBody>
                  <a:tcPr/>
                </a:tc>
              </a:tr>
              <a:tr h="370840">
                <a:tc>
                  <a:txBody>
                    <a:bodyPr/>
                    <a:lstStyle/>
                    <a:p>
                      <a:r>
                        <a:rPr lang="en-US" sz="2400" dirty="0" err="1" smtClean="0"/>
                        <a:t>ChromeVox</a:t>
                      </a:r>
                      <a:endParaRPr lang="en-US" sz="2400" dirty="0" smtClean="0"/>
                    </a:p>
                  </a:txBody>
                  <a:tcPr/>
                </a:tc>
                <a:tc>
                  <a:txBody>
                    <a:bodyPr/>
                    <a:lstStyle/>
                    <a:p>
                      <a:pPr algn="ctr"/>
                      <a:r>
                        <a:rPr lang="en-US" sz="2400" dirty="0" smtClean="0"/>
                        <a:t>D</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Keyboard Only</a:t>
                      </a:r>
                    </a:p>
                  </a:txBody>
                  <a:tcPr/>
                </a:tc>
                <a:tc>
                  <a:txBody>
                    <a:bodyPr/>
                    <a:lstStyle/>
                    <a:p>
                      <a:pPr algn="ctr"/>
                      <a:r>
                        <a:rPr lang="en-US" sz="2400" dirty="0" smtClean="0"/>
                        <a:t>C</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Sticky Keys</a:t>
                      </a:r>
                    </a:p>
                  </a:txBody>
                  <a:tcPr/>
                </a:tc>
                <a:tc>
                  <a:txBody>
                    <a:bodyPr/>
                    <a:lstStyle/>
                    <a:p>
                      <a:pPr algn="ctr"/>
                      <a:r>
                        <a:rPr lang="en-US" sz="2400" dirty="0" smtClean="0"/>
                        <a:t>A</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Read and Write Gold</a:t>
                      </a:r>
                    </a:p>
                  </a:txBody>
                  <a:tcPr/>
                </a:tc>
                <a:tc>
                  <a:txBody>
                    <a:bodyPr/>
                    <a:lstStyle/>
                    <a:p>
                      <a:pPr algn="ctr"/>
                      <a:r>
                        <a:rPr lang="en-US" sz="2400" dirty="0" smtClean="0"/>
                        <a:t>D</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ZoomText</a:t>
                      </a:r>
                      <a:endParaRPr lang="en-US" sz="2400" dirty="0" smtClean="0"/>
                    </a:p>
                  </a:txBody>
                  <a:tcPr/>
                </a:tc>
                <a:tc>
                  <a:txBody>
                    <a:bodyPr/>
                    <a:lstStyle/>
                    <a:p>
                      <a:pPr algn="ctr"/>
                      <a:r>
                        <a:rPr lang="en-US" sz="2400" dirty="0" smtClean="0"/>
                        <a:t>A-</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Dragon Naturally Speaking</a:t>
                      </a:r>
                    </a:p>
                  </a:txBody>
                  <a:tcPr/>
                </a:tc>
                <a:tc>
                  <a:txBody>
                    <a:bodyPr/>
                    <a:lstStyle/>
                    <a:p>
                      <a:pPr algn="ctr"/>
                      <a:r>
                        <a:rPr lang="en-US" sz="2400" dirty="0" smtClean="0"/>
                        <a:t>F</a:t>
                      </a:r>
                      <a:endParaRPr lang="en-US" sz="2400" dirty="0"/>
                    </a:p>
                  </a:txBody>
                  <a:tcPr/>
                </a:tc>
              </a:tr>
            </a:tbl>
          </a:graphicData>
        </a:graphic>
      </p:graphicFrame>
    </p:spTree>
    <p:extLst>
      <p:ext uri="{BB962C8B-B14F-4D97-AF65-F5344CB8AC3E}">
        <p14:creationId xmlns:p14="http://schemas.microsoft.com/office/powerpoint/2010/main" val="22325271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Problems with Docs</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r>
              <a:rPr lang="en-US" sz="2400" dirty="0"/>
              <a:t>Keyboard focus is not always visible</a:t>
            </a:r>
          </a:p>
          <a:p>
            <a:r>
              <a:rPr lang="en-US" sz="2400" dirty="0" smtClean="0"/>
              <a:t>Modal </a:t>
            </a:r>
            <a:r>
              <a:rPr lang="en-US" sz="2400" dirty="0"/>
              <a:t>windows allow users to interact with “locked” portions of the application</a:t>
            </a:r>
          </a:p>
          <a:p>
            <a:r>
              <a:rPr lang="en-US" sz="2400" dirty="0"/>
              <a:t>Users need to “explore” the user interface outside the standard interaction methods</a:t>
            </a:r>
          </a:p>
          <a:p>
            <a:r>
              <a:rPr lang="en-US" sz="2400" dirty="0"/>
              <a:t>Over dependency on shortcut keys</a:t>
            </a:r>
          </a:p>
          <a:p>
            <a:r>
              <a:rPr lang="en-US" sz="2400" dirty="0"/>
              <a:t>Inconsistent implementation across browsers</a:t>
            </a:r>
          </a:p>
          <a:p>
            <a:r>
              <a:rPr lang="en-US" sz="2400" dirty="0"/>
              <a:t>No ability to apply established Web accessibility standards (alt text, table headers, </a:t>
            </a:r>
            <a:r>
              <a:rPr lang="en-US" sz="2400" dirty="0" err="1"/>
              <a:t>MathML</a:t>
            </a:r>
            <a:r>
              <a:rPr lang="en-US" sz="2400" dirty="0"/>
              <a:t>)</a:t>
            </a:r>
          </a:p>
          <a:p>
            <a:r>
              <a:rPr lang="en-US" sz="2400" dirty="0"/>
              <a:t>Saving user preferences for assistive technology</a:t>
            </a:r>
          </a:p>
          <a:p>
            <a:r>
              <a:rPr lang="en-US" sz="2400" dirty="0"/>
              <a:t>Not utilizing best practices in how assistive technologies interact with applications</a:t>
            </a:r>
          </a:p>
        </p:txBody>
      </p:sp>
    </p:spTree>
    <p:extLst>
      <p:ext uri="{BB962C8B-B14F-4D97-AF65-F5344CB8AC3E}">
        <p14:creationId xmlns:p14="http://schemas.microsoft.com/office/powerpoint/2010/main" val="39098475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Gmail and Calendar (Jan-Feb 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1087999"/>
              </p:ext>
            </p:extLst>
          </p:nvPr>
        </p:nvGraphicFramePr>
        <p:xfrm>
          <a:off x="457200" y="1600200"/>
          <a:ext cx="8229600" cy="4968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2000" dirty="0" smtClean="0"/>
                        <a:t>Assistive Technology</a:t>
                      </a:r>
                      <a:endParaRPr lang="en-US" sz="2000" dirty="0"/>
                    </a:p>
                  </a:txBody>
                  <a:tcPr/>
                </a:tc>
                <a:tc>
                  <a:txBody>
                    <a:bodyPr/>
                    <a:lstStyle/>
                    <a:p>
                      <a:pPr algn="ctr"/>
                      <a:r>
                        <a:rPr lang="en-US" sz="2000" dirty="0" err="1" smtClean="0"/>
                        <a:t>GMail</a:t>
                      </a:r>
                      <a:endParaRPr lang="en-US" sz="2000" dirty="0"/>
                    </a:p>
                  </a:txBody>
                  <a:tcPr/>
                </a:tc>
                <a:tc>
                  <a:txBody>
                    <a:bodyPr/>
                    <a:lstStyle/>
                    <a:p>
                      <a:pPr algn="ctr"/>
                      <a:r>
                        <a:rPr lang="en-US" sz="2000" dirty="0" smtClean="0"/>
                        <a:t>Calendar</a:t>
                      </a:r>
                      <a:endParaRPr lang="en-US" sz="2000" dirty="0"/>
                    </a:p>
                  </a:txBody>
                  <a:tcPr/>
                </a:tc>
              </a:tr>
              <a:tr h="370840">
                <a:tc>
                  <a:txBody>
                    <a:bodyPr/>
                    <a:lstStyle/>
                    <a:p>
                      <a:r>
                        <a:rPr lang="en-US" sz="2000" dirty="0" smtClean="0"/>
                        <a:t>High Contrast - OS X</a:t>
                      </a:r>
                    </a:p>
                  </a:txBody>
                  <a:tcPr/>
                </a:tc>
                <a:tc>
                  <a:txBody>
                    <a:bodyPr/>
                    <a:lstStyle/>
                    <a:p>
                      <a:pPr algn="ctr"/>
                      <a:r>
                        <a:rPr lang="en-US" sz="2000" dirty="0" smtClean="0"/>
                        <a:t>A-</a:t>
                      </a:r>
                      <a:endParaRPr lang="en-US" sz="2000" dirty="0"/>
                    </a:p>
                  </a:txBody>
                  <a:tcPr/>
                </a:tc>
                <a:tc>
                  <a:txBody>
                    <a:bodyPr/>
                    <a:lstStyle/>
                    <a:p>
                      <a:pPr algn="ctr"/>
                      <a:r>
                        <a:rPr lang="en-US" sz="2000" dirty="0" smtClean="0"/>
                        <a:t>A</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High Contrast - Windows</a:t>
                      </a:r>
                    </a:p>
                  </a:txBody>
                  <a:tcPr/>
                </a:tc>
                <a:tc>
                  <a:txBody>
                    <a:bodyPr/>
                    <a:lstStyle/>
                    <a:p>
                      <a:pPr algn="ctr"/>
                      <a:r>
                        <a:rPr lang="en-US" sz="2000" dirty="0" smtClean="0"/>
                        <a:t>C</a:t>
                      </a:r>
                      <a:endParaRPr lang="en-US" sz="2000" dirty="0"/>
                    </a:p>
                  </a:txBody>
                  <a:tcPr/>
                </a:tc>
                <a:tc>
                  <a:txBody>
                    <a:bodyPr/>
                    <a:lstStyle/>
                    <a:p>
                      <a:pPr algn="ctr"/>
                      <a:r>
                        <a:rPr lang="en-US" sz="2000" dirty="0" smtClean="0"/>
                        <a:t>D+</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JAWS</a:t>
                      </a:r>
                    </a:p>
                  </a:txBody>
                  <a:tcPr/>
                </a:tc>
                <a:tc>
                  <a:txBody>
                    <a:bodyPr/>
                    <a:lstStyle/>
                    <a:p>
                      <a:pPr algn="ctr"/>
                      <a:r>
                        <a:rPr lang="en-US" sz="2000" dirty="0" smtClean="0"/>
                        <a:t>D</a:t>
                      </a:r>
                      <a:endParaRPr lang="en-US" sz="2000" dirty="0"/>
                    </a:p>
                  </a:txBody>
                  <a:tcPr/>
                </a:tc>
                <a:tc>
                  <a:txBody>
                    <a:bodyPr/>
                    <a:lstStyle/>
                    <a:p>
                      <a:pPr algn="ctr"/>
                      <a:r>
                        <a:rPr lang="en-US" sz="2000" dirty="0" smtClean="0"/>
                        <a:t>D-</a:t>
                      </a:r>
                      <a:endParaRPr lang="en-US" sz="2000" dirty="0"/>
                    </a:p>
                  </a:txBody>
                  <a:tcPr/>
                </a:tc>
              </a:tr>
              <a:tr h="370840">
                <a:tc>
                  <a:txBody>
                    <a:bodyPr/>
                    <a:lstStyle/>
                    <a:p>
                      <a:r>
                        <a:rPr lang="en-US" sz="2000" dirty="0" err="1" smtClean="0"/>
                        <a:t>ChromeVox</a:t>
                      </a:r>
                      <a:endParaRPr lang="en-US" sz="2000" dirty="0" smtClean="0"/>
                    </a:p>
                  </a:txBody>
                  <a:tcPr/>
                </a:tc>
                <a:tc>
                  <a:txBody>
                    <a:bodyPr/>
                    <a:lstStyle/>
                    <a:p>
                      <a:pPr algn="ctr"/>
                      <a:r>
                        <a:rPr lang="en-US" sz="2000" dirty="0" smtClean="0"/>
                        <a:t>C</a:t>
                      </a:r>
                      <a:endParaRPr lang="en-US" sz="2000" dirty="0"/>
                    </a:p>
                  </a:txBody>
                  <a:tcPr/>
                </a:tc>
                <a:tc>
                  <a:txBody>
                    <a:bodyPr/>
                    <a:lstStyle/>
                    <a:p>
                      <a:pPr algn="ctr"/>
                      <a:r>
                        <a:rPr lang="en-US" sz="2000" dirty="0" smtClean="0"/>
                        <a:t>C</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VoiceOver</a:t>
                      </a:r>
                      <a:endParaRPr lang="en-US" sz="2000" dirty="0" smtClean="0"/>
                    </a:p>
                  </a:txBody>
                  <a:tcPr/>
                </a:tc>
                <a:tc>
                  <a:txBody>
                    <a:bodyPr/>
                    <a:lstStyle/>
                    <a:p>
                      <a:pPr algn="ctr"/>
                      <a:r>
                        <a:rPr lang="en-US" sz="2000" dirty="0" smtClean="0"/>
                        <a:t>D</a:t>
                      </a:r>
                      <a:endParaRPr lang="en-US" sz="2000" dirty="0"/>
                    </a:p>
                  </a:txBody>
                  <a:tcPr/>
                </a:tc>
                <a:tc>
                  <a:txBody>
                    <a:bodyPr/>
                    <a:lstStyle/>
                    <a:p>
                      <a:pPr algn="ctr"/>
                      <a:r>
                        <a:rPr lang="en-US" sz="2000" dirty="0" smtClean="0"/>
                        <a:t>D</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Keyboard Only</a:t>
                      </a:r>
                    </a:p>
                  </a:txBody>
                  <a:tcPr/>
                </a:tc>
                <a:tc>
                  <a:txBody>
                    <a:bodyPr/>
                    <a:lstStyle/>
                    <a:p>
                      <a:pPr algn="ctr"/>
                      <a:r>
                        <a:rPr lang="en-US" sz="2000" dirty="0" smtClean="0"/>
                        <a:t>B</a:t>
                      </a:r>
                      <a:endParaRPr lang="en-US" sz="2000" dirty="0"/>
                    </a:p>
                  </a:txBody>
                  <a:tcPr/>
                </a:tc>
                <a:tc>
                  <a:txBody>
                    <a:bodyPr/>
                    <a:lstStyle/>
                    <a:p>
                      <a:pPr algn="ctr"/>
                      <a:r>
                        <a:rPr lang="en-US" sz="2000" dirty="0" smtClean="0"/>
                        <a:t>B</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Sticky Keys</a:t>
                      </a:r>
                    </a:p>
                  </a:txBody>
                  <a:tcPr/>
                </a:tc>
                <a:tc>
                  <a:txBody>
                    <a:bodyPr/>
                    <a:lstStyle/>
                    <a:p>
                      <a:pPr algn="ctr"/>
                      <a:r>
                        <a:rPr lang="en-US" sz="2000" dirty="0" smtClean="0"/>
                        <a:t>B</a:t>
                      </a:r>
                      <a:endParaRPr lang="en-US" sz="2000" dirty="0"/>
                    </a:p>
                  </a:txBody>
                  <a:tcPr/>
                </a:tc>
                <a:tc>
                  <a:txBody>
                    <a:bodyPr/>
                    <a:lstStyle/>
                    <a:p>
                      <a:pPr algn="ctr"/>
                      <a:r>
                        <a:rPr lang="en-US" sz="2000" dirty="0" smtClean="0"/>
                        <a:t>B</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Read and Write Gold</a:t>
                      </a:r>
                    </a:p>
                  </a:txBody>
                  <a:tcPr/>
                </a:tc>
                <a:tc>
                  <a:txBody>
                    <a:bodyPr/>
                    <a:lstStyle/>
                    <a:p>
                      <a:pPr algn="ctr"/>
                      <a:r>
                        <a:rPr lang="en-US" sz="2000" dirty="0" smtClean="0"/>
                        <a:t>A</a:t>
                      </a:r>
                      <a:endParaRPr lang="en-US" sz="2000" dirty="0"/>
                    </a:p>
                  </a:txBody>
                  <a:tcPr/>
                </a:tc>
                <a:tc>
                  <a:txBody>
                    <a:bodyPr/>
                    <a:lstStyle/>
                    <a:p>
                      <a:pPr algn="ctr"/>
                      <a:r>
                        <a:rPr lang="en-US" sz="2000" dirty="0" smtClean="0"/>
                        <a:t>A</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ZoomText</a:t>
                      </a:r>
                      <a:endParaRPr lang="en-US" sz="2000" dirty="0" smtClean="0"/>
                    </a:p>
                  </a:txBody>
                  <a:tcPr/>
                </a:tc>
                <a:tc>
                  <a:txBody>
                    <a:bodyPr/>
                    <a:lstStyle/>
                    <a:p>
                      <a:pPr algn="ctr"/>
                      <a:r>
                        <a:rPr lang="en-US" sz="2000" dirty="0" smtClean="0"/>
                        <a:t>B</a:t>
                      </a:r>
                      <a:endParaRPr lang="en-US" sz="2000" dirty="0"/>
                    </a:p>
                  </a:txBody>
                  <a:tcPr/>
                </a:tc>
                <a:tc>
                  <a:txBody>
                    <a:bodyPr/>
                    <a:lstStyle/>
                    <a:p>
                      <a:pPr algn="ctr"/>
                      <a:r>
                        <a:rPr lang="en-US" sz="2000" dirty="0" smtClean="0"/>
                        <a:t>B</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Dragon Naturally Speaking</a:t>
                      </a:r>
                    </a:p>
                  </a:txBody>
                  <a:tcPr/>
                </a:tc>
                <a:tc>
                  <a:txBody>
                    <a:bodyPr/>
                    <a:lstStyle/>
                    <a:p>
                      <a:pPr algn="ctr"/>
                      <a:r>
                        <a:rPr lang="en-US" sz="2000" dirty="0" smtClean="0"/>
                        <a:t>D</a:t>
                      </a:r>
                      <a:endParaRPr lang="en-US" sz="2000" dirty="0"/>
                    </a:p>
                  </a:txBody>
                  <a:tcPr/>
                </a:tc>
                <a:tc>
                  <a:txBody>
                    <a:bodyPr/>
                    <a:lstStyle/>
                    <a:p>
                      <a:pPr algn="ctr"/>
                      <a:r>
                        <a:rPr lang="en-US" sz="2000" dirty="0" smtClean="0"/>
                        <a:t>D-</a:t>
                      </a:r>
                      <a:endParaRPr lang="en-US" sz="2000" dirty="0"/>
                    </a:p>
                  </a:txBody>
                  <a:tcPr/>
                </a:tc>
              </a:tr>
            </a:tbl>
          </a:graphicData>
        </a:graphic>
      </p:graphicFrame>
    </p:spTree>
    <p:extLst>
      <p:ext uri="{BB962C8B-B14F-4D97-AF65-F5344CB8AC3E}">
        <p14:creationId xmlns:p14="http://schemas.microsoft.com/office/powerpoint/2010/main" val="42448311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Problems in </a:t>
            </a:r>
            <a:r>
              <a:rPr lang="en-US" dirty="0" err="1" smtClean="0"/>
              <a:t>GMail</a:t>
            </a:r>
            <a:endParaRPr lang="en-US" dirty="0"/>
          </a:p>
        </p:txBody>
      </p:sp>
      <p:sp>
        <p:nvSpPr>
          <p:cNvPr id="3" name="Content Placeholder 2"/>
          <p:cNvSpPr>
            <a:spLocks noGrp="1"/>
          </p:cNvSpPr>
          <p:nvPr>
            <p:ph idx="1"/>
          </p:nvPr>
        </p:nvSpPr>
        <p:spPr/>
        <p:txBody>
          <a:bodyPr/>
          <a:lstStyle/>
          <a:p>
            <a:r>
              <a:rPr lang="en-US" dirty="0" smtClean="0"/>
              <a:t>Standard View vs. Basic HTML?</a:t>
            </a:r>
          </a:p>
          <a:p>
            <a:pPr lvl="1"/>
            <a:r>
              <a:rPr lang="en-US" dirty="0" smtClean="0"/>
              <a:t>Basic HTML has some fundamental accessibility errors that cannot make it an accessible alternative</a:t>
            </a:r>
          </a:p>
          <a:p>
            <a:r>
              <a:rPr lang="en-US" dirty="0" smtClean="0"/>
              <a:t>Tab order is illogical</a:t>
            </a:r>
          </a:p>
          <a:p>
            <a:r>
              <a:rPr lang="en-US" dirty="0" smtClean="0"/>
              <a:t>Rich </a:t>
            </a:r>
            <a:r>
              <a:rPr lang="en-US" dirty="0"/>
              <a:t>t</a:t>
            </a:r>
            <a:r>
              <a:rPr lang="en-US" dirty="0" smtClean="0"/>
              <a:t>ext editing tools often aren’t available</a:t>
            </a:r>
            <a:endParaRPr lang="en-US" dirty="0"/>
          </a:p>
        </p:txBody>
      </p:sp>
    </p:spTree>
    <p:extLst>
      <p:ext uri="{BB962C8B-B14F-4D97-AF65-F5344CB8AC3E}">
        <p14:creationId xmlns:p14="http://schemas.microsoft.com/office/powerpoint/2010/main" val="11845761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Problems in Calendar</a:t>
            </a:r>
            <a:endParaRPr lang="en-US" dirty="0"/>
          </a:p>
        </p:txBody>
      </p:sp>
      <p:sp>
        <p:nvSpPr>
          <p:cNvPr id="3" name="Content Placeholder 2"/>
          <p:cNvSpPr>
            <a:spLocks noGrp="1"/>
          </p:cNvSpPr>
          <p:nvPr>
            <p:ph idx="1"/>
          </p:nvPr>
        </p:nvSpPr>
        <p:spPr/>
        <p:txBody>
          <a:bodyPr/>
          <a:lstStyle/>
          <a:p>
            <a:r>
              <a:rPr lang="en-US" dirty="0" smtClean="0"/>
              <a:t>The Agenda View generally works well for most assistive technology, but not all</a:t>
            </a:r>
          </a:p>
          <a:p>
            <a:r>
              <a:rPr lang="en-US" dirty="0" smtClean="0"/>
              <a:t>The accessibility features don’t carry down to the meeting creation/edit screen</a:t>
            </a:r>
          </a:p>
          <a:p>
            <a:r>
              <a:rPr lang="en-US" dirty="0" smtClean="0"/>
              <a:t>Often can’t schedule a joint meeting based on available times</a:t>
            </a:r>
            <a:endParaRPr lang="en-US" dirty="0"/>
          </a:p>
        </p:txBody>
      </p:sp>
    </p:spTree>
    <p:extLst>
      <p:ext uri="{BB962C8B-B14F-4D97-AF65-F5344CB8AC3E}">
        <p14:creationId xmlns:p14="http://schemas.microsoft.com/office/powerpoint/2010/main" val="13858717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Terrill Thompson</a:t>
            </a:r>
          </a:p>
          <a:p>
            <a:pPr marL="400050" lvl="1" indent="0">
              <a:buNone/>
            </a:pPr>
            <a:r>
              <a:rPr lang="en-US" dirty="0" smtClean="0"/>
              <a:t>Technology Accessibility Specialist</a:t>
            </a:r>
          </a:p>
          <a:p>
            <a:pPr marL="400050" lvl="1" indent="0">
              <a:buNone/>
            </a:pPr>
            <a:r>
              <a:rPr lang="en-US" dirty="0" smtClean="0"/>
              <a:t>University of Washington</a:t>
            </a:r>
          </a:p>
          <a:p>
            <a:pPr marL="0" indent="0">
              <a:buNone/>
            </a:pPr>
            <a:endParaRPr lang="en-US" dirty="0" smtClean="0"/>
          </a:p>
          <a:p>
            <a:pPr marL="0" indent="0">
              <a:buNone/>
            </a:pPr>
            <a:r>
              <a:rPr lang="en-US" dirty="0" smtClean="0"/>
              <a:t>Greg Kraus</a:t>
            </a:r>
          </a:p>
          <a:p>
            <a:pPr marL="400050" lvl="1" indent="0">
              <a:buNone/>
            </a:pPr>
            <a:r>
              <a:rPr lang="en-US" dirty="0" smtClean="0"/>
              <a:t>University IT Accessibility Coordinator</a:t>
            </a:r>
          </a:p>
          <a:p>
            <a:pPr marL="400050" lvl="1" indent="0">
              <a:buNone/>
            </a:pPr>
            <a:r>
              <a:rPr lang="en-US" dirty="0" smtClean="0"/>
              <a:t>NC State University</a:t>
            </a:r>
            <a:endParaRPr lang="en-US" dirty="0"/>
          </a:p>
        </p:txBody>
      </p:sp>
    </p:spTree>
    <p:extLst>
      <p:ext uri="{BB962C8B-B14F-4D97-AF65-F5344CB8AC3E}">
        <p14:creationId xmlns:p14="http://schemas.microsoft.com/office/powerpoint/2010/main" val="34246943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Improvements</a:t>
            </a:r>
            <a:endParaRPr lang="en-US" dirty="0"/>
          </a:p>
        </p:txBody>
      </p:sp>
      <p:sp>
        <p:nvSpPr>
          <p:cNvPr id="3" name="Content Placeholder 2"/>
          <p:cNvSpPr>
            <a:spLocks noGrp="1"/>
          </p:cNvSpPr>
          <p:nvPr>
            <p:ph idx="1"/>
          </p:nvPr>
        </p:nvSpPr>
        <p:spPr/>
        <p:txBody>
          <a:bodyPr/>
          <a:lstStyle/>
          <a:p>
            <a:r>
              <a:rPr lang="en-US" dirty="0" smtClean="0"/>
              <a:t>High Contrast (Chrome Extension)</a:t>
            </a:r>
          </a:p>
          <a:p>
            <a:r>
              <a:rPr lang="en-US" dirty="0" err="1" smtClean="0"/>
              <a:t>ChromeVox</a:t>
            </a:r>
            <a:endParaRPr lang="en-US" dirty="0" smtClean="0"/>
          </a:p>
          <a:p>
            <a:r>
              <a:rPr lang="en-US" dirty="0" smtClean="0"/>
              <a:t>Keyboard Only</a:t>
            </a:r>
          </a:p>
          <a:p>
            <a:r>
              <a:rPr lang="en-US" dirty="0" smtClean="0"/>
              <a:t>Read &amp; Write Gold (vendor solution)</a:t>
            </a:r>
          </a:p>
          <a:p>
            <a:r>
              <a:rPr lang="en-US" dirty="0" smtClean="0"/>
              <a:t>Dragon Naturally Speaking (vendor solution)</a:t>
            </a:r>
            <a:endParaRPr lang="en-US" dirty="0"/>
          </a:p>
        </p:txBody>
      </p:sp>
    </p:spTree>
    <p:extLst>
      <p:ext uri="{BB962C8B-B14F-4D97-AF65-F5344CB8AC3E}">
        <p14:creationId xmlns:p14="http://schemas.microsoft.com/office/powerpoint/2010/main" val="21665400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Demonstrations</a:t>
            </a:r>
            <a:endParaRPr lang="en-US" dirty="0"/>
          </a:p>
        </p:txBody>
      </p:sp>
      <p:sp>
        <p:nvSpPr>
          <p:cNvPr id="3" name="Content Placeholder 2"/>
          <p:cNvSpPr>
            <a:spLocks noGrp="1"/>
          </p:cNvSpPr>
          <p:nvPr>
            <p:ph idx="1"/>
          </p:nvPr>
        </p:nvSpPr>
        <p:spPr/>
        <p:txBody>
          <a:bodyPr/>
          <a:lstStyle/>
          <a:p>
            <a:r>
              <a:rPr lang="en-US" dirty="0" smtClean="0"/>
              <a:t>High Contrast Mode</a:t>
            </a:r>
          </a:p>
          <a:p>
            <a:r>
              <a:rPr lang="en-US" dirty="0"/>
              <a:t>Keyboard Only</a:t>
            </a:r>
          </a:p>
          <a:p>
            <a:r>
              <a:rPr lang="en-US" dirty="0" err="1" smtClean="0"/>
              <a:t>ChromeVox</a:t>
            </a:r>
            <a:endParaRPr lang="en-US" dirty="0" smtClean="0"/>
          </a:p>
          <a:p>
            <a:r>
              <a:rPr lang="en-US" dirty="0" err="1" smtClean="0"/>
              <a:t>VoiceOver</a:t>
            </a:r>
            <a:endParaRPr lang="en-US" dirty="0" smtClean="0"/>
          </a:p>
        </p:txBody>
      </p:sp>
    </p:spTree>
    <p:extLst>
      <p:ext uri="{BB962C8B-B14F-4D97-AF65-F5344CB8AC3E}">
        <p14:creationId xmlns:p14="http://schemas.microsoft.com/office/powerpoint/2010/main" val="2877289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Chrome Solutions Work Better?</a:t>
            </a:r>
            <a:endParaRPr lang="en-US" dirty="0"/>
          </a:p>
        </p:txBody>
      </p:sp>
      <p:sp>
        <p:nvSpPr>
          <p:cNvPr id="3" name="Content Placeholder 2"/>
          <p:cNvSpPr>
            <a:spLocks noGrp="1"/>
          </p:cNvSpPr>
          <p:nvPr>
            <p:ph idx="1"/>
          </p:nvPr>
        </p:nvSpPr>
        <p:spPr/>
        <p:txBody>
          <a:bodyPr/>
          <a:lstStyle/>
          <a:p>
            <a:r>
              <a:rPr lang="en-US" dirty="0" smtClean="0"/>
              <a:t>Marketing vs. Technical Limitations</a:t>
            </a:r>
            <a:endParaRPr lang="en-US" dirty="0"/>
          </a:p>
        </p:txBody>
      </p:sp>
    </p:spTree>
    <p:extLst>
      <p:ext uri="{BB962C8B-B14F-4D97-AF65-F5344CB8AC3E}">
        <p14:creationId xmlns:p14="http://schemas.microsoft.com/office/powerpoint/2010/main" val="93849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Accessibility Telephone Game</a:t>
            </a:r>
            <a:endParaRPr lang="en-US" dirty="0"/>
          </a:p>
        </p:txBody>
      </p:sp>
      <p:sp>
        <p:nvSpPr>
          <p:cNvPr id="4" name="Rounded Rectangle 3"/>
          <p:cNvSpPr/>
          <p:nvPr/>
        </p:nvSpPr>
        <p:spPr>
          <a:xfrm>
            <a:off x="7391400" y="3009900"/>
            <a:ext cx="1447800" cy="1219200"/>
          </a:xfrm>
          <a:prstGeom prst="roundRect">
            <a:avLst/>
          </a:prstGeom>
          <a:solidFill>
            <a:srgbClr val="0000FF"/>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Assistive Technology</a:t>
            </a:r>
            <a:endParaRPr lang="en-US" dirty="0"/>
          </a:p>
        </p:txBody>
      </p:sp>
      <p:sp>
        <p:nvSpPr>
          <p:cNvPr id="5" name="Rounded Rectangle 4"/>
          <p:cNvSpPr/>
          <p:nvPr/>
        </p:nvSpPr>
        <p:spPr>
          <a:xfrm>
            <a:off x="2667000" y="3009900"/>
            <a:ext cx="1447800" cy="1219200"/>
          </a:xfrm>
          <a:prstGeom prst="round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Browser</a:t>
            </a:r>
          </a:p>
        </p:txBody>
      </p:sp>
      <p:sp>
        <p:nvSpPr>
          <p:cNvPr id="6" name="Rounded Rectangle 5"/>
          <p:cNvSpPr/>
          <p:nvPr/>
        </p:nvSpPr>
        <p:spPr>
          <a:xfrm>
            <a:off x="304800" y="2971800"/>
            <a:ext cx="1447800" cy="1295400"/>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Web Application</a:t>
            </a:r>
            <a:endParaRPr lang="en-US" dirty="0"/>
          </a:p>
        </p:txBody>
      </p:sp>
      <p:sp>
        <p:nvSpPr>
          <p:cNvPr id="7" name="Rounded Rectangle 6"/>
          <p:cNvSpPr/>
          <p:nvPr/>
        </p:nvSpPr>
        <p:spPr>
          <a:xfrm>
            <a:off x="5029200" y="3009900"/>
            <a:ext cx="1447800" cy="1219200"/>
          </a:xfrm>
          <a:prstGeom prst="roundRect">
            <a:avLst/>
          </a:prstGeom>
          <a:solidFill>
            <a:srgbClr val="660066"/>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Operating System</a:t>
            </a:r>
            <a:endParaRPr lang="en-US" dirty="0"/>
          </a:p>
        </p:txBody>
      </p:sp>
      <p:sp>
        <p:nvSpPr>
          <p:cNvPr id="8" name="Left-Right Arrow 7"/>
          <p:cNvSpPr/>
          <p:nvPr/>
        </p:nvSpPr>
        <p:spPr>
          <a:xfrm>
            <a:off x="1866900" y="3467100"/>
            <a:ext cx="685800" cy="304800"/>
          </a:xfrm>
          <a:prstGeom prst="leftRightArrow">
            <a:avLst/>
          </a:prstGeom>
          <a:gradFill>
            <a:gsLst>
              <a:gs pos="0">
                <a:srgbClr val="FF0000"/>
              </a:gs>
              <a:gs pos="100000">
                <a:srgbClr val="008000"/>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Right Arrow 8"/>
          <p:cNvSpPr/>
          <p:nvPr/>
        </p:nvSpPr>
        <p:spPr>
          <a:xfrm>
            <a:off x="4229100" y="3467100"/>
            <a:ext cx="685800" cy="304800"/>
          </a:xfrm>
          <a:prstGeom prst="leftRightArrow">
            <a:avLst/>
          </a:prstGeom>
          <a:gradFill>
            <a:gsLst>
              <a:gs pos="0">
                <a:srgbClr val="008000"/>
              </a:gs>
              <a:gs pos="100000">
                <a:srgbClr val="660066"/>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Right Arrow 9"/>
          <p:cNvSpPr/>
          <p:nvPr/>
        </p:nvSpPr>
        <p:spPr>
          <a:xfrm>
            <a:off x="6591300" y="3467100"/>
            <a:ext cx="685800" cy="304800"/>
          </a:xfrm>
          <a:prstGeom prst="leftRightArrow">
            <a:avLst/>
          </a:prstGeom>
          <a:gradFill>
            <a:gsLst>
              <a:gs pos="0">
                <a:srgbClr val="660066"/>
              </a:gs>
              <a:gs pos="100000">
                <a:srgbClr val="000090"/>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20833731">
            <a:off x="2456597" y="2483599"/>
            <a:ext cx="1829096" cy="369332"/>
          </a:xfrm>
          <a:prstGeom prst="rect">
            <a:avLst/>
          </a:prstGeom>
          <a:noFill/>
        </p:spPr>
        <p:txBody>
          <a:bodyPr wrap="none" rtlCol="0">
            <a:spAutoFit/>
          </a:bodyPr>
          <a:lstStyle/>
          <a:p>
            <a:r>
              <a:rPr lang="en-US" dirty="0" smtClean="0">
                <a:latin typeface="Apple Casual"/>
                <a:cs typeface="Apple Casual"/>
              </a:rPr>
              <a:t>Which browser?</a:t>
            </a:r>
            <a:endParaRPr lang="en-US" dirty="0">
              <a:latin typeface="Apple Casual"/>
              <a:cs typeface="Apple Casual"/>
            </a:endParaRPr>
          </a:p>
        </p:txBody>
      </p:sp>
      <p:sp>
        <p:nvSpPr>
          <p:cNvPr id="13" name="TextBox 12"/>
          <p:cNvSpPr txBox="1"/>
          <p:nvPr/>
        </p:nvSpPr>
        <p:spPr>
          <a:xfrm rot="20833731">
            <a:off x="2533961" y="3006590"/>
            <a:ext cx="1734916" cy="369332"/>
          </a:xfrm>
          <a:prstGeom prst="rect">
            <a:avLst/>
          </a:prstGeom>
          <a:noFill/>
        </p:spPr>
        <p:txBody>
          <a:bodyPr wrap="none" rtlCol="0">
            <a:spAutoFit/>
          </a:bodyPr>
          <a:lstStyle/>
          <a:p>
            <a:r>
              <a:rPr lang="en-US" dirty="0" smtClean="0">
                <a:latin typeface="Apple Casual"/>
                <a:cs typeface="Apple Casual"/>
              </a:rPr>
              <a:t>Which version?</a:t>
            </a:r>
            <a:endParaRPr lang="en-US" dirty="0">
              <a:latin typeface="Apple Casual"/>
              <a:cs typeface="Apple Casual"/>
            </a:endParaRPr>
          </a:p>
        </p:txBody>
      </p:sp>
      <p:sp>
        <p:nvSpPr>
          <p:cNvPr id="14" name="TextBox 13"/>
          <p:cNvSpPr txBox="1"/>
          <p:nvPr/>
        </p:nvSpPr>
        <p:spPr>
          <a:xfrm rot="20833731">
            <a:off x="5054220" y="2651223"/>
            <a:ext cx="1277414" cy="369332"/>
          </a:xfrm>
          <a:prstGeom prst="rect">
            <a:avLst/>
          </a:prstGeom>
          <a:noFill/>
        </p:spPr>
        <p:txBody>
          <a:bodyPr wrap="none" rtlCol="0">
            <a:spAutoFit/>
          </a:bodyPr>
          <a:lstStyle/>
          <a:p>
            <a:r>
              <a:rPr lang="en-US" dirty="0" smtClean="0">
                <a:latin typeface="Apple Casual"/>
                <a:cs typeface="Apple Casual"/>
              </a:rPr>
              <a:t>Which OS?</a:t>
            </a:r>
            <a:endParaRPr lang="en-US" dirty="0">
              <a:latin typeface="Apple Casual"/>
              <a:cs typeface="Apple Casual"/>
            </a:endParaRPr>
          </a:p>
        </p:txBody>
      </p:sp>
      <p:sp>
        <p:nvSpPr>
          <p:cNvPr id="15" name="TextBox 14"/>
          <p:cNvSpPr txBox="1"/>
          <p:nvPr/>
        </p:nvSpPr>
        <p:spPr>
          <a:xfrm rot="20833731">
            <a:off x="5048562" y="4149590"/>
            <a:ext cx="1734916" cy="369332"/>
          </a:xfrm>
          <a:prstGeom prst="rect">
            <a:avLst/>
          </a:prstGeom>
          <a:noFill/>
        </p:spPr>
        <p:txBody>
          <a:bodyPr wrap="none" rtlCol="0">
            <a:spAutoFit/>
          </a:bodyPr>
          <a:lstStyle/>
          <a:p>
            <a:r>
              <a:rPr lang="en-US" dirty="0" smtClean="0">
                <a:latin typeface="Apple Casual"/>
                <a:cs typeface="Apple Casual"/>
              </a:rPr>
              <a:t>Which version?</a:t>
            </a:r>
            <a:endParaRPr lang="en-US" dirty="0">
              <a:latin typeface="Apple Casual"/>
              <a:cs typeface="Apple Casual"/>
            </a:endParaRPr>
          </a:p>
        </p:txBody>
      </p:sp>
      <p:sp>
        <p:nvSpPr>
          <p:cNvPr id="16" name="TextBox 15"/>
          <p:cNvSpPr txBox="1"/>
          <p:nvPr/>
        </p:nvSpPr>
        <p:spPr>
          <a:xfrm rot="20833731">
            <a:off x="1627229" y="3852486"/>
            <a:ext cx="1115135" cy="369332"/>
          </a:xfrm>
          <a:prstGeom prst="rect">
            <a:avLst/>
          </a:prstGeom>
          <a:noFill/>
        </p:spPr>
        <p:txBody>
          <a:bodyPr wrap="none" rtlCol="0">
            <a:spAutoFit/>
          </a:bodyPr>
          <a:lstStyle/>
          <a:p>
            <a:r>
              <a:rPr lang="en-US" dirty="0" smtClean="0">
                <a:latin typeface="Apple Casual"/>
                <a:cs typeface="Apple Casual"/>
              </a:rPr>
              <a:t>Use ARIA</a:t>
            </a:r>
            <a:endParaRPr lang="en-US" dirty="0">
              <a:latin typeface="Apple Casual"/>
              <a:cs typeface="Apple Casual"/>
            </a:endParaRPr>
          </a:p>
        </p:txBody>
      </p:sp>
      <p:sp>
        <p:nvSpPr>
          <p:cNvPr id="17" name="TextBox 16"/>
          <p:cNvSpPr txBox="1"/>
          <p:nvPr/>
        </p:nvSpPr>
        <p:spPr>
          <a:xfrm rot="20833731">
            <a:off x="2641841" y="3984273"/>
            <a:ext cx="1649051" cy="646331"/>
          </a:xfrm>
          <a:prstGeom prst="rect">
            <a:avLst/>
          </a:prstGeom>
          <a:noFill/>
        </p:spPr>
        <p:txBody>
          <a:bodyPr wrap="none" rtlCol="0">
            <a:spAutoFit/>
          </a:bodyPr>
          <a:lstStyle/>
          <a:p>
            <a:r>
              <a:rPr lang="en-US" dirty="0" smtClean="0">
                <a:latin typeface="Apple Casual"/>
                <a:cs typeface="Apple Casual"/>
              </a:rPr>
              <a:t>How does it</a:t>
            </a:r>
            <a:br>
              <a:rPr lang="en-US" dirty="0" smtClean="0">
                <a:latin typeface="Apple Casual"/>
                <a:cs typeface="Apple Casual"/>
              </a:rPr>
            </a:br>
            <a:r>
              <a:rPr lang="en-US" dirty="0" smtClean="0">
                <a:latin typeface="Apple Casual"/>
                <a:cs typeface="Apple Casual"/>
              </a:rPr>
              <a:t>support ARIA?</a:t>
            </a:r>
            <a:endParaRPr lang="en-US" dirty="0">
              <a:latin typeface="Apple Casual"/>
              <a:cs typeface="Apple Casual"/>
            </a:endParaRPr>
          </a:p>
        </p:txBody>
      </p:sp>
      <p:sp>
        <p:nvSpPr>
          <p:cNvPr id="18" name="TextBox 17"/>
          <p:cNvSpPr txBox="1"/>
          <p:nvPr/>
        </p:nvSpPr>
        <p:spPr>
          <a:xfrm rot="20833731">
            <a:off x="7366240" y="4136672"/>
            <a:ext cx="1649051" cy="646331"/>
          </a:xfrm>
          <a:prstGeom prst="rect">
            <a:avLst/>
          </a:prstGeom>
          <a:noFill/>
        </p:spPr>
        <p:txBody>
          <a:bodyPr wrap="none" rtlCol="0">
            <a:spAutoFit/>
          </a:bodyPr>
          <a:lstStyle/>
          <a:p>
            <a:r>
              <a:rPr lang="en-US" dirty="0" smtClean="0">
                <a:latin typeface="Apple Casual"/>
                <a:cs typeface="Apple Casual"/>
              </a:rPr>
              <a:t>How does it</a:t>
            </a:r>
            <a:br>
              <a:rPr lang="en-US" dirty="0" smtClean="0">
                <a:latin typeface="Apple Casual"/>
                <a:cs typeface="Apple Casual"/>
              </a:rPr>
            </a:br>
            <a:r>
              <a:rPr lang="en-US" dirty="0" smtClean="0">
                <a:latin typeface="Apple Casual"/>
                <a:cs typeface="Apple Casual"/>
              </a:rPr>
              <a:t>support ARIA?</a:t>
            </a:r>
            <a:endParaRPr lang="en-US" dirty="0">
              <a:latin typeface="Apple Casual"/>
              <a:cs typeface="Apple Casual"/>
            </a:endParaRPr>
          </a:p>
        </p:txBody>
      </p:sp>
    </p:spTree>
    <p:extLst>
      <p:ext uri="{BB962C8B-B14F-4D97-AF65-F5344CB8AC3E}">
        <p14:creationId xmlns:p14="http://schemas.microsoft.com/office/powerpoint/2010/main" val="1929541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p:bldP spid="13" grpId="0"/>
      <p:bldP spid="14"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5181600" y="2743200"/>
            <a:ext cx="2438400" cy="1752600"/>
          </a:xfrm>
          <a:prstGeom prst="round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effectLst/>
              </a:rPr>
              <a:t>Browser</a:t>
            </a:r>
          </a:p>
        </p:txBody>
      </p:sp>
      <p:sp>
        <p:nvSpPr>
          <p:cNvPr id="24" name="Rounded Rectangle 23"/>
          <p:cNvSpPr/>
          <p:nvPr/>
        </p:nvSpPr>
        <p:spPr>
          <a:xfrm>
            <a:off x="5181600" y="2743200"/>
            <a:ext cx="2438400" cy="1752600"/>
          </a:xfrm>
          <a:prstGeom prst="roundRect">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Browser</a:t>
            </a:r>
          </a:p>
          <a:p>
            <a:pPr algn="ctr"/>
            <a:r>
              <a:rPr lang="en-US" dirty="0" smtClean="0"/>
              <a:t>Operating System</a:t>
            </a:r>
          </a:p>
        </p:txBody>
      </p:sp>
      <p:sp>
        <p:nvSpPr>
          <p:cNvPr id="2" name="Title 1"/>
          <p:cNvSpPr>
            <a:spLocks noGrp="1"/>
          </p:cNvSpPr>
          <p:nvPr>
            <p:ph type="title"/>
          </p:nvPr>
        </p:nvSpPr>
        <p:spPr/>
        <p:txBody>
          <a:bodyPr/>
          <a:lstStyle/>
          <a:p>
            <a:r>
              <a:rPr lang="en-US" dirty="0" smtClean="0"/>
              <a:t>Google’s Solution</a:t>
            </a:r>
            <a:endParaRPr lang="en-US" dirty="0"/>
          </a:p>
        </p:txBody>
      </p:sp>
      <p:sp>
        <p:nvSpPr>
          <p:cNvPr id="6" name="Rounded Rectangle 5"/>
          <p:cNvSpPr/>
          <p:nvPr/>
        </p:nvSpPr>
        <p:spPr>
          <a:xfrm>
            <a:off x="1600200" y="2743200"/>
            <a:ext cx="2438400" cy="1752600"/>
          </a:xfrm>
          <a:prstGeom prst="roundRect">
            <a:avLst/>
          </a:prstGeom>
          <a:solidFill>
            <a:srgbClr val="008000"/>
          </a:solidFill>
          <a:ln>
            <a:solidFill>
              <a:srgbClr val="008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Web Application</a:t>
            </a:r>
            <a:endParaRPr lang="en-US" dirty="0"/>
          </a:p>
        </p:txBody>
      </p:sp>
      <p:sp>
        <p:nvSpPr>
          <p:cNvPr id="8" name="Left-Right Arrow 7"/>
          <p:cNvSpPr/>
          <p:nvPr/>
        </p:nvSpPr>
        <p:spPr>
          <a:xfrm>
            <a:off x="4229100" y="3505200"/>
            <a:ext cx="685800" cy="304800"/>
          </a:xfrm>
          <a:prstGeom prst="lef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5181600" y="2743200"/>
            <a:ext cx="2438400" cy="1752600"/>
          </a:xfrm>
          <a:prstGeom prst="roundRect">
            <a:avLst/>
          </a:prstGeom>
          <a:solidFill>
            <a:srgbClr val="008000"/>
          </a:solidFill>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Browser</a:t>
            </a:r>
          </a:p>
          <a:p>
            <a:pPr algn="ctr"/>
            <a:r>
              <a:rPr lang="en-US" dirty="0" smtClean="0"/>
              <a:t>Operating System</a:t>
            </a:r>
          </a:p>
          <a:p>
            <a:pPr algn="ctr"/>
            <a:r>
              <a:rPr lang="en-US" dirty="0" smtClean="0"/>
              <a:t>Assistive Technology</a:t>
            </a:r>
          </a:p>
        </p:txBody>
      </p:sp>
      <p:sp>
        <p:nvSpPr>
          <p:cNvPr id="3" name="Oval 2"/>
          <p:cNvSpPr/>
          <p:nvPr/>
        </p:nvSpPr>
        <p:spPr>
          <a:xfrm>
            <a:off x="152400" y="1447800"/>
            <a:ext cx="8839200" cy="5029200"/>
          </a:xfrm>
          <a:prstGeom prst="ellipse">
            <a:avLst/>
          </a:prstGeom>
          <a:solidFill>
            <a:srgbClr val="008000">
              <a:alpha val="24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sz="3600" dirty="0" smtClean="0">
                <a:solidFill>
                  <a:schemeClr val="tx1"/>
                </a:solidFill>
              </a:rPr>
              <a:t>Google’s</a:t>
            </a:r>
            <a:br>
              <a:rPr lang="en-US" sz="3600" dirty="0" smtClean="0">
                <a:solidFill>
                  <a:schemeClr val="tx1"/>
                </a:solidFill>
              </a:rPr>
            </a:br>
            <a:r>
              <a:rPr lang="en-US" sz="3600" dirty="0" smtClean="0">
                <a:solidFill>
                  <a:schemeClr val="tx1"/>
                </a:solidFill>
              </a:rPr>
              <a:t>Ecosystem</a:t>
            </a:r>
            <a:endParaRPr lang="en-US" sz="3600" dirty="0">
              <a:solidFill>
                <a:schemeClr val="tx1"/>
              </a:solidFill>
            </a:endParaRPr>
          </a:p>
        </p:txBody>
      </p:sp>
    </p:spTree>
    <p:extLst>
      <p:ext uri="{BB962C8B-B14F-4D97-AF65-F5344CB8AC3E}">
        <p14:creationId xmlns:p14="http://schemas.microsoft.com/office/powerpoint/2010/main" val="665205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Direction at Google</a:t>
            </a:r>
            <a:endParaRPr lang="en-US" dirty="0"/>
          </a:p>
        </p:txBody>
      </p:sp>
      <p:sp>
        <p:nvSpPr>
          <p:cNvPr id="3" name="Content Placeholder 2"/>
          <p:cNvSpPr>
            <a:spLocks noGrp="1"/>
          </p:cNvSpPr>
          <p:nvPr>
            <p:ph idx="1"/>
          </p:nvPr>
        </p:nvSpPr>
        <p:spPr/>
        <p:txBody>
          <a:bodyPr/>
          <a:lstStyle/>
          <a:p>
            <a:r>
              <a:rPr lang="en-US" dirty="0" smtClean="0"/>
              <a:t>Chrome Browser/Chrome OS is what Google Apps are designed to run on</a:t>
            </a:r>
          </a:p>
          <a:p>
            <a:r>
              <a:rPr lang="en-US" dirty="0" smtClean="0"/>
              <a:t>Solutions are primarily delivered via extensions</a:t>
            </a:r>
          </a:p>
          <a:p>
            <a:pPr lvl="1"/>
            <a:r>
              <a:rPr lang="en-US" dirty="0" err="1" smtClean="0"/>
              <a:t>ChromeVox</a:t>
            </a:r>
            <a:r>
              <a:rPr lang="en-US" dirty="0" smtClean="0"/>
              <a:t> (from Google)</a:t>
            </a:r>
          </a:p>
          <a:p>
            <a:pPr lvl="1"/>
            <a:r>
              <a:rPr lang="en-US" dirty="0" smtClean="0"/>
              <a:t>High Contrast (from Google)</a:t>
            </a:r>
          </a:p>
          <a:p>
            <a:pPr lvl="1"/>
            <a:r>
              <a:rPr lang="en-US" dirty="0" err="1" smtClean="0"/>
              <a:t>Read&amp;Write</a:t>
            </a:r>
            <a:r>
              <a:rPr lang="en-US" dirty="0" smtClean="0"/>
              <a:t> Gold (from vendor)</a:t>
            </a:r>
            <a:endParaRPr lang="en-US" dirty="0"/>
          </a:p>
        </p:txBody>
      </p:sp>
    </p:spTree>
    <p:extLst>
      <p:ext uri="{BB962C8B-B14F-4D97-AF65-F5344CB8AC3E}">
        <p14:creationId xmlns:p14="http://schemas.microsoft.com/office/powerpoint/2010/main" val="40468144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News from Google</a:t>
            </a:r>
            <a:endParaRPr lang="en-US" dirty="0"/>
          </a:p>
        </p:txBody>
      </p:sp>
      <p:sp>
        <p:nvSpPr>
          <p:cNvPr id="3" name="Content Placeholder 2"/>
          <p:cNvSpPr>
            <a:spLocks noGrp="1"/>
          </p:cNvSpPr>
          <p:nvPr>
            <p:ph idx="1"/>
          </p:nvPr>
        </p:nvSpPr>
        <p:spPr/>
        <p:txBody>
          <a:bodyPr>
            <a:normAutofit lnSpcReduction="10000"/>
          </a:bodyPr>
          <a:lstStyle/>
          <a:p>
            <a:r>
              <a:rPr lang="en-US" dirty="0"/>
              <a:t>Administrator Guide to </a:t>
            </a:r>
            <a:r>
              <a:rPr lang="en-US" dirty="0" smtClean="0"/>
              <a:t>Accessibility</a:t>
            </a:r>
          </a:p>
          <a:p>
            <a:pPr lvl="1"/>
            <a:r>
              <a:rPr lang="en-US" u="sng" dirty="0" smtClean="0">
                <a:hlinkClick r:id="rId2"/>
              </a:rPr>
              <a:t>http</a:t>
            </a:r>
            <a:r>
              <a:rPr lang="en-US" u="sng" dirty="0">
                <a:hlinkClick r:id="rId2"/>
              </a:rPr>
              <a:t>://www.google.com/support/enterprise/static/gapps/docs/admin/en/gapps_accessibility/gapps_accessibility.pdf</a:t>
            </a:r>
            <a:r>
              <a:rPr lang="en-US" dirty="0"/>
              <a:t/>
            </a:r>
            <a:br>
              <a:rPr lang="en-US" dirty="0"/>
            </a:br>
            <a:endParaRPr lang="en-US" dirty="0" smtClean="0"/>
          </a:p>
          <a:p>
            <a:r>
              <a:rPr lang="en-US" dirty="0"/>
              <a:t>"An update on Apps accessibility in the last </a:t>
            </a:r>
            <a:r>
              <a:rPr lang="en-US" dirty="0" smtClean="0"/>
              <a:t>year”</a:t>
            </a:r>
            <a:endParaRPr lang="en-US" dirty="0" smtClean="0">
              <a:hlinkClick r:id="rId3"/>
            </a:endParaRPr>
          </a:p>
          <a:p>
            <a:pPr lvl="1"/>
            <a:r>
              <a:rPr lang="en-US" u="sng" dirty="0" smtClean="0">
                <a:hlinkClick r:id="rId3"/>
              </a:rPr>
              <a:t>https</a:t>
            </a:r>
            <a:r>
              <a:rPr lang="en-US" u="sng" dirty="0">
                <a:hlinkClick r:id="rId3"/>
              </a:rPr>
              <a:t>://groups.google.com/forum/#!topic/accessible/BVvL293pWJ0/discussion</a:t>
            </a:r>
            <a:r>
              <a:rPr lang="en-US" dirty="0"/>
              <a:t/>
            </a:r>
            <a:br>
              <a:rPr lang="en-US" dirty="0"/>
            </a:br>
            <a:endParaRPr lang="en-US" dirty="0"/>
          </a:p>
        </p:txBody>
      </p:sp>
    </p:spTree>
    <p:extLst>
      <p:ext uri="{BB962C8B-B14F-4D97-AF65-F5344CB8AC3E}">
        <p14:creationId xmlns:p14="http://schemas.microsoft.com/office/powerpoint/2010/main" val="33854330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Deal with Google Accessibility on Campus</a:t>
            </a:r>
            <a:endParaRPr lang="en-US" dirty="0"/>
          </a:p>
        </p:txBody>
      </p:sp>
      <p:sp>
        <p:nvSpPr>
          <p:cNvPr id="3" name="Content Placeholder 2"/>
          <p:cNvSpPr>
            <a:spLocks noGrp="1"/>
          </p:cNvSpPr>
          <p:nvPr>
            <p:ph idx="1"/>
          </p:nvPr>
        </p:nvSpPr>
        <p:spPr/>
        <p:txBody>
          <a:bodyPr/>
          <a:lstStyle/>
          <a:p>
            <a:r>
              <a:rPr lang="en-US" dirty="0" smtClean="0"/>
              <a:t>NC State University’s Google </a:t>
            </a:r>
            <a:r>
              <a:rPr lang="en-US" dirty="0"/>
              <a:t>Apps Accessibility Usage </a:t>
            </a:r>
            <a:r>
              <a:rPr lang="en-US" dirty="0" smtClean="0"/>
              <a:t>Guidelines</a:t>
            </a:r>
          </a:p>
          <a:p>
            <a:pPr lvl="1"/>
            <a:r>
              <a:rPr lang="en-US" u="sng" dirty="0" smtClean="0">
                <a:hlinkClick r:id="rId2"/>
              </a:rPr>
              <a:t>http</a:t>
            </a:r>
            <a:r>
              <a:rPr lang="en-US" u="sng" dirty="0">
                <a:hlinkClick r:id="rId2"/>
              </a:rPr>
              <a:t>://google.ncsu.edu/accessibility/google-apps-accessibility</a:t>
            </a:r>
            <a:r>
              <a:rPr lang="en-US" dirty="0"/>
              <a:t/>
            </a:r>
            <a:br>
              <a:rPr lang="en-US" dirty="0"/>
            </a:br>
            <a:endParaRPr lang="en-US" dirty="0"/>
          </a:p>
        </p:txBody>
      </p:sp>
    </p:spTree>
    <p:extLst>
      <p:ext uri="{BB962C8B-B14F-4D97-AF65-F5344CB8AC3E}">
        <p14:creationId xmlns:p14="http://schemas.microsoft.com/office/powerpoint/2010/main" val="3625294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There Yet?</a:t>
            </a:r>
            <a:endParaRPr lang="en-US" dirty="0"/>
          </a:p>
        </p:txBody>
      </p:sp>
      <p:sp>
        <p:nvSpPr>
          <p:cNvPr id="3" name="Content Placeholder 2"/>
          <p:cNvSpPr>
            <a:spLocks noGrp="1"/>
          </p:cNvSpPr>
          <p:nvPr>
            <p:ph idx="1"/>
          </p:nvPr>
        </p:nvSpPr>
        <p:spPr/>
        <p:txBody>
          <a:bodyPr/>
          <a:lstStyle/>
          <a:p>
            <a:r>
              <a:rPr lang="en-US" dirty="0" smtClean="0"/>
              <a:t>No, but we are making progress</a:t>
            </a:r>
          </a:p>
          <a:p>
            <a:r>
              <a:rPr lang="en-US" dirty="0" smtClean="0"/>
              <a:t>The ongoing battle in the accessibility community</a:t>
            </a:r>
          </a:p>
          <a:p>
            <a:pPr lvl="1"/>
            <a:r>
              <a:rPr lang="en-US" dirty="0" smtClean="0"/>
              <a:t>Chrome-only solutions vs. other assistive technologies</a:t>
            </a:r>
            <a:endParaRPr lang="en-US" dirty="0"/>
          </a:p>
        </p:txBody>
      </p:sp>
    </p:spTree>
    <p:extLst>
      <p:ext uri="{BB962C8B-B14F-4D97-AF65-F5344CB8AC3E}">
        <p14:creationId xmlns:p14="http://schemas.microsoft.com/office/powerpoint/2010/main" val="35201287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dirty="0" smtClean="0"/>
              <a:t>Let Google know that you require full accessibility!</a:t>
            </a:r>
          </a:p>
          <a:p>
            <a:pPr lvl="1"/>
            <a:r>
              <a:rPr lang="en-US" dirty="0" smtClean="0"/>
              <a:t>File accessibility bugs using your support system</a:t>
            </a:r>
          </a:p>
          <a:p>
            <a:pPr lvl="1"/>
            <a:r>
              <a:rPr lang="en-US" dirty="0" smtClean="0"/>
              <a:t>Accessibility </a:t>
            </a:r>
            <a:r>
              <a:rPr lang="en-US" dirty="0"/>
              <a:t>Feedback Form:</a:t>
            </a:r>
            <a:br>
              <a:rPr lang="en-US" dirty="0"/>
            </a:br>
            <a:r>
              <a:rPr lang="en-US" dirty="0">
                <a:hlinkClick r:id="rId2"/>
              </a:rPr>
              <a:t>https://services.google.com/fb/forms/accessibilityfeedback</a:t>
            </a:r>
            <a:r>
              <a:rPr lang="en-US" dirty="0" smtClean="0">
                <a:hlinkClick r:id="rId2"/>
              </a:rPr>
              <a:t>/</a:t>
            </a:r>
            <a:endParaRPr lang="en-US" dirty="0" smtClean="0"/>
          </a:p>
          <a:p>
            <a:pPr lvl="1"/>
            <a:r>
              <a:rPr lang="en-US" dirty="0" smtClean="0"/>
              <a:t>Accessibility Group @ </a:t>
            </a:r>
            <a:r>
              <a:rPr lang="en-US" dirty="0"/>
              <a:t>Google Groups</a:t>
            </a:r>
            <a:br>
              <a:rPr lang="en-US" dirty="0"/>
            </a:br>
            <a:r>
              <a:rPr lang="en-US" dirty="0">
                <a:hlinkClick r:id="rId3"/>
              </a:rPr>
              <a:t>https://groups.google.com/group/</a:t>
            </a:r>
            <a:r>
              <a:rPr lang="en-US" dirty="0" smtClean="0">
                <a:hlinkClick r:id="rId3"/>
              </a:rPr>
              <a:t>accessible</a:t>
            </a:r>
            <a:endParaRPr lang="en-US" dirty="0" smtClean="0"/>
          </a:p>
          <a:p>
            <a:pPr lvl="1"/>
            <a:r>
              <a:rPr lang="en-US" dirty="0"/>
              <a:t>On Twitter: </a:t>
            </a:r>
            <a:r>
              <a:rPr lang="en-US" dirty="0" smtClean="0"/>
              <a:t>@</a:t>
            </a:r>
            <a:r>
              <a:rPr lang="en-US" dirty="0" err="1" smtClean="0"/>
              <a:t>googleaccess</a:t>
            </a:r>
            <a:endParaRPr lang="en-US" dirty="0" smtClean="0"/>
          </a:p>
        </p:txBody>
      </p:sp>
    </p:spTree>
    <p:extLst>
      <p:ext uri="{BB962C8B-B14F-4D97-AF65-F5344CB8AC3E}">
        <p14:creationId xmlns:p14="http://schemas.microsoft.com/office/powerpoint/2010/main" val="29294073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228600"/>
            <a:ext cx="7772400" cy="1143000"/>
          </a:xfrm>
        </p:spPr>
        <p:txBody>
          <a:bodyPr/>
          <a:lstStyle/>
          <a:p>
            <a:r>
              <a:rPr lang="en-US" dirty="0" smtClean="0"/>
              <a:t>Ability on a continuum</a:t>
            </a:r>
          </a:p>
        </p:txBody>
      </p:sp>
      <p:sp>
        <p:nvSpPr>
          <p:cNvPr id="28675" name="Content Placeholder 2"/>
          <p:cNvSpPr>
            <a:spLocks noGrp="1"/>
          </p:cNvSpPr>
          <p:nvPr>
            <p:ph idx="1"/>
          </p:nvPr>
        </p:nvSpPr>
        <p:spPr>
          <a:xfrm>
            <a:off x="685800" y="1905000"/>
            <a:ext cx="7772400" cy="3429000"/>
          </a:xfrm>
        </p:spPr>
        <p:txBody>
          <a:bodyPr>
            <a:normAutofit fontScale="85000" lnSpcReduction="20000"/>
          </a:bodyPr>
          <a:lstStyle/>
          <a:p>
            <a:pPr algn="ctr">
              <a:buFontTx/>
              <a:buNone/>
            </a:pPr>
            <a:r>
              <a:rPr lang="en-US" smtClean="0"/>
              <a:t>See</a:t>
            </a:r>
          </a:p>
          <a:p>
            <a:pPr algn="ctr">
              <a:buFontTx/>
              <a:buNone/>
            </a:pPr>
            <a:r>
              <a:rPr lang="en-US" smtClean="0"/>
              <a:t>Hear</a:t>
            </a:r>
          </a:p>
          <a:p>
            <a:pPr algn="ctr">
              <a:buFontTx/>
              <a:buNone/>
            </a:pPr>
            <a:r>
              <a:rPr lang="en-US" smtClean="0"/>
              <a:t>Walk</a:t>
            </a:r>
          </a:p>
          <a:p>
            <a:pPr algn="ctr">
              <a:buFontTx/>
              <a:buNone/>
            </a:pPr>
            <a:r>
              <a:rPr lang="en-US" smtClean="0"/>
              <a:t>Read print</a:t>
            </a:r>
          </a:p>
          <a:p>
            <a:pPr algn="ctr">
              <a:buFontTx/>
              <a:buNone/>
            </a:pPr>
            <a:r>
              <a:rPr lang="en-US" smtClean="0"/>
              <a:t>Write with pen or pencil</a:t>
            </a:r>
          </a:p>
          <a:p>
            <a:pPr algn="ctr">
              <a:buFontTx/>
              <a:buNone/>
            </a:pPr>
            <a:r>
              <a:rPr lang="en-US" smtClean="0"/>
              <a:t>Communicate verbally</a:t>
            </a:r>
          </a:p>
          <a:p>
            <a:pPr algn="ctr">
              <a:buFontTx/>
              <a:buNone/>
            </a:pPr>
            <a:r>
              <a:rPr lang="en-US" smtClean="0"/>
              <a:t>Tune out distraction</a:t>
            </a:r>
          </a:p>
          <a:p>
            <a:pPr algn="ctr">
              <a:buFontTx/>
              <a:buNone/>
            </a:pPr>
            <a:r>
              <a:rPr lang="en-US" smtClean="0"/>
              <a:t>etc.</a:t>
            </a:r>
          </a:p>
        </p:txBody>
      </p:sp>
      <p:pic>
        <p:nvPicPr>
          <p:cNvPr id="28676" name="Picture 3" descr="A bi-directional arrow, with one side pointing to &quot;Not Able&quot; and the other pointing to &quot;Able&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1219200"/>
            <a:ext cx="578802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7018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Isn't Just About Google</a:t>
            </a:r>
            <a:endParaRPr lang="en-US" dirty="0"/>
          </a:p>
        </p:txBody>
      </p:sp>
      <p:sp>
        <p:nvSpPr>
          <p:cNvPr id="3" name="Content Placeholder 2"/>
          <p:cNvSpPr>
            <a:spLocks noGrp="1"/>
          </p:cNvSpPr>
          <p:nvPr>
            <p:ph idx="1"/>
          </p:nvPr>
        </p:nvSpPr>
        <p:spPr/>
        <p:txBody>
          <a:bodyPr/>
          <a:lstStyle/>
          <a:p>
            <a:r>
              <a:rPr lang="en-US" dirty="0" smtClean="0"/>
              <a:t>270+ Exhibitors at EDUCAUSE</a:t>
            </a:r>
          </a:p>
          <a:p>
            <a:r>
              <a:rPr lang="en-US" dirty="0" smtClean="0"/>
              <a:t>How many of them are accessible? </a:t>
            </a:r>
          </a:p>
          <a:p>
            <a:r>
              <a:rPr lang="en-US" dirty="0" smtClean="0"/>
              <a:t>Be sure to ask!</a:t>
            </a:r>
          </a:p>
          <a:p>
            <a:endParaRPr lang="en-US" dirty="0" smtClean="0"/>
          </a:p>
          <a:p>
            <a:endParaRPr lang="en-US" dirty="0"/>
          </a:p>
        </p:txBody>
      </p:sp>
    </p:spTree>
    <p:extLst>
      <p:ext uri="{BB962C8B-B14F-4D97-AF65-F5344CB8AC3E}">
        <p14:creationId xmlns:p14="http://schemas.microsoft.com/office/powerpoint/2010/main" val="28073503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Eight Great Questions to Ask Vendors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514350" indent="-514350">
              <a:spcAft>
                <a:spcPts val="600"/>
              </a:spcAft>
              <a:buAutoNum type="arabicPeriod"/>
            </a:pPr>
            <a:r>
              <a:rPr lang="en-US" dirty="0" smtClean="0">
                <a:latin typeface="Arial" pitchFamily="34" charset="0"/>
                <a:cs typeface="Arial" pitchFamily="34" charset="0"/>
              </a:rPr>
              <a:t>Can </a:t>
            </a:r>
            <a:r>
              <a:rPr lang="en-US" dirty="0">
                <a:latin typeface="Arial" pitchFamily="34" charset="0"/>
                <a:cs typeface="Arial" pitchFamily="34" charset="0"/>
              </a:rPr>
              <a:t>the application be used with only the keyboard</a:t>
            </a:r>
            <a:r>
              <a:rPr lang="en-US" dirty="0" smtClean="0">
                <a:latin typeface="Arial" pitchFamily="34" charset="0"/>
                <a:cs typeface="Arial" pitchFamily="34" charset="0"/>
              </a:rPr>
              <a:t>?</a:t>
            </a:r>
          </a:p>
          <a:p>
            <a:pPr marL="514350" indent="-514350">
              <a:spcAft>
                <a:spcPts val="600"/>
              </a:spcAft>
              <a:buAutoNum type="arabicPeriod"/>
            </a:pPr>
            <a:r>
              <a:rPr lang="en-US" dirty="0" smtClean="0">
                <a:latin typeface="Arial" pitchFamily="34" charset="0"/>
                <a:cs typeface="Arial" pitchFamily="34" charset="0"/>
              </a:rPr>
              <a:t>Do </a:t>
            </a:r>
            <a:r>
              <a:rPr lang="en-US" dirty="0">
                <a:latin typeface="Arial" pitchFamily="34" charset="0"/>
                <a:cs typeface="Arial" pitchFamily="34" charset="0"/>
              </a:rPr>
              <a:t>images have appropriate text descriptions</a:t>
            </a:r>
            <a:r>
              <a:rPr lang="en-US" dirty="0" smtClean="0">
                <a:latin typeface="Arial" pitchFamily="34" charset="0"/>
                <a:cs typeface="Arial" pitchFamily="34" charset="0"/>
              </a:rPr>
              <a:t>?</a:t>
            </a:r>
          </a:p>
          <a:p>
            <a:pPr marL="514350" indent="-514350">
              <a:spcAft>
                <a:spcPts val="600"/>
              </a:spcAft>
              <a:buAutoNum type="arabicPeriod"/>
            </a:pPr>
            <a:r>
              <a:rPr lang="en-US" dirty="0" smtClean="0">
                <a:latin typeface="Arial" pitchFamily="34" charset="0"/>
                <a:cs typeface="Arial" pitchFamily="34" charset="0"/>
              </a:rPr>
              <a:t>Do </a:t>
            </a:r>
            <a:r>
              <a:rPr lang="en-US" dirty="0">
                <a:latin typeface="Arial" pitchFamily="34" charset="0"/>
                <a:cs typeface="Arial" pitchFamily="34" charset="0"/>
              </a:rPr>
              <a:t>pages have a consistent look-and-feel</a:t>
            </a:r>
            <a:r>
              <a:rPr lang="en-US" dirty="0" smtClean="0">
                <a:latin typeface="Arial" pitchFamily="34" charset="0"/>
                <a:cs typeface="Arial" pitchFamily="34" charset="0"/>
              </a:rPr>
              <a:t>?</a:t>
            </a:r>
          </a:p>
          <a:p>
            <a:pPr marL="514350" indent="-514350">
              <a:spcAft>
                <a:spcPts val="600"/>
              </a:spcAft>
              <a:buAutoNum type="arabicPeriod"/>
            </a:pPr>
            <a:r>
              <a:rPr lang="en-US" dirty="0" smtClean="0">
                <a:latin typeface="Arial" pitchFamily="34" charset="0"/>
                <a:cs typeface="Arial" pitchFamily="34" charset="0"/>
              </a:rPr>
              <a:t>Does </a:t>
            </a:r>
            <a:r>
              <a:rPr lang="en-US" dirty="0">
                <a:latin typeface="Arial" pitchFamily="34" charset="0"/>
                <a:cs typeface="Arial" pitchFamily="34" charset="0"/>
              </a:rPr>
              <a:t>text content have enough color </a:t>
            </a:r>
            <a:r>
              <a:rPr lang="en-US" dirty="0" smtClean="0">
                <a:latin typeface="Arial" pitchFamily="34" charset="0"/>
                <a:cs typeface="Arial" pitchFamily="34" charset="0"/>
              </a:rPr>
              <a:t>contrast?</a:t>
            </a:r>
            <a:endParaRPr lang="en-US" dirty="0">
              <a:latin typeface="Arial" pitchFamily="34" charset="0"/>
              <a:cs typeface="Arial" pitchFamily="34" charset="0"/>
            </a:endParaRPr>
          </a:p>
          <a:p>
            <a:pPr marL="514350" indent="-514350">
              <a:spcAft>
                <a:spcPts val="600"/>
              </a:spcAft>
              <a:buAutoNum type="arabicPeriod"/>
            </a:pPr>
            <a:r>
              <a:rPr lang="en-US" dirty="0" smtClean="0">
                <a:latin typeface="Arial" pitchFamily="34" charset="0"/>
                <a:cs typeface="Arial" pitchFamily="34" charset="0"/>
              </a:rPr>
              <a:t>Does </a:t>
            </a:r>
            <a:r>
              <a:rPr lang="en-US" dirty="0">
                <a:latin typeface="Arial" pitchFamily="34" charset="0"/>
                <a:cs typeface="Arial" pitchFamily="34" charset="0"/>
              </a:rPr>
              <a:t>the content include headings and </a:t>
            </a:r>
            <a:r>
              <a:rPr lang="en-US" dirty="0" smtClean="0">
                <a:latin typeface="Arial" pitchFamily="34" charset="0"/>
                <a:cs typeface="Arial" pitchFamily="34" charset="0"/>
              </a:rPr>
              <a:t>landmarks</a:t>
            </a:r>
            <a:endParaRPr lang="en-US" dirty="0">
              <a:latin typeface="Arial" pitchFamily="34" charset="0"/>
              <a:cs typeface="Arial" pitchFamily="34" charset="0"/>
            </a:endParaRPr>
          </a:p>
          <a:p>
            <a:pPr marL="514350" indent="-514350">
              <a:spcAft>
                <a:spcPts val="600"/>
              </a:spcAft>
              <a:buAutoNum type="arabicPeriod"/>
            </a:pPr>
            <a:r>
              <a:rPr lang="en-US" dirty="0" smtClean="0">
                <a:latin typeface="Arial" pitchFamily="34" charset="0"/>
                <a:cs typeface="Arial" pitchFamily="34" charset="0"/>
              </a:rPr>
              <a:t>Do </a:t>
            </a:r>
            <a:r>
              <a:rPr lang="en-US" dirty="0">
                <a:latin typeface="Arial" pitchFamily="34" charset="0"/>
                <a:cs typeface="Arial" pitchFamily="34" charset="0"/>
              </a:rPr>
              <a:t>form controls and web widgets have </a:t>
            </a:r>
            <a:r>
              <a:rPr lang="en-US" dirty="0" smtClean="0">
                <a:latin typeface="Arial" pitchFamily="34" charset="0"/>
                <a:cs typeface="Arial" pitchFamily="34" charset="0"/>
              </a:rPr>
              <a:t>labels?</a:t>
            </a:r>
          </a:p>
          <a:p>
            <a:pPr marL="514350" indent="-514350">
              <a:spcAft>
                <a:spcPts val="600"/>
              </a:spcAft>
              <a:buAutoNum type="arabicPeriod"/>
            </a:pPr>
            <a:r>
              <a:rPr lang="en-US" dirty="0" smtClean="0">
                <a:latin typeface="Arial" pitchFamily="34" charset="0"/>
                <a:cs typeface="Arial" pitchFamily="34" charset="0"/>
              </a:rPr>
              <a:t>When </a:t>
            </a:r>
            <a:r>
              <a:rPr lang="en-US" dirty="0">
                <a:latin typeface="Arial" pitchFamily="34" charset="0"/>
                <a:cs typeface="Arial" pitchFamily="34" charset="0"/>
              </a:rPr>
              <a:t>styling and layout is removed, is the document understandable</a:t>
            </a:r>
            <a:r>
              <a:rPr lang="en-US" dirty="0" smtClean="0">
                <a:latin typeface="Arial" pitchFamily="34" charset="0"/>
                <a:cs typeface="Arial" pitchFamily="34" charset="0"/>
              </a:rPr>
              <a:t>?</a:t>
            </a:r>
          </a:p>
          <a:p>
            <a:pPr marL="514350" indent="-514350">
              <a:spcAft>
                <a:spcPts val="600"/>
              </a:spcAft>
              <a:buAutoNum type="arabicPeriod"/>
            </a:pPr>
            <a:r>
              <a:rPr lang="en-US" dirty="0" smtClean="0">
                <a:latin typeface="Arial" pitchFamily="34" charset="0"/>
                <a:cs typeface="Arial" pitchFamily="34" charset="0"/>
              </a:rPr>
              <a:t>Does </a:t>
            </a:r>
            <a:r>
              <a:rPr lang="en-US" dirty="0">
                <a:latin typeface="Arial" pitchFamily="34" charset="0"/>
                <a:cs typeface="Arial" pitchFamily="34" charset="0"/>
              </a:rPr>
              <a:t>audio content have transcripts and do videos have captions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693015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Your Accessibility Sticker!  </a:t>
            </a:r>
            <a:endParaRPr lang="en-US" dirty="0"/>
          </a:p>
        </p:txBody>
      </p:sp>
      <p:pic>
        <p:nvPicPr>
          <p:cNvPr id="5" name="Picture 4" descr="Accessibility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752600"/>
            <a:ext cx="3657722" cy="3657722"/>
          </a:xfrm>
          <a:prstGeom prst="rect">
            <a:avLst/>
          </a:prstGeom>
        </p:spPr>
      </p:pic>
    </p:spTree>
    <p:extLst>
      <p:ext uri="{BB962C8B-B14F-4D97-AF65-F5344CB8AC3E}">
        <p14:creationId xmlns:p14="http://schemas.microsoft.com/office/powerpoint/2010/main" val="42022967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457200" y="590550"/>
            <a:ext cx="8229600" cy="1143000"/>
          </a:xfrm>
        </p:spPr>
        <p:txBody>
          <a:bodyPr/>
          <a:lstStyle/>
          <a:p>
            <a:pPr eaLnBrk="1" hangingPunct="1"/>
            <a:r>
              <a:rPr lang="en-US">
                <a:latin typeface="Calibri" charset="0"/>
              </a:rPr>
              <a:t>Student Photo #1</a:t>
            </a:r>
          </a:p>
        </p:txBody>
      </p:sp>
      <p:pic>
        <p:nvPicPr>
          <p:cNvPr id="15362" name="Content Placeholder 6" descr="A student with limited dexterity uses a computer by pressing keys on a large keyboard with a handheld stick. "/>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787400" y="590550"/>
            <a:ext cx="7569200" cy="5676900"/>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r>
              <a:rPr lang="en-US">
                <a:latin typeface="Calibri" charset="0"/>
              </a:rPr>
              <a:t>Student Photo #2</a:t>
            </a:r>
          </a:p>
        </p:txBody>
      </p:sp>
      <p:pic>
        <p:nvPicPr>
          <p:cNvPr id="17410" name="Content Placeholder 3" descr="A student reclines in his wheelchair and controls the computer by speaking voice commands into a headset microphone. "/>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598488" y="274638"/>
            <a:ext cx="7947025" cy="5851525"/>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1069975"/>
            <a:ext cx="8229600" cy="1143000"/>
          </a:xfrm>
        </p:spPr>
        <p:txBody>
          <a:bodyPr/>
          <a:lstStyle/>
          <a:p>
            <a:pPr eaLnBrk="1" hangingPunct="1"/>
            <a:r>
              <a:rPr lang="en-US">
                <a:latin typeface="Calibri" charset="0"/>
              </a:rPr>
              <a:t>Student Photo #3</a:t>
            </a:r>
          </a:p>
        </p:txBody>
      </p:sp>
      <p:pic>
        <p:nvPicPr>
          <p:cNvPr id="19458" name="Content Placeholder 5" descr="036_RDE_Collab_Images.jpg"/>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1008063" y="577850"/>
            <a:ext cx="7162800" cy="5842000"/>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Accessibility Measured?</a:t>
            </a:r>
            <a:endParaRPr lang="en-US" dirty="0"/>
          </a:p>
        </p:txBody>
      </p:sp>
      <p:sp>
        <p:nvSpPr>
          <p:cNvPr id="3" name="Content Placeholder 2"/>
          <p:cNvSpPr>
            <a:spLocks noGrp="1"/>
          </p:cNvSpPr>
          <p:nvPr>
            <p:ph idx="1"/>
          </p:nvPr>
        </p:nvSpPr>
        <p:spPr/>
        <p:txBody>
          <a:bodyPr/>
          <a:lstStyle/>
          <a:p>
            <a:r>
              <a:rPr lang="en-US" dirty="0" smtClean="0"/>
              <a:t>W3C Web Content Accessibility Guidelines (WCAG) 1.0 published in 1999</a:t>
            </a:r>
          </a:p>
          <a:p>
            <a:pPr lvl="1"/>
            <a:r>
              <a:rPr lang="en-US" dirty="0" smtClean="0"/>
              <a:t>14 guidelines, 65 checkpoints</a:t>
            </a:r>
          </a:p>
          <a:p>
            <a:r>
              <a:rPr lang="en-US" dirty="0" smtClean="0"/>
              <a:t>Federal Electronic and Information Technology Accessibility Standards </a:t>
            </a:r>
          </a:p>
          <a:p>
            <a:pPr lvl="1"/>
            <a:r>
              <a:rPr lang="en-US" dirty="0" smtClean="0"/>
              <a:t>Written to support Section 508 of the Rehabilitation Act as Amended, 1998</a:t>
            </a:r>
          </a:p>
          <a:p>
            <a:pPr lvl="1"/>
            <a:r>
              <a:rPr lang="en-US" dirty="0" smtClean="0"/>
              <a:t>Standards published in 2001 </a:t>
            </a:r>
          </a:p>
          <a:p>
            <a:pPr lvl="1"/>
            <a:endParaRPr lang="en-US" dirty="0"/>
          </a:p>
        </p:txBody>
      </p:sp>
    </p:spTree>
    <p:extLst>
      <p:ext uri="{BB962C8B-B14F-4D97-AF65-F5344CB8AC3E}">
        <p14:creationId xmlns:p14="http://schemas.microsoft.com/office/powerpoint/2010/main" val="186485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to Standards</a:t>
            </a:r>
            <a:endParaRPr lang="en-US" dirty="0"/>
          </a:p>
        </p:txBody>
      </p:sp>
      <p:sp>
        <p:nvSpPr>
          <p:cNvPr id="3" name="Content Placeholder 2"/>
          <p:cNvSpPr>
            <a:spLocks noGrp="1"/>
          </p:cNvSpPr>
          <p:nvPr>
            <p:ph idx="1"/>
          </p:nvPr>
        </p:nvSpPr>
        <p:spPr>
          <a:xfrm>
            <a:off x="457200" y="1752600"/>
            <a:ext cx="8110538" cy="4068763"/>
          </a:xfrm>
        </p:spPr>
        <p:txBody>
          <a:bodyPr/>
          <a:lstStyle/>
          <a:p>
            <a:r>
              <a:rPr lang="en-US" dirty="0" smtClean="0"/>
              <a:t>WCAG 2.0 published in 2008</a:t>
            </a:r>
          </a:p>
          <a:p>
            <a:pPr lvl="1"/>
            <a:r>
              <a:rPr lang="en-US" dirty="0" smtClean="0"/>
              <a:t>Level A, AA, and AAA conformance</a:t>
            </a:r>
          </a:p>
          <a:p>
            <a:r>
              <a:rPr lang="en-US" dirty="0" smtClean="0"/>
              <a:t>Accessible Rich Internet Applications (ARIA) </a:t>
            </a:r>
          </a:p>
          <a:p>
            <a:pPr lvl="1"/>
            <a:r>
              <a:rPr lang="en-US" dirty="0" smtClean="0"/>
              <a:t>W3C Candidate Recommendation, Jan 2011</a:t>
            </a:r>
          </a:p>
          <a:p>
            <a:r>
              <a:rPr lang="en-US" dirty="0" smtClean="0"/>
              <a:t>Updates to Section 508 Standards</a:t>
            </a:r>
          </a:p>
          <a:p>
            <a:pPr lvl="1"/>
            <a:r>
              <a:rPr lang="en-US" dirty="0" smtClean="0"/>
              <a:t>Public comment period ended in June 2010 </a:t>
            </a:r>
          </a:p>
          <a:p>
            <a:pPr lvl="1"/>
            <a:r>
              <a:rPr lang="en-US" dirty="0" smtClean="0"/>
              <a:t>Draft harmonized with WCAG 2.0 at Level AA</a:t>
            </a:r>
            <a:endParaRPr lang="en-US" dirty="0"/>
          </a:p>
        </p:txBody>
      </p:sp>
    </p:spTree>
    <p:extLst>
      <p:ext uri="{BB962C8B-B14F-4D97-AF65-F5344CB8AC3E}">
        <p14:creationId xmlns:p14="http://schemas.microsoft.com/office/powerpoint/2010/main" val="26746913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Legal Requirements?</a:t>
            </a:r>
            <a:endParaRPr lang="en-US" dirty="0"/>
          </a:p>
        </p:txBody>
      </p:sp>
      <p:sp>
        <p:nvSpPr>
          <p:cNvPr id="3" name="Content Placeholder 2"/>
          <p:cNvSpPr>
            <a:spLocks noGrp="1"/>
          </p:cNvSpPr>
          <p:nvPr>
            <p:ph idx="1"/>
          </p:nvPr>
        </p:nvSpPr>
        <p:spPr/>
        <p:txBody>
          <a:bodyPr>
            <a:normAutofit fontScale="92500"/>
          </a:bodyPr>
          <a:lstStyle/>
          <a:p>
            <a:r>
              <a:rPr lang="en-US" dirty="0" smtClean="0"/>
              <a:t>Section </a:t>
            </a:r>
            <a:r>
              <a:rPr lang="en-US" dirty="0"/>
              <a:t>504 of the Rehabilitation Act </a:t>
            </a:r>
            <a:r>
              <a:rPr lang="en-US" dirty="0" smtClean="0"/>
              <a:t>of 1973 </a:t>
            </a:r>
          </a:p>
          <a:p>
            <a:pPr lvl="1"/>
            <a:r>
              <a:rPr lang="en-US" dirty="0" smtClean="0"/>
              <a:t>programs </a:t>
            </a:r>
            <a:r>
              <a:rPr lang="en-US" dirty="0"/>
              <a:t>and services </a:t>
            </a:r>
            <a:r>
              <a:rPr lang="en-US" dirty="0" smtClean="0"/>
              <a:t>of </a:t>
            </a:r>
            <a:r>
              <a:rPr lang="en-US" dirty="0"/>
              <a:t>recipients of federal </a:t>
            </a:r>
            <a:r>
              <a:rPr lang="en-US" dirty="0" smtClean="0"/>
              <a:t>money </a:t>
            </a:r>
            <a:r>
              <a:rPr lang="en-US" dirty="0"/>
              <a:t>must be accessible </a:t>
            </a:r>
          </a:p>
          <a:p>
            <a:r>
              <a:rPr lang="en-US" dirty="0" smtClean="0"/>
              <a:t>Americans </a:t>
            </a:r>
            <a:r>
              <a:rPr lang="en-US" dirty="0"/>
              <a:t>with Disabilities </a:t>
            </a:r>
            <a:r>
              <a:rPr lang="en-US" dirty="0" smtClean="0"/>
              <a:t>Act of 1990</a:t>
            </a:r>
            <a:endParaRPr lang="en-US" dirty="0"/>
          </a:p>
          <a:p>
            <a:pPr lvl="1"/>
            <a:r>
              <a:rPr lang="en-US" dirty="0"/>
              <a:t>Prohibits disability </a:t>
            </a:r>
            <a:r>
              <a:rPr lang="en-US" dirty="0" smtClean="0"/>
              <a:t>discrimination in employment, public entities, and places of public accommodations</a:t>
            </a:r>
            <a:endParaRPr lang="en-US" dirty="0"/>
          </a:p>
          <a:p>
            <a:r>
              <a:rPr lang="en-US" dirty="0" smtClean="0"/>
              <a:t>Some state laws have adopted Section 508</a:t>
            </a:r>
          </a:p>
          <a:p>
            <a:r>
              <a:rPr lang="en-US" dirty="0" smtClean="0"/>
              <a:t>There is no law that requires web-based software applications to be accessible</a:t>
            </a:r>
          </a:p>
        </p:txBody>
      </p:sp>
    </p:spTree>
    <p:extLst>
      <p:ext uri="{BB962C8B-B14F-4D97-AF65-F5344CB8AC3E}">
        <p14:creationId xmlns:p14="http://schemas.microsoft.com/office/powerpoint/2010/main" val="41489704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57CA760-B383-409F-B665-CCAC4C9009F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2561</TotalTime>
  <Words>1133</Words>
  <Application>Microsoft Macintosh PowerPoint</Application>
  <PresentationFormat>On-screen Show (4:3)</PresentationFormat>
  <Paragraphs>241</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How Accessible Are Google Apps?</vt:lpstr>
      <vt:lpstr>Presenters</vt:lpstr>
      <vt:lpstr>Ability on a continuum</vt:lpstr>
      <vt:lpstr>Student Photo #1</vt:lpstr>
      <vt:lpstr>Student Photo #2</vt:lpstr>
      <vt:lpstr>Student Photo #3</vt:lpstr>
      <vt:lpstr>How is Accessibility Measured?</vt:lpstr>
      <vt:lpstr>Updates to Standards</vt:lpstr>
      <vt:lpstr>What are the Legal Requirements?</vt:lpstr>
      <vt:lpstr>National Federation  of the Blind (NFB)</vt:lpstr>
      <vt:lpstr>ATHEN Reports on Google Apps</vt:lpstr>
      <vt:lpstr>Functional Evaluations</vt:lpstr>
      <vt:lpstr>Which Disabilities Did We Test For?</vt:lpstr>
      <vt:lpstr>The Grading Scale</vt:lpstr>
      <vt:lpstr>Google Docs (October 2011)</vt:lpstr>
      <vt:lpstr>General Problems with Docs</vt:lpstr>
      <vt:lpstr>Gmail and Calendar (Jan-Feb 2012)</vt:lpstr>
      <vt:lpstr>General Problems in GMail</vt:lpstr>
      <vt:lpstr>General Problems in Calendar</vt:lpstr>
      <vt:lpstr>Notable Improvements</vt:lpstr>
      <vt:lpstr>Demonstrations</vt:lpstr>
      <vt:lpstr>Why do Chrome Solutions Work Better?</vt:lpstr>
      <vt:lpstr>The Accessibility Telephone Game</vt:lpstr>
      <vt:lpstr>Google’s Solution</vt:lpstr>
      <vt:lpstr>Accessibility Direction at Google</vt:lpstr>
      <vt:lpstr>Accessibility News from Google</vt:lpstr>
      <vt:lpstr>How to Deal with Google Accessibility on Campus</vt:lpstr>
      <vt:lpstr>Are We There Yet?</vt:lpstr>
      <vt:lpstr>Next Steps</vt:lpstr>
      <vt:lpstr>This Isn't Just About Google</vt:lpstr>
      <vt:lpstr>Eight Great Questions to Ask Vendors</vt:lpstr>
      <vt:lpstr>Get Your Accessibility Sticker!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Kraus</dc:creator>
  <cp:lastModifiedBy>Greg Kraus</cp:lastModifiedBy>
  <cp:revision>83</cp:revision>
  <dcterms:created xsi:type="dcterms:W3CDTF">2012-03-01T13:14:09Z</dcterms:created>
  <dcterms:modified xsi:type="dcterms:W3CDTF">2012-11-08T15:37:19Z</dcterms:modified>
</cp:coreProperties>
</file>