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9.xml" ContentType="application/vnd.openxmlformats-officedocument.presentationml.notesSlide+xml"/>
  <Override PartName="/ppt/embeddings/oleObject1.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48" r:id="rId1"/>
  </p:sldMasterIdLst>
  <p:notesMasterIdLst>
    <p:notesMasterId r:id="rId28"/>
  </p:notesMasterIdLst>
  <p:sldIdLst>
    <p:sldId id="256" r:id="rId2"/>
    <p:sldId id="270" r:id="rId3"/>
    <p:sldId id="271" r:id="rId4"/>
    <p:sldId id="277" r:id="rId5"/>
    <p:sldId id="278" r:id="rId6"/>
    <p:sldId id="279" r:id="rId7"/>
    <p:sldId id="263" r:id="rId8"/>
    <p:sldId id="288" r:id="rId9"/>
    <p:sldId id="299" r:id="rId10"/>
    <p:sldId id="291" r:id="rId11"/>
    <p:sldId id="302" r:id="rId12"/>
    <p:sldId id="289" r:id="rId13"/>
    <p:sldId id="290" r:id="rId14"/>
    <p:sldId id="303" r:id="rId15"/>
    <p:sldId id="297" r:id="rId16"/>
    <p:sldId id="298" r:id="rId17"/>
    <p:sldId id="269" r:id="rId18"/>
    <p:sldId id="300" r:id="rId19"/>
    <p:sldId id="292" r:id="rId20"/>
    <p:sldId id="295" r:id="rId21"/>
    <p:sldId id="306" r:id="rId22"/>
    <p:sldId id="280" r:id="rId23"/>
    <p:sldId id="309" r:id="rId24"/>
    <p:sldId id="308" r:id="rId25"/>
    <p:sldId id="305" r:id="rId26"/>
    <p:sldId id="267" r:id="rId2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96" autoAdjust="0"/>
    <p:restoredTop sz="94676" autoAdjust="0"/>
  </p:normalViewPr>
  <p:slideViewPr>
    <p:cSldViewPr>
      <p:cViewPr varScale="1">
        <p:scale>
          <a:sx n="121" d="100"/>
          <a:sy n="121" d="100"/>
        </p:scale>
        <p:origin x="-1016" y="-1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p:scale>
          <a:sx n="178" d="100"/>
          <a:sy n="178" d="100"/>
        </p:scale>
        <p:origin x="-2584" y="55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aul\Desktop\NVCC\XL\NVCC%20Studen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NVCC Annual Student Headcount and </a:t>
            </a:r>
            <a:r>
              <a:rPr lang="en-US" dirty="0" smtClean="0"/>
              <a:t>FTES</a:t>
            </a:r>
            <a:endParaRPr lang="en-US" dirty="0"/>
          </a:p>
        </c:rich>
      </c:tx>
      <c:layout>
        <c:manualLayout>
          <c:xMode val="edge"/>
          <c:yMode val="edge"/>
          <c:x val="0.287010334645669"/>
          <c:y val="0.0"/>
        </c:manualLayout>
      </c:layout>
      <c:overlay val="0"/>
    </c:title>
    <c:autoTitleDeleted val="0"/>
    <c:plotArea>
      <c:layout>
        <c:manualLayout>
          <c:layoutTarget val="inner"/>
          <c:xMode val="edge"/>
          <c:yMode val="edge"/>
          <c:x val="0.29922718031331"/>
          <c:y val="0.078345963332393"/>
          <c:w val="0.641625529932077"/>
          <c:h val="0.593992737398249"/>
        </c:manualLayout>
      </c:layout>
      <c:barChart>
        <c:barDir val="col"/>
        <c:grouping val="clustered"/>
        <c:varyColors val="0"/>
        <c:ser>
          <c:idx val="0"/>
          <c:order val="0"/>
          <c:tx>
            <c:strRef>
              <c:f>Students!$B$1</c:f>
              <c:strCache>
                <c:ptCount val="1"/>
                <c:pt idx="0">
                  <c:v>Students</c:v>
                </c:pt>
              </c:strCache>
            </c:strRef>
          </c:tx>
          <c:spPr>
            <a:solidFill>
              <a:schemeClr val="accent6"/>
            </a:solidFill>
          </c:spPr>
          <c:invertIfNegative val="0"/>
          <c:cat>
            <c:strRef>
              <c:f>Students!$A$2:$A$7</c:f>
              <c:strCache>
                <c:ptCount val="6"/>
                <c:pt idx="0">
                  <c:v> 2006-07</c:v>
                </c:pt>
                <c:pt idx="1">
                  <c:v> 2007-08</c:v>
                </c:pt>
                <c:pt idx="2">
                  <c:v> 2008-09</c:v>
                </c:pt>
                <c:pt idx="3">
                  <c:v> 2009-10</c:v>
                </c:pt>
                <c:pt idx="4">
                  <c:v> 2010-11</c:v>
                </c:pt>
                <c:pt idx="5">
                  <c:v> 2011-12</c:v>
                </c:pt>
              </c:strCache>
            </c:strRef>
          </c:cat>
          <c:val>
            <c:numRef>
              <c:f>Students!$B$2:$B$7</c:f>
              <c:numCache>
                <c:formatCode>_(* #,##0_);_(* \(#,##0\);_(* "-"??_);_(@_)</c:formatCode>
                <c:ptCount val="6"/>
                <c:pt idx="0">
                  <c:v>60982.0</c:v>
                </c:pt>
                <c:pt idx="1">
                  <c:v>64545.0</c:v>
                </c:pt>
                <c:pt idx="2">
                  <c:v>67175.0</c:v>
                </c:pt>
                <c:pt idx="3">
                  <c:v>72563.0</c:v>
                </c:pt>
                <c:pt idx="4">
                  <c:v>75490.0</c:v>
                </c:pt>
                <c:pt idx="5">
                  <c:v>76796.0</c:v>
                </c:pt>
              </c:numCache>
            </c:numRef>
          </c:val>
        </c:ser>
        <c:ser>
          <c:idx val="1"/>
          <c:order val="1"/>
          <c:tx>
            <c:strRef>
              <c:f>Students!$C$1</c:f>
              <c:strCache>
                <c:ptCount val="1"/>
                <c:pt idx="0">
                  <c:v>Annual FTES</c:v>
                </c:pt>
              </c:strCache>
            </c:strRef>
          </c:tx>
          <c:invertIfNegative val="0"/>
          <c:cat>
            <c:strRef>
              <c:f>Students!$A$2:$A$7</c:f>
              <c:strCache>
                <c:ptCount val="6"/>
                <c:pt idx="0">
                  <c:v> 2006-07</c:v>
                </c:pt>
                <c:pt idx="1">
                  <c:v> 2007-08</c:v>
                </c:pt>
                <c:pt idx="2">
                  <c:v> 2008-09</c:v>
                </c:pt>
                <c:pt idx="3">
                  <c:v> 2009-10</c:v>
                </c:pt>
                <c:pt idx="4">
                  <c:v> 2010-11</c:v>
                </c:pt>
                <c:pt idx="5">
                  <c:v> 2011-12</c:v>
                </c:pt>
              </c:strCache>
            </c:strRef>
          </c:cat>
          <c:val>
            <c:numRef>
              <c:f>Students!$C$2:$C$7</c:f>
              <c:numCache>
                <c:formatCode>_(* #,##0_);_(* \(#,##0\);_(* "-"??_);_(@_)</c:formatCode>
                <c:ptCount val="6"/>
                <c:pt idx="0">
                  <c:v>25702.0</c:v>
                </c:pt>
                <c:pt idx="1">
                  <c:v>27725.0</c:v>
                </c:pt>
                <c:pt idx="2">
                  <c:v>29153.0</c:v>
                </c:pt>
                <c:pt idx="3">
                  <c:v>32537.0</c:v>
                </c:pt>
                <c:pt idx="4">
                  <c:v>34697.0</c:v>
                </c:pt>
                <c:pt idx="5">
                  <c:v>35601.0</c:v>
                </c:pt>
              </c:numCache>
            </c:numRef>
          </c:val>
        </c:ser>
        <c:dLbls>
          <c:showLegendKey val="0"/>
          <c:showVal val="0"/>
          <c:showCatName val="0"/>
          <c:showSerName val="0"/>
          <c:showPercent val="0"/>
          <c:showBubbleSize val="0"/>
        </c:dLbls>
        <c:gapWidth val="150"/>
        <c:axId val="-2049745960"/>
        <c:axId val="2042241272"/>
      </c:barChart>
      <c:lineChart>
        <c:grouping val="standard"/>
        <c:varyColors val="0"/>
        <c:ser>
          <c:idx val="2"/>
          <c:order val="2"/>
          <c:tx>
            <c:strRef>
              <c:f>Students!$D$1</c:f>
              <c:strCache>
                <c:ptCount val="1"/>
                <c:pt idx="0">
                  <c:v>% change Students </c:v>
                </c:pt>
              </c:strCache>
            </c:strRef>
          </c:tx>
          <c:spPr>
            <a:ln w="38100">
              <a:solidFill>
                <a:srgbClr val="FFC000"/>
              </a:solidFill>
            </a:ln>
          </c:spPr>
          <c:marker>
            <c:spPr>
              <a:solidFill>
                <a:srgbClr val="FFFF00"/>
              </a:solidFill>
            </c:spPr>
          </c:marker>
          <c:cat>
            <c:strRef>
              <c:f>Students!$A$2:$A$7</c:f>
              <c:strCache>
                <c:ptCount val="6"/>
                <c:pt idx="0">
                  <c:v> 2006-07</c:v>
                </c:pt>
                <c:pt idx="1">
                  <c:v> 2007-08</c:v>
                </c:pt>
                <c:pt idx="2">
                  <c:v> 2008-09</c:v>
                </c:pt>
                <c:pt idx="3">
                  <c:v> 2009-10</c:v>
                </c:pt>
                <c:pt idx="4">
                  <c:v> 2010-11</c:v>
                </c:pt>
                <c:pt idx="5">
                  <c:v> 2011-12</c:v>
                </c:pt>
              </c:strCache>
            </c:strRef>
          </c:cat>
          <c:val>
            <c:numRef>
              <c:f>Students!$D$2:$D$7</c:f>
              <c:numCache>
                <c:formatCode>0.0%</c:formatCode>
                <c:ptCount val="6"/>
                <c:pt idx="1">
                  <c:v>0.0584270768423469</c:v>
                </c:pt>
                <c:pt idx="2">
                  <c:v>0.0407467658222945</c:v>
                </c:pt>
                <c:pt idx="3">
                  <c:v>0.080208410867138</c:v>
                </c:pt>
                <c:pt idx="4">
                  <c:v>0.0403373620164547</c:v>
                </c:pt>
                <c:pt idx="5">
                  <c:v>0.017300304676116</c:v>
                </c:pt>
              </c:numCache>
            </c:numRef>
          </c:val>
          <c:smooth val="0"/>
        </c:ser>
        <c:ser>
          <c:idx val="3"/>
          <c:order val="3"/>
          <c:tx>
            <c:strRef>
              <c:f>Students!$E$1</c:f>
              <c:strCache>
                <c:ptCount val="1"/>
                <c:pt idx="0">
                  <c:v>% change Annual FTES </c:v>
                </c:pt>
              </c:strCache>
            </c:strRef>
          </c:tx>
          <c:spPr>
            <a:ln>
              <a:solidFill>
                <a:schemeClr val="tx2"/>
              </a:solidFill>
            </a:ln>
          </c:spPr>
          <c:marker>
            <c:spPr>
              <a:solidFill>
                <a:srgbClr val="FF0000"/>
              </a:solidFill>
              <a:ln w="12700"/>
            </c:spPr>
          </c:marker>
          <c:dPt>
            <c:idx val="4"/>
            <c:bubble3D val="0"/>
            <c:spPr>
              <a:ln w="38100">
                <a:solidFill>
                  <a:schemeClr val="tx2"/>
                </a:solidFill>
              </a:ln>
            </c:spPr>
          </c:dPt>
          <c:cat>
            <c:strRef>
              <c:f>Students!$A$2:$A$7</c:f>
              <c:strCache>
                <c:ptCount val="6"/>
                <c:pt idx="0">
                  <c:v> 2006-07</c:v>
                </c:pt>
                <c:pt idx="1">
                  <c:v> 2007-08</c:v>
                </c:pt>
                <c:pt idx="2">
                  <c:v> 2008-09</c:v>
                </c:pt>
                <c:pt idx="3">
                  <c:v> 2009-10</c:v>
                </c:pt>
                <c:pt idx="4">
                  <c:v> 2010-11</c:v>
                </c:pt>
                <c:pt idx="5">
                  <c:v> 2011-12</c:v>
                </c:pt>
              </c:strCache>
            </c:strRef>
          </c:cat>
          <c:val>
            <c:numRef>
              <c:f>Students!$E$2:$E$7</c:f>
              <c:numCache>
                <c:formatCode>0.0%</c:formatCode>
                <c:ptCount val="6"/>
                <c:pt idx="1">
                  <c:v>0.0787098280289472</c:v>
                </c:pt>
                <c:pt idx="2">
                  <c:v>0.0515058611361587</c:v>
                </c:pt>
                <c:pt idx="3">
                  <c:v>0.116077247624601</c:v>
                </c:pt>
                <c:pt idx="4">
                  <c:v>0.066385960598703</c:v>
                </c:pt>
                <c:pt idx="5">
                  <c:v>0.0260541257169208</c:v>
                </c:pt>
              </c:numCache>
            </c:numRef>
          </c:val>
          <c:smooth val="0"/>
        </c:ser>
        <c:dLbls>
          <c:showLegendKey val="0"/>
          <c:showVal val="0"/>
          <c:showCatName val="0"/>
          <c:showSerName val="0"/>
          <c:showPercent val="0"/>
          <c:showBubbleSize val="0"/>
        </c:dLbls>
        <c:marker val="1"/>
        <c:smooth val="0"/>
        <c:axId val="-2051109480"/>
        <c:axId val="-2051830968"/>
      </c:lineChart>
      <c:catAx>
        <c:axId val="-2049745960"/>
        <c:scaling>
          <c:orientation val="minMax"/>
        </c:scaling>
        <c:delete val="0"/>
        <c:axPos val="b"/>
        <c:majorTickMark val="out"/>
        <c:minorTickMark val="none"/>
        <c:tickLblPos val="nextTo"/>
        <c:crossAx val="2042241272"/>
        <c:crosses val="autoZero"/>
        <c:auto val="1"/>
        <c:lblAlgn val="ctr"/>
        <c:lblOffset val="100"/>
        <c:noMultiLvlLbl val="0"/>
      </c:catAx>
      <c:valAx>
        <c:axId val="2042241272"/>
        <c:scaling>
          <c:orientation val="minMax"/>
          <c:max val="80000.0"/>
        </c:scaling>
        <c:delete val="0"/>
        <c:axPos val="l"/>
        <c:majorGridlines/>
        <c:numFmt formatCode="_(* #,##0_);_(* \(#,##0\);_(* &quot;-&quot;??_);_(@_)" sourceLinked="1"/>
        <c:majorTickMark val="out"/>
        <c:minorTickMark val="none"/>
        <c:tickLblPos val="nextTo"/>
        <c:crossAx val="-2049745960"/>
        <c:crosses val="autoZero"/>
        <c:crossBetween val="between"/>
      </c:valAx>
      <c:valAx>
        <c:axId val="-2051830968"/>
        <c:scaling>
          <c:orientation val="minMax"/>
          <c:max val="0.12"/>
        </c:scaling>
        <c:delete val="0"/>
        <c:axPos val="r"/>
        <c:numFmt formatCode="0%" sourceLinked="0"/>
        <c:majorTickMark val="out"/>
        <c:minorTickMark val="none"/>
        <c:tickLblPos val="nextTo"/>
        <c:crossAx val="-2051109480"/>
        <c:crosses val="max"/>
        <c:crossBetween val="between"/>
      </c:valAx>
      <c:catAx>
        <c:axId val="-2051109480"/>
        <c:scaling>
          <c:orientation val="minMax"/>
        </c:scaling>
        <c:delete val="1"/>
        <c:axPos val="b"/>
        <c:majorTickMark val="out"/>
        <c:minorTickMark val="none"/>
        <c:tickLblPos val="nextTo"/>
        <c:crossAx val="-2051830968"/>
        <c:crosses val="autoZero"/>
        <c:auto val="1"/>
        <c:lblAlgn val="ctr"/>
        <c:lblOffset val="100"/>
        <c:noMultiLvlLbl val="0"/>
      </c:catAx>
      <c:dTable>
        <c:showHorzBorder val="1"/>
        <c:showVertBorder val="1"/>
        <c:showOutline val="1"/>
        <c:showKeys val="1"/>
      </c:dTable>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C835D771-D94A-49CE-9318-6394A0594FDD}" type="datetimeFigureOut">
              <a:rPr lang="en-US" smtClean="0"/>
              <a:t>11/9/12</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08AE0396-27E8-4ED3-A2ED-0D2226B2BBBF}" type="slidenum">
              <a:rPr lang="en-US" smtClean="0"/>
              <a:t>‹#›</a:t>
            </a:fld>
            <a:endParaRPr lang="en-US"/>
          </a:p>
        </p:txBody>
      </p:sp>
    </p:spTree>
    <p:extLst>
      <p:ext uri="{BB962C8B-B14F-4D97-AF65-F5344CB8AC3E}">
        <p14:creationId xmlns:p14="http://schemas.microsoft.com/office/powerpoint/2010/main" val="3578562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AE0396-27E8-4ED3-A2ED-0D2226B2BBBF}" type="slidenum">
              <a:rPr lang="en-US" smtClean="0"/>
              <a:t>0</a:t>
            </a:fld>
            <a:endParaRPr lang="en-US"/>
          </a:p>
        </p:txBody>
      </p:sp>
    </p:spTree>
    <p:extLst>
      <p:ext uri="{BB962C8B-B14F-4D97-AF65-F5344CB8AC3E}">
        <p14:creationId xmlns:p14="http://schemas.microsoft.com/office/powerpoint/2010/main" val="965557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cloud building blocks allows the Hypervisor to remove </a:t>
            </a:r>
            <a:r>
              <a:rPr lang="en-US" dirty="0"/>
              <a:t>the </a:t>
            </a:r>
            <a:r>
              <a:rPr lang="en-US" dirty="0" smtClean="0"/>
              <a:t>physical server requirements  -  Allows </a:t>
            </a:r>
            <a:r>
              <a:rPr lang="en-US" dirty="0"/>
              <a:t>virtual machines to run </a:t>
            </a:r>
            <a:r>
              <a:rPr lang="en-US" dirty="0" smtClean="0"/>
              <a:t>unique </a:t>
            </a:r>
            <a:r>
              <a:rPr lang="en-US" dirty="0"/>
              <a:t>guest operating systems</a:t>
            </a:r>
          </a:p>
          <a:p>
            <a:endParaRPr lang="en-US" dirty="0"/>
          </a:p>
          <a:p>
            <a:r>
              <a:rPr lang="en-US" dirty="0" smtClean="0"/>
              <a:t>We have Built our cloud using the basic building blocks = </a:t>
            </a:r>
            <a:r>
              <a:rPr lang="en-US" dirty="0" err="1" smtClean="0"/>
              <a:t>NETApp</a:t>
            </a:r>
            <a:r>
              <a:rPr lang="en-US" dirty="0"/>
              <a:t> </a:t>
            </a:r>
            <a:r>
              <a:rPr lang="en-US" dirty="0" smtClean="0"/>
              <a:t>Storage, Cisco </a:t>
            </a:r>
            <a:r>
              <a:rPr lang="en-US" dirty="0"/>
              <a:t>nexus </a:t>
            </a:r>
            <a:r>
              <a:rPr lang="en-US" dirty="0" smtClean="0"/>
              <a:t>switches, Cisco </a:t>
            </a:r>
            <a:r>
              <a:rPr lang="en-US" dirty="0"/>
              <a:t>UCS B series server </a:t>
            </a:r>
            <a:r>
              <a:rPr lang="en-US" dirty="0" smtClean="0"/>
              <a:t>platform, and using both VMware </a:t>
            </a:r>
            <a:r>
              <a:rPr lang="en-US" dirty="0"/>
              <a:t>and </a:t>
            </a:r>
            <a:r>
              <a:rPr lang="en-US" dirty="0" smtClean="0"/>
              <a:t>Citrix for the hypervisors, Then placing Windows and Linux on top.</a:t>
            </a:r>
            <a:endParaRPr lang="en-US" dirty="0"/>
          </a:p>
        </p:txBody>
      </p:sp>
      <p:sp>
        <p:nvSpPr>
          <p:cNvPr id="4" name="Slide Number Placeholder 3"/>
          <p:cNvSpPr>
            <a:spLocks noGrp="1"/>
          </p:cNvSpPr>
          <p:nvPr>
            <p:ph type="sldNum" sz="quarter" idx="10"/>
          </p:nvPr>
        </p:nvSpPr>
        <p:spPr/>
        <p:txBody>
          <a:bodyPr/>
          <a:lstStyle/>
          <a:p>
            <a:fld id="{E0384B30-828D-9A4A-A0D3-8621ADDC339A}" type="slidenum">
              <a:rPr lang="en-US" smtClean="0"/>
              <a:pPr/>
              <a:t>9</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Server software stack</a:t>
            </a:r>
          </a:p>
          <a:p>
            <a:endParaRPr lang="en-US" dirty="0" smtClean="0"/>
          </a:p>
          <a:p>
            <a:r>
              <a:rPr lang="en-US" dirty="0" smtClean="0"/>
              <a:t>By selecting the Cisco UCS platform </a:t>
            </a:r>
            <a:r>
              <a:rPr lang="en-US" dirty="0"/>
              <a:t>w</a:t>
            </a:r>
            <a:r>
              <a:rPr lang="en-US" dirty="0" smtClean="0"/>
              <a:t>e </a:t>
            </a:r>
            <a:r>
              <a:rPr lang="en-US" dirty="0"/>
              <a:t>have centralized the Management of all server </a:t>
            </a:r>
            <a:r>
              <a:rPr lang="en-US" dirty="0" smtClean="0"/>
              <a:t>environments - Data Center and Labs</a:t>
            </a:r>
          </a:p>
          <a:p>
            <a:endParaRPr lang="en-US" dirty="0"/>
          </a:p>
          <a:p>
            <a:r>
              <a:rPr lang="en-US" dirty="0" smtClean="0"/>
              <a:t>We have provided a stable and flexible platform Windows </a:t>
            </a:r>
            <a:r>
              <a:rPr lang="en-US" dirty="0"/>
              <a:t>server </a:t>
            </a:r>
            <a:r>
              <a:rPr lang="en-US" dirty="0" smtClean="0"/>
              <a:t>run on either  VMware or Citrix </a:t>
            </a:r>
            <a:r>
              <a:rPr lang="en-US" dirty="0" err="1" smtClean="0"/>
              <a:t>XenServer</a:t>
            </a:r>
            <a:r>
              <a:rPr lang="en-US" dirty="0" smtClean="0"/>
              <a:t>. We use </a:t>
            </a:r>
            <a:r>
              <a:rPr lang="en-US" dirty="0" err="1" smtClean="0"/>
              <a:t>XenApp</a:t>
            </a:r>
            <a:r>
              <a:rPr lang="en-US" dirty="0" smtClean="0"/>
              <a:t> </a:t>
            </a:r>
            <a:r>
              <a:rPr lang="en-US" dirty="0"/>
              <a:t>servers on </a:t>
            </a:r>
            <a:r>
              <a:rPr lang="en-US" dirty="0" err="1"/>
              <a:t>XenServer</a:t>
            </a:r>
            <a:r>
              <a:rPr lang="en-US" dirty="0"/>
              <a:t> and PVS on </a:t>
            </a:r>
            <a:r>
              <a:rPr lang="en-US" dirty="0" smtClean="0"/>
              <a:t>either </a:t>
            </a:r>
            <a:r>
              <a:rPr lang="en-US" dirty="0" err="1" smtClean="0"/>
              <a:t>Vmware</a:t>
            </a:r>
            <a:r>
              <a:rPr lang="en-US" dirty="0" smtClean="0"/>
              <a:t> or </a:t>
            </a:r>
            <a:r>
              <a:rPr lang="en-US" dirty="0" err="1" smtClean="0"/>
              <a:t>XenServer</a:t>
            </a:r>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08AE0396-27E8-4ED3-A2ED-0D2226B2BBBF}" type="slidenum">
              <a:rPr lang="en-US" smtClean="0"/>
              <a:t>10</a:t>
            </a:fld>
            <a:endParaRPr lang="en-US"/>
          </a:p>
        </p:txBody>
      </p:sp>
    </p:spTree>
    <p:extLst>
      <p:ext uri="{BB962C8B-B14F-4D97-AF65-F5344CB8AC3E}">
        <p14:creationId xmlns:p14="http://schemas.microsoft.com/office/powerpoint/2010/main" val="3210842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Traditional Server Management -  multiple resources working together to integrate each and every server</a:t>
            </a:r>
          </a:p>
          <a:p>
            <a:endParaRPr lang="en-US" dirty="0"/>
          </a:p>
          <a:p>
            <a:r>
              <a:rPr lang="en-US" dirty="0"/>
              <a:t>Server team. </a:t>
            </a:r>
            <a:r>
              <a:rPr lang="en-US" dirty="0" smtClean="0"/>
              <a:t>– RAID, partitions</a:t>
            </a:r>
            <a:r>
              <a:rPr lang="en-US" dirty="0"/>
              <a:t>, bios updates, </a:t>
            </a:r>
            <a:r>
              <a:rPr lang="en-US" dirty="0" smtClean="0"/>
              <a:t>OS install &amp; Configuration</a:t>
            </a:r>
            <a:endParaRPr lang="en-US" dirty="0"/>
          </a:p>
          <a:p>
            <a:r>
              <a:rPr lang="en-US" dirty="0"/>
              <a:t>SAN team </a:t>
            </a:r>
            <a:r>
              <a:rPr lang="en-US" dirty="0" smtClean="0"/>
              <a:t>– storage, LUNS, </a:t>
            </a:r>
            <a:endParaRPr lang="en-US" dirty="0"/>
          </a:p>
          <a:p>
            <a:r>
              <a:rPr lang="en-US" dirty="0"/>
              <a:t>Networking team - </a:t>
            </a:r>
            <a:r>
              <a:rPr lang="en-US" dirty="0" err="1"/>
              <a:t>vlans</a:t>
            </a:r>
            <a:r>
              <a:rPr lang="en-US" dirty="0"/>
              <a:t>, speed, # NICs, QOS</a:t>
            </a:r>
          </a:p>
          <a:p>
            <a:endParaRPr lang="en-US" dirty="0"/>
          </a:p>
          <a:p>
            <a:r>
              <a:rPr lang="en-US" dirty="0"/>
              <a:t>Security over sees all changes and configurations </a:t>
            </a:r>
          </a:p>
          <a:p>
            <a:endParaRPr lang="en-US" dirty="0"/>
          </a:p>
        </p:txBody>
      </p:sp>
      <p:sp>
        <p:nvSpPr>
          <p:cNvPr id="4" name="Slide Number Placeholder 3"/>
          <p:cNvSpPr>
            <a:spLocks noGrp="1"/>
          </p:cNvSpPr>
          <p:nvPr>
            <p:ph type="sldNum" sz="quarter" idx="10"/>
          </p:nvPr>
        </p:nvSpPr>
        <p:spPr/>
        <p:txBody>
          <a:bodyPr/>
          <a:lstStyle/>
          <a:p>
            <a:fld id="{6D71DC3E-9B58-4178-99D0-EDD655FFF528}" type="slidenum">
              <a:rPr lang="en-US" smtClean="0"/>
              <a:pPr/>
              <a:t>11</a:t>
            </a:fld>
            <a:endParaRPr lang="en-US" dirty="0"/>
          </a:p>
        </p:txBody>
      </p:sp>
    </p:spTree>
    <p:extLst>
      <p:ext uri="{BB962C8B-B14F-4D97-AF65-F5344CB8AC3E}">
        <p14:creationId xmlns:p14="http://schemas.microsoft.com/office/powerpoint/2010/main" val="2778370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Policy based </a:t>
            </a:r>
            <a:r>
              <a:rPr lang="en-US" dirty="0" err="1" smtClean="0"/>
              <a:t>mgmt</a:t>
            </a:r>
            <a:r>
              <a:rPr lang="en-US" dirty="0" smtClean="0"/>
              <a:t> approach</a:t>
            </a:r>
          </a:p>
          <a:p>
            <a:endParaRPr lang="en-US" dirty="0" smtClean="0"/>
          </a:p>
          <a:p>
            <a:pPr marL="233309" indent="-233309">
              <a:buAutoNum type="arabicPeriod"/>
            </a:pPr>
            <a:r>
              <a:rPr lang="en-US" dirty="0" smtClean="0"/>
              <a:t>Define the environment once with all 3 parties in the data center, create</a:t>
            </a:r>
            <a:r>
              <a:rPr lang="en-US" baseline="0" dirty="0" smtClean="0"/>
              <a:t> the policies that control the definition</a:t>
            </a:r>
          </a:p>
          <a:p>
            <a:pPr marL="233309" indent="-233309">
              <a:buAutoNum type="arabicPeriod"/>
            </a:pPr>
            <a:r>
              <a:rPr lang="en-US" baseline="0" dirty="0" smtClean="0"/>
              <a:t>Create a template based on the policies that provide a consistent configuration</a:t>
            </a:r>
          </a:p>
          <a:p>
            <a:pPr marL="233309" indent="-233309">
              <a:buAutoNum type="arabicPeriod"/>
            </a:pPr>
            <a:r>
              <a:rPr lang="en-US" baseline="0" dirty="0" smtClean="0"/>
              <a:t>Implement the profiles (virtual abstraction of hardware) to scale out the solution</a:t>
            </a:r>
          </a:p>
          <a:p>
            <a:pPr marL="233309" indent="-233309">
              <a:buAutoNum type="arabicPeriod"/>
            </a:pPr>
            <a:r>
              <a:rPr lang="en-US" baseline="0" dirty="0" smtClean="0"/>
              <a:t>Associate the profiles with the hardware.</a:t>
            </a:r>
            <a:endParaRPr lang="en-US" dirty="0"/>
          </a:p>
        </p:txBody>
      </p:sp>
      <p:sp>
        <p:nvSpPr>
          <p:cNvPr id="4" name="Slide Number Placeholder 3"/>
          <p:cNvSpPr>
            <a:spLocks noGrp="1"/>
          </p:cNvSpPr>
          <p:nvPr>
            <p:ph type="sldNum" sz="quarter" idx="10"/>
          </p:nvPr>
        </p:nvSpPr>
        <p:spPr/>
        <p:txBody>
          <a:bodyPr/>
          <a:lstStyle/>
          <a:p>
            <a:fld id="{6D71DC3E-9B58-4178-99D0-EDD655FFF528}" type="slidenum">
              <a:rPr lang="en-US" smtClean="0"/>
              <a:pPr/>
              <a:t>12</a:t>
            </a:fld>
            <a:endParaRPr lang="en-US" dirty="0"/>
          </a:p>
        </p:txBody>
      </p:sp>
    </p:spTree>
    <p:extLst>
      <p:ext uri="{BB962C8B-B14F-4D97-AF65-F5344CB8AC3E}">
        <p14:creationId xmlns:p14="http://schemas.microsoft.com/office/powerpoint/2010/main" val="1277082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Ease of usage and </a:t>
            </a:r>
            <a:r>
              <a:rPr lang="en-US" dirty="0" smtClean="0"/>
              <a:t>growth</a:t>
            </a:r>
            <a:r>
              <a:rPr lang="en-US" dirty="0"/>
              <a:t> </a:t>
            </a:r>
            <a:r>
              <a:rPr lang="en-US" dirty="0" smtClean="0"/>
              <a:t>using modular expansion</a:t>
            </a:r>
            <a:endParaRPr lang="en-US" dirty="0"/>
          </a:p>
          <a:p>
            <a:endParaRPr lang="en-US" dirty="0"/>
          </a:p>
          <a:p>
            <a:r>
              <a:rPr lang="en-US" dirty="0"/>
              <a:t>Simply add additional servers and chassis to grow. Flexibility to increase cluster sizes, fail over groups and blades to span multiple blades and chassis. Can add rack servers is requirement are needed</a:t>
            </a:r>
          </a:p>
        </p:txBody>
      </p:sp>
      <p:sp>
        <p:nvSpPr>
          <p:cNvPr id="4" name="Slide Number Placeholder 3"/>
          <p:cNvSpPr>
            <a:spLocks noGrp="1"/>
          </p:cNvSpPr>
          <p:nvPr>
            <p:ph type="sldNum" sz="quarter" idx="10"/>
          </p:nvPr>
        </p:nvSpPr>
        <p:spPr/>
        <p:txBody>
          <a:bodyPr/>
          <a:lstStyle/>
          <a:p>
            <a:fld id="{08AE0396-27E8-4ED3-A2ED-0D2226B2BBBF}" type="slidenum">
              <a:rPr lang="en-US" smtClean="0"/>
              <a:t>13</a:t>
            </a:fld>
            <a:endParaRPr lang="en-US"/>
          </a:p>
        </p:txBody>
      </p:sp>
    </p:spTree>
    <p:extLst>
      <p:ext uri="{BB962C8B-B14F-4D97-AF65-F5344CB8AC3E}">
        <p14:creationId xmlns:p14="http://schemas.microsoft.com/office/powerpoint/2010/main" val="1836958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real ugly truth of a data center that grew out if control and had multiple groups doing their own stuff.</a:t>
            </a:r>
          </a:p>
        </p:txBody>
      </p:sp>
      <p:sp>
        <p:nvSpPr>
          <p:cNvPr id="4" name="Slide Number Placeholder 3"/>
          <p:cNvSpPr>
            <a:spLocks noGrp="1"/>
          </p:cNvSpPr>
          <p:nvPr>
            <p:ph type="sldNum" sz="quarter" idx="10"/>
          </p:nvPr>
        </p:nvSpPr>
        <p:spPr/>
        <p:txBody>
          <a:bodyPr/>
          <a:lstStyle/>
          <a:p>
            <a:fld id="{08AE0396-27E8-4ED3-A2ED-0D2226B2BBBF}" type="slidenum">
              <a:rPr lang="en-US" smtClean="0"/>
              <a:t>14</a:t>
            </a:fld>
            <a:endParaRPr lang="en-US"/>
          </a:p>
        </p:txBody>
      </p:sp>
    </p:spTree>
    <p:extLst>
      <p:ext uri="{BB962C8B-B14F-4D97-AF65-F5344CB8AC3E}">
        <p14:creationId xmlns:p14="http://schemas.microsoft.com/office/powerpoint/2010/main" val="360253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new clean consolidated environment. Reducing the cable nightmare into a simple manageable environment.</a:t>
            </a:r>
          </a:p>
          <a:p>
            <a:endParaRPr lang="en-US" dirty="0"/>
          </a:p>
          <a:p>
            <a:r>
              <a:rPr lang="en-US" dirty="0" smtClean="0"/>
              <a:t>This </a:t>
            </a:r>
            <a:r>
              <a:rPr lang="en-US" dirty="0"/>
              <a:t>is still a small mess due to the cables being too long to start with.</a:t>
            </a:r>
          </a:p>
          <a:p>
            <a:endParaRPr lang="en-US" dirty="0"/>
          </a:p>
          <a:p>
            <a:r>
              <a:rPr lang="en-US" dirty="0" smtClean="0"/>
              <a:t>By </a:t>
            </a:r>
            <a:r>
              <a:rPr lang="en-US" dirty="0"/>
              <a:t>d</a:t>
            </a:r>
            <a:r>
              <a:rPr lang="en-US" dirty="0" smtClean="0"/>
              <a:t>eploying a top </a:t>
            </a:r>
            <a:r>
              <a:rPr lang="en-US" dirty="0"/>
              <a:t>of rack </a:t>
            </a:r>
            <a:r>
              <a:rPr lang="en-US" dirty="0" smtClean="0"/>
              <a:t>solution it cleans </a:t>
            </a:r>
            <a:r>
              <a:rPr lang="en-US" dirty="0"/>
              <a:t>things up and reduces the mess. </a:t>
            </a:r>
          </a:p>
        </p:txBody>
      </p:sp>
      <p:sp>
        <p:nvSpPr>
          <p:cNvPr id="4" name="Slide Number Placeholder 3"/>
          <p:cNvSpPr>
            <a:spLocks noGrp="1"/>
          </p:cNvSpPr>
          <p:nvPr>
            <p:ph type="sldNum" sz="quarter" idx="10"/>
          </p:nvPr>
        </p:nvSpPr>
        <p:spPr/>
        <p:txBody>
          <a:bodyPr/>
          <a:lstStyle/>
          <a:p>
            <a:fld id="{08AE0396-27E8-4ED3-A2ED-0D2226B2BBBF}" type="slidenum">
              <a:rPr lang="en-US" smtClean="0"/>
              <a:t>15</a:t>
            </a:fld>
            <a:endParaRPr lang="en-US"/>
          </a:p>
        </p:txBody>
      </p:sp>
    </p:spTree>
    <p:extLst>
      <p:ext uri="{BB962C8B-B14F-4D97-AF65-F5344CB8AC3E}">
        <p14:creationId xmlns:p14="http://schemas.microsoft.com/office/powerpoint/2010/main" val="1056074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
            </a:r>
            <a:r>
              <a:rPr lang="en-US" dirty="0" smtClean="0"/>
              <a:t>educed - 	power </a:t>
            </a:r>
            <a:r>
              <a:rPr lang="en-US" dirty="0"/>
              <a:t>by </a:t>
            </a:r>
            <a:r>
              <a:rPr lang="en-US" dirty="0" smtClean="0"/>
              <a:t>48% </a:t>
            </a:r>
            <a:endParaRPr lang="en-US" dirty="0"/>
          </a:p>
          <a:p>
            <a:r>
              <a:rPr lang="en-US" dirty="0" smtClean="0"/>
              <a:t>	HVAC </a:t>
            </a:r>
            <a:r>
              <a:rPr lang="en-US" dirty="0"/>
              <a:t>by </a:t>
            </a:r>
            <a:r>
              <a:rPr lang="en-US" dirty="0" smtClean="0"/>
              <a:t>40%</a:t>
            </a:r>
            <a:endParaRPr lang="en-US" dirty="0"/>
          </a:p>
          <a:p>
            <a:r>
              <a:rPr lang="en-US" dirty="0" smtClean="0"/>
              <a:t>	Space 68%</a:t>
            </a:r>
            <a:endParaRPr lang="en-US" dirty="0"/>
          </a:p>
          <a:p>
            <a:endParaRPr lang="en-US" dirty="0"/>
          </a:p>
          <a:p>
            <a:r>
              <a:rPr lang="en-US" dirty="0"/>
              <a:t>All while increasing the number of servers by 40%</a:t>
            </a:r>
          </a:p>
          <a:p>
            <a:endParaRPr lang="en-US" dirty="0"/>
          </a:p>
          <a:p>
            <a:r>
              <a:rPr lang="en-US" dirty="0"/>
              <a:t>VDI will allow the labs to redeploy systems faster. No more re-imaging an entire lab each semester</a:t>
            </a:r>
          </a:p>
          <a:p>
            <a:endParaRPr lang="en-US" dirty="0"/>
          </a:p>
        </p:txBody>
      </p:sp>
      <p:sp>
        <p:nvSpPr>
          <p:cNvPr id="4" name="Slide Number Placeholder 3"/>
          <p:cNvSpPr>
            <a:spLocks noGrp="1"/>
          </p:cNvSpPr>
          <p:nvPr>
            <p:ph type="sldNum" sz="quarter" idx="10"/>
          </p:nvPr>
        </p:nvSpPr>
        <p:spPr/>
        <p:txBody>
          <a:bodyPr/>
          <a:lstStyle/>
          <a:p>
            <a:fld id="{08AE0396-27E8-4ED3-A2ED-0D2226B2BBBF}" type="slidenum">
              <a:rPr lang="en-US" smtClean="0"/>
              <a:t>16</a:t>
            </a:fld>
            <a:endParaRPr lang="en-US"/>
          </a:p>
        </p:txBody>
      </p:sp>
    </p:spTree>
    <p:extLst>
      <p:ext uri="{BB962C8B-B14F-4D97-AF65-F5344CB8AC3E}">
        <p14:creationId xmlns:p14="http://schemas.microsoft.com/office/powerpoint/2010/main" val="3203376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smtClean="0">
                <a:solidFill>
                  <a:schemeClr val="tx2"/>
                </a:solidFill>
                <a:latin typeface="Arial" pitchFamily="34" charset="0"/>
                <a:cs typeface="Arial" pitchFamily="34" charset="0"/>
              </a:rPr>
              <a:t>With almost 10,000 College owed computers and 5,000 to 10,000 BYOD on the network at any time we need a way to manage them. </a:t>
            </a:r>
          </a:p>
          <a:p>
            <a:endParaRPr lang="en-US" sz="1100" b="1" dirty="0" smtClean="0">
              <a:solidFill>
                <a:schemeClr val="tx2"/>
              </a:solidFill>
              <a:latin typeface="Arial" pitchFamily="34" charset="0"/>
              <a:cs typeface="Arial" pitchFamily="34" charset="0"/>
            </a:endParaRPr>
          </a:p>
          <a:p>
            <a:r>
              <a:rPr lang="en-US" sz="1100" b="1" dirty="0" smtClean="0">
                <a:solidFill>
                  <a:schemeClr val="tx2"/>
                </a:solidFill>
                <a:latin typeface="Arial" pitchFamily="34" charset="0"/>
                <a:cs typeface="Arial" pitchFamily="34" charset="0"/>
              </a:rPr>
              <a:t>Provide the applications needed, provide access when and where they need it, reduce IT headache and Secure the data </a:t>
            </a:r>
          </a:p>
        </p:txBody>
      </p:sp>
      <p:sp>
        <p:nvSpPr>
          <p:cNvPr id="4" name="Slide Number Placeholder 3"/>
          <p:cNvSpPr>
            <a:spLocks noGrp="1"/>
          </p:cNvSpPr>
          <p:nvPr>
            <p:ph type="sldNum" sz="quarter" idx="10"/>
          </p:nvPr>
        </p:nvSpPr>
        <p:spPr/>
        <p:txBody>
          <a:bodyPr/>
          <a:lstStyle/>
          <a:p>
            <a:pPr>
              <a:defRPr/>
            </a:pPr>
            <a:fld id="{4EA0AA11-9254-4439-936B-382679E010B6}" type="slidenum">
              <a:rPr lang="en-US" smtClean="0">
                <a:solidFill>
                  <a:prstClr val="black"/>
                </a:solidFill>
              </a:rPr>
              <a:pPr>
                <a:defRPr/>
              </a:pPr>
              <a:t>17</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VDI</a:t>
            </a:r>
          </a:p>
          <a:p>
            <a:endParaRPr lang="en-US" dirty="0"/>
          </a:p>
          <a:p>
            <a:r>
              <a:rPr lang="en-US" dirty="0"/>
              <a:t>Running everything from central servers, provides better </a:t>
            </a:r>
            <a:r>
              <a:rPr lang="en-US" dirty="0" smtClean="0"/>
              <a:t>Management </a:t>
            </a:r>
            <a:r>
              <a:rPr lang="en-US" dirty="0"/>
              <a:t>of environment, faster repair/replacement of down PC's, faster re-configuration of the lab environment</a:t>
            </a:r>
          </a:p>
          <a:p>
            <a:r>
              <a:rPr lang="en-US" dirty="0"/>
              <a:t> </a:t>
            </a:r>
          </a:p>
          <a:p>
            <a:r>
              <a:rPr lang="en-US" dirty="0"/>
              <a:t>Encourage students to save data on external drive or web based storage such and </a:t>
            </a:r>
            <a:r>
              <a:rPr lang="en-US" dirty="0" err="1" smtClean="0"/>
              <a:t>Dropbox</a:t>
            </a:r>
            <a:r>
              <a:rPr lang="en-US" dirty="0" smtClean="0"/>
              <a:t> </a:t>
            </a:r>
            <a:endParaRPr lang="en-US" dirty="0"/>
          </a:p>
        </p:txBody>
      </p:sp>
      <p:sp>
        <p:nvSpPr>
          <p:cNvPr id="4" name="Slide Number Placeholder 3"/>
          <p:cNvSpPr>
            <a:spLocks noGrp="1"/>
          </p:cNvSpPr>
          <p:nvPr>
            <p:ph type="sldNum" sz="quarter" idx="10"/>
          </p:nvPr>
        </p:nvSpPr>
        <p:spPr/>
        <p:txBody>
          <a:bodyPr/>
          <a:lstStyle/>
          <a:p>
            <a:fld id="{08AE0396-27E8-4ED3-A2ED-0D2226B2BBBF}" type="slidenum">
              <a:rPr lang="en-US" smtClean="0"/>
              <a:t>18</a:t>
            </a:fld>
            <a:endParaRPr lang="en-US"/>
          </a:p>
        </p:txBody>
      </p:sp>
    </p:spTree>
    <p:extLst>
      <p:ext uri="{BB962C8B-B14F-4D97-AF65-F5344CB8AC3E}">
        <p14:creationId xmlns:p14="http://schemas.microsoft.com/office/powerpoint/2010/main" val="2513993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NVCC is part of Virginia Community College System (VCCS). The VCCS has 23 schools, 40 campuses, and have had enrollment growth in most of the economic downturn.</a:t>
            </a:r>
          </a:p>
          <a:p>
            <a:r>
              <a:rPr lang="en-US" dirty="0" smtClean="0"/>
              <a:t>NOVA is the 2</a:t>
            </a:r>
            <a:r>
              <a:rPr lang="en-US" baseline="30000" dirty="0" smtClean="0"/>
              <a:t>nd</a:t>
            </a:r>
            <a:r>
              <a:rPr lang="en-US" dirty="0" smtClean="0"/>
              <a:t> largest community college in the country with 75,000 students from 150 countries and 160 Associate degrees</a:t>
            </a:r>
          </a:p>
          <a:p>
            <a:endParaRPr lang="en-US" dirty="0"/>
          </a:p>
          <a:p>
            <a:r>
              <a:rPr lang="en-US" dirty="0" smtClean="0"/>
              <a:t>IT is a necessary aspect to increase enrollment but that comes with problems – Not enough power</a:t>
            </a:r>
            <a:r>
              <a:rPr lang="en-US" dirty="0"/>
              <a:t>, space,  cooling, qualified technical </a:t>
            </a:r>
            <a:r>
              <a:rPr lang="en-US" dirty="0" smtClean="0"/>
              <a:t>staff to run the systems all while campuses are expanding their IT environment and we are reducing the infrastructure by moving </a:t>
            </a:r>
            <a:r>
              <a:rPr lang="en-US" dirty="0"/>
              <a:t>to private could for IT and </a:t>
            </a:r>
            <a:r>
              <a:rPr lang="en-US" dirty="0" smtClean="0"/>
              <a:t>Virtualization</a:t>
            </a:r>
            <a:endParaRPr lang="en-US" dirty="0"/>
          </a:p>
          <a:p>
            <a:endParaRPr lang="en-US" dirty="0"/>
          </a:p>
        </p:txBody>
      </p:sp>
      <p:sp>
        <p:nvSpPr>
          <p:cNvPr id="4" name="Slide Number Placeholder 3"/>
          <p:cNvSpPr>
            <a:spLocks noGrp="1"/>
          </p:cNvSpPr>
          <p:nvPr>
            <p:ph type="sldNum" sz="quarter" idx="10"/>
          </p:nvPr>
        </p:nvSpPr>
        <p:spPr/>
        <p:txBody>
          <a:bodyPr/>
          <a:lstStyle/>
          <a:p>
            <a:fld id="{08AE0396-27E8-4ED3-A2ED-0D2226B2BBBF}" type="slidenum">
              <a:rPr lang="en-US" smtClean="0"/>
              <a:t>1</a:t>
            </a:fld>
            <a:endParaRPr lang="en-US"/>
          </a:p>
        </p:txBody>
      </p:sp>
    </p:spTree>
    <p:extLst>
      <p:ext uri="{BB962C8B-B14F-4D97-AF65-F5344CB8AC3E}">
        <p14:creationId xmlns:p14="http://schemas.microsoft.com/office/powerpoint/2010/main" val="1331429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flavor does not fit everyone or every campus</a:t>
            </a:r>
          </a:p>
          <a:p>
            <a:endParaRPr lang="en-US" dirty="0"/>
          </a:p>
          <a:p>
            <a:r>
              <a:rPr lang="en-US" dirty="0"/>
              <a:t>We need a mix of both thin and thick client to meet the demands of the campus and lab IT staff and the faculty.  What is the most important for the site. Everything available at one time (fat client) or selecting the desired apps that are needed. Slow boot up or faster startup.</a:t>
            </a:r>
          </a:p>
          <a:p>
            <a:endParaRPr lang="en-US" dirty="0"/>
          </a:p>
          <a:p>
            <a:r>
              <a:rPr lang="en-US" dirty="0"/>
              <a:t>Each site make the choice after meeting with the faculty and IT</a:t>
            </a:r>
          </a:p>
        </p:txBody>
      </p:sp>
      <p:sp>
        <p:nvSpPr>
          <p:cNvPr id="4" name="Slide Number Placeholder 3"/>
          <p:cNvSpPr>
            <a:spLocks noGrp="1"/>
          </p:cNvSpPr>
          <p:nvPr>
            <p:ph type="sldNum" sz="quarter" idx="10"/>
          </p:nvPr>
        </p:nvSpPr>
        <p:spPr/>
        <p:txBody>
          <a:bodyPr/>
          <a:lstStyle/>
          <a:p>
            <a:fld id="{08AE0396-27E8-4ED3-A2ED-0D2226B2BBBF}" type="slidenum">
              <a:rPr lang="en-US" smtClean="0"/>
              <a:t>19</a:t>
            </a:fld>
            <a:endParaRPr lang="en-US"/>
          </a:p>
        </p:txBody>
      </p:sp>
    </p:spTree>
    <p:extLst>
      <p:ext uri="{BB962C8B-B14F-4D97-AF65-F5344CB8AC3E}">
        <p14:creationId xmlns:p14="http://schemas.microsoft.com/office/powerpoint/2010/main" val="1074747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meet the need of the area we are </a:t>
            </a:r>
            <a:r>
              <a:rPr lang="en-US" dirty="0" smtClean="0"/>
              <a:t>teaching Virtualization &amp; VDI </a:t>
            </a:r>
            <a:r>
              <a:rPr lang="en-US" dirty="0"/>
              <a:t>on a </a:t>
            </a:r>
            <a:r>
              <a:rPr lang="en-US" dirty="0" err="1"/>
              <a:t>FlexPod</a:t>
            </a:r>
            <a:r>
              <a:rPr lang="en-US" dirty="0"/>
              <a:t> in the class room. This allows us to not only teach, VMware, Citrix but also Cisco UCS hardware and UCS Manager and </a:t>
            </a:r>
            <a:r>
              <a:rPr lang="en-US" dirty="0" err="1"/>
              <a:t>Netapp's</a:t>
            </a:r>
            <a:r>
              <a:rPr lang="en-US" dirty="0"/>
              <a:t> hardware and </a:t>
            </a:r>
            <a:r>
              <a:rPr lang="en-US" dirty="0" err="1" smtClean="0"/>
              <a:t>OnTap</a:t>
            </a:r>
            <a:endParaRPr lang="en-US" dirty="0"/>
          </a:p>
          <a:p>
            <a:endParaRPr lang="en-US" dirty="0"/>
          </a:p>
          <a:p>
            <a:r>
              <a:rPr lang="en-US" dirty="0"/>
              <a:t>Loudoun is amongst the fastest growing county in the nation and the fact that NOVA has 4.5 million </a:t>
            </a:r>
            <a:r>
              <a:rPr lang="en-US" dirty="0" err="1"/>
              <a:t>sq</a:t>
            </a:r>
            <a:r>
              <a:rPr lang="en-US" dirty="0"/>
              <a:t> feet of data centers and continuing to grow.</a:t>
            </a:r>
          </a:p>
          <a:p>
            <a:endParaRPr lang="en-US" dirty="0"/>
          </a:p>
        </p:txBody>
      </p:sp>
      <p:sp>
        <p:nvSpPr>
          <p:cNvPr id="4" name="Slide Number Placeholder 3"/>
          <p:cNvSpPr>
            <a:spLocks noGrp="1"/>
          </p:cNvSpPr>
          <p:nvPr>
            <p:ph type="sldNum" sz="quarter" idx="10"/>
          </p:nvPr>
        </p:nvSpPr>
        <p:spPr/>
        <p:txBody>
          <a:bodyPr/>
          <a:lstStyle/>
          <a:p>
            <a:fld id="{08AE0396-27E8-4ED3-A2ED-0D2226B2BBBF}" type="slidenum">
              <a:rPr lang="en-US" smtClean="0"/>
              <a:t>20</a:t>
            </a:fld>
            <a:endParaRPr lang="en-US"/>
          </a:p>
        </p:txBody>
      </p:sp>
    </p:spTree>
    <p:extLst>
      <p:ext uri="{BB962C8B-B14F-4D97-AF65-F5344CB8AC3E}">
        <p14:creationId xmlns:p14="http://schemas.microsoft.com/office/powerpoint/2010/main" val="14642311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t>
            </a:r>
            <a:r>
              <a:rPr lang="en-US" dirty="0" smtClean="0"/>
              <a:t>dedicated in helping </a:t>
            </a:r>
            <a:r>
              <a:rPr lang="en-US" dirty="0"/>
              <a:t>our student focus on the technology and </a:t>
            </a:r>
            <a:r>
              <a:rPr lang="en-US" dirty="0" smtClean="0"/>
              <a:t>education that </a:t>
            </a:r>
            <a:r>
              <a:rPr lang="en-US" dirty="0"/>
              <a:t>will allow them to get high paying jobs. </a:t>
            </a:r>
          </a:p>
        </p:txBody>
      </p:sp>
      <p:sp>
        <p:nvSpPr>
          <p:cNvPr id="4" name="Slide Number Placeholder 3"/>
          <p:cNvSpPr>
            <a:spLocks noGrp="1"/>
          </p:cNvSpPr>
          <p:nvPr>
            <p:ph type="sldNum" sz="quarter" idx="10"/>
          </p:nvPr>
        </p:nvSpPr>
        <p:spPr/>
        <p:txBody>
          <a:bodyPr/>
          <a:lstStyle/>
          <a:p>
            <a:fld id="{08AE0396-27E8-4ED3-A2ED-0D2226B2BBBF}" type="slidenum">
              <a:rPr lang="en-US" smtClean="0"/>
              <a:t>21</a:t>
            </a:fld>
            <a:endParaRPr lang="en-US"/>
          </a:p>
        </p:txBody>
      </p:sp>
    </p:spTree>
    <p:extLst>
      <p:ext uri="{BB962C8B-B14F-4D97-AF65-F5344CB8AC3E}">
        <p14:creationId xmlns:p14="http://schemas.microsoft.com/office/powerpoint/2010/main" val="31839272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AE0396-27E8-4ED3-A2ED-0D2226B2BBBF}" type="slidenum">
              <a:rPr lang="en-US" smtClean="0"/>
              <a:t>22</a:t>
            </a:fld>
            <a:endParaRPr lang="en-US"/>
          </a:p>
        </p:txBody>
      </p:sp>
    </p:spTree>
    <p:extLst>
      <p:ext uri="{BB962C8B-B14F-4D97-AF65-F5344CB8AC3E}">
        <p14:creationId xmlns:p14="http://schemas.microsoft.com/office/powerpoint/2010/main" val="10733071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AE0396-27E8-4ED3-A2ED-0D2226B2BBBF}" type="slidenum">
              <a:rPr lang="en-US" smtClean="0"/>
              <a:t>23</a:t>
            </a:fld>
            <a:endParaRPr lang="en-US"/>
          </a:p>
        </p:txBody>
      </p:sp>
    </p:spTree>
    <p:extLst>
      <p:ext uri="{BB962C8B-B14F-4D97-AF65-F5344CB8AC3E}">
        <p14:creationId xmlns:p14="http://schemas.microsoft.com/office/powerpoint/2010/main" val="36414081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AE0396-27E8-4ED3-A2ED-0D2226B2BBBF}" type="slidenum">
              <a:rPr lang="en-US" smtClean="0"/>
              <a:t>24</a:t>
            </a:fld>
            <a:endParaRPr lang="en-US"/>
          </a:p>
        </p:txBody>
      </p:sp>
    </p:spTree>
    <p:extLst>
      <p:ext uri="{BB962C8B-B14F-4D97-AF65-F5344CB8AC3E}">
        <p14:creationId xmlns:p14="http://schemas.microsoft.com/office/powerpoint/2010/main" val="37383334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AE0396-27E8-4ED3-A2ED-0D2226B2BBBF}" type="slidenum">
              <a:rPr lang="en-US" smtClean="0"/>
              <a:t>25</a:t>
            </a:fld>
            <a:endParaRPr lang="en-US"/>
          </a:p>
        </p:txBody>
      </p:sp>
    </p:spTree>
    <p:extLst>
      <p:ext uri="{BB962C8B-B14F-4D97-AF65-F5344CB8AC3E}">
        <p14:creationId xmlns:p14="http://schemas.microsoft.com/office/powerpoint/2010/main" val="2422885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Throughout the economic crisis more and more families have turned to a more </a:t>
            </a:r>
            <a:r>
              <a:rPr lang="en-US" dirty="0"/>
              <a:t>cost effective </a:t>
            </a:r>
            <a:r>
              <a:rPr lang="en-US" dirty="0" smtClean="0"/>
              <a:t>learning solution. NVCC and the VCCS provide a savings of at least 20</a:t>
            </a:r>
            <a:r>
              <a:rPr lang="en-US" dirty="0"/>
              <a:t>% </a:t>
            </a:r>
            <a:r>
              <a:rPr lang="en-US" dirty="0" smtClean="0"/>
              <a:t>over traditional </a:t>
            </a:r>
            <a:r>
              <a:rPr lang="en-US" dirty="0"/>
              <a:t>state 4 year </a:t>
            </a:r>
            <a:r>
              <a:rPr lang="en-US" dirty="0" smtClean="0"/>
              <a:t>school alone. </a:t>
            </a:r>
            <a:endParaRPr lang="en-US" dirty="0"/>
          </a:p>
        </p:txBody>
      </p:sp>
      <p:sp>
        <p:nvSpPr>
          <p:cNvPr id="4" name="Slide Number Placeholder 3"/>
          <p:cNvSpPr>
            <a:spLocks noGrp="1"/>
          </p:cNvSpPr>
          <p:nvPr>
            <p:ph type="sldNum" sz="quarter" idx="10"/>
          </p:nvPr>
        </p:nvSpPr>
        <p:spPr/>
        <p:txBody>
          <a:bodyPr/>
          <a:lstStyle/>
          <a:p>
            <a:fld id="{08AE0396-27E8-4ED3-A2ED-0D2226B2BBBF}" type="slidenum">
              <a:rPr lang="en-US" smtClean="0"/>
              <a:t>2</a:t>
            </a:fld>
            <a:endParaRPr lang="en-US"/>
          </a:p>
        </p:txBody>
      </p:sp>
    </p:spTree>
    <p:extLst>
      <p:ext uri="{BB962C8B-B14F-4D97-AF65-F5344CB8AC3E}">
        <p14:creationId xmlns:p14="http://schemas.microsoft.com/office/powerpoint/2010/main" val="2081222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Northern Virginia really is different from the rest of the nation. </a:t>
            </a:r>
            <a:r>
              <a:rPr lang="en-US" dirty="0"/>
              <a:t>We have some of the lowest unemployment in the </a:t>
            </a:r>
            <a:r>
              <a:rPr lang="en-US" dirty="0" smtClean="0"/>
              <a:t>nation. </a:t>
            </a:r>
          </a:p>
          <a:p>
            <a:endParaRPr lang="en-US" dirty="0"/>
          </a:p>
          <a:p>
            <a:r>
              <a:rPr lang="en-US" dirty="0"/>
              <a:t>While NY relies on </a:t>
            </a:r>
            <a:r>
              <a:rPr lang="en-US" dirty="0" smtClean="0"/>
              <a:t>the financial markets and </a:t>
            </a:r>
            <a:r>
              <a:rPr lang="en-US" dirty="0"/>
              <a:t>ND relies on </a:t>
            </a:r>
            <a:r>
              <a:rPr lang="en-US" dirty="0" smtClean="0"/>
              <a:t>the energy industry to help their economy,  </a:t>
            </a:r>
            <a:r>
              <a:rPr lang="en-US" dirty="0"/>
              <a:t>the Washington area are relies on </a:t>
            </a:r>
            <a:r>
              <a:rPr lang="en-US" dirty="0" smtClean="0"/>
              <a:t>government and their related contractor support</a:t>
            </a:r>
            <a:endParaRPr lang="en-US" dirty="0"/>
          </a:p>
          <a:p>
            <a:endParaRPr lang="en-US" dirty="0"/>
          </a:p>
        </p:txBody>
      </p:sp>
      <p:sp>
        <p:nvSpPr>
          <p:cNvPr id="4" name="Slide Number Placeholder 3"/>
          <p:cNvSpPr>
            <a:spLocks noGrp="1"/>
          </p:cNvSpPr>
          <p:nvPr>
            <p:ph type="sldNum" sz="quarter" idx="10"/>
          </p:nvPr>
        </p:nvSpPr>
        <p:spPr/>
        <p:txBody>
          <a:bodyPr/>
          <a:lstStyle/>
          <a:p>
            <a:fld id="{08AE0396-27E8-4ED3-A2ED-0D2226B2BBBF}" type="slidenum">
              <a:rPr lang="en-US" smtClean="0"/>
              <a:t>3</a:t>
            </a:fld>
            <a:endParaRPr lang="en-US"/>
          </a:p>
        </p:txBody>
      </p:sp>
    </p:spTree>
    <p:extLst>
      <p:ext uri="{BB962C8B-B14F-4D97-AF65-F5344CB8AC3E}">
        <p14:creationId xmlns:p14="http://schemas.microsoft.com/office/powerpoint/2010/main" val="1947732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 Ranked amount </a:t>
            </a:r>
            <a:r>
              <a:rPr lang="en-US" dirty="0"/>
              <a:t>the best in the nation for </a:t>
            </a:r>
            <a:r>
              <a:rPr lang="en-US" dirty="0" smtClean="0"/>
              <a:t>business</a:t>
            </a:r>
            <a:r>
              <a:rPr lang="en-US" dirty="0"/>
              <a:t> </a:t>
            </a:r>
            <a:r>
              <a:rPr lang="en-US" dirty="0" smtClean="0"/>
              <a:t>and Northern VA is leading the entire state as the best. As a result of this pro business environment we do have one down side, the </a:t>
            </a:r>
            <a:r>
              <a:rPr lang="en-US" dirty="0"/>
              <a:t>traffic really is bad (also ranked as one of the worst)</a:t>
            </a:r>
          </a:p>
        </p:txBody>
      </p:sp>
      <p:sp>
        <p:nvSpPr>
          <p:cNvPr id="4" name="Slide Number Placeholder 3"/>
          <p:cNvSpPr>
            <a:spLocks noGrp="1"/>
          </p:cNvSpPr>
          <p:nvPr>
            <p:ph type="sldNum" sz="quarter" idx="10"/>
          </p:nvPr>
        </p:nvSpPr>
        <p:spPr/>
        <p:txBody>
          <a:bodyPr/>
          <a:lstStyle/>
          <a:p>
            <a:fld id="{08AE0396-27E8-4ED3-A2ED-0D2226B2BBBF}" type="slidenum">
              <a:rPr lang="en-US" smtClean="0"/>
              <a:t>4</a:t>
            </a:fld>
            <a:endParaRPr lang="en-US"/>
          </a:p>
        </p:txBody>
      </p:sp>
    </p:spTree>
    <p:extLst>
      <p:ext uri="{BB962C8B-B14F-4D97-AF65-F5344CB8AC3E}">
        <p14:creationId xmlns:p14="http://schemas.microsoft.com/office/powerpoint/2010/main" val="3752929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our student growth has slowed some from the high point to </a:t>
            </a:r>
            <a:r>
              <a:rPr lang="en-US" dirty="0"/>
              <a:t>8% in for total students and 11.6% for </a:t>
            </a:r>
            <a:r>
              <a:rPr lang="en-US" dirty="0" smtClean="0"/>
              <a:t>FTES in 2009/2010. We knew we need to make some changes to keep up.</a:t>
            </a:r>
          </a:p>
          <a:p>
            <a:endParaRPr lang="en-US" dirty="0"/>
          </a:p>
          <a:p>
            <a:r>
              <a:rPr lang="en-US" dirty="0"/>
              <a:t>We made a </a:t>
            </a:r>
            <a:r>
              <a:rPr lang="en-US" dirty="0" smtClean="0"/>
              <a:t>major </a:t>
            </a:r>
            <a:r>
              <a:rPr lang="en-US" dirty="0"/>
              <a:t>capital investment </a:t>
            </a:r>
            <a:r>
              <a:rPr lang="en-US" dirty="0" smtClean="0"/>
              <a:t>in IT to </a:t>
            </a:r>
            <a:r>
              <a:rPr lang="en-US" dirty="0"/>
              <a:t>meet the </a:t>
            </a:r>
            <a:r>
              <a:rPr lang="en-US" dirty="0" smtClean="0"/>
              <a:t>needs of the college</a:t>
            </a:r>
            <a:endParaRPr lang="en-US" dirty="0"/>
          </a:p>
        </p:txBody>
      </p:sp>
      <p:sp>
        <p:nvSpPr>
          <p:cNvPr id="4" name="Slide Number Placeholder 3"/>
          <p:cNvSpPr>
            <a:spLocks noGrp="1"/>
          </p:cNvSpPr>
          <p:nvPr>
            <p:ph type="sldNum" sz="quarter" idx="10"/>
          </p:nvPr>
        </p:nvSpPr>
        <p:spPr/>
        <p:txBody>
          <a:bodyPr/>
          <a:lstStyle/>
          <a:p>
            <a:fld id="{08AE0396-27E8-4ED3-A2ED-0D2226B2BBBF}" type="slidenum">
              <a:rPr lang="en-US" smtClean="0"/>
              <a:t>5</a:t>
            </a:fld>
            <a:endParaRPr lang="en-US"/>
          </a:p>
        </p:txBody>
      </p:sp>
    </p:spTree>
    <p:extLst>
      <p:ext uri="{BB962C8B-B14F-4D97-AF65-F5344CB8AC3E}">
        <p14:creationId xmlns:p14="http://schemas.microsoft.com/office/powerpoint/2010/main" val="3818275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Campus Network is comprised of 6 </a:t>
            </a:r>
            <a:r>
              <a:rPr lang="en-US" dirty="0"/>
              <a:t>campus &amp; 8 centers/sites</a:t>
            </a:r>
          </a:p>
          <a:p>
            <a:endParaRPr lang="en-US" dirty="0"/>
          </a:p>
          <a:p>
            <a:r>
              <a:rPr lang="en-US" dirty="0" smtClean="0"/>
              <a:t>Annandale is the Main campus and houses the Data </a:t>
            </a:r>
            <a:r>
              <a:rPr lang="en-US" dirty="0"/>
              <a:t>center, </a:t>
            </a:r>
            <a:r>
              <a:rPr lang="en-US" dirty="0" smtClean="0"/>
              <a:t>Manassas houses our DR </a:t>
            </a:r>
            <a:r>
              <a:rPr lang="en-US" dirty="0"/>
              <a:t>site and </a:t>
            </a:r>
            <a:r>
              <a:rPr lang="en-US" dirty="0" smtClean="0"/>
              <a:t>the other major </a:t>
            </a:r>
            <a:r>
              <a:rPr lang="en-US" dirty="0"/>
              <a:t>campus </a:t>
            </a:r>
            <a:r>
              <a:rPr lang="en-US" dirty="0" smtClean="0"/>
              <a:t>all have </a:t>
            </a:r>
            <a:r>
              <a:rPr lang="en-US" dirty="0"/>
              <a:t>gig </a:t>
            </a:r>
            <a:r>
              <a:rPr lang="en-US" dirty="0" smtClean="0"/>
              <a:t>connection. Our Distance Learning environment is the 3</a:t>
            </a:r>
            <a:r>
              <a:rPr lang="en-US" baseline="30000" dirty="0" smtClean="0"/>
              <a:t>rd</a:t>
            </a:r>
            <a:r>
              <a:rPr lang="en-US" dirty="0" smtClean="0"/>
              <a:t> largest campus we have.</a:t>
            </a:r>
          </a:p>
          <a:p>
            <a:endParaRPr lang="en-US" dirty="0"/>
          </a:p>
          <a:p>
            <a:r>
              <a:rPr lang="en-US" dirty="0" smtClean="0"/>
              <a:t>Smaller sites all have 100 </a:t>
            </a:r>
            <a:r>
              <a:rPr lang="en-US" dirty="0" err="1" smtClean="0"/>
              <a:t>mb</a:t>
            </a:r>
            <a:r>
              <a:rPr lang="en-US" dirty="0" smtClean="0"/>
              <a:t> connections and all sites  have </a:t>
            </a:r>
            <a:r>
              <a:rPr lang="en-US" dirty="0"/>
              <a:t>redundant connections</a:t>
            </a:r>
          </a:p>
          <a:p>
            <a:endParaRPr lang="en-US" dirty="0"/>
          </a:p>
        </p:txBody>
      </p:sp>
      <p:sp>
        <p:nvSpPr>
          <p:cNvPr id="4" name="Slide Number Placeholder 3"/>
          <p:cNvSpPr>
            <a:spLocks noGrp="1"/>
          </p:cNvSpPr>
          <p:nvPr>
            <p:ph type="sldNum" sz="quarter" idx="10"/>
          </p:nvPr>
        </p:nvSpPr>
        <p:spPr/>
        <p:txBody>
          <a:bodyPr/>
          <a:lstStyle/>
          <a:p>
            <a:fld id="{08AE0396-27E8-4ED3-A2ED-0D2226B2BBBF}" type="slidenum">
              <a:rPr lang="en-US" smtClean="0"/>
              <a:t>6</a:t>
            </a:fld>
            <a:endParaRPr lang="en-US"/>
          </a:p>
        </p:txBody>
      </p:sp>
    </p:spTree>
    <p:extLst>
      <p:ext uri="{BB962C8B-B14F-4D97-AF65-F5344CB8AC3E}">
        <p14:creationId xmlns:p14="http://schemas.microsoft.com/office/powerpoint/2010/main" val="483699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Education institutions must compete using flexible, creative and safe computing solutions to deal with the increasing density and complexity of IT </a:t>
            </a:r>
          </a:p>
          <a:p>
            <a:endParaRPr lang="en-US" dirty="0"/>
          </a:p>
          <a:p>
            <a:r>
              <a:rPr lang="en-US" dirty="0" smtClean="0"/>
              <a:t>So how </a:t>
            </a:r>
            <a:r>
              <a:rPr lang="en-US" dirty="0"/>
              <a:t>do we cope - we move to the Cloud of course</a:t>
            </a:r>
          </a:p>
        </p:txBody>
      </p:sp>
      <p:sp>
        <p:nvSpPr>
          <p:cNvPr id="4" name="Slide Number Placeholder 3"/>
          <p:cNvSpPr>
            <a:spLocks noGrp="1"/>
          </p:cNvSpPr>
          <p:nvPr>
            <p:ph type="sldNum" sz="quarter" idx="10"/>
          </p:nvPr>
        </p:nvSpPr>
        <p:spPr/>
        <p:txBody>
          <a:bodyPr/>
          <a:lstStyle/>
          <a:p>
            <a:fld id="{08AE0396-27E8-4ED3-A2ED-0D2226B2BBBF}" type="slidenum">
              <a:rPr lang="en-US" smtClean="0"/>
              <a:t>7</a:t>
            </a:fld>
            <a:endParaRPr lang="en-US"/>
          </a:p>
        </p:txBody>
      </p:sp>
    </p:spTree>
    <p:extLst>
      <p:ext uri="{BB962C8B-B14F-4D97-AF65-F5344CB8AC3E}">
        <p14:creationId xmlns:p14="http://schemas.microsoft.com/office/powerpoint/2010/main" val="4147074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6913"/>
            <a:ext cx="4654550" cy="3490912"/>
          </a:xfrm>
        </p:spPr>
      </p:sp>
      <p:sp>
        <p:nvSpPr>
          <p:cNvPr id="3" name="Notes Placeholder 2"/>
          <p:cNvSpPr>
            <a:spLocks noGrp="1"/>
          </p:cNvSpPr>
          <p:nvPr>
            <p:ph type="body" idx="1"/>
          </p:nvPr>
        </p:nvSpPr>
        <p:spPr/>
        <p:txBody>
          <a:bodyPr>
            <a:normAutofit/>
          </a:bodyPr>
          <a:lstStyle/>
          <a:p>
            <a:r>
              <a:rPr lang="en-US" dirty="0"/>
              <a:t>We are building our own private cloud and participate in the VCCS </a:t>
            </a:r>
            <a:r>
              <a:rPr lang="en-US" dirty="0" smtClean="0"/>
              <a:t>cloud for shared resources</a:t>
            </a:r>
            <a:endParaRPr lang="en-US" dirty="0"/>
          </a:p>
          <a:p>
            <a:endParaRPr lang="en-US" dirty="0"/>
          </a:p>
          <a:p>
            <a:r>
              <a:rPr lang="en-US" dirty="0" smtClean="0"/>
              <a:t>Clouds </a:t>
            </a:r>
            <a:r>
              <a:rPr lang="en-US" dirty="0"/>
              <a:t>offer access to servers</a:t>
            </a:r>
            <a:r>
              <a:rPr lang="en-US" dirty="0" smtClean="0"/>
              <a:t>, virtual </a:t>
            </a:r>
            <a:r>
              <a:rPr lang="en-US" dirty="0"/>
              <a:t>workstations, </a:t>
            </a:r>
            <a:r>
              <a:rPr lang="en-US" dirty="0" smtClean="0"/>
              <a:t>applications, networks, </a:t>
            </a:r>
            <a:r>
              <a:rPr lang="en-US" dirty="0"/>
              <a:t>storage in a ubiquitous, </a:t>
            </a:r>
            <a:r>
              <a:rPr lang="en-US" dirty="0" smtClean="0"/>
              <a:t>safe, convenient </a:t>
            </a:r>
            <a:r>
              <a:rPr lang="en-US" dirty="0"/>
              <a:t>and on demand environment </a:t>
            </a:r>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911D9EC-6488-4D4D-8081-D3A674D29966}" type="datetime1">
              <a:rPr lang="en-US" smtClean="0"/>
              <a:t>11/9/12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355B6-A078-41AD-9061-316D4AEAA0D3}"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B58A48-2F64-4DE3-AF42-8FFFEEE3745B}" type="datetime1">
              <a:rPr lang="en-US" smtClean="0"/>
              <a:t>11/9/12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355B6-A078-41AD-9061-316D4AEAA0D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F6D538-7277-4EBE-8A7C-0C01B6C09F2C}" type="datetime1">
              <a:rPr lang="en-US" smtClean="0"/>
              <a:t>11/9/12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355B6-A078-41AD-9061-316D4AEAA0D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344168"/>
            <a:ext cx="8578850" cy="4965192"/>
          </a:xfrm>
        </p:spPr>
        <p:txBody>
          <a:bodyPr/>
          <a:lstStyle>
            <a:lvl1pPr>
              <a:lnSpc>
                <a:spcPct val="95000"/>
              </a:lnSpc>
              <a:spcBef>
                <a:spcPts val="1480"/>
              </a:spcBef>
              <a:defRPr sz="2200">
                <a:solidFill>
                  <a:schemeClr val="bg1"/>
                </a:solidFill>
                <a:latin typeface="+mj-lt"/>
              </a:defRPr>
            </a:lvl1pPr>
            <a:lvl2pPr>
              <a:lnSpc>
                <a:spcPct val="95000"/>
              </a:lnSpc>
              <a:spcBef>
                <a:spcPts val="600"/>
              </a:spcBef>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0604586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pPr>
              <a:defRPr/>
            </a:pPr>
            <a:endParaRPr lang="en-US" dirty="0"/>
          </a:p>
        </p:txBody>
      </p:sp>
      <p:sp>
        <p:nvSpPr>
          <p:cNvPr id="7" name="Text Placeholder 6"/>
          <p:cNvSpPr>
            <a:spLocks noGrp="1"/>
          </p:cNvSpPr>
          <p:nvPr>
            <p:ph type="body" sz="quarter" idx="13"/>
          </p:nvPr>
        </p:nvSpPr>
        <p:spPr>
          <a:xfrm>
            <a:off x="352425" y="786384"/>
            <a:ext cx="8385048" cy="5010912"/>
          </a:xfrm>
        </p:spPr>
        <p:txBody>
          <a:bodyPr/>
          <a:lstStyle>
            <a:lvl1pPr marL="233363" indent="-233363">
              <a:buClr>
                <a:schemeClr val="accent1">
                  <a:lumMod val="75000"/>
                </a:schemeClr>
              </a:buClr>
              <a:buFont typeface="Wingdings" pitchFamily="2" charset="2"/>
              <a:buChar cha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7973623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852FFC-F986-4710-8190-184ECBAF595D}" type="datetime1">
              <a:rPr lang="en-US" smtClean="0"/>
              <a:t>11/9/12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355B6-A078-41AD-9061-316D4AEAA0D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CC47B1-8D24-41E3-BEC1-EF9BCAC9DAB5}" type="datetime1">
              <a:rPr lang="en-US" smtClean="0"/>
              <a:t>11/9/12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355B6-A078-41AD-9061-316D4AEAA0D3}"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9F076E-61F5-40D2-B2F7-BE2A81CCDA2E}" type="datetime1">
              <a:rPr lang="en-US" smtClean="0"/>
              <a:t>11/9/12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355B6-A078-41AD-9061-316D4AEAA0D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CA1A972-D92B-4191-8A22-70ECF9AE803E}" type="datetime1">
              <a:rPr lang="en-US" smtClean="0"/>
              <a:t>11/9/12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A355B6-A078-41AD-9061-316D4AEAA0D3}"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7CB619-D770-4623-89AD-181D27BF24ED}" type="datetime1">
              <a:rPr lang="en-US" smtClean="0"/>
              <a:t>11/9/12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A355B6-A078-41AD-9061-316D4AEAA0D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DFC569-5789-4D60-A0B4-2BB39C51AA6E}" type="datetime1">
              <a:rPr lang="en-US" smtClean="0"/>
              <a:t>11/9/12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A355B6-A078-41AD-9061-316D4AEAA0D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CAA63D-B0C7-4780-B56D-F141F09BA169}" type="datetime1">
              <a:rPr lang="en-US" smtClean="0"/>
              <a:t>11/9/12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355B6-A078-41AD-9061-316D4AEAA0D3}"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B02139-1E32-4411-8268-C6EE51642293}" type="datetime1">
              <a:rPr lang="en-US" smtClean="0"/>
              <a:t>11/9/12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355B6-A078-41AD-9061-316D4AEAA0D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2AE48E67-F645-4B44-8C44-AF4D475693CC}" type="datetime1">
              <a:rPr lang="en-US" smtClean="0"/>
              <a:t>11/9/12</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3A355B6-A078-41AD-9061-316D4AEAA0D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26.png"/></Relationships>
</file>

<file path=ppt/slides/_rels/slide14.xml.rels><?xml version="1.0" encoding="UTF-8" standalone="yes"?>
<Relationships xmlns="http://schemas.openxmlformats.org/package/2006/relationships"><Relationship Id="rId11" Type="http://schemas.openxmlformats.org/officeDocument/2006/relationships/image" Target="../media/image35.png"/><Relationship Id="rId12" Type="http://schemas.openxmlformats.org/officeDocument/2006/relationships/image" Target="../media/image36.jpeg"/><Relationship Id="rId13" Type="http://schemas.openxmlformats.org/officeDocument/2006/relationships/image" Target="../media/image37.jpeg"/><Relationship Id="rId14" Type="http://schemas.openxmlformats.org/officeDocument/2006/relationships/image" Target="../media/image38.png"/><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jpe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43.gif"/><Relationship Id="rId4" Type="http://schemas.openxmlformats.org/officeDocument/2006/relationships/image" Target="../media/image44.jpe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jpe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48.wmf"/><Relationship Id="rId4" Type="http://schemas.openxmlformats.org/officeDocument/2006/relationships/image" Target="../media/image49.gif"/><Relationship Id="rId5" Type="http://schemas.openxmlformats.org/officeDocument/2006/relationships/image" Target="../media/image50.png"/><Relationship Id="rId6" Type="http://schemas.openxmlformats.org/officeDocument/2006/relationships/image" Target="../media/image51.png"/><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image" Target="../media/image55.gif"/><Relationship Id="rId4" Type="http://schemas.openxmlformats.org/officeDocument/2006/relationships/hyperlink" Target="http://www.nvcc.edu/home/asinner" TargetMode="External"/><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5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1" Type="http://schemas.openxmlformats.org/officeDocument/2006/relationships/image" Target="../media/image10.emf"/><Relationship Id="rId12" Type="http://schemas.openxmlformats.org/officeDocument/2006/relationships/image" Target="../media/image11.jpeg"/><Relationship Id="rId13" Type="http://schemas.openxmlformats.org/officeDocument/2006/relationships/image" Target="../media/image12.jpeg"/><Relationship Id="rId1" Type="http://schemas.openxmlformats.org/officeDocument/2006/relationships/vmlDrawing" Target="../drawings/vmlDrawing1.vml"/><Relationship Id="rId2" Type="http://schemas.openxmlformats.org/officeDocument/2006/relationships/tags" Target="../tags/tag1.xml"/><Relationship Id="rId3" Type="http://schemas.openxmlformats.org/officeDocument/2006/relationships/tags" Target="../tags/tag2.xml"/><Relationship Id="rId4" Type="http://schemas.openxmlformats.org/officeDocument/2006/relationships/tags" Target="../tags/tag3.xml"/><Relationship Id="rId5" Type="http://schemas.openxmlformats.org/officeDocument/2006/relationships/tags" Target="../tags/tag4.xml"/><Relationship Id="rId6" Type="http://schemas.openxmlformats.org/officeDocument/2006/relationships/tags" Target="../tags/tag5.xml"/><Relationship Id="rId7" Type="http://schemas.openxmlformats.org/officeDocument/2006/relationships/tags" Target="../tags/tag6.xml"/><Relationship Id="rId8" Type="http://schemas.openxmlformats.org/officeDocument/2006/relationships/slideLayout" Target="../slideLayouts/slideLayout4.xml"/><Relationship Id="rId9" Type="http://schemas.openxmlformats.org/officeDocument/2006/relationships/notesSlide" Target="../notesSlides/notesSlide9.xml"/><Relationship Id="rId10"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3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1451092"/>
          </a:xfrm>
        </p:spPr>
        <p:txBody>
          <a:bodyPr/>
          <a:lstStyle/>
          <a:p>
            <a:r>
              <a:rPr lang="en-US" sz="4000" dirty="0" smtClean="0">
                <a:latin typeface="Baskerville Old Face" pitchFamily="18" charset="0"/>
              </a:rPr>
              <a:t>NVCC  Copes  and  Competes using   IT   Infrastructure</a:t>
            </a:r>
            <a:endParaRPr lang="en-US" sz="4000" dirty="0">
              <a:latin typeface="Baskerville Old Face" pitchFamily="18" charset="0"/>
            </a:endParaRPr>
          </a:p>
        </p:txBody>
      </p:sp>
      <p:sp>
        <p:nvSpPr>
          <p:cNvPr id="3" name="Subtitle 2"/>
          <p:cNvSpPr>
            <a:spLocks noGrp="1"/>
          </p:cNvSpPr>
          <p:nvPr>
            <p:ph type="subTitle" idx="1"/>
          </p:nvPr>
        </p:nvSpPr>
        <p:spPr>
          <a:xfrm>
            <a:off x="1447800" y="4572000"/>
            <a:ext cx="6400800" cy="1752600"/>
          </a:xfrm>
        </p:spPr>
        <p:txBody>
          <a:bodyPr/>
          <a:lstStyle/>
          <a:p>
            <a:r>
              <a:rPr lang="en-US" dirty="0" smtClean="0"/>
              <a:t>Allen Sinner</a:t>
            </a:r>
          </a:p>
          <a:p>
            <a:r>
              <a:rPr lang="en-US" dirty="0" smtClean="0"/>
              <a:t>NVCC Chief Technology Officer</a:t>
            </a:r>
          </a:p>
          <a:p>
            <a:r>
              <a:rPr lang="en-US" dirty="0" smtClean="0"/>
              <a:t>November 2012</a:t>
            </a:r>
          </a:p>
        </p:txBody>
      </p:sp>
      <p:sp>
        <p:nvSpPr>
          <p:cNvPr id="4" name="Rectangle 3"/>
          <p:cNvSpPr/>
          <p:nvPr/>
        </p:nvSpPr>
        <p:spPr>
          <a:xfrm>
            <a:off x="1828800" y="990600"/>
            <a:ext cx="4572000" cy="646331"/>
          </a:xfrm>
          <a:prstGeom prst="rect">
            <a:avLst/>
          </a:prstGeom>
        </p:spPr>
        <p:txBody>
          <a:bodyPr>
            <a:spAutoFit/>
          </a:bodyPr>
          <a:lstStyle/>
          <a:p>
            <a:r>
              <a:rPr lang="en-US" dirty="0"/>
              <a:t/>
            </a:r>
            <a:br>
              <a:rPr lang="en-US" dirty="0"/>
            </a:br>
            <a:endParaRPr lang="en-US" dirty="0"/>
          </a:p>
        </p:txBody>
      </p:sp>
      <p:pic>
        <p:nvPicPr>
          <p:cNvPr id="5122" name="Picture 2" descr="Horizontal, 2-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970" y="612891"/>
            <a:ext cx="5562601" cy="755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29059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7300" y="2288567"/>
            <a:ext cx="3543300"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urved Down Arrow 5"/>
          <p:cNvSpPr/>
          <p:nvPr/>
        </p:nvSpPr>
        <p:spPr>
          <a:xfrm rot="18624934">
            <a:off x="3113244" y="3184688"/>
            <a:ext cx="2709470" cy="769593"/>
          </a:xfrm>
          <a:prstGeom prst="curvedDownArrow">
            <a:avLst>
              <a:gd name="adj1" fmla="val 19920"/>
              <a:gd name="adj2" fmla="val 50000"/>
              <a:gd name="adj3" fmla="val 3347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38434" name="Rectangle 2"/>
          <p:cNvSpPr>
            <a:spLocks noGrp="1" noChangeArrowheads="1"/>
          </p:cNvSpPr>
          <p:nvPr>
            <p:ph type="title"/>
          </p:nvPr>
        </p:nvSpPr>
        <p:spPr/>
        <p:txBody>
          <a:bodyPr/>
          <a:lstStyle/>
          <a:p>
            <a:r>
              <a:rPr lang="en-US" dirty="0" smtClean="0"/>
              <a:t>Cloud Building Blocks</a:t>
            </a:r>
            <a:endParaRPr lang="en-US" dirty="0"/>
          </a:p>
        </p:txBody>
      </p:sp>
      <p:sp>
        <p:nvSpPr>
          <p:cNvPr id="1938435" name="Rectangle 3"/>
          <p:cNvSpPr>
            <a:spLocks noGrp="1" noChangeArrowheads="1"/>
          </p:cNvSpPr>
          <p:nvPr>
            <p:ph sz="half" idx="1"/>
          </p:nvPr>
        </p:nvSpPr>
        <p:spPr>
          <a:xfrm>
            <a:off x="457200" y="1825752"/>
            <a:ext cx="4191000" cy="2670048"/>
          </a:xfrm>
        </p:spPr>
        <p:txBody>
          <a:bodyPr>
            <a:normAutofit fontScale="85000" lnSpcReduction="20000"/>
          </a:bodyPr>
          <a:lstStyle/>
          <a:p>
            <a:r>
              <a:rPr lang="en-US" dirty="0" smtClean="0"/>
              <a:t>Hypervisor abstracts traditional physical machine resources and runs workloads as virtual machines (VMs)</a:t>
            </a:r>
          </a:p>
          <a:p>
            <a:r>
              <a:rPr lang="en-US" dirty="0" smtClean="0"/>
              <a:t>Each virtual machine runs guest operating system and applications</a:t>
            </a:r>
          </a:p>
          <a:p>
            <a:pPr lvl="2"/>
            <a:endParaRPr lang="en-US" dirty="0"/>
          </a:p>
        </p:txBody>
      </p:sp>
      <p:grpSp>
        <p:nvGrpSpPr>
          <p:cNvPr id="2" name="Group 1"/>
          <p:cNvGrpSpPr/>
          <p:nvPr/>
        </p:nvGrpSpPr>
        <p:grpSpPr>
          <a:xfrm>
            <a:off x="533400" y="4343400"/>
            <a:ext cx="4343400" cy="2057399"/>
            <a:chOff x="1446213" y="3282950"/>
            <a:chExt cx="6427787" cy="2559050"/>
          </a:xfrm>
        </p:grpSpPr>
        <p:pic>
          <p:nvPicPr>
            <p:cNvPr id="1938438" name="Picture 6" descr="DGRM_Trad_Arch_Q109.png"/>
            <p:cNvPicPr>
              <a:picLocks noChangeAspect="1"/>
            </p:cNvPicPr>
            <p:nvPr/>
          </p:nvPicPr>
          <p:blipFill>
            <a:blip r:embed="rId4" cstate="print"/>
            <a:srcRect/>
            <a:stretch>
              <a:fillRect/>
            </a:stretch>
          </p:blipFill>
          <p:spPr bwMode="auto">
            <a:xfrm>
              <a:off x="1446213" y="3282950"/>
              <a:ext cx="2262187" cy="2559050"/>
            </a:xfrm>
            <a:prstGeom prst="rect">
              <a:avLst/>
            </a:prstGeom>
            <a:noFill/>
            <a:ln w="9525">
              <a:noFill/>
              <a:miter lim="800000"/>
              <a:headEnd/>
              <a:tailEnd/>
            </a:ln>
          </p:spPr>
        </p:pic>
        <p:pic>
          <p:nvPicPr>
            <p:cNvPr id="1938439" name="Picture 4" descr="DGRM_Server_VMs_detail_6_VMware_Q408.png"/>
            <p:cNvPicPr>
              <a:picLocks noChangeAspect="1"/>
            </p:cNvPicPr>
            <p:nvPr/>
          </p:nvPicPr>
          <p:blipFill>
            <a:blip r:embed="rId5" cstate="print"/>
            <a:srcRect/>
            <a:stretch>
              <a:fillRect/>
            </a:stretch>
          </p:blipFill>
          <p:spPr bwMode="auto">
            <a:xfrm>
              <a:off x="5535613" y="3308350"/>
              <a:ext cx="2338387" cy="2533650"/>
            </a:xfrm>
            <a:prstGeom prst="rect">
              <a:avLst/>
            </a:prstGeom>
            <a:noFill/>
            <a:ln w="9525">
              <a:noFill/>
              <a:miter lim="800000"/>
              <a:headEnd/>
              <a:tailEnd/>
            </a:ln>
          </p:spPr>
        </p:pic>
        <p:sp>
          <p:nvSpPr>
            <p:cNvPr id="27" name="Right Arrow 26"/>
            <p:cNvSpPr/>
            <p:nvPr/>
          </p:nvSpPr>
          <p:spPr bwMode="auto">
            <a:xfrm>
              <a:off x="4013200" y="4184650"/>
              <a:ext cx="1244600" cy="609600"/>
            </a:xfrm>
            <a:prstGeom prst="rightArrow">
              <a:avLst/>
            </a:prstGeom>
            <a:gradFill>
              <a:gsLst>
                <a:gs pos="0">
                  <a:srgbClr val="0A59D6"/>
                </a:gs>
                <a:gs pos="100000">
                  <a:srgbClr val="30A0E6"/>
                </a:gs>
              </a:gsLst>
            </a:gradFill>
            <a:ln>
              <a:solidFill>
                <a:srgbClr val="0A59D6"/>
              </a:solid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prstTxWarp prst="textNoShape">
                <a:avLst/>
              </a:prstTxWarp>
            </a:bodyPr>
            <a:lstStyle/>
            <a:p>
              <a:pPr algn="l"/>
              <a:endParaRPr lang="en-US" sz="1600" dirty="0">
                <a:solidFill>
                  <a:schemeClr val="tx1"/>
                </a:solidFill>
                <a:latin typeface="Arial" charset="0"/>
                <a:ea typeface="Arial" charset="0"/>
                <a:cs typeface="Arial" charset="0"/>
              </a:endParaRPr>
            </a:p>
          </p:txBody>
        </p:sp>
      </p:grpSp>
      <p:sp>
        <p:nvSpPr>
          <p:cNvPr id="7" name="TextBox 6"/>
          <p:cNvSpPr txBox="1"/>
          <p:nvPr/>
        </p:nvSpPr>
        <p:spPr>
          <a:xfrm>
            <a:off x="2695907" y="6206952"/>
            <a:ext cx="1037463" cy="230832"/>
          </a:xfrm>
          <a:prstGeom prst="rect">
            <a:avLst/>
          </a:prstGeom>
          <a:noFill/>
        </p:spPr>
        <p:txBody>
          <a:bodyPr wrap="none" rtlCol="0">
            <a:spAutoFit/>
          </a:bodyPr>
          <a:lstStyle/>
          <a:p>
            <a:r>
              <a:rPr lang="en-US" sz="900" dirty="0" smtClean="0"/>
              <a:t>Source: VMware</a:t>
            </a:r>
            <a:endParaRPr lang="en-US" sz="900" dirty="0"/>
          </a:p>
        </p:txBody>
      </p:sp>
      <p:sp>
        <p:nvSpPr>
          <p:cNvPr id="4" name="TextBox 3"/>
          <p:cNvSpPr txBox="1"/>
          <p:nvPr/>
        </p:nvSpPr>
        <p:spPr>
          <a:xfrm>
            <a:off x="5417927" y="1600200"/>
            <a:ext cx="2890536" cy="615553"/>
          </a:xfrm>
          <a:prstGeom prst="rect">
            <a:avLst/>
          </a:prstGeom>
          <a:noFill/>
        </p:spPr>
        <p:txBody>
          <a:bodyPr wrap="none" rtlCol="0">
            <a:spAutoFit/>
          </a:bodyPr>
          <a:lstStyle/>
          <a:p>
            <a:pPr algn="ctr"/>
            <a:r>
              <a:rPr lang="en-US" sz="2000" u="sng" dirty="0" err="1" smtClean="0"/>
              <a:t>FlexPod</a:t>
            </a:r>
          </a:p>
          <a:p>
            <a:pPr algn="ctr"/>
            <a:r>
              <a:rPr lang="en-US" sz="1400" dirty="0" smtClean="0"/>
              <a:t>computing, storage, and switching</a:t>
            </a:r>
            <a:endParaRPr lang="en-US" sz="1400" dirty="0"/>
          </a:p>
        </p:txBody>
      </p:sp>
    </p:spTree>
    <p:extLst>
      <p:ext uri="{BB962C8B-B14F-4D97-AF65-F5344CB8AC3E}">
        <p14:creationId xmlns:p14="http://schemas.microsoft.com/office/powerpoint/2010/main" val="381819764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loud 26"/>
          <p:cNvSpPr/>
          <p:nvPr/>
        </p:nvSpPr>
        <p:spPr>
          <a:xfrm>
            <a:off x="4975617" y="1524000"/>
            <a:ext cx="1806183" cy="536121"/>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Student network</a:t>
            </a:r>
            <a:endParaRPr lang="en-US" sz="1400" dirty="0"/>
          </a:p>
        </p:txBody>
      </p:sp>
      <p:sp>
        <p:nvSpPr>
          <p:cNvPr id="26" name="Cloud 25"/>
          <p:cNvSpPr/>
          <p:nvPr/>
        </p:nvSpPr>
        <p:spPr>
          <a:xfrm>
            <a:off x="1346592" y="1447800"/>
            <a:ext cx="3276600" cy="764721"/>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Faculty / corporate </a:t>
            </a:r>
            <a:r>
              <a:rPr lang="en-US" sz="1200" dirty="0" smtClean="0">
                <a:solidFill>
                  <a:schemeClr val="tx1"/>
                </a:solidFill>
              </a:rPr>
              <a:t>network</a:t>
            </a:r>
            <a:endParaRPr lang="en-US" sz="1400" dirty="0"/>
          </a:p>
        </p:txBody>
      </p:sp>
      <p:sp>
        <p:nvSpPr>
          <p:cNvPr id="2" name="Title 1"/>
          <p:cNvSpPr>
            <a:spLocks noGrp="1"/>
          </p:cNvSpPr>
          <p:nvPr>
            <p:ph type="title"/>
          </p:nvPr>
        </p:nvSpPr>
        <p:spPr/>
        <p:txBody>
          <a:bodyPr>
            <a:normAutofit/>
          </a:bodyPr>
          <a:lstStyle/>
          <a:p>
            <a:r>
              <a:rPr lang="en-US" sz="4000" spc="-100" dirty="0" smtClean="0">
                <a:solidFill>
                  <a:schemeClr val="tx2"/>
                </a:solidFill>
              </a:rPr>
              <a:t>Server Software Stack</a:t>
            </a:r>
            <a:endParaRPr lang="en-US" sz="4000" spc="-100" dirty="0">
              <a:solidFill>
                <a:schemeClr val="tx2"/>
              </a:solidFill>
            </a:endParaRPr>
          </a:p>
        </p:txBody>
      </p:sp>
      <p:sp>
        <p:nvSpPr>
          <p:cNvPr id="4" name="Rectangle 3"/>
          <p:cNvSpPr/>
          <p:nvPr/>
        </p:nvSpPr>
        <p:spPr>
          <a:xfrm>
            <a:off x="914400" y="4876800"/>
            <a:ext cx="5644242" cy="76200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CISCO UCS Server Hardware</a:t>
            </a:r>
            <a:endParaRPr lang="en-US" dirty="0"/>
          </a:p>
        </p:txBody>
      </p:sp>
      <p:sp>
        <p:nvSpPr>
          <p:cNvPr id="5" name="Rectangle 4"/>
          <p:cNvSpPr/>
          <p:nvPr/>
        </p:nvSpPr>
        <p:spPr>
          <a:xfrm>
            <a:off x="3577319" y="3505200"/>
            <a:ext cx="1909082" cy="685800"/>
          </a:xfrm>
          <a:prstGeom prst="rect">
            <a:avLst/>
          </a:prstGeom>
          <a:solidFill>
            <a:srgbClr val="CC66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XenApp</a:t>
            </a:r>
            <a:r>
              <a:rPr lang="en-US" sz="1400" dirty="0" smtClean="0"/>
              <a:t> Server 6.0</a:t>
            </a:r>
            <a:endParaRPr lang="en-US" sz="1400" dirty="0"/>
          </a:p>
        </p:txBody>
      </p:sp>
      <p:sp>
        <p:nvSpPr>
          <p:cNvPr id="6" name="Rectangle 5"/>
          <p:cNvSpPr/>
          <p:nvPr/>
        </p:nvSpPr>
        <p:spPr>
          <a:xfrm>
            <a:off x="914400" y="3505200"/>
            <a:ext cx="1579093" cy="685800"/>
          </a:xfrm>
          <a:prstGeom prst="rect">
            <a:avLst/>
          </a:prstGeom>
          <a:solidFill>
            <a:srgbClr val="CC6600"/>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Windows Server 2008</a:t>
            </a:r>
            <a:endParaRPr lang="en-US" sz="1400" dirty="0"/>
          </a:p>
        </p:txBody>
      </p:sp>
      <p:sp>
        <p:nvSpPr>
          <p:cNvPr id="7" name="Rectangle 6"/>
          <p:cNvSpPr/>
          <p:nvPr/>
        </p:nvSpPr>
        <p:spPr>
          <a:xfrm>
            <a:off x="915761" y="4191000"/>
            <a:ext cx="2667000" cy="685800"/>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b="1" dirty="0">
                <a:ln w="11430"/>
                <a:solidFill>
                  <a:schemeClr val="tx2">
                    <a:lumMod val="50000"/>
                  </a:schemeClr>
                </a:solidFill>
                <a:effectLst>
                  <a:outerShdw blurRad="80000" dist="40000" dir="5040000" algn="tl">
                    <a:srgbClr val="000000">
                      <a:alpha val="30000"/>
                    </a:srgbClr>
                  </a:outerShdw>
                </a:effectLst>
              </a:rPr>
              <a:t>VMware</a:t>
            </a:r>
          </a:p>
        </p:txBody>
      </p:sp>
      <p:sp>
        <p:nvSpPr>
          <p:cNvPr id="8" name="Rectangle 7"/>
          <p:cNvSpPr/>
          <p:nvPr/>
        </p:nvSpPr>
        <p:spPr>
          <a:xfrm>
            <a:off x="3581399" y="4191000"/>
            <a:ext cx="2977243" cy="685800"/>
          </a:xfrm>
          <a:prstGeom prst="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b="1" dirty="0" err="1">
                <a:ln w="11430"/>
                <a:solidFill>
                  <a:schemeClr val="tx2">
                    <a:lumMod val="50000"/>
                  </a:schemeClr>
                </a:solidFill>
                <a:effectLst>
                  <a:outerShdw blurRad="80000" dist="40000" dir="5040000" algn="tl">
                    <a:srgbClr val="000000">
                      <a:alpha val="30000"/>
                    </a:srgbClr>
                  </a:outerShdw>
                </a:effectLst>
              </a:rPr>
              <a:t>XenServer</a:t>
            </a:r>
            <a:endParaRPr lang="en-US" b="1" dirty="0">
              <a:ln w="11430"/>
              <a:solidFill>
                <a:schemeClr val="tx2">
                  <a:lumMod val="50000"/>
                </a:schemeClr>
              </a:solidFill>
              <a:effectLst>
                <a:outerShdw blurRad="80000" dist="40000" dir="5040000" algn="tl">
                  <a:srgbClr val="000000">
                    <a:alpha val="30000"/>
                  </a:srgbClr>
                </a:outerShdw>
              </a:effectLst>
            </a:endParaRPr>
          </a:p>
        </p:txBody>
      </p:sp>
      <p:sp>
        <p:nvSpPr>
          <p:cNvPr id="15" name="laptop"/>
          <p:cNvSpPr>
            <a:spLocks noEditPoints="1" noChangeArrowheads="1"/>
          </p:cNvSpPr>
          <p:nvPr/>
        </p:nvSpPr>
        <p:spPr bwMode="auto">
          <a:xfrm>
            <a:off x="5040086" y="1983921"/>
            <a:ext cx="1219200" cy="838200"/>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TextBox 16"/>
          <p:cNvSpPr txBox="1"/>
          <p:nvPr/>
        </p:nvSpPr>
        <p:spPr>
          <a:xfrm>
            <a:off x="5089735" y="2907268"/>
            <a:ext cx="1158665" cy="523220"/>
          </a:xfrm>
          <a:prstGeom prst="rect">
            <a:avLst/>
          </a:prstGeom>
          <a:noFill/>
        </p:spPr>
        <p:txBody>
          <a:bodyPr wrap="square" rtlCol="0">
            <a:spAutoFit/>
          </a:bodyPr>
          <a:lstStyle/>
          <a:p>
            <a:pPr algn="ctr"/>
            <a:r>
              <a:rPr lang="en-US" sz="1400" dirty="0" smtClean="0"/>
              <a:t>Classrooms and labs</a:t>
            </a:r>
            <a:endParaRPr lang="en-US" sz="1400" dirty="0"/>
          </a:p>
        </p:txBody>
      </p:sp>
      <p:sp>
        <p:nvSpPr>
          <p:cNvPr id="13" name="laptop"/>
          <p:cNvSpPr>
            <a:spLocks noEditPoints="1" noChangeArrowheads="1"/>
          </p:cNvSpPr>
          <p:nvPr/>
        </p:nvSpPr>
        <p:spPr bwMode="auto">
          <a:xfrm>
            <a:off x="915761" y="1983921"/>
            <a:ext cx="1219200" cy="838200"/>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laptop"/>
          <p:cNvSpPr>
            <a:spLocks noEditPoints="1" noChangeArrowheads="1"/>
          </p:cNvSpPr>
          <p:nvPr/>
        </p:nvSpPr>
        <p:spPr bwMode="auto">
          <a:xfrm>
            <a:off x="3581400" y="1983921"/>
            <a:ext cx="1219200" cy="838200"/>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TextBox 19"/>
          <p:cNvSpPr txBox="1"/>
          <p:nvPr/>
        </p:nvSpPr>
        <p:spPr>
          <a:xfrm>
            <a:off x="915761" y="2907268"/>
            <a:ext cx="1158665" cy="523220"/>
          </a:xfrm>
          <a:prstGeom prst="rect">
            <a:avLst/>
          </a:prstGeom>
          <a:noFill/>
        </p:spPr>
        <p:txBody>
          <a:bodyPr wrap="square" rtlCol="0">
            <a:spAutoFit/>
          </a:bodyPr>
          <a:lstStyle/>
          <a:p>
            <a:pPr algn="ctr"/>
            <a:r>
              <a:rPr lang="en-US" sz="1400" dirty="0" smtClean="0"/>
              <a:t>Campus faculty</a:t>
            </a:r>
            <a:endParaRPr lang="en-US" sz="1400" dirty="0"/>
          </a:p>
        </p:txBody>
      </p:sp>
      <p:sp>
        <p:nvSpPr>
          <p:cNvPr id="21" name="TextBox 20"/>
          <p:cNvSpPr txBox="1"/>
          <p:nvPr/>
        </p:nvSpPr>
        <p:spPr>
          <a:xfrm>
            <a:off x="3565735" y="2907268"/>
            <a:ext cx="1158665" cy="523220"/>
          </a:xfrm>
          <a:prstGeom prst="rect">
            <a:avLst/>
          </a:prstGeom>
          <a:noFill/>
        </p:spPr>
        <p:txBody>
          <a:bodyPr wrap="square" rtlCol="0">
            <a:spAutoFit/>
          </a:bodyPr>
          <a:lstStyle/>
          <a:p>
            <a:pPr algn="ctr"/>
            <a:r>
              <a:rPr lang="en-US" sz="1400" dirty="0" smtClean="0"/>
              <a:t>Faculty remote</a:t>
            </a:r>
            <a:endParaRPr lang="en-US" sz="1400" dirty="0"/>
          </a:p>
        </p:txBody>
      </p:sp>
      <p:sp>
        <p:nvSpPr>
          <p:cNvPr id="25" name="Rectangle 24"/>
          <p:cNvSpPr/>
          <p:nvPr/>
        </p:nvSpPr>
        <p:spPr>
          <a:xfrm>
            <a:off x="5486401" y="3505200"/>
            <a:ext cx="1072242" cy="68580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smtClean="0"/>
              <a:t>Xen</a:t>
            </a:r>
            <a:r>
              <a:rPr lang="en-US" sz="1050" dirty="0" smtClean="0"/>
              <a:t> Provisioning Services</a:t>
            </a:r>
            <a:endParaRPr lang="en-US" sz="1050" dirty="0"/>
          </a:p>
        </p:txBody>
      </p:sp>
      <p:sp>
        <p:nvSpPr>
          <p:cNvPr id="24" name="TextBox 23"/>
          <p:cNvSpPr txBox="1"/>
          <p:nvPr/>
        </p:nvSpPr>
        <p:spPr>
          <a:xfrm>
            <a:off x="1986992" y="2219980"/>
            <a:ext cx="1823008" cy="523220"/>
          </a:xfrm>
          <a:prstGeom prst="rect">
            <a:avLst/>
          </a:prstGeom>
          <a:noFill/>
        </p:spPr>
        <p:txBody>
          <a:bodyPr wrap="square" rtlCol="0">
            <a:spAutoFit/>
          </a:bodyPr>
          <a:lstStyle/>
          <a:p>
            <a:pPr algn="ctr"/>
            <a:r>
              <a:rPr lang="en-US" sz="1400" dirty="0" smtClean="0"/>
              <a:t>Windows7 &amp; XP, Mac OS, Android, …</a:t>
            </a:r>
            <a:endParaRPr lang="en-US" sz="1400" dirty="0"/>
          </a:p>
        </p:txBody>
      </p:sp>
      <p:pic>
        <p:nvPicPr>
          <p:cNvPr id="2052" name="Picture 4" descr="C:\Users\Paul\AppData\Local\Microsoft\Windows\Temporary Internet Files\Content.IE5\SAFSZ69M\MC90043162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2129" y="1317171"/>
            <a:ext cx="745671" cy="745671"/>
          </a:xfrm>
          <a:prstGeom prst="rect">
            <a:avLst/>
          </a:prstGeom>
          <a:noFill/>
          <a:extLst>
            <a:ext uri="{909E8E84-426E-40dd-AFC4-6F175D3DCCD1}">
              <a14:hiddenFill xmlns:a14="http://schemas.microsoft.com/office/drawing/2010/main">
                <a:solidFill>
                  <a:srgbClr val="FFFFFF"/>
                </a:solidFill>
              </a14:hiddenFill>
            </a:ext>
          </a:extLst>
        </p:spPr>
      </p:pic>
      <p:sp>
        <p:nvSpPr>
          <p:cNvPr id="29" name="Line Callout 1 (Border and Accent Bar) 28"/>
          <p:cNvSpPr/>
          <p:nvPr/>
        </p:nvSpPr>
        <p:spPr>
          <a:xfrm>
            <a:off x="7115174" y="2891314"/>
            <a:ext cx="1219201" cy="613886"/>
          </a:xfrm>
          <a:prstGeom prst="accentBorderCallout1">
            <a:avLst>
              <a:gd name="adj1" fmla="val 37866"/>
              <a:gd name="adj2" fmla="val -8333"/>
              <a:gd name="adj3" fmla="val 136395"/>
              <a:gd name="adj4" fmla="val -60208"/>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Centralized management of</a:t>
            </a:r>
            <a:endParaRPr lang="en-US" sz="1100" dirty="0">
              <a:solidFill>
                <a:schemeClr val="tx1"/>
              </a:solidFill>
            </a:endParaRPr>
          </a:p>
          <a:p>
            <a:pPr algn="ctr"/>
            <a:r>
              <a:rPr lang="en-US" sz="1100" dirty="0">
                <a:solidFill>
                  <a:schemeClr val="tx1"/>
                </a:solidFill>
              </a:rPr>
              <a:t>l</a:t>
            </a:r>
            <a:r>
              <a:rPr lang="en-US" sz="1100" dirty="0" smtClean="0">
                <a:solidFill>
                  <a:schemeClr val="tx1"/>
                </a:solidFill>
              </a:rPr>
              <a:t>ab boot image</a:t>
            </a:r>
            <a:endParaRPr lang="en-US" sz="1100" dirty="0">
              <a:solidFill>
                <a:schemeClr val="tx1"/>
              </a:solidFill>
            </a:endParaRPr>
          </a:p>
        </p:txBody>
      </p:sp>
      <p:sp>
        <p:nvSpPr>
          <p:cNvPr id="31" name="Line Callout 1 (Border and Accent Bar) 30"/>
          <p:cNvSpPr/>
          <p:nvPr/>
        </p:nvSpPr>
        <p:spPr>
          <a:xfrm>
            <a:off x="7115175" y="3661886"/>
            <a:ext cx="1219200" cy="872014"/>
          </a:xfrm>
          <a:prstGeom prst="accentBorderCallout1">
            <a:avLst>
              <a:gd name="adj1" fmla="val 37866"/>
              <a:gd name="adj2" fmla="val -8333"/>
              <a:gd name="adj3" fmla="val 109816"/>
              <a:gd name="adj4" fmla="val -7348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smtClean="0">
                <a:solidFill>
                  <a:schemeClr val="tx1"/>
                </a:solidFill>
              </a:rPr>
              <a:t>Xen</a:t>
            </a:r>
            <a:r>
              <a:rPr lang="en-US" sz="1100" dirty="0" smtClean="0">
                <a:solidFill>
                  <a:schemeClr val="tx1"/>
                </a:solidFill>
              </a:rPr>
              <a:t> used for labs, VMware for enterprise servers</a:t>
            </a:r>
            <a:endParaRPr lang="en-US" sz="1100" dirty="0">
              <a:solidFill>
                <a:schemeClr val="tx1"/>
              </a:solidFill>
            </a:endParaRPr>
          </a:p>
        </p:txBody>
      </p:sp>
      <p:sp>
        <p:nvSpPr>
          <p:cNvPr id="32" name="Line Callout 1 (Border and Accent Bar) 31"/>
          <p:cNvSpPr/>
          <p:nvPr/>
        </p:nvSpPr>
        <p:spPr>
          <a:xfrm>
            <a:off x="7115175" y="4742497"/>
            <a:ext cx="1219200" cy="872014"/>
          </a:xfrm>
          <a:prstGeom prst="accentBorderCallout1">
            <a:avLst>
              <a:gd name="adj1" fmla="val 37866"/>
              <a:gd name="adj2" fmla="val -8333"/>
              <a:gd name="adj3" fmla="val 63939"/>
              <a:gd name="adj4" fmla="val -72708"/>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Both hypervisors run on UCS</a:t>
            </a:r>
            <a:endParaRPr lang="en-US" sz="1100" dirty="0">
              <a:solidFill>
                <a:schemeClr val="tx1"/>
              </a:solidFill>
            </a:endParaRPr>
          </a:p>
        </p:txBody>
      </p:sp>
      <p:sp>
        <p:nvSpPr>
          <p:cNvPr id="22" name="TextBox 21"/>
          <p:cNvSpPr txBox="1"/>
          <p:nvPr/>
        </p:nvSpPr>
        <p:spPr>
          <a:xfrm>
            <a:off x="609600" y="5754469"/>
            <a:ext cx="7724776" cy="92333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dirty="0" smtClean="0"/>
              <a:t>For cost and </a:t>
            </a:r>
            <a:r>
              <a:rPr lang="en-US" dirty="0"/>
              <a:t>f</a:t>
            </a:r>
            <a:r>
              <a:rPr lang="en-US" dirty="0" smtClean="0"/>
              <a:t>lexibility considerations, we chose to run all Windows servers on VMware, major site (MA &amp; AN) </a:t>
            </a:r>
            <a:r>
              <a:rPr lang="en-US" dirty="0" err="1" smtClean="0"/>
              <a:t>XenApp</a:t>
            </a:r>
            <a:r>
              <a:rPr lang="en-US" dirty="0" smtClean="0"/>
              <a:t> Servers on </a:t>
            </a:r>
            <a:r>
              <a:rPr lang="en-US" dirty="0" err="1" smtClean="0"/>
              <a:t>XenServer</a:t>
            </a:r>
            <a:r>
              <a:rPr lang="en-US" dirty="0" smtClean="0"/>
              <a:t>, and PVS on VMware </a:t>
            </a:r>
            <a:r>
              <a:rPr lang="en-US" u="sng" dirty="0" smtClean="0"/>
              <a:t>or</a:t>
            </a:r>
            <a:r>
              <a:rPr lang="en-US" dirty="0" smtClean="0"/>
              <a:t> </a:t>
            </a:r>
            <a:r>
              <a:rPr lang="en-US" dirty="0" err="1" smtClean="0"/>
              <a:t>XenServer</a:t>
            </a:r>
            <a:r>
              <a:rPr lang="en-US" dirty="0" smtClean="0"/>
              <a:t> at campuses</a:t>
            </a:r>
            <a:endParaRPr lang="en-US" dirty="0"/>
          </a:p>
        </p:txBody>
      </p:sp>
      <p:sp>
        <p:nvSpPr>
          <p:cNvPr id="33" name="Rectangle 32"/>
          <p:cNvSpPr/>
          <p:nvPr/>
        </p:nvSpPr>
        <p:spPr>
          <a:xfrm>
            <a:off x="2493493" y="3505200"/>
            <a:ext cx="1072242" cy="68580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smtClean="0"/>
              <a:t>Xen</a:t>
            </a:r>
            <a:r>
              <a:rPr lang="en-US" sz="1050" dirty="0" smtClean="0"/>
              <a:t> Provisioning Services</a:t>
            </a:r>
            <a:endParaRPr lang="en-US" sz="1050" dirty="0"/>
          </a:p>
        </p:txBody>
      </p:sp>
    </p:spTree>
    <p:extLst>
      <p:ext uri="{BB962C8B-B14F-4D97-AF65-F5344CB8AC3E}">
        <p14:creationId xmlns:p14="http://schemas.microsoft.com/office/powerpoint/2010/main" val="15274371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2"/>
          <p:cNvSpPr>
            <a:spLocks noGrp="1" noChangeArrowheads="1"/>
          </p:cNvSpPr>
          <p:nvPr>
            <p:ph type="title"/>
          </p:nvPr>
        </p:nvSpPr>
        <p:spPr>
          <a:xfrm>
            <a:off x="229702" y="381000"/>
            <a:ext cx="8588861" cy="838200"/>
          </a:xfrm>
        </p:spPr>
        <p:txBody>
          <a:bodyPr>
            <a:normAutofit/>
          </a:bodyPr>
          <a:lstStyle/>
          <a:p>
            <a:r>
              <a:rPr lang="en-US" sz="4000" dirty="0" smtClean="0">
                <a:solidFill>
                  <a:schemeClr val="tx2"/>
                </a:solidFill>
              </a:rPr>
              <a:t>Traditional Server Management</a:t>
            </a:r>
          </a:p>
        </p:txBody>
      </p:sp>
      <p:grpSp>
        <p:nvGrpSpPr>
          <p:cNvPr id="2" name="Group 1"/>
          <p:cNvGrpSpPr/>
          <p:nvPr/>
        </p:nvGrpSpPr>
        <p:grpSpPr>
          <a:xfrm>
            <a:off x="490936" y="1272245"/>
            <a:ext cx="8093120" cy="4287914"/>
            <a:chOff x="319311" y="969057"/>
            <a:chExt cx="8688209" cy="5722695"/>
          </a:xfrm>
        </p:grpSpPr>
        <p:sp>
          <p:nvSpPr>
            <p:cNvPr id="4" name="Rectangle 3"/>
            <p:cNvSpPr/>
            <p:nvPr/>
          </p:nvSpPr>
          <p:spPr>
            <a:xfrm flipH="1">
              <a:off x="319311" y="1516982"/>
              <a:ext cx="2890613" cy="4827814"/>
            </a:xfrm>
            <a:prstGeom prst="rect">
              <a:avLst/>
            </a:prstGeom>
            <a:gradFill>
              <a:gsLst>
                <a:gs pos="0">
                  <a:srgbClr val="C00000">
                    <a:alpha val="0"/>
                  </a:srgbClr>
                </a:gs>
                <a:gs pos="99000">
                  <a:srgbClr val="104A5C"/>
                </a:gs>
              </a:gsLst>
              <a:lin ang="19200000" scaled="0"/>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mj-lt"/>
              </a:endParaRPr>
            </a:p>
          </p:txBody>
        </p:sp>
        <p:grpSp>
          <p:nvGrpSpPr>
            <p:cNvPr id="5" name="Group 57"/>
            <p:cNvGrpSpPr/>
            <p:nvPr/>
          </p:nvGrpSpPr>
          <p:grpSpPr>
            <a:xfrm>
              <a:off x="381000" y="1511515"/>
              <a:ext cx="884212" cy="1150661"/>
              <a:chOff x="535011" y="2771775"/>
              <a:chExt cx="991493" cy="1290271"/>
            </a:xfrm>
          </p:grpSpPr>
          <p:sp>
            <p:nvSpPr>
              <p:cNvPr id="6" name="Round Same Side Corner Rectangle 5"/>
              <p:cNvSpPr/>
              <p:nvPr/>
            </p:nvSpPr>
            <p:spPr>
              <a:xfrm rot="10800000">
                <a:off x="535011" y="2771775"/>
                <a:ext cx="991493" cy="1290271"/>
              </a:xfrm>
              <a:prstGeom prst="round2SameRect">
                <a:avLst>
                  <a:gd name="adj1" fmla="val 50000"/>
                  <a:gd name="adj2" fmla="val 0"/>
                </a:avLst>
              </a:prstGeom>
              <a:gradFill>
                <a:gsLst>
                  <a:gs pos="0">
                    <a:srgbClr val="061C23"/>
                  </a:gs>
                  <a:gs pos="100000">
                    <a:schemeClr val="accent3">
                      <a:lumMod val="10000"/>
                      <a:alpha val="75000"/>
                    </a:schemeClr>
                  </a:gs>
                </a:gsLst>
                <a:lin ang="5400000" scaled="0"/>
              </a:gradFill>
              <a:ln w="12700">
                <a:gradFill>
                  <a:gsLst>
                    <a:gs pos="0">
                      <a:srgbClr val="01BBBB"/>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3152" rIns="274320" bIns="45720" numCol="1" spcCol="0" rtlCol="0" fromWordArt="0" anchor="t" anchorCtr="0" forceAA="0" compatLnSpc="1">
                <a:prstTxWarp prst="textNoShape">
                  <a:avLst/>
                </a:prstTxWarp>
                <a:noAutofit/>
              </a:bodyPr>
              <a:lstStyle/>
              <a:p>
                <a:pPr algn="r"/>
                <a:endParaRPr lang="en-US" dirty="0">
                  <a:latin typeface="+mj-lt"/>
                </a:endParaRPr>
              </a:p>
            </p:txBody>
          </p:sp>
          <p:sp>
            <p:nvSpPr>
              <p:cNvPr id="7" name="Rectangle 6"/>
              <p:cNvSpPr/>
              <p:nvPr/>
            </p:nvSpPr>
            <p:spPr>
              <a:xfrm>
                <a:off x="640857" y="2783361"/>
                <a:ext cx="779803" cy="33163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367">
                  <a:lnSpc>
                    <a:spcPct val="90000"/>
                  </a:lnSpc>
                </a:pPr>
                <a:r>
                  <a:rPr lang="en-US" sz="800" dirty="0" smtClean="0">
                    <a:solidFill>
                      <a:schemeClr val="tx1">
                        <a:lumMod val="40000"/>
                        <a:lumOff val="60000"/>
                      </a:schemeClr>
                    </a:solidFill>
                    <a:latin typeface="Arial"/>
                    <a:cs typeface="Arial" charset="0"/>
                  </a:rPr>
                  <a:t>Storage</a:t>
                </a:r>
                <a:br>
                  <a:rPr lang="en-US" sz="800" dirty="0" smtClean="0">
                    <a:solidFill>
                      <a:schemeClr val="tx1">
                        <a:lumMod val="40000"/>
                        <a:lumOff val="60000"/>
                      </a:schemeClr>
                    </a:solidFill>
                    <a:latin typeface="Arial"/>
                    <a:cs typeface="Arial" charset="0"/>
                  </a:rPr>
                </a:br>
                <a:r>
                  <a:rPr lang="en-US" sz="800" dirty="0" smtClean="0">
                    <a:solidFill>
                      <a:schemeClr val="tx1">
                        <a:lumMod val="40000"/>
                        <a:lumOff val="60000"/>
                      </a:schemeClr>
                    </a:solidFill>
                    <a:latin typeface="Arial"/>
                    <a:cs typeface="Arial" charset="0"/>
                  </a:rPr>
                  <a:t>SME</a:t>
                </a:r>
                <a:endParaRPr lang="en-US" sz="800" dirty="0">
                  <a:solidFill>
                    <a:schemeClr val="tx1">
                      <a:lumMod val="40000"/>
                      <a:lumOff val="60000"/>
                    </a:schemeClr>
                  </a:solidFill>
                  <a:latin typeface="Arial"/>
                  <a:cs typeface="Arial" charset="0"/>
                </a:endParaRPr>
              </a:p>
            </p:txBody>
          </p:sp>
          <p:sp>
            <p:nvSpPr>
              <p:cNvPr id="8" name="Oval 7"/>
              <p:cNvSpPr/>
              <p:nvPr/>
            </p:nvSpPr>
            <p:spPr>
              <a:xfrm flipH="1">
                <a:off x="654358" y="3172873"/>
                <a:ext cx="752803" cy="752803"/>
              </a:xfrm>
              <a:prstGeom prst="ellipse">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p>
            </p:txBody>
          </p:sp>
          <p:sp>
            <p:nvSpPr>
              <p:cNvPr id="9" name="Freeform 20"/>
              <p:cNvSpPr>
                <a:spLocks noEditPoints="1"/>
              </p:cNvSpPr>
              <p:nvPr/>
            </p:nvSpPr>
            <p:spPr bwMode="auto">
              <a:xfrm>
                <a:off x="806492" y="3288722"/>
                <a:ext cx="435428" cy="483642"/>
              </a:xfrm>
              <a:custGeom>
                <a:avLst/>
                <a:gdLst/>
                <a:ahLst/>
                <a:cxnLst>
                  <a:cxn ang="0">
                    <a:pos x="117" y="0"/>
                  </a:cxn>
                  <a:cxn ang="0">
                    <a:pos x="117" y="74"/>
                  </a:cxn>
                  <a:cxn ang="0">
                    <a:pos x="272" y="381"/>
                  </a:cxn>
                  <a:cxn ang="0">
                    <a:pos x="207" y="406"/>
                  </a:cxn>
                  <a:cxn ang="0">
                    <a:pos x="362" y="381"/>
                  </a:cxn>
                  <a:cxn ang="0">
                    <a:pos x="324" y="238"/>
                  </a:cxn>
                  <a:cxn ang="0">
                    <a:pos x="362" y="218"/>
                  </a:cxn>
                  <a:cxn ang="0">
                    <a:pos x="166" y="194"/>
                  </a:cxn>
                  <a:cxn ang="0">
                    <a:pos x="147" y="218"/>
                  </a:cxn>
                  <a:cxn ang="0">
                    <a:pos x="272" y="218"/>
                  </a:cxn>
                  <a:cxn ang="0">
                    <a:pos x="272" y="381"/>
                  </a:cxn>
                  <a:cxn ang="0">
                    <a:pos x="0" y="297"/>
                  </a:cxn>
                  <a:cxn ang="0">
                    <a:pos x="47" y="309"/>
                  </a:cxn>
                  <a:cxn ang="0">
                    <a:pos x="53" y="342"/>
                  </a:cxn>
                  <a:cxn ang="0">
                    <a:pos x="8" y="377"/>
                  </a:cxn>
                  <a:cxn ang="0">
                    <a:pos x="12" y="387"/>
                  </a:cxn>
                  <a:cxn ang="0">
                    <a:pos x="7" y="398"/>
                  </a:cxn>
                  <a:cxn ang="0">
                    <a:pos x="24" y="398"/>
                  </a:cxn>
                  <a:cxn ang="0">
                    <a:pos x="18" y="387"/>
                  </a:cxn>
                  <a:cxn ang="0">
                    <a:pos x="53" y="386"/>
                  </a:cxn>
                  <a:cxn ang="0">
                    <a:pos x="54" y="400"/>
                  </a:cxn>
                  <a:cxn ang="0">
                    <a:pos x="57" y="408"/>
                  </a:cxn>
                  <a:cxn ang="0">
                    <a:pos x="65" y="400"/>
                  </a:cxn>
                  <a:cxn ang="0">
                    <a:pos x="68" y="386"/>
                  </a:cxn>
                  <a:cxn ang="0">
                    <a:pos x="69" y="383"/>
                  </a:cxn>
                  <a:cxn ang="0">
                    <a:pos x="103" y="390"/>
                  </a:cxn>
                  <a:cxn ang="0">
                    <a:pos x="106" y="407"/>
                  </a:cxn>
                  <a:cxn ang="0">
                    <a:pos x="109" y="390"/>
                  </a:cxn>
                  <a:cxn ang="0">
                    <a:pos x="114" y="388"/>
                  </a:cxn>
                  <a:cxn ang="0">
                    <a:pos x="69" y="365"/>
                  </a:cxn>
                  <a:cxn ang="0">
                    <a:pos x="75" y="342"/>
                  </a:cxn>
                  <a:cxn ang="0">
                    <a:pos x="117" y="309"/>
                  </a:cxn>
                  <a:cxn ang="0">
                    <a:pos x="129" y="294"/>
                  </a:cxn>
                  <a:cxn ang="0">
                    <a:pos x="153" y="285"/>
                  </a:cxn>
                  <a:cxn ang="0">
                    <a:pos x="154" y="401"/>
                  </a:cxn>
                  <a:cxn ang="0">
                    <a:pos x="205" y="265"/>
                  </a:cxn>
                  <a:cxn ang="0">
                    <a:pos x="205" y="264"/>
                  </a:cxn>
                  <a:cxn ang="0">
                    <a:pos x="205" y="264"/>
                  </a:cxn>
                  <a:cxn ang="0">
                    <a:pos x="181" y="235"/>
                  </a:cxn>
                  <a:cxn ang="0">
                    <a:pos x="119" y="194"/>
                  </a:cxn>
                  <a:cxn ang="0">
                    <a:pos x="206" y="194"/>
                  </a:cxn>
                  <a:cxn ang="0">
                    <a:pos x="311" y="188"/>
                  </a:cxn>
                  <a:cxn ang="0">
                    <a:pos x="315" y="176"/>
                  </a:cxn>
                  <a:cxn ang="0">
                    <a:pos x="367" y="68"/>
                  </a:cxn>
                  <a:cxn ang="0">
                    <a:pos x="312" y="171"/>
                  </a:cxn>
                  <a:cxn ang="0">
                    <a:pos x="307" y="174"/>
                  </a:cxn>
                  <a:cxn ang="0">
                    <a:pos x="206" y="154"/>
                  </a:cxn>
                  <a:cxn ang="0">
                    <a:pos x="132" y="132"/>
                  </a:cxn>
                  <a:cxn ang="0">
                    <a:pos x="92" y="86"/>
                  </a:cxn>
                  <a:cxn ang="0">
                    <a:pos x="38" y="168"/>
                  </a:cxn>
                  <a:cxn ang="0">
                    <a:pos x="35" y="168"/>
                  </a:cxn>
                  <a:cxn ang="0">
                    <a:pos x="23" y="133"/>
                  </a:cxn>
                  <a:cxn ang="0">
                    <a:pos x="2" y="145"/>
                  </a:cxn>
                  <a:cxn ang="0">
                    <a:pos x="2" y="230"/>
                  </a:cxn>
                  <a:cxn ang="0">
                    <a:pos x="12" y="282"/>
                  </a:cxn>
                  <a:cxn ang="0">
                    <a:pos x="0" y="294"/>
                  </a:cxn>
                  <a:cxn ang="0">
                    <a:pos x="35" y="282"/>
                  </a:cxn>
                  <a:cxn ang="0">
                    <a:pos x="24" y="272"/>
                  </a:cxn>
                </a:cxnLst>
                <a:rect l="0" t="0" r="r" b="b"/>
                <a:pathLst>
                  <a:path w="367" h="408">
                    <a:moveTo>
                      <a:pt x="154" y="37"/>
                    </a:moveTo>
                    <a:cubicBezTo>
                      <a:pt x="154" y="16"/>
                      <a:pt x="137" y="0"/>
                      <a:pt x="117" y="0"/>
                    </a:cubicBezTo>
                    <a:cubicBezTo>
                      <a:pt x="97" y="0"/>
                      <a:pt x="80" y="16"/>
                      <a:pt x="80" y="37"/>
                    </a:cubicBezTo>
                    <a:cubicBezTo>
                      <a:pt x="80" y="57"/>
                      <a:pt x="97" y="74"/>
                      <a:pt x="117" y="74"/>
                    </a:cubicBezTo>
                    <a:cubicBezTo>
                      <a:pt x="137" y="74"/>
                      <a:pt x="154" y="57"/>
                      <a:pt x="154" y="37"/>
                    </a:cubicBezTo>
                    <a:close/>
                    <a:moveTo>
                      <a:pt x="272" y="381"/>
                    </a:moveTo>
                    <a:cubicBezTo>
                      <a:pt x="207" y="381"/>
                      <a:pt x="207" y="381"/>
                      <a:pt x="207" y="381"/>
                    </a:cubicBezTo>
                    <a:cubicBezTo>
                      <a:pt x="207" y="406"/>
                      <a:pt x="207" y="406"/>
                      <a:pt x="207" y="406"/>
                    </a:cubicBezTo>
                    <a:cubicBezTo>
                      <a:pt x="362" y="406"/>
                      <a:pt x="362" y="406"/>
                      <a:pt x="362" y="406"/>
                    </a:cubicBezTo>
                    <a:cubicBezTo>
                      <a:pt x="362" y="381"/>
                      <a:pt x="362" y="381"/>
                      <a:pt x="362" y="381"/>
                    </a:cubicBezTo>
                    <a:cubicBezTo>
                      <a:pt x="324" y="381"/>
                      <a:pt x="324" y="381"/>
                      <a:pt x="324" y="381"/>
                    </a:cubicBezTo>
                    <a:cubicBezTo>
                      <a:pt x="324" y="238"/>
                      <a:pt x="324" y="238"/>
                      <a:pt x="324" y="238"/>
                    </a:cubicBezTo>
                    <a:cubicBezTo>
                      <a:pt x="324" y="218"/>
                      <a:pt x="324" y="218"/>
                      <a:pt x="324" y="218"/>
                    </a:cubicBezTo>
                    <a:cubicBezTo>
                      <a:pt x="362" y="218"/>
                      <a:pt x="362" y="218"/>
                      <a:pt x="362" y="218"/>
                    </a:cubicBezTo>
                    <a:cubicBezTo>
                      <a:pt x="362" y="194"/>
                      <a:pt x="362" y="194"/>
                      <a:pt x="362" y="194"/>
                    </a:cubicBezTo>
                    <a:cubicBezTo>
                      <a:pt x="166" y="194"/>
                      <a:pt x="166" y="194"/>
                      <a:pt x="166" y="194"/>
                    </a:cubicBezTo>
                    <a:cubicBezTo>
                      <a:pt x="147" y="194"/>
                      <a:pt x="147" y="194"/>
                      <a:pt x="147" y="194"/>
                    </a:cubicBezTo>
                    <a:cubicBezTo>
                      <a:pt x="147" y="218"/>
                      <a:pt x="147" y="218"/>
                      <a:pt x="147" y="218"/>
                    </a:cubicBezTo>
                    <a:cubicBezTo>
                      <a:pt x="221" y="218"/>
                      <a:pt x="221" y="218"/>
                      <a:pt x="221" y="218"/>
                    </a:cubicBezTo>
                    <a:cubicBezTo>
                      <a:pt x="272" y="218"/>
                      <a:pt x="272" y="218"/>
                      <a:pt x="272" y="218"/>
                    </a:cubicBezTo>
                    <a:cubicBezTo>
                      <a:pt x="272" y="233"/>
                      <a:pt x="272" y="233"/>
                      <a:pt x="272" y="233"/>
                    </a:cubicBezTo>
                    <a:lnTo>
                      <a:pt x="272" y="381"/>
                    </a:lnTo>
                    <a:close/>
                    <a:moveTo>
                      <a:pt x="0" y="294"/>
                    </a:moveTo>
                    <a:cubicBezTo>
                      <a:pt x="0" y="297"/>
                      <a:pt x="0" y="297"/>
                      <a:pt x="0" y="297"/>
                    </a:cubicBezTo>
                    <a:cubicBezTo>
                      <a:pt x="0" y="303"/>
                      <a:pt x="6" y="309"/>
                      <a:pt x="12" y="309"/>
                    </a:cubicBezTo>
                    <a:cubicBezTo>
                      <a:pt x="47" y="309"/>
                      <a:pt x="47" y="309"/>
                      <a:pt x="47" y="309"/>
                    </a:cubicBezTo>
                    <a:cubicBezTo>
                      <a:pt x="47" y="342"/>
                      <a:pt x="47" y="342"/>
                      <a:pt x="47" y="342"/>
                    </a:cubicBezTo>
                    <a:cubicBezTo>
                      <a:pt x="53" y="342"/>
                      <a:pt x="53" y="342"/>
                      <a:pt x="53" y="342"/>
                    </a:cubicBezTo>
                    <a:cubicBezTo>
                      <a:pt x="53" y="365"/>
                      <a:pt x="53" y="365"/>
                      <a:pt x="53" y="365"/>
                    </a:cubicBezTo>
                    <a:cubicBezTo>
                      <a:pt x="8" y="377"/>
                      <a:pt x="8" y="377"/>
                      <a:pt x="8" y="377"/>
                    </a:cubicBezTo>
                    <a:cubicBezTo>
                      <a:pt x="8" y="388"/>
                      <a:pt x="8" y="388"/>
                      <a:pt x="8" y="388"/>
                    </a:cubicBezTo>
                    <a:cubicBezTo>
                      <a:pt x="12" y="387"/>
                      <a:pt x="12" y="387"/>
                      <a:pt x="12" y="387"/>
                    </a:cubicBezTo>
                    <a:cubicBezTo>
                      <a:pt x="12" y="390"/>
                      <a:pt x="12" y="390"/>
                      <a:pt x="12" y="390"/>
                    </a:cubicBezTo>
                    <a:cubicBezTo>
                      <a:pt x="9" y="391"/>
                      <a:pt x="7" y="394"/>
                      <a:pt x="7" y="398"/>
                    </a:cubicBezTo>
                    <a:cubicBezTo>
                      <a:pt x="7" y="403"/>
                      <a:pt x="11" y="407"/>
                      <a:pt x="15" y="407"/>
                    </a:cubicBezTo>
                    <a:cubicBezTo>
                      <a:pt x="20" y="407"/>
                      <a:pt x="24" y="403"/>
                      <a:pt x="24" y="398"/>
                    </a:cubicBezTo>
                    <a:cubicBezTo>
                      <a:pt x="24" y="394"/>
                      <a:pt x="22" y="391"/>
                      <a:pt x="18" y="390"/>
                    </a:cubicBezTo>
                    <a:cubicBezTo>
                      <a:pt x="18" y="387"/>
                      <a:pt x="18" y="387"/>
                      <a:pt x="18" y="387"/>
                    </a:cubicBezTo>
                    <a:cubicBezTo>
                      <a:pt x="53" y="383"/>
                      <a:pt x="53" y="383"/>
                      <a:pt x="53" y="383"/>
                    </a:cubicBezTo>
                    <a:cubicBezTo>
                      <a:pt x="53" y="386"/>
                      <a:pt x="53" y="386"/>
                      <a:pt x="53" y="386"/>
                    </a:cubicBezTo>
                    <a:cubicBezTo>
                      <a:pt x="54" y="386"/>
                      <a:pt x="54" y="386"/>
                      <a:pt x="54" y="386"/>
                    </a:cubicBezTo>
                    <a:cubicBezTo>
                      <a:pt x="54" y="400"/>
                      <a:pt x="54" y="400"/>
                      <a:pt x="54" y="400"/>
                    </a:cubicBezTo>
                    <a:cubicBezTo>
                      <a:pt x="57" y="400"/>
                      <a:pt x="57" y="400"/>
                      <a:pt x="57" y="400"/>
                    </a:cubicBezTo>
                    <a:cubicBezTo>
                      <a:pt x="57" y="408"/>
                      <a:pt x="57" y="408"/>
                      <a:pt x="57" y="408"/>
                    </a:cubicBezTo>
                    <a:cubicBezTo>
                      <a:pt x="65" y="408"/>
                      <a:pt x="65" y="408"/>
                      <a:pt x="65" y="408"/>
                    </a:cubicBezTo>
                    <a:cubicBezTo>
                      <a:pt x="65" y="400"/>
                      <a:pt x="65" y="400"/>
                      <a:pt x="65" y="400"/>
                    </a:cubicBezTo>
                    <a:cubicBezTo>
                      <a:pt x="68" y="400"/>
                      <a:pt x="68" y="400"/>
                      <a:pt x="68" y="400"/>
                    </a:cubicBezTo>
                    <a:cubicBezTo>
                      <a:pt x="68" y="386"/>
                      <a:pt x="68" y="386"/>
                      <a:pt x="68" y="386"/>
                    </a:cubicBezTo>
                    <a:cubicBezTo>
                      <a:pt x="69" y="386"/>
                      <a:pt x="69" y="386"/>
                      <a:pt x="69" y="386"/>
                    </a:cubicBezTo>
                    <a:cubicBezTo>
                      <a:pt x="69" y="383"/>
                      <a:pt x="69" y="383"/>
                      <a:pt x="69" y="383"/>
                    </a:cubicBezTo>
                    <a:cubicBezTo>
                      <a:pt x="103" y="387"/>
                      <a:pt x="103" y="387"/>
                      <a:pt x="103" y="387"/>
                    </a:cubicBezTo>
                    <a:cubicBezTo>
                      <a:pt x="103" y="390"/>
                      <a:pt x="103" y="390"/>
                      <a:pt x="103" y="390"/>
                    </a:cubicBezTo>
                    <a:cubicBezTo>
                      <a:pt x="100" y="391"/>
                      <a:pt x="97" y="394"/>
                      <a:pt x="97" y="398"/>
                    </a:cubicBezTo>
                    <a:cubicBezTo>
                      <a:pt x="97" y="403"/>
                      <a:pt x="101" y="407"/>
                      <a:pt x="106" y="407"/>
                    </a:cubicBezTo>
                    <a:cubicBezTo>
                      <a:pt x="111" y="407"/>
                      <a:pt x="115" y="403"/>
                      <a:pt x="115" y="398"/>
                    </a:cubicBezTo>
                    <a:cubicBezTo>
                      <a:pt x="115" y="394"/>
                      <a:pt x="112" y="391"/>
                      <a:pt x="109" y="390"/>
                    </a:cubicBezTo>
                    <a:cubicBezTo>
                      <a:pt x="109" y="387"/>
                      <a:pt x="109" y="387"/>
                      <a:pt x="109" y="387"/>
                    </a:cubicBezTo>
                    <a:cubicBezTo>
                      <a:pt x="114" y="388"/>
                      <a:pt x="114" y="388"/>
                      <a:pt x="114" y="388"/>
                    </a:cubicBezTo>
                    <a:cubicBezTo>
                      <a:pt x="114" y="377"/>
                      <a:pt x="114" y="377"/>
                      <a:pt x="114" y="377"/>
                    </a:cubicBezTo>
                    <a:cubicBezTo>
                      <a:pt x="69" y="365"/>
                      <a:pt x="69" y="365"/>
                      <a:pt x="69" y="365"/>
                    </a:cubicBezTo>
                    <a:cubicBezTo>
                      <a:pt x="69" y="342"/>
                      <a:pt x="69" y="342"/>
                      <a:pt x="69" y="342"/>
                    </a:cubicBezTo>
                    <a:cubicBezTo>
                      <a:pt x="75" y="342"/>
                      <a:pt x="75" y="342"/>
                      <a:pt x="75" y="342"/>
                    </a:cubicBezTo>
                    <a:cubicBezTo>
                      <a:pt x="75" y="309"/>
                      <a:pt x="75" y="309"/>
                      <a:pt x="75" y="309"/>
                    </a:cubicBezTo>
                    <a:cubicBezTo>
                      <a:pt x="117" y="309"/>
                      <a:pt x="117" y="309"/>
                      <a:pt x="117" y="309"/>
                    </a:cubicBezTo>
                    <a:cubicBezTo>
                      <a:pt x="124" y="309"/>
                      <a:pt x="129" y="303"/>
                      <a:pt x="129" y="297"/>
                    </a:cubicBezTo>
                    <a:cubicBezTo>
                      <a:pt x="129" y="294"/>
                      <a:pt x="129" y="294"/>
                      <a:pt x="129" y="294"/>
                    </a:cubicBezTo>
                    <a:cubicBezTo>
                      <a:pt x="129" y="290"/>
                      <a:pt x="127" y="287"/>
                      <a:pt x="124" y="285"/>
                    </a:cubicBezTo>
                    <a:cubicBezTo>
                      <a:pt x="153" y="285"/>
                      <a:pt x="153" y="285"/>
                      <a:pt x="153" y="285"/>
                    </a:cubicBezTo>
                    <a:cubicBezTo>
                      <a:pt x="135" y="374"/>
                      <a:pt x="135" y="374"/>
                      <a:pt x="135" y="374"/>
                    </a:cubicBezTo>
                    <a:cubicBezTo>
                      <a:pt x="133" y="386"/>
                      <a:pt x="141" y="398"/>
                      <a:pt x="154" y="401"/>
                    </a:cubicBezTo>
                    <a:cubicBezTo>
                      <a:pt x="167" y="403"/>
                      <a:pt x="179" y="395"/>
                      <a:pt x="181" y="384"/>
                    </a:cubicBezTo>
                    <a:cubicBezTo>
                      <a:pt x="205" y="265"/>
                      <a:pt x="205" y="265"/>
                      <a:pt x="205" y="265"/>
                    </a:cubicBezTo>
                    <a:cubicBezTo>
                      <a:pt x="205" y="265"/>
                      <a:pt x="205" y="265"/>
                      <a:pt x="205" y="264"/>
                    </a:cubicBezTo>
                    <a:cubicBezTo>
                      <a:pt x="205" y="264"/>
                      <a:pt x="205" y="264"/>
                      <a:pt x="205" y="264"/>
                    </a:cubicBezTo>
                    <a:cubicBezTo>
                      <a:pt x="205" y="264"/>
                      <a:pt x="205" y="264"/>
                      <a:pt x="205" y="264"/>
                    </a:cubicBezTo>
                    <a:cubicBezTo>
                      <a:pt x="205" y="264"/>
                      <a:pt x="205" y="264"/>
                      <a:pt x="205" y="264"/>
                    </a:cubicBezTo>
                    <a:cubicBezTo>
                      <a:pt x="205" y="262"/>
                      <a:pt x="205" y="260"/>
                      <a:pt x="205" y="258"/>
                    </a:cubicBezTo>
                    <a:cubicBezTo>
                      <a:pt x="204" y="245"/>
                      <a:pt x="194" y="235"/>
                      <a:pt x="181" y="235"/>
                    </a:cubicBezTo>
                    <a:cubicBezTo>
                      <a:pt x="110" y="235"/>
                      <a:pt x="110" y="235"/>
                      <a:pt x="110" y="235"/>
                    </a:cubicBezTo>
                    <a:cubicBezTo>
                      <a:pt x="119" y="194"/>
                      <a:pt x="119" y="194"/>
                      <a:pt x="119" y="194"/>
                    </a:cubicBezTo>
                    <a:cubicBezTo>
                      <a:pt x="166" y="194"/>
                      <a:pt x="166" y="194"/>
                      <a:pt x="166" y="194"/>
                    </a:cubicBezTo>
                    <a:cubicBezTo>
                      <a:pt x="206" y="194"/>
                      <a:pt x="206" y="194"/>
                      <a:pt x="206" y="194"/>
                    </a:cubicBezTo>
                    <a:cubicBezTo>
                      <a:pt x="213" y="194"/>
                      <a:pt x="217" y="190"/>
                      <a:pt x="219" y="188"/>
                    </a:cubicBezTo>
                    <a:cubicBezTo>
                      <a:pt x="311" y="188"/>
                      <a:pt x="311" y="188"/>
                      <a:pt x="311" y="188"/>
                    </a:cubicBezTo>
                    <a:cubicBezTo>
                      <a:pt x="311" y="178"/>
                      <a:pt x="311" y="178"/>
                      <a:pt x="311" y="178"/>
                    </a:cubicBezTo>
                    <a:cubicBezTo>
                      <a:pt x="313" y="178"/>
                      <a:pt x="314" y="177"/>
                      <a:pt x="315" y="176"/>
                    </a:cubicBezTo>
                    <a:cubicBezTo>
                      <a:pt x="325" y="180"/>
                      <a:pt x="325" y="180"/>
                      <a:pt x="325" y="180"/>
                    </a:cubicBezTo>
                    <a:cubicBezTo>
                      <a:pt x="367" y="68"/>
                      <a:pt x="367" y="68"/>
                      <a:pt x="367" y="68"/>
                    </a:cubicBezTo>
                    <a:cubicBezTo>
                      <a:pt x="353" y="63"/>
                      <a:pt x="353" y="63"/>
                      <a:pt x="353" y="63"/>
                    </a:cubicBezTo>
                    <a:cubicBezTo>
                      <a:pt x="312" y="171"/>
                      <a:pt x="312" y="171"/>
                      <a:pt x="312" y="171"/>
                    </a:cubicBezTo>
                    <a:cubicBezTo>
                      <a:pt x="312" y="171"/>
                      <a:pt x="311" y="170"/>
                      <a:pt x="311" y="170"/>
                    </a:cubicBezTo>
                    <a:cubicBezTo>
                      <a:pt x="309" y="170"/>
                      <a:pt x="307" y="172"/>
                      <a:pt x="307" y="174"/>
                    </a:cubicBezTo>
                    <a:cubicBezTo>
                      <a:pt x="307" y="174"/>
                      <a:pt x="225" y="174"/>
                      <a:pt x="225" y="174"/>
                    </a:cubicBezTo>
                    <a:cubicBezTo>
                      <a:pt x="225" y="163"/>
                      <a:pt x="217" y="154"/>
                      <a:pt x="206" y="154"/>
                    </a:cubicBezTo>
                    <a:cubicBezTo>
                      <a:pt x="127" y="154"/>
                      <a:pt x="127" y="154"/>
                      <a:pt x="127" y="154"/>
                    </a:cubicBezTo>
                    <a:cubicBezTo>
                      <a:pt x="132" y="132"/>
                      <a:pt x="132" y="132"/>
                      <a:pt x="132" y="132"/>
                    </a:cubicBezTo>
                    <a:cubicBezTo>
                      <a:pt x="136" y="112"/>
                      <a:pt x="124" y="93"/>
                      <a:pt x="104" y="89"/>
                    </a:cubicBezTo>
                    <a:cubicBezTo>
                      <a:pt x="92" y="86"/>
                      <a:pt x="92" y="86"/>
                      <a:pt x="92" y="86"/>
                    </a:cubicBezTo>
                    <a:cubicBezTo>
                      <a:pt x="73" y="82"/>
                      <a:pt x="53" y="95"/>
                      <a:pt x="49" y="114"/>
                    </a:cubicBezTo>
                    <a:cubicBezTo>
                      <a:pt x="38" y="168"/>
                      <a:pt x="38" y="168"/>
                      <a:pt x="38" y="168"/>
                    </a:cubicBezTo>
                    <a:cubicBezTo>
                      <a:pt x="35" y="183"/>
                      <a:pt x="35" y="183"/>
                      <a:pt x="35" y="183"/>
                    </a:cubicBezTo>
                    <a:cubicBezTo>
                      <a:pt x="35" y="168"/>
                      <a:pt x="35" y="168"/>
                      <a:pt x="35" y="168"/>
                    </a:cubicBezTo>
                    <a:cubicBezTo>
                      <a:pt x="35" y="145"/>
                      <a:pt x="35" y="145"/>
                      <a:pt x="35" y="145"/>
                    </a:cubicBezTo>
                    <a:cubicBezTo>
                      <a:pt x="35" y="138"/>
                      <a:pt x="29" y="133"/>
                      <a:pt x="23" y="133"/>
                    </a:cubicBezTo>
                    <a:cubicBezTo>
                      <a:pt x="14" y="133"/>
                      <a:pt x="14" y="133"/>
                      <a:pt x="14" y="133"/>
                    </a:cubicBezTo>
                    <a:cubicBezTo>
                      <a:pt x="7" y="133"/>
                      <a:pt x="2" y="138"/>
                      <a:pt x="2" y="145"/>
                    </a:cubicBezTo>
                    <a:cubicBezTo>
                      <a:pt x="2" y="170"/>
                      <a:pt x="2" y="170"/>
                      <a:pt x="2" y="170"/>
                    </a:cubicBezTo>
                    <a:cubicBezTo>
                      <a:pt x="2" y="230"/>
                      <a:pt x="2" y="230"/>
                      <a:pt x="2" y="230"/>
                    </a:cubicBezTo>
                    <a:cubicBezTo>
                      <a:pt x="2" y="237"/>
                      <a:pt x="6" y="242"/>
                      <a:pt x="12" y="242"/>
                    </a:cubicBezTo>
                    <a:cubicBezTo>
                      <a:pt x="12" y="282"/>
                      <a:pt x="12" y="282"/>
                      <a:pt x="12" y="282"/>
                    </a:cubicBezTo>
                    <a:cubicBezTo>
                      <a:pt x="12" y="282"/>
                      <a:pt x="12" y="282"/>
                      <a:pt x="12" y="282"/>
                    </a:cubicBezTo>
                    <a:cubicBezTo>
                      <a:pt x="6" y="282"/>
                      <a:pt x="0" y="288"/>
                      <a:pt x="0" y="294"/>
                    </a:cubicBezTo>
                    <a:close/>
                    <a:moveTo>
                      <a:pt x="24" y="272"/>
                    </a:moveTo>
                    <a:cubicBezTo>
                      <a:pt x="27" y="276"/>
                      <a:pt x="30" y="280"/>
                      <a:pt x="35" y="282"/>
                    </a:cubicBezTo>
                    <a:cubicBezTo>
                      <a:pt x="24" y="282"/>
                      <a:pt x="24" y="282"/>
                      <a:pt x="24" y="282"/>
                    </a:cubicBezTo>
                    <a:lnTo>
                      <a:pt x="24" y="272"/>
                    </a:lnTo>
                    <a:close/>
                  </a:path>
                </a:pathLst>
              </a:custGeom>
              <a:gradFill flip="none" rotWithShape="1">
                <a:gsLst>
                  <a:gs pos="0">
                    <a:schemeClr val="tx2">
                      <a:lumMod val="75000"/>
                    </a:schemeClr>
                  </a:gs>
                  <a:gs pos="90000">
                    <a:schemeClr val="accent5">
                      <a:shade val="100000"/>
                      <a:satMod val="115000"/>
                    </a:schemeClr>
                  </a:gs>
                </a:gsLst>
                <a:lin ang="16200000" scaled="1"/>
                <a:tileRect/>
              </a:gradFill>
              <a:ln w="3175" cap="flat" cmpd="sng" algn="ctr">
                <a:solidFill>
                  <a:schemeClr val="bg1"/>
                </a:solidFill>
                <a:prstDash val="solid"/>
              </a:ln>
              <a:effectLst>
                <a:outerShdw blurRad="63500" sx="102000" sy="102000" algn="ctr" rotWithShape="0">
                  <a:prstClr val="black">
                    <a:alpha val="40000"/>
                  </a:prstClr>
                </a:outerShdw>
              </a:effectLst>
            </p:spPr>
            <p:txBody>
              <a:bodyPr anchor="ctr"/>
              <a:lstStyle/>
              <a:p>
                <a:pPr algn="ctr"/>
                <a:endParaRPr lang="en-US" sz="1600" baseline="-25000" dirty="0"/>
              </a:p>
            </p:txBody>
          </p:sp>
        </p:grpSp>
        <p:grpSp>
          <p:nvGrpSpPr>
            <p:cNvPr id="10" name="Group 58"/>
            <p:cNvGrpSpPr/>
            <p:nvPr/>
          </p:nvGrpSpPr>
          <p:grpSpPr>
            <a:xfrm>
              <a:off x="1307096" y="1511515"/>
              <a:ext cx="884212" cy="1150661"/>
              <a:chOff x="1592286" y="2771775"/>
              <a:chExt cx="991493" cy="1290271"/>
            </a:xfrm>
          </p:grpSpPr>
          <p:sp>
            <p:nvSpPr>
              <p:cNvPr id="11" name="Round Same Side Corner Rectangle 10"/>
              <p:cNvSpPr/>
              <p:nvPr/>
            </p:nvSpPr>
            <p:spPr>
              <a:xfrm rot="10800000">
                <a:off x="1592286" y="2771775"/>
                <a:ext cx="991493" cy="1290271"/>
              </a:xfrm>
              <a:prstGeom prst="round2SameRect">
                <a:avLst>
                  <a:gd name="adj1" fmla="val 50000"/>
                  <a:gd name="adj2" fmla="val 0"/>
                </a:avLst>
              </a:prstGeom>
              <a:gradFill>
                <a:gsLst>
                  <a:gs pos="0">
                    <a:srgbClr val="061C23"/>
                  </a:gs>
                  <a:gs pos="100000">
                    <a:schemeClr val="accent3">
                      <a:lumMod val="10000"/>
                      <a:alpha val="75000"/>
                    </a:schemeClr>
                  </a:gs>
                </a:gsLst>
                <a:lin ang="5400000" scaled="0"/>
              </a:gradFill>
              <a:ln w="12700">
                <a:gradFill>
                  <a:gsLst>
                    <a:gs pos="0">
                      <a:srgbClr val="01BBBB"/>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3152" rIns="274320" bIns="45720" numCol="1" spcCol="0" rtlCol="0" fromWordArt="0" anchor="t" anchorCtr="0" forceAA="0" compatLnSpc="1">
                <a:prstTxWarp prst="textNoShape">
                  <a:avLst/>
                </a:prstTxWarp>
                <a:noAutofit/>
              </a:bodyPr>
              <a:lstStyle/>
              <a:p>
                <a:pPr algn="r"/>
                <a:endParaRPr lang="en-US" dirty="0">
                  <a:latin typeface="+mj-lt"/>
                </a:endParaRPr>
              </a:p>
            </p:txBody>
          </p:sp>
          <p:sp>
            <p:nvSpPr>
              <p:cNvPr id="12" name="Rectangle 11"/>
              <p:cNvSpPr/>
              <p:nvPr/>
            </p:nvSpPr>
            <p:spPr>
              <a:xfrm>
                <a:off x="1698132" y="2783361"/>
                <a:ext cx="779803" cy="33163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367">
                  <a:lnSpc>
                    <a:spcPct val="90000"/>
                  </a:lnSpc>
                </a:pPr>
                <a:r>
                  <a:rPr lang="en-US" sz="800" dirty="0" smtClean="0">
                    <a:solidFill>
                      <a:schemeClr val="tx1">
                        <a:lumMod val="40000"/>
                        <a:lumOff val="60000"/>
                      </a:schemeClr>
                    </a:solidFill>
                    <a:latin typeface="Arial"/>
                    <a:cs typeface="Arial" charset="0"/>
                  </a:rPr>
                  <a:t>Server</a:t>
                </a:r>
                <a:br>
                  <a:rPr lang="en-US" sz="800" dirty="0" smtClean="0">
                    <a:solidFill>
                      <a:schemeClr val="tx1">
                        <a:lumMod val="40000"/>
                        <a:lumOff val="60000"/>
                      </a:schemeClr>
                    </a:solidFill>
                    <a:latin typeface="Arial"/>
                    <a:cs typeface="Arial" charset="0"/>
                  </a:rPr>
                </a:br>
                <a:r>
                  <a:rPr lang="en-US" sz="800" dirty="0" smtClean="0">
                    <a:solidFill>
                      <a:schemeClr val="tx1">
                        <a:lumMod val="40000"/>
                        <a:lumOff val="60000"/>
                      </a:schemeClr>
                    </a:solidFill>
                    <a:latin typeface="Arial"/>
                    <a:cs typeface="Arial" charset="0"/>
                  </a:rPr>
                  <a:t>SME</a:t>
                </a:r>
                <a:endParaRPr lang="en-US" sz="800" dirty="0">
                  <a:solidFill>
                    <a:schemeClr val="tx1">
                      <a:lumMod val="40000"/>
                      <a:lumOff val="60000"/>
                    </a:schemeClr>
                  </a:solidFill>
                  <a:latin typeface="Arial"/>
                  <a:cs typeface="Arial" charset="0"/>
                </a:endParaRPr>
              </a:p>
            </p:txBody>
          </p:sp>
          <p:sp>
            <p:nvSpPr>
              <p:cNvPr id="13" name="Oval 12"/>
              <p:cNvSpPr/>
              <p:nvPr/>
            </p:nvSpPr>
            <p:spPr>
              <a:xfrm flipH="1">
                <a:off x="1711632" y="3172873"/>
                <a:ext cx="752803" cy="752803"/>
              </a:xfrm>
              <a:prstGeom prst="ellipse">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p>
            </p:txBody>
          </p:sp>
          <p:sp>
            <p:nvSpPr>
              <p:cNvPr id="14" name="Freeform 20"/>
              <p:cNvSpPr>
                <a:spLocks noEditPoints="1"/>
              </p:cNvSpPr>
              <p:nvPr/>
            </p:nvSpPr>
            <p:spPr bwMode="auto">
              <a:xfrm>
                <a:off x="1870319" y="3288722"/>
                <a:ext cx="435428" cy="483642"/>
              </a:xfrm>
              <a:custGeom>
                <a:avLst/>
                <a:gdLst/>
                <a:ahLst/>
                <a:cxnLst>
                  <a:cxn ang="0">
                    <a:pos x="117" y="0"/>
                  </a:cxn>
                  <a:cxn ang="0">
                    <a:pos x="117" y="74"/>
                  </a:cxn>
                  <a:cxn ang="0">
                    <a:pos x="272" y="381"/>
                  </a:cxn>
                  <a:cxn ang="0">
                    <a:pos x="207" y="406"/>
                  </a:cxn>
                  <a:cxn ang="0">
                    <a:pos x="362" y="381"/>
                  </a:cxn>
                  <a:cxn ang="0">
                    <a:pos x="324" y="238"/>
                  </a:cxn>
                  <a:cxn ang="0">
                    <a:pos x="362" y="218"/>
                  </a:cxn>
                  <a:cxn ang="0">
                    <a:pos x="166" y="194"/>
                  </a:cxn>
                  <a:cxn ang="0">
                    <a:pos x="147" y="218"/>
                  </a:cxn>
                  <a:cxn ang="0">
                    <a:pos x="272" y="218"/>
                  </a:cxn>
                  <a:cxn ang="0">
                    <a:pos x="272" y="381"/>
                  </a:cxn>
                  <a:cxn ang="0">
                    <a:pos x="0" y="297"/>
                  </a:cxn>
                  <a:cxn ang="0">
                    <a:pos x="47" y="309"/>
                  </a:cxn>
                  <a:cxn ang="0">
                    <a:pos x="53" y="342"/>
                  </a:cxn>
                  <a:cxn ang="0">
                    <a:pos x="8" y="377"/>
                  </a:cxn>
                  <a:cxn ang="0">
                    <a:pos x="12" y="387"/>
                  </a:cxn>
                  <a:cxn ang="0">
                    <a:pos x="7" y="398"/>
                  </a:cxn>
                  <a:cxn ang="0">
                    <a:pos x="24" y="398"/>
                  </a:cxn>
                  <a:cxn ang="0">
                    <a:pos x="18" y="387"/>
                  </a:cxn>
                  <a:cxn ang="0">
                    <a:pos x="53" y="386"/>
                  </a:cxn>
                  <a:cxn ang="0">
                    <a:pos x="54" y="400"/>
                  </a:cxn>
                  <a:cxn ang="0">
                    <a:pos x="57" y="408"/>
                  </a:cxn>
                  <a:cxn ang="0">
                    <a:pos x="65" y="400"/>
                  </a:cxn>
                  <a:cxn ang="0">
                    <a:pos x="68" y="386"/>
                  </a:cxn>
                  <a:cxn ang="0">
                    <a:pos x="69" y="383"/>
                  </a:cxn>
                  <a:cxn ang="0">
                    <a:pos x="103" y="390"/>
                  </a:cxn>
                  <a:cxn ang="0">
                    <a:pos x="106" y="407"/>
                  </a:cxn>
                  <a:cxn ang="0">
                    <a:pos x="109" y="390"/>
                  </a:cxn>
                  <a:cxn ang="0">
                    <a:pos x="114" y="388"/>
                  </a:cxn>
                  <a:cxn ang="0">
                    <a:pos x="69" y="365"/>
                  </a:cxn>
                  <a:cxn ang="0">
                    <a:pos x="75" y="342"/>
                  </a:cxn>
                  <a:cxn ang="0">
                    <a:pos x="117" y="309"/>
                  </a:cxn>
                  <a:cxn ang="0">
                    <a:pos x="129" y="294"/>
                  </a:cxn>
                  <a:cxn ang="0">
                    <a:pos x="153" y="285"/>
                  </a:cxn>
                  <a:cxn ang="0">
                    <a:pos x="154" y="401"/>
                  </a:cxn>
                  <a:cxn ang="0">
                    <a:pos x="205" y="265"/>
                  </a:cxn>
                  <a:cxn ang="0">
                    <a:pos x="205" y="264"/>
                  </a:cxn>
                  <a:cxn ang="0">
                    <a:pos x="205" y="264"/>
                  </a:cxn>
                  <a:cxn ang="0">
                    <a:pos x="181" y="235"/>
                  </a:cxn>
                  <a:cxn ang="0">
                    <a:pos x="119" y="194"/>
                  </a:cxn>
                  <a:cxn ang="0">
                    <a:pos x="206" y="194"/>
                  </a:cxn>
                  <a:cxn ang="0">
                    <a:pos x="311" y="188"/>
                  </a:cxn>
                  <a:cxn ang="0">
                    <a:pos x="315" y="176"/>
                  </a:cxn>
                  <a:cxn ang="0">
                    <a:pos x="367" y="68"/>
                  </a:cxn>
                  <a:cxn ang="0">
                    <a:pos x="312" y="171"/>
                  </a:cxn>
                  <a:cxn ang="0">
                    <a:pos x="307" y="174"/>
                  </a:cxn>
                  <a:cxn ang="0">
                    <a:pos x="206" y="154"/>
                  </a:cxn>
                  <a:cxn ang="0">
                    <a:pos x="132" y="132"/>
                  </a:cxn>
                  <a:cxn ang="0">
                    <a:pos x="92" y="86"/>
                  </a:cxn>
                  <a:cxn ang="0">
                    <a:pos x="38" y="168"/>
                  </a:cxn>
                  <a:cxn ang="0">
                    <a:pos x="35" y="168"/>
                  </a:cxn>
                  <a:cxn ang="0">
                    <a:pos x="23" y="133"/>
                  </a:cxn>
                  <a:cxn ang="0">
                    <a:pos x="2" y="145"/>
                  </a:cxn>
                  <a:cxn ang="0">
                    <a:pos x="2" y="230"/>
                  </a:cxn>
                  <a:cxn ang="0">
                    <a:pos x="12" y="282"/>
                  </a:cxn>
                  <a:cxn ang="0">
                    <a:pos x="0" y="294"/>
                  </a:cxn>
                  <a:cxn ang="0">
                    <a:pos x="35" y="282"/>
                  </a:cxn>
                  <a:cxn ang="0">
                    <a:pos x="24" y="272"/>
                  </a:cxn>
                </a:cxnLst>
                <a:rect l="0" t="0" r="r" b="b"/>
                <a:pathLst>
                  <a:path w="367" h="408">
                    <a:moveTo>
                      <a:pt x="154" y="37"/>
                    </a:moveTo>
                    <a:cubicBezTo>
                      <a:pt x="154" y="16"/>
                      <a:pt x="137" y="0"/>
                      <a:pt x="117" y="0"/>
                    </a:cubicBezTo>
                    <a:cubicBezTo>
                      <a:pt x="97" y="0"/>
                      <a:pt x="80" y="16"/>
                      <a:pt x="80" y="37"/>
                    </a:cubicBezTo>
                    <a:cubicBezTo>
                      <a:pt x="80" y="57"/>
                      <a:pt x="97" y="74"/>
                      <a:pt x="117" y="74"/>
                    </a:cubicBezTo>
                    <a:cubicBezTo>
                      <a:pt x="137" y="74"/>
                      <a:pt x="154" y="57"/>
                      <a:pt x="154" y="37"/>
                    </a:cubicBezTo>
                    <a:close/>
                    <a:moveTo>
                      <a:pt x="272" y="381"/>
                    </a:moveTo>
                    <a:cubicBezTo>
                      <a:pt x="207" y="381"/>
                      <a:pt x="207" y="381"/>
                      <a:pt x="207" y="381"/>
                    </a:cubicBezTo>
                    <a:cubicBezTo>
                      <a:pt x="207" y="406"/>
                      <a:pt x="207" y="406"/>
                      <a:pt x="207" y="406"/>
                    </a:cubicBezTo>
                    <a:cubicBezTo>
                      <a:pt x="362" y="406"/>
                      <a:pt x="362" y="406"/>
                      <a:pt x="362" y="406"/>
                    </a:cubicBezTo>
                    <a:cubicBezTo>
                      <a:pt x="362" y="381"/>
                      <a:pt x="362" y="381"/>
                      <a:pt x="362" y="381"/>
                    </a:cubicBezTo>
                    <a:cubicBezTo>
                      <a:pt x="324" y="381"/>
                      <a:pt x="324" y="381"/>
                      <a:pt x="324" y="381"/>
                    </a:cubicBezTo>
                    <a:cubicBezTo>
                      <a:pt x="324" y="238"/>
                      <a:pt x="324" y="238"/>
                      <a:pt x="324" y="238"/>
                    </a:cubicBezTo>
                    <a:cubicBezTo>
                      <a:pt x="324" y="218"/>
                      <a:pt x="324" y="218"/>
                      <a:pt x="324" y="218"/>
                    </a:cubicBezTo>
                    <a:cubicBezTo>
                      <a:pt x="362" y="218"/>
                      <a:pt x="362" y="218"/>
                      <a:pt x="362" y="218"/>
                    </a:cubicBezTo>
                    <a:cubicBezTo>
                      <a:pt x="362" y="194"/>
                      <a:pt x="362" y="194"/>
                      <a:pt x="362" y="194"/>
                    </a:cubicBezTo>
                    <a:cubicBezTo>
                      <a:pt x="166" y="194"/>
                      <a:pt x="166" y="194"/>
                      <a:pt x="166" y="194"/>
                    </a:cubicBezTo>
                    <a:cubicBezTo>
                      <a:pt x="147" y="194"/>
                      <a:pt x="147" y="194"/>
                      <a:pt x="147" y="194"/>
                    </a:cubicBezTo>
                    <a:cubicBezTo>
                      <a:pt x="147" y="218"/>
                      <a:pt x="147" y="218"/>
                      <a:pt x="147" y="218"/>
                    </a:cubicBezTo>
                    <a:cubicBezTo>
                      <a:pt x="221" y="218"/>
                      <a:pt x="221" y="218"/>
                      <a:pt x="221" y="218"/>
                    </a:cubicBezTo>
                    <a:cubicBezTo>
                      <a:pt x="272" y="218"/>
                      <a:pt x="272" y="218"/>
                      <a:pt x="272" y="218"/>
                    </a:cubicBezTo>
                    <a:cubicBezTo>
                      <a:pt x="272" y="233"/>
                      <a:pt x="272" y="233"/>
                      <a:pt x="272" y="233"/>
                    </a:cubicBezTo>
                    <a:lnTo>
                      <a:pt x="272" y="381"/>
                    </a:lnTo>
                    <a:close/>
                    <a:moveTo>
                      <a:pt x="0" y="294"/>
                    </a:moveTo>
                    <a:cubicBezTo>
                      <a:pt x="0" y="297"/>
                      <a:pt x="0" y="297"/>
                      <a:pt x="0" y="297"/>
                    </a:cubicBezTo>
                    <a:cubicBezTo>
                      <a:pt x="0" y="303"/>
                      <a:pt x="6" y="309"/>
                      <a:pt x="12" y="309"/>
                    </a:cubicBezTo>
                    <a:cubicBezTo>
                      <a:pt x="47" y="309"/>
                      <a:pt x="47" y="309"/>
                      <a:pt x="47" y="309"/>
                    </a:cubicBezTo>
                    <a:cubicBezTo>
                      <a:pt x="47" y="342"/>
                      <a:pt x="47" y="342"/>
                      <a:pt x="47" y="342"/>
                    </a:cubicBezTo>
                    <a:cubicBezTo>
                      <a:pt x="53" y="342"/>
                      <a:pt x="53" y="342"/>
                      <a:pt x="53" y="342"/>
                    </a:cubicBezTo>
                    <a:cubicBezTo>
                      <a:pt x="53" y="365"/>
                      <a:pt x="53" y="365"/>
                      <a:pt x="53" y="365"/>
                    </a:cubicBezTo>
                    <a:cubicBezTo>
                      <a:pt x="8" y="377"/>
                      <a:pt x="8" y="377"/>
                      <a:pt x="8" y="377"/>
                    </a:cubicBezTo>
                    <a:cubicBezTo>
                      <a:pt x="8" y="388"/>
                      <a:pt x="8" y="388"/>
                      <a:pt x="8" y="388"/>
                    </a:cubicBezTo>
                    <a:cubicBezTo>
                      <a:pt x="12" y="387"/>
                      <a:pt x="12" y="387"/>
                      <a:pt x="12" y="387"/>
                    </a:cubicBezTo>
                    <a:cubicBezTo>
                      <a:pt x="12" y="390"/>
                      <a:pt x="12" y="390"/>
                      <a:pt x="12" y="390"/>
                    </a:cubicBezTo>
                    <a:cubicBezTo>
                      <a:pt x="9" y="391"/>
                      <a:pt x="7" y="394"/>
                      <a:pt x="7" y="398"/>
                    </a:cubicBezTo>
                    <a:cubicBezTo>
                      <a:pt x="7" y="403"/>
                      <a:pt x="11" y="407"/>
                      <a:pt x="15" y="407"/>
                    </a:cubicBezTo>
                    <a:cubicBezTo>
                      <a:pt x="20" y="407"/>
                      <a:pt x="24" y="403"/>
                      <a:pt x="24" y="398"/>
                    </a:cubicBezTo>
                    <a:cubicBezTo>
                      <a:pt x="24" y="394"/>
                      <a:pt x="22" y="391"/>
                      <a:pt x="18" y="390"/>
                    </a:cubicBezTo>
                    <a:cubicBezTo>
                      <a:pt x="18" y="387"/>
                      <a:pt x="18" y="387"/>
                      <a:pt x="18" y="387"/>
                    </a:cubicBezTo>
                    <a:cubicBezTo>
                      <a:pt x="53" y="383"/>
                      <a:pt x="53" y="383"/>
                      <a:pt x="53" y="383"/>
                    </a:cubicBezTo>
                    <a:cubicBezTo>
                      <a:pt x="53" y="386"/>
                      <a:pt x="53" y="386"/>
                      <a:pt x="53" y="386"/>
                    </a:cubicBezTo>
                    <a:cubicBezTo>
                      <a:pt x="54" y="386"/>
                      <a:pt x="54" y="386"/>
                      <a:pt x="54" y="386"/>
                    </a:cubicBezTo>
                    <a:cubicBezTo>
                      <a:pt x="54" y="400"/>
                      <a:pt x="54" y="400"/>
                      <a:pt x="54" y="400"/>
                    </a:cubicBezTo>
                    <a:cubicBezTo>
                      <a:pt x="57" y="400"/>
                      <a:pt x="57" y="400"/>
                      <a:pt x="57" y="400"/>
                    </a:cubicBezTo>
                    <a:cubicBezTo>
                      <a:pt x="57" y="408"/>
                      <a:pt x="57" y="408"/>
                      <a:pt x="57" y="408"/>
                    </a:cubicBezTo>
                    <a:cubicBezTo>
                      <a:pt x="65" y="408"/>
                      <a:pt x="65" y="408"/>
                      <a:pt x="65" y="408"/>
                    </a:cubicBezTo>
                    <a:cubicBezTo>
                      <a:pt x="65" y="400"/>
                      <a:pt x="65" y="400"/>
                      <a:pt x="65" y="400"/>
                    </a:cubicBezTo>
                    <a:cubicBezTo>
                      <a:pt x="68" y="400"/>
                      <a:pt x="68" y="400"/>
                      <a:pt x="68" y="400"/>
                    </a:cubicBezTo>
                    <a:cubicBezTo>
                      <a:pt x="68" y="386"/>
                      <a:pt x="68" y="386"/>
                      <a:pt x="68" y="386"/>
                    </a:cubicBezTo>
                    <a:cubicBezTo>
                      <a:pt x="69" y="386"/>
                      <a:pt x="69" y="386"/>
                      <a:pt x="69" y="386"/>
                    </a:cubicBezTo>
                    <a:cubicBezTo>
                      <a:pt x="69" y="383"/>
                      <a:pt x="69" y="383"/>
                      <a:pt x="69" y="383"/>
                    </a:cubicBezTo>
                    <a:cubicBezTo>
                      <a:pt x="103" y="387"/>
                      <a:pt x="103" y="387"/>
                      <a:pt x="103" y="387"/>
                    </a:cubicBezTo>
                    <a:cubicBezTo>
                      <a:pt x="103" y="390"/>
                      <a:pt x="103" y="390"/>
                      <a:pt x="103" y="390"/>
                    </a:cubicBezTo>
                    <a:cubicBezTo>
                      <a:pt x="100" y="391"/>
                      <a:pt x="97" y="394"/>
                      <a:pt x="97" y="398"/>
                    </a:cubicBezTo>
                    <a:cubicBezTo>
                      <a:pt x="97" y="403"/>
                      <a:pt x="101" y="407"/>
                      <a:pt x="106" y="407"/>
                    </a:cubicBezTo>
                    <a:cubicBezTo>
                      <a:pt x="111" y="407"/>
                      <a:pt x="115" y="403"/>
                      <a:pt x="115" y="398"/>
                    </a:cubicBezTo>
                    <a:cubicBezTo>
                      <a:pt x="115" y="394"/>
                      <a:pt x="112" y="391"/>
                      <a:pt x="109" y="390"/>
                    </a:cubicBezTo>
                    <a:cubicBezTo>
                      <a:pt x="109" y="387"/>
                      <a:pt x="109" y="387"/>
                      <a:pt x="109" y="387"/>
                    </a:cubicBezTo>
                    <a:cubicBezTo>
                      <a:pt x="114" y="388"/>
                      <a:pt x="114" y="388"/>
                      <a:pt x="114" y="388"/>
                    </a:cubicBezTo>
                    <a:cubicBezTo>
                      <a:pt x="114" y="377"/>
                      <a:pt x="114" y="377"/>
                      <a:pt x="114" y="377"/>
                    </a:cubicBezTo>
                    <a:cubicBezTo>
                      <a:pt x="69" y="365"/>
                      <a:pt x="69" y="365"/>
                      <a:pt x="69" y="365"/>
                    </a:cubicBezTo>
                    <a:cubicBezTo>
                      <a:pt x="69" y="342"/>
                      <a:pt x="69" y="342"/>
                      <a:pt x="69" y="342"/>
                    </a:cubicBezTo>
                    <a:cubicBezTo>
                      <a:pt x="75" y="342"/>
                      <a:pt x="75" y="342"/>
                      <a:pt x="75" y="342"/>
                    </a:cubicBezTo>
                    <a:cubicBezTo>
                      <a:pt x="75" y="309"/>
                      <a:pt x="75" y="309"/>
                      <a:pt x="75" y="309"/>
                    </a:cubicBezTo>
                    <a:cubicBezTo>
                      <a:pt x="117" y="309"/>
                      <a:pt x="117" y="309"/>
                      <a:pt x="117" y="309"/>
                    </a:cubicBezTo>
                    <a:cubicBezTo>
                      <a:pt x="124" y="309"/>
                      <a:pt x="129" y="303"/>
                      <a:pt x="129" y="297"/>
                    </a:cubicBezTo>
                    <a:cubicBezTo>
                      <a:pt x="129" y="294"/>
                      <a:pt x="129" y="294"/>
                      <a:pt x="129" y="294"/>
                    </a:cubicBezTo>
                    <a:cubicBezTo>
                      <a:pt x="129" y="290"/>
                      <a:pt x="127" y="287"/>
                      <a:pt x="124" y="285"/>
                    </a:cubicBezTo>
                    <a:cubicBezTo>
                      <a:pt x="153" y="285"/>
                      <a:pt x="153" y="285"/>
                      <a:pt x="153" y="285"/>
                    </a:cubicBezTo>
                    <a:cubicBezTo>
                      <a:pt x="135" y="374"/>
                      <a:pt x="135" y="374"/>
                      <a:pt x="135" y="374"/>
                    </a:cubicBezTo>
                    <a:cubicBezTo>
                      <a:pt x="133" y="386"/>
                      <a:pt x="141" y="398"/>
                      <a:pt x="154" y="401"/>
                    </a:cubicBezTo>
                    <a:cubicBezTo>
                      <a:pt x="167" y="403"/>
                      <a:pt x="179" y="395"/>
                      <a:pt x="181" y="384"/>
                    </a:cubicBezTo>
                    <a:cubicBezTo>
                      <a:pt x="205" y="265"/>
                      <a:pt x="205" y="265"/>
                      <a:pt x="205" y="265"/>
                    </a:cubicBezTo>
                    <a:cubicBezTo>
                      <a:pt x="205" y="265"/>
                      <a:pt x="205" y="265"/>
                      <a:pt x="205" y="264"/>
                    </a:cubicBezTo>
                    <a:cubicBezTo>
                      <a:pt x="205" y="264"/>
                      <a:pt x="205" y="264"/>
                      <a:pt x="205" y="264"/>
                    </a:cubicBezTo>
                    <a:cubicBezTo>
                      <a:pt x="205" y="264"/>
                      <a:pt x="205" y="264"/>
                      <a:pt x="205" y="264"/>
                    </a:cubicBezTo>
                    <a:cubicBezTo>
                      <a:pt x="205" y="264"/>
                      <a:pt x="205" y="264"/>
                      <a:pt x="205" y="264"/>
                    </a:cubicBezTo>
                    <a:cubicBezTo>
                      <a:pt x="205" y="262"/>
                      <a:pt x="205" y="260"/>
                      <a:pt x="205" y="258"/>
                    </a:cubicBezTo>
                    <a:cubicBezTo>
                      <a:pt x="204" y="245"/>
                      <a:pt x="194" y="235"/>
                      <a:pt x="181" y="235"/>
                    </a:cubicBezTo>
                    <a:cubicBezTo>
                      <a:pt x="110" y="235"/>
                      <a:pt x="110" y="235"/>
                      <a:pt x="110" y="235"/>
                    </a:cubicBezTo>
                    <a:cubicBezTo>
                      <a:pt x="119" y="194"/>
                      <a:pt x="119" y="194"/>
                      <a:pt x="119" y="194"/>
                    </a:cubicBezTo>
                    <a:cubicBezTo>
                      <a:pt x="166" y="194"/>
                      <a:pt x="166" y="194"/>
                      <a:pt x="166" y="194"/>
                    </a:cubicBezTo>
                    <a:cubicBezTo>
                      <a:pt x="206" y="194"/>
                      <a:pt x="206" y="194"/>
                      <a:pt x="206" y="194"/>
                    </a:cubicBezTo>
                    <a:cubicBezTo>
                      <a:pt x="213" y="194"/>
                      <a:pt x="217" y="190"/>
                      <a:pt x="219" y="188"/>
                    </a:cubicBezTo>
                    <a:cubicBezTo>
                      <a:pt x="311" y="188"/>
                      <a:pt x="311" y="188"/>
                      <a:pt x="311" y="188"/>
                    </a:cubicBezTo>
                    <a:cubicBezTo>
                      <a:pt x="311" y="178"/>
                      <a:pt x="311" y="178"/>
                      <a:pt x="311" y="178"/>
                    </a:cubicBezTo>
                    <a:cubicBezTo>
                      <a:pt x="313" y="178"/>
                      <a:pt x="314" y="177"/>
                      <a:pt x="315" y="176"/>
                    </a:cubicBezTo>
                    <a:cubicBezTo>
                      <a:pt x="325" y="180"/>
                      <a:pt x="325" y="180"/>
                      <a:pt x="325" y="180"/>
                    </a:cubicBezTo>
                    <a:cubicBezTo>
                      <a:pt x="367" y="68"/>
                      <a:pt x="367" y="68"/>
                      <a:pt x="367" y="68"/>
                    </a:cubicBezTo>
                    <a:cubicBezTo>
                      <a:pt x="353" y="63"/>
                      <a:pt x="353" y="63"/>
                      <a:pt x="353" y="63"/>
                    </a:cubicBezTo>
                    <a:cubicBezTo>
                      <a:pt x="312" y="171"/>
                      <a:pt x="312" y="171"/>
                      <a:pt x="312" y="171"/>
                    </a:cubicBezTo>
                    <a:cubicBezTo>
                      <a:pt x="312" y="171"/>
                      <a:pt x="311" y="170"/>
                      <a:pt x="311" y="170"/>
                    </a:cubicBezTo>
                    <a:cubicBezTo>
                      <a:pt x="309" y="170"/>
                      <a:pt x="307" y="172"/>
                      <a:pt x="307" y="174"/>
                    </a:cubicBezTo>
                    <a:cubicBezTo>
                      <a:pt x="307" y="174"/>
                      <a:pt x="225" y="174"/>
                      <a:pt x="225" y="174"/>
                    </a:cubicBezTo>
                    <a:cubicBezTo>
                      <a:pt x="225" y="163"/>
                      <a:pt x="217" y="154"/>
                      <a:pt x="206" y="154"/>
                    </a:cubicBezTo>
                    <a:cubicBezTo>
                      <a:pt x="127" y="154"/>
                      <a:pt x="127" y="154"/>
                      <a:pt x="127" y="154"/>
                    </a:cubicBezTo>
                    <a:cubicBezTo>
                      <a:pt x="132" y="132"/>
                      <a:pt x="132" y="132"/>
                      <a:pt x="132" y="132"/>
                    </a:cubicBezTo>
                    <a:cubicBezTo>
                      <a:pt x="136" y="112"/>
                      <a:pt x="124" y="93"/>
                      <a:pt x="104" y="89"/>
                    </a:cubicBezTo>
                    <a:cubicBezTo>
                      <a:pt x="92" y="86"/>
                      <a:pt x="92" y="86"/>
                      <a:pt x="92" y="86"/>
                    </a:cubicBezTo>
                    <a:cubicBezTo>
                      <a:pt x="73" y="82"/>
                      <a:pt x="53" y="95"/>
                      <a:pt x="49" y="114"/>
                    </a:cubicBezTo>
                    <a:cubicBezTo>
                      <a:pt x="38" y="168"/>
                      <a:pt x="38" y="168"/>
                      <a:pt x="38" y="168"/>
                    </a:cubicBezTo>
                    <a:cubicBezTo>
                      <a:pt x="35" y="183"/>
                      <a:pt x="35" y="183"/>
                      <a:pt x="35" y="183"/>
                    </a:cubicBezTo>
                    <a:cubicBezTo>
                      <a:pt x="35" y="168"/>
                      <a:pt x="35" y="168"/>
                      <a:pt x="35" y="168"/>
                    </a:cubicBezTo>
                    <a:cubicBezTo>
                      <a:pt x="35" y="145"/>
                      <a:pt x="35" y="145"/>
                      <a:pt x="35" y="145"/>
                    </a:cubicBezTo>
                    <a:cubicBezTo>
                      <a:pt x="35" y="138"/>
                      <a:pt x="29" y="133"/>
                      <a:pt x="23" y="133"/>
                    </a:cubicBezTo>
                    <a:cubicBezTo>
                      <a:pt x="14" y="133"/>
                      <a:pt x="14" y="133"/>
                      <a:pt x="14" y="133"/>
                    </a:cubicBezTo>
                    <a:cubicBezTo>
                      <a:pt x="7" y="133"/>
                      <a:pt x="2" y="138"/>
                      <a:pt x="2" y="145"/>
                    </a:cubicBezTo>
                    <a:cubicBezTo>
                      <a:pt x="2" y="170"/>
                      <a:pt x="2" y="170"/>
                      <a:pt x="2" y="170"/>
                    </a:cubicBezTo>
                    <a:cubicBezTo>
                      <a:pt x="2" y="230"/>
                      <a:pt x="2" y="230"/>
                      <a:pt x="2" y="230"/>
                    </a:cubicBezTo>
                    <a:cubicBezTo>
                      <a:pt x="2" y="237"/>
                      <a:pt x="6" y="242"/>
                      <a:pt x="12" y="242"/>
                    </a:cubicBezTo>
                    <a:cubicBezTo>
                      <a:pt x="12" y="282"/>
                      <a:pt x="12" y="282"/>
                      <a:pt x="12" y="282"/>
                    </a:cubicBezTo>
                    <a:cubicBezTo>
                      <a:pt x="12" y="282"/>
                      <a:pt x="12" y="282"/>
                      <a:pt x="12" y="282"/>
                    </a:cubicBezTo>
                    <a:cubicBezTo>
                      <a:pt x="6" y="282"/>
                      <a:pt x="0" y="288"/>
                      <a:pt x="0" y="294"/>
                    </a:cubicBezTo>
                    <a:close/>
                    <a:moveTo>
                      <a:pt x="24" y="272"/>
                    </a:moveTo>
                    <a:cubicBezTo>
                      <a:pt x="27" y="276"/>
                      <a:pt x="30" y="280"/>
                      <a:pt x="35" y="282"/>
                    </a:cubicBezTo>
                    <a:cubicBezTo>
                      <a:pt x="24" y="282"/>
                      <a:pt x="24" y="282"/>
                      <a:pt x="24" y="282"/>
                    </a:cubicBezTo>
                    <a:lnTo>
                      <a:pt x="24" y="272"/>
                    </a:lnTo>
                    <a:close/>
                  </a:path>
                </a:pathLst>
              </a:custGeom>
              <a:gradFill flip="none" rotWithShape="1">
                <a:gsLst>
                  <a:gs pos="0">
                    <a:schemeClr val="tx2">
                      <a:lumMod val="75000"/>
                    </a:schemeClr>
                  </a:gs>
                  <a:gs pos="90000">
                    <a:schemeClr val="accent5">
                      <a:shade val="100000"/>
                      <a:satMod val="115000"/>
                    </a:schemeClr>
                  </a:gs>
                </a:gsLst>
                <a:lin ang="16200000" scaled="1"/>
                <a:tileRect/>
              </a:gradFill>
              <a:ln w="3175" cap="flat" cmpd="sng" algn="ctr">
                <a:solidFill>
                  <a:schemeClr val="bg1"/>
                </a:solidFill>
                <a:prstDash val="solid"/>
              </a:ln>
              <a:effectLst>
                <a:outerShdw blurRad="63500" sx="102000" sy="102000" algn="ctr" rotWithShape="0">
                  <a:prstClr val="black">
                    <a:alpha val="40000"/>
                  </a:prstClr>
                </a:outerShdw>
              </a:effectLst>
            </p:spPr>
            <p:txBody>
              <a:bodyPr anchor="ctr"/>
              <a:lstStyle/>
              <a:p>
                <a:pPr algn="ctr"/>
                <a:endParaRPr lang="en-US" sz="1600" baseline="-25000" dirty="0"/>
              </a:p>
            </p:txBody>
          </p:sp>
        </p:grpSp>
        <p:grpSp>
          <p:nvGrpSpPr>
            <p:cNvPr id="15" name="Group 59"/>
            <p:cNvGrpSpPr/>
            <p:nvPr/>
          </p:nvGrpSpPr>
          <p:grpSpPr>
            <a:xfrm>
              <a:off x="2280258" y="1511515"/>
              <a:ext cx="884212" cy="1150661"/>
              <a:chOff x="2649561" y="2771775"/>
              <a:chExt cx="991493" cy="1290271"/>
            </a:xfrm>
          </p:grpSpPr>
          <p:sp>
            <p:nvSpPr>
              <p:cNvPr id="16" name="Round Same Side Corner Rectangle 15"/>
              <p:cNvSpPr/>
              <p:nvPr/>
            </p:nvSpPr>
            <p:spPr>
              <a:xfrm rot="10800000">
                <a:off x="2649561" y="2771775"/>
                <a:ext cx="991493" cy="1290271"/>
              </a:xfrm>
              <a:prstGeom prst="round2SameRect">
                <a:avLst>
                  <a:gd name="adj1" fmla="val 50000"/>
                  <a:gd name="adj2" fmla="val 0"/>
                </a:avLst>
              </a:prstGeom>
              <a:gradFill>
                <a:gsLst>
                  <a:gs pos="0">
                    <a:srgbClr val="061C23"/>
                  </a:gs>
                  <a:gs pos="100000">
                    <a:schemeClr val="accent3">
                      <a:lumMod val="10000"/>
                      <a:alpha val="75000"/>
                    </a:schemeClr>
                  </a:gs>
                </a:gsLst>
                <a:lin ang="5400000" scaled="0"/>
              </a:gradFill>
              <a:ln w="12700">
                <a:gradFill>
                  <a:gsLst>
                    <a:gs pos="0">
                      <a:srgbClr val="01BBBB"/>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3152" rIns="274320" bIns="45720" numCol="1" spcCol="0" rtlCol="0" fromWordArt="0" anchor="t" anchorCtr="0" forceAA="0" compatLnSpc="1">
                <a:prstTxWarp prst="textNoShape">
                  <a:avLst/>
                </a:prstTxWarp>
                <a:noAutofit/>
              </a:bodyPr>
              <a:lstStyle/>
              <a:p>
                <a:pPr algn="r"/>
                <a:endParaRPr lang="en-US" dirty="0">
                  <a:latin typeface="+mj-lt"/>
                </a:endParaRPr>
              </a:p>
            </p:txBody>
          </p:sp>
          <p:sp>
            <p:nvSpPr>
              <p:cNvPr id="17" name="Rectangle 16"/>
              <p:cNvSpPr/>
              <p:nvPr/>
            </p:nvSpPr>
            <p:spPr>
              <a:xfrm>
                <a:off x="2755407" y="2783361"/>
                <a:ext cx="779803" cy="33163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367">
                  <a:lnSpc>
                    <a:spcPct val="90000"/>
                  </a:lnSpc>
                </a:pPr>
                <a:r>
                  <a:rPr lang="en-US" sz="800" dirty="0" smtClean="0">
                    <a:solidFill>
                      <a:schemeClr val="tx1">
                        <a:lumMod val="40000"/>
                        <a:lumOff val="60000"/>
                      </a:schemeClr>
                    </a:solidFill>
                    <a:latin typeface="Arial"/>
                    <a:cs typeface="Arial" charset="0"/>
                  </a:rPr>
                  <a:t>Network</a:t>
                </a:r>
                <a:br>
                  <a:rPr lang="en-US" sz="800" dirty="0" smtClean="0">
                    <a:solidFill>
                      <a:schemeClr val="tx1">
                        <a:lumMod val="40000"/>
                        <a:lumOff val="60000"/>
                      </a:schemeClr>
                    </a:solidFill>
                    <a:latin typeface="Arial"/>
                    <a:cs typeface="Arial" charset="0"/>
                  </a:rPr>
                </a:br>
                <a:r>
                  <a:rPr lang="en-US" sz="800" dirty="0" smtClean="0">
                    <a:solidFill>
                      <a:schemeClr val="tx1">
                        <a:lumMod val="40000"/>
                        <a:lumOff val="60000"/>
                      </a:schemeClr>
                    </a:solidFill>
                    <a:latin typeface="Arial"/>
                    <a:cs typeface="Arial" charset="0"/>
                  </a:rPr>
                  <a:t>SME</a:t>
                </a:r>
                <a:endParaRPr lang="en-US" sz="800" dirty="0">
                  <a:solidFill>
                    <a:schemeClr val="tx1">
                      <a:lumMod val="40000"/>
                      <a:lumOff val="60000"/>
                    </a:schemeClr>
                  </a:solidFill>
                  <a:latin typeface="Arial"/>
                  <a:cs typeface="Arial" charset="0"/>
                </a:endParaRPr>
              </a:p>
            </p:txBody>
          </p:sp>
          <p:sp>
            <p:nvSpPr>
              <p:cNvPr id="18" name="Oval 17"/>
              <p:cNvSpPr/>
              <p:nvPr/>
            </p:nvSpPr>
            <p:spPr>
              <a:xfrm flipH="1">
                <a:off x="2768907" y="3172873"/>
                <a:ext cx="752803" cy="752803"/>
              </a:xfrm>
              <a:prstGeom prst="ellipse">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p>
            </p:txBody>
          </p:sp>
          <p:sp>
            <p:nvSpPr>
              <p:cNvPr id="19" name="Freeform 20"/>
              <p:cNvSpPr>
                <a:spLocks noEditPoints="1"/>
              </p:cNvSpPr>
              <p:nvPr/>
            </p:nvSpPr>
            <p:spPr bwMode="auto">
              <a:xfrm>
                <a:off x="2927594" y="3288722"/>
                <a:ext cx="435428" cy="483642"/>
              </a:xfrm>
              <a:custGeom>
                <a:avLst/>
                <a:gdLst/>
                <a:ahLst/>
                <a:cxnLst>
                  <a:cxn ang="0">
                    <a:pos x="117" y="0"/>
                  </a:cxn>
                  <a:cxn ang="0">
                    <a:pos x="117" y="74"/>
                  </a:cxn>
                  <a:cxn ang="0">
                    <a:pos x="272" y="381"/>
                  </a:cxn>
                  <a:cxn ang="0">
                    <a:pos x="207" y="406"/>
                  </a:cxn>
                  <a:cxn ang="0">
                    <a:pos x="362" y="381"/>
                  </a:cxn>
                  <a:cxn ang="0">
                    <a:pos x="324" y="238"/>
                  </a:cxn>
                  <a:cxn ang="0">
                    <a:pos x="362" y="218"/>
                  </a:cxn>
                  <a:cxn ang="0">
                    <a:pos x="166" y="194"/>
                  </a:cxn>
                  <a:cxn ang="0">
                    <a:pos x="147" y="218"/>
                  </a:cxn>
                  <a:cxn ang="0">
                    <a:pos x="272" y="218"/>
                  </a:cxn>
                  <a:cxn ang="0">
                    <a:pos x="272" y="381"/>
                  </a:cxn>
                  <a:cxn ang="0">
                    <a:pos x="0" y="297"/>
                  </a:cxn>
                  <a:cxn ang="0">
                    <a:pos x="47" y="309"/>
                  </a:cxn>
                  <a:cxn ang="0">
                    <a:pos x="53" y="342"/>
                  </a:cxn>
                  <a:cxn ang="0">
                    <a:pos x="8" y="377"/>
                  </a:cxn>
                  <a:cxn ang="0">
                    <a:pos x="12" y="387"/>
                  </a:cxn>
                  <a:cxn ang="0">
                    <a:pos x="7" y="398"/>
                  </a:cxn>
                  <a:cxn ang="0">
                    <a:pos x="24" y="398"/>
                  </a:cxn>
                  <a:cxn ang="0">
                    <a:pos x="18" y="387"/>
                  </a:cxn>
                  <a:cxn ang="0">
                    <a:pos x="53" y="386"/>
                  </a:cxn>
                  <a:cxn ang="0">
                    <a:pos x="54" y="400"/>
                  </a:cxn>
                  <a:cxn ang="0">
                    <a:pos x="57" y="408"/>
                  </a:cxn>
                  <a:cxn ang="0">
                    <a:pos x="65" y="400"/>
                  </a:cxn>
                  <a:cxn ang="0">
                    <a:pos x="68" y="386"/>
                  </a:cxn>
                  <a:cxn ang="0">
                    <a:pos x="69" y="383"/>
                  </a:cxn>
                  <a:cxn ang="0">
                    <a:pos x="103" y="390"/>
                  </a:cxn>
                  <a:cxn ang="0">
                    <a:pos x="106" y="407"/>
                  </a:cxn>
                  <a:cxn ang="0">
                    <a:pos x="109" y="390"/>
                  </a:cxn>
                  <a:cxn ang="0">
                    <a:pos x="114" y="388"/>
                  </a:cxn>
                  <a:cxn ang="0">
                    <a:pos x="69" y="365"/>
                  </a:cxn>
                  <a:cxn ang="0">
                    <a:pos x="75" y="342"/>
                  </a:cxn>
                  <a:cxn ang="0">
                    <a:pos x="117" y="309"/>
                  </a:cxn>
                  <a:cxn ang="0">
                    <a:pos x="129" y="294"/>
                  </a:cxn>
                  <a:cxn ang="0">
                    <a:pos x="153" y="285"/>
                  </a:cxn>
                  <a:cxn ang="0">
                    <a:pos x="154" y="401"/>
                  </a:cxn>
                  <a:cxn ang="0">
                    <a:pos x="205" y="265"/>
                  </a:cxn>
                  <a:cxn ang="0">
                    <a:pos x="205" y="264"/>
                  </a:cxn>
                  <a:cxn ang="0">
                    <a:pos x="205" y="264"/>
                  </a:cxn>
                  <a:cxn ang="0">
                    <a:pos x="181" y="235"/>
                  </a:cxn>
                  <a:cxn ang="0">
                    <a:pos x="119" y="194"/>
                  </a:cxn>
                  <a:cxn ang="0">
                    <a:pos x="206" y="194"/>
                  </a:cxn>
                  <a:cxn ang="0">
                    <a:pos x="311" y="188"/>
                  </a:cxn>
                  <a:cxn ang="0">
                    <a:pos x="315" y="176"/>
                  </a:cxn>
                  <a:cxn ang="0">
                    <a:pos x="367" y="68"/>
                  </a:cxn>
                  <a:cxn ang="0">
                    <a:pos x="312" y="171"/>
                  </a:cxn>
                  <a:cxn ang="0">
                    <a:pos x="307" y="174"/>
                  </a:cxn>
                  <a:cxn ang="0">
                    <a:pos x="206" y="154"/>
                  </a:cxn>
                  <a:cxn ang="0">
                    <a:pos x="132" y="132"/>
                  </a:cxn>
                  <a:cxn ang="0">
                    <a:pos x="92" y="86"/>
                  </a:cxn>
                  <a:cxn ang="0">
                    <a:pos x="38" y="168"/>
                  </a:cxn>
                  <a:cxn ang="0">
                    <a:pos x="35" y="168"/>
                  </a:cxn>
                  <a:cxn ang="0">
                    <a:pos x="23" y="133"/>
                  </a:cxn>
                  <a:cxn ang="0">
                    <a:pos x="2" y="145"/>
                  </a:cxn>
                  <a:cxn ang="0">
                    <a:pos x="2" y="230"/>
                  </a:cxn>
                  <a:cxn ang="0">
                    <a:pos x="12" y="282"/>
                  </a:cxn>
                  <a:cxn ang="0">
                    <a:pos x="0" y="294"/>
                  </a:cxn>
                  <a:cxn ang="0">
                    <a:pos x="35" y="282"/>
                  </a:cxn>
                  <a:cxn ang="0">
                    <a:pos x="24" y="272"/>
                  </a:cxn>
                </a:cxnLst>
                <a:rect l="0" t="0" r="r" b="b"/>
                <a:pathLst>
                  <a:path w="367" h="408">
                    <a:moveTo>
                      <a:pt x="154" y="37"/>
                    </a:moveTo>
                    <a:cubicBezTo>
                      <a:pt x="154" y="16"/>
                      <a:pt x="137" y="0"/>
                      <a:pt x="117" y="0"/>
                    </a:cubicBezTo>
                    <a:cubicBezTo>
                      <a:pt x="97" y="0"/>
                      <a:pt x="80" y="16"/>
                      <a:pt x="80" y="37"/>
                    </a:cubicBezTo>
                    <a:cubicBezTo>
                      <a:pt x="80" y="57"/>
                      <a:pt x="97" y="74"/>
                      <a:pt x="117" y="74"/>
                    </a:cubicBezTo>
                    <a:cubicBezTo>
                      <a:pt x="137" y="74"/>
                      <a:pt x="154" y="57"/>
                      <a:pt x="154" y="37"/>
                    </a:cubicBezTo>
                    <a:close/>
                    <a:moveTo>
                      <a:pt x="272" y="381"/>
                    </a:moveTo>
                    <a:cubicBezTo>
                      <a:pt x="207" y="381"/>
                      <a:pt x="207" y="381"/>
                      <a:pt x="207" y="381"/>
                    </a:cubicBezTo>
                    <a:cubicBezTo>
                      <a:pt x="207" y="406"/>
                      <a:pt x="207" y="406"/>
                      <a:pt x="207" y="406"/>
                    </a:cubicBezTo>
                    <a:cubicBezTo>
                      <a:pt x="362" y="406"/>
                      <a:pt x="362" y="406"/>
                      <a:pt x="362" y="406"/>
                    </a:cubicBezTo>
                    <a:cubicBezTo>
                      <a:pt x="362" y="381"/>
                      <a:pt x="362" y="381"/>
                      <a:pt x="362" y="381"/>
                    </a:cubicBezTo>
                    <a:cubicBezTo>
                      <a:pt x="324" y="381"/>
                      <a:pt x="324" y="381"/>
                      <a:pt x="324" y="381"/>
                    </a:cubicBezTo>
                    <a:cubicBezTo>
                      <a:pt x="324" y="238"/>
                      <a:pt x="324" y="238"/>
                      <a:pt x="324" y="238"/>
                    </a:cubicBezTo>
                    <a:cubicBezTo>
                      <a:pt x="324" y="218"/>
                      <a:pt x="324" y="218"/>
                      <a:pt x="324" y="218"/>
                    </a:cubicBezTo>
                    <a:cubicBezTo>
                      <a:pt x="362" y="218"/>
                      <a:pt x="362" y="218"/>
                      <a:pt x="362" y="218"/>
                    </a:cubicBezTo>
                    <a:cubicBezTo>
                      <a:pt x="362" y="194"/>
                      <a:pt x="362" y="194"/>
                      <a:pt x="362" y="194"/>
                    </a:cubicBezTo>
                    <a:cubicBezTo>
                      <a:pt x="166" y="194"/>
                      <a:pt x="166" y="194"/>
                      <a:pt x="166" y="194"/>
                    </a:cubicBezTo>
                    <a:cubicBezTo>
                      <a:pt x="147" y="194"/>
                      <a:pt x="147" y="194"/>
                      <a:pt x="147" y="194"/>
                    </a:cubicBezTo>
                    <a:cubicBezTo>
                      <a:pt x="147" y="218"/>
                      <a:pt x="147" y="218"/>
                      <a:pt x="147" y="218"/>
                    </a:cubicBezTo>
                    <a:cubicBezTo>
                      <a:pt x="221" y="218"/>
                      <a:pt x="221" y="218"/>
                      <a:pt x="221" y="218"/>
                    </a:cubicBezTo>
                    <a:cubicBezTo>
                      <a:pt x="272" y="218"/>
                      <a:pt x="272" y="218"/>
                      <a:pt x="272" y="218"/>
                    </a:cubicBezTo>
                    <a:cubicBezTo>
                      <a:pt x="272" y="233"/>
                      <a:pt x="272" y="233"/>
                      <a:pt x="272" y="233"/>
                    </a:cubicBezTo>
                    <a:lnTo>
                      <a:pt x="272" y="381"/>
                    </a:lnTo>
                    <a:close/>
                    <a:moveTo>
                      <a:pt x="0" y="294"/>
                    </a:moveTo>
                    <a:cubicBezTo>
                      <a:pt x="0" y="297"/>
                      <a:pt x="0" y="297"/>
                      <a:pt x="0" y="297"/>
                    </a:cubicBezTo>
                    <a:cubicBezTo>
                      <a:pt x="0" y="303"/>
                      <a:pt x="6" y="309"/>
                      <a:pt x="12" y="309"/>
                    </a:cubicBezTo>
                    <a:cubicBezTo>
                      <a:pt x="47" y="309"/>
                      <a:pt x="47" y="309"/>
                      <a:pt x="47" y="309"/>
                    </a:cubicBezTo>
                    <a:cubicBezTo>
                      <a:pt x="47" y="342"/>
                      <a:pt x="47" y="342"/>
                      <a:pt x="47" y="342"/>
                    </a:cubicBezTo>
                    <a:cubicBezTo>
                      <a:pt x="53" y="342"/>
                      <a:pt x="53" y="342"/>
                      <a:pt x="53" y="342"/>
                    </a:cubicBezTo>
                    <a:cubicBezTo>
                      <a:pt x="53" y="365"/>
                      <a:pt x="53" y="365"/>
                      <a:pt x="53" y="365"/>
                    </a:cubicBezTo>
                    <a:cubicBezTo>
                      <a:pt x="8" y="377"/>
                      <a:pt x="8" y="377"/>
                      <a:pt x="8" y="377"/>
                    </a:cubicBezTo>
                    <a:cubicBezTo>
                      <a:pt x="8" y="388"/>
                      <a:pt x="8" y="388"/>
                      <a:pt x="8" y="388"/>
                    </a:cubicBezTo>
                    <a:cubicBezTo>
                      <a:pt x="12" y="387"/>
                      <a:pt x="12" y="387"/>
                      <a:pt x="12" y="387"/>
                    </a:cubicBezTo>
                    <a:cubicBezTo>
                      <a:pt x="12" y="390"/>
                      <a:pt x="12" y="390"/>
                      <a:pt x="12" y="390"/>
                    </a:cubicBezTo>
                    <a:cubicBezTo>
                      <a:pt x="9" y="391"/>
                      <a:pt x="7" y="394"/>
                      <a:pt x="7" y="398"/>
                    </a:cubicBezTo>
                    <a:cubicBezTo>
                      <a:pt x="7" y="403"/>
                      <a:pt x="11" y="407"/>
                      <a:pt x="15" y="407"/>
                    </a:cubicBezTo>
                    <a:cubicBezTo>
                      <a:pt x="20" y="407"/>
                      <a:pt x="24" y="403"/>
                      <a:pt x="24" y="398"/>
                    </a:cubicBezTo>
                    <a:cubicBezTo>
                      <a:pt x="24" y="394"/>
                      <a:pt x="22" y="391"/>
                      <a:pt x="18" y="390"/>
                    </a:cubicBezTo>
                    <a:cubicBezTo>
                      <a:pt x="18" y="387"/>
                      <a:pt x="18" y="387"/>
                      <a:pt x="18" y="387"/>
                    </a:cubicBezTo>
                    <a:cubicBezTo>
                      <a:pt x="53" y="383"/>
                      <a:pt x="53" y="383"/>
                      <a:pt x="53" y="383"/>
                    </a:cubicBezTo>
                    <a:cubicBezTo>
                      <a:pt x="53" y="386"/>
                      <a:pt x="53" y="386"/>
                      <a:pt x="53" y="386"/>
                    </a:cubicBezTo>
                    <a:cubicBezTo>
                      <a:pt x="54" y="386"/>
                      <a:pt x="54" y="386"/>
                      <a:pt x="54" y="386"/>
                    </a:cubicBezTo>
                    <a:cubicBezTo>
                      <a:pt x="54" y="400"/>
                      <a:pt x="54" y="400"/>
                      <a:pt x="54" y="400"/>
                    </a:cubicBezTo>
                    <a:cubicBezTo>
                      <a:pt x="57" y="400"/>
                      <a:pt x="57" y="400"/>
                      <a:pt x="57" y="400"/>
                    </a:cubicBezTo>
                    <a:cubicBezTo>
                      <a:pt x="57" y="408"/>
                      <a:pt x="57" y="408"/>
                      <a:pt x="57" y="408"/>
                    </a:cubicBezTo>
                    <a:cubicBezTo>
                      <a:pt x="65" y="408"/>
                      <a:pt x="65" y="408"/>
                      <a:pt x="65" y="408"/>
                    </a:cubicBezTo>
                    <a:cubicBezTo>
                      <a:pt x="65" y="400"/>
                      <a:pt x="65" y="400"/>
                      <a:pt x="65" y="400"/>
                    </a:cubicBezTo>
                    <a:cubicBezTo>
                      <a:pt x="68" y="400"/>
                      <a:pt x="68" y="400"/>
                      <a:pt x="68" y="400"/>
                    </a:cubicBezTo>
                    <a:cubicBezTo>
                      <a:pt x="68" y="386"/>
                      <a:pt x="68" y="386"/>
                      <a:pt x="68" y="386"/>
                    </a:cubicBezTo>
                    <a:cubicBezTo>
                      <a:pt x="69" y="386"/>
                      <a:pt x="69" y="386"/>
                      <a:pt x="69" y="386"/>
                    </a:cubicBezTo>
                    <a:cubicBezTo>
                      <a:pt x="69" y="383"/>
                      <a:pt x="69" y="383"/>
                      <a:pt x="69" y="383"/>
                    </a:cubicBezTo>
                    <a:cubicBezTo>
                      <a:pt x="103" y="387"/>
                      <a:pt x="103" y="387"/>
                      <a:pt x="103" y="387"/>
                    </a:cubicBezTo>
                    <a:cubicBezTo>
                      <a:pt x="103" y="390"/>
                      <a:pt x="103" y="390"/>
                      <a:pt x="103" y="390"/>
                    </a:cubicBezTo>
                    <a:cubicBezTo>
                      <a:pt x="100" y="391"/>
                      <a:pt x="97" y="394"/>
                      <a:pt x="97" y="398"/>
                    </a:cubicBezTo>
                    <a:cubicBezTo>
                      <a:pt x="97" y="403"/>
                      <a:pt x="101" y="407"/>
                      <a:pt x="106" y="407"/>
                    </a:cubicBezTo>
                    <a:cubicBezTo>
                      <a:pt x="111" y="407"/>
                      <a:pt x="115" y="403"/>
                      <a:pt x="115" y="398"/>
                    </a:cubicBezTo>
                    <a:cubicBezTo>
                      <a:pt x="115" y="394"/>
                      <a:pt x="112" y="391"/>
                      <a:pt x="109" y="390"/>
                    </a:cubicBezTo>
                    <a:cubicBezTo>
                      <a:pt x="109" y="387"/>
                      <a:pt x="109" y="387"/>
                      <a:pt x="109" y="387"/>
                    </a:cubicBezTo>
                    <a:cubicBezTo>
                      <a:pt x="114" y="388"/>
                      <a:pt x="114" y="388"/>
                      <a:pt x="114" y="388"/>
                    </a:cubicBezTo>
                    <a:cubicBezTo>
                      <a:pt x="114" y="377"/>
                      <a:pt x="114" y="377"/>
                      <a:pt x="114" y="377"/>
                    </a:cubicBezTo>
                    <a:cubicBezTo>
                      <a:pt x="69" y="365"/>
                      <a:pt x="69" y="365"/>
                      <a:pt x="69" y="365"/>
                    </a:cubicBezTo>
                    <a:cubicBezTo>
                      <a:pt x="69" y="342"/>
                      <a:pt x="69" y="342"/>
                      <a:pt x="69" y="342"/>
                    </a:cubicBezTo>
                    <a:cubicBezTo>
                      <a:pt x="75" y="342"/>
                      <a:pt x="75" y="342"/>
                      <a:pt x="75" y="342"/>
                    </a:cubicBezTo>
                    <a:cubicBezTo>
                      <a:pt x="75" y="309"/>
                      <a:pt x="75" y="309"/>
                      <a:pt x="75" y="309"/>
                    </a:cubicBezTo>
                    <a:cubicBezTo>
                      <a:pt x="117" y="309"/>
                      <a:pt x="117" y="309"/>
                      <a:pt x="117" y="309"/>
                    </a:cubicBezTo>
                    <a:cubicBezTo>
                      <a:pt x="124" y="309"/>
                      <a:pt x="129" y="303"/>
                      <a:pt x="129" y="297"/>
                    </a:cubicBezTo>
                    <a:cubicBezTo>
                      <a:pt x="129" y="294"/>
                      <a:pt x="129" y="294"/>
                      <a:pt x="129" y="294"/>
                    </a:cubicBezTo>
                    <a:cubicBezTo>
                      <a:pt x="129" y="290"/>
                      <a:pt x="127" y="287"/>
                      <a:pt x="124" y="285"/>
                    </a:cubicBezTo>
                    <a:cubicBezTo>
                      <a:pt x="153" y="285"/>
                      <a:pt x="153" y="285"/>
                      <a:pt x="153" y="285"/>
                    </a:cubicBezTo>
                    <a:cubicBezTo>
                      <a:pt x="135" y="374"/>
                      <a:pt x="135" y="374"/>
                      <a:pt x="135" y="374"/>
                    </a:cubicBezTo>
                    <a:cubicBezTo>
                      <a:pt x="133" y="386"/>
                      <a:pt x="141" y="398"/>
                      <a:pt x="154" y="401"/>
                    </a:cubicBezTo>
                    <a:cubicBezTo>
                      <a:pt x="167" y="403"/>
                      <a:pt x="179" y="395"/>
                      <a:pt x="181" y="384"/>
                    </a:cubicBezTo>
                    <a:cubicBezTo>
                      <a:pt x="205" y="265"/>
                      <a:pt x="205" y="265"/>
                      <a:pt x="205" y="265"/>
                    </a:cubicBezTo>
                    <a:cubicBezTo>
                      <a:pt x="205" y="265"/>
                      <a:pt x="205" y="265"/>
                      <a:pt x="205" y="264"/>
                    </a:cubicBezTo>
                    <a:cubicBezTo>
                      <a:pt x="205" y="264"/>
                      <a:pt x="205" y="264"/>
                      <a:pt x="205" y="264"/>
                    </a:cubicBezTo>
                    <a:cubicBezTo>
                      <a:pt x="205" y="264"/>
                      <a:pt x="205" y="264"/>
                      <a:pt x="205" y="264"/>
                    </a:cubicBezTo>
                    <a:cubicBezTo>
                      <a:pt x="205" y="264"/>
                      <a:pt x="205" y="264"/>
                      <a:pt x="205" y="264"/>
                    </a:cubicBezTo>
                    <a:cubicBezTo>
                      <a:pt x="205" y="262"/>
                      <a:pt x="205" y="260"/>
                      <a:pt x="205" y="258"/>
                    </a:cubicBezTo>
                    <a:cubicBezTo>
                      <a:pt x="204" y="245"/>
                      <a:pt x="194" y="235"/>
                      <a:pt x="181" y="235"/>
                    </a:cubicBezTo>
                    <a:cubicBezTo>
                      <a:pt x="110" y="235"/>
                      <a:pt x="110" y="235"/>
                      <a:pt x="110" y="235"/>
                    </a:cubicBezTo>
                    <a:cubicBezTo>
                      <a:pt x="119" y="194"/>
                      <a:pt x="119" y="194"/>
                      <a:pt x="119" y="194"/>
                    </a:cubicBezTo>
                    <a:cubicBezTo>
                      <a:pt x="166" y="194"/>
                      <a:pt x="166" y="194"/>
                      <a:pt x="166" y="194"/>
                    </a:cubicBezTo>
                    <a:cubicBezTo>
                      <a:pt x="206" y="194"/>
                      <a:pt x="206" y="194"/>
                      <a:pt x="206" y="194"/>
                    </a:cubicBezTo>
                    <a:cubicBezTo>
                      <a:pt x="213" y="194"/>
                      <a:pt x="217" y="190"/>
                      <a:pt x="219" y="188"/>
                    </a:cubicBezTo>
                    <a:cubicBezTo>
                      <a:pt x="311" y="188"/>
                      <a:pt x="311" y="188"/>
                      <a:pt x="311" y="188"/>
                    </a:cubicBezTo>
                    <a:cubicBezTo>
                      <a:pt x="311" y="178"/>
                      <a:pt x="311" y="178"/>
                      <a:pt x="311" y="178"/>
                    </a:cubicBezTo>
                    <a:cubicBezTo>
                      <a:pt x="313" y="178"/>
                      <a:pt x="314" y="177"/>
                      <a:pt x="315" y="176"/>
                    </a:cubicBezTo>
                    <a:cubicBezTo>
                      <a:pt x="325" y="180"/>
                      <a:pt x="325" y="180"/>
                      <a:pt x="325" y="180"/>
                    </a:cubicBezTo>
                    <a:cubicBezTo>
                      <a:pt x="367" y="68"/>
                      <a:pt x="367" y="68"/>
                      <a:pt x="367" y="68"/>
                    </a:cubicBezTo>
                    <a:cubicBezTo>
                      <a:pt x="353" y="63"/>
                      <a:pt x="353" y="63"/>
                      <a:pt x="353" y="63"/>
                    </a:cubicBezTo>
                    <a:cubicBezTo>
                      <a:pt x="312" y="171"/>
                      <a:pt x="312" y="171"/>
                      <a:pt x="312" y="171"/>
                    </a:cubicBezTo>
                    <a:cubicBezTo>
                      <a:pt x="312" y="171"/>
                      <a:pt x="311" y="170"/>
                      <a:pt x="311" y="170"/>
                    </a:cubicBezTo>
                    <a:cubicBezTo>
                      <a:pt x="309" y="170"/>
                      <a:pt x="307" y="172"/>
                      <a:pt x="307" y="174"/>
                    </a:cubicBezTo>
                    <a:cubicBezTo>
                      <a:pt x="307" y="174"/>
                      <a:pt x="225" y="174"/>
                      <a:pt x="225" y="174"/>
                    </a:cubicBezTo>
                    <a:cubicBezTo>
                      <a:pt x="225" y="163"/>
                      <a:pt x="217" y="154"/>
                      <a:pt x="206" y="154"/>
                    </a:cubicBezTo>
                    <a:cubicBezTo>
                      <a:pt x="127" y="154"/>
                      <a:pt x="127" y="154"/>
                      <a:pt x="127" y="154"/>
                    </a:cubicBezTo>
                    <a:cubicBezTo>
                      <a:pt x="132" y="132"/>
                      <a:pt x="132" y="132"/>
                      <a:pt x="132" y="132"/>
                    </a:cubicBezTo>
                    <a:cubicBezTo>
                      <a:pt x="136" y="112"/>
                      <a:pt x="124" y="93"/>
                      <a:pt x="104" y="89"/>
                    </a:cubicBezTo>
                    <a:cubicBezTo>
                      <a:pt x="92" y="86"/>
                      <a:pt x="92" y="86"/>
                      <a:pt x="92" y="86"/>
                    </a:cubicBezTo>
                    <a:cubicBezTo>
                      <a:pt x="73" y="82"/>
                      <a:pt x="53" y="95"/>
                      <a:pt x="49" y="114"/>
                    </a:cubicBezTo>
                    <a:cubicBezTo>
                      <a:pt x="38" y="168"/>
                      <a:pt x="38" y="168"/>
                      <a:pt x="38" y="168"/>
                    </a:cubicBezTo>
                    <a:cubicBezTo>
                      <a:pt x="35" y="183"/>
                      <a:pt x="35" y="183"/>
                      <a:pt x="35" y="183"/>
                    </a:cubicBezTo>
                    <a:cubicBezTo>
                      <a:pt x="35" y="168"/>
                      <a:pt x="35" y="168"/>
                      <a:pt x="35" y="168"/>
                    </a:cubicBezTo>
                    <a:cubicBezTo>
                      <a:pt x="35" y="145"/>
                      <a:pt x="35" y="145"/>
                      <a:pt x="35" y="145"/>
                    </a:cubicBezTo>
                    <a:cubicBezTo>
                      <a:pt x="35" y="138"/>
                      <a:pt x="29" y="133"/>
                      <a:pt x="23" y="133"/>
                    </a:cubicBezTo>
                    <a:cubicBezTo>
                      <a:pt x="14" y="133"/>
                      <a:pt x="14" y="133"/>
                      <a:pt x="14" y="133"/>
                    </a:cubicBezTo>
                    <a:cubicBezTo>
                      <a:pt x="7" y="133"/>
                      <a:pt x="2" y="138"/>
                      <a:pt x="2" y="145"/>
                    </a:cubicBezTo>
                    <a:cubicBezTo>
                      <a:pt x="2" y="170"/>
                      <a:pt x="2" y="170"/>
                      <a:pt x="2" y="170"/>
                    </a:cubicBezTo>
                    <a:cubicBezTo>
                      <a:pt x="2" y="230"/>
                      <a:pt x="2" y="230"/>
                      <a:pt x="2" y="230"/>
                    </a:cubicBezTo>
                    <a:cubicBezTo>
                      <a:pt x="2" y="237"/>
                      <a:pt x="6" y="242"/>
                      <a:pt x="12" y="242"/>
                    </a:cubicBezTo>
                    <a:cubicBezTo>
                      <a:pt x="12" y="282"/>
                      <a:pt x="12" y="282"/>
                      <a:pt x="12" y="282"/>
                    </a:cubicBezTo>
                    <a:cubicBezTo>
                      <a:pt x="12" y="282"/>
                      <a:pt x="12" y="282"/>
                      <a:pt x="12" y="282"/>
                    </a:cubicBezTo>
                    <a:cubicBezTo>
                      <a:pt x="6" y="282"/>
                      <a:pt x="0" y="288"/>
                      <a:pt x="0" y="294"/>
                    </a:cubicBezTo>
                    <a:close/>
                    <a:moveTo>
                      <a:pt x="24" y="272"/>
                    </a:moveTo>
                    <a:cubicBezTo>
                      <a:pt x="27" y="276"/>
                      <a:pt x="30" y="280"/>
                      <a:pt x="35" y="282"/>
                    </a:cubicBezTo>
                    <a:cubicBezTo>
                      <a:pt x="24" y="282"/>
                      <a:pt x="24" y="282"/>
                      <a:pt x="24" y="282"/>
                    </a:cubicBezTo>
                    <a:lnTo>
                      <a:pt x="24" y="272"/>
                    </a:lnTo>
                    <a:close/>
                  </a:path>
                </a:pathLst>
              </a:custGeom>
              <a:gradFill flip="none" rotWithShape="1">
                <a:gsLst>
                  <a:gs pos="0">
                    <a:schemeClr val="tx2">
                      <a:lumMod val="75000"/>
                    </a:schemeClr>
                  </a:gs>
                  <a:gs pos="90000">
                    <a:schemeClr val="accent5">
                      <a:shade val="100000"/>
                      <a:satMod val="115000"/>
                    </a:schemeClr>
                  </a:gs>
                </a:gsLst>
                <a:lin ang="16200000" scaled="1"/>
                <a:tileRect/>
              </a:gradFill>
              <a:ln w="3175" cap="flat" cmpd="sng" algn="ctr">
                <a:solidFill>
                  <a:schemeClr val="bg1"/>
                </a:solidFill>
                <a:prstDash val="solid"/>
              </a:ln>
              <a:effectLst>
                <a:outerShdw blurRad="63500" sx="102000" sy="102000" algn="ctr" rotWithShape="0">
                  <a:prstClr val="black">
                    <a:alpha val="40000"/>
                  </a:prstClr>
                </a:outerShdw>
              </a:effectLst>
            </p:spPr>
            <p:txBody>
              <a:bodyPr anchor="ctr"/>
              <a:lstStyle/>
              <a:p>
                <a:pPr algn="ctr"/>
                <a:endParaRPr lang="en-US" sz="1600" baseline="-25000" dirty="0"/>
              </a:p>
            </p:txBody>
          </p:sp>
        </p:grpSp>
        <p:sp>
          <p:nvSpPr>
            <p:cNvPr id="21" name="Content Placeholder 2"/>
            <p:cNvSpPr txBox="1">
              <a:spLocks/>
            </p:cNvSpPr>
            <p:nvPr/>
          </p:nvSpPr>
          <p:spPr>
            <a:xfrm>
              <a:off x="371473" y="2914136"/>
              <a:ext cx="2896161" cy="3265557"/>
            </a:xfrm>
            <a:prstGeom prst="rect">
              <a:avLst/>
            </a:prstGeom>
          </p:spPr>
          <p:txBody>
            <a:bodyPr vert="horz" wrap="square" lIns="91440" tIns="45720" rIns="91440" bIns="45720" rtlCol="0">
              <a:spAutoFit/>
            </a:bodyPr>
            <a:lstStyle>
              <a:lvl1pPr marL="228600" indent="-228600" algn="l" defTabSz="914400" rtl="0" eaLnBrk="1" latinLnBrk="0" hangingPunct="1">
                <a:lnSpc>
                  <a:spcPct val="95000"/>
                </a:lnSpc>
                <a:spcBef>
                  <a:spcPts val="1440"/>
                </a:spcBef>
                <a:buClr>
                  <a:srgbClr val="96CA4B"/>
                </a:buClr>
                <a:buSzPct val="90000"/>
                <a:buFont typeface="Arial" pitchFamily="34" charset="0"/>
                <a:buChar char="•"/>
                <a:tabLst/>
                <a:defRPr lang="en-US" sz="2000" kern="1200" dirty="0" smtClean="0">
                  <a:solidFill>
                    <a:schemeClr val="bg1"/>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chemeClr val="bg1"/>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chemeClr val="bg1"/>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chemeClr val="bg1"/>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6538" lvl="1" indent="-228600">
                <a:spcBef>
                  <a:spcPts val="600"/>
                </a:spcBef>
                <a:buClr>
                  <a:schemeClr val="tx1">
                    <a:lumMod val="60000"/>
                    <a:lumOff val="40000"/>
                  </a:schemeClr>
                </a:buClr>
                <a:buSzPct val="70000"/>
                <a:buFont typeface="Arial" pitchFamily="34" charset="0"/>
                <a:buChar char="•"/>
              </a:pPr>
              <a:r>
                <a:rPr lang="en-US" sz="1400" dirty="0">
                  <a:solidFill>
                    <a:schemeClr val="tx1"/>
                  </a:solidFill>
                </a:rPr>
                <a:t>Subject </a:t>
              </a:r>
              <a:r>
                <a:rPr lang="en-US" sz="1400" dirty="0" smtClean="0">
                  <a:solidFill>
                    <a:schemeClr val="tx1"/>
                  </a:solidFill>
                </a:rPr>
                <a:t>matter experts </a:t>
              </a:r>
              <a:r>
                <a:rPr lang="en-US" sz="1400" dirty="0">
                  <a:solidFill>
                    <a:schemeClr val="tx1"/>
                  </a:solidFill>
                </a:rPr>
                <a:t>consumed by manual configuration </a:t>
              </a:r>
              <a:r>
                <a:rPr lang="en-US" sz="1400" dirty="0" smtClean="0">
                  <a:solidFill>
                    <a:schemeClr val="tx1"/>
                  </a:solidFill>
                </a:rPr>
                <a:t>chores</a:t>
              </a:r>
            </a:p>
            <a:p>
              <a:pPr marL="236538" lvl="1" indent="-228600">
                <a:spcBef>
                  <a:spcPts val="600"/>
                </a:spcBef>
                <a:buClr>
                  <a:schemeClr val="tx1">
                    <a:lumMod val="60000"/>
                    <a:lumOff val="40000"/>
                  </a:schemeClr>
                </a:buClr>
                <a:buSzPct val="70000"/>
              </a:pPr>
              <a:endParaRPr lang="en-US" sz="1400" dirty="0">
                <a:solidFill>
                  <a:schemeClr val="tx1"/>
                </a:solidFill>
              </a:endParaRPr>
            </a:p>
            <a:p>
              <a:pPr marL="236538" lvl="1" indent="-228600">
                <a:spcBef>
                  <a:spcPts val="600"/>
                </a:spcBef>
                <a:buClr>
                  <a:schemeClr val="tx1">
                    <a:lumMod val="60000"/>
                    <a:lumOff val="40000"/>
                  </a:schemeClr>
                </a:buClr>
                <a:buSzPct val="70000"/>
                <a:buFont typeface="Arial" pitchFamily="34" charset="0"/>
                <a:buChar char="•"/>
              </a:pPr>
              <a:r>
                <a:rPr lang="en-US" sz="1400" dirty="0" smtClean="0">
                  <a:solidFill>
                    <a:schemeClr val="tx1"/>
                  </a:solidFill>
                </a:rPr>
                <a:t>Serial processes and multiple touches inhibit provisioning speed</a:t>
              </a:r>
            </a:p>
            <a:p>
              <a:pPr marL="236538" lvl="1" indent="-228600">
                <a:spcBef>
                  <a:spcPts val="600"/>
                </a:spcBef>
                <a:buClr>
                  <a:schemeClr val="tx1">
                    <a:lumMod val="60000"/>
                    <a:lumOff val="40000"/>
                  </a:schemeClr>
                </a:buClr>
                <a:buSzPct val="70000"/>
              </a:pPr>
              <a:endParaRPr lang="en-US" sz="1400" dirty="0">
                <a:solidFill>
                  <a:schemeClr val="tx1"/>
                </a:solidFill>
              </a:endParaRPr>
            </a:p>
            <a:p>
              <a:pPr marL="236538" lvl="1" indent="-228600">
                <a:spcBef>
                  <a:spcPts val="600"/>
                </a:spcBef>
                <a:buClr>
                  <a:schemeClr val="tx1">
                    <a:lumMod val="60000"/>
                    <a:lumOff val="40000"/>
                  </a:schemeClr>
                </a:buClr>
                <a:buSzPct val="70000"/>
                <a:buFont typeface="Arial" pitchFamily="34" charset="0"/>
                <a:buChar char="•"/>
              </a:pPr>
              <a:r>
                <a:rPr lang="en-US" sz="1400" dirty="0" smtClean="0">
                  <a:solidFill>
                    <a:schemeClr val="tx1"/>
                  </a:solidFill>
                </a:rPr>
                <a:t>Configuration drift and maintenance challenges</a:t>
              </a:r>
              <a:endParaRPr lang="en-US" sz="1400" dirty="0">
                <a:solidFill>
                  <a:schemeClr val="tx1"/>
                </a:solidFill>
              </a:endParaRPr>
            </a:p>
          </p:txBody>
        </p:sp>
        <p:cxnSp>
          <p:nvCxnSpPr>
            <p:cNvPr id="22" name="Straight Connector 21"/>
            <p:cNvCxnSpPr/>
            <p:nvPr/>
          </p:nvCxnSpPr>
          <p:spPr>
            <a:xfrm>
              <a:off x="330160" y="3945883"/>
              <a:ext cx="2901473" cy="0"/>
            </a:xfrm>
            <a:prstGeom prst="line">
              <a:avLst/>
            </a:prstGeom>
            <a:ln>
              <a:solidFill>
                <a:srgbClr val="000000">
                  <a:alpha val="80000"/>
                </a:srgbClr>
              </a:solidFill>
            </a:ln>
          </p:spPr>
          <p:style>
            <a:lnRef idx="1">
              <a:schemeClr val="accent1"/>
            </a:lnRef>
            <a:fillRef idx="0">
              <a:schemeClr val="accent1"/>
            </a:fillRef>
            <a:effectRef idx="0">
              <a:schemeClr val="accent1"/>
            </a:effectRef>
            <a:fontRef idx="minor">
              <a:schemeClr val="tx1"/>
            </a:fontRef>
          </p:style>
        </p:cxnSp>
        <p:sp>
          <p:nvSpPr>
            <p:cNvPr id="23" name="Rectangle 19"/>
            <p:cNvSpPr>
              <a:spLocks noChangeArrowheads="1"/>
            </p:cNvSpPr>
            <p:nvPr/>
          </p:nvSpPr>
          <p:spPr bwMode="auto">
            <a:xfrm flipH="1">
              <a:off x="3209924" y="1170026"/>
              <a:ext cx="5615007" cy="5521726"/>
            </a:xfrm>
            <a:prstGeom prst="roundRect">
              <a:avLst>
                <a:gd name="adj" fmla="val 4621"/>
              </a:avLst>
            </a:prstGeom>
            <a:gradFill>
              <a:gsLst>
                <a:gs pos="0">
                  <a:srgbClr val="C00000">
                    <a:alpha val="0"/>
                  </a:srgbClr>
                </a:gs>
                <a:gs pos="99000">
                  <a:srgbClr val="1C1C1C"/>
                </a:gs>
              </a:gsLst>
              <a:lin ang="16200000" scaled="0"/>
            </a:gradFill>
            <a:ln w="12700">
              <a:gradFill>
                <a:gsLst>
                  <a:gs pos="0">
                    <a:srgbClr val="01BBBB"/>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t" anchorCtr="0" forceAA="0" compatLnSpc="1">
              <a:prstTxWarp prst="textNoShape">
                <a:avLst/>
              </a:prstTxWarp>
              <a:noAutofit/>
            </a:bodyPr>
            <a:lstStyle/>
            <a:p>
              <a:endParaRPr lang="en-US" sz="1200" dirty="0">
                <a:solidFill>
                  <a:srgbClr val="FFFFFF"/>
                </a:solidFill>
                <a:latin typeface="Arial"/>
                <a:ea typeface="ＭＳ Ｐゴシック" charset="-128"/>
              </a:endParaRPr>
            </a:p>
          </p:txBody>
        </p:sp>
        <p:sp>
          <p:nvSpPr>
            <p:cNvPr id="24" name="Trapezoid 23"/>
            <p:cNvSpPr/>
            <p:nvPr/>
          </p:nvSpPr>
          <p:spPr>
            <a:xfrm>
              <a:off x="6400800" y="4392104"/>
              <a:ext cx="859809" cy="1012210"/>
            </a:xfrm>
            <a:prstGeom prst="trapezoid">
              <a:avLst>
                <a:gd name="adj" fmla="val 0"/>
              </a:avLst>
            </a:prstGeom>
            <a:gradFill>
              <a:gsLst>
                <a:gs pos="0">
                  <a:srgbClr val="C00000">
                    <a:alpha val="0"/>
                  </a:srgbClr>
                </a:gs>
                <a:gs pos="99000">
                  <a:srgbClr val="3D3D3D"/>
                </a:gs>
              </a:gsLst>
              <a:lin ang="16200000" scaled="0"/>
            </a:gra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t" anchorCtr="0" forceAA="0" compatLnSpc="1">
              <a:prstTxWarp prst="textNoShape">
                <a:avLst/>
              </a:prstTxWarp>
              <a:noAutofit/>
            </a:bodyPr>
            <a:lstStyle/>
            <a:p>
              <a:endParaRPr lang="en-US" sz="1200" dirty="0" smtClean="0">
                <a:solidFill>
                  <a:srgbClr val="FFFFFF"/>
                </a:solidFill>
                <a:latin typeface="Arial"/>
                <a:ea typeface="ＭＳ Ｐゴシック" charset="-128"/>
              </a:endParaRPr>
            </a:p>
          </p:txBody>
        </p:sp>
        <p:sp>
          <p:nvSpPr>
            <p:cNvPr id="25" name="Trapezoid 24"/>
            <p:cNvSpPr/>
            <p:nvPr/>
          </p:nvSpPr>
          <p:spPr>
            <a:xfrm>
              <a:off x="5622878" y="4255627"/>
              <a:ext cx="723328" cy="1746915"/>
            </a:xfrm>
            <a:prstGeom prst="trapezoid">
              <a:avLst>
                <a:gd name="adj" fmla="val 0"/>
              </a:avLst>
            </a:prstGeom>
            <a:gradFill>
              <a:gsLst>
                <a:gs pos="0">
                  <a:srgbClr val="C00000">
                    <a:alpha val="0"/>
                  </a:srgbClr>
                </a:gs>
                <a:gs pos="99000">
                  <a:srgbClr val="3D3D3D"/>
                </a:gs>
              </a:gsLst>
              <a:lin ang="16200000" scaled="0"/>
            </a:gra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t" anchorCtr="0" forceAA="0" compatLnSpc="1">
              <a:prstTxWarp prst="textNoShape">
                <a:avLst/>
              </a:prstTxWarp>
              <a:noAutofit/>
            </a:bodyPr>
            <a:lstStyle/>
            <a:p>
              <a:endParaRPr lang="en-US" sz="1200" dirty="0" smtClean="0">
                <a:solidFill>
                  <a:srgbClr val="FFFFFF"/>
                </a:solidFill>
                <a:latin typeface="Arial"/>
                <a:ea typeface="ＭＳ Ｐゴシック" charset="-128"/>
              </a:endParaRPr>
            </a:p>
          </p:txBody>
        </p:sp>
        <p:sp>
          <p:nvSpPr>
            <p:cNvPr id="26" name="Trapezoid 25"/>
            <p:cNvSpPr/>
            <p:nvPr/>
          </p:nvSpPr>
          <p:spPr>
            <a:xfrm>
              <a:off x="5268035" y="4146443"/>
              <a:ext cx="313899" cy="955345"/>
            </a:xfrm>
            <a:prstGeom prst="trapezoid">
              <a:avLst>
                <a:gd name="adj" fmla="val 0"/>
              </a:avLst>
            </a:prstGeom>
            <a:gradFill>
              <a:gsLst>
                <a:gs pos="0">
                  <a:srgbClr val="C00000">
                    <a:alpha val="0"/>
                  </a:srgbClr>
                </a:gs>
                <a:gs pos="99000">
                  <a:srgbClr val="3D3D3D"/>
                </a:gs>
              </a:gsLst>
              <a:lin ang="16200000" scaled="0"/>
            </a:gradFill>
            <a:ln w="12700">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t" anchorCtr="0" forceAA="0" compatLnSpc="1">
              <a:prstTxWarp prst="textNoShape">
                <a:avLst/>
              </a:prstTxWarp>
              <a:noAutofit/>
            </a:bodyPr>
            <a:lstStyle/>
            <a:p>
              <a:endParaRPr lang="en-US" sz="1200" dirty="0" smtClean="0">
                <a:solidFill>
                  <a:srgbClr val="FFFFFF"/>
                </a:solidFill>
                <a:latin typeface="Arial"/>
                <a:ea typeface="ＭＳ Ｐゴシック" charset="-128"/>
              </a:endParaRPr>
            </a:p>
          </p:txBody>
        </p:sp>
        <p:sp>
          <p:nvSpPr>
            <p:cNvPr id="27" name="Rectangle 26"/>
            <p:cNvSpPr/>
            <p:nvPr/>
          </p:nvSpPr>
          <p:spPr>
            <a:xfrm flipH="1">
              <a:off x="6846202" y="2395922"/>
              <a:ext cx="2161318" cy="492914"/>
            </a:xfrm>
            <a:prstGeom prst="rect">
              <a:avLst/>
            </a:prstGeom>
            <a:gradFill flip="none" rotWithShape="1">
              <a:gsLst>
                <a:gs pos="0">
                  <a:srgbClr val="C00000">
                    <a:alpha val="0"/>
                  </a:srgbClr>
                </a:gs>
                <a:gs pos="99000">
                  <a:srgbClr val="104A5C"/>
                </a:gs>
              </a:gsLst>
              <a:lin ang="1080000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57200" rIns="91440" rtlCol="0" anchor="ctr">
              <a:spAutoFit/>
            </a:bodyPr>
            <a:lstStyle/>
            <a:p>
              <a:pPr marL="109538" indent="-109538" defTabSz="814388">
                <a:buFont typeface="Arial" pitchFamily="34" charset="0"/>
                <a:buChar char="•"/>
                <a:defRPr/>
              </a:pPr>
              <a:r>
                <a:rPr lang="en-US" sz="900" dirty="0" smtClean="0">
                  <a:solidFill>
                    <a:schemeClr val="bg1"/>
                  </a:solidFill>
                </a:rPr>
                <a:t>FC Fabric assignments for HBAs</a:t>
              </a:r>
            </a:p>
          </p:txBody>
        </p:sp>
        <p:sp>
          <p:nvSpPr>
            <p:cNvPr id="28" name="Rectangle 27"/>
            <p:cNvSpPr/>
            <p:nvPr/>
          </p:nvSpPr>
          <p:spPr>
            <a:xfrm flipH="1">
              <a:off x="6846202" y="5066868"/>
              <a:ext cx="2161318" cy="492914"/>
            </a:xfrm>
            <a:prstGeom prst="rect">
              <a:avLst/>
            </a:prstGeom>
            <a:gradFill flip="none" rotWithShape="1">
              <a:gsLst>
                <a:gs pos="0">
                  <a:srgbClr val="C00000">
                    <a:alpha val="0"/>
                  </a:srgbClr>
                </a:gs>
                <a:gs pos="99000">
                  <a:srgbClr val="104A5C"/>
                </a:gs>
              </a:gsLst>
              <a:lin ang="1080000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822960" rIns="0" rtlCol="0" anchor="ctr">
              <a:spAutoFit/>
            </a:bodyPr>
            <a:lstStyle/>
            <a:p>
              <a:pPr marL="109538" indent="-109538" defTabSz="814388">
                <a:buFont typeface="Arial" pitchFamily="34" charset="0"/>
                <a:buChar char="•"/>
                <a:defRPr/>
              </a:pPr>
              <a:r>
                <a:rPr lang="en-US" sz="900" dirty="0" smtClean="0">
                  <a:solidFill>
                    <a:schemeClr val="bg1"/>
                  </a:solidFill>
                </a:rPr>
                <a:t>RAID settings</a:t>
              </a:r>
            </a:p>
            <a:p>
              <a:pPr marL="109538" indent="-109538" defTabSz="814388">
                <a:buFont typeface="Arial" pitchFamily="34" charset="0"/>
                <a:buChar char="•"/>
                <a:defRPr/>
              </a:pPr>
              <a:r>
                <a:rPr lang="en-US" sz="900" dirty="0" smtClean="0">
                  <a:solidFill>
                    <a:schemeClr val="bg1"/>
                  </a:solidFill>
                </a:rPr>
                <a:t>Disk scrub actions</a:t>
              </a:r>
              <a:endParaRPr lang="en-US" sz="900" dirty="0">
                <a:solidFill>
                  <a:schemeClr val="bg1"/>
                </a:solidFill>
                <a:latin typeface="+mj-lt"/>
              </a:endParaRPr>
            </a:p>
          </p:txBody>
        </p:sp>
        <p:sp>
          <p:nvSpPr>
            <p:cNvPr id="29" name="Rectangle 28"/>
            <p:cNvSpPr/>
            <p:nvPr/>
          </p:nvSpPr>
          <p:spPr>
            <a:xfrm flipH="1">
              <a:off x="6846202" y="3213800"/>
              <a:ext cx="2161318" cy="1047442"/>
            </a:xfrm>
            <a:prstGeom prst="rect">
              <a:avLst/>
            </a:prstGeom>
            <a:gradFill flip="none" rotWithShape="1">
              <a:gsLst>
                <a:gs pos="0">
                  <a:srgbClr val="C00000">
                    <a:alpha val="0"/>
                  </a:srgbClr>
                </a:gs>
                <a:gs pos="99000">
                  <a:srgbClr val="104A5C"/>
                </a:gs>
              </a:gsLst>
              <a:lin ang="1080000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822960" rIns="0" rtlCol="0" anchor="ctr">
              <a:spAutoFit/>
            </a:bodyPr>
            <a:lstStyle/>
            <a:p>
              <a:pPr marL="109538" indent="-109538" defTabSz="814388">
                <a:buFont typeface="Arial" pitchFamily="34" charset="0"/>
                <a:buChar char="•"/>
                <a:defRPr/>
              </a:pPr>
              <a:r>
                <a:rPr lang="en-US" sz="900" dirty="0" smtClean="0">
                  <a:solidFill>
                    <a:schemeClr val="bg1"/>
                  </a:solidFill>
                </a:rPr>
                <a:t>Number of vHBAs</a:t>
              </a:r>
            </a:p>
            <a:p>
              <a:pPr marL="109538" indent="-109538" defTabSz="814388">
                <a:buFont typeface="Arial" pitchFamily="34" charset="0"/>
                <a:buChar char="•"/>
                <a:defRPr/>
              </a:pPr>
              <a:r>
                <a:rPr lang="en-US" sz="900" dirty="0" smtClean="0">
                  <a:solidFill>
                    <a:schemeClr val="bg1"/>
                  </a:solidFill>
                </a:rPr>
                <a:t>HBA WWN</a:t>
              </a:r>
              <a:br>
                <a:rPr lang="en-US" sz="900" dirty="0" smtClean="0">
                  <a:solidFill>
                    <a:schemeClr val="bg1"/>
                  </a:solidFill>
                </a:rPr>
              </a:br>
              <a:r>
                <a:rPr lang="en-US" sz="900" dirty="0" smtClean="0">
                  <a:solidFill>
                    <a:schemeClr val="bg1"/>
                  </a:solidFill>
                </a:rPr>
                <a:t>assignments</a:t>
              </a:r>
            </a:p>
            <a:p>
              <a:pPr marL="109538" indent="-109538" defTabSz="814388">
                <a:buFont typeface="Arial" pitchFamily="34" charset="0"/>
                <a:buChar char="•"/>
                <a:defRPr/>
              </a:pPr>
              <a:r>
                <a:rPr lang="en-US" sz="900" dirty="0" smtClean="0">
                  <a:solidFill>
                    <a:schemeClr val="bg1"/>
                  </a:solidFill>
                </a:rPr>
                <a:t>FC Boot Parameters</a:t>
              </a:r>
            </a:p>
            <a:p>
              <a:pPr marL="109538" indent="-109538" defTabSz="814388">
                <a:buFont typeface="Arial" pitchFamily="34" charset="0"/>
                <a:buChar char="•"/>
                <a:defRPr/>
              </a:pPr>
              <a:r>
                <a:rPr lang="en-US" sz="900" dirty="0" smtClean="0">
                  <a:solidFill>
                    <a:schemeClr val="bg1"/>
                  </a:solidFill>
                </a:rPr>
                <a:t>HBA firmware</a:t>
              </a:r>
            </a:p>
          </p:txBody>
        </p:sp>
        <p:sp>
          <p:nvSpPr>
            <p:cNvPr id="30" name="Rectangle 29"/>
            <p:cNvSpPr/>
            <p:nvPr/>
          </p:nvSpPr>
          <p:spPr>
            <a:xfrm flipH="1">
              <a:off x="3313708" y="3580746"/>
              <a:ext cx="2161318" cy="862600"/>
            </a:xfrm>
            <a:prstGeom prst="rect">
              <a:avLst/>
            </a:prstGeom>
            <a:gradFill flip="none" rotWithShape="1">
              <a:gsLst>
                <a:gs pos="0">
                  <a:srgbClr val="C00000">
                    <a:alpha val="0"/>
                  </a:srgbClr>
                </a:gs>
                <a:gs pos="99000">
                  <a:srgbClr val="104A5C"/>
                </a:gs>
              </a:gsLst>
              <a:lin ang="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rIns="0" rtlCol="0" anchor="ctr">
              <a:spAutoFit/>
            </a:bodyPr>
            <a:lstStyle/>
            <a:p>
              <a:pPr marL="109538" indent="-109538" defTabSz="814388">
                <a:buFont typeface="Arial" pitchFamily="34" charset="0"/>
                <a:buChar char="•"/>
                <a:defRPr/>
              </a:pPr>
              <a:r>
                <a:rPr lang="en-US" sz="900" dirty="0" smtClean="0">
                  <a:solidFill>
                    <a:schemeClr val="bg1"/>
                  </a:solidFill>
                </a:rPr>
                <a:t>Number of vNICs</a:t>
              </a:r>
            </a:p>
            <a:p>
              <a:pPr marL="109538" indent="-109538" defTabSz="814388">
                <a:buFont typeface="Arial" pitchFamily="34" charset="0"/>
                <a:buChar char="•"/>
                <a:defRPr/>
              </a:pPr>
              <a:r>
                <a:rPr lang="en-US" sz="900" dirty="0" smtClean="0">
                  <a:solidFill>
                    <a:schemeClr val="bg1"/>
                  </a:solidFill>
                </a:rPr>
                <a:t>PXE settings\</a:t>
              </a:r>
            </a:p>
            <a:p>
              <a:pPr marL="109538" indent="-109538" defTabSz="814388">
                <a:buFont typeface="Arial" pitchFamily="34" charset="0"/>
                <a:buChar char="•"/>
                <a:defRPr/>
              </a:pPr>
              <a:r>
                <a:rPr lang="en-US" sz="900" dirty="0" smtClean="0">
                  <a:solidFill>
                    <a:schemeClr val="bg1"/>
                  </a:solidFill>
                </a:rPr>
                <a:t>NIC firmware</a:t>
              </a:r>
            </a:p>
            <a:p>
              <a:pPr marL="109538" indent="-109538" defTabSz="814388">
                <a:buFont typeface="Arial" pitchFamily="34" charset="0"/>
                <a:buChar char="•"/>
                <a:defRPr/>
              </a:pPr>
              <a:r>
                <a:rPr lang="en-US" sz="900" dirty="0" smtClean="0">
                  <a:solidFill>
                    <a:schemeClr val="bg1"/>
                  </a:solidFill>
                </a:rPr>
                <a:t>Advanced feature settings</a:t>
              </a:r>
            </a:p>
          </p:txBody>
        </p:sp>
        <p:sp>
          <p:nvSpPr>
            <p:cNvPr id="31" name="Rectangle 30"/>
            <p:cNvSpPr/>
            <p:nvPr/>
          </p:nvSpPr>
          <p:spPr>
            <a:xfrm flipH="1">
              <a:off x="3313708" y="3000053"/>
              <a:ext cx="2161318" cy="492914"/>
            </a:xfrm>
            <a:prstGeom prst="rect">
              <a:avLst/>
            </a:prstGeom>
            <a:gradFill flip="none" rotWithShape="1">
              <a:gsLst>
                <a:gs pos="0">
                  <a:srgbClr val="C00000">
                    <a:alpha val="0"/>
                  </a:srgbClr>
                </a:gs>
                <a:gs pos="99000">
                  <a:srgbClr val="104A5C"/>
                </a:gs>
              </a:gsLst>
              <a:lin ang="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rIns="0" rtlCol="0" anchor="ctr">
              <a:spAutoFit/>
            </a:bodyPr>
            <a:lstStyle/>
            <a:p>
              <a:pPr marL="109538" indent="-109538" defTabSz="814388">
                <a:buFont typeface="Arial" pitchFamily="34" charset="0"/>
                <a:buChar char="•"/>
                <a:defRPr/>
              </a:pPr>
              <a:r>
                <a:rPr lang="en-US" sz="900" dirty="0" smtClean="0">
                  <a:solidFill>
                    <a:schemeClr val="bg1"/>
                  </a:solidFill>
                </a:rPr>
                <a:t>VLAN assignments for NICs</a:t>
              </a:r>
            </a:p>
            <a:p>
              <a:pPr marL="109538" indent="-109538" defTabSz="814388">
                <a:buFont typeface="Arial" pitchFamily="34" charset="0"/>
                <a:buChar char="•"/>
                <a:defRPr/>
              </a:pPr>
              <a:r>
                <a:rPr lang="en-US" sz="900" dirty="0" smtClean="0">
                  <a:solidFill>
                    <a:schemeClr val="bg1"/>
                  </a:solidFill>
                </a:rPr>
                <a:t>VLAN tagging config for NICs</a:t>
              </a:r>
            </a:p>
          </p:txBody>
        </p:sp>
        <p:sp>
          <p:nvSpPr>
            <p:cNvPr id="32" name="Rectangle 31"/>
            <p:cNvSpPr/>
            <p:nvPr/>
          </p:nvSpPr>
          <p:spPr>
            <a:xfrm flipH="1">
              <a:off x="3313708" y="1869675"/>
              <a:ext cx="2161318" cy="1047442"/>
            </a:xfrm>
            <a:prstGeom prst="rect">
              <a:avLst/>
            </a:prstGeom>
            <a:gradFill flip="none" rotWithShape="1">
              <a:gsLst>
                <a:gs pos="0">
                  <a:srgbClr val="C00000">
                    <a:alpha val="0"/>
                  </a:srgbClr>
                </a:gs>
                <a:gs pos="99000">
                  <a:srgbClr val="104A5C"/>
                </a:gs>
              </a:gsLst>
              <a:lin ang="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rIns="0" rtlCol="0" anchor="ctr">
              <a:spAutoFit/>
            </a:bodyPr>
            <a:lstStyle/>
            <a:p>
              <a:pPr marL="109538" indent="-109538" defTabSz="814388">
                <a:buFont typeface="Arial" pitchFamily="34" charset="0"/>
                <a:buChar char="•"/>
                <a:defRPr/>
              </a:pPr>
              <a:r>
                <a:rPr lang="en-US" sz="900" dirty="0" smtClean="0">
                  <a:solidFill>
                    <a:schemeClr val="bg1"/>
                  </a:solidFill>
                </a:rPr>
                <a:t>QoS settings</a:t>
              </a:r>
            </a:p>
            <a:p>
              <a:pPr marL="109538" indent="-109538" defTabSz="814388">
                <a:buFont typeface="Arial" pitchFamily="34" charset="0"/>
                <a:buChar char="•"/>
                <a:defRPr/>
              </a:pPr>
              <a:r>
                <a:rPr lang="en-US" sz="900" dirty="0" smtClean="0">
                  <a:solidFill>
                    <a:schemeClr val="bg1"/>
                  </a:solidFill>
                </a:rPr>
                <a:t>Border port assignment</a:t>
              </a:r>
              <a:br>
                <a:rPr lang="en-US" sz="900" dirty="0" smtClean="0">
                  <a:solidFill>
                    <a:schemeClr val="bg1"/>
                  </a:solidFill>
                </a:rPr>
              </a:br>
              <a:r>
                <a:rPr lang="en-US" sz="900" dirty="0" smtClean="0">
                  <a:solidFill>
                    <a:schemeClr val="bg1"/>
                  </a:solidFill>
                </a:rPr>
                <a:t>per vNIC</a:t>
              </a:r>
            </a:p>
            <a:p>
              <a:pPr marL="109538" indent="-109538" defTabSz="814388">
                <a:buFont typeface="Arial" pitchFamily="34" charset="0"/>
                <a:buChar char="•"/>
                <a:defRPr/>
              </a:pPr>
              <a:r>
                <a:rPr lang="en-US" sz="900" dirty="0" smtClean="0">
                  <a:solidFill>
                    <a:schemeClr val="bg1"/>
                  </a:solidFill>
                </a:rPr>
                <a:t>NIC Transmit/Receive</a:t>
              </a:r>
              <a:br>
                <a:rPr lang="en-US" sz="900" dirty="0" smtClean="0">
                  <a:solidFill>
                    <a:schemeClr val="bg1"/>
                  </a:solidFill>
                </a:rPr>
              </a:br>
              <a:r>
                <a:rPr lang="en-US" sz="900" dirty="0" smtClean="0">
                  <a:solidFill>
                    <a:schemeClr val="bg1"/>
                  </a:solidFill>
                </a:rPr>
                <a:t>Rate Limiting</a:t>
              </a:r>
            </a:p>
          </p:txBody>
        </p:sp>
        <p:sp>
          <p:nvSpPr>
            <p:cNvPr id="33" name="Rectangle 32"/>
            <p:cNvSpPr/>
            <p:nvPr/>
          </p:nvSpPr>
          <p:spPr>
            <a:xfrm flipH="1">
              <a:off x="3313708" y="4519852"/>
              <a:ext cx="2161318" cy="677757"/>
            </a:xfrm>
            <a:prstGeom prst="rect">
              <a:avLst/>
            </a:prstGeom>
            <a:gradFill flip="none" rotWithShape="1">
              <a:gsLst>
                <a:gs pos="0">
                  <a:srgbClr val="C00000">
                    <a:alpha val="0"/>
                  </a:srgbClr>
                </a:gs>
                <a:gs pos="99000">
                  <a:srgbClr val="104A5C"/>
                </a:gs>
              </a:gsLst>
              <a:lin ang="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40" rIns="0" rtlCol="0" anchor="ctr">
              <a:spAutoFit/>
            </a:bodyPr>
            <a:lstStyle/>
            <a:p>
              <a:pPr marL="109538" indent="-109538" defTabSz="814388">
                <a:buFont typeface="Arial" pitchFamily="34" charset="0"/>
                <a:buChar char="•"/>
                <a:defRPr/>
              </a:pPr>
              <a:r>
                <a:rPr lang="en-US" sz="900" dirty="0" smtClean="0">
                  <a:solidFill>
                    <a:schemeClr val="bg1"/>
                  </a:solidFill>
                </a:rPr>
                <a:t>Remote KVM IP settings</a:t>
              </a:r>
            </a:p>
            <a:p>
              <a:pPr marL="109538" indent="-109538" defTabSz="814388">
                <a:buFont typeface="Arial" pitchFamily="34" charset="0"/>
                <a:buChar char="•"/>
                <a:defRPr/>
              </a:pPr>
              <a:r>
                <a:rPr lang="en-US" sz="900" dirty="0" smtClean="0">
                  <a:solidFill>
                    <a:schemeClr val="bg1"/>
                  </a:solidFill>
                </a:rPr>
                <a:t>Call Home behavior</a:t>
              </a:r>
            </a:p>
            <a:p>
              <a:pPr marL="109538" indent="-109538" defTabSz="814388">
                <a:buFont typeface="Arial" pitchFamily="34" charset="0"/>
                <a:buChar char="•"/>
                <a:defRPr/>
              </a:pPr>
              <a:r>
                <a:rPr lang="en-US" sz="900" dirty="0" smtClean="0">
                  <a:solidFill>
                    <a:schemeClr val="bg1"/>
                  </a:solidFill>
                </a:rPr>
                <a:t>Remote KVM firmware</a:t>
              </a:r>
            </a:p>
          </p:txBody>
        </p:sp>
        <p:sp>
          <p:nvSpPr>
            <p:cNvPr id="34" name="Rectangle 33"/>
            <p:cNvSpPr/>
            <p:nvPr/>
          </p:nvSpPr>
          <p:spPr>
            <a:xfrm flipH="1">
              <a:off x="3313708" y="5180934"/>
              <a:ext cx="2923318" cy="1417128"/>
            </a:xfrm>
            <a:prstGeom prst="rect">
              <a:avLst/>
            </a:prstGeom>
            <a:gradFill flip="none" rotWithShape="1">
              <a:gsLst>
                <a:gs pos="0">
                  <a:srgbClr val="C00000">
                    <a:alpha val="0"/>
                  </a:srgbClr>
                </a:gs>
                <a:gs pos="99000">
                  <a:srgbClr val="104A5C"/>
                </a:gs>
              </a:gsLst>
              <a:lin ang="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rIns="0" rtlCol="0" anchor="ctr">
              <a:spAutoFit/>
            </a:bodyPr>
            <a:lstStyle/>
            <a:p>
              <a:pPr marL="109538" indent="-109538" defTabSz="814388">
                <a:buFont typeface="Arial" pitchFamily="34" charset="0"/>
                <a:buChar char="•"/>
                <a:defRPr/>
              </a:pPr>
              <a:r>
                <a:rPr lang="en-US" sz="900" dirty="0" smtClean="0">
                  <a:solidFill>
                    <a:schemeClr val="bg1"/>
                  </a:solidFill>
                </a:rPr>
                <a:t>Server UUID</a:t>
              </a:r>
            </a:p>
            <a:p>
              <a:pPr marL="109538" indent="-109538" defTabSz="814388">
                <a:buFont typeface="Arial" pitchFamily="34" charset="0"/>
                <a:buChar char="•"/>
                <a:defRPr/>
              </a:pPr>
              <a:r>
                <a:rPr lang="en-US" sz="900" dirty="0" smtClean="0">
                  <a:solidFill>
                    <a:schemeClr val="bg1"/>
                  </a:solidFill>
                </a:rPr>
                <a:t>Serial over LAN settings</a:t>
              </a:r>
            </a:p>
            <a:p>
              <a:pPr marL="109538" indent="-109538" defTabSz="814388">
                <a:buFont typeface="Arial" pitchFamily="34" charset="0"/>
                <a:buChar char="•"/>
                <a:defRPr/>
              </a:pPr>
              <a:r>
                <a:rPr lang="en-US" sz="900" dirty="0" smtClean="0">
                  <a:solidFill>
                    <a:schemeClr val="bg1"/>
                  </a:solidFill>
                </a:rPr>
                <a:t>Boot order</a:t>
              </a:r>
            </a:p>
            <a:p>
              <a:pPr marL="109538" indent="-109538" defTabSz="814388">
                <a:buFont typeface="Arial" pitchFamily="34" charset="0"/>
                <a:buChar char="•"/>
                <a:defRPr/>
              </a:pPr>
              <a:r>
                <a:rPr lang="en-US" sz="900" dirty="0" smtClean="0">
                  <a:solidFill>
                    <a:schemeClr val="bg1"/>
                  </a:solidFill>
                </a:rPr>
                <a:t>IPMI settings</a:t>
              </a:r>
            </a:p>
            <a:p>
              <a:pPr marL="109538" indent="-109538" defTabSz="814388">
                <a:buFont typeface="Arial" pitchFamily="34" charset="0"/>
                <a:buChar char="•"/>
                <a:defRPr/>
              </a:pPr>
              <a:r>
                <a:rPr lang="en-US" sz="900" dirty="0" smtClean="0">
                  <a:solidFill>
                    <a:schemeClr val="bg1"/>
                  </a:solidFill>
                </a:rPr>
                <a:t>BIOS scrub actions</a:t>
              </a:r>
            </a:p>
            <a:p>
              <a:pPr marL="109538" indent="-109538" defTabSz="814388">
                <a:buFont typeface="Arial" pitchFamily="34" charset="0"/>
                <a:buChar char="•"/>
                <a:defRPr/>
              </a:pPr>
              <a:r>
                <a:rPr lang="en-US" sz="900" dirty="0" smtClean="0">
                  <a:solidFill>
                    <a:schemeClr val="bg1"/>
                  </a:solidFill>
                </a:rPr>
                <a:t>BIOS firmware</a:t>
              </a:r>
            </a:p>
            <a:p>
              <a:pPr marL="109538" indent="-109538" defTabSz="814388">
                <a:buFont typeface="Arial" pitchFamily="34" charset="0"/>
                <a:buChar char="•"/>
                <a:defRPr/>
              </a:pPr>
              <a:r>
                <a:rPr lang="en-US" sz="900" dirty="0" smtClean="0">
                  <a:solidFill>
                    <a:schemeClr val="bg1"/>
                  </a:solidFill>
                </a:rPr>
                <a:t>BIOS Settings</a:t>
              </a:r>
            </a:p>
          </p:txBody>
        </p:sp>
        <p:grpSp>
          <p:nvGrpSpPr>
            <p:cNvPr id="35" name="Group 108"/>
            <p:cNvGrpSpPr/>
            <p:nvPr/>
          </p:nvGrpSpPr>
          <p:grpSpPr>
            <a:xfrm>
              <a:off x="5172657" y="969057"/>
              <a:ext cx="999116" cy="657570"/>
              <a:chOff x="7571679" y="893057"/>
              <a:chExt cx="999116" cy="657570"/>
            </a:xfrm>
          </p:grpSpPr>
          <p:pic>
            <p:nvPicPr>
              <p:cNvPr id="36" name="Picture 35" descr="big_cloud.png"/>
              <p:cNvPicPr>
                <a:picLocks noChangeAspect="1"/>
              </p:cNvPicPr>
              <p:nvPr/>
            </p:nvPicPr>
            <p:blipFill>
              <a:blip r:embed="rId3" cstate="screen"/>
              <a:stretch>
                <a:fillRect/>
              </a:stretch>
            </p:blipFill>
            <p:spPr>
              <a:xfrm>
                <a:off x="7571679" y="893057"/>
                <a:ext cx="999116" cy="657570"/>
              </a:xfrm>
              <a:prstGeom prst="rect">
                <a:avLst/>
              </a:prstGeom>
            </p:spPr>
          </p:pic>
          <p:sp>
            <p:nvSpPr>
              <p:cNvPr id="37" name="Rectangle 32"/>
              <p:cNvSpPr>
                <a:spLocks noChangeArrowheads="1"/>
              </p:cNvSpPr>
              <p:nvPr/>
            </p:nvSpPr>
            <p:spPr bwMode="auto">
              <a:xfrm>
                <a:off x="7800068" y="1094026"/>
                <a:ext cx="573395" cy="41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dirty="0">
                    <a:solidFill>
                      <a:srgbClr val="303030"/>
                    </a:solidFill>
                  </a:rPr>
                  <a:t>L</a:t>
                </a:r>
                <a:r>
                  <a:rPr lang="en-US" sz="1400" dirty="0" smtClean="0">
                    <a:solidFill>
                      <a:srgbClr val="303030"/>
                    </a:solidFill>
                  </a:rPr>
                  <a:t>AN</a:t>
                </a:r>
                <a:endParaRPr lang="en-US" sz="1400" dirty="0">
                  <a:solidFill>
                    <a:srgbClr val="303030"/>
                  </a:solidFill>
                </a:endParaRPr>
              </a:p>
            </p:txBody>
          </p:sp>
        </p:grpSp>
        <p:grpSp>
          <p:nvGrpSpPr>
            <p:cNvPr id="38" name="Group 111"/>
            <p:cNvGrpSpPr/>
            <p:nvPr/>
          </p:nvGrpSpPr>
          <p:grpSpPr>
            <a:xfrm>
              <a:off x="7053775" y="1010000"/>
              <a:ext cx="999116" cy="657570"/>
              <a:chOff x="7571679" y="893057"/>
              <a:chExt cx="999116" cy="657570"/>
            </a:xfrm>
          </p:grpSpPr>
          <p:pic>
            <p:nvPicPr>
              <p:cNvPr id="39" name="Picture 38" descr="big_cloud.png"/>
              <p:cNvPicPr>
                <a:picLocks noChangeAspect="1"/>
              </p:cNvPicPr>
              <p:nvPr/>
            </p:nvPicPr>
            <p:blipFill>
              <a:blip r:embed="rId3" cstate="screen"/>
              <a:stretch>
                <a:fillRect/>
              </a:stretch>
            </p:blipFill>
            <p:spPr>
              <a:xfrm>
                <a:off x="7571679" y="893057"/>
                <a:ext cx="999116" cy="657570"/>
              </a:xfrm>
              <a:prstGeom prst="rect">
                <a:avLst/>
              </a:prstGeom>
            </p:spPr>
          </p:pic>
          <p:sp>
            <p:nvSpPr>
              <p:cNvPr id="40" name="Rectangle 32"/>
              <p:cNvSpPr>
                <a:spLocks noChangeArrowheads="1"/>
              </p:cNvSpPr>
              <p:nvPr/>
            </p:nvSpPr>
            <p:spPr bwMode="auto">
              <a:xfrm>
                <a:off x="7795210" y="1067345"/>
                <a:ext cx="595766" cy="41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dirty="0">
                    <a:solidFill>
                      <a:srgbClr val="303030"/>
                    </a:solidFill>
                  </a:rPr>
                  <a:t>SAN</a:t>
                </a:r>
              </a:p>
            </p:txBody>
          </p:sp>
        </p:grpSp>
        <p:grpSp>
          <p:nvGrpSpPr>
            <p:cNvPr id="41" name="Group 4"/>
            <p:cNvGrpSpPr>
              <a:grpSpLocks/>
            </p:cNvGrpSpPr>
            <p:nvPr/>
          </p:nvGrpSpPr>
          <p:grpSpPr bwMode="auto">
            <a:xfrm rot="5400000">
              <a:off x="4405135" y="2783762"/>
              <a:ext cx="2332037" cy="382587"/>
              <a:chOff x="2811" y="1016"/>
              <a:chExt cx="1888" cy="241"/>
            </a:xfrm>
          </p:grpSpPr>
          <p:sp>
            <p:nvSpPr>
              <p:cNvPr id="42" name="Line 5"/>
              <p:cNvSpPr>
                <a:spLocks noChangeShapeType="1"/>
              </p:cNvSpPr>
              <p:nvPr/>
            </p:nvSpPr>
            <p:spPr bwMode="auto">
              <a:xfrm>
                <a:off x="2811" y="1016"/>
                <a:ext cx="1888" cy="0"/>
              </a:xfrm>
              <a:prstGeom prst="line">
                <a:avLst/>
              </a:prstGeom>
              <a:noFill/>
              <a:ln w="28575">
                <a:solidFill>
                  <a:schemeClr val="accent3">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sz="1600" dirty="0"/>
              </a:p>
            </p:txBody>
          </p:sp>
          <p:sp>
            <p:nvSpPr>
              <p:cNvPr id="43" name="Line 6"/>
              <p:cNvSpPr>
                <a:spLocks noChangeShapeType="1"/>
              </p:cNvSpPr>
              <p:nvPr/>
            </p:nvSpPr>
            <p:spPr bwMode="auto">
              <a:xfrm>
                <a:off x="2811" y="1096"/>
                <a:ext cx="1888" cy="0"/>
              </a:xfrm>
              <a:prstGeom prst="line">
                <a:avLst/>
              </a:prstGeom>
              <a:noFill/>
              <a:ln w="28575">
                <a:solidFill>
                  <a:schemeClr val="accent3">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sz="1600" dirty="0"/>
              </a:p>
            </p:txBody>
          </p:sp>
          <p:sp>
            <p:nvSpPr>
              <p:cNvPr id="44" name="Line 7"/>
              <p:cNvSpPr>
                <a:spLocks noChangeShapeType="1"/>
              </p:cNvSpPr>
              <p:nvPr/>
            </p:nvSpPr>
            <p:spPr bwMode="auto">
              <a:xfrm>
                <a:off x="2811" y="1176"/>
                <a:ext cx="1888" cy="0"/>
              </a:xfrm>
              <a:prstGeom prst="line">
                <a:avLst/>
              </a:prstGeom>
              <a:noFill/>
              <a:ln w="28575">
                <a:solidFill>
                  <a:schemeClr val="accent3">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sz="1600" dirty="0"/>
              </a:p>
            </p:txBody>
          </p:sp>
          <p:sp>
            <p:nvSpPr>
              <p:cNvPr id="45" name="Line 8"/>
              <p:cNvSpPr>
                <a:spLocks noChangeShapeType="1"/>
              </p:cNvSpPr>
              <p:nvPr/>
            </p:nvSpPr>
            <p:spPr bwMode="auto">
              <a:xfrm>
                <a:off x="2811" y="1257"/>
                <a:ext cx="1888" cy="0"/>
              </a:xfrm>
              <a:prstGeom prst="line">
                <a:avLst/>
              </a:prstGeom>
              <a:noFill/>
              <a:ln w="28575">
                <a:solidFill>
                  <a:schemeClr val="accent3">
                    <a:lumMod val="50000"/>
                  </a:schemeClr>
                </a:solidFill>
                <a:round/>
                <a:headEnd/>
                <a:tailEnd/>
              </a:ln>
              <a:extLst>
                <a:ext uri="{909E8E84-426E-40dd-AFC4-6F175D3DCCD1}">
                  <a14:hiddenFill xmlns:a14="http://schemas.microsoft.com/office/drawing/2010/main">
                    <a:noFill/>
                  </a14:hiddenFill>
                </a:ext>
              </a:extLst>
            </p:spPr>
            <p:txBody>
              <a:bodyPr wrap="none" anchor="ctr"/>
              <a:lstStyle/>
              <a:p>
                <a:endParaRPr lang="en-US" sz="1600" dirty="0"/>
              </a:p>
            </p:txBody>
          </p:sp>
        </p:grpSp>
        <p:grpSp>
          <p:nvGrpSpPr>
            <p:cNvPr id="46" name="Group 9"/>
            <p:cNvGrpSpPr>
              <a:grpSpLocks/>
            </p:cNvGrpSpPr>
            <p:nvPr/>
          </p:nvGrpSpPr>
          <p:grpSpPr bwMode="auto">
            <a:xfrm rot="5400000">
              <a:off x="5724817" y="2966739"/>
              <a:ext cx="2531530" cy="130405"/>
              <a:chOff x="1649" y="1272"/>
              <a:chExt cx="2436" cy="25"/>
            </a:xfrm>
          </p:grpSpPr>
          <p:sp>
            <p:nvSpPr>
              <p:cNvPr id="47" name="Line 10"/>
              <p:cNvSpPr>
                <a:spLocks noChangeShapeType="1"/>
              </p:cNvSpPr>
              <p:nvPr/>
            </p:nvSpPr>
            <p:spPr bwMode="auto">
              <a:xfrm>
                <a:off x="1649" y="1272"/>
                <a:ext cx="2436" cy="0"/>
              </a:xfrm>
              <a:prstGeom prst="line">
                <a:avLst/>
              </a:prstGeom>
              <a:noFill/>
              <a:ln w="28575">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sz="1600" dirty="0"/>
              </a:p>
            </p:txBody>
          </p:sp>
          <p:sp>
            <p:nvSpPr>
              <p:cNvPr id="48" name="Line 11"/>
              <p:cNvSpPr>
                <a:spLocks noChangeShapeType="1"/>
              </p:cNvSpPr>
              <p:nvPr/>
            </p:nvSpPr>
            <p:spPr bwMode="auto">
              <a:xfrm>
                <a:off x="1649" y="1297"/>
                <a:ext cx="2436" cy="0"/>
              </a:xfrm>
              <a:prstGeom prst="line">
                <a:avLst/>
              </a:prstGeom>
              <a:noFill/>
              <a:ln w="28575">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sz="1600" dirty="0"/>
              </a:p>
            </p:txBody>
          </p:sp>
        </p:grpSp>
        <p:pic>
          <p:nvPicPr>
            <p:cNvPr id="49" name="Picture 44" descr="BIOS_Chip_2 copy"/>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140840" y="5518495"/>
              <a:ext cx="728662"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9" descr="GenericSwitch.png"/>
            <p:cNvPicPr>
              <a:picLocks noChangeAspect="1"/>
            </p:cNvPicPr>
            <p:nvPr/>
          </p:nvPicPr>
          <p:blipFill>
            <a:blip r:embed="rId5" cstate="screen"/>
            <a:stretch>
              <a:fillRect/>
            </a:stretch>
          </p:blipFill>
          <p:spPr>
            <a:xfrm>
              <a:off x="6113814" y="1479846"/>
              <a:ext cx="1817533" cy="385537"/>
            </a:xfrm>
            <a:prstGeom prst="rect">
              <a:avLst/>
            </a:prstGeom>
          </p:spPr>
        </p:pic>
        <p:pic>
          <p:nvPicPr>
            <p:cNvPr id="51" name="Picture 50" descr="GenericSwitch.png"/>
            <p:cNvPicPr>
              <a:picLocks noChangeAspect="1"/>
            </p:cNvPicPr>
            <p:nvPr/>
          </p:nvPicPr>
          <p:blipFill>
            <a:blip r:embed="rId5" cstate="screen"/>
            <a:stretch>
              <a:fillRect/>
            </a:stretch>
          </p:blipFill>
          <p:spPr>
            <a:xfrm>
              <a:off x="4208814" y="1429046"/>
              <a:ext cx="1817533" cy="385537"/>
            </a:xfrm>
            <a:prstGeom prst="rect">
              <a:avLst/>
            </a:prstGeom>
          </p:spPr>
        </p:pic>
        <p:grpSp>
          <p:nvGrpSpPr>
            <p:cNvPr id="52" name="Group 125"/>
            <p:cNvGrpSpPr/>
            <p:nvPr/>
          </p:nvGrpSpPr>
          <p:grpSpPr>
            <a:xfrm>
              <a:off x="6637650" y="5378946"/>
              <a:ext cx="1557337" cy="1068916"/>
              <a:chOff x="6009039" y="5029106"/>
              <a:chExt cx="1557337" cy="1068916"/>
            </a:xfrm>
          </p:grpSpPr>
          <p:pic>
            <p:nvPicPr>
              <p:cNvPr id="53" name="Picture 16" descr="samsung_spinpoint_n2_160gb"/>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6009039" y="5029106"/>
                <a:ext cx="125095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16" descr="samsung_spinpoint_n2_160gb"/>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6315426" y="5315385"/>
                <a:ext cx="1250950"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5" name="Group 128"/>
            <p:cNvGrpSpPr/>
            <p:nvPr/>
          </p:nvGrpSpPr>
          <p:grpSpPr>
            <a:xfrm>
              <a:off x="6647214" y="2782704"/>
              <a:ext cx="793490" cy="783513"/>
              <a:chOff x="6715454" y="2948952"/>
              <a:chExt cx="793490" cy="783513"/>
            </a:xfrm>
          </p:grpSpPr>
          <p:pic>
            <p:nvPicPr>
              <p:cNvPr id="56" name="Picture 42" descr="host adapte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6715454" y="2948952"/>
                <a:ext cx="471487"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42" descr="host adapter"/>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7035869" y="3094290"/>
                <a:ext cx="4730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8" name="Group 131"/>
            <p:cNvGrpSpPr/>
            <p:nvPr/>
          </p:nvGrpSpPr>
          <p:grpSpPr>
            <a:xfrm>
              <a:off x="5138315" y="3117934"/>
              <a:ext cx="887462" cy="957324"/>
              <a:chOff x="5111020" y="3325126"/>
              <a:chExt cx="887462" cy="957324"/>
            </a:xfrm>
          </p:grpSpPr>
          <p:pic>
            <p:nvPicPr>
              <p:cNvPr id="59" name="Picture 41" descr="Ethernet-NIC copy"/>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5474607" y="3325126"/>
                <a:ext cx="52387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41" descr="Ethernet-NIC copy"/>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5111020" y="3490287"/>
                <a:ext cx="5254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 name="Picture 60" descr="3rdParty-2RU.png"/>
            <p:cNvPicPr>
              <a:picLocks noChangeAspect="1"/>
            </p:cNvPicPr>
            <p:nvPr/>
          </p:nvPicPr>
          <p:blipFill>
            <a:blip r:embed="rId10" cstate="screen"/>
            <a:stretch>
              <a:fillRect/>
            </a:stretch>
          </p:blipFill>
          <p:spPr>
            <a:xfrm>
              <a:off x="5284080" y="4144984"/>
              <a:ext cx="1993227" cy="530308"/>
            </a:xfrm>
            <a:prstGeom prst="rect">
              <a:avLst/>
            </a:prstGeom>
          </p:spPr>
        </p:pic>
        <p:pic>
          <p:nvPicPr>
            <p:cNvPr id="62" name="Picture 43" descr="BMC_Chip copy"/>
            <p:cNvPicPr>
              <a:picLocks noChangeAspect="1" noChangeArrowheads="1"/>
            </p:cNvPicPr>
            <p:nvPr/>
          </p:nvPicPr>
          <p:blipFill>
            <a:blip r:embed="rId11" cstate="screen">
              <a:extLst>
                <a:ext uri="{28A0092B-C50C-407E-A947-70E740481C1C}">
                  <a14:useLocalDpi xmlns:a14="http://schemas.microsoft.com/office/drawing/2010/main" val="0"/>
                </a:ext>
              </a:extLst>
            </a:blip>
            <a:srcRect/>
            <a:stretch>
              <a:fillRect/>
            </a:stretch>
          </p:blipFill>
          <p:spPr bwMode="auto">
            <a:xfrm>
              <a:off x="5079902" y="4612950"/>
              <a:ext cx="4381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3" name="Straight Connector 62"/>
            <p:cNvCxnSpPr/>
            <p:nvPr/>
          </p:nvCxnSpPr>
          <p:spPr>
            <a:xfrm>
              <a:off x="330160" y="5126590"/>
              <a:ext cx="2901473" cy="0"/>
            </a:xfrm>
            <a:prstGeom prst="line">
              <a:avLst/>
            </a:prstGeom>
            <a:ln>
              <a:solidFill>
                <a:srgbClr val="000000">
                  <a:alpha val="80000"/>
                </a:srgbClr>
              </a:solidFill>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2149599" y="5325521"/>
            <a:ext cx="979755" cy="230832"/>
          </a:xfrm>
          <a:prstGeom prst="rect">
            <a:avLst/>
          </a:prstGeom>
          <a:noFill/>
        </p:spPr>
        <p:txBody>
          <a:bodyPr wrap="none" rtlCol="0">
            <a:spAutoFit/>
          </a:bodyPr>
          <a:lstStyle/>
          <a:p>
            <a:r>
              <a:rPr lang="en-US" sz="900" dirty="0" smtClean="0"/>
              <a:t>Source: CISCO</a:t>
            </a:r>
            <a:endParaRPr lang="en-US" sz="900" dirty="0"/>
          </a:p>
        </p:txBody>
      </p:sp>
      <p:sp>
        <p:nvSpPr>
          <p:cNvPr id="64" name="TextBox 63"/>
          <p:cNvSpPr txBox="1"/>
          <p:nvPr/>
        </p:nvSpPr>
        <p:spPr>
          <a:xfrm>
            <a:off x="487603" y="5715000"/>
            <a:ext cx="8043464" cy="615553"/>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dirty="0" smtClean="0"/>
              <a:t>Lots of stuff to manage separately with three SMEs to grow IT capacity.</a:t>
            </a:r>
          </a:p>
          <a:p>
            <a:pPr algn="ctr"/>
            <a:r>
              <a:rPr lang="en-US" sz="1600" dirty="0" smtClean="0"/>
              <a:t>Does this look like </a:t>
            </a:r>
            <a:r>
              <a:rPr lang="en-US" sz="1600" dirty="0" smtClean="0">
                <a:solidFill>
                  <a:srgbClr val="FFFF00"/>
                </a:solidFill>
              </a:rPr>
              <a:t>“</a:t>
            </a:r>
            <a:r>
              <a:rPr lang="en-US" sz="1600" dirty="0">
                <a:solidFill>
                  <a:srgbClr val="FFFF00"/>
                </a:solidFill>
              </a:rPr>
              <a:t>minimal management effort or service provider </a:t>
            </a:r>
            <a:r>
              <a:rPr lang="en-US" sz="1600" dirty="0" smtClean="0">
                <a:solidFill>
                  <a:srgbClr val="FFFF00"/>
                </a:solidFill>
              </a:rPr>
              <a:t>interaction”</a:t>
            </a:r>
            <a:r>
              <a:rPr lang="en-US" sz="1600" dirty="0" smtClean="0">
                <a:solidFill>
                  <a:schemeClr val="bg1"/>
                </a:solidFill>
              </a:rPr>
              <a:t> to you?</a:t>
            </a:r>
            <a:r>
              <a:rPr lang="en-US" sz="1600" dirty="0" smtClean="0"/>
              <a:t> </a:t>
            </a:r>
            <a:endParaRPr lang="en-US" sz="1600" dirty="0"/>
          </a:p>
        </p:txBody>
      </p:sp>
    </p:spTree>
    <p:extLst>
      <p:ext uri="{BB962C8B-B14F-4D97-AF65-F5344CB8AC3E}">
        <p14:creationId xmlns:p14="http://schemas.microsoft.com/office/powerpoint/2010/main" val="113619803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9702" y="304801"/>
            <a:ext cx="8588861" cy="990600"/>
          </a:xfrm>
        </p:spPr>
        <p:txBody>
          <a:bodyPr>
            <a:noAutofit/>
          </a:bodyPr>
          <a:lstStyle/>
          <a:p>
            <a:r>
              <a:rPr lang="en-US" sz="4000" dirty="0" smtClean="0">
                <a:solidFill>
                  <a:schemeClr val="tx2"/>
                </a:solidFill>
              </a:rPr>
              <a:t>Unified, Embedded Management</a:t>
            </a:r>
            <a:endParaRPr lang="en-US" sz="4000" dirty="0">
              <a:solidFill>
                <a:schemeClr val="bg1">
                  <a:lumMod val="75000"/>
                </a:schemeClr>
              </a:solidFill>
            </a:endParaRPr>
          </a:p>
        </p:txBody>
      </p:sp>
      <p:grpSp>
        <p:nvGrpSpPr>
          <p:cNvPr id="117" name="Group 116"/>
          <p:cNvGrpSpPr/>
          <p:nvPr/>
        </p:nvGrpSpPr>
        <p:grpSpPr>
          <a:xfrm>
            <a:off x="295177" y="1225252"/>
            <a:ext cx="8369304" cy="4313716"/>
            <a:chOff x="295177" y="1225252"/>
            <a:chExt cx="8369304" cy="4313716"/>
          </a:xfrm>
        </p:grpSpPr>
        <p:sp>
          <p:nvSpPr>
            <p:cNvPr id="5" name="Rectangle 19"/>
            <p:cNvSpPr>
              <a:spLocks noChangeArrowheads="1"/>
            </p:cNvSpPr>
            <p:nvPr/>
          </p:nvSpPr>
          <p:spPr bwMode="auto">
            <a:xfrm flipH="1">
              <a:off x="295177" y="1225252"/>
              <a:ext cx="8300263" cy="3973456"/>
            </a:xfrm>
            <a:prstGeom prst="roundRect">
              <a:avLst>
                <a:gd name="adj" fmla="val 4621"/>
              </a:avLst>
            </a:prstGeom>
            <a:gradFill>
              <a:gsLst>
                <a:gs pos="100000">
                  <a:srgbClr val="1C1C1C"/>
                </a:gs>
                <a:gs pos="20000">
                  <a:srgbClr val="1C1C1C">
                    <a:alpha val="80000"/>
                  </a:srgbClr>
                </a:gs>
                <a:gs pos="0">
                  <a:srgbClr val="1C1C1C">
                    <a:alpha val="0"/>
                  </a:srgbClr>
                </a:gs>
              </a:gsLst>
              <a:lin ang="16200000" scaled="0"/>
            </a:gradFill>
            <a:ln w="12700">
              <a:gradFill>
                <a:gsLst>
                  <a:gs pos="0">
                    <a:srgbClr val="01BBBB"/>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t" anchorCtr="0" forceAA="0" compatLnSpc="1">
              <a:prstTxWarp prst="textNoShape">
                <a:avLst/>
              </a:prstTxWarp>
              <a:noAutofit/>
            </a:bodyPr>
            <a:lstStyle/>
            <a:p>
              <a:endParaRPr lang="en-US" sz="1400" dirty="0">
                <a:solidFill>
                  <a:srgbClr val="FFFFFF"/>
                </a:solidFill>
                <a:latin typeface="Arial"/>
                <a:ea typeface="ＭＳ Ｐゴシック" charset="-128"/>
              </a:endParaRPr>
            </a:p>
          </p:txBody>
        </p:sp>
        <p:cxnSp>
          <p:nvCxnSpPr>
            <p:cNvPr id="6" name="Straight Arrow Connector 471"/>
            <p:cNvCxnSpPr>
              <a:cxnSpLocks noChangeShapeType="1"/>
            </p:cNvCxnSpPr>
            <p:nvPr/>
          </p:nvCxnSpPr>
          <p:spPr bwMode="auto">
            <a:xfrm flipH="1">
              <a:off x="1971471" y="3649683"/>
              <a:ext cx="3687" cy="386644"/>
            </a:xfrm>
            <a:prstGeom prst="straightConnector1">
              <a:avLst/>
            </a:prstGeom>
            <a:noFill/>
            <a:ln w="25400" algn="ctr">
              <a:solidFill>
                <a:schemeClr val="bg1">
                  <a:lumMod val="50000"/>
                </a:schemeClr>
              </a:solidFill>
              <a:round/>
              <a:headEnd/>
              <a:tailEnd type="triangle" w="med" len="med"/>
            </a:ln>
          </p:spPr>
        </p:cxnSp>
        <p:grpSp>
          <p:nvGrpSpPr>
            <p:cNvPr id="2" name="Group 258"/>
            <p:cNvGrpSpPr/>
            <p:nvPr/>
          </p:nvGrpSpPr>
          <p:grpSpPr>
            <a:xfrm>
              <a:off x="559332" y="4043652"/>
              <a:ext cx="2142480" cy="1407156"/>
              <a:chOff x="0" y="4484914"/>
              <a:chExt cx="2177143" cy="1698171"/>
            </a:xfrm>
          </p:grpSpPr>
          <p:sp>
            <p:nvSpPr>
              <p:cNvPr id="8" name="Rectangle 7"/>
              <p:cNvSpPr/>
              <p:nvPr/>
            </p:nvSpPr>
            <p:spPr>
              <a:xfrm>
                <a:off x="0" y="4484914"/>
                <a:ext cx="2177143" cy="1698171"/>
              </a:xfrm>
              <a:prstGeom prst="rect">
                <a:avLst/>
              </a:prstGeom>
              <a:gradFill flip="none" rotWithShape="1">
                <a:gsLst>
                  <a:gs pos="0">
                    <a:srgbClr val="C00000">
                      <a:alpha val="0"/>
                    </a:srgbClr>
                  </a:gs>
                  <a:gs pos="99000">
                    <a:schemeClr val="accent3">
                      <a:lumMod val="10000"/>
                    </a:schemeClr>
                  </a:gs>
                </a:gsLst>
                <a:lin ang="16200000" scaled="1"/>
                <a:tileRect/>
              </a:gradFill>
              <a:ln w="12700">
                <a:gradFill flip="none" rotWithShape="1">
                  <a:gsLst>
                    <a:gs pos="0">
                      <a:srgbClr val="01BBBB"/>
                    </a:gs>
                    <a:gs pos="99000">
                      <a:schemeClr val="accent1">
                        <a:tint val="23500"/>
                        <a:satMod val="160000"/>
                        <a:alpha val="0"/>
                      </a:schemeClr>
                    </a:gs>
                    <a:gs pos="99000">
                      <a:schemeClr val="accent1">
                        <a:tint val="23500"/>
                        <a:satMod val="160000"/>
                        <a:alpha val="0"/>
                      </a:schemeClr>
                    </a:gs>
                  </a:gsLst>
                  <a:lin ang="5400000" scaled="1"/>
                  <a:tileRect/>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3152" rIns="274320" bIns="45720" numCol="1" spcCol="0" rtlCol="0" fromWordArt="0" anchor="t" anchorCtr="0" forceAA="0" compatLnSpc="1">
                <a:prstTxWarp prst="textNoShape">
                  <a:avLst/>
                </a:prstTxWarp>
                <a:noAutofit/>
              </a:bodyPr>
              <a:lstStyle/>
              <a:p>
                <a:pPr algn="r"/>
                <a:endParaRPr lang="en-US" sz="2400" dirty="0" smtClean="0">
                  <a:latin typeface="+mj-lt"/>
                </a:endParaRPr>
              </a:p>
            </p:txBody>
          </p:sp>
          <p:grpSp>
            <p:nvGrpSpPr>
              <p:cNvPr id="3" name="Group 260"/>
              <p:cNvGrpSpPr/>
              <p:nvPr/>
            </p:nvGrpSpPr>
            <p:grpSpPr>
              <a:xfrm>
                <a:off x="82731" y="4571999"/>
                <a:ext cx="2011680" cy="274320"/>
                <a:chOff x="2144488" y="4463141"/>
                <a:chExt cx="2011680" cy="274320"/>
              </a:xfrm>
            </p:grpSpPr>
            <p:sp>
              <p:nvSpPr>
                <p:cNvPr id="38" name="Rounded Rectangle 96"/>
                <p:cNvSpPr>
                  <a:spLocks noChangeArrowheads="1"/>
                </p:cNvSpPr>
                <p:nvPr/>
              </p:nvSpPr>
              <p:spPr bwMode="auto">
                <a:xfrm>
                  <a:off x="2144488" y="4463141"/>
                  <a:ext cx="2011680" cy="274320"/>
                </a:xfrm>
                <a:prstGeom prst="roundRect">
                  <a:avLst>
                    <a:gd name="adj" fmla="val 6898"/>
                  </a:avLst>
                </a:prstGeom>
                <a:gradFill flip="none" rotWithShape="1">
                  <a:gsLst>
                    <a:gs pos="100000">
                      <a:schemeClr val="accent3">
                        <a:lumMod val="50000"/>
                      </a:schemeClr>
                    </a:gs>
                    <a:gs pos="14000">
                      <a:srgbClr val="008E8B"/>
                    </a:gs>
                  </a:gsLst>
                  <a:lin ang="2700000" scaled="1"/>
                  <a:tileRect/>
                </a:gradFill>
                <a:ln>
                  <a:gradFill>
                    <a:gsLst>
                      <a:gs pos="100000">
                        <a:srgbClr val="1F2E33"/>
                      </a:gs>
                      <a:gs pos="0">
                        <a:schemeClr val="bg1">
                          <a:lumMod val="95000"/>
                        </a:schemeClr>
                      </a:gs>
                      <a:gs pos="7000">
                        <a:srgbClr val="585858"/>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effectLst>
                        <a:outerShdw blurRad="38100" dist="38100" dir="2700000" algn="tl">
                          <a:srgbClr val="000000">
                            <a:alpha val="43137"/>
                          </a:srgbClr>
                        </a:outerShdw>
                      </a:effectLst>
                    </a:rPr>
                    <a:t>Server Policy…</a:t>
                  </a:r>
                  <a:endParaRPr lang="en-US" sz="1200" dirty="0">
                    <a:solidFill>
                      <a:schemeClr val="lt1"/>
                    </a:solidFill>
                    <a:effectLst>
                      <a:outerShdw blurRad="38100" dist="38100" dir="2700000" algn="tl">
                        <a:srgbClr val="000000">
                          <a:alpha val="43137"/>
                        </a:srgbClr>
                      </a:outerShdw>
                    </a:effectLst>
                  </a:endParaRPr>
                </a:p>
              </p:txBody>
            </p:sp>
            <p:grpSp>
              <p:nvGrpSpPr>
                <p:cNvPr id="7" name="Group 290"/>
                <p:cNvGrpSpPr/>
                <p:nvPr/>
              </p:nvGrpSpPr>
              <p:grpSpPr>
                <a:xfrm>
                  <a:off x="3903407" y="4516374"/>
                  <a:ext cx="167855" cy="167855"/>
                  <a:chOff x="-733913" y="2340429"/>
                  <a:chExt cx="457200" cy="457200"/>
                </a:xfrm>
              </p:grpSpPr>
              <p:sp>
                <p:nvSpPr>
                  <p:cNvPr id="40" name="Oval 39"/>
                  <p:cNvSpPr/>
                  <p:nvPr/>
                </p:nvSpPr>
                <p:spPr>
                  <a:xfrm>
                    <a:off x="-733913" y="2340429"/>
                    <a:ext cx="457200" cy="457200"/>
                  </a:xfrm>
                  <a:prstGeom prst="ellipse">
                    <a:avLst/>
                  </a:prstGeom>
                  <a:solidFill>
                    <a:schemeClr val="tx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9" name="Group 292"/>
                  <p:cNvGrpSpPr/>
                  <p:nvPr/>
                </p:nvGrpSpPr>
                <p:grpSpPr>
                  <a:xfrm>
                    <a:off x="-588166" y="2376787"/>
                    <a:ext cx="165707" cy="296783"/>
                    <a:chOff x="-588166" y="2365901"/>
                    <a:chExt cx="165707" cy="296783"/>
                  </a:xfrm>
                </p:grpSpPr>
                <p:sp>
                  <p:nvSpPr>
                    <p:cNvPr id="42" name="Freeform 346"/>
                    <p:cNvSpPr>
                      <a:spLocks/>
                    </p:cNvSpPr>
                    <p:nvPr/>
                  </p:nvSpPr>
                  <p:spPr bwMode="auto">
                    <a:xfrm rot="18900000">
                      <a:off x="-588166" y="2365901"/>
                      <a:ext cx="165707" cy="177041"/>
                    </a:xfrm>
                    <a:custGeom>
                      <a:avLst/>
                      <a:gdLst/>
                      <a:ahLst/>
                      <a:cxnLst>
                        <a:cxn ang="0">
                          <a:pos x="349" y="350"/>
                        </a:cxn>
                        <a:cxn ang="0">
                          <a:pos x="0" y="350"/>
                        </a:cxn>
                        <a:cxn ang="0">
                          <a:pos x="0" y="0"/>
                        </a:cxn>
                        <a:cxn ang="0">
                          <a:pos x="18" y="0"/>
                        </a:cxn>
                        <a:cxn ang="0">
                          <a:pos x="18" y="331"/>
                        </a:cxn>
                        <a:cxn ang="0">
                          <a:pos x="349" y="331"/>
                        </a:cxn>
                        <a:cxn ang="0">
                          <a:pos x="349" y="350"/>
                        </a:cxn>
                      </a:cxnLst>
                      <a:rect l="0" t="0" r="r" b="b"/>
                      <a:pathLst>
                        <a:path w="349" h="350">
                          <a:moveTo>
                            <a:pt x="349" y="350"/>
                          </a:moveTo>
                          <a:lnTo>
                            <a:pt x="0" y="350"/>
                          </a:lnTo>
                          <a:lnTo>
                            <a:pt x="0" y="0"/>
                          </a:lnTo>
                          <a:lnTo>
                            <a:pt x="18" y="0"/>
                          </a:lnTo>
                          <a:lnTo>
                            <a:pt x="18" y="331"/>
                          </a:lnTo>
                          <a:lnTo>
                            <a:pt x="349" y="331"/>
                          </a:lnTo>
                          <a:lnTo>
                            <a:pt x="349" y="350"/>
                          </a:lnTo>
                          <a:close/>
                        </a:path>
                      </a:pathLst>
                    </a:custGeom>
                    <a:solidFill>
                      <a:srgbClr val="02709F"/>
                    </a:solidFill>
                    <a:ln w="635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Freeform 346"/>
                    <p:cNvSpPr>
                      <a:spLocks/>
                    </p:cNvSpPr>
                    <p:nvPr/>
                  </p:nvSpPr>
                  <p:spPr bwMode="auto">
                    <a:xfrm rot="18900000">
                      <a:off x="-588166" y="2485643"/>
                      <a:ext cx="165707" cy="177041"/>
                    </a:xfrm>
                    <a:custGeom>
                      <a:avLst/>
                      <a:gdLst/>
                      <a:ahLst/>
                      <a:cxnLst>
                        <a:cxn ang="0">
                          <a:pos x="349" y="350"/>
                        </a:cxn>
                        <a:cxn ang="0">
                          <a:pos x="0" y="350"/>
                        </a:cxn>
                        <a:cxn ang="0">
                          <a:pos x="0" y="0"/>
                        </a:cxn>
                        <a:cxn ang="0">
                          <a:pos x="18" y="0"/>
                        </a:cxn>
                        <a:cxn ang="0">
                          <a:pos x="18" y="331"/>
                        </a:cxn>
                        <a:cxn ang="0">
                          <a:pos x="349" y="331"/>
                        </a:cxn>
                        <a:cxn ang="0">
                          <a:pos x="349" y="350"/>
                        </a:cxn>
                      </a:cxnLst>
                      <a:rect l="0" t="0" r="r" b="b"/>
                      <a:pathLst>
                        <a:path w="349" h="350">
                          <a:moveTo>
                            <a:pt x="349" y="350"/>
                          </a:moveTo>
                          <a:lnTo>
                            <a:pt x="0" y="350"/>
                          </a:lnTo>
                          <a:lnTo>
                            <a:pt x="0" y="0"/>
                          </a:lnTo>
                          <a:lnTo>
                            <a:pt x="18" y="0"/>
                          </a:lnTo>
                          <a:lnTo>
                            <a:pt x="18" y="331"/>
                          </a:lnTo>
                          <a:lnTo>
                            <a:pt x="349" y="331"/>
                          </a:lnTo>
                          <a:lnTo>
                            <a:pt x="349" y="350"/>
                          </a:lnTo>
                          <a:close/>
                        </a:path>
                      </a:pathLst>
                    </a:custGeom>
                    <a:solidFill>
                      <a:srgbClr val="02709F"/>
                    </a:solidFill>
                    <a:ln w="635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grpSp>
            <p:nvGrpSpPr>
              <p:cNvPr id="10" name="Group 261"/>
              <p:cNvGrpSpPr/>
              <p:nvPr/>
            </p:nvGrpSpPr>
            <p:grpSpPr>
              <a:xfrm>
                <a:off x="82731" y="4901292"/>
                <a:ext cx="2011680" cy="274320"/>
                <a:chOff x="2144488" y="4463141"/>
                <a:chExt cx="2011680" cy="274320"/>
              </a:xfrm>
            </p:grpSpPr>
            <p:sp>
              <p:nvSpPr>
                <p:cNvPr id="32" name="Rounded Rectangle 96"/>
                <p:cNvSpPr>
                  <a:spLocks noChangeArrowheads="1"/>
                </p:cNvSpPr>
                <p:nvPr/>
              </p:nvSpPr>
              <p:spPr bwMode="auto">
                <a:xfrm>
                  <a:off x="2144488" y="4463141"/>
                  <a:ext cx="2011680" cy="274320"/>
                </a:xfrm>
                <a:prstGeom prst="roundRect">
                  <a:avLst>
                    <a:gd name="adj" fmla="val 6898"/>
                  </a:avLst>
                </a:prstGeom>
                <a:gradFill flip="none" rotWithShape="1">
                  <a:gsLst>
                    <a:gs pos="100000">
                      <a:schemeClr val="accent3">
                        <a:lumMod val="50000"/>
                      </a:schemeClr>
                    </a:gs>
                    <a:gs pos="14000">
                      <a:srgbClr val="008E8B"/>
                    </a:gs>
                  </a:gsLst>
                  <a:lin ang="2700000" scaled="1"/>
                  <a:tileRect/>
                </a:gradFill>
                <a:ln>
                  <a:gradFill>
                    <a:gsLst>
                      <a:gs pos="100000">
                        <a:srgbClr val="1F2E33"/>
                      </a:gs>
                      <a:gs pos="0">
                        <a:schemeClr val="bg1">
                          <a:lumMod val="95000"/>
                        </a:schemeClr>
                      </a:gs>
                      <a:gs pos="7000">
                        <a:srgbClr val="585858"/>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effectLst>
                        <a:outerShdw blurRad="38100" dist="38100" dir="2700000" algn="tl">
                          <a:srgbClr val="000000">
                            <a:alpha val="43137"/>
                          </a:srgbClr>
                        </a:outerShdw>
                      </a:effectLst>
                    </a:rPr>
                    <a:t>S</a:t>
                  </a:r>
                  <a:r>
                    <a:rPr lang="en-US" sz="1200" dirty="0" smtClean="0">
                      <a:solidFill>
                        <a:schemeClr val="lt1"/>
                      </a:solidFill>
                      <a:effectLst>
                        <a:outerShdw blurRad="38100" dist="38100" dir="2700000" algn="tl">
                          <a:srgbClr val="000000">
                            <a:alpha val="43137"/>
                          </a:srgbClr>
                        </a:outerShdw>
                      </a:effectLst>
                    </a:rPr>
                    <a:t>torage  Policy…</a:t>
                  </a:r>
                  <a:endParaRPr lang="en-US" sz="1200" dirty="0">
                    <a:solidFill>
                      <a:schemeClr val="lt1"/>
                    </a:solidFill>
                    <a:effectLst>
                      <a:outerShdw blurRad="38100" dist="38100" dir="2700000" algn="tl">
                        <a:srgbClr val="000000">
                          <a:alpha val="43137"/>
                        </a:srgbClr>
                      </a:outerShdw>
                    </a:effectLst>
                  </a:endParaRPr>
                </a:p>
              </p:txBody>
            </p:sp>
            <p:grpSp>
              <p:nvGrpSpPr>
                <p:cNvPr id="11" name="Group 490"/>
                <p:cNvGrpSpPr/>
                <p:nvPr/>
              </p:nvGrpSpPr>
              <p:grpSpPr>
                <a:xfrm>
                  <a:off x="3903407" y="4516374"/>
                  <a:ext cx="167855" cy="167855"/>
                  <a:chOff x="-733913" y="2340429"/>
                  <a:chExt cx="457200" cy="457200"/>
                </a:xfrm>
              </p:grpSpPr>
              <p:sp>
                <p:nvSpPr>
                  <p:cNvPr id="34" name="Oval 33"/>
                  <p:cNvSpPr/>
                  <p:nvPr/>
                </p:nvSpPr>
                <p:spPr>
                  <a:xfrm>
                    <a:off x="-733913" y="2340429"/>
                    <a:ext cx="457200" cy="457200"/>
                  </a:xfrm>
                  <a:prstGeom prst="ellipse">
                    <a:avLst/>
                  </a:prstGeom>
                  <a:solidFill>
                    <a:schemeClr val="tx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12" name="Group 489"/>
                  <p:cNvGrpSpPr/>
                  <p:nvPr/>
                </p:nvGrpSpPr>
                <p:grpSpPr>
                  <a:xfrm>
                    <a:off x="-588166" y="2376787"/>
                    <a:ext cx="165707" cy="296783"/>
                    <a:chOff x="-588166" y="2365901"/>
                    <a:chExt cx="165707" cy="296783"/>
                  </a:xfrm>
                </p:grpSpPr>
                <p:sp>
                  <p:nvSpPr>
                    <p:cNvPr id="36" name="Freeform 346"/>
                    <p:cNvSpPr>
                      <a:spLocks/>
                    </p:cNvSpPr>
                    <p:nvPr/>
                  </p:nvSpPr>
                  <p:spPr bwMode="auto">
                    <a:xfrm rot="18900000">
                      <a:off x="-588166" y="2365901"/>
                      <a:ext cx="165707" cy="177041"/>
                    </a:xfrm>
                    <a:custGeom>
                      <a:avLst/>
                      <a:gdLst/>
                      <a:ahLst/>
                      <a:cxnLst>
                        <a:cxn ang="0">
                          <a:pos x="349" y="350"/>
                        </a:cxn>
                        <a:cxn ang="0">
                          <a:pos x="0" y="350"/>
                        </a:cxn>
                        <a:cxn ang="0">
                          <a:pos x="0" y="0"/>
                        </a:cxn>
                        <a:cxn ang="0">
                          <a:pos x="18" y="0"/>
                        </a:cxn>
                        <a:cxn ang="0">
                          <a:pos x="18" y="331"/>
                        </a:cxn>
                        <a:cxn ang="0">
                          <a:pos x="349" y="331"/>
                        </a:cxn>
                        <a:cxn ang="0">
                          <a:pos x="349" y="350"/>
                        </a:cxn>
                      </a:cxnLst>
                      <a:rect l="0" t="0" r="r" b="b"/>
                      <a:pathLst>
                        <a:path w="349" h="350">
                          <a:moveTo>
                            <a:pt x="349" y="350"/>
                          </a:moveTo>
                          <a:lnTo>
                            <a:pt x="0" y="350"/>
                          </a:lnTo>
                          <a:lnTo>
                            <a:pt x="0" y="0"/>
                          </a:lnTo>
                          <a:lnTo>
                            <a:pt x="18" y="0"/>
                          </a:lnTo>
                          <a:lnTo>
                            <a:pt x="18" y="331"/>
                          </a:lnTo>
                          <a:lnTo>
                            <a:pt x="349" y="331"/>
                          </a:lnTo>
                          <a:lnTo>
                            <a:pt x="349" y="350"/>
                          </a:lnTo>
                          <a:close/>
                        </a:path>
                      </a:pathLst>
                    </a:custGeom>
                    <a:solidFill>
                      <a:srgbClr val="02709F"/>
                    </a:solidFill>
                    <a:ln w="635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346"/>
                    <p:cNvSpPr>
                      <a:spLocks/>
                    </p:cNvSpPr>
                    <p:nvPr/>
                  </p:nvSpPr>
                  <p:spPr bwMode="auto">
                    <a:xfrm rot="18900000">
                      <a:off x="-588166" y="2485643"/>
                      <a:ext cx="165707" cy="177041"/>
                    </a:xfrm>
                    <a:custGeom>
                      <a:avLst/>
                      <a:gdLst/>
                      <a:ahLst/>
                      <a:cxnLst>
                        <a:cxn ang="0">
                          <a:pos x="349" y="350"/>
                        </a:cxn>
                        <a:cxn ang="0">
                          <a:pos x="0" y="350"/>
                        </a:cxn>
                        <a:cxn ang="0">
                          <a:pos x="0" y="0"/>
                        </a:cxn>
                        <a:cxn ang="0">
                          <a:pos x="18" y="0"/>
                        </a:cxn>
                        <a:cxn ang="0">
                          <a:pos x="18" y="331"/>
                        </a:cxn>
                        <a:cxn ang="0">
                          <a:pos x="349" y="331"/>
                        </a:cxn>
                        <a:cxn ang="0">
                          <a:pos x="349" y="350"/>
                        </a:cxn>
                      </a:cxnLst>
                      <a:rect l="0" t="0" r="r" b="b"/>
                      <a:pathLst>
                        <a:path w="349" h="350">
                          <a:moveTo>
                            <a:pt x="349" y="350"/>
                          </a:moveTo>
                          <a:lnTo>
                            <a:pt x="0" y="350"/>
                          </a:lnTo>
                          <a:lnTo>
                            <a:pt x="0" y="0"/>
                          </a:lnTo>
                          <a:lnTo>
                            <a:pt x="18" y="0"/>
                          </a:lnTo>
                          <a:lnTo>
                            <a:pt x="18" y="331"/>
                          </a:lnTo>
                          <a:lnTo>
                            <a:pt x="349" y="331"/>
                          </a:lnTo>
                          <a:lnTo>
                            <a:pt x="349" y="350"/>
                          </a:lnTo>
                          <a:close/>
                        </a:path>
                      </a:pathLst>
                    </a:custGeom>
                    <a:solidFill>
                      <a:srgbClr val="02709F"/>
                    </a:solidFill>
                    <a:ln w="635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grpSp>
            <p:nvGrpSpPr>
              <p:cNvPr id="13" name="Group 262"/>
              <p:cNvGrpSpPr/>
              <p:nvPr/>
            </p:nvGrpSpPr>
            <p:grpSpPr>
              <a:xfrm>
                <a:off x="82731" y="5230585"/>
                <a:ext cx="2011680" cy="274320"/>
                <a:chOff x="2144488" y="4463141"/>
                <a:chExt cx="2011680" cy="274320"/>
              </a:xfrm>
            </p:grpSpPr>
            <p:sp>
              <p:nvSpPr>
                <p:cNvPr id="26" name="Rounded Rectangle 96"/>
                <p:cNvSpPr>
                  <a:spLocks noChangeArrowheads="1"/>
                </p:cNvSpPr>
                <p:nvPr/>
              </p:nvSpPr>
              <p:spPr bwMode="auto">
                <a:xfrm>
                  <a:off x="2144488" y="4463141"/>
                  <a:ext cx="2011680" cy="274320"/>
                </a:xfrm>
                <a:prstGeom prst="roundRect">
                  <a:avLst>
                    <a:gd name="adj" fmla="val 6898"/>
                  </a:avLst>
                </a:prstGeom>
                <a:gradFill flip="none" rotWithShape="1">
                  <a:gsLst>
                    <a:gs pos="100000">
                      <a:schemeClr val="accent3">
                        <a:lumMod val="50000"/>
                      </a:schemeClr>
                    </a:gs>
                    <a:gs pos="14000">
                      <a:srgbClr val="008E8B"/>
                    </a:gs>
                  </a:gsLst>
                  <a:lin ang="2700000" scaled="1"/>
                  <a:tileRect/>
                </a:gradFill>
                <a:ln>
                  <a:gradFill>
                    <a:gsLst>
                      <a:gs pos="100000">
                        <a:srgbClr val="1F2E33"/>
                      </a:gs>
                      <a:gs pos="0">
                        <a:schemeClr val="bg1">
                          <a:lumMod val="95000"/>
                        </a:schemeClr>
                      </a:gs>
                      <a:gs pos="7000">
                        <a:srgbClr val="585858"/>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effectLst>
                        <a:outerShdw blurRad="38100" dist="38100" dir="2700000" algn="tl">
                          <a:srgbClr val="000000">
                            <a:alpha val="43137"/>
                          </a:srgbClr>
                        </a:outerShdw>
                      </a:effectLst>
                    </a:rPr>
                    <a:t>Network Policy…</a:t>
                  </a:r>
                  <a:endParaRPr lang="en-US" sz="1200" dirty="0">
                    <a:solidFill>
                      <a:schemeClr val="lt1"/>
                    </a:solidFill>
                    <a:effectLst>
                      <a:outerShdw blurRad="38100" dist="38100" dir="2700000" algn="tl">
                        <a:srgbClr val="000000">
                          <a:alpha val="43137"/>
                        </a:srgbClr>
                      </a:outerShdw>
                    </a:effectLst>
                  </a:endParaRPr>
                </a:p>
              </p:txBody>
            </p:sp>
            <p:grpSp>
              <p:nvGrpSpPr>
                <p:cNvPr id="15" name="Group 490"/>
                <p:cNvGrpSpPr/>
                <p:nvPr/>
              </p:nvGrpSpPr>
              <p:grpSpPr>
                <a:xfrm>
                  <a:off x="3903407" y="4516374"/>
                  <a:ext cx="167855" cy="167855"/>
                  <a:chOff x="-733913" y="2340429"/>
                  <a:chExt cx="457200" cy="457200"/>
                </a:xfrm>
              </p:grpSpPr>
              <p:sp>
                <p:nvSpPr>
                  <p:cNvPr id="28" name="Oval 27"/>
                  <p:cNvSpPr/>
                  <p:nvPr/>
                </p:nvSpPr>
                <p:spPr>
                  <a:xfrm>
                    <a:off x="-733913" y="2340429"/>
                    <a:ext cx="457200" cy="457200"/>
                  </a:xfrm>
                  <a:prstGeom prst="ellipse">
                    <a:avLst/>
                  </a:prstGeom>
                  <a:solidFill>
                    <a:schemeClr val="tx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17" name="Group 489"/>
                  <p:cNvGrpSpPr/>
                  <p:nvPr/>
                </p:nvGrpSpPr>
                <p:grpSpPr>
                  <a:xfrm>
                    <a:off x="-588166" y="2376787"/>
                    <a:ext cx="165707" cy="296783"/>
                    <a:chOff x="-588166" y="2365901"/>
                    <a:chExt cx="165707" cy="296783"/>
                  </a:xfrm>
                </p:grpSpPr>
                <p:sp>
                  <p:nvSpPr>
                    <p:cNvPr id="30" name="Freeform 346"/>
                    <p:cNvSpPr>
                      <a:spLocks/>
                    </p:cNvSpPr>
                    <p:nvPr/>
                  </p:nvSpPr>
                  <p:spPr bwMode="auto">
                    <a:xfrm rot="18900000">
                      <a:off x="-588166" y="2365901"/>
                      <a:ext cx="165707" cy="177041"/>
                    </a:xfrm>
                    <a:custGeom>
                      <a:avLst/>
                      <a:gdLst/>
                      <a:ahLst/>
                      <a:cxnLst>
                        <a:cxn ang="0">
                          <a:pos x="349" y="350"/>
                        </a:cxn>
                        <a:cxn ang="0">
                          <a:pos x="0" y="350"/>
                        </a:cxn>
                        <a:cxn ang="0">
                          <a:pos x="0" y="0"/>
                        </a:cxn>
                        <a:cxn ang="0">
                          <a:pos x="18" y="0"/>
                        </a:cxn>
                        <a:cxn ang="0">
                          <a:pos x="18" y="331"/>
                        </a:cxn>
                        <a:cxn ang="0">
                          <a:pos x="349" y="331"/>
                        </a:cxn>
                        <a:cxn ang="0">
                          <a:pos x="349" y="350"/>
                        </a:cxn>
                      </a:cxnLst>
                      <a:rect l="0" t="0" r="r" b="b"/>
                      <a:pathLst>
                        <a:path w="349" h="350">
                          <a:moveTo>
                            <a:pt x="349" y="350"/>
                          </a:moveTo>
                          <a:lnTo>
                            <a:pt x="0" y="350"/>
                          </a:lnTo>
                          <a:lnTo>
                            <a:pt x="0" y="0"/>
                          </a:lnTo>
                          <a:lnTo>
                            <a:pt x="18" y="0"/>
                          </a:lnTo>
                          <a:lnTo>
                            <a:pt x="18" y="331"/>
                          </a:lnTo>
                          <a:lnTo>
                            <a:pt x="349" y="331"/>
                          </a:lnTo>
                          <a:lnTo>
                            <a:pt x="349" y="350"/>
                          </a:lnTo>
                          <a:close/>
                        </a:path>
                      </a:pathLst>
                    </a:custGeom>
                    <a:solidFill>
                      <a:srgbClr val="02709F"/>
                    </a:solidFill>
                    <a:ln w="635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346"/>
                    <p:cNvSpPr>
                      <a:spLocks/>
                    </p:cNvSpPr>
                    <p:nvPr/>
                  </p:nvSpPr>
                  <p:spPr bwMode="auto">
                    <a:xfrm rot="18900000">
                      <a:off x="-588166" y="2485643"/>
                      <a:ext cx="165707" cy="177041"/>
                    </a:xfrm>
                    <a:custGeom>
                      <a:avLst/>
                      <a:gdLst/>
                      <a:ahLst/>
                      <a:cxnLst>
                        <a:cxn ang="0">
                          <a:pos x="349" y="350"/>
                        </a:cxn>
                        <a:cxn ang="0">
                          <a:pos x="0" y="350"/>
                        </a:cxn>
                        <a:cxn ang="0">
                          <a:pos x="0" y="0"/>
                        </a:cxn>
                        <a:cxn ang="0">
                          <a:pos x="18" y="0"/>
                        </a:cxn>
                        <a:cxn ang="0">
                          <a:pos x="18" y="331"/>
                        </a:cxn>
                        <a:cxn ang="0">
                          <a:pos x="349" y="331"/>
                        </a:cxn>
                        <a:cxn ang="0">
                          <a:pos x="349" y="350"/>
                        </a:cxn>
                      </a:cxnLst>
                      <a:rect l="0" t="0" r="r" b="b"/>
                      <a:pathLst>
                        <a:path w="349" h="350">
                          <a:moveTo>
                            <a:pt x="349" y="350"/>
                          </a:moveTo>
                          <a:lnTo>
                            <a:pt x="0" y="350"/>
                          </a:lnTo>
                          <a:lnTo>
                            <a:pt x="0" y="0"/>
                          </a:lnTo>
                          <a:lnTo>
                            <a:pt x="18" y="0"/>
                          </a:lnTo>
                          <a:lnTo>
                            <a:pt x="18" y="331"/>
                          </a:lnTo>
                          <a:lnTo>
                            <a:pt x="349" y="331"/>
                          </a:lnTo>
                          <a:lnTo>
                            <a:pt x="349" y="350"/>
                          </a:lnTo>
                          <a:close/>
                        </a:path>
                      </a:pathLst>
                    </a:custGeom>
                    <a:solidFill>
                      <a:srgbClr val="02709F"/>
                    </a:solidFill>
                    <a:ln w="635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grpSp>
            <p:nvGrpSpPr>
              <p:cNvPr id="21" name="Group 263"/>
              <p:cNvGrpSpPr/>
              <p:nvPr/>
            </p:nvGrpSpPr>
            <p:grpSpPr>
              <a:xfrm>
                <a:off x="82731" y="5559878"/>
                <a:ext cx="2011680" cy="274320"/>
                <a:chOff x="2144488" y="4463141"/>
                <a:chExt cx="2011680" cy="274320"/>
              </a:xfrm>
            </p:grpSpPr>
            <p:sp>
              <p:nvSpPr>
                <p:cNvPr id="20" name="Rounded Rectangle 96"/>
                <p:cNvSpPr>
                  <a:spLocks noChangeArrowheads="1"/>
                </p:cNvSpPr>
                <p:nvPr/>
              </p:nvSpPr>
              <p:spPr bwMode="auto">
                <a:xfrm>
                  <a:off x="2144488" y="4463141"/>
                  <a:ext cx="2011680" cy="274320"/>
                </a:xfrm>
                <a:prstGeom prst="roundRect">
                  <a:avLst>
                    <a:gd name="adj" fmla="val 6898"/>
                  </a:avLst>
                </a:prstGeom>
                <a:gradFill flip="none" rotWithShape="1">
                  <a:gsLst>
                    <a:gs pos="100000">
                      <a:schemeClr val="accent3">
                        <a:lumMod val="50000"/>
                      </a:schemeClr>
                    </a:gs>
                    <a:gs pos="14000">
                      <a:srgbClr val="008E8B"/>
                    </a:gs>
                  </a:gsLst>
                  <a:lin ang="2700000" scaled="1"/>
                  <a:tileRect/>
                </a:gradFill>
                <a:ln>
                  <a:gradFill>
                    <a:gsLst>
                      <a:gs pos="100000">
                        <a:srgbClr val="1F2E33"/>
                      </a:gs>
                      <a:gs pos="0">
                        <a:schemeClr val="bg1">
                          <a:lumMod val="95000"/>
                        </a:schemeClr>
                      </a:gs>
                      <a:gs pos="7000">
                        <a:srgbClr val="585858"/>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effectLst>
                        <a:outerShdw blurRad="38100" dist="38100" dir="2700000" algn="tl">
                          <a:srgbClr val="000000">
                            <a:alpha val="43137"/>
                          </a:srgbClr>
                        </a:outerShdw>
                      </a:effectLst>
                    </a:rPr>
                    <a:t>Virtualization Policy…</a:t>
                  </a:r>
                  <a:endParaRPr lang="en-US" sz="1200" dirty="0">
                    <a:solidFill>
                      <a:schemeClr val="lt1"/>
                    </a:solidFill>
                    <a:effectLst>
                      <a:outerShdw blurRad="38100" dist="38100" dir="2700000" algn="tl">
                        <a:srgbClr val="000000">
                          <a:alpha val="43137"/>
                        </a:srgbClr>
                      </a:outerShdw>
                    </a:effectLst>
                  </a:endParaRPr>
                </a:p>
              </p:txBody>
            </p:sp>
            <p:grpSp>
              <p:nvGrpSpPr>
                <p:cNvPr id="23" name="Group 490"/>
                <p:cNvGrpSpPr/>
                <p:nvPr/>
              </p:nvGrpSpPr>
              <p:grpSpPr>
                <a:xfrm>
                  <a:off x="3903407" y="4516374"/>
                  <a:ext cx="167855" cy="167855"/>
                  <a:chOff x="-733913" y="2340429"/>
                  <a:chExt cx="457200" cy="457200"/>
                </a:xfrm>
              </p:grpSpPr>
              <p:sp>
                <p:nvSpPr>
                  <p:cNvPr id="22" name="Oval 21"/>
                  <p:cNvSpPr/>
                  <p:nvPr/>
                </p:nvSpPr>
                <p:spPr>
                  <a:xfrm>
                    <a:off x="-733913" y="2340429"/>
                    <a:ext cx="457200" cy="457200"/>
                  </a:xfrm>
                  <a:prstGeom prst="ellipse">
                    <a:avLst/>
                  </a:prstGeom>
                  <a:solidFill>
                    <a:schemeClr val="tx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27" name="Group 489"/>
                  <p:cNvGrpSpPr/>
                  <p:nvPr/>
                </p:nvGrpSpPr>
                <p:grpSpPr>
                  <a:xfrm>
                    <a:off x="-588166" y="2376787"/>
                    <a:ext cx="165707" cy="296783"/>
                    <a:chOff x="-588166" y="2365901"/>
                    <a:chExt cx="165707" cy="296783"/>
                  </a:xfrm>
                </p:grpSpPr>
                <p:sp>
                  <p:nvSpPr>
                    <p:cNvPr id="24" name="Freeform 346"/>
                    <p:cNvSpPr>
                      <a:spLocks/>
                    </p:cNvSpPr>
                    <p:nvPr/>
                  </p:nvSpPr>
                  <p:spPr bwMode="auto">
                    <a:xfrm rot="18900000">
                      <a:off x="-588166" y="2365901"/>
                      <a:ext cx="165707" cy="177041"/>
                    </a:xfrm>
                    <a:custGeom>
                      <a:avLst/>
                      <a:gdLst/>
                      <a:ahLst/>
                      <a:cxnLst>
                        <a:cxn ang="0">
                          <a:pos x="349" y="350"/>
                        </a:cxn>
                        <a:cxn ang="0">
                          <a:pos x="0" y="350"/>
                        </a:cxn>
                        <a:cxn ang="0">
                          <a:pos x="0" y="0"/>
                        </a:cxn>
                        <a:cxn ang="0">
                          <a:pos x="18" y="0"/>
                        </a:cxn>
                        <a:cxn ang="0">
                          <a:pos x="18" y="331"/>
                        </a:cxn>
                        <a:cxn ang="0">
                          <a:pos x="349" y="331"/>
                        </a:cxn>
                        <a:cxn ang="0">
                          <a:pos x="349" y="350"/>
                        </a:cxn>
                      </a:cxnLst>
                      <a:rect l="0" t="0" r="r" b="b"/>
                      <a:pathLst>
                        <a:path w="349" h="350">
                          <a:moveTo>
                            <a:pt x="349" y="350"/>
                          </a:moveTo>
                          <a:lnTo>
                            <a:pt x="0" y="350"/>
                          </a:lnTo>
                          <a:lnTo>
                            <a:pt x="0" y="0"/>
                          </a:lnTo>
                          <a:lnTo>
                            <a:pt x="18" y="0"/>
                          </a:lnTo>
                          <a:lnTo>
                            <a:pt x="18" y="331"/>
                          </a:lnTo>
                          <a:lnTo>
                            <a:pt x="349" y="331"/>
                          </a:lnTo>
                          <a:lnTo>
                            <a:pt x="349" y="350"/>
                          </a:lnTo>
                          <a:close/>
                        </a:path>
                      </a:pathLst>
                    </a:custGeom>
                    <a:solidFill>
                      <a:srgbClr val="02709F"/>
                    </a:solidFill>
                    <a:ln w="635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346"/>
                    <p:cNvSpPr>
                      <a:spLocks/>
                    </p:cNvSpPr>
                    <p:nvPr/>
                  </p:nvSpPr>
                  <p:spPr bwMode="auto">
                    <a:xfrm rot="18900000">
                      <a:off x="-588166" y="2485643"/>
                      <a:ext cx="165707" cy="177041"/>
                    </a:xfrm>
                    <a:custGeom>
                      <a:avLst/>
                      <a:gdLst/>
                      <a:ahLst/>
                      <a:cxnLst>
                        <a:cxn ang="0">
                          <a:pos x="349" y="350"/>
                        </a:cxn>
                        <a:cxn ang="0">
                          <a:pos x="0" y="350"/>
                        </a:cxn>
                        <a:cxn ang="0">
                          <a:pos x="0" y="0"/>
                        </a:cxn>
                        <a:cxn ang="0">
                          <a:pos x="18" y="0"/>
                        </a:cxn>
                        <a:cxn ang="0">
                          <a:pos x="18" y="331"/>
                        </a:cxn>
                        <a:cxn ang="0">
                          <a:pos x="349" y="331"/>
                        </a:cxn>
                        <a:cxn ang="0">
                          <a:pos x="349" y="350"/>
                        </a:cxn>
                      </a:cxnLst>
                      <a:rect l="0" t="0" r="r" b="b"/>
                      <a:pathLst>
                        <a:path w="349" h="350">
                          <a:moveTo>
                            <a:pt x="349" y="350"/>
                          </a:moveTo>
                          <a:lnTo>
                            <a:pt x="0" y="350"/>
                          </a:lnTo>
                          <a:lnTo>
                            <a:pt x="0" y="0"/>
                          </a:lnTo>
                          <a:lnTo>
                            <a:pt x="18" y="0"/>
                          </a:lnTo>
                          <a:lnTo>
                            <a:pt x="18" y="331"/>
                          </a:lnTo>
                          <a:lnTo>
                            <a:pt x="349" y="331"/>
                          </a:lnTo>
                          <a:lnTo>
                            <a:pt x="349" y="350"/>
                          </a:lnTo>
                          <a:close/>
                        </a:path>
                      </a:pathLst>
                    </a:custGeom>
                    <a:solidFill>
                      <a:srgbClr val="02709F"/>
                    </a:solidFill>
                    <a:ln w="635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grpSp>
            <p:nvGrpSpPr>
              <p:cNvPr id="29" name="Group 264"/>
              <p:cNvGrpSpPr/>
              <p:nvPr/>
            </p:nvGrpSpPr>
            <p:grpSpPr>
              <a:xfrm>
                <a:off x="82731" y="5889171"/>
                <a:ext cx="2011680" cy="274320"/>
                <a:chOff x="2144488" y="4463141"/>
                <a:chExt cx="2011680" cy="274320"/>
              </a:xfrm>
            </p:grpSpPr>
            <p:sp>
              <p:nvSpPr>
                <p:cNvPr id="14" name="Rounded Rectangle 96"/>
                <p:cNvSpPr>
                  <a:spLocks noChangeArrowheads="1"/>
                </p:cNvSpPr>
                <p:nvPr/>
              </p:nvSpPr>
              <p:spPr bwMode="auto">
                <a:xfrm>
                  <a:off x="2144488" y="4463141"/>
                  <a:ext cx="2011680" cy="274320"/>
                </a:xfrm>
                <a:prstGeom prst="roundRect">
                  <a:avLst>
                    <a:gd name="adj" fmla="val 6898"/>
                  </a:avLst>
                </a:prstGeom>
                <a:gradFill flip="none" rotWithShape="1">
                  <a:gsLst>
                    <a:gs pos="100000">
                      <a:schemeClr val="accent3">
                        <a:lumMod val="50000"/>
                      </a:schemeClr>
                    </a:gs>
                    <a:gs pos="14000">
                      <a:srgbClr val="008E8B"/>
                    </a:gs>
                  </a:gsLst>
                  <a:lin ang="2700000" scaled="1"/>
                  <a:tileRect/>
                </a:gradFill>
                <a:ln>
                  <a:gradFill>
                    <a:gsLst>
                      <a:gs pos="100000">
                        <a:srgbClr val="1F2E33"/>
                      </a:gs>
                      <a:gs pos="0">
                        <a:schemeClr val="bg1">
                          <a:lumMod val="95000"/>
                        </a:schemeClr>
                      </a:gs>
                      <a:gs pos="7000">
                        <a:srgbClr val="585858"/>
                      </a:gs>
                    </a:gsLst>
                    <a:lin ang="5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effectLst>
                        <a:outerShdw blurRad="38100" dist="38100" dir="2700000" algn="tl">
                          <a:srgbClr val="000000">
                            <a:alpha val="43137"/>
                          </a:srgbClr>
                        </a:outerShdw>
                      </a:effectLst>
                    </a:rPr>
                    <a:t>Application Profiles…</a:t>
                  </a:r>
                  <a:endParaRPr lang="en-US" sz="1200" dirty="0">
                    <a:solidFill>
                      <a:schemeClr val="lt1"/>
                    </a:solidFill>
                    <a:effectLst>
                      <a:outerShdw blurRad="38100" dist="38100" dir="2700000" algn="tl">
                        <a:srgbClr val="000000">
                          <a:alpha val="43137"/>
                        </a:srgbClr>
                      </a:outerShdw>
                    </a:effectLst>
                  </a:endParaRPr>
                </a:p>
              </p:txBody>
            </p:sp>
            <p:grpSp>
              <p:nvGrpSpPr>
                <p:cNvPr id="33" name="Group 490"/>
                <p:cNvGrpSpPr/>
                <p:nvPr/>
              </p:nvGrpSpPr>
              <p:grpSpPr>
                <a:xfrm>
                  <a:off x="3903407" y="4516374"/>
                  <a:ext cx="167855" cy="167855"/>
                  <a:chOff x="-733913" y="2340429"/>
                  <a:chExt cx="457200" cy="457200"/>
                </a:xfrm>
              </p:grpSpPr>
              <p:sp>
                <p:nvSpPr>
                  <p:cNvPr id="16" name="Oval 15"/>
                  <p:cNvSpPr/>
                  <p:nvPr/>
                </p:nvSpPr>
                <p:spPr>
                  <a:xfrm>
                    <a:off x="-733913" y="2340429"/>
                    <a:ext cx="457200" cy="457200"/>
                  </a:xfrm>
                  <a:prstGeom prst="ellipse">
                    <a:avLst/>
                  </a:prstGeom>
                  <a:solidFill>
                    <a:schemeClr val="tx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35" name="Group 489"/>
                  <p:cNvGrpSpPr/>
                  <p:nvPr/>
                </p:nvGrpSpPr>
                <p:grpSpPr>
                  <a:xfrm>
                    <a:off x="-588166" y="2376787"/>
                    <a:ext cx="165707" cy="296783"/>
                    <a:chOff x="-588166" y="2365901"/>
                    <a:chExt cx="165707" cy="296783"/>
                  </a:xfrm>
                </p:grpSpPr>
                <p:sp>
                  <p:nvSpPr>
                    <p:cNvPr id="18" name="Freeform 346"/>
                    <p:cNvSpPr>
                      <a:spLocks/>
                    </p:cNvSpPr>
                    <p:nvPr/>
                  </p:nvSpPr>
                  <p:spPr bwMode="auto">
                    <a:xfrm rot="18900000">
                      <a:off x="-588166" y="2365901"/>
                      <a:ext cx="165707" cy="177041"/>
                    </a:xfrm>
                    <a:custGeom>
                      <a:avLst/>
                      <a:gdLst/>
                      <a:ahLst/>
                      <a:cxnLst>
                        <a:cxn ang="0">
                          <a:pos x="349" y="350"/>
                        </a:cxn>
                        <a:cxn ang="0">
                          <a:pos x="0" y="350"/>
                        </a:cxn>
                        <a:cxn ang="0">
                          <a:pos x="0" y="0"/>
                        </a:cxn>
                        <a:cxn ang="0">
                          <a:pos x="18" y="0"/>
                        </a:cxn>
                        <a:cxn ang="0">
                          <a:pos x="18" y="331"/>
                        </a:cxn>
                        <a:cxn ang="0">
                          <a:pos x="349" y="331"/>
                        </a:cxn>
                        <a:cxn ang="0">
                          <a:pos x="349" y="350"/>
                        </a:cxn>
                      </a:cxnLst>
                      <a:rect l="0" t="0" r="r" b="b"/>
                      <a:pathLst>
                        <a:path w="349" h="350">
                          <a:moveTo>
                            <a:pt x="349" y="350"/>
                          </a:moveTo>
                          <a:lnTo>
                            <a:pt x="0" y="350"/>
                          </a:lnTo>
                          <a:lnTo>
                            <a:pt x="0" y="0"/>
                          </a:lnTo>
                          <a:lnTo>
                            <a:pt x="18" y="0"/>
                          </a:lnTo>
                          <a:lnTo>
                            <a:pt x="18" y="331"/>
                          </a:lnTo>
                          <a:lnTo>
                            <a:pt x="349" y="331"/>
                          </a:lnTo>
                          <a:lnTo>
                            <a:pt x="349" y="350"/>
                          </a:lnTo>
                          <a:close/>
                        </a:path>
                      </a:pathLst>
                    </a:custGeom>
                    <a:solidFill>
                      <a:srgbClr val="02709F"/>
                    </a:solidFill>
                    <a:ln w="635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346"/>
                    <p:cNvSpPr>
                      <a:spLocks/>
                    </p:cNvSpPr>
                    <p:nvPr/>
                  </p:nvSpPr>
                  <p:spPr bwMode="auto">
                    <a:xfrm rot="18900000">
                      <a:off x="-588166" y="2485643"/>
                      <a:ext cx="165707" cy="177041"/>
                    </a:xfrm>
                    <a:custGeom>
                      <a:avLst/>
                      <a:gdLst/>
                      <a:ahLst/>
                      <a:cxnLst>
                        <a:cxn ang="0">
                          <a:pos x="349" y="350"/>
                        </a:cxn>
                        <a:cxn ang="0">
                          <a:pos x="0" y="350"/>
                        </a:cxn>
                        <a:cxn ang="0">
                          <a:pos x="0" y="0"/>
                        </a:cxn>
                        <a:cxn ang="0">
                          <a:pos x="18" y="0"/>
                        </a:cxn>
                        <a:cxn ang="0">
                          <a:pos x="18" y="331"/>
                        </a:cxn>
                        <a:cxn ang="0">
                          <a:pos x="349" y="331"/>
                        </a:cxn>
                        <a:cxn ang="0">
                          <a:pos x="349" y="350"/>
                        </a:cxn>
                      </a:cxnLst>
                      <a:rect l="0" t="0" r="r" b="b"/>
                      <a:pathLst>
                        <a:path w="349" h="350">
                          <a:moveTo>
                            <a:pt x="349" y="350"/>
                          </a:moveTo>
                          <a:lnTo>
                            <a:pt x="0" y="350"/>
                          </a:lnTo>
                          <a:lnTo>
                            <a:pt x="0" y="0"/>
                          </a:lnTo>
                          <a:lnTo>
                            <a:pt x="18" y="0"/>
                          </a:lnTo>
                          <a:lnTo>
                            <a:pt x="18" y="331"/>
                          </a:lnTo>
                          <a:lnTo>
                            <a:pt x="349" y="331"/>
                          </a:lnTo>
                          <a:lnTo>
                            <a:pt x="349" y="350"/>
                          </a:lnTo>
                          <a:close/>
                        </a:path>
                      </a:pathLst>
                    </a:custGeom>
                    <a:solidFill>
                      <a:srgbClr val="02709F"/>
                    </a:solidFill>
                    <a:ln w="635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grpSp>
        <p:cxnSp>
          <p:nvCxnSpPr>
            <p:cNvPr id="44" name="Straight Arrow Connector 471"/>
            <p:cNvCxnSpPr>
              <a:cxnSpLocks noChangeShapeType="1"/>
            </p:cNvCxnSpPr>
            <p:nvPr/>
          </p:nvCxnSpPr>
          <p:spPr bwMode="auto">
            <a:xfrm rot="5400000">
              <a:off x="2396832" y="3471276"/>
              <a:ext cx="520915" cy="617077"/>
            </a:xfrm>
            <a:prstGeom prst="bentConnector3">
              <a:avLst>
                <a:gd name="adj1" fmla="val 63131"/>
              </a:avLst>
            </a:prstGeom>
            <a:noFill/>
            <a:ln w="25400" algn="ctr">
              <a:solidFill>
                <a:schemeClr val="bg1">
                  <a:lumMod val="50000"/>
                </a:schemeClr>
              </a:solidFill>
              <a:round/>
              <a:headEnd/>
              <a:tailEnd type="triangle" w="med" len="med"/>
            </a:ln>
          </p:spPr>
        </p:cxnSp>
        <p:cxnSp>
          <p:nvCxnSpPr>
            <p:cNvPr id="45" name="Straight Arrow Connector 471"/>
            <p:cNvCxnSpPr>
              <a:cxnSpLocks noChangeShapeType="1"/>
            </p:cNvCxnSpPr>
            <p:nvPr/>
          </p:nvCxnSpPr>
          <p:spPr bwMode="auto">
            <a:xfrm>
              <a:off x="964999" y="3750457"/>
              <a:ext cx="1181" cy="277188"/>
            </a:xfrm>
            <a:prstGeom prst="straightConnector1">
              <a:avLst/>
            </a:prstGeom>
            <a:noFill/>
            <a:ln w="25400" algn="ctr">
              <a:solidFill>
                <a:schemeClr val="bg1">
                  <a:lumMod val="50000"/>
                </a:schemeClr>
              </a:solidFill>
              <a:round/>
              <a:headEnd/>
              <a:tailEnd type="triangle" w="med" len="med"/>
            </a:ln>
          </p:spPr>
        </p:cxnSp>
        <p:grpSp>
          <p:nvGrpSpPr>
            <p:cNvPr id="39" name="Group 455"/>
            <p:cNvGrpSpPr/>
            <p:nvPr/>
          </p:nvGrpSpPr>
          <p:grpSpPr>
            <a:xfrm>
              <a:off x="529932" y="2336915"/>
              <a:ext cx="2890452" cy="1413542"/>
              <a:chOff x="585394" y="2706869"/>
              <a:chExt cx="2937216" cy="1705878"/>
            </a:xfrm>
          </p:grpSpPr>
          <p:grpSp>
            <p:nvGrpSpPr>
              <p:cNvPr id="41" name="Group 13"/>
              <p:cNvGrpSpPr/>
              <p:nvPr/>
            </p:nvGrpSpPr>
            <p:grpSpPr>
              <a:xfrm>
                <a:off x="633596" y="2706869"/>
                <a:ext cx="2385829" cy="424732"/>
                <a:chOff x="-161037" y="2260416"/>
                <a:chExt cx="2385829" cy="424731"/>
              </a:xfrm>
            </p:grpSpPr>
            <p:sp>
              <p:nvSpPr>
                <p:cNvPr id="63" name="TextBox 145"/>
                <p:cNvSpPr txBox="1">
                  <a:spLocks noChangeArrowheads="1"/>
                </p:cNvSpPr>
                <p:nvPr/>
              </p:nvSpPr>
              <p:spPr bwMode="auto">
                <a:xfrm>
                  <a:off x="251242" y="2260416"/>
                  <a:ext cx="1973550" cy="424731"/>
                </a:xfrm>
                <a:prstGeom prst="rect">
                  <a:avLst/>
                </a:prstGeom>
                <a:noFill/>
                <a:ln w="9525">
                  <a:noFill/>
                  <a:miter lim="800000"/>
                  <a:headEnd/>
                  <a:tailEnd/>
                </a:ln>
              </p:spPr>
              <p:txBody>
                <a:bodyPr wrap="square">
                  <a:spAutoFit/>
                </a:bodyPr>
                <a:lstStyle/>
                <a:p>
                  <a:pPr defTabSz="914398" eaLnBrk="0" hangingPunct="0">
                    <a:lnSpc>
                      <a:spcPct val="90000"/>
                    </a:lnSpc>
                  </a:pPr>
                  <a:r>
                    <a:rPr lang="en-US" sz="1200" b="1" dirty="0">
                      <a:solidFill>
                        <a:schemeClr val="bg1">
                          <a:lumMod val="85000"/>
                        </a:schemeClr>
                      </a:solidFill>
                      <a:latin typeface="Arial" pitchFamily="34" charset="0"/>
                      <a:cs typeface="Arial" pitchFamily="34" charset="0"/>
                    </a:rPr>
                    <a:t>Subject Matter </a:t>
                  </a:r>
                  <a:r>
                    <a:rPr lang="en-US" sz="1200" b="1" dirty="0" smtClean="0">
                      <a:solidFill>
                        <a:schemeClr val="bg1">
                          <a:lumMod val="85000"/>
                        </a:schemeClr>
                      </a:solidFill>
                      <a:latin typeface="Arial" pitchFamily="34" charset="0"/>
                      <a:cs typeface="Arial" pitchFamily="34" charset="0"/>
                    </a:rPr>
                    <a:t>Experts </a:t>
                  </a:r>
                  <a:br>
                    <a:rPr lang="en-US" sz="1200" b="1" dirty="0" smtClean="0">
                      <a:solidFill>
                        <a:schemeClr val="bg1">
                          <a:lumMod val="85000"/>
                        </a:schemeClr>
                      </a:solidFill>
                      <a:latin typeface="Arial" pitchFamily="34" charset="0"/>
                      <a:cs typeface="Arial" pitchFamily="34" charset="0"/>
                    </a:rPr>
                  </a:br>
                  <a:r>
                    <a:rPr lang="en-US" sz="1200" b="1" dirty="0" smtClean="0">
                      <a:solidFill>
                        <a:schemeClr val="bg1">
                          <a:lumMod val="85000"/>
                        </a:schemeClr>
                      </a:solidFill>
                      <a:latin typeface="Arial" pitchFamily="34" charset="0"/>
                      <a:cs typeface="Arial" pitchFamily="34" charset="0"/>
                    </a:rPr>
                    <a:t>Define </a:t>
                  </a:r>
                  <a:r>
                    <a:rPr lang="en-US" sz="1200" b="1" dirty="0">
                      <a:solidFill>
                        <a:schemeClr val="bg1">
                          <a:lumMod val="85000"/>
                        </a:schemeClr>
                      </a:solidFill>
                      <a:latin typeface="Arial" pitchFamily="34" charset="0"/>
                      <a:cs typeface="Arial" pitchFamily="34" charset="0"/>
                    </a:rPr>
                    <a:t>Policies</a:t>
                  </a:r>
                </a:p>
              </p:txBody>
            </p:sp>
            <p:grpSp>
              <p:nvGrpSpPr>
                <p:cNvPr id="46" name="Group 88"/>
                <p:cNvGrpSpPr/>
                <p:nvPr/>
              </p:nvGrpSpPr>
              <p:grpSpPr>
                <a:xfrm>
                  <a:off x="-161037" y="2288669"/>
                  <a:ext cx="388315" cy="368226"/>
                  <a:chOff x="8076988" y="2513549"/>
                  <a:chExt cx="668851" cy="634247"/>
                </a:xfrm>
              </p:grpSpPr>
              <p:sp>
                <p:nvSpPr>
                  <p:cNvPr id="65" name="Oval 64"/>
                  <p:cNvSpPr/>
                  <p:nvPr/>
                </p:nvSpPr>
                <p:spPr>
                  <a:xfrm>
                    <a:off x="8103672" y="2513549"/>
                    <a:ext cx="615476" cy="634247"/>
                  </a:xfrm>
                  <a:prstGeom prst="ellipse">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66" name="TextBox 65"/>
                  <p:cNvSpPr txBox="1"/>
                  <p:nvPr/>
                </p:nvSpPr>
                <p:spPr>
                  <a:xfrm>
                    <a:off x="8076988" y="2678891"/>
                    <a:ext cx="668851" cy="303562"/>
                  </a:xfrm>
                  <a:prstGeom prst="rect">
                    <a:avLst/>
                  </a:prstGeom>
                  <a:noFill/>
                </p:spPr>
                <p:txBody>
                  <a:bodyPr wrap="square" rtlCol="0" anchor="ctr">
                    <a:noAutofit/>
                  </a:bodyPr>
                  <a:lstStyle/>
                  <a:p>
                    <a:pPr algn="ctr" defTabSz="914398"/>
                    <a:r>
                      <a:rPr lang="en-US" b="1" dirty="0" smtClean="0">
                        <a:gradFill flip="none" rotWithShape="1">
                          <a:gsLst>
                            <a:gs pos="0">
                              <a:srgbClr val="000000"/>
                            </a:gs>
                            <a:gs pos="50000">
                              <a:srgbClr val="303030"/>
                            </a:gs>
                            <a:gs pos="100000">
                              <a:schemeClr val="bg1">
                                <a:lumMod val="50000"/>
                                <a:shade val="100000"/>
                                <a:satMod val="115000"/>
                              </a:schemeClr>
                            </a:gs>
                          </a:gsLst>
                          <a:lin ang="13500000" scaled="1"/>
                          <a:tileRect/>
                        </a:gradFill>
                        <a:latin typeface="Arial" pitchFamily="34" charset="0"/>
                      </a:rPr>
                      <a:t>1</a:t>
                    </a:r>
                    <a:endParaRPr lang="en-US" b="1" dirty="0">
                      <a:gradFill flip="none" rotWithShape="1">
                        <a:gsLst>
                          <a:gs pos="0">
                            <a:srgbClr val="000000"/>
                          </a:gs>
                          <a:gs pos="50000">
                            <a:srgbClr val="303030"/>
                          </a:gs>
                          <a:gs pos="100000">
                            <a:schemeClr val="bg1">
                              <a:lumMod val="50000"/>
                              <a:shade val="100000"/>
                              <a:satMod val="115000"/>
                            </a:schemeClr>
                          </a:gs>
                        </a:gsLst>
                        <a:lin ang="13500000" scaled="1"/>
                        <a:tileRect/>
                      </a:gradFill>
                      <a:latin typeface="Arial" pitchFamily="34" charset="0"/>
                    </a:endParaRPr>
                  </a:p>
                </p:txBody>
              </p:sp>
            </p:grpSp>
          </p:grpSp>
          <p:grpSp>
            <p:nvGrpSpPr>
              <p:cNvPr id="47" name="Group 3"/>
              <p:cNvGrpSpPr/>
              <p:nvPr/>
            </p:nvGrpSpPr>
            <p:grpSpPr>
              <a:xfrm>
                <a:off x="585394" y="3262086"/>
                <a:ext cx="884212" cy="1150661"/>
                <a:chOff x="535011" y="2771775"/>
                <a:chExt cx="991493" cy="1290271"/>
              </a:xfrm>
            </p:grpSpPr>
            <p:sp>
              <p:nvSpPr>
                <p:cNvPr id="59" name="Round Same Side Corner Rectangle 58"/>
                <p:cNvSpPr/>
                <p:nvPr/>
              </p:nvSpPr>
              <p:spPr>
                <a:xfrm rot="10800000">
                  <a:off x="535011" y="2771775"/>
                  <a:ext cx="991493" cy="1290271"/>
                </a:xfrm>
                <a:prstGeom prst="round2SameRect">
                  <a:avLst>
                    <a:gd name="adj1" fmla="val 50000"/>
                    <a:gd name="adj2" fmla="val 0"/>
                  </a:avLst>
                </a:prstGeom>
                <a:gradFill>
                  <a:gsLst>
                    <a:gs pos="0">
                      <a:srgbClr val="061C23"/>
                    </a:gs>
                    <a:gs pos="100000">
                      <a:schemeClr val="accent3">
                        <a:lumMod val="10000"/>
                        <a:alpha val="75000"/>
                      </a:schemeClr>
                    </a:gs>
                  </a:gsLst>
                  <a:lin ang="5400000" scaled="0"/>
                </a:gradFill>
                <a:ln w="12700">
                  <a:gradFill>
                    <a:gsLst>
                      <a:gs pos="0">
                        <a:srgbClr val="01BBBB"/>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3152" rIns="274320" bIns="45720" numCol="1" spcCol="0" rtlCol="0" fromWordArt="0" anchor="t" anchorCtr="0" forceAA="0" compatLnSpc="1">
                  <a:prstTxWarp prst="textNoShape">
                    <a:avLst/>
                  </a:prstTxWarp>
                  <a:noAutofit/>
                </a:bodyPr>
                <a:lstStyle/>
                <a:p>
                  <a:pPr algn="r"/>
                  <a:endParaRPr lang="en-US" sz="2000" dirty="0">
                    <a:latin typeface="+mj-lt"/>
                  </a:endParaRPr>
                </a:p>
              </p:txBody>
            </p:sp>
            <p:sp>
              <p:nvSpPr>
                <p:cNvPr id="60" name="Rectangle 59"/>
                <p:cNvSpPr/>
                <p:nvPr/>
              </p:nvSpPr>
              <p:spPr>
                <a:xfrm>
                  <a:off x="640857" y="2809403"/>
                  <a:ext cx="779803" cy="27954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367">
                    <a:lnSpc>
                      <a:spcPct val="90000"/>
                    </a:lnSpc>
                  </a:pPr>
                  <a:r>
                    <a:rPr lang="en-US" sz="900" dirty="0" smtClean="0">
                      <a:solidFill>
                        <a:schemeClr val="tx1">
                          <a:lumMod val="40000"/>
                          <a:lumOff val="60000"/>
                        </a:schemeClr>
                      </a:solidFill>
                      <a:latin typeface="Arial"/>
                      <a:cs typeface="Arial" charset="0"/>
                    </a:rPr>
                    <a:t>Storage</a:t>
                  </a:r>
                  <a:br>
                    <a:rPr lang="en-US" sz="900" dirty="0" smtClean="0">
                      <a:solidFill>
                        <a:schemeClr val="tx1">
                          <a:lumMod val="40000"/>
                          <a:lumOff val="60000"/>
                        </a:schemeClr>
                      </a:solidFill>
                      <a:latin typeface="Arial"/>
                      <a:cs typeface="Arial" charset="0"/>
                    </a:rPr>
                  </a:br>
                  <a:r>
                    <a:rPr lang="en-US" sz="900" dirty="0" smtClean="0">
                      <a:solidFill>
                        <a:schemeClr val="tx1">
                          <a:lumMod val="40000"/>
                          <a:lumOff val="60000"/>
                        </a:schemeClr>
                      </a:solidFill>
                      <a:latin typeface="Arial"/>
                      <a:cs typeface="Arial" charset="0"/>
                    </a:rPr>
                    <a:t>SME</a:t>
                  </a:r>
                  <a:endParaRPr lang="en-US" sz="900" dirty="0">
                    <a:solidFill>
                      <a:schemeClr val="tx1">
                        <a:lumMod val="40000"/>
                        <a:lumOff val="60000"/>
                      </a:schemeClr>
                    </a:solidFill>
                    <a:latin typeface="Arial"/>
                    <a:cs typeface="Arial" charset="0"/>
                  </a:endParaRPr>
                </a:p>
              </p:txBody>
            </p:sp>
            <p:sp>
              <p:nvSpPr>
                <p:cNvPr id="61" name="Oval 60"/>
                <p:cNvSpPr/>
                <p:nvPr/>
              </p:nvSpPr>
              <p:spPr>
                <a:xfrm flipH="1">
                  <a:off x="654358" y="3172873"/>
                  <a:ext cx="752803" cy="752803"/>
                </a:xfrm>
                <a:prstGeom prst="ellipse">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2" name="Freeform 20"/>
                <p:cNvSpPr>
                  <a:spLocks noEditPoints="1"/>
                </p:cNvSpPr>
                <p:nvPr/>
              </p:nvSpPr>
              <p:spPr bwMode="auto">
                <a:xfrm>
                  <a:off x="806492" y="3288722"/>
                  <a:ext cx="435428" cy="483642"/>
                </a:xfrm>
                <a:custGeom>
                  <a:avLst/>
                  <a:gdLst/>
                  <a:ahLst/>
                  <a:cxnLst>
                    <a:cxn ang="0">
                      <a:pos x="117" y="0"/>
                    </a:cxn>
                    <a:cxn ang="0">
                      <a:pos x="117" y="74"/>
                    </a:cxn>
                    <a:cxn ang="0">
                      <a:pos x="272" y="381"/>
                    </a:cxn>
                    <a:cxn ang="0">
                      <a:pos x="207" y="406"/>
                    </a:cxn>
                    <a:cxn ang="0">
                      <a:pos x="362" y="381"/>
                    </a:cxn>
                    <a:cxn ang="0">
                      <a:pos x="324" y="238"/>
                    </a:cxn>
                    <a:cxn ang="0">
                      <a:pos x="362" y="218"/>
                    </a:cxn>
                    <a:cxn ang="0">
                      <a:pos x="166" y="194"/>
                    </a:cxn>
                    <a:cxn ang="0">
                      <a:pos x="147" y="218"/>
                    </a:cxn>
                    <a:cxn ang="0">
                      <a:pos x="272" y="218"/>
                    </a:cxn>
                    <a:cxn ang="0">
                      <a:pos x="272" y="381"/>
                    </a:cxn>
                    <a:cxn ang="0">
                      <a:pos x="0" y="297"/>
                    </a:cxn>
                    <a:cxn ang="0">
                      <a:pos x="47" y="309"/>
                    </a:cxn>
                    <a:cxn ang="0">
                      <a:pos x="53" y="342"/>
                    </a:cxn>
                    <a:cxn ang="0">
                      <a:pos x="8" y="377"/>
                    </a:cxn>
                    <a:cxn ang="0">
                      <a:pos x="12" y="387"/>
                    </a:cxn>
                    <a:cxn ang="0">
                      <a:pos x="7" y="398"/>
                    </a:cxn>
                    <a:cxn ang="0">
                      <a:pos x="24" y="398"/>
                    </a:cxn>
                    <a:cxn ang="0">
                      <a:pos x="18" y="387"/>
                    </a:cxn>
                    <a:cxn ang="0">
                      <a:pos x="53" y="386"/>
                    </a:cxn>
                    <a:cxn ang="0">
                      <a:pos x="54" y="400"/>
                    </a:cxn>
                    <a:cxn ang="0">
                      <a:pos x="57" y="408"/>
                    </a:cxn>
                    <a:cxn ang="0">
                      <a:pos x="65" y="400"/>
                    </a:cxn>
                    <a:cxn ang="0">
                      <a:pos x="68" y="386"/>
                    </a:cxn>
                    <a:cxn ang="0">
                      <a:pos x="69" y="383"/>
                    </a:cxn>
                    <a:cxn ang="0">
                      <a:pos x="103" y="390"/>
                    </a:cxn>
                    <a:cxn ang="0">
                      <a:pos x="106" y="407"/>
                    </a:cxn>
                    <a:cxn ang="0">
                      <a:pos x="109" y="390"/>
                    </a:cxn>
                    <a:cxn ang="0">
                      <a:pos x="114" y="388"/>
                    </a:cxn>
                    <a:cxn ang="0">
                      <a:pos x="69" y="365"/>
                    </a:cxn>
                    <a:cxn ang="0">
                      <a:pos x="75" y="342"/>
                    </a:cxn>
                    <a:cxn ang="0">
                      <a:pos x="117" y="309"/>
                    </a:cxn>
                    <a:cxn ang="0">
                      <a:pos x="129" y="294"/>
                    </a:cxn>
                    <a:cxn ang="0">
                      <a:pos x="153" y="285"/>
                    </a:cxn>
                    <a:cxn ang="0">
                      <a:pos x="154" y="401"/>
                    </a:cxn>
                    <a:cxn ang="0">
                      <a:pos x="205" y="265"/>
                    </a:cxn>
                    <a:cxn ang="0">
                      <a:pos x="205" y="264"/>
                    </a:cxn>
                    <a:cxn ang="0">
                      <a:pos x="205" y="264"/>
                    </a:cxn>
                    <a:cxn ang="0">
                      <a:pos x="181" y="235"/>
                    </a:cxn>
                    <a:cxn ang="0">
                      <a:pos x="119" y="194"/>
                    </a:cxn>
                    <a:cxn ang="0">
                      <a:pos x="206" y="194"/>
                    </a:cxn>
                    <a:cxn ang="0">
                      <a:pos x="311" y="188"/>
                    </a:cxn>
                    <a:cxn ang="0">
                      <a:pos x="315" y="176"/>
                    </a:cxn>
                    <a:cxn ang="0">
                      <a:pos x="367" y="68"/>
                    </a:cxn>
                    <a:cxn ang="0">
                      <a:pos x="312" y="171"/>
                    </a:cxn>
                    <a:cxn ang="0">
                      <a:pos x="307" y="174"/>
                    </a:cxn>
                    <a:cxn ang="0">
                      <a:pos x="206" y="154"/>
                    </a:cxn>
                    <a:cxn ang="0">
                      <a:pos x="132" y="132"/>
                    </a:cxn>
                    <a:cxn ang="0">
                      <a:pos x="92" y="86"/>
                    </a:cxn>
                    <a:cxn ang="0">
                      <a:pos x="38" y="168"/>
                    </a:cxn>
                    <a:cxn ang="0">
                      <a:pos x="35" y="168"/>
                    </a:cxn>
                    <a:cxn ang="0">
                      <a:pos x="23" y="133"/>
                    </a:cxn>
                    <a:cxn ang="0">
                      <a:pos x="2" y="145"/>
                    </a:cxn>
                    <a:cxn ang="0">
                      <a:pos x="2" y="230"/>
                    </a:cxn>
                    <a:cxn ang="0">
                      <a:pos x="12" y="282"/>
                    </a:cxn>
                    <a:cxn ang="0">
                      <a:pos x="0" y="294"/>
                    </a:cxn>
                    <a:cxn ang="0">
                      <a:pos x="35" y="282"/>
                    </a:cxn>
                    <a:cxn ang="0">
                      <a:pos x="24" y="272"/>
                    </a:cxn>
                  </a:cxnLst>
                  <a:rect l="0" t="0" r="r" b="b"/>
                  <a:pathLst>
                    <a:path w="367" h="408">
                      <a:moveTo>
                        <a:pt x="154" y="37"/>
                      </a:moveTo>
                      <a:cubicBezTo>
                        <a:pt x="154" y="16"/>
                        <a:pt x="137" y="0"/>
                        <a:pt x="117" y="0"/>
                      </a:cubicBezTo>
                      <a:cubicBezTo>
                        <a:pt x="97" y="0"/>
                        <a:pt x="80" y="16"/>
                        <a:pt x="80" y="37"/>
                      </a:cubicBezTo>
                      <a:cubicBezTo>
                        <a:pt x="80" y="57"/>
                        <a:pt x="97" y="74"/>
                        <a:pt x="117" y="74"/>
                      </a:cubicBezTo>
                      <a:cubicBezTo>
                        <a:pt x="137" y="74"/>
                        <a:pt x="154" y="57"/>
                        <a:pt x="154" y="37"/>
                      </a:cubicBezTo>
                      <a:close/>
                      <a:moveTo>
                        <a:pt x="272" y="381"/>
                      </a:moveTo>
                      <a:cubicBezTo>
                        <a:pt x="207" y="381"/>
                        <a:pt x="207" y="381"/>
                        <a:pt x="207" y="381"/>
                      </a:cubicBezTo>
                      <a:cubicBezTo>
                        <a:pt x="207" y="406"/>
                        <a:pt x="207" y="406"/>
                        <a:pt x="207" y="406"/>
                      </a:cubicBezTo>
                      <a:cubicBezTo>
                        <a:pt x="362" y="406"/>
                        <a:pt x="362" y="406"/>
                        <a:pt x="362" y="406"/>
                      </a:cubicBezTo>
                      <a:cubicBezTo>
                        <a:pt x="362" y="381"/>
                        <a:pt x="362" y="381"/>
                        <a:pt x="362" y="381"/>
                      </a:cubicBezTo>
                      <a:cubicBezTo>
                        <a:pt x="324" y="381"/>
                        <a:pt x="324" y="381"/>
                        <a:pt x="324" y="381"/>
                      </a:cubicBezTo>
                      <a:cubicBezTo>
                        <a:pt x="324" y="238"/>
                        <a:pt x="324" y="238"/>
                        <a:pt x="324" y="238"/>
                      </a:cubicBezTo>
                      <a:cubicBezTo>
                        <a:pt x="324" y="218"/>
                        <a:pt x="324" y="218"/>
                        <a:pt x="324" y="218"/>
                      </a:cubicBezTo>
                      <a:cubicBezTo>
                        <a:pt x="362" y="218"/>
                        <a:pt x="362" y="218"/>
                        <a:pt x="362" y="218"/>
                      </a:cubicBezTo>
                      <a:cubicBezTo>
                        <a:pt x="362" y="194"/>
                        <a:pt x="362" y="194"/>
                        <a:pt x="362" y="194"/>
                      </a:cubicBezTo>
                      <a:cubicBezTo>
                        <a:pt x="166" y="194"/>
                        <a:pt x="166" y="194"/>
                        <a:pt x="166" y="194"/>
                      </a:cubicBezTo>
                      <a:cubicBezTo>
                        <a:pt x="147" y="194"/>
                        <a:pt x="147" y="194"/>
                        <a:pt x="147" y="194"/>
                      </a:cubicBezTo>
                      <a:cubicBezTo>
                        <a:pt x="147" y="218"/>
                        <a:pt x="147" y="218"/>
                        <a:pt x="147" y="218"/>
                      </a:cubicBezTo>
                      <a:cubicBezTo>
                        <a:pt x="221" y="218"/>
                        <a:pt x="221" y="218"/>
                        <a:pt x="221" y="218"/>
                      </a:cubicBezTo>
                      <a:cubicBezTo>
                        <a:pt x="272" y="218"/>
                        <a:pt x="272" y="218"/>
                        <a:pt x="272" y="218"/>
                      </a:cubicBezTo>
                      <a:cubicBezTo>
                        <a:pt x="272" y="233"/>
                        <a:pt x="272" y="233"/>
                        <a:pt x="272" y="233"/>
                      </a:cubicBezTo>
                      <a:lnTo>
                        <a:pt x="272" y="381"/>
                      </a:lnTo>
                      <a:close/>
                      <a:moveTo>
                        <a:pt x="0" y="294"/>
                      </a:moveTo>
                      <a:cubicBezTo>
                        <a:pt x="0" y="297"/>
                        <a:pt x="0" y="297"/>
                        <a:pt x="0" y="297"/>
                      </a:cubicBezTo>
                      <a:cubicBezTo>
                        <a:pt x="0" y="303"/>
                        <a:pt x="6" y="309"/>
                        <a:pt x="12" y="309"/>
                      </a:cubicBezTo>
                      <a:cubicBezTo>
                        <a:pt x="47" y="309"/>
                        <a:pt x="47" y="309"/>
                        <a:pt x="47" y="309"/>
                      </a:cubicBezTo>
                      <a:cubicBezTo>
                        <a:pt x="47" y="342"/>
                        <a:pt x="47" y="342"/>
                        <a:pt x="47" y="342"/>
                      </a:cubicBezTo>
                      <a:cubicBezTo>
                        <a:pt x="53" y="342"/>
                        <a:pt x="53" y="342"/>
                        <a:pt x="53" y="342"/>
                      </a:cubicBezTo>
                      <a:cubicBezTo>
                        <a:pt x="53" y="365"/>
                        <a:pt x="53" y="365"/>
                        <a:pt x="53" y="365"/>
                      </a:cubicBezTo>
                      <a:cubicBezTo>
                        <a:pt x="8" y="377"/>
                        <a:pt x="8" y="377"/>
                        <a:pt x="8" y="377"/>
                      </a:cubicBezTo>
                      <a:cubicBezTo>
                        <a:pt x="8" y="388"/>
                        <a:pt x="8" y="388"/>
                        <a:pt x="8" y="388"/>
                      </a:cubicBezTo>
                      <a:cubicBezTo>
                        <a:pt x="12" y="387"/>
                        <a:pt x="12" y="387"/>
                        <a:pt x="12" y="387"/>
                      </a:cubicBezTo>
                      <a:cubicBezTo>
                        <a:pt x="12" y="390"/>
                        <a:pt x="12" y="390"/>
                        <a:pt x="12" y="390"/>
                      </a:cubicBezTo>
                      <a:cubicBezTo>
                        <a:pt x="9" y="391"/>
                        <a:pt x="7" y="394"/>
                        <a:pt x="7" y="398"/>
                      </a:cubicBezTo>
                      <a:cubicBezTo>
                        <a:pt x="7" y="403"/>
                        <a:pt x="11" y="407"/>
                        <a:pt x="15" y="407"/>
                      </a:cubicBezTo>
                      <a:cubicBezTo>
                        <a:pt x="20" y="407"/>
                        <a:pt x="24" y="403"/>
                        <a:pt x="24" y="398"/>
                      </a:cubicBezTo>
                      <a:cubicBezTo>
                        <a:pt x="24" y="394"/>
                        <a:pt x="22" y="391"/>
                        <a:pt x="18" y="390"/>
                      </a:cubicBezTo>
                      <a:cubicBezTo>
                        <a:pt x="18" y="387"/>
                        <a:pt x="18" y="387"/>
                        <a:pt x="18" y="387"/>
                      </a:cubicBezTo>
                      <a:cubicBezTo>
                        <a:pt x="53" y="383"/>
                        <a:pt x="53" y="383"/>
                        <a:pt x="53" y="383"/>
                      </a:cubicBezTo>
                      <a:cubicBezTo>
                        <a:pt x="53" y="386"/>
                        <a:pt x="53" y="386"/>
                        <a:pt x="53" y="386"/>
                      </a:cubicBezTo>
                      <a:cubicBezTo>
                        <a:pt x="54" y="386"/>
                        <a:pt x="54" y="386"/>
                        <a:pt x="54" y="386"/>
                      </a:cubicBezTo>
                      <a:cubicBezTo>
                        <a:pt x="54" y="400"/>
                        <a:pt x="54" y="400"/>
                        <a:pt x="54" y="400"/>
                      </a:cubicBezTo>
                      <a:cubicBezTo>
                        <a:pt x="57" y="400"/>
                        <a:pt x="57" y="400"/>
                        <a:pt x="57" y="400"/>
                      </a:cubicBezTo>
                      <a:cubicBezTo>
                        <a:pt x="57" y="408"/>
                        <a:pt x="57" y="408"/>
                        <a:pt x="57" y="408"/>
                      </a:cubicBezTo>
                      <a:cubicBezTo>
                        <a:pt x="65" y="408"/>
                        <a:pt x="65" y="408"/>
                        <a:pt x="65" y="408"/>
                      </a:cubicBezTo>
                      <a:cubicBezTo>
                        <a:pt x="65" y="400"/>
                        <a:pt x="65" y="400"/>
                        <a:pt x="65" y="400"/>
                      </a:cubicBezTo>
                      <a:cubicBezTo>
                        <a:pt x="68" y="400"/>
                        <a:pt x="68" y="400"/>
                        <a:pt x="68" y="400"/>
                      </a:cubicBezTo>
                      <a:cubicBezTo>
                        <a:pt x="68" y="386"/>
                        <a:pt x="68" y="386"/>
                        <a:pt x="68" y="386"/>
                      </a:cubicBezTo>
                      <a:cubicBezTo>
                        <a:pt x="69" y="386"/>
                        <a:pt x="69" y="386"/>
                        <a:pt x="69" y="386"/>
                      </a:cubicBezTo>
                      <a:cubicBezTo>
                        <a:pt x="69" y="383"/>
                        <a:pt x="69" y="383"/>
                        <a:pt x="69" y="383"/>
                      </a:cubicBezTo>
                      <a:cubicBezTo>
                        <a:pt x="103" y="387"/>
                        <a:pt x="103" y="387"/>
                        <a:pt x="103" y="387"/>
                      </a:cubicBezTo>
                      <a:cubicBezTo>
                        <a:pt x="103" y="390"/>
                        <a:pt x="103" y="390"/>
                        <a:pt x="103" y="390"/>
                      </a:cubicBezTo>
                      <a:cubicBezTo>
                        <a:pt x="100" y="391"/>
                        <a:pt x="97" y="394"/>
                        <a:pt x="97" y="398"/>
                      </a:cubicBezTo>
                      <a:cubicBezTo>
                        <a:pt x="97" y="403"/>
                        <a:pt x="101" y="407"/>
                        <a:pt x="106" y="407"/>
                      </a:cubicBezTo>
                      <a:cubicBezTo>
                        <a:pt x="111" y="407"/>
                        <a:pt x="115" y="403"/>
                        <a:pt x="115" y="398"/>
                      </a:cubicBezTo>
                      <a:cubicBezTo>
                        <a:pt x="115" y="394"/>
                        <a:pt x="112" y="391"/>
                        <a:pt x="109" y="390"/>
                      </a:cubicBezTo>
                      <a:cubicBezTo>
                        <a:pt x="109" y="387"/>
                        <a:pt x="109" y="387"/>
                        <a:pt x="109" y="387"/>
                      </a:cubicBezTo>
                      <a:cubicBezTo>
                        <a:pt x="114" y="388"/>
                        <a:pt x="114" y="388"/>
                        <a:pt x="114" y="388"/>
                      </a:cubicBezTo>
                      <a:cubicBezTo>
                        <a:pt x="114" y="377"/>
                        <a:pt x="114" y="377"/>
                        <a:pt x="114" y="377"/>
                      </a:cubicBezTo>
                      <a:cubicBezTo>
                        <a:pt x="69" y="365"/>
                        <a:pt x="69" y="365"/>
                        <a:pt x="69" y="365"/>
                      </a:cubicBezTo>
                      <a:cubicBezTo>
                        <a:pt x="69" y="342"/>
                        <a:pt x="69" y="342"/>
                        <a:pt x="69" y="342"/>
                      </a:cubicBezTo>
                      <a:cubicBezTo>
                        <a:pt x="75" y="342"/>
                        <a:pt x="75" y="342"/>
                        <a:pt x="75" y="342"/>
                      </a:cubicBezTo>
                      <a:cubicBezTo>
                        <a:pt x="75" y="309"/>
                        <a:pt x="75" y="309"/>
                        <a:pt x="75" y="309"/>
                      </a:cubicBezTo>
                      <a:cubicBezTo>
                        <a:pt x="117" y="309"/>
                        <a:pt x="117" y="309"/>
                        <a:pt x="117" y="309"/>
                      </a:cubicBezTo>
                      <a:cubicBezTo>
                        <a:pt x="124" y="309"/>
                        <a:pt x="129" y="303"/>
                        <a:pt x="129" y="297"/>
                      </a:cubicBezTo>
                      <a:cubicBezTo>
                        <a:pt x="129" y="294"/>
                        <a:pt x="129" y="294"/>
                        <a:pt x="129" y="294"/>
                      </a:cubicBezTo>
                      <a:cubicBezTo>
                        <a:pt x="129" y="290"/>
                        <a:pt x="127" y="287"/>
                        <a:pt x="124" y="285"/>
                      </a:cubicBezTo>
                      <a:cubicBezTo>
                        <a:pt x="153" y="285"/>
                        <a:pt x="153" y="285"/>
                        <a:pt x="153" y="285"/>
                      </a:cubicBezTo>
                      <a:cubicBezTo>
                        <a:pt x="135" y="374"/>
                        <a:pt x="135" y="374"/>
                        <a:pt x="135" y="374"/>
                      </a:cubicBezTo>
                      <a:cubicBezTo>
                        <a:pt x="133" y="386"/>
                        <a:pt x="141" y="398"/>
                        <a:pt x="154" y="401"/>
                      </a:cubicBezTo>
                      <a:cubicBezTo>
                        <a:pt x="167" y="403"/>
                        <a:pt x="179" y="395"/>
                        <a:pt x="181" y="384"/>
                      </a:cubicBezTo>
                      <a:cubicBezTo>
                        <a:pt x="205" y="265"/>
                        <a:pt x="205" y="265"/>
                        <a:pt x="205" y="265"/>
                      </a:cubicBezTo>
                      <a:cubicBezTo>
                        <a:pt x="205" y="265"/>
                        <a:pt x="205" y="265"/>
                        <a:pt x="205" y="264"/>
                      </a:cubicBezTo>
                      <a:cubicBezTo>
                        <a:pt x="205" y="264"/>
                        <a:pt x="205" y="264"/>
                        <a:pt x="205" y="264"/>
                      </a:cubicBezTo>
                      <a:cubicBezTo>
                        <a:pt x="205" y="264"/>
                        <a:pt x="205" y="264"/>
                        <a:pt x="205" y="264"/>
                      </a:cubicBezTo>
                      <a:cubicBezTo>
                        <a:pt x="205" y="264"/>
                        <a:pt x="205" y="264"/>
                        <a:pt x="205" y="264"/>
                      </a:cubicBezTo>
                      <a:cubicBezTo>
                        <a:pt x="205" y="262"/>
                        <a:pt x="205" y="260"/>
                        <a:pt x="205" y="258"/>
                      </a:cubicBezTo>
                      <a:cubicBezTo>
                        <a:pt x="204" y="245"/>
                        <a:pt x="194" y="235"/>
                        <a:pt x="181" y="235"/>
                      </a:cubicBezTo>
                      <a:cubicBezTo>
                        <a:pt x="110" y="235"/>
                        <a:pt x="110" y="235"/>
                        <a:pt x="110" y="235"/>
                      </a:cubicBezTo>
                      <a:cubicBezTo>
                        <a:pt x="119" y="194"/>
                        <a:pt x="119" y="194"/>
                        <a:pt x="119" y="194"/>
                      </a:cubicBezTo>
                      <a:cubicBezTo>
                        <a:pt x="166" y="194"/>
                        <a:pt x="166" y="194"/>
                        <a:pt x="166" y="194"/>
                      </a:cubicBezTo>
                      <a:cubicBezTo>
                        <a:pt x="206" y="194"/>
                        <a:pt x="206" y="194"/>
                        <a:pt x="206" y="194"/>
                      </a:cubicBezTo>
                      <a:cubicBezTo>
                        <a:pt x="213" y="194"/>
                        <a:pt x="217" y="190"/>
                        <a:pt x="219" y="188"/>
                      </a:cubicBezTo>
                      <a:cubicBezTo>
                        <a:pt x="311" y="188"/>
                        <a:pt x="311" y="188"/>
                        <a:pt x="311" y="188"/>
                      </a:cubicBezTo>
                      <a:cubicBezTo>
                        <a:pt x="311" y="178"/>
                        <a:pt x="311" y="178"/>
                        <a:pt x="311" y="178"/>
                      </a:cubicBezTo>
                      <a:cubicBezTo>
                        <a:pt x="313" y="178"/>
                        <a:pt x="314" y="177"/>
                        <a:pt x="315" y="176"/>
                      </a:cubicBezTo>
                      <a:cubicBezTo>
                        <a:pt x="325" y="180"/>
                        <a:pt x="325" y="180"/>
                        <a:pt x="325" y="180"/>
                      </a:cubicBezTo>
                      <a:cubicBezTo>
                        <a:pt x="367" y="68"/>
                        <a:pt x="367" y="68"/>
                        <a:pt x="367" y="68"/>
                      </a:cubicBezTo>
                      <a:cubicBezTo>
                        <a:pt x="353" y="63"/>
                        <a:pt x="353" y="63"/>
                        <a:pt x="353" y="63"/>
                      </a:cubicBezTo>
                      <a:cubicBezTo>
                        <a:pt x="312" y="171"/>
                        <a:pt x="312" y="171"/>
                        <a:pt x="312" y="171"/>
                      </a:cubicBezTo>
                      <a:cubicBezTo>
                        <a:pt x="312" y="171"/>
                        <a:pt x="311" y="170"/>
                        <a:pt x="311" y="170"/>
                      </a:cubicBezTo>
                      <a:cubicBezTo>
                        <a:pt x="309" y="170"/>
                        <a:pt x="307" y="172"/>
                        <a:pt x="307" y="174"/>
                      </a:cubicBezTo>
                      <a:cubicBezTo>
                        <a:pt x="307" y="174"/>
                        <a:pt x="225" y="174"/>
                        <a:pt x="225" y="174"/>
                      </a:cubicBezTo>
                      <a:cubicBezTo>
                        <a:pt x="225" y="163"/>
                        <a:pt x="217" y="154"/>
                        <a:pt x="206" y="154"/>
                      </a:cubicBezTo>
                      <a:cubicBezTo>
                        <a:pt x="127" y="154"/>
                        <a:pt x="127" y="154"/>
                        <a:pt x="127" y="154"/>
                      </a:cubicBezTo>
                      <a:cubicBezTo>
                        <a:pt x="132" y="132"/>
                        <a:pt x="132" y="132"/>
                        <a:pt x="132" y="132"/>
                      </a:cubicBezTo>
                      <a:cubicBezTo>
                        <a:pt x="136" y="112"/>
                        <a:pt x="124" y="93"/>
                        <a:pt x="104" y="89"/>
                      </a:cubicBezTo>
                      <a:cubicBezTo>
                        <a:pt x="92" y="86"/>
                        <a:pt x="92" y="86"/>
                        <a:pt x="92" y="86"/>
                      </a:cubicBezTo>
                      <a:cubicBezTo>
                        <a:pt x="73" y="82"/>
                        <a:pt x="53" y="95"/>
                        <a:pt x="49" y="114"/>
                      </a:cubicBezTo>
                      <a:cubicBezTo>
                        <a:pt x="38" y="168"/>
                        <a:pt x="38" y="168"/>
                        <a:pt x="38" y="168"/>
                      </a:cubicBezTo>
                      <a:cubicBezTo>
                        <a:pt x="35" y="183"/>
                        <a:pt x="35" y="183"/>
                        <a:pt x="35" y="183"/>
                      </a:cubicBezTo>
                      <a:cubicBezTo>
                        <a:pt x="35" y="168"/>
                        <a:pt x="35" y="168"/>
                        <a:pt x="35" y="168"/>
                      </a:cubicBezTo>
                      <a:cubicBezTo>
                        <a:pt x="35" y="145"/>
                        <a:pt x="35" y="145"/>
                        <a:pt x="35" y="145"/>
                      </a:cubicBezTo>
                      <a:cubicBezTo>
                        <a:pt x="35" y="138"/>
                        <a:pt x="29" y="133"/>
                        <a:pt x="23" y="133"/>
                      </a:cubicBezTo>
                      <a:cubicBezTo>
                        <a:pt x="14" y="133"/>
                        <a:pt x="14" y="133"/>
                        <a:pt x="14" y="133"/>
                      </a:cubicBezTo>
                      <a:cubicBezTo>
                        <a:pt x="7" y="133"/>
                        <a:pt x="2" y="138"/>
                        <a:pt x="2" y="145"/>
                      </a:cubicBezTo>
                      <a:cubicBezTo>
                        <a:pt x="2" y="170"/>
                        <a:pt x="2" y="170"/>
                        <a:pt x="2" y="170"/>
                      </a:cubicBezTo>
                      <a:cubicBezTo>
                        <a:pt x="2" y="230"/>
                        <a:pt x="2" y="230"/>
                        <a:pt x="2" y="230"/>
                      </a:cubicBezTo>
                      <a:cubicBezTo>
                        <a:pt x="2" y="237"/>
                        <a:pt x="6" y="242"/>
                        <a:pt x="12" y="242"/>
                      </a:cubicBezTo>
                      <a:cubicBezTo>
                        <a:pt x="12" y="282"/>
                        <a:pt x="12" y="282"/>
                        <a:pt x="12" y="282"/>
                      </a:cubicBezTo>
                      <a:cubicBezTo>
                        <a:pt x="12" y="282"/>
                        <a:pt x="12" y="282"/>
                        <a:pt x="12" y="282"/>
                      </a:cubicBezTo>
                      <a:cubicBezTo>
                        <a:pt x="6" y="282"/>
                        <a:pt x="0" y="288"/>
                        <a:pt x="0" y="294"/>
                      </a:cubicBezTo>
                      <a:close/>
                      <a:moveTo>
                        <a:pt x="24" y="272"/>
                      </a:moveTo>
                      <a:cubicBezTo>
                        <a:pt x="27" y="276"/>
                        <a:pt x="30" y="280"/>
                        <a:pt x="35" y="282"/>
                      </a:cubicBezTo>
                      <a:cubicBezTo>
                        <a:pt x="24" y="282"/>
                        <a:pt x="24" y="282"/>
                        <a:pt x="24" y="282"/>
                      </a:cubicBezTo>
                      <a:lnTo>
                        <a:pt x="24" y="272"/>
                      </a:lnTo>
                      <a:close/>
                    </a:path>
                  </a:pathLst>
                </a:custGeom>
                <a:gradFill flip="none" rotWithShape="1">
                  <a:gsLst>
                    <a:gs pos="0">
                      <a:schemeClr val="tx2">
                        <a:lumMod val="75000"/>
                      </a:schemeClr>
                    </a:gs>
                    <a:gs pos="90000">
                      <a:schemeClr val="accent5">
                        <a:shade val="100000"/>
                        <a:satMod val="115000"/>
                      </a:schemeClr>
                    </a:gs>
                  </a:gsLst>
                  <a:lin ang="16200000" scaled="1"/>
                  <a:tileRect/>
                </a:gradFill>
                <a:ln w="3175" cap="flat" cmpd="sng" algn="ctr">
                  <a:solidFill>
                    <a:schemeClr val="bg1"/>
                  </a:solidFill>
                  <a:prstDash val="solid"/>
                </a:ln>
                <a:effectLst>
                  <a:outerShdw blurRad="63500" sx="102000" sy="102000" algn="ctr" rotWithShape="0">
                    <a:prstClr val="black">
                      <a:alpha val="40000"/>
                    </a:prstClr>
                  </a:outerShdw>
                </a:effectLst>
              </p:spPr>
              <p:txBody>
                <a:bodyPr anchor="ctr"/>
                <a:lstStyle/>
                <a:p>
                  <a:pPr algn="ctr"/>
                  <a:endParaRPr lang="en-US" baseline="-25000" dirty="0"/>
                </a:p>
              </p:txBody>
            </p:sp>
          </p:grpSp>
          <p:grpSp>
            <p:nvGrpSpPr>
              <p:cNvPr id="48" name="Group 4"/>
              <p:cNvGrpSpPr/>
              <p:nvPr/>
            </p:nvGrpSpPr>
            <p:grpSpPr>
              <a:xfrm>
                <a:off x="1611896" y="3262086"/>
                <a:ext cx="884212" cy="1150661"/>
                <a:chOff x="1592286" y="2771775"/>
                <a:chExt cx="991493" cy="1290271"/>
              </a:xfrm>
            </p:grpSpPr>
            <p:sp>
              <p:nvSpPr>
                <p:cNvPr id="55" name="Round Same Side Corner Rectangle 54"/>
                <p:cNvSpPr/>
                <p:nvPr/>
              </p:nvSpPr>
              <p:spPr>
                <a:xfrm rot="10800000">
                  <a:off x="1592286" y="2771775"/>
                  <a:ext cx="991493" cy="1290271"/>
                </a:xfrm>
                <a:prstGeom prst="round2SameRect">
                  <a:avLst>
                    <a:gd name="adj1" fmla="val 50000"/>
                    <a:gd name="adj2" fmla="val 0"/>
                  </a:avLst>
                </a:prstGeom>
                <a:gradFill>
                  <a:gsLst>
                    <a:gs pos="0">
                      <a:srgbClr val="061C23"/>
                    </a:gs>
                    <a:gs pos="100000">
                      <a:schemeClr val="accent3">
                        <a:lumMod val="10000"/>
                        <a:alpha val="75000"/>
                      </a:schemeClr>
                    </a:gs>
                  </a:gsLst>
                  <a:lin ang="5400000" scaled="0"/>
                </a:gradFill>
                <a:ln w="12700">
                  <a:gradFill>
                    <a:gsLst>
                      <a:gs pos="0">
                        <a:srgbClr val="01BBBB"/>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3152" rIns="274320" bIns="45720" numCol="1" spcCol="0" rtlCol="0" fromWordArt="0" anchor="t" anchorCtr="0" forceAA="0" compatLnSpc="1">
                  <a:prstTxWarp prst="textNoShape">
                    <a:avLst/>
                  </a:prstTxWarp>
                  <a:noAutofit/>
                </a:bodyPr>
                <a:lstStyle/>
                <a:p>
                  <a:pPr algn="r"/>
                  <a:endParaRPr lang="en-US" sz="2000" dirty="0">
                    <a:latin typeface="+mj-lt"/>
                  </a:endParaRPr>
                </a:p>
              </p:txBody>
            </p:sp>
            <p:sp>
              <p:nvSpPr>
                <p:cNvPr id="56" name="Rectangle 55"/>
                <p:cNvSpPr/>
                <p:nvPr/>
              </p:nvSpPr>
              <p:spPr>
                <a:xfrm>
                  <a:off x="1698132" y="2809403"/>
                  <a:ext cx="779803" cy="27954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367">
                    <a:lnSpc>
                      <a:spcPct val="90000"/>
                    </a:lnSpc>
                  </a:pPr>
                  <a:r>
                    <a:rPr lang="en-US" sz="900" dirty="0" smtClean="0">
                      <a:solidFill>
                        <a:schemeClr val="tx1">
                          <a:lumMod val="40000"/>
                          <a:lumOff val="60000"/>
                        </a:schemeClr>
                      </a:solidFill>
                      <a:latin typeface="Arial"/>
                      <a:cs typeface="Arial" charset="0"/>
                    </a:rPr>
                    <a:t>Server</a:t>
                  </a:r>
                  <a:br>
                    <a:rPr lang="en-US" sz="900" dirty="0" smtClean="0">
                      <a:solidFill>
                        <a:schemeClr val="tx1">
                          <a:lumMod val="40000"/>
                          <a:lumOff val="60000"/>
                        </a:schemeClr>
                      </a:solidFill>
                      <a:latin typeface="Arial"/>
                      <a:cs typeface="Arial" charset="0"/>
                    </a:rPr>
                  </a:br>
                  <a:r>
                    <a:rPr lang="en-US" sz="900" dirty="0">
                      <a:solidFill>
                        <a:schemeClr val="tx1">
                          <a:lumMod val="40000"/>
                          <a:lumOff val="60000"/>
                        </a:schemeClr>
                      </a:solidFill>
                      <a:cs typeface="Arial" charset="0"/>
                    </a:rPr>
                    <a:t>SME</a:t>
                  </a:r>
                  <a:endParaRPr lang="en-US" sz="900" dirty="0">
                    <a:solidFill>
                      <a:schemeClr val="tx1">
                        <a:lumMod val="40000"/>
                        <a:lumOff val="60000"/>
                      </a:schemeClr>
                    </a:solidFill>
                    <a:latin typeface="Arial"/>
                    <a:cs typeface="Arial" charset="0"/>
                  </a:endParaRPr>
                </a:p>
              </p:txBody>
            </p:sp>
            <p:sp>
              <p:nvSpPr>
                <p:cNvPr id="57" name="Oval 56"/>
                <p:cNvSpPr/>
                <p:nvPr/>
              </p:nvSpPr>
              <p:spPr>
                <a:xfrm flipH="1">
                  <a:off x="1711632" y="3172873"/>
                  <a:ext cx="752803" cy="752803"/>
                </a:xfrm>
                <a:prstGeom prst="ellipse">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8" name="Freeform 20"/>
                <p:cNvSpPr>
                  <a:spLocks noEditPoints="1"/>
                </p:cNvSpPr>
                <p:nvPr/>
              </p:nvSpPr>
              <p:spPr bwMode="auto">
                <a:xfrm>
                  <a:off x="1870319" y="3288722"/>
                  <a:ext cx="435428" cy="483642"/>
                </a:xfrm>
                <a:custGeom>
                  <a:avLst/>
                  <a:gdLst/>
                  <a:ahLst/>
                  <a:cxnLst>
                    <a:cxn ang="0">
                      <a:pos x="117" y="0"/>
                    </a:cxn>
                    <a:cxn ang="0">
                      <a:pos x="117" y="74"/>
                    </a:cxn>
                    <a:cxn ang="0">
                      <a:pos x="272" y="381"/>
                    </a:cxn>
                    <a:cxn ang="0">
                      <a:pos x="207" y="406"/>
                    </a:cxn>
                    <a:cxn ang="0">
                      <a:pos x="362" y="381"/>
                    </a:cxn>
                    <a:cxn ang="0">
                      <a:pos x="324" y="238"/>
                    </a:cxn>
                    <a:cxn ang="0">
                      <a:pos x="362" y="218"/>
                    </a:cxn>
                    <a:cxn ang="0">
                      <a:pos x="166" y="194"/>
                    </a:cxn>
                    <a:cxn ang="0">
                      <a:pos x="147" y="218"/>
                    </a:cxn>
                    <a:cxn ang="0">
                      <a:pos x="272" y="218"/>
                    </a:cxn>
                    <a:cxn ang="0">
                      <a:pos x="272" y="381"/>
                    </a:cxn>
                    <a:cxn ang="0">
                      <a:pos x="0" y="297"/>
                    </a:cxn>
                    <a:cxn ang="0">
                      <a:pos x="47" y="309"/>
                    </a:cxn>
                    <a:cxn ang="0">
                      <a:pos x="53" y="342"/>
                    </a:cxn>
                    <a:cxn ang="0">
                      <a:pos x="8" y="377"/>
                    </a:cxn>
                    <a:cxn ang="0">
                      <a:pos x="12" y="387"/>
                    </a:cxn>
                    <a:cxn ang="0">
                      <a:pos x="7" y="398"/>
                    </a:cxn>
                    <a:cxn ang="0">
                      <a:pos x="24" y="398"/>
                    </a:cxn>
                    <a:cxn ang="0">
                      <a:pos x="18" y="387"/>
                    </a:cxn>
                    <a:cxn ang="0">
                      <a:pos x="53" y="386"/>
                    </a:cxn>
                    <a:cxn ang="0">
                      <a:pos x="54" y="400"/>
                    </a:cxn>
                    <a:cxn ang="0">
                      <a:pos x="57" y="408"/>
                    </a:cxn>
                    <a:cxn ang="0">
                      <a:pos x="65" y="400"/>
                    </a:cxn>
                    <a:cxn ang="0">
                      <a:pos x="68" y="386"/>
                    </a:cxn>
                    <a:cxn ang="0">
                      <a:pos x="69" y="383"/>
                    </a:cxn>
                    <a:cxn ang="0">
                      <a:pos x="103" y="390"/>
                    </a:cxn>
                    <a:cxn ang="0">
                      <a:pos x="106" y="407"/>
                    </a:cxn>
                    <a:cxn ang="0">
                      <a:pos x="109" y="390"/>
                    </a:cxn>
                    <a:cxn ang="0">
                      <a:pos x="114" y="388"/>
                    </a:cxn>
                    <a:cxn ang="0">
                      <a:pos x="69" y="365"/>
                    </a:cxn>
                    <a:cxn ang="0">
                      <a:pos x="75" y="342"/>
                    </a:cxn>
                    <a:cxn ang="0">
                      <a:pos x="117" y="309"/>
                    </a:cxn>
                    <a:cxn ang="0">
                      <a:pos x="129" y="294"/>
                    </a:cxn>
                    <a:cxn ang="0">
                      <a:pos x="153" y="285"/>
                    </a:cxn>
                    <a:cxn ang="0">
                      <a:pos x="154" y="401"/>
                    </a:cxn>
                    <a:cxn ang="0">
                      <a:pos x="205" y="265"/>
                    </a:cxn>
                    <a:cxn ang="0">
                      <a:pos x="205" y="264"/>
                    </a:cxn>
                    <a:cxn ang="0">
                      <a:pos x="205" y="264"/>
                    </a:cxn>
                    <a:cxn ang="0">
                      <a:pos x="181" y="235"/>
                    </a:cxn>
                    <a:cxn ang="0">
                      <a:pos x="119" y="194"/>
                    </a:cxn>
                    <a:cxn ang="0">
                      <a:pos x="206" y="194"/>
                    </a:cxn>
                    <a:cxn ang="0">
                      <a:pos x="311" y="188"/>
                    </a:cxn>
                    <a:cxn ang="0">
                      <a:pos x="315" y="176"/>
                    </a:cxn>
                    <a:cxn ang="0">
                      <a:pos x="367" y="68"/>
                    </a:cxn>
                    <a:cxn ang="0">
                      <a:pos x="312" y="171"/>
                    </a:cxn>
                    <a:cxn ang="0">
                      <a:pos x="307" y="174"/>
                    </a:cxn>
                    <a:cxn ang="0">
                      <a:pos x="206" y="154"/>
                    </a:cxn>
                    <a:cxn ang="0">
                      <a:pos x="132" y="132"/>
                    </a:cxn>
                    <a:cxn ang="0">
                      <a:pos x="92" y="86"/>
                    </a:cxn>
                    <a:cxn ang="0">
                      <a:pos x="38" y="168"/>
                    </a:cxn>
                    <a:cxn ang="0">
                      <a:pos x="35" y="168"/>
                    </a:cxn>
                    <a:cxn ang="0">
                      <a:pos x="23" y="133"/>
                    </a:cxn>
                    <a:cxn ang="0">
                      <a:pos x="2" y="145"/>
                    </a:cxn>
                    <a:cxn ang="0">
                      <a:pos x="2" y="230"/>
                    </a:cxn>
                    <a:cxn ang="0">
                      <a:pos x="12" y="282"/>
                    </a:cxn>
                    <a:cxn ang="0">
                      <a:pos x="0" y="294"/>
                    </a:cxn>
                    <a:cxn ang="0">
                      <a:pos x="35" y="282"/>
                    </a:cxn>
                    <a:cxn ang="0">
                      <a:pos x="24" y="272"/>
                    </a:cxn>
                  </a:cxnLst>
                  <a:rect l="0" t="0" r="r" b="b"/>
                  <a:pathLst>
                    <a:path w="367" h="408">
                      <a:moveTo>
                        <a:pt x="154" y="37"/>
                      </a:moveTo>
                      <a:cubicBezTo>
                        <a:pt x="154" y="16"/>
                        <a:pt x="137" y="0"/>
                        <a:pt x="117" y="0"/>
                      </a:cubicBezTo>
                      <a:cubicBezTo>
                        <a:pt x="97" y="0"/>
                        <a:pt x="80" y="16"/>
                        <a:pt x="80" y="37"/>
                      </a:cubicBezTo>
                      <a:cubicBezTo>
                        <a:pt x="80" y="57"/>
                        <a:pt x="97" y="74"/>
                        <a:pt x="117" y="74"/>
                      </a:cubicBezTo>
                      <a:cubicBezTo>
                        <a:pt x="137" y="74"/>
                        <a:pt x="154" y="57"/>
                        <a:pt x="154" y="37"/>
                      </a:cubicBezTo>
                      <a:close/>
                      <a:moveTo>
                        <a:pt x="272" y="381"/>
                      </a:moveTo>
                      <a:cubicBezTo>
                        <a:pt x="207" y="381"/>
                        <a:pt x="207" y="381"/>
                        <a:pt x="207" y="381"/>
                      </a:cubicBezTo>
                      <a:cubicBezTo>
                        <a:pt x="207" y="406"/>
                        <a:pt x="207" y="406"/>
                        <a:pt x="207" y="406"/>
                      </a:cubicBezTo>
                      <a:cubicBezTo>
                        <a:pt x="362" y="406"/>
                        <a:pt x="362" y="406"/>
                        <a:pt x="362" y="406"/>
                      </a:cubicBezTo>
                      <a:cubicBezTo>
                        <a:pt x="362" y="381"/>
                        <a:pt x="362" y="381"/>
                        <a:pt x="362" y="381"/>
                      </a:cubicBezTo>
                      <a:cubicBezTo>
                        <a:pt x="324" y="381"/>
                        <a:pt x="324" y="381"/>
                        <a:pt x="324" y="381"/>
                      </a:cubicBezTo>
                      <a:cubicBezTo>
                        <a:pt x="324" y="238"/>
                        <a:pt x="324" y="238"/>
                        <a:pt x="324" y="238"/>
                      </a:cubicBezTo>
                      <a:cubicBezTo>
                        <a:pt x="324" y="218"/>
                        <a:pt x="324" y="218"/>
                        <a:pt x="324" y="218"/>
                      </a:cubicBezTo>
                      <a:cubicBezTo>
                        <a:pt x="362" y="218"/>
                        <a:pt x="362" y="218"/>
                        <a:pt x="362" y="218"/>
                      </a:cubicBezTo>
                      <a:cubicBezTo>
                        <a:pt x="362" y="194"/>
                        <a:pt x="362" y="194"/>
                        <a:pt x="362" y="194"/>
                      </a:cubicBezTo>
                      <a:cubicBezTo>
                        <a:pt x="166" y="194"/>
                        <a:pt x="166" y="194"/>
                        <a:pt x="166" y="194"/>
                      </a:cubicBezTo>
                      <a:cubicBezTo>
                        <a:pt x="147" y="194"/>
                        <a:pt x="147" y="194"/>
                        <a:pt x="147" y="194"/>
                      </a:cubicBezTo>
                      <a:cubicBezTo>
                        <a:pt x="147" y="218"/>
                        <a:pt x="147" y="218"/>
                        <a:pt x="147" y="218"/>
                      </a:cubicBezTo>
                      <a:cubicBezTo>
                        <a:pt x="221" y="218"/>
                        <a:pt x="221" y="218"/>
                        <a:pt x="221" y="218"/>
                      </a:cubicBezTo>
                      <a:cubicBezTo>
                        <a:pt x="272" y="218"/>
                        <a:pt x="272" y="218"/>
                        <a:pt x="272" y="218"/>
                      </a:cubicBezTo>
                      <a:cubicBezTo>
                        <a:pt x="272" y="233"/>
                        <a:pt x="272" y="233"/>
                        <a:pt x="272" y="233"/>
                      </a:cubicBezTo>
                      <a:lnTo>
                        <a:pt x="272" y="381"/>
                      </a:lnTo>
                      <a:close/>
                      <a:moveTo>
                        <a:pt x="0" y="294"/>
                      </a:moveTo>
                      <a:cubicBezTo>
                        <a:pt x="0" y="297"/>
                        <a:pt x="0" y="297"/>
                        <a:pt x="0" y="297"/>
                      </a:cubicBezTo>
                      <a:cubicBezTo>
                        <a:pt x="0" y="303"/>
                        <a:pt x="6" y="309"/>
                        <a:pt x="12" y="309"/>
                      </a:cubicBezTo>
                      <a:cubicBezTo>
                        <a:pt x="47" y="309"/>
                        <a:pt x="47" y="309"/>
                        <a:pt x="47" y="309"/>
                      </a:cubicBezTo>
                      <a:cubicBezTo>
                        <a:pt x="47" y="342"/>
                        <a:pt x="47" y="342"/>
                        <a:pt x="47" y="342"/>
                      </a:cubicBezTo>
                      <a:cubicBezTo>
                        <a:pt x="53" y="342"/>
                        <a:pt x="53" y="342"/>
                        <a:pt x="53" y="342"/>
                      </a:cubicBezTo>
                      <a:cubicBezTo>
                        <a:pt x="53" y="365"/>
                        <a:pt x="53" y="365"/>
                        <a:pt x="53" y="365"/>
                      </a:cubicBezTo>
                      <a:cubicBezTo>
                        <a:pt x="8" y="377"/>
                        <a:pt x="8" y="377"/>
                        <a:pt x="8" y="377"/>
                      </a:cubicBezTo>
                      <a:cubicBezTo>
                        <a:pt x="8" y="388"/>
                        <a:pt x="8" y="388"/>
                        <a:pt x="8" y="388"/>
                      </a:cubicBezTo>
                      <a:cubicBezTo>
                        <a:pt x="12" y="387"/>
                        <a:pt x="12" y="387"/>
                        <a:pt x="12" y="387"/>
                      </a:cubicBezTo>
                      <a:cubicBezTo>
                        <a:pt x="12" y="390"/>
                        <a:pt x="12" y="390"/>
                        <a:pt x="12" y="390"/>
                      </a:cubicBezTo>
                      <a:cubicBezTo>
                        <a:pt x="9" y="391"/>
                        <a:pt x="7" y="394"/>
                        <a:pt x="7" y="398"/>
                      </a:cubicBezTo>
                      <a:cubicBezTo>
                        <a:pt x="7" y="403"/>
                        <a:pt x="11" y="407"/>
                        <a:pt x="15" y="407"/>
                      </a:cubicBezTo>
                      <a:cubicBezTo>
                        <a:pt x="20" y="407"/>
                        <a:pt x="24" y="403"/>
                        <a:pt x="24" y="398"/>
                      </a:cubicBezTo>
                      <a:cubicBezTo>
                        <a:pt x="24" y="394"/>
                        <a:pt x="22" y="391"/>
                        <a:pt x="18" y="390"/>
                      </a:cubicBezTo>
                      <a:cubicBezTo>
                        <a:pt x="18" y="387"/>
                        <a:pt x="18" y="387"/>
                        <a:pt x="18" y="387"/>
                      </a:cubicBezTo>
                      <a:cubicBezTo>
                        <a:pt x="53" y="383"/>
                        <a:pt x="53" y="383"/>
                        <a:pt x="53" y="383"/>
                      </a:cubicBezTo>
                      <a:cubicBezTo>
                        <a:pt x="53" y="386"/>
                        <a:pt x="53" y="386"/>
                        <a:pt x="53" y="386"/>
                      </a:cubicBezTo>
                      <a:cubicBezTo>
                        <a:pt x="54" y="386"/>
                        <a:pt x="54" y="386"/>
                        <a:pt x="54" y="386"/>
                      </a:cubicBezTo>
                      <a:cubicBezTo>
                        <a:pt x="54" y="400"/>
                        <a:pt x="54" y="400"/>
                        <a:pt x="54" y="400"/>
                      </a:cubicBezTo>
                      <a:cubicBezTo>
                        <a:pt x="57" y="400"/>
                        <a:pt x="57" y="400"/>
                        <a:pt x="57" y="400"/>
                      </a:cubicBezTo>
                      <a:cubicBezTo>
                        <a:pt x="57" y="408"/>
                        <a:pt x="57" y="408"/>
                        <a:pt x="57" y="408"/>
                      </a:cubicBezTo>
                      <a:cubicBezTo>
                        <a:pt x="65" y="408"/>
                        <a:pt x="65" y="408"/>
                        <a:pt x="65" y="408"/>
                      </a:cubicBezTo>
                      <a:cubicBezTo>
                        <a:pt x="65" y="400"/>
                        <a:pt x="65" y="400"/>
                        <a:pt x="65" y="400"/>
                      </a:cubicBezTo>
                      <a:cubicBezTo>
                        <a:pt x="68" y="400"/>
                        <a:pt x="68" y="400"/>
                        <a:pt x="68" y="400"/>
                      </a:cubicBezTo>
                      <a:cubicBezTo>
                        <a:pt x="68" y="386"/>
                        <a:pt x="68" y="386"/>
                        <a:pt x="68" y="386"/>
                      </a:cubicBezTo>
                      <a:cubicBezTo>
                        <a:pt x="69" y="386"/>
                        <a:pt x="69" y="386"/>
                        <a:pt x="69" y="386"/>
                      </a:cubicBezTo>
                      <a:cubicBezTo>
                        <a:pt x="69" y="383"/>
                        <a:pt x="69" y="383"/>
                        <a:pt x="69" y="383"/>
                      </a:cubicBezTo>
                      <a:cubicBezTo>
                        <a:pt x="103" y="387"/>
                        <a:pt x="103" y="387"/>
                        <a:pt x="103" y="387"/>
                      </a:cubicBezTo>
                      <a:cubicBezTo>
                        <a:pt x="103" y="390"/>
                        <a:pt x="103" y="390"/>
                        <a:pt x="103" y="390"/>
                      </a:cubicBezTo>
                      <a:cubicBezTo>
                        <a:pt x="100" y="391"/>
                        <a:pt x="97" y="394"/>
                        <a:pt x="97" y="398"/>
                      </a:cubicBezTo>
                      <a:cubicBezTo>
                        <a:pt x="97" y="403"/>
                        <a:pt x="101" y="407"/>
                        <a:pt x="106" y="407"/>
                      </a:cubicBezTo>
                      <a:cubicBezTo>
                        <a:pt x="111" y="407"/>
                        <a:pt x="115" y="403"/>
                        <a:pt x="115" y="398"/>
                      </a:cubicBezTo>
                      <a:cubicBezTo>
                        <a:pt x="115" y="394"/>
                        <a:pt x="112" y="391"/>
                        <a:pt x="109" y="390"/>
                      </a:cubicBezTo>
                      <a:cubicBezTo>
                        <a:pt x="109" y="387"/>
                        <a:pt x="109" y="387"/>
                        <a:pt x="109" y="387"/>
                      </a:cubicBezTo>
                      <a:cubicBezTo>
                        <a:pt x="114" y="388"/>
                        <a:pt x="114" y="388"/>
                        <a:pt x="114" y="388"/>
                      </a:cubicBezTo>
                      <a:cubicBezTo>
                        <a:pt x="114" y="377"/>
                        <a:pt x="114" y="377"/>
                        <a:pt x="114" y="377"/>
                      </a:cubicBezTo>
                      <a:cubicBezTo>
                        <a:pt x="69" y="365"/>
                        <a:pt x="69" y="365"/>
                        <a:pt x="69" y="365"/>
                      </a:cubicBezTo>
                      <a:cubicBezTo>
                        <a:pt x="69" y="342"/>
                        <a:pt x="69" y="342"/>
                        <a:pt x="69" y="342"/>
                      </a:cubicBezTo>
                      <a:cubicBezTo>
                        <a:pt x="75" y="342"/>
                        <a:pt x="75" y="342"/>
                        <a:pt x="75" y="342"/>
                      </a:cubicBezTo>
                      <a:cubicBezTo>
                        <a:pt x="75" y="309"/>
                        <a:pt x="75" y="309"/>
                        <a:pt x="75" y="309"/>
                      </a:cubicBezTo>
                      <a:cubicBezTo>
                        <a:pt x="117" y="309"/>
                        <a:pt x="117" y="309"/>
                        <a:pt x="117" y="309"/>
                      </a:cubicBezTo>
                      <a:cubicBezTo>
                        <a:pt x="124" y="309"/>
                        <a:pt x="129" y="303"/>
                        <a:pt x="129" y="297"/>
                      </a:cubicBezTo>
                      <a:cubicBezTo>
                        <a:pt x="129" y="294"/>
                        <a:pt x="129" y="294"/>
                        <a:pt x="129" y="294"/>
                      </a:cubicBezTo>
                      <a:cubicBezTo>
                        <a:pt x="129" y="290"/>
                        <a:pt x="127" y="287"/>
                        <a:pt x="124" y="285"/>
                      </a:cubicBezTo>
                      <a:cubicBezTo>
                        <a:pt x="153" y="285"/>
                        <a:pt x="153" y="285"/>
                        <a:pt x="153" y="285"/>
                      </a:cubicBezTo>
                      <a:cubicBezTo>
                        <a:pt x="135" y="374"/>
                        <a:pt x="135" y="374"/>
                        <a:pt x="135" y="374"/>
                      </a:cubicBezTo>
                      <a:cubicBezTo>
                        <a:pt x="133" y="386"/>
                        <a:pt x="141" y="398"/>
                        <a:pt x="154" y="401"/>
                      </a:cubicBezTo>
                      <a:cubicBezTo>
                        <a:pt x="167" y="403"/>
                        <a:pt x="179" y="395"/>
                        <a:pt x="181" y="384"/>
                      </a:cubicBezTo>
                      <a:cubicBezTo>
                        <a:pt x="205" y="265"/>
                        <a:pt x="205" y="265"/>
                        <a:pt x="205" y="265"/>
                      </a:cubicBezTo>
                      <a:cubicBezTo>
                        <a:pt x="205" y="265"/>
                        <a:pt x="205" y="265"/>
                        <a:pt x="205" y="264"/>
                      </a:cubicBezTo>
                      <a:cubicBezTo>
                        <a:pt x="205" y="264"/>
                        <a:pt x="205" y="264"/>
                        <a:pt x="205" y="264"/>
                      </a:cubicBezTo>
                      <a:cubicBezTo>
                        <a:pt x="205" y="264"/>
                        <a:pt x="205" y="264"/>
                        <a:pt x="205" y="264"/>
                      </a:cubicBezTo>
                      <a:cubicBezTo>
                        <a:pt x="205" y="264"/>
                        <a:pt x="205" y="264"/>
                        <a:pt x="205" y="264"/>
                      </a:cubicBezTo>
                      <a:cubicBezTo>
                        <a:pt x="205" y="262"/>
                        <a:pt x="205" y="260"/>
                        <a:pt x="205" y="258"/>
                      </a:cubicBezTo>
                      <a:cubicBezTo>
                        <a:pt x="204" y="245"/>
                        <a:pt x="194" y="235"/>
                        <a:pt x="181" y="235"/>
                      </a:cubicBezTo>
                      <a:cubicBezTo>
                        <a:pt x="110" y="235"/>
                        <a:pt x="110" y="235"/>
                        <a:pt x="110" y="235"/>
                      </a:cubicBezTo>
                      <a:cubicBezTo>
                        <a:pt x="119" y="194"/>
                        <a:pt x="119" y="194"/>
                        <a:pt x="119" y="194"/>
                      </a:cubicBezTo>
                      <a:cubicBezTo>
                        <a:pt x="166" y="194"/>
                        <a:pt x="166" y="194"/>
                        <a:pt x="166" y="194"/>
                      </a:cubicBezTo>
                      <a:cubicBezTo>
                        <a:pt x="206" y="194"/>
                        <a:pt x="206" y="194"/>
                        <a:pt x="206" y="194"/>
                      </a:cubicBezTo>
                      <a:cubicBezTo>
                        <a:pt x="213" y="194"/>
                        <a:pt x="217" y="190"/>
                        <a:pt x="219" y="188"/>
                      </a:cubicBezTo>
                      <a:cubicBezTo>
                        <a:pt x="311" y="188"/>
                        <a:pt x="311" y="188"/>
                        <a:pt x="311" y="188"/>
                      </a:cubicBezTo>
                      <a:cubicBezTo>
                        <a:pt x="311" y="178"/>
                        <a:pt x="311" y="178"/>
                        <a:pt x="311" y="178"/>
                      </a:cubicBezTo>
                      <a:cubicBezTo>
                        <a:pt x="313" y="178"/>
                        <a:pt x="314" y="177"/>
                        <a:pt x="315" y="176"/>
                      </a:cubicBezTo>
                      <a:cubicBezTo>
                        <a:pt x="325" y="180"/>
                        <a:pt x="325" y="180"/>
                        <a:pt x="325" y="180"/>
                      </a:cubicBezTo>
                      <a:cubicBezTo>
                        <a:pt x="367" y="68"/>
                        <a:pt x="367" y="68"/>
                        <a:pt x="367" y="68"/>
                      </a:cubicBezTo>
                      <a:cubicBezTo>
                        <a:pt x="353" y="63"/>
                        <a:pt x="353" y="63"/>
                        <a:pt x="353" y="63"/>
                      </a:cubicBezTo>
                      <a:cubicBezTo>
                        <a:pt x="312" y="171"/>
                        <a:pt x="312" y="171"/>
                        <a:pt x="312" y="171"/>
                      </a:cubicBezTo>
                      <a:cubicBezTo>
                        <a:pt x="312" y="171"/>
                        <a:pt x="311" y="170"/>
                        <a:pt x="311" y="170"/>
                      </a:cubicBezTo>
                      <a:cubicBezTo>
                        <a:pt x="309" y="170"/>
                        <a:pt x="307" y="172"/>
                        <a:pt x="307" y="174"/>
                      </a:cubicBezTo>
                      <a:cubicBezTo>
                        <a:pt x="307" y="174"/>
                        <a:pt x="225" y="174"/>
                        <a:pt x="225" y="174"/>
                      </a:cubicBezTo>
                      <a:cubicBezTo>
                        <a:pt x="225" y="163"/>
                        <a:pt x="217" y="154"/>
                        <a:pt x="206" y="154"/>
                      </a:cubicBezTo>
                      <a:cubicBezTo>
                        <a:pt x="127" y="154"/>
                        <a:pt x="127" y="154"/>
                        <a:pt x="127" y="154"/>
                      </a:cubicBezTo>
                      <a:cubicBezTo>
                        <a:pt x="132" y="132"/>
                        <a:pt x="132" y="132"/>
                        <a:pt x="132" y="132"/>
                      </a:cubicBezTo>
                      <a:cubicBezTo>
                        <a:pt x="136" y="112"/>
                        <a:pt x="124" y="93"/>
                        <a:pt x="104" y="89"/>
                      </a:cubicBezTo>
                      <a:cubicBezTo>
                        <a:pt x="92" y="86"/>
                        <a:pt x="92" y="86"/>
                        <a:pt x="92" y="86"/>
                      </a:cubicBezTo>
                      <a:cubicBezTo>
                        <a:pt x="73" y="82"/>
                        <a:pt x="53" y="95"/>
                        <a:pt x="49" y="114"/>
                      </a:cubicBezTo>
                      <a:cubicBezTo>
                        <a:pt x="38" y="168"/>
                        <a:pt x="38" y="168"/>
                        <a:pt x="38" y="168"/>
                      </a:cubicBezTo>
                      <a:cubicBezTo>
                        <a:pt x="35" y="183"/>
                        <a:pt x="35" y="183"/>
                        <a:pt x="35" y="183"/>
                      </a:cubicBezTo>
                      <a:cubicBezTo>
                        <a:pt x="35" y="168"/>
                        <a:pt x="35" y="168"/>
                        <a:pt x="35" y="168"/>
                      </a:cubicBezTo>
                      <a:cubicBezTo>
                        <a:pt x="35" y="145"/>
                        <a:pt x="35" y="145"/>
                        <a:pt x="35" y="145"/>
                      </a:cubicBezTo>
                      <a:cubicBezTo>
                        <a:pt x="35" y="138"/>
                        <a:pt x="29" y="133"/>
                        <a:pt x="23" y="133"/>
                      </a:cubicBezTo>
                      <a:cubicBezTo>
                        <a:pt x="14" y="133"/>
                        <a:pt x="14" y="133"/>
                        <a:pt x="14" y="133"/>
                      </a:cubicBezTo>
                      <a:cubicBezTo>
                        <a:pt x="7" y="133"/>
                        <a:pt x="2" y="138"/>
                        <a:pt x="2" y="145"/>
                      </a:cubicBezTo>
                      <a:cubicBezTo>
                        <a:pt x="2" y="170"/>
                        <a:pt x="2" y="170"/>
                        <a:pt x="2" y="170"/>
                      </a:cubicBezTo>
                      <a:cubicBezTo>
                        <a:pt x="2" y="230"/>
                        <a:pt x="2" y="230"/>
                        <a:pt x="2" y="230"/>
                      </a:cubicBezTo>
                      <a:cubicBezTo>
                        <a:pt x="2" y="237"/>
                        <a:pt x="6" y="242"/>
                        <a:pt x="12" y="242"/>
                      </a:cubicBezTo>
                      <a:cubicBezTo>
                        <a:pt x="12" y="282"/>
                        <a:pt x="12" y="282"/>
                        <a:pt x="12" y="282"/>
                      </a:cubicBezTo>
                      <a:cubicBezTo>
                        <a:pt x="12" y="282"/>
                        <a:pt x="12" y="282"/>
                        <a:pt x="12" y="282"/>
                      </a:cubicBezTo>
                      <a:cubicBezTo>
                        <a:pt x="6" y="282"/>
                        <a:pt x="0" y="288"/>
                        <a:pt x="0" y="294"/>
                      </a:cubicBezTo>
                      <a:close/>
                      <a:moveTo>
                        <a:pt x="24" y="272"/>
                      </a:moveTo>
                      <a:cubicBezTo>
                        <a:pt x="27" y="276"/>
                        <a:pt x="30" y="280"/>
                        <a:pt x="35" y="282"/>
                      </a:cubicBezTo>
                      <a:cubicBezTo>
                        <a:pt x="24" y="282"/>
                        <a:pt x="24" y="282"/>
                        <a:pt x="24" y="282"/>
                      </a:cubicBezTo>
                      <a:lnTo>
                        <a:pt x="24" y="272"/>
                      </a:lnTo>
                      <a:close/>
                    </a:path>
                  </a:pathLst>
                </a:custGeom>
                <a:gradFill flip="none" rotWithShape="1">
                  <a:gsLst>
                    <a:gs pos="0">
                      <a:schemeClr val="tx2">
                        <a:lumMod val="75000"/>
                      </a:schemeClr>
                    </a:gs>
                    <a:gs pos="90000">
                      <a:schemeClr val="accent5">
                        <a:shade val="100000"/>
                        <a:satMod val="115000"/>
                      </a:schemeClr>
                    </a:gs>
                  </a:gsLst>
                  <a:lin ang="16200000" scaled="1"/>
                  <a:tileRect/>
                </a:gradFill>
                <a:ln w="3175" cap="flat" cmpd="sng" algn="ctr">
                  <a:solidFill>
                    <a:schemeClr val="bg1"/>
                  </a:solidFill>
                  <a:prstDash val="solid"/>
                </a:ln>
                <a:effectLst>
                  <a:outerShdw blurRad="63500" sx="102000" sy="102000" algn="ctr" rotWithShape="0">
                    <a:prstClr val="black">
                      <a:alpha val="40000"/>
                    </a:prstClr>
                  </a:outerShdw>
                </a:effectLst>
              </p:spPr>
              <p:txBody>
                <a:bodyPr anchor="ctr"/>
                <a:lstStyle/>
                <a:p>
                  <a:pPr algn="ctr"/>
                  <a:endParaRPr lang="en-US" baseline="-25000" dirty="0"/>
                </a:p>
              </p:txBody>
            </p:sp>
          </p:grpSp>
          <p:grpSp>
            <p:nvGrpSpPr>
              <p:cNvPr id="49" name="Group 5"/>
              <p:cNvGrpSpPr/>
              <p:nvPr/>
            </p:nvGrpSpPr>
            <p:grpSpPr>
              <a:xfrm>
                <a:off x="2638398" y="3262086"/>
                <a:ext cx="884212" cy="1150661"/>
                <a:chOff x="2649561" y="2771775"/>
                <a:chExt cx="991493" cy="1290271"/>
              </a:xfrm>
            </p:grpSpPr>
            <p:sp>
              <p:nvSpPr>
                <p:cNvPr id="51" name="Round Same Side Corner Rectangle 50"/>
                <p:cNvSpPr/>
                <p:nvPr/>
              </p:nvSpPr>
              <p:spPr>
                <a:xfrm rot="10800000">
                  <a:off x="2649561" y="2771775"/>
                  <a:ext cx="991493" cy="1290271"/>
                </a:xfrm>
                <a:prstGeom prst="round2SameRect">
                  <a:avLst>
                    <a:gd name="adj1" fmla="val 50000"/>
                    <a:gd name="adj2" fmla="val 0"/>
                  </a:avLst>
                </a:prstGeom>
                <a:gradFill>
                  <a:gsLst>
                    <a:gs pos="0">
                      <a:srgbClr val="061C23"/>
                    </a:gs>
                    <a:gs pos="100000">
                      <a:schemeClr val="accent3">
                        <a:lumMod val="10000"/>
                        <a:alpha val="75000"/>
                      </a:schemeClr>
                    </a:gs>
                  </a:gsLst>
                  <a:lin ang="5400000" scaled="0"/>
                </a:gradFill>
                <a:ln w="12700">
                  <a:gradFill>
                    <a:gsLst>
                      <a:gs pos="0">
                        <a:srgbClr val="01BBBB"/>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3152" rIns="274320" bIns="45720" numCol="1" spcCol="0" rtlCol="0" fromWordArt="0" anchor="t" anchorCtr="0" forceAA="0" compatLnSpc="1">
                  <a:prstTxWarp prst="textNoShape">
                    <a:avLst/>
                  </a:prstTxWarp>
                  <a:noAutofit/>
                </a:bodyPr>
                <a:lstStyle/>
                <a:p>
                  <a:pPr algn="r"/>
                  <a:endParaRPr lang="en-US" sz="2000" dirty="0">
                    <a:latin typeface="+mj-lt"/>
                  </a:endParaRPr>
                </a:p>
              </p:txBody>
            </p:sp>
            <p:sp>
              <p:nvSpPr>
                <p:cNvPr id="52" name="Rectangle 51"/>
                <p:cNvSpPr/>
                <p:nvPr/>
              </p:nvSpPr>
              <p:spPr>
                <a:xfrm>
                  <a:off x="2755407" y="2809403"/>
                  <a:ext cx="779803" cy="27954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367">
                    <a:lnSpc>
                      <a:spcPct val="90000"/>
                    </a:lnSpc>
                  </a:pPr>
                  <a:r>
                    <a:rPr lang="en-US" sz="900" dirty="0" smtClean="0">
                      <a:solidFill>
                        <a:schemeClr val="tx1">
                          <a:lumMod val="40000"/>
                          <a:lumOff val="60000"/>
                        </a:schemeClr>
                      </a:solidFill>
                      <a:latin typeface="Arial"/>
                      <a:cs typeface="Arial" charset="0"/>
                    </a:rPr>
                    <a:t>Network</a:t>
                  </a:r>
                  <a:br>
                    <a:rPr lang="en-US" sz="900" dirty="0" smtClean="0">
                      <a:solidFill>
                        <a:schemeClr val="tx1">
                          <a:lumMod val="40000"/>
                          <a:lumOff val="60000"/>
                        </a:schemeClr>
                      </a:solidFill>
                      <a:latin typeface="Arial"/>
                      <a:cs typeface="Arial" charset="0"/>
                    </a:rPr>
                  </a:br>
                  <a:r>
                    <a:rPr lang="en-US" sz="900" dirty="0">
                      <a:solidFill>
                        <a:schemeClr val="tx1">
                          <a:lumMod val="40000"/>
                          <a:lumOff val="60000"/>
                        </a:schemeClr>
                      </a:solidFill>
                      <a:cs typeface="Arial" charset="0"/>
                    </a:rPr>
                    <a:t>SME</a:t>
                  </a:r>
                  <a:endParaRPr lang="en-US" sz="900" dirty="0">
                    <a:solidFill>
                      <a:schemeClr val="tx1">
                        <a:lumMod val="40000"/>
                        <a:lumOff val="60000"/>
                      </a:schemeClr>
                    </a:solidFill>
                    <a:latin typeface="Arial"/>
                    <a:cs typeface="Arial" charset="0"/>
                  </a:endParaRPr>
                </a:p>
              </p:txBody>
            </p:sp>
            <p:sp>
              <p:nvSpPr>
                <p:cNvPr id="53" name="Oval 52"/>
                <p:cNvSpPr/>
                <p:nvPr/>
              </p:nvSpPr>
              <p:spPr>
                <a:xfrm flipH="1">
                  <a:off x="2768907" y="3172873"/>
                  <a:ext cx="752803" cy="752803"/>
                </a:xfrm>
                <a:prstGeom prst="ellipse">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4" name="Freeform 20"/>
                <p:cNvSpPr>
                  <a:spLocks noEditPoints="1"/>
                </p:cNvSpPr>
                <p:nvPr/>
              </p:nvSpPr>
              <p:spPr bwMode="auto">
                <a:xfrm>
                  <a:off x="2927594" y="3288722"/>
                  <a:ext cx="435428" cy="483642"/>
                </a:xfrm>
                <a:custGeom>
                  <a:avLst/>
                  <a:gdLst/>
                  <a:ahLst/>
                  <a:cxnLst>
                    <a:cxn ang="0">
                      <a:pos x="117" y="0"/>
                    </a:cxn>
                    <a:cxn ang="0">
                      <a:pos x="117" y="74"/>
                    </a:cxn>
                    <a:cxn ang="0">
                      <a:pos x="272" y="381"/>
                    </a:cxn>
                    <a:cxn ang="0">
                      <a:pos x="207" y="406"/>
                    </a:cxn>
                    <a:cxn ang="0">
                      <a:pos x="362" y="381"/>
                    </a:cxn>
                    <a:cxn ang="0">
                      <a:pos x="324" y="238"/>
                    </a:cxn>
                    <a:cxn ang="0">
                      <a:pos x="362" y="218"/>
                    </a:cxn>
                    <a:cxn ang="0">
                      <a:pos x="166" y="194"/>
                    </a:cxn>
                    <a:cxn ang="0">
                      <a:pos x="147" y="218"/>
                    </a:cxn>
                    <a:cxn ang="0">
                      <a:pos x="272" y="218"/>
                    </a:cxn>
                    <a:cxn ang="0">
                      <a:pos x="272" y="381"/>
                    </a:cxn>
                    <a:cxn ang="0">
                      <a:pos x="0" y="297"/>
                    </a:cxn>
                    <a:cxn ang="0">
                      <a:pos x="47" y="309"/>
                    </a:cxn>
                    <a:cxn ang="0">
                      <a:pos x="53" y="342"/>
                    </a:cxn>
                    <a:cxn ang="0">
                      <a:pos x="8" y="377"/>
                    </a:cxn>
                    <a:cxn ang="0">
                      <a:pos x="12" y="387"/>
                    </a:cxn>
                    <a:cxn ang="0">
                      <a:pos x="7" y="398"/>
                    </a:cxn>
                    <a:cxn ang="0">
                      <a:pos x="24" y="398"/>
                    </a:cxn>
                    <a:cxn ang="0">
                      <a:pos x="18" y="387"/>
                    </a:cxn>
                    <a:cxn ang="0">
                      <a:pos x="53" y="386"/>
                    </a:cxn>
                    <a:cxn ang="0">
                      <a:pos x="54" y="400"/>
                    </a:cxn>
                    <a:cxn ang="0">
                      <a:pos x="57" y="408"/>
                    </a:cxn>
                    <a:cxn ang="0">
                      <a:pos x="65" y="400"/>
                    </a:cxn>
                    <a:cxn ang="0">
                      <a:pos x="68" y="386"/>
                    </a:cxn>
                    <a:cxn ang="0">
                      <a:pos x="69" y="383"/>
                    </a:cxn>
                    <a:cxn ang="0">
                      <a:pos x="103" y="390"/>
                    </a:cxn>
                    <a:cxn ang="0">
                      <a:pos x="106" y="407"/>
                    </a:cxn>
                    <a:cxn ang="0">
                      <a:pos x="109" y="390"/>
                    </a:cxn>
                    <a:cxn ang="0">
                      <a:pos x="114" y="388"/>
                    </a:cxn>
                    <a:cxn ang="0">
                      <a:pos x="69" y="365"/>
                    </a:cxn>
                    <a:cxn ang="0">
                      <a:pos x="75" y="342"/>
                    </a:cxn>
                    <a:cxn ang="0">
                      <a:pos x="117" y="309"/>
                    </a:cxn>
                    <a:cxn ang="0">
                      <a:pos x="129" y="294"/>
                    </a:cxn>
                    <a:cxn ang="0">
                      <a:pos x="153" y="285"/>
                    </a:cxn>
                    <a:cxn ang="0">
                      <a:pos x="154" y="401"/>
                    </a:cxn>
                    <a:cxn ang="0">
                      <a:pos x="205" y="265"/>
                    </a:cxn>
                    <a:cxn ang="0">
                      <a:pos x="205" y="264"/>
                    </a:cxn>
                    <a:cxn ang="0">
                      <a:pos x="205" y="264"/>
                    </a:cxn>
                    <a:cxn ang="0">
                      <a:pos x="181" y="235"/>
                    </a:cxn>
                    <a:cxn ang="0">
                      <a:pos x="119" y="194"/>
                    </a:cxn>
                    <a:cxn ang="0">
                      <a:pos x="206" y="194"/>
                    </a:cxn>
                    <a:cxn ang="0">
                      <a:pos x="311" y="188"/>
                    </a:cxn>
                    <a:cxn ang="0">
                      <a:pos x="315" y="176"/>
                    </a:cxn>
                    <a:cxn ang="0">
                      <a:pos x="367" y="68"/>
                    </a:cxn>
                    <a:cxn ang="0">
                      <a:pos x="312" y="171"/>
                    </a:cxn>
                    <a:cxn ang="0">
                      <a:pos x="307" y="174"/>
                    </a:cxn>
                    <a:cxn ang="0">
                      <a:pos x="206" y="154"/>
                    </a:cxn>
                    <a:cxn ang="0">
                      <a:pos x="132" y="132"/>
                    </a:cxn>
                    <a:cxn ang="0">
                      <a:pos x="92" y="86"/>
                    </a:cxn>
                    <a:cxn ang="0">
                      <a:pos x="38" y="168"/>
                    </a:cxn>
                    <a:cxn ang="0">
                      <a:pos x="35" y="168"/>
                    </a:cxn>
                    <a:cxn ang="0">
                      <a:pos x="23" y="133"/>
                    </a:cxn>
                    <a:cxn ang="0">
                      <a:pos x="2" y="145"/>
                    </a:cxn>
                    <a:cxn ang="0">
                      <a:pos x="2" y="230"/>
                    </a:cxn>
                    <a:cxn ang="0">
                      <a:pos x="12" y="282"/>
                    </a:cxn>
                    <a:cxn ang="0">
                      <a:pos x="0" y="294"/>
                    </a:cxn>
                    <a:cxn ang="0">
                      <a:pos x="35" y="282"/>
                    </a:cxn>
                    <a:cxn ang="0">
                      <a:pos x="24" y="272"/>
                    </a:cxn>
                  </a:cxnLst>
                  <a:rect l="0" t="0" r="r" b="b"/>
                  <a:pathLst>
                    <a:path w="367" h="408">
                      <a:moveTo>
                        <a:pt x="154" y="37"/>
                      </a:moveTo>
                      <a:cubicBezTo>
                        <a:pt x="154" y="16"/>
                        <a:pt x="137" y="0"/>
                        <a:pt x="117" y="0"/>
                      </a:cubicBezTo>
                      <a:cubicBezTo>
                        <a:pt x="97" y="0"/>
                        <a:pt x="80" y="16"/>
                        <a:pt x="80" y="37"/>
                      </a:cubicBezTo>
                      <a:cubicBezTo>
                        <a:pt x="80" y="57"/>
                        <a:pt x="97" y="74"/>
                        <a:pt x="117" y="74"/>
                      </a:cubicBezTo>
                      <a:cubicBezTo>
                        <a:pt x="137" y="74"/>
                        <a:pt x="154" y="57"/>
                        <a:pt x="154" y="37"/>
                      </a:cubicBezTo>
                      <a:close/>
                      <a:moveTo>
                        <a:pt x="272" y="381"/>
                      </a:moveTo>
                      <a:cubicBezTo>
                        <a:pt x="207" y="381"/>
                        <a:pt x="207" y="381"/>
                        <a:pt x="207" y="381"/>
                      </a:cubicBezTo>
                      <a:cubicBezTo>
                        <a:pt x="207" y="406"/>
                        <a:pt x="207" y="406"/>
                        <a:pt x="207" y="406"/>
                      </a:cubicBezTo>
                      <a:cubicBezTo>
                        <a:pt x="362" y="406"/>
                        <a:pt x="362" y="406"/>
                        <a:pt x="362" y="406"/>
                      </a:cubicBezTo>
                      <a:cubicBezTo>
                        <a:pt x="362" y="381"/>
                        <a:pt x="362" y="381"/>
                        <a:pt x="362" y="381"/>
                      </a:cubicBezTo>
                      <a:cubicBezTo>
                        <a:pt x="324" y="381"/>
                        <a:pt x="324" y="381"/>
                        <a:pt x="324" y="381"/>
                      </a:cubicBezTo>
                      <a:cubicBezTo>
                        <a:pt x="324" y="238"/>
                        <a:pt x="324" y="238"/>
                        <a:pt x="324" y="238"/>
                      </a:cubicBezTo>
                      <a:cubicBezTo>
                        <a:pt x="324" y="218"/>
                        <a:pt x="324" y="218"/>
                        <a:pt x="324" y="218"/>
                      </a:cubicBezTo>
                      <a:cubicBezTo>
                        <a:pt x="362" y="218"/>
                        <a:pt x="362" y="218"/>
                        <a:pt x="362" y="218"/>
                      </a:cubicBezTo>
                      <a:cubicBezTo>
                        <a:pt x="362" y="194"/>
                        <a:pt x="362" y="194"/>
                        <a:pt x="362" y="194"/>
                      </a:cubicBezTo>
                      <a:cubicBezTo>
                        <a:pt x="166" y="194"/>
                        <a:pt x="166" y="194"/>
                        <a:pt x="166" y="194"/>
                      </a:cubicBezTo>
                      <a:cubicBezTo>
                        <a:pt x="147" y="194"/>
                        <a:pt x="147" y="194"/>
                        <a:pt x="147" y="194"/>
                      </a:cubicBezTo>
                      <a:cubicBezTo>
                        <a:pt x="147" y="218"/>
                        <a:pt x="147" y="218"/>
                        <a:pt x="147" y="218"/>
                      </a:cubicBezTo>
                      <a:cubicBezTo>
                        <a:pt x="221" y="218"/>
                        <a:pt x="221" y="218"/>
                        <a:pt x="221" y="218"/>
                      </a:cubicBezTo>
                      <a:cubicBezTo>
                        <a:pt x="272" y="218"/>
                        <a:pt x="272" y="218"/>
                        <a:pt x="272" y="218"/>
                      </a:cubicBezTo>
                      <a:cubicBezTo>
                        <a:pt x="272" y="233"/>
                        <a:pt x="272" y="233"/>
                        <a:pt x="272" y="233"/>
                      </a:cubicBezTo>
                      <a:lnTo>
                        <a:pt x="272" y="381"/>
                      </a:lnTo>
                      <a:close/>
                      <a:moveTo>
                        <a:pt x="0" y="294"/>
                      </a:moveTo>
                      <a:cubicBezTo>
                        <a:pt x="0" y="297"/>
                        <a:pt x="0" y="297"/>
                        <a:pt x="0" y="297"/>
                      </a:cubicBezTo>
                      <a:cubicBezTo>
                        <a:pt x="0" y="303"/>
                        <a:pt x="6" y="309"/>
                        <a:pt x="12" y="309"/>
                      </a:cubicBezTo>
                      <a:cubicBezTo>
                        <a:pt x="47" y="309"/>
                        <a:pt x="47" y="309"/>
                        <a:pt x="47" y="309"/>
                      </a:cubicBezTo>
                      <a:cubicBezTo>
                        <a:pt x="47" y="342"/>
                        <a:pt x="47" y="342"/>
                        <a:pt x="47" y="342"/>
                      </a:cubicBezTo>
                      <a:cubicBezTo>
                        <a:pt x="53" y="342"/>
                        <a:pt x="53" y="342"/>
                        <a:pt x="53" y="342"/>
                      </a:cubicBezTo>
                      <a:cubicBezTo>
                        <a:pt x="53" y="365"/>
                        <a:pt x="53" y="365"/>
                        <a:pt x="53" y="365"/>
                      </a:cubicBezTo>
                      <a:cubicBezTo>
                        <a:pt x="8" y="377"/>
                        <a:pt x="8" y="377"/>
                        <a:pt x="8" y="377"/>
                      </a:cubicBezTo>
                      <a:cubicBezTo>
                        <a:pt x="8" y="388"/>
                        <a:pt x="8" y="388"/>
                        <a:pt x="8" y="388"/>
                      </a:cubicBezTo>
                      <a:cubicBezTo>
                        <a:pt x="12" y="387"/>
                        <a:pt x="12" y="387"/>
                        <a:pt x="12" y="387"/>
                      </a:cubicBezTo>
                      <a:cubicBezTo>
                        <a:pt x="12" y="390"/>
                        <a:pt x="12" y="390"/>
                        <a:pt x="12" y="390"/>
                      </a:cubicBezTo>
                      <a:cubicBezTo>
                        <a:pt x="9" y="391"/>
                        <a:pt x="7" y="394"/>
                        <a:pt x="7" y="398"/>
                      </a:cubicBezTo>
                      <a:cubicBezTo>
                        <a:pt x="7" y="403"/>
                        <a:pt x="11" y="407"/>
                        <a:pt x="15" y="407"/>
                      </a:cubicBezTo>
                      <a:cubicBezTo>
                        <a:pt x="20" y="407"/>
                        <a:pt x="24" y="403"/>
                        <a:pt x="24" y="398"/>
                      </a:cubicBezTo>
                      <a:cubicBezTo>
                        <a:pt x="24" y="394"/>
                        <a:pt x="22" y="391"/>
                        <a:pt x="18" y="390"/>
                      </a:cubicBezTo>
                      <a:cubicBezTo>
                        <a:pt x="18" y="387"/>
                        <a:pt x="18" y="387"/>
                        <a:pt x="18" y="387"/>
                      </a:cubicBezTo>
                      <a:cubicBezTo>
                        <a:pt x="53" y="383"/>
                        <a:pt x="53" y="383"/>
                        <a:pt x="53" y="383"/>
                      </a:cubicBezTo>
                      <a:cubicBezTo>
                        <a:pt x="53" y="386"/>
                        <a:pt x="53" y="386"/>
                        <a:pt x="53" y="386"/>
                      </a:cubicBezTo>
                      <a:cubicBezTo>
                        <a:pt x="54" y="386"/>
                        <a:pt x="54" y="386"/>
                        <a:pt x="54" y="386"/>
                      </a:cubicBezTo>
                      <a:cubicBezTo>
                        <a:pt x="54" y="400"/>
                        <a:pt x="54" y="400"/>
                        <a:pt x="54" y="400"/>
                      </a:cubicBezTo>
                      <a:cubicBezTo>
                        <a:pt x="57" y="400"/>
                        <a:pt x="57" y="400"/>
                        <a:pt x="57" y="400"/>
                      </a:cubicBezTo>
                      <a:cubicBezTo>
                        <a:pt x="57" y="408"/>
                        <a:pt x="57" y="408"/>
                        <a:pt x="57" y="408"/>
                      </a:cubicBezTo>
                      <a:cubicBezTo>
                        <a:pt x="65" y="408"/>
                        <a:pt x="65" y="408"/>
                        <a:pt x="65" y="408"/>
                      </a:cubicBezTo>
                      <a:cubicBezTo>
                        <a:pt x="65" y="400"/>
                        <a:pt x="65" y="400"/>
                        <a:pt x="65" y="400"/>
                      </a:cubicBezTo>
                      <a:cubicBezTo>
                        <a:pt x="68" y="400"/>
                        <a:pt x="68" y="400"/>
                        <a:pt x="68" y="400"/>
                      </a:cubicBezTo>
                      <a:cubicBezTo>
                        <a:pt x="68" y="386"/>
                        <a:pt x="68" y="386"/>
                        <a:pt x="68" y="386"/>
                      </a:cubicBezTo>
                      <a:cubicBezTo>
                        <a:pt x="69" y="386"/>
                        <a:pt x="69" y="386"/>
                        <a:pt x="69" y="386"/>
                      </a:cubicBezTo>
                      <a:cubicBezTo>
                        <a:pt x="69" y="383"/>
                        <a:pt x="69" y="383"/>
                        <a:pt x="69" y="383"/>
                      </a:cubicBezTo>
                      <a:cubicBezTo>
                        <a:pt x="103" y="387"/>
                        <a:pt x="103" y="387"/>
                        <a:pt x="103" y="387"/>
                      </a:cubicBezTo>
                      <a:cubicBezTo>
                        <a:pt x="103" y="390"/>
                        <a:pt x="103" y="390"/>
                        <a:pt x="103" y="390"/>
                      </a:cubicBezTo>
                      <a:cubicBezTo>
                        <a:pt x="100" y="391"/>
                        <a:pt x="97" y="394"/>
                        <a:pt x="97" y="398"/>
                      </a:cubicBezTo>
                      <a:cubicBezTo>
                        <a:pt x="97" y="403"/>
                        <a:pt x="101" y="407"/>
                        <a:pt x="106" y="407"/>
                      </a:cubicBezTo>
                      <a:cubicBezTo>
                        <a:pt x="111" y="407"/>
                        <a:pt x="115" y="403"/>
                        <a:pt x="115" y="398"/>
                      </a:cubicBezTo>
                      <a:cubicBezTo>
                        <a:pt x="115" y="394"/>
                        <a:pt x="112" y="391"/>
                        <a:pt x="109" y="390"/>
                      </a:cubicBezTo>
                      <a:cubicBezTo>
                        <a:pt x="109" y="387"/>
                        <a:pt x="109" y="387"/>
                        <a:pt x="109" y="387"/>
                      </a:cubicBezTo>
                      <a:cubicBezTo>
                        <a:pt x="114" y="388"/>
                        <a:pt x="114" y="388"/>
                        <a:pt x="114" y="388"/>
                      </a:cubicBezTo>
                      <a:cubicBezTo>
                        <a:pt x="114" y="377"/>
                        <a:pt x="114" y="377"/>
                        <a:pt x="114" y="377"/>
                      </a:cubicBezTo>
                      <a:cubicBezTo>
                        <a:pt x="69" y="365"/>
                        <a:pt x="69" y="365"/>
                        <a:pt x="69" y="365"/>
                      </a:cubicBezTo>
                      <a:cubicBezTo>
                        <a:pt x="69" y="342"/>
                        <a:pt x="69" y="342"/>
                        <a:pt x="69" y="342"/>
                      </a:cubicBezTo>
                      <a:cubicBezTo>
                        <a:pt x="75" y="342"/>
                        <a:pt x="75" y="342"/>
                        <a:pt x="75" y="342"/>
                      </a:cubicBezTo>
                      <a:cubicBezTo>
                        <a:pt x="75" y="309"/>
                        <a:pt x="75" y="309"/>
                        <a:pt x="75" y="309"/>
                      </a:cubicBezTo>
                      <a:cubicBezTo>
                        <a:pt x="117" y="309"/>
                        <a:pt x="117" y="309"/>
                        <a:pt x="117" y="309"/>
                      </a:cubicBezTo>
                      <a:cubicBezTo>
                        <a:pt x="124" y="309"/>
                        <a:pt x="129" y="303"/>
                        <a:pt x="129" y="297"/>
                      </a:cubicBezTo>
                      <a:cubicBezTo>
                        <a:pt x="129" y="294"/>
                        <a:pt x="129" y="294"/>
                        <a:pt x="129" y="294"/>
                      </a:cubicBezTo>
                      <a:cubicBezTo>
                        <a:pt x="129" y="290"/>
                        <a:pt x="127" y="287"/>
                        <a:pt x="124" y="285"/>
                      </a:cubicBezTo>
                      <a:cubicBezTo>
                        <a:pt x="153" y="285"/>
                        <a:pt x="153" y="285"/>
                        <a:pt x="153" y="285"/>
                      </a:cubicBezTo>
                      <a:cubicBezTo>
                        <a:pt x="135" y="374"/>
                        <a:pt x="135" y="374"/>
                        <a:pt x="135" y="374"/>
                      </a:cubicBezTo>
                      <a:cubicBezTo>
                        <a:pt x="133" y="386"/>
                        <a:pt x="141" y="398"/>
                        <a:pt x="154" y="401"/>
                      </a:cubicBezTo>
                      <a:cubicBezTo>
                        <a:pt x="167" y="403"/>
                        <a:pt x="179" y="395"/>
                        <a:pt x="181" y="384"/>
                      </a:cubicBezTo>
                      <a:cubicBezTo>
                        <a:pt x="205" y="265"/>
                        <a:pt x="205" y="265"/>
                        <a:pt x="205" y="265"/>
                      </a:cubicBezTo>
                      <a:cubicBezTo>
                        <a:pt x="205" y="265"/>
                        <a:pt x="205" y="265"/>
                        <a:pt x="205" y="264"/>
                      </a:cubicBezTo>
                      <a:cubicBezTo>
                        <a:pt x="205" y="264"/>
                        <a:pt x="205" y="264"/>
                        <a:pt x="205" y="264"/>
                      </a:cubicBezTo>
                      <a:cubicBezTo>
                        <a:pt x="205" y="264"/>
                        <a:pt x="205" y="264"/>
                        <a:pt x="205" y="264"/>
                      </a:cubicBezTo>
                      <a:cubicBezTo>
                        <a:pt x="205" y="264"/>
                        <a:pt x="205" y="264"/>
                        <a:pt x="205" y="264"/>
                      </a:cubicBezTo>
                      <a:cubicBezTo>
                        <a:pt x="205" y="262"/>
                        <a:pt x="205" y="260"/>
                        <a:pt x="205" y="258"/>
                      </a:cubicBezTo>
                      <a:cubicBezTo>
                        <a:pt x="204" y="245"/>
                        <a:pt x="194" y="235"/>
                        <a:pt x="181" y="235"/>
                      </a:cubicBezTo>
                      <a:cubicBezTo>
                        <a:pt x="110" y="235"/>
                        <a:pt x="110" y="235"/>
                        <a:pt x="110" y="235"/>
                      </a:cubicBezTo>
                      <a:cubicBezTo>
                        <a:pt x="119" y="194"/>
                        <a:pt x="119" y="194"/>
                        <a:pt x="119" y="194"/>
                      </a:cubicBezTo>
                      <a:cubicBezTo>
                        <a:pt x="166" y="194"/>
                        <a:pt x="166" y="194"/>
                        <a:pt x="166" y="194"/>
                      </a:cubicBezTo>
                      <a:cubicBezTo>
                        <a:pt x="206" y="194"/>
                        <a:pt x="206" y="194"/>
                        <a:pt x="206" y="194"/>
                      </a:cubicBezTo>
                      <a:cubicBezTo>
                        <a:pt x="213" y="194"/>
                        <a:pt x="217" y="190"/>
                        <a:pt x="219" y="188"/>
                      </a:cubicBezTo>
                      <a:cubicBezTo>
                        <a:pt x="311" y="188"/>
                        <a:pt x="311" y="188"/>
                        <a:pt x="311" y="188"/>
                      </a:cubicBezTo>
                      <a:cubicBezTo>
                        <a:pt x="311" y="178"/>
                        <a:pt x="311" y="178"/>
                        <a:pt x="311" y="178"/>
                      </a:cubicBezTo>
                      <a:cubicBezTo>
                        <a:pt x="313" y="178"/>
                        <a:pt x="314" y="177"/>
                        <a:pt x="315" y="176"/>
                      </a:cubicBezTo>
                      <a:cubicBezTo>
                        <a:pt x="325" y="180"/>
                        <a:pt x="325" y="180"/>
                        <a:pt x="325" y="180"/>
                      </a:cubicBezTo>
                      <a:cubicBezTo>
                        <a:pt x="367" y="68"/>
                        <a:pt x="367" y="68"/>
                        <a:pt x="367" y="68"/>
                      </a:cubicBezTo>
                      <a:cubicBezTo>
                        <a:pt x="353" y="63"/>
                        <a:pt x="353" y="63"/>
                        <a:pt x="353" y="63"/>
                      </a:cubicBezTo>
                      <a:cubicBezTo>
                        <a:pt x="312" y="171"/>
                        <a:pt x="312" y="171"/>
                        <a:pt x="312" y="171"/>
                      </a:cubicBezTo>
                      <a:cubicBezTo>
                        <a:pt x="312" y="171"/>
                        <a:pt x="311" y="170"/>
                        <a:pt x="311" y="170"/>
                      </a:cubicBezTo>
                      <a:cubicBezTo>
                        <a:pt x="309" y="170"/>
                        <a:pt x="307" y="172"/>
                        <a:pt x="307" y="174"/>
                      </a:cubicBezTo>
                      <a:cubicBezTo>
                        <a:pt x="307" y="174"/>
                        <a:pt x="225" y="174"/>
                        <a:pt x="225" y="174"/>
                      </a:cubicBezTo>
                      <a:cubicBezTo>
                        <a:pt x="225" y="163"/>
                        <a:pt x="217" y="154"/>
                        <a:pt x="206" y="154"/>
                      </a:cubicBezTo>
                      <a:cubicBezTo>
                        <a:pt x="127" y="154"/>
                        <a:pt x="127" y="154"/>
                        <a:pt x="127" y="154"/>
                      </a:cubicBezTo>
                      <a:cubicBezTo>
                        <a:pt x="132" y="132"/>
                        <a:pt x="132" y="132"/>
                        <a:pt x="132" y="132"/>
                      </a:cubicBezTo>
                      <a:cubicBezTo>
                        <a:pt x="136" y="112"/>
                        <a:pt x="124" y="93"/>
                        <a:pt x="104" y="89"/>
                      </a:cubicBezTo>
                      <a:cubicBezTo>
                        <a:pt x="92" y="86"/>
                        <a:pt x="92" y="86"/>
                        <a:pt x="92" y="86"/>
                      </a:cubicBezTo>
                      <a:cubicBezTo>
                        <a:pt x="73" y="82"/>
                        <a:pt x="53" y="95"/>
                        <a:pt x="49" y="114"/>
                      </a:cubicBezTo>
                      <a:cubicBezTo>
                        <a:pt x="38" y="168"/>
                        <a:pt x="38" y="168"/>
                        <a:pt x="38" y="168"/>
                      </a:cubicBezTo>
                      <a:cubicBezTo>
                        <a:pt x="35" y="183"/>
                        <a:pt x="35" y="183"/>
                        <a:pt x="35" y="183"/>
                      </a:cubicBezTo>
                      <a:cubicBezTo>
                        <a:pt x="35" y="168"/>
                        <a:pt x="35" y="168"/>
                        <a:pt x="35" y="168"/>
                      </a:cubicBezTo>
                      <a:cubicBezTo>
                        <a:pt x="35" y="145"/>
                        <a:pt x="35" y="145"/>
                        <a:pt x="35" y="145"/>
                      </a:cubicBezTo>
                      <a:cubicBezTo>
                        <a:pt x="35" y="138"/>
                        <a:pt x="29" y="133"/>
                        <a:pt x="23" y="133"/>
                      </a:cubicBezTo>
                      <a:cubicBezTo>
                        <a:pt x="14" y="133"/>
                        <a:pt x="14" y="133"/>
                        <a:pt x="14" y="133"/>
                      </a:cubicBezTo>
                      <a:cubicBezTo>
                        <a:pt x="7" y="133"/>
                        <a:pt x="2" y="138"/>
                        <a:pt x="2" y="145"/>
                      </a:cubicBezTo>
                      <a:cubicBezTo>
                        <a:pt x="2" y="170"/>
                        <a:pt x="2" y="170"/>
                        <a:pt x="2" y="170"/>
                      </a:cubicBezTo>
                      <a:cubicBezTo>
                        <a:pt x="2" y="230"/>
                        <a:pt x="2" y="230"/>
                        <a:pt x="2" y="230"/>
                      </a:cubicBezTo>
                      <a:cubicBezTo>
                        <a:pt x="2" y="237"/>
                        <a:pt x="6" y="242"/>
                        <a:pt x="12" y="242"/>
                      </a:cubicBezTo>
                      <a:cubicBezTo>
                        <a:pt x="12" y="282"/>
                        <a:pt x="12" y="282"/>
                        <a:pt x="12" y="282"/>
                      </a:cubicBezTo>
                      <a:cubicBezTo>
                        <a:pt x="12" y="282"/>
                        <a:pt x="12" y="282"/>
                        <a:pt x="12" y="282"/>
                      </a:cubicBezTo>
                      <a:cubicBezTo>
                        <a:pt x="6" y="282"/>
                        <a:pt x="0" y="288"/>
                        <a:pt x="0" y="294"/>
                      </a:cubicBezTo>
                      <a:close/>
                      <a:moveTo>
                        <a:pt x="24" y="272"/>
                      </a:moveTo>
                      <a:cubicBezTo>
                        <a:pt x="27" y="276"/>
                        <a:pt x="30" y="280"/>
                        <a:pt x="35" y="282"/>
                      </a:cubicBezTo>
                      <a:cubicBezTo>
                        <a:pt x="24" y="282"/>
                        <a:pt x="24" y="282"/>
                        <a:pt x="24" y="282"/>
                      </a:cubicBezTo>
                      <a:lnTo>
                        <a:pt x="24" y="272"/>
                      </a:lnTo>
                      <a:close/>
                    </a:path>
                  </a:pathLst>
                </a:custGeom>
                <a:gradFill flip="none" rotWithShape="1">
                  <a:gsLst>
                    <a:gs pos="0">
                      <a:schemeClr val="tx2">
                        <a:lumMod val="75000"/>
                      </a:schemeClr>
                    </a:gs>
                    <a:gs pos="90000">
                      <a:schemeClr val="accent5">
                        <a:shade val="100000"/>
                        <a:satMod val="115000"/>
                      </a:schemeClr>
                    </a:gs>
                  </a:gsLst>
                  <a:lin ang="16200000" scaled="1"/>
                  <a:tileRect/>
                </a:gradFill>
                <a:ln w="3175" cap="flat" cmpd="sng" algn="ctr">
                  <a:solidFill>
                    <a:schemeClr val="bg1"/>
                  </a:solidFill>
                  <a:prstDash val="solid"/>
                </a:ln>
                <a:effectLst>
                  <a:outerShdw blurRad="63500" sx="102000" sy="102000" algn="ctr" rotWithShape="0">
                    <a:prstClr val="black">
                      <a:alpha val="40000"/>
                    </a:prstClr>
                  </a:outerShdw>
                </a:effectLst>
              </p:spPr>
              <p:txBody>
                <a:bodyPr anchor="ctr"/>
                <a:lstStyle/>
                <a:p>
                  <a:pPr algn="ctr"/>
                  <a:endParaRPr lang="en-US" baseline="-25000" dirty="0"/>
                </a:p>
              </p:txBody>
            </p:sp>
          </p:grpSp>
        </p:grpSp>
        <p:grpSp>
          <p:nvGrpSpPr>
            <p:cNvPr id="50" name="Group 13"/>
            <p:cNvGrpSpPr/>
            <p:nvPr/>
          </p:nvGrpSpPr>
          <p:grpSpPr>
            <a:xfrm>
              <a:off x="2970832" y="3498443"/>
              <a:ext cx="1489733" cy="938938"/>
              <a:chOff x="586250" y="1902792"/>
              <a:chExt cx="1513835" cy="1133119"/>
            </a:xfrm>
          </p:grpSpPr>
          <p:sp>
            <p:nvSpPr>
              <p:cNvPr id="68" name="TextBox 145"/>
              <p:cNvSpPr txBox="1">
                <a:spLocks noChangeArrowheads="1"/>
              </p:cNvSpPr>
              <p:nvPr/>
            </p:nvSpPr>
            <p:spPr bwMode="auto">
              <a:xfrm>
                <a:off x="586250" y="2278782"/>
                <a:ext cx="1513835" cy="757129"/>
              </a:xfrm>
              <a:prstGeom prst="rect">
                <a:avLst/>
              </a:prstGeom>
              <a:noFill/>
              <a:ln w="9525">
                <a:noFill/>
                <a:miter lim="800000"/>
                <a:headEnd/>
                <a:tailEnd/>
              </a:ln>
            </p:spPr>
            <p:txBody>
              <a:bodyPr wrap="square">
                <a:spAutoFit/>
              </a:bodyPr>
              <a:lstStyle/>
              <a:p>
                <a:pPr algn="ctr" defTabSz="914398" eaLnBrk="0" hangingPunct="0">
                  <a:lnSpc>
                    <a:spcPct val="90000"/>
                  </a:lnSpc>
                </a:pPr>
                <a:r>
                  <a:rPr lang="en-US" sz="1200" b="1" dirty="0">
                    <a:solidFill>
                      <a:schemeClr val="bg1">
                        <a:lumMod val="85000"/>
                      </a:schemeClr>
                    </a:solidFill>
                    <a:latin typeface="Arial" pitchFamily="34" charset="0"/>
                    <a:cs typeface="Arial" pitchFamily="34" charset="0"/>
                  </a:rPr>
                  <a:t>Policies Used </a:t>
                </a:r>
                <a:r>
                  <a:rPr lang="en-US" sz="1200" b="1" dirty="0" smtClean="0">
                    <a:solidFill>
                      <a:schemeClr val="bg1">
                        <a:lumMod val="85000"/>
                      </a:schemeClr>
                    </a:solidFill>
                    <a:latin typeface="Arial" pitchFamily="34" charset="0"/>
                    <a:cs typeface="Arial" pitchFamily="34" charset="0"/>
                  </a:rPr>
                  <a:t/>
                </a:r>
                <a:br>
                  <a:rPr lang="en-US" sz="1200" b="1" dirty="0" smtClean="0">
                    <a:solidFill>
                      <a:schemeClr val="bg1">
                        <a:lumMod val="85000"/>
                      </a:schemeClr>
                    </a:solidFill>
                    <a:latin typeface="Arial" pitchFamily="34" charset="0"/>
                    <a:cs typeface="Arial" pitchFamily="34" charset="0"/>
                  </a:rPr>
                </a:br>
                <a:r>
                  <a:rPr lang="en-US" sz="1200" b="1" dirty="0" smtClean="0">
                    <a:solidFill>
                      <a:schemeClr val="bg1">
                        <a:lumMod val="85000"/>
                      </a:schemeClr>
                    </a:solidFill>
                    <a:latin typeface="Arial" pitchFamily="34" charset="0"/>
                    <a:cs typeface="Arial" pitchFamily="34" charset="0"/>
                  </a:rPr>
                  <a:t>to </a:t>
                </a:r>
                <a:r>
                  <a:rPr lang="en-US" sz="1200" b="1" dirty="0">
                    <a:solidFill>
                      <a:schemeClr val="bg1">
                        <a:lumMod val="85000"/>
                      </a:schemeClr>
                    </a:solidFill>
                    <a:latin typeface="Arial" pitchFamily="34" charset="0"/>
                    <a:cs typeface="Arial" pitchFamily="34" charset="0"/>
                  </a:rPr>
                  <a:t>Create</a:t>
                </a:r>
                <a:br>
                  <a:rPr lang="en-US" sz="1200" b="1" dirty="0">
                    <a:solidFill>
                      <a:schemeClr val="bg1">
                        <a:lumMod val="85000"/>
                      </a:schemeClr>
                    </a:solidFill>
                    <a:latin typeface="Arial" pitchFamily="34" charset="0"/>
                    <a:cs typeface="Arial" pitchFamily="34" charset="0"/>
                  </a:rPr>
                </a:br>
                <a:r>
                  <a:rPr lang="en-US" sz="1200" b="1" dirty="0">
                    <a:solidFill>
                      <a:schemeClr val="bg1">
                        <a:lumMod val="85000"/>
                      </a:schemeClr>
                    </a:solidFill>
                    <a:latin typeface="Arial" pitchFamily="34" charset="0"/>
                    <a:cs typeface="Arial" pitchFamily="34" charset="0"/>
                  </a:rPr>
                  <a:t>Service Profile Templates</a:t>
                </a:r>
              </a:p>
            </p:txBody>
          </p:sp>
          <p:grpSp>
            <p:nvGrpSpPr>
              <p:cNvPr id="64" name="Group 88"/>
              <p:cNvGrpSpPr/>
              <p:nvPr/>
            </p:nvGrpSpPr>
            <p:grpSpPr>
              <a:xfrm>
                <a:off x="1149010" y="1902792"/>
                <a:ext cx="388315" cy="368225"/>
                <a:chOff x="10333470" y="1848902"/>
                <a:chExt cx="668851" cy="634246"/>
              </a:xfrm>
            </p:grpSpPr>
            <p:sp>
              <p:nvSpPr>
                <p:cNvPr id="70" name="Oval 69"/>
                <p:cNvSpPr/>
                <p:nvPr/>
              </p:nvSpPr>
              <p:spPr>
                <a:xfrm>
                  <a:off x="10360156" y="1848902"/>
                  <a:ext cx="615476" cy="634246"/>
                </a:xfrm>
                <a:prstGeom prst="ellipse">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71" name="TextBox 70"/>
                <p:cNvSpPr txBox="1"/>
                <p:nvPr/>
              </p:nvSpPr>
              <p:spPr>
                <a:xfrm>
                  <a:off x="10333470" y="2014244"/>
                  <a:ext cx="668851" cy="303563"/>
                </a:xfrm>
                <a:prstGeom prst="rect">
                  <a:avLst/>
                </a:prstGeom>
                <a:noFill/>
              </p:spPr>
              <p:txBody>
                <a:bodyPr wrap="square" rtlCol="0" anchor="ctr">
                  <a:noAutofit/>
                </a:bodyPr>
                <a:lstStyle/>
                <a:p>
                  <a:pPr algn="ctr" defTabSz="914398"/>
                  <a:r>
                    <a:rPr lang="en-US" b="1" dirty="0" smtClean="0">
                      <a:gradFill flip="none" rotWithShape="1">
                        <a:gsLst>
                          <a:gs pos="0">
                            <a:srgbClr val="000000"/>
                          </a:gs>
                          <a:gs pos="50000">
                            <a:srgbClr val="303030"/>
                          </a:gs>
                          <a:gs pos="100000">
                            <a:schemeClr val="bg1">
                              <a:lumMod val="50000"/>
                              <a:shade val="100000"/>
                              <a:satMod val="115000"/>
                            </a:schemeClr>
                          </a:gs>
                        </a:gsLst>
                        <a:lin ang="13500000" scaled="1"/>
                        <a:tileRect/>
                      </a:gradFill>
                      <a:latin typeface="Arial" pitchFamily="34" charset="0"/>
                    </a:rPr>
                    <a:t>2</a:t>
                  </a:r>
                  <a:endParaRPr lang="en-US" b="1" dirty="0">
                    <a:gradFill flip="none" rotWithShape="1">
                      <a:gsLst>
                        <a:gs pos="0">
                          <a:srgbClr val="000000"/>
                        </a:gs>
                        <a:gs pos="50000">
                          <a:srgbClr val="303030"/>
                        </a:gs>
                        <a:gs pos="100000">
                          <a:schemeClr val="bg1">
                            <a:lumMod val="50000"/>
                            <a:shade val="100000"/>
                            <a:satMod val="115000"/>
                          </a:schemeClr>
                        </a:gs>
                      </a:gsLst>
                      <a:lin ang="13500000" scaled="1"/>
                      <a:tileRect/>
                    </a:gradFill>
                    <a:latin typeface="Arial" pitchFamily="34" charset="0"/>
                  </a:endParaRPr>
                </a:p>
              </p:txBody>
            </p:sp>
          </p:grpSp>
        </p:grpSp>
        <p:cxnSp>
          <p:nvCxnSpPr>
            <p:cNvPr id="72" name="Straight Connector 71"/>
            <p:cNvCxnSpPr/>
            <p:nvPr/>
          </p:nvCxnSpPr>
          <p:spPr>
            <a:xfrm>
              <a:off x="2713372" y="4969093"/>
              <a:ext cx="355651" cy="0"/>
            </a:xfrm>
            <a:prstGeom prst="line">
              <a:avLst/>
            </a:prstGeom>
            <a:ln w="254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67" name="Group 13"/>
            <p:cNvGrpSpPr/>
            <p:nvPr/>
          </p:nvGrpSpPr>
          <p:grpSpPr>
            <a:xfrm>
              <a:off x="4672834" y="4551000"/>
              <a:ext cx="2099199" cy="850249"/>
              <a:chOff x="-233641" y="1902792"/>
              <a:chExt cx="2133162" cy="1026089"/>
            </a:xfrm>
          </p:grpSpPr>
          <p:sp>
            <p:nvSpPr>
              <p:cNvPr id="74" name="TextBox 145"/>
              <p:cNvSpPr txBox="1">
                <a:spLocks noChangeArrowheads="1"/>
              </p:cNvSpPr>
              <p:nvPr/>
            </p:nvSpPr>
            <p:spPr bwMode="auto">
              <a:xfrm>
                <a:off x="-233641" y="2337951"/>
                <a:ext cx="2133162" cy="590930"/>
              </a:xfrm>
              <a:prstGeom prst="rect">
                <a:avLst/>
              </a:prstGeom>
              <a:noFill/>
              <a:ln w="9525">
                <a:noFill/>
                <a:miter lim="800000"/>
                <a:headEnd/>
                <a:tailEnd/>
              </a:ln>
            </p:spPr>
            <p:txBody>
              <a:bodyPr wrap="square">
                <a:spAutoFit/>
              </a:bodyPr>
              <a:lstStyle/>
              <a:p>
                <a:pPr algn="ctr" defTabSz="914398" eaLnBrk="0" hangingPunct="0">
                  <a:lnSpc>
                    <a:spcPct val="90000"/>
                  </a:lnSpc>
                </a:pPr>
                <a:r>
                  <a:rPr lang="en-US" sz="1200" b="1" dirty="0">
                    <a:latin typeface="Arial" pitchFamily="34" charset="0"/>
                    <a:cs typeface="Arial" pitchFamily="34" charset="0"/>
                  </a:rPr>
                  <a:t>Service </a:t>
                </a:r>
                <a:r>
                  <a:rPr lang="en-US" sz="1200" b="1" dirty="0" smtClean="0">
                    <a:latin typeface="Arial" pitchFamily="34" charset="0"/>
                    <a:cs typeface="Arial" pitchFamily="34" charset="0"/>
                  </a:rPr>
                  <a:t>Profile </a:t>
                </a:r>
                <a:br>
                  <a:rPr lang="en-US" sz="1200" b="1" dirty="0" smtClean="0">
                    <a:latin typeface="Arial" pitchFamily="34" charset="0"/>
                    <a:cs typeface="Arial" pitchFamily="34" charset="0"/>
                  </a:rPr>
                </a:br>
                <a:r>
                  <a:rPr lang="en-US" sz="1200" b="1" dirty="0" smtClean="0">
                    <a:latin typeface="Arial" pitchFamily="34" charset="0"/>
                    <a:cs typeface="Arial" pitchFamily="34" charset="0"/>
                  </a:rPr>
                  <a:t>Templates</a:t>
                </a:r>
                <a:endParaRPr lang="en-US" sz="1200" b="1" dirty="0">
                  <a:latin typeface="Arial" pitchFamily="34" charset="0"/>
                  <a:cs typeface="Arial" pitchFamily="34" charset="0"/>
                </a:endParaRPr>
              </a:p>
              <a:p>
                <a:pPr algn="ctr" defTabSz="914398" eaLnBrk="0" hangingPunct="0">
                  <a:lnSpc>
                    <a:spcPct val="90000"/>
                  </a:lnSpc>
                </a:pPr>
                <a:r>
                  <a:rPr lang="en-US" sz="1200" b="1" dirty="0">
                    <a:latin typeface="Arial" pitchFamily="34" charset="0"/>
                    <a:cs typeface="Arial" pitchFamily="34" charset="0"/>
                  </a:rPr>
                  <a:t>Create Service Profiles</a:t>
                </a:r>
              </a:p>
            </p:txBody>
          </p:sp>
          <p:grpSp>
            <p:nvGrpSpPr>
              <p:cNvPr id="69" name="Group 88"/>
              <p:cNvGrpSpPr/>
              <p:nvPr/>
            </p:nvGrpSpPr>
            <p:grpSpPr>
              <a:xfrm>
                <a:off x="638783" y="1902792"/>
                <a:ext cx="388315" cy="368225"/>
                <a:chOff x="9454633" y="1848902"/>
                <a:chExt cx="668851" cy="634246"/>
              </a:xfrm>
            </p:grpSpPr>
            <p:sp>
              <p:nvSpPr>
                <p:cNvPr id="76" name="Oval 75"/>
                <p:cNvSpPr/>
                <p:nvPr/>
              </p:nvSpPr>
              <p:spPr>
                <a:xfrm>
                  <a:off x="9481317" y="1848902"/>
                  <a:ext cx="615476" cy="634246"/>
                </a:xfrm>
                <a:prstGeom prst="ellipse">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77" name="TextBox 76"/>
                <p:cNvSpPr txBox="1"/>
                <p:nvPr/>
              </p:nvSpPr>
              <p:spPr>
                <a:xfrm>
                  <a:off x="9454633" y="2014244"/>
                  <a:ext cx="668851" cy="303563"/>
                </a:xfrm>
                <a:prstGeom prst="rect">
                  <a:avLst/>
                </a:prstGeom>
                <a:noFill/>
              </p:spPr>
              <p:txBody>
                <a:bodyPr wrap="square" rtlCol="0" anchor="ctr">
                  <a:noAutofit/>
                </a:bodyPr>
                <a:lstStyle/>
                <a:p>
                  <a:pPr algn="ctr" defTabSz="914398"/>
                  <a:r>
                    <a:rPr lang="en-US" b="1" dirty="0" smtClean="0">
                      <a:gradFill flip="none" rotWithShape="1">
                        <a:gsLst>
                          <a:gs pos="0">
                            <a:srgbClr val="000000"/>
                          </a:gs>
                          <a:gs pos="50000">
                            <a:srgbClr val="303030"/>
                          </a:gs>
                          <a:gs pos="100000">
                            <a:schemeClr val="bg1">
                              <a:lumMod val="50000"/>
                              <a:shade val="100000"/>
                              <a:satMod val="115000"/>
                            </a:schemeClr>
                          </a:gs>
                        </a:gsLst>
                        <a:lin ang="13500000" scaled="1"/>
                        <a:tileRect/>
                      </a:gradFill>
                      <a:latin typeface="Arial" pitchFamily="34" charset="0"/>
                    </a:rPr>
                    <a:t>3</a:t>
                  </a:r>
                  <a:endParaRPr lang="en-US" b="1" dirty="0">
                    <a:gradFill flip="none" rotWithShape="1">
                      <a:gsLst>
                        <a:gs pos="0">
                          <a:srgbClr val="000000"/>
                        </a:gs>
                        <a:gs pos="50000">
                          <a:srgbClr val="303030"/>
                        </a:gs>
                        <a:gs pos="100000">
                          <a:schemeClr val="bg1">
                            <a:lumMod val="50000"/>
                            <a:shade val="100000"/>
                            <a:satMod val="115000"/>
                          </a:schemeClr>
                        </a:gs>
                      </a:gsLst>
                      <a:lin ang="13500000" scaled="1"/>
                      <a:tileRect/>
                    </a:gradFill>
                    <a:latin typeface="Arial" pitchFamily="34" charset="0"/>
                  </a:endParaRPr>
                </a:p>
              </p:txBody>
            </p:sp>
          </p:grpSp>
        </p:grpSp>
        <p:grpSp>
          <p:nvGrpSpPr>
            <p:cNvPr id="73" name="Group 13"/>
            <p:cNvGrpSpPr/>
            <p:nvPr/>
          </p:nvGrpSpPr>
          <p:grpSpPr>
            <a:xfrm>
              <a:off x="6749433" y="4551000"/>
              <a:ext cx="1915048" cy="987968"/>
              <a:chOff x="-31272" y="1902792"/>
              <a:chExt cx="1946031" cy="1192290"/>
            </a:xfrm>
          </p:grpSpPr>
          <p:sp>
            <p:nvSpPr>
              <p:cNvPr id="79" name="TextBox 145"/>
              <p:cNvSpPr txBox="1">
                <a:spLocks noChangeArrowheads="1"/>
              </p:cNvSpPr>
              <p:nvPr/>
            </p:nvSpPr>
            <p:spPr bwMode="auto">
              <a:xfrm>
                <a:off x="-31272" y="2337953"/>
                <a:ext cx="1946031" cy="757129"/>
              </a:xfrm>
              <a:prstGeom prst="rect">
                <a:avLst/>
              </a:prstGeom>
              <a:noFill/>
              <a:ln w="9525">
                <a:noFill/>
                <a:miter lim="800000"/>
                <a:headEnd/>
                <a:tailEnd/>
              </a:ln>
            </p:spPr>
            <p:txBody>
              <a:bodyPr wrap="square">
                <a:spAutoFit/>
              </a:bodyPr>
              <a:lstStyle/>
              <a:p>
                <a:pPr algn="ctr" defTabSz="914398" eaLnBrk="0" hangingPunct="0">
                  <a:lnSpc>
                    <a:spcPct val="90000"/>
                  </a:lnSpc>
                </a:pPr>
                <a:r>
                  <a:rPr lang="en-US" sz="1200" b="1" dirty="0">
                    <a:latin typeface="Arial" pitchFamily="34" charset="0"/>
                    <a:cs typeface="Arial" pitchFamily="34" charset="0"/>
                  </a:rPr>
                  <a:t>Associating Service</a:t>
                </a:r>
                <a:br>
                  <a:rPr lang="en-US" sz="1200" b="1" dirty="0">
                    <a:latin typeface="Arial" pitchFamily="34" charset="0"/>
                    <a:cs typeface="Arial" pitchFamily="34" charset="0"/>
                  </a:rPr>
                </a:br>
                <a:r>
                  <a:rPr lang="en-US" sz="1200" b="1" dirty="0">
                    <a:latin typeface="Arial" pitchFamily="34" charset="0"/>
                    <a:cs typeface="Arial" pitchFamily="34" charset="0"/>
                  </a:rPr>
                  <a:t>Profiles with Hardware</a:t>
                </a:r>
                <a:br>
                  <a:rPr lang="en-US" sz="1200" b="1" dirty="0">
                    <a:latin typeface="Arial" pitchFamily="34" charset="0"/>
                    <a:cs typeface="Arial" pitchFamily="34" charset="0"/>
                  </a:rPr>
                </a:br>
                <a:r>
                  <a:rPr lang="en-US" sz="1200" b="1" dirty="0">
                    <a:latin typeface="Arial" pitchFamily="34" charset="0"/>
                    <a:cs typeface="Arial" pitchFamily="34" charset="0"/>
                  </a:rPr>
                  <a:t>Configures Servers</a:t>
                </a:r>
                <a:br>
                  <a:rPr lang="en-US" sz="1200" b="1" dirty="0">
                    <a:latin typeface="Arial" pitchFamily="34" charset="0"/>
                    <a:cs typeface="Arial" pitchFamily="34" charset="0"/>
                  </a:rPr>
                </a:br>
                <a:r>
                  <a:rPr lang="en-US" sz="1200" b="1" dirty="0">
                    <a:latin typeface="Arial" pitchFamily="34" charset="0"/>
                    <a:cs typeface="Arial" pitchFamily="34" charset="0"/>
                  </a:rPr>
                  <a:t>Automatically</a:t>
                </a:r>
              </a:p>
            </p:txBody>
          </p:sp>
          <p:grpSp>
            <p:nvGrpSpPr>
              <p:cNvPr id="75" name="Group 88"/>
              <p:cNvGrpSpPr/>
              <p:nvPr/>
            </p:nvGrpSpPr>
            <p:grpSpPr>
              <a:xfrm>
                <a:off x="691678" y="1902792"/>
                <a:ext cx="388315" cy="368225"/>
                <a:chOff x="9545742" y="1848902"/>
                <a:chExt cx="668851" cy="634246"/>
              </a:xfrm>
            </p:grpSpPr>
            <p:sp>
              <p:nvSpPr>
                <p:cNvPr id="81" name="Oval 80"/>
                <p:cNvSpPr/>
                <p:nvPr/>
              </p:nvSpPr>
              <p:spPr>
                <a:xfrm>
                  <a:off x="9572428" y="1848902"/>
                  <a:ext cx="615476" cy="634246"/>
                </a:xfrm>
                <a:prstGeom prst="ellipse">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82" name="TextBox 81"/>
                <p:cNvSpPr txBox="1"/>
                <p:nvPr/>
              </p:nvSpPr>
              <p:spPr>
                <a:xfrm>
                  <a:off x="9545742" y="2014244"/>
                  <a:ext cx="668851" cy="303563"/>
                </a:xfrm>
                <a:prstGeom prst="rect">
                  <a:avLst/>
                </a:prstGeom>
                <a:noFill/>
              </p:spPr>
              <p:txBody>
                <a:bodyPr wrap="square" rtlCol="0" anchor="ctr">
                  <a:noAutofit/>
                </a:bodyPr>
                <a:lstStyle/>
                <a:p>
                  <a:pPr algn="ctr" defTabSz="914398"/>
                  <a:r>
                    <a:rPr lang="en-US" b="1" dirty="0" smtClean="0">
                      <a:gradFill flip="none" rotWithShape="1">
                        <a:gsLst>
                          <a:gs pos="0">
                            <a:srgbClr val="000000"/>
                          </a:gs>
                          <a:gs pos="50000">
                            <a:srgbClr val="303030"/>
                          </a:gs>
                          <a:gs pos="100000">
                            <a:schemeClr val="bg1">
                              <a:lumMod val="50000"/>
                              <a:shade val="100000"/>
                              <a:satMod val="115000"/>
                            </a:schemeClr>
                          </a:gs>
                        </a:gsLst>
                        <a:lin ang="13500000" scaled="1"/>
                        <a:tileRect/>
                      </a:gradFill>
                      <a:latin typeface="Arial" pitchFamily="34" charset="0"/>
                    </a:rPr>
                    <a:t>4</a:t>
                  </a:r>
                  <a:endParaRPr lang="en-US" b="1" dirty="0">
                    <a:gradFill flip="none" rotWithShape="1">
                      <a:gsLst>
                        <a:gs pos="0">
                          <a:srgbClr val="000000"/>
                        </a:gs>
                        <a:gs pos="50000">
                          <a:srgbClr val="303030"/>
                        </a:gs>
                        <a:gs pos="100000">
                          <a:schemeClr val="bg1">
                            <a:lumMod val="50000"/>
                            <a:shade val="100000"/>
                            <a:satMod val="115000"/>
                          </a:schemeClr>
                        </a:gs>
                      </a:gsLst>
                      <a:lin ang="13500000" scaled="1"/>
                      <a:tileRect/>
                    </a:gradFill>
                    <a:latin typeface="Arial" pitchFamily="34" charset="0"/>
                  </a:endParaRPr>
                </a:p>
              </p:txBody>
            </p:sp>
          </p:grpSp>
        </p:grpSp>
        <p:cxnSp>
          <p:nvCxnSpPr>
            <p:cNvPr id="83" name="Straight Arrow Connector 82"/>
            <p:cNvCxnSpPr/>
            <p:nvPr/>
          </p:nvCxnSpPr>
          <p:spPr>
            <a:xfrm flipV="1">
              <a:off x="4363909" y="4969093"/>
              <a:ext cx="276624" cy="1"/>
            </a:xfrm>
            <a:prstGeom prst="straightConnector1">
              <a:avLst/>
            </a:prstGeom>
            <a:ln w="254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692487" y="4095701"/>
              <a:ext cx="257366" cy="0"/>
            </a:xfrm>
            <a:prstGeom prst="line">
              <a:avLst/>
            </a:prstGeom>
            <a:ln w="254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4692487" y="1475144"/>
              <a:ext cx="0" cy="3979502"/>
            </a:xfrm>
            <a:prstGeom prst="line">
              <a:avLst/>
            </a:prstGeom>
            <a:ln w="2540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6421468" y="4095701"/>
              <a:ext cx="271828" cy="1"/>
            </a:xfrm>
            <a:prstGeom prst="line">
              <a:avLst/>
            </a:prstGeom>
            <a:ln w="254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20" name="Group 119"/>
            <p:cNvGrpSpPr/>
            <p:nvPr/>
          </p:nvGrpSpPr>
          <p:grpSpPr>
            <a:xfrm>
              <a:off x="310044" y="1383444"/>
              <a:ext cx="3344395" cy="799669"/>
              <a:chOff x="361949" y="1556210"/>
              <a:chExt cx="3398504" cy="965049"/>
            </a:xfrm>
          </p:grpSpPr>
          <p:sp>
            <p:nvSpPr>
              <p:cNvPr id="87" name="Round Same Side Corner Rectangle 86"/>
              <p:cNvSpPr/>
              <p:nvPr/>
            </p:nvSpPr>
            <p:spPr>
              <a:xfrm rot="5400000">
                <a:off x="1578676" y="339483"/>
                <a:ext cx="965049" cy="3398504"/>
              </a:xfrm>
              <a:prstGeom prst="round2SameRect">
                <a:avLst>
                  <a:gd name="adj1" fmla="val 50000"/>
                  <a:gd name="adj2" fmla="val 0"/>
                </a:avLst>
              </a:prstGeom>
              <a:gradFill>
                <a:gsLst>
                  <a:gs pos="0">
                    <a:srgbClr val="061C23"/>
                  </a:gs>
                  <a:gs pos="100000">
                    <a:schemeClr val="accent3">
                      <a:lumMod val="10000"/>
                      <a:alpha val="75000"/>
                    </a:schemeClr>
                  </a:gs>
                </a:gsLst>
                <a:lin ang="5400000" scaled="0"/>
              </a:gradFill>
              <a:ln w="12700">
                <a:gradFill>
                  <a:gsLst>
                    <a:gs pos="0">
                      <a:srgbClr val="01BBBB"/>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3152" rIns="274320" bIns="45720" numCol="1" spcCol="0" rtlCol="0" fromWordArt="0" anchor="t" anchorCtr="0" forceAA="0" compatLnSpc="1">
                <a:prstTxWarp prst="textNoShape">
                  <a:avLst/>
                </a:prstTxWarp>
                <a:noAutofit/>
              </a:bodyPr>
              <a:lstStyle/>
              <a:p>
                <a:pPr algn="r"/>
                <a:endParaRPr lang="en-US" sz="2000" dirty="0">
                  <a:latin typeface="+mj-lt"/>
                </a:endParaRPr>
              </a:p>
            </p:txBody>
          </p:sp>
          <p:grpSp>
            <p:nvGrpSpPr>
              <p:cNvPr id="78" name="Group 448"/>
              <p:cNvGrpSpPr/>
              <p:nvPr/>
            </p:nvGrpSpPr>
            <p:grpSpPr>
              <a:xfrm>
                <a:off x="2845478" y="1633127"/>
                <a:ext cx="811212" cy="811212"/>
                <a:chOff x="3169328" y="1633127"/>
                <a:chExt cx="811212" cy="811212"/>
              </a:xfrm>
            </p:grpSpPr>
            <p:sp>
              <p:nvSpPr>
                <p:cNvPr id="89" name="Oval 88"/>
                <p:cNvSpPr/>
                <p:nvPr/>
              </p:nvSpPr>
              <p:spPr>
                <a:xfrm flipH="1">
                  <a:off x="3169328" y="1633127"/>
                  <a:ext cx="811212" cy="811212"/>
                </a:xfrm>
                <a:prstGeom prst="ellipse">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90" name="Freeform 44"/>
                <p:cNvSpPr>
                  <a:spLocks noEditPoints="1"/>
                </p:cNvSpPr>
                <p:nvPr/>
              </p:nvSpPr>
              <p:spPr bwMode="auto">
                <a:xfrm>
                  <a:off x="3302631" y="1794560"/>
                  <a:ext cx="544607" cy="488347"/>
                </a:xfrm>
                <a:custGeom>
                  <a:avLst/>
                  <a:gdLst/>
                  <a:ahLst/>
                  <a:cxnLst>
                    <a:cxn ang="0">
                      <a:pos x="159" y="5"/>
                    </a:cxn>
                    <a:cxn ang="0">
                      <a:pos x="153" y="0"/>
                    </a:cxn>
                    <a:cxn ang="0">
                      <a:pos x="137" y="0"/>
                    </a:cxn>
                    <a:cxn ang="0">
                      <a:pos x="131" y="5"/>
                    </a:cxn>
                    <a:cxn ang="0">
                      <a:pos x="131" y="15"/>
                    </a:cxn>
                    <a:cxn ang="0">
                      <a:pos x="159" y="42"/>
                    </a:cxn>
                    <a:cxn ang="0">
                      <a:pos x="159" y="5"/>
                    </a:cxn>
                    <a:cxn ang="0">
                      <a:pos x="198" y="94"/>
                    </a:cxn>
                    <a:cxn ang="0">
                      <a:pos x="109" y="5"/>
                    </a:cxn>
                    <a:cxn ang="0">
                      <a:pos x="94" y="5"/>
                    </a:cxn>
                    <a:cxn ang="0">
                      <a:pos x="5" y="94"/>
                    </a:cxn>
                    <a:cxn ang="0">
                      <a:pos x="5" y="109"/>
                    </a:cxn>
                    <a:cxn ang="0">
                      <a:pos x="12" y="112"/>
                    </a:cxn>
                    <a:cxn ang="0">
                      <a:pos x="20" y="109"/>
                    </a:cxn>
                    <a:cxn ang="0">
                      <a:pos x="101" y="28"/>
                    </a:cxn>
                    <a:cxn ang="0">
                      <a:pos x="183" y="109"/>
                    </a:cxn>
                    <a:cxn ang="0">
                      <a:pos x="198" y="109"/>
                    </a:cxn>
                    <a:cxn ang="0">
                      <a:pos x="198" y="94"/>
                    </a:cxn>
                    <a:cxn ang="0">
                      <a:pos x="28" y="112"/>
                    </a:cxn>
                    <a:cxn ang="0">
                      <a:pos x="28" y="171"/>
                    </a:cxn>
                    <a:cxn ang="0">
                      <a:pos x="38" y="181"/>
                    </a:cxn>
                    <a:cxn ang="0">
                      <a:pos x="84" y="181"/>
                    </a:cxn>
                    <a:cxn ang="0">
                      <a:pos x="84" y="127"/>
                    </a:cxn>
                    <a:cxn ang="0">
                      <a:pos x="88" y="123"/>
                    </a:cxn>
                    <a:cxn ang="0">
                      <a:pos x="114" y="123"/>
                    </a:cxn>
                    <a:cxn ang="0">
                      <a:pos x="118" y="127"/>
                    </a:cxn>
                    <a:cxn ang="0">
                      <a:pos x="118" y="181"/>
                    </a:cxn>
                    <a:cxn ang="0">
                      <a:pos x="165" y="181"/>
                    </a:cxn>
                    <a:cxn ang="0">
                      <a:pos x="175" y="171"/>
                    </a:cxn>
                    <a:cxn ang="0">
                      <a:pos x="175" y="113"/>
                    </a:cxn>
                    <a:cxn ang="0">
                      <a:pos x="101" y="39"/>
                    </a:cxn>
                    <a:cxn ang="0">
                      <a:pos x="28" y="112"/>
                    </a:cxn>
                  </a:cxnLst>
                  <a:rect l="0" t="0" r="r" b="b"/>
                  <a:pathLst>
                    <a:path w="202" h="181">
                      <a:moveTo>
                        <a:pt x="159" y="5"/>
                      </a:moveTo>
                      <a:cubicBezTo>
                        <a:pt x="159" y="2"/>
                        <a:pt x="156" y="0"/>
                        <a:pt x="153" y="0"/>
                      </a:cubicBezTo>
                      <a:cubicBezTo>
                        <a:pt x="137" y="0"/>
                        <a:pt x="137" y="0"/>
                        <a:pt x="137" y="0"/>
                      </a:cubicBezTo>
                      <a:cubicBezTo>
                        <a:pt x="134" y="0"/>
                        <a:pt x="131" y="2"/>
                        <a:pt x="131" y="5"/>
                      </a:cubicBezTo>
                      <a:cubicBezTo>
                        <a:pt x="131" y="15"/>
                        <a:pt x="131" y="15"/>
                        <a:pt x="131" y="15"/>
                      </a:cubicBezTo>
                      <a:cubicBezTo>
                        <a:pt x="159" y="42"/>
                        <a:pt x="159" y="42"/>
                        <a:pt x="159" y="42"/>
                      </a:cubicBezTo>
                      <a:lnTo>
                        <a:pt x="159" y="5"/>
                      </a:lnTo>
                      <a:close/>
                      <a:moveTo>
                        <a:pt x="198" y="94"/>
                      </a:moveTo>
                      <a:cubicBezTo>
                        <a:pt x="109" y="5"/>
                        <a:pt x="109" y="5"/>
                        <a:pt x="109" y="5"/>
                      </a:cubicBezTo>
                      <a:cubicBezTo>
                        <a:pt x="105" y="0"/>
                        <a:pt x="98" y="0"/>
                        <a:pt x="94" y="5"/>
                      </a:cubicBezTo>
                      <a:cubicBezTo>
                        <a:pt x="5" y="94"/>
                        <a:pt x="5" y="94"/>
                        <a:pt x="5" y="94"/>
                      </a:cubicBezTo>
                      <a:cubicBezTo>
                        <a:pt x="0" y="98"/>
                        <a:pt x="0" y="105"/>
                        <a:pt x="5" y="109"/>
                      </a:cubicBezTo>
                      <a:cubicBezTo>
                        <a:pt x="7" y="111"/>
                        <a:pt x="9" y="112"/>
                        <a:pt x="12" y="112"/>
                      </a:cubicBezTo>
                      <a:cubicBezTo>
                        <a:pt x="15" y="112"/>
                        <a:pt x="18" y="111"/>
                        <a:pt x="20" y="109"/>
                      </a:cubicBezTo>
                      <a:cubicBezTo>
                        <a:pt x="101" y="28"/>
                        <a:pt x="101" y="28"/>
                        <a:pt x="101" y="28"/>
                      </a:cubicBezTo>
                      <a:cubicBezTo>
                        <a:pt x="183" y="109"/>
                        <a:pt x="183" y="109"/>
                        <a:pt x="183" y="109"/>
                      </a:cubicBezTo>
                      <a:cubicBezTo>
                        <a:pt x="187" y="113"/>
                        <a:pt x="194" y="113"/>
                        <a:pt x="198" y="109"/>
                      </a:cubicBezTo>
                      <a:cubicBezTo>
                        <a:pt x="202" y="105"/>
                        <a:pt x="202" y="98"/>
                        <a:pt x="198" y="94"/>
                      </a:cubicBezTo>
                      <a:close/>
                      <a:moveTo>
                        <a:pt x="28" y="112"/>
                      </a:moveTo>
                      <a:cubicBezTo>
                        <a:pt x="28" y="171"/>
                        <a:pt x="28" y="171"/>
                        <a:pt x="28" y="171"/>
                      </a:cubicBezTo>
                      <a:cubicBezTo>
                        <a:pt x="28" y="177"/>
                        <a:pt x="33" y="181"/>
                        <a:pt x="38" y="181"/>
                      </a:cubicBezTo>
                      <a:cubicBezTo>
                        <a:pt x="84" y="181"/>
                        <a:pt x="84" y="181"/>
                        <a:pt x="84" y="181"/>
                      </a:cubicBezTo>
                      <a:cubicBezTo>
                        <a:pt x="84" y="127"/>
                        <a:pt x="84" y="127"/>
                        <a:pt x="84" y="127"/>
                      </a:cubicBezTo>
                      <a:cubicBezTo>
                        <a:pt x="84" y="125"/>
                        <a:pt x="86" y="123"/>
                        <a:pt x="88" y="123"/>
                      </a:cubicBezTo>
                      <a:cubicBezTo>
                        <a:pt x="114" y="123"/>
                        <a:pt x="114" y="123"/>
                        <a:pt x="114" y="123"/>
                      </a:cubicBezTo>
                      <a:cubicBezTo>
                        <a:pt x="116" y="123"/>
                        <a:pt x="118" y="125"/>
                        <a:pt x="118" y="127"/>
                      </a:cubicBezTo>
                      <a:cubicBezTo>
                        <a:pt x="118" y="181"/>
                        <a:pt x="118" y="181"/>
                        <a:pt x="118" y="181"/>
                      </a:cubicBezTo>
                      <a:cubicBezTo>
                        <a:pt x="165" y="181"/>
                        <a:pt x="165" y="181"/>
                        <a:pt x="165" y="181"/>
                      </a:cubicBezTo>
                      <a:cubicBezTo>
                        <a:pt x="171" y="181"/>
                        <a:pt x="175" y="177"/>
                        <a:pt x="175" y="171"/>
                      </a:cubicBezTo>
                      <a:cubicBezTo>
                        <a:pt x="175" y="113"/>
                        <a:pt x="175" y="113"/>
                        <a:pt x="175" y="113"/>
                      </a:cubicBezTo>
                      <a:cubicBezTo>
                        <a:pt x="101" y="39"/>
                        <a:pt x="101" y="39"/>
                        <a:pt x="101" y="39"/>
                      </a:cubicBezTo>
                      <a:lnTo>
                        <a:pt x="28" y="112"/>
                      </a:lnTo>
                      <a:close/>
                    </a:path>
                  </a:pathLst>
                </a:custGeom>
                <a:gradFill flip="none" rotWithShape="1">
                  <a:gsLst>
                    <a:gs pos="0">
                      <a:schemeClr val="tx2">
                        <a:lumMod val="75000"/>
                      </a:schemeClr>
                    </a:gs>
                    <a:gs pos="90000">
                      <a:schemeClr val="accent5">
                        <a:shade val="100000"/>
                        <a:satMod val="115000"/>
                      </a:schemeClr>
                    </a:gs>
                  </a:gsLst>
                  <a:lin ang="16200000" scaled="1"/>
                  <a:tileRect/>
                </a:gradFill>
                <a:ln w="3175" cap="flat" cmpd="sng" algn="ctr">
                  <a:solidFill>
                    <a:schemeClr val="bg1"/>
                  </a:solidFill>
                  <a:prstDash val="solid"/>
                </a:ln>
                <a:effectLst>
                  <a:outerShdw blurRad="63500" sx="102000" sy="102000" algn="ctr" rotWithShape="0">
                    <a:prstClr val="black">
                      <a:alpha val="40000"/>
                    </a:prstClr>
                  </a:outerShdw>
                </a:effectLst>
              </p:spPr>
              <p:txBody>
                <a:bodyPr anchor="ctr"/>
                <a:lstStyle/>
                <a:p>
                  <a:pPr algn="ctr"/>
                  <a:endParaRPr lang="en-US" baseline="-25000" dirty="0"/>
                </a:p>
              </p:txBody>
            </p:sp>
          </p:grpSp>
          <p:sp>
            <p:nvSpPr>
              <p:cNvPr id="91" name="Rectangle 14"/>
              <p:cNvSpPr/>
              <p:nvPr/>
            </p:nvSpPr>
            <p:spPr>
              <a:xfrm>
                <a:off x="514349" y="1789434"/>
                <a:ext cx="2193525" cy="49859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r" defTabSz="914367">
                  <a:lnSpc>
                    <a:spcPct val="90000"/>
                  </a:lnSpc>
                </a:pPr>
                <a:r>
                  <a:rPr lang="en-US" dirty="0" smtClean="0">
                    <a:solidFill>
                      <a:schemeClr val="tx1">
                        <a:lumMod val="40000"/>
                        <a:lumOff val="60000"/>
                      </a:schemeClr>
                    </a:solidFill>
                    <a:latin typeface="Arial"/>
                    <a:cs typeface="Arial" charset="0"/>
                  </a:rPr>
                  <a:t>Unified </a:t>
                </a:r>
                <a:br>
                  <a:rPr lang="en-US" dirty="0" smtClean="0">
                    <a:solidFill>
                      <a:schemeClr val="tx1">
                        <a:lumMod val="40000"/>
                        <a:lumOff val="60000"/>
                      </a:schemeClr>
                    </a:solidFill>
                    <a:latin typeface="Arial"/>
                    <a:cs typeface="Arial" charset="0"/>
                  </a:rPr>
                </a:br>
                <a:r>
                  <a:rPr lang="en-US" dirty="0" smtClean="0">
                    <a:solidFill>
                      <a:schemeClr val="tx1">
                        <a:lumMod val="40000"/>
                        <a:lumOff val="60000"/>
                      </a:schemeClr>
                    </a:solidFill>
                    <a:latin typeface="Arial"/>
                    <a:cs typeface="Arial" charset="0"/>
                  </a:rPr>
                  <a:t>Management</a:t>
                </a:r>
                <a:endParaRPr lang="en-US" dirty="0">
                  <a:solidFill>
                    <a:schemeClr val="tx1">
                      <a:lumMod val="40000"/>
                      <a:lumOff val="60000"/>
                    </a:schemeClr>
                  </a:solidFill>
                  <a:latin typeface="Arial"/>
                  <a:cs typeface="Arial" charset="0"/>
                </a:endParaRPr>
              </a:p>
            </p:txBody>
          </p:sp>
        </p:grpSp>
        <p:pic>
          <p:nvPicPr>
            <p:cNvPr id="92" name="Picture 9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743797" y="3979676"/>
              <a:ext cx="1778356" cy="281593"/>
            </a:xfrm>
            <a:prstGeom prst="rect">
              <a:avLst/>
            </a:prstGeom>
            <a:effectLst>
              <a:outerShdw blurRad="50800" dist="38100" dir="2700000" algn="tl" rotWithShape="0">
                <a:prstClr val="black">
                  <a:alpha val="40000"/>
                </a:prstClr>
              </a:outerShdw>
            </a:effectLst>
          </p:spPr>
        </p:pic>
        <p:pic>
          <p:nvPicPr>
            <p:cNvPr id="93" name="Picture 9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743797" y="3245655"/>
              <a:ext cx="1778356" cy="281593"/>
            </a:xfrm>
            <a:prstGeom prst="rect">
              <a:avLst/>
            </a:prstGeom>
            <a:effectLst>
              <a:outerShdw blurRad="50800" dist="38100" dir="2700000" algn="tl" rotWithShape="0">
                <a:prstClr val="black">
                  <a:alpha val="40000"/>
                </a:prstClr>
              </a:outerShdw>
            </a:effectLst>
          </p:spPr>
        </p:pic>
        <p:pic>
          <p:nvPicPr>
            <p:cNvPr id="94" name="Picture 9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743797" y="2464277"/>
              <a:ext cx="1778356" cy="281593"/>
            </a:xfrm>
            <a:prstGeom prst="rect">
              <a:avLst/>
            </a:prstGeom>
            <a:effectLst>
              <a:outerShdw blurRad="50800" dist="38100" dir="2700000" algn="tl" rotWithShape="0">
                <a:prstClr val="black">
                  <a:alpha val="40000"/>
                </a:prstClr>
              </a:outerShdw>
            </a:effectLst>
          </p:spPr>
        </p:pic>
        <p:pic>
          <p:nvPicPr>
            <p:cNvPr id="95" name="Picture 9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767229" y="1682899"/>
              <a:ext cx="1778356" cy="281593"/>
            </a:xfrm>
            <a:prstGeom prst="rect">
              <a:avLst/>
            </a:prstGeom>
            <a:effectLst>
              <a:outerShdw blurRad="50800" dist="38100" dir="2700000" algn="tl" rotWithShape="0">
                <a:prstClr val="black">
                  <a:alpha val="40000"/>
                </a:prstClr>
              </a:outerShdw>
            </a:effectLst>
          </p:spPr>
        </p:pic>
        <p:grpSp>
          <p:nvGrpSpPr>
            <p:cNvPr id="80" name="Group 9"/>
            <p:cNvGrpSpPr/>
            <p:nvPr/>
          </p:nvGrpSpPr>
          <p:grpSpPr>
            <a:xfrm>
              <a:off x="4692487" y="1441602"/>
              <a:ext cx="2000809" cy="700477"/>
              <a:chOff x="4815295" y="1626395"/>
              <a:chExt cx="2033180" cy="845343"/>
            </a:xfrm>
          </p:grpSpPr>
          <p:grpSp>
            <p:nvGrpSpPr>
              <p:cNvPr id="88" name="Group 466"/>
              <p:cNvGrpSpPr/>
              <p:nvPr/>
            </p:nvGrpSpPr>
            <p:grpSpPr>
              <a:xfrm>
                <a:off x="4815295" y="1630876"/>
                <a:ext cx="2033180" cy="840862"/>
                <a:chOff x="4815295" y="2011876"/>
                <a:chExt cx="2033180" cy="840862"/>
              </a:xfrm>
            </p:grpSpPr>
            <p:cxnSp>
              <p:nvCxnSpPr>
                <p:cNvPr id="99" name="Straight Connector 98"/>
                <p:cNvCxnSpPr/>
                <p:nvPr/>
              </p:nvCxnSpPr>
              <p:spPr>
                <a:xfrm flipV="1">
                  <a:off x="6572249" y="2414080"/>
                  <a:ext cx="276226" cy="1"/>
                </a:xfrm>
                <a:prstGeom prst="line">
                  <a:avLst/>
                </a:prstGeom>
                <a:ln w="254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0" name="Freeform 353"/>
                <p:cNvSpPr>
                  <a:spLocks/>
                </p:cNvSpPr>
                <p:nvPr/>
              </p:nvSpPr>
              <p:spPr bwMode="auto">
                <a:xfrm>
                  <a:off x="5162550" y="2011876"/>
                  <a:ext cx="1444625" cy="840862"/>
                </a:xfrm>
                <a:prstGeom prst="snip1Rect">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bg1"/>
                      </a:solidFill>
                    </a:rPr>
                    <a:t>Server </a:t>
                  </a:r>
                  <a:r>
                    <a:rPr lang="en-US" sz="1050" dirty="0">
                      <a:solidFill>
                        <a:schemeClr val="bg1"/>
                      </a:solidFill>
                    </a:rPr>
                    <a:t>Name</a:t>
                  </a:r>
                  <a:br>
                    <a:rPr lang="en-US" sz="1050" dirty="0">
                      <a:solidFill>
                        <a:schemeClr val="bg1"/>
                      </a:solidFill>
                    </a:rPr>
                  </a:br>
                  <a:r>
                    <a:rPr lang="en-US" sz="1050" dirty="0">
                      <a:solidFill>
                        <a:schemeClr val="bg1"/>
                      </a:solidFill>
                    </a:rPr>
                    <a:t>UUID, MAC, WWN</a:t>
                  </a:r>
                </a:p>
                <a:p>
                  <a:pPr algn="ctr"/>
                  <a:r>
                    <a:rPr lang="en-US" sz="1000" dirty="0">
                      <a:solidFill>
                        <a:schemeClr val="bg1"/>
                      </a:solidFill>
                    </a:rPr>
                    <a:t>Boot Information</a:t>
                  </a:r>
                </a:p>
                <a:p>
                  <a:pPr algn="ctr"/>
                  <a:r>
                    <a:rPr lang="en-US" sz="1000" dirty="0">
                      <a:solidFill>
                        <a:schemeClr val="bg1"/>
                      </a:solidFill>
                    </a:rPr>
                    <a:t>LAN, SAN Config</a:t>
                  </a:r>
                </a:p>
                <a:p>
                  <a:pPr algn="ctr"/>
                  <a:r>
                    <a:rPr lang="en-US" sz="1000" dirty="0">
                      <a:solidFill>
                        <a:schemeClr val="bg1"/>
                      </a:solidFill>
                    </a:rPr>
                    <a:t>Firmware Policy</a:t>
                  </a:r>
                </a:p>
              </p:txBody>
            </p:sp>
            <p:cxnSp>
              <p:nvCxnSpPr>
                <p:cNvPr id="101" name="Straight Connector 100"/>
                <p:cNvCxnSpPr/>
                <p:nvPr/>
              </p:nvCxnSpPr>
              <p:spPr>
                <a:xfrm>
                  <a:off x="4815295" y="2414080"/>
                  <a:ext cx="261530" cy="0"/>
                </a:xfrm>
                <a:prstGeom prst="line">
                  <a:avLst/>
                </a:prstGeom>
                <a:ln w="254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98" name="Freeform 97"/>
              <p:cNvSpPr/>
              <p:nvPr/>
            </p:nvSpPr>
            <p:spPr>
              <a:xfrm>
                <a:off x="6463512" y="1626395"/>
                <a:ext cx="143663" cy="142945"/>
              </a:xfrm>
              <a:custGeom>
                <a:avLst/>
                <a:gdLst>
                  <a:gd name="connsiteX0" fmla="*/ 0 w 419100"/>
                  <a:gd name="connsiteY0" fmla="*/ 0 h 409575"/>
                  <a:gd name="connsiteX1" fmla="*/ 419100 w 419100"/>
                  <a:gd name="connsiteY1" fmla="*/ 409575 h 409575"/>
                  <a:gd name="connsiteX2" fmla="*/ 0 w 419100"/>
                  <a:gd name="connsiteY2" fmla="*/ 409575 h 409575"/>
                  <a:gd name="connsiteX3" fmla="*/ 0 w 419100"/>
                  <a:gd name="connsiteY3" fmla="*/ 0 h 409575"/>
                  <a:gd name="connsiteX0" fmla="*/ 0 w 471487"/>
                  <a:gd name="connsiteY0" fmla="*/ 0 h 411956"/>
                  <a:gd name="connsiteX1" fmla="*/ 471487 w 471487"/>
                  <a:gd name="connsiteY1" fmla="*/ 411956 h 411956"/>
                  <a:gd name="connsiteX2" fmla="*/ 52387 w 471487"/>
                  <a:gd name="connsiteY2" fmla="*/ 411956 h 411956"/>
                  <a:gd name="connsiteX3" fmla="*/ 0 w 471487"/>
                  <a:gd name="connsiteY3" fmla="*/ 0 h 411956"/>
                  <a:gd name="connsiteX0" fmla="*/ 0 w 476249"/>
                  <a:gd name="connsiteY0" fmla="*/ 0 h 473868"/>
                  <a:gd name="connsiteX1" fmla="*/ 476249 w 476249"/>
                  <a:gd name="connsiteY1" fmla="*/ 473868 h 473868"/>
                  <a:gd name="connsiteX2" fmla="*/ 52387 w 476249"/>
                  <a:gd name="connsiteY2" fmla="*/ 411956 h 473868"/>
                  <a:gd name="connsiteX3" fmla="*/ 0 w 476249"/>
                  <a:gd name="connsiteY3" fmla="*/ 0 h 473868"/>
                  <a:gd name="connsiteX0" fmla="*/ 0 w 476249"/>
                  <a:gd name="connsiteY0" fmla="*/ 0 h 473868"/>
                  <a:gd name="connsiteX1" fmla="*/ 476249 w 476249"/>
                  <a:gd name="connsiteY1" fmla="*/ 473868 h 473868"/>
                  <a:gd name="connsiteX2" fmla="*/ 0 w 476249"/>
                  <a:gd name="connsiteY2" fmla="*/ 469106 h 473868"/>
                  <a:gd name="connsiteX3" fmla="*/ 0 w 476249"/>
                  <a:gd name="connsiteY3" fmla="*/ 0 h 473868"/>
                </a:gdLst>
                <a:ahLst/>
                <a:cxnLst>
                  <a:cxn ang="0">
                    <a:pos x="connsiteX0" y="connsiteY0"/>
                  </a:cxn>
                  <a:cxn ang="0">
                    <a:pos x="connsiteX1" y="connsiteY1"/>
                  </a:cxn>
                  <a:cxn ang="0">
                    <a:pos x="connsiteX2" y="connsiteY2"/>
                  </a:cxn>
                  <a:cxn ang="0">
                    <a:pos x="connsiteX3" y="connsiteY3"/>
                  </a:cxn>
                </a:cxnLst>
                <a:rect l="l" t="t" r="r" b="b"/>
                <a:pathLst>
                  <a:path w="476249" h="473868">
                    <a:moveTo>
                      <a:pt x="0" y="0"/>
                    </a:moveTo>
                    <a:lnTo>
                      <a:pt x="476249" y="473868"/>
                    </a:lnTo>
                    <a:lnTo>
                      <a:pt x="0" y="469106"/>
                    </a:lnTo>
                    <a:lnTo>
                      <a:pt x="0" y="0"/>
                    </a:lnTo>
                    <a:close/>
                  </a:path>
                </a:pathLst>
              </a:custGeom>
              <a:gradFill flip="none" rotWithShape="1">
                <a:gsLst>
                  <a:gs pos="0">
                    <a:schemeClr val="tx1">
                      <a:lumMod val="60000"/>
                      <a:lumOff val="40000"/>
                      <a:shade val="30000"/>
                      <a:satMod val="115000"/>
                    </a:schemeClr>
                  </a:gs>
                  <a:gs pos="100000">
                    <a:schemeClr val="accent1">
                      <a:lumMod val="50000"/>
                    </a:schemeClr>
                  </a:gs>
                </a:gsLst>
                <a:lin ang="16200000" scaled="1"/>
                <a:tileRect/>
              </a:gradFill>
              <a:ln w="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grpSp>
        <p:grpSp>
          <p:nvGrpSpPr>
            <p:cNvPr id="96" name="Group 2"/>
            <p:cNvGrpSpPr/>
            <p:nvPr/>
          </p:nvGrpSpPr>
          <p:grpSpPr>
            <a:xfrm>
              <a:off x="4692487" y="2211929"/>
              <a:ext cx="2000809" cy="707580"/>
              <a:chOff x="4815295" y="2556035"/>
              <a:chExt cx="2033180" cy="853915"/>
            </a:xfrm>
          </p:grpSpPr>
          <p:grpSp>
            <p:nvGrpSpPr>
              <p:cNvPr id="97" name="Group 465"/>
              <p:cNvGrpSpPr/>
              <p:nvPr/>
            </p:nvGrpSpPr>
            <p:grpSpPr>
              <a:xfrm>
                <a:off x="4815295" y="2559805"/>
                <a:ext cx="2033180" cy="850145"/>
                <a:chOff x="4815295" y="2893180"/>
                <a:chExt cx="2033180" cy="850145"/>
              </a:xfrm>
            </p:grpSpPr>
            <p:cxnSp>
              <p:nvCxnSpPr>
                <p:cNvPr id="105" name="Straight Connector 104"/>
                <p:cNvCxnSpPr/>
                <p:nvPr/>
              </p:nvCxnSpPr>
              <p:spPr>
                <a:xfrm flipV="1">
                  <a:off x="6572249" y="3295384"/>
                  <a:ext cx="276226" cy="1"/>
                </a:xfrm>
                <a:prstGeom prst="line">
                  <a:avLst/>
                </a:prstGeom>
                <a:ln w="254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6" name="Freeform 353"/>
                <p:cNvSpPr>
                  <a:spLocks/>
                </p:cNvSpPr>
                <p:nvPr/>
              </p:nvSpPr>
              <p:spPr bwMode="auto">
                <a:xfrm>
                  <a:off x="5162550" y="2893180"/>
                  <a:ext cx="1444625" cy="850145"/>
                </a:xfrm>
                <a:prstGeom prst="snip1Rect">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bg1"/>
                      </a:solidFill>
                    </a:rPr>
                    <a:t>Server Name</a:t>
                  </a:r>
                  <a:br>
                    <a:rPr lang="en-US" sz="1000" dirty="0">
                      <a:solidFill>
                        <a:schemeClr val="bg1"/>
                      </a:solidFill>
                    </a:rPr>
                  </a:br>
                  <a:r>
                    <a:rPr lang="en-US" sz="1000" dirty="0">
                      <a:solidFill>
                        <a:schemeClr val="bg1"/>
                      </a:solidFill>
                    </a:rPr>
                    <a:t>UUID, MAC, WWN</a:t>
                  </a:r>
                </a:p>
                <a:p>
                  <a:pPr algn="ctr"/>
                  <a:r>
                    <a:rPr lang="en-US" sz="1000" dirty="0">
                      <a:solidFill>
                        <a:schemeClr val="bg1"/>
                      </a:solidFill>
                    </a:rPr>
                    <a:t>Boot Information</a:t>
                  </a:r>
                </a:p>
                <a:p>
                  <a:pPr algn="ctr"/>
                  <a:r>
                    <a:rPr lang="en-US" sz="1000" dirty="0">
                      <a:solidFill>
                        <a:schemeClr val="bg1"/>
                      </a:solidFill>
                    </a:rPr>
                    <a:t>LAN, SAN Config</a:t>
                  </a:r>
                </a:p>
                <a:p>
                  <a:pPr algn="ctr"/>
                  <a:r>
                    <a:rPr lang="en-US" sz="1000" dirty="0">
                      <a:solidFill>
                        <a:schemeClr val="bg1"/>
                      </a:solidFill>
                    </a:rPr>
                    <a:t>Firmware Policy</a:t>
                  </a:r>
                </a:p>
              </p:txBody>
            </p:sp>
            <p:cxnSp>
              <p:nvCxnSpPr>
                <p:cNvPr id="107" name="Straight Connector 106"/>
                <p:cNvCxnSpPr/>
                <p:nvPr/>
              </p:nvCxnSpPr>
              <p:spPr>
                <a:xfrm>
                  <a:off x="4815295" y="3295384"/>
                  <a:ext cx="261530" cy="0"/>
                </a:xfrm>
                <a:prstGeom prst="line">
                  <a:avLst/>
                </a:prstGeom>
                <a:ln w="254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04" name="Freeform 103"/>
              <p:cNvSpPr/>
              <p:nvPr/>
            </p:nvSpPr>
            <p:spPr>
              <a:xfrm>
                <a:off x="6463512" y="2556035"/>
                <a:ext cx="143663" cy="142945"/>
              </a:xfrm>
              <a:custGeom>
                <a:avLst/>
                <a:gdLst>
                  <a:gd name="connsiteX0" fmla="*/ 0 w 419100"/>
                  <a:gd name="connsiteY0" fmla="*/ 0 h 409575"/>
                  <a:gd name="connsiteX1" fmla="*/ 419100 w 419100"/>
                  <a:gd name="connsiteY1" fmla="*/ 409575 h 409575"/>
                  <a:gd name="connsiteX2" fmla="*/ 0 w 419100"/>
                  <a:gd name="connsiteY2" fmla="*/ 409575 h 409575"/>
                  <a:gd name="connsiteX3" fmla="*/ 0 w 419100"/>
                  <a:gd name="connsiteY3" fmla="*/ 0 h 409575"/>
                  <a:gd name="connsiteX0" fmla="*/ 0 w 471487"/>
                  <a:gd name="connsiteY0" fmla="*/ 0 h 411956"/>
                  <a:gd name="connsiteX1" fmla="*/ 471487 w 471487"/>
                  <a:gd name="connsiteY1" fmla="*/ 411956 h 411956"/>
                  <a:gd name="connsiteX2" fmla="*/ 52387 w 471487"/>
                  <a:gd name="connsiteY2" fmla="*/ 411956 h 411956"/>
                  <a:gd name="connsiteX3" fmla="*/ 0 w 471487"/>
                  <a:gd name="connsiteY3" fmla="*/ 0 h 411956"/>
                  <a:gd name="connsiteX0" fmla="*/ 0 w 476249"/>
                  <a:gd name="connsiteY0" fmla="*/ 0 h 473868"/>
                  <a:gd name="connsiteX1" fmla="*/ 476249 w 476249"/>
                  <a:gd name="connsiteY1" fmla="*/ 473868 h 473868"/>
                  <a:gd name="connsiteX2" fmla="*/ 52387 w 476249"/>
                  <a:gd name="connsiteY2" fmla="*/ 411956 h 473868"/>
                  <a:gd name="connsiteX3" fmla="*/ 0 w 476249"/>
                  <a:gd name="connsiteY3" fmla="*/ 0 h 473868"/>
                  <a:gd name="connsiteX0" fmla="*/ 0 w 476249"/>
                  <a:gd name="connsiteY0" fmla="*/ 0 h 473868"/>
                  <a:gd name="connsiteX1" fmla="*/ 476249 w 476249"/>
                  <a:gd name="connsiteY1" fmla="*/ 473868 h 473868"/>
                  <a:gd name="connsiteX2" fmla="*/ 0 w 476249"/>
                  <a:gd name="connsiteY2" fmla="*/ 469106 h 473868"/>
                  <a:gd name="connsiteX3" fmla="*/ 0 w 476249"/>
                  <a:gd name="connsiteY3" fmla="*/ 0 h 473868"/>
                </a:gdLst>
                <a:ahLst/>
                <a:cxnLst>
                  <a:cxn ang="0">
                    <a:pos x="connsiteX0" y="connsiteY0"/>
                  </a:cxn>
                  <a:cxn ang="0">
                    <a:pos x="connsiteX1" y="connsiteY1"/>
                  </a:cxn>
                  <a:cxn ang="0">
                    <a:pos x="connsiteX2" y="connsiteY2"/>
                  </a:cxn>
                  <a:cxn ang="0">
                    <a:pos x="connsiteX3" y="connsiteY3"/>
                  </a:cxn>
                </a:cxnLst>
                <a:rect l="l" t="t" r="r" b="b"/>
                <a:pathLst>
                  <a:path w="476249" h="473868">
                    <a:moveTo>
                      <a:pt x="0" y="0"/>
                    </a:moveTo>
                    <a:lnTo>
                      <a:pt x="476249" y="473868"/>
                    </a:lnTo>
                    <a:lnTo>
                      <a:pt x="0" y="469106"/>
                    </a:lnTo>
                    <a:lnTo>
                      <a:pt x="0" y="0"/>
                    </a:lnTo>
                    <a:close/>
                  </a:path>
                </a:pathLst>
              </a:custGeom>
              <a:gradFill flip="none" rotWithShape="1">
                <a:gsLst>
                  <a:gs pos="0">
                    <a:schemeClr val="tx1">
                      <a:lumMod val="60000"/>
                      <a:lumOff val="40000"/>
                      <a:shade val="30000"/>
                      <a:satMod val="115000"/>
                    </a:schemeClr>
                  </a:gs>
                  <a:gs pos="100000">
                    <a:schemeClr val="accent1">
                      <a:lumMod val="50000"/>
                    </a:schemeClr>
                  </a:gs>
                </a:gsLst>
                <a:lin ang="16200000" scaled="1"/>
                <a:tileRect/>
              </a:gradFill>
              <a:ln w="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grpSp>
        <p:grpSp>
          <p:nvGrpSpPr>
            <p:cNvPr id="102" name="Group 6"/>
            <p:cNvGrpSpPr/>
            <p:nvPr/>
          </p:nvGrpSpPr>
          <p:grpSpPr>
            <a:xfrm>
              <a:off x="4692487" y="2979889"/>
              <a:ext cx="2000809" cy="705212"/>
              <a:chOff x="4815295" y="3482817"/>
              <a:chExt cx="2033180" cy="851058"/>
            </a:xfrm>
          </p:grpSpPr>
          <p:grpSp>
            <p:nvGrpSpPr>
              <p:cNvPr id="103" name="Group 464"/>
              <p:cNvGrpSpPr/>
              <p:nvPr/>
            </p:nvGrpSpPr>
            <p:grpSpPr>
              <a:xfrm>
                <a:off x="4815295" y="3488734"/>
                <a:ext cx="2033180" cy="845141"/>
                <a:chOff x="4815295" y="3774484"/>
                <a:chExt cx="2033180" cy="845141"/>
              </a:xfrm>
            </p:grpSpPr>
            <p:cxnSp>
              <p:nvCxnSpPr>
                <p:cNvPr id="111" name="Straight Connector 110"/>
                <p:cNvCxnSpPr/>
                <p:nvPr/>
              </p:nvCxnSpPr>
              <p:spPr>
                <a:xfrm flipV="1">
                  <a:off x="6572249" y="4176688"/>
                  <a:ext cx="276226" cy="1"/>
                </a:xfrm>
                <a:prstGeom prst="line">
                  <a:avLst/>
                </a:prstGeom>
                <a:ln w="254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2" name="Freeform 353"/>
                <p:cNvSpPr>
                  <a:spLocks/>
                </p:cNvSpPr>
                <p:nvPr/>
              </p:nvSpPr>
              <p:spPr bwMode="auto">
                <a:xfrm>
                  <a:off x="5162550" y="3774484"/>
                  <a:ext cx="1444625" cy="845141"/>
                </a:xfrm>
                <a:prstGeom prst="snip1Rect">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bg1"/>
                      </a:solidFill>
                    </a:rPr>
                    <a:t>Server Name</a:t>
                  </a:r>
                  <a:br>
                    <a:rPr lang="en-US" sz="1000" dirty="0">
                      <a:solidFill>
                        <a:schemeClr val="bg1"/>
                      </a:solidFill>
                    </a:rPr>
                  </a:br>
                  <a:r>
                    <a:rPr lang="en-US" sz="1000" dirty="0">
                      <a:solidFill>
                        <a:schemeClr val="bg1"/>
                      </a:solidFill>
                    </a:rPr>
                    <a:t>UUID, MAC, WWN</a:t>
                  </a:r>
                </a:p>
                <a:p>
                  <a:pPr algn="ctr"/>
                  <a:r>
                    <a:rPr lang="en-US" sz="1000" dirty="0">
                      <a:solidFill>
                        <a:schemeClr val="bg1"/>
                      </a:solidFill>
                    </a:rPr>
                    <a:t>Boot Information</a:t>
                  </a:r>
                </a:p>
                <a:p>
                  <a:pPr algn="ctr"/>
                  <a:r>
                    <a:rPr lang="en-US" sz="1000" dirty="0">
                      <a:solidFill>
                        <a:schemeClr val="bg1"/>
                      </a:solidFill>
                    </a:rPr>
                    <a:t>LAN, SAN Config</a:t>
                  </a:r>
                </a:p>
                <a:p>
                  <a:pPr algn="ctr"/>
                  <a:r>
                    <a:rPr lang="en-US" sz="1000" dirty="0">
                      <a:solidFill>
                        <a:schemeClr val="bg1"/>
                      </a:solidFill>
                    </a:rPr>
                    <a:t>Firmware Policy</a:t>
                  </a:r>
                </a:p>
              </p:txBody>
            </p:sp>
            <p:cxnSp>
              <p:nvCxnSpPr>
                <p:cNvPr id="113" name="Straight Connector 112"/>
                <p:cNvCxnSpPr/>
                <p:nvPr/>
              </p:nvCxnSpPr>
              <p:spPr>
                <a:xfrm>
                  <a:off x="4815295" y="4176688"/>
                  <a:ext cx="261530" cy="0"/>
                </a:xfrm>
                <a:prstGeom prst="line">
                  <a:avLst/>
                </a:prstGeom>
                <a:ln w="254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10" name="Freeform 109"/>
              <p:cNvSpPr/>
              <p:nvPr/>
            </p:nvSpPr>
            <p:spPr>
              <a:xfrm>
                <a:off x="6463512" y="3482817"/>
                <a:ext cx="143663" cy="142945"/>
              </a:xfrm>
              <a:custGeom>
                <a:avLst/>
                <a:gdLst>
                  <a:gd name="connsiteX0" fmla="*/ 0 w 419100"/>
                  <a:gd name="connsiteY0" fmla="*/ 0 h 409575"/>
                  <a:gd name="connsiteX1" fmla="*/ 419100 w 419100"/>
                  <a:gd name="connsiteY1" fmla="*/ 409575 h 409575"/>
                  <a:gd name="connsiteX2" fmla="*/ 0 w 419100"/>
                  <a:gd name="connsiteY2" fmla="*/ 409575 h 409575"/>
                  <a:gd name="connsiteX3" fmla="*/ 0 w 419100"/>
                  <a:gd name="connsiteY3" fmla="*/ 0 h 409575"/>
                  <a:gd name="connsiteX0" fmla="*/ 0 w 471487"/>
                  <a:gd name="connsiteY0" fmla="*/ 0 h 411956"/>
                  <a:gd name="connsiteX1" fmla="*/ 471487 w 471487"/>
                  <a:gd name="connsiteY1" fmla="*/ 411956 h 411956"/>
                  <a:gd name="connsiteX2" fmla="*/ 52387 w 471487"/>
                  <a:gd name="connsiteY2" fmla="*/ 411956 h 411956"/>
                  <a:gd name="connsiteX3" fmla="*/ 0 w 471487"/>
                  <a:gd name="connsiteY3" fmla="*/ 0 h 411956"/>
                  <a:gd name="connsiteX0" fmla="*/ 0 w 476249"/>
                  <a:gd name="connsiteY0" fmla="*/ 0 h 473868"/>
                  <a:gd name="connsiteX1" fmla="*/ 476249 w 476249"/>
                  <a:gd name="connsiteY1" fmla="*/ 473868 h 473868"/>
                  <a:gd name="connsiteX2" fmla="*/ 52387 w 476249"/>
                  <a:gd name="connsiteY2" fmla="*/ 411956 h 473868"/>
                  <a:gd name="connsiteX3" fmla="*/ 0 w 476249"/>
                  <a:gd name="connsiteY3" fmla="*/ 0 h 473868"/>
                  <a:gd name="connsiteX0" fmla="*/ 0 w 476249"/>
                  <a:gd name="connsiteY0" fmla="*/ 0 h 473868"/>
                  <a:gd name="connsiteX1" fmla="*/ 476249 w 476249"/>
                  <a:gd name="connsiteY1" fmla="*/ 473868 h 473868"/>
                  <a:gd name="connsiteX2" fmla="*/ 0 w 476249"/>
                  <a:gd name="connsiteY2" fmla="*/ 469106 h 473868"/>
                  <a:gd name="connsiteX3" fmla="*/ 0 w 476249"/>
                  <a:gd name="connsiteY3" fmla="*/ 0 h 473868"/>
                </a:gdLst>
                <a:ahLst/>
                <a:cxnLst>
                  <a:cxn ang="0">
                    <a:pos x="connsiteX0" y="connsiteY0"/>
                  </a:cxn>
                  <a:cxn ang="0">
                    <a:pos x="connsiteX1" y="connsiteY1"/>
                  </a:cxn>
                  <a:cxn ang="0">
                    <a:pos x="connsiteX2" y="connsiteY2"/>
                  </a:cxn>
                  <a:cxn ang="0">
                    <a:pos x="connsiteX3" y="connsiteY3"/>
                  </a:cxn>
                </a:cxnLst>
                <a:rect l="l" t="t" r="r" b="b"/>
                <a:pathLst>
                  <a:path w="476249" h="473868">
                    <a:moveTo>
                      <a:pt x="0" y="0"/>
                    </a:moveTo>
                    <a:lnTo>
                      <a:pt x="476249" y="473868"/>
                    </a:lnTo>
                    <a:lnTo>
                      <a:pt x="0" y="469106"/>
                    </a:lnTo>
                    <a:lnTo>
                      <a:pt x="0" y="0"/>
                    </a:lnTo>
                    <a:close/>
                  </a:path>
                </a:pathLst>
              </a:custGeom>
              <a:gradFill flip="none" rotWithShape="1">
                <a:gsLst>
                  <a:gs pos="0">
                    <a:schemeClr val="tx1">
                      <a:lumMod val="60000"/>
                      <a:lumOff val="40000"/>
                      <a:shade val="30000"/>
                      <a:satMod val="115000"/>
                    </a:schemeClr>
                  </a:gs>
                  <a:gs pos="100000">
                    <a:schemeClr val="accent1">
                      <a:lumMod val="50000"/>
                    </a:schemeClr>
                  </a:gs>
                </a:gsLst>
                <a:lin ang="16200000" scaled="1"/>
                <a:tileRect/>
              </a:gradFill>
              <a:ln w="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grpSp>
        <p:grpSp>
          <p:nvGrpSpPr>
            <p:cNvPr id="108" name="Group 7"/>
            <p:cNvGrpSpPr/>
            <p:nvPr/>
          </p:nvGrpSpPr>
          <p:grpSpPr>
            <a:xfrm>
              <a:off x="5034214" y="3761267"/>
              <a:ext cx="1421625" cy="713104"/>
              <a:chOff x="5162550" y="4425793"/>
              <a:chExt cx="1444625" cy="860582"/>
            </a:xfrm>
          </p:grpSpPr>
          <p:sp>
            <p:nvSpPr>
              <p:cNvPr id="115" name="Freeform 353"/>
              <p:cNvSpPr>
                <a:spLocks/>
              </p:cNvSpPr>
              <p:nvPr/>
            </p:nvSpPr>
            <p:spPr bwMode="auto">
              <a:xfrm>
                <a:off x="5162550" y="4427188"/>
                <a:ext cx="1444625" cy="859187"/>
              </a:xfrm>
              <a:prstGeom prst="snip1Rect">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bg1"/>
                    </a:solidFill>
                  </a:rPr>
                  <a:t>Server Name</a:t>
                </a:r>
                <a:br>
                  <a:rPr lang="en-US" sz="1000" dirty="0">
                    <a:solidFill>
                      <a:schemeClr val="bg1"/>
                    </a:solidFill>
                  </a:rPr>
                </a:br>
                <a:r>
                  <a:rPr lang="en-US" sz="1000" dirty="0">
                    <a:solidFill>
                      <a:schemeClr val="bg1"/>
                    </a:solidFill>
                  </a:rPr>
                  <a:t>UUID, MAC, WWN</a:t>
                </a:r>
              </a:p>
              <a:p>
                <a:pPr algn="ctr"/>
                <a:r>
                  <a:rPr lang="en-US" sz="1000" dirty="0">
                    <a:solidFill>
                      <a:schemeClr val="bg1"/>
                    </a:solidFill>
                  </a:rPr>
                  <a:t>Boot Information</a:t>
                </a:r>
              </a:p>
              <a:p>
                <a:pPr algn="ctr"/>
                <a:r>
                  <a:rPr lang="en-US" sz="1000" dirty="0">
                    <a:solidFill>
                      <a:schemeClr val="bg1"/>
                    </a:solidFill>
                  </a:rPr>
                  <a:t>LAN, SAN Config</a:t>
                </a:r>
              </a:p>
              <a:p>
                <a:pPr algn="ctr"/>
                <a:r>
                  <a:rPr lang="en-US" sz="1000" dirty="0">
                    <a:solidFill>
                      <a:schemeClr val="bg1"/>
                    </a:solidFill>
                  </a:rPr>
                  <a:t>Firmware Policy</a:t>
                </a:r>
              </a:p>
            </p:txBody>
          </p:sp>
          <p:sp>
            <p:nvSpPr>
              <p:cNvPr id="116" name="Freeform 115"/>
              <p:cNvSpPr/>
              <p:nvPr/>
            </p:nvSpPr>
            <p:spPr>
              <a:xfrm>
                <a:off x="6463512" y="4425793"/>
                <a:ext cx="143663" cy="142945"/>
              </a:xfrm>
              <a:custGeom>
                <a:avLst/>
                <a:gdLst>
                  <a:gd name="connsiteX0" fmla="*/ 0 w 419100"/>
                  <a:gd name="connsiteY0" fmla="*/ 0 h 409575"/>
                  <a:gd name="connsiteX1" fmla="*/ 419100 w 419100"/>
                  <a:gd name="connsiteY1" fmla="*/ 409575 h 409575"/>
                  <a:gd name="connsiteX2" fmla="*/ 0 w 419100"/>
                  <a:gd name="connsiteY2" fmla="*/ 409575 h 409575"/>
                  <a:gd name="connsiteX3" fmla="*/ 0 w 419100"/>
                  <a:gd name="connsiteY3" fmla="*/ 0 h 409575"/>
                  <a:gd name="connsiteX0" fmla="*/ 0 w 471487"/>
                  <a:gd name="connsiteY0" fmla="*/ 0 h 411956"/>
                  <a:gd name="connsiteX1" fmla="*/ 471487 w 471487"/>
                  <a:gd name="connsiteY1" fmla="*/ 411956 h 411956"/>
                  <a:gd name="connsiteX2" fmla="*/ 52387 w 471487"/>
                  <a:gd name="connsiteY2" fmla="*/ 411956 h 411956"/>
                  <a:gd name="connsiteX3" fmla="*/ 0 w 471487"/>
                  <a:gd name="connsiteY3" fmla="*/ 0 h 411956"/>
                  <a:gd name="connsiteX0" fmla="*/ 0 w 476249"/>
                  <a:gd name="connsiteY0" fmla="*/ 0 h 473868"/>
                  <a:gd name="connsiteX1" fmla="*/ 476249 w 476249"/>
                  <a:gd name="connsiteY1" fmla="*/ 473868 h 473868"/>
                  <a:gd name="connsiteX2" fmla="*/ 52387 w 476249"/>
                  <a:gd name="connsiteY2" fmla="*/ 411956 h 473868"/>
                  <a:gd name="connsiteX3" fmla="*/ 0 w 476249"/>
                  <a:gd name="connsiteY3" fmla="*/ 0 h 473868"/>
                  <a:gd name="connsiteX0" fmla="*/ 0 w 476249"/>
                  <a:gd name="connsiteY0" fmla="*/ 0 h 473868"/>
                  <a:gd name="connsiteX1" fmla="*/ 476249 w 476249"/>
                  <a:gd name="connsiteY1" fmla="*/ 473868 h 473868"/>
                  <a:gd name="connsiteX2" fmla="*/ 0 w 476249"/>
                  <a:gd name="connsiteY2" fmla="*/ 469106 h 473868"/>
                  <a:gd name="connsiteX3" fmla="*/ 0 w 476249"/>
                  <a:gd name="connsiteY3" fmla="*/ 0 h 473868"/>
                </a:gdLst>
                <a:ahLst/>
                <a:cxnLst>
                  <a:cxn ang="0">
                    <a:pos x="connsiteX0" y="connsiteY0"/>
                  </a:cxn>
                  <a:cxn ang="0">
                    <a:pos x="connsiteX1" y="connsiteY1"/>
                  </a:cxn>
                  <a:cxn ang="0">
                    <a:pos x="connsiteX2" y="connsiteY2"/>
                  </a:cxn>
                  <a:cxn ang="0">
                    <a:pos x="connsiteX3" y="connsiteY3"/>
                  </a:cxn>
                </a:cxnLst>
                <a:rect l="l" t="t" r="r" b="b"/>
                <a:pathLst>
                  <a:path w="476249" h="473868">
                    <a:moveTo>
                      <a:pt x="0" y="0"/>
                    </a:moveTo>
                    <a:lnTo>
                      <a:pt x="476249" y="473868"/>
                    </a:lnTo>
                    <a:lnTo>
                      <a:pt x="0" y="469106"/>
                    </a:lnTo>
                    <a:lnTo>
                      <a:pt x="0" y="0"/>
                    </a:lnTo>
                    <a:close/>
                  </a:path>
                </a:pathLst>
              </a:custGeom>
              <a:gradFill flip="none" rotWithShape="1">
                <a:gsLst>
                  <a:gs pos="0">
                    <a:schemeClr val="tx1">
                      <a:lumMod val="60000"/>
                      <a:lumOff val="40000"/>
                      <a:shade val="30000"/>
                      <a:satMod val="115000"/>
                    </a:schemeClr>
                  </a:gs>
                  <a:gs pos="100000">
                    <a:schemeClr val="accent1">
                      <a:lumMod val="50000"/>
                    </a:schemeClr>
                  </a:gs>
                </a:gsLst>
                <a:lin ang="16200000" scaled="1"/>
                <a:tileRect/>
              </a:gradFill>
              <a:ln w="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grpSp>
        <p:grpSp>
          <p:nvGrpSpPr>
            <p:cNvPr id="109" name="Group 8"/>
            <p:cNvGrpSpPr/>
            <p:nvPr/>
          </p:nvGrpSpPr>
          <p:grpSpPr>
            <a:xfrm>
              <a:off x="3072190" y="4589792"/>
              <a:ext cx="1298254" cy="949176"/>
              <a:chOff x="3164004" y="5310205"/>
              <a:chExt cx="1319258" cy="1145476"/>
            </a:xfrm>
          </p:grpSpPr>
          <p:sp>
            <p:nvSpPr>
              <p:cNvPr id="118" name="Freeform 353"/>
              <p:cNvSpPr>
                <a:spLocks/>
              </p:cNvSpPr>
              <p:nvPr/>
            </p:nvSpPr>
            <p:spPr bwMode="auto">
              <a:xfrm>
                <a:off x="3164004" y="5311140"/>
                <a:ext cx="1317397" cy="1144541"/>
              </a:xfrm>
              <a:prstGeom prst="snip1Rect">
                <a:avLst/>
              </a:prstGeom>
              <a:gradFill flip="none" rotWithShape="1">
                <a:gsLst>
                  <a:gs pos="0">
                    <a:srgbClr val="FFC000">
                      <a:lumMod val="100000"/>
                    </a:srgbClr>
                  </a:gs>
                  <a:gs pos="100000">
                    <a:srgbClr val="C07200"/>
                  </a:gs>
                </a:gsLst>
                <a:lin ang="5400000" scaled="1"/>
                <a:tileRect/>
              </a:gradFill>
              <a:ln w="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smtClean="0">
                    <a:solidFill>
                      <a:srgbClr val="000000"/>
                    </a:solidFill>
                  </a:rPr>
                  <a:t>Server Name</a:t>
                </a:r>
                <a:br>
                  <a:rPr lang="en-US" sz="1000" dirty="0" smtClean="0">
                    <a:solidFill>
                      <a:srgbClr val="000000"/>
                    </a:solidFill>
                  </a:rPr>
                </a:br>
                <a:r>
                  <a:rPr lang="en-US" sz="1000" dirty="0" smtClean="0">
                    <a:solidFill>
                      <a:srgbClr val="000000"/>
                    </a:solidFill>
                  </a:rPr>
                  <a:t>UUID, MAC, WWN</a:t>
                </a:r>
              </a:p>
              <a:p>
                <a:pPr algn="ctr"/>
                <a:r>
                  <a:rPr lang="en-US" sz="1000" dirty="0" smtClean="0">
                    <a:solidFill>
                      <a:srgbClr val="000000"/>
                    </a:solidFill>
                  </a:rPr>
                  <a:t>Boot Information</a:t>
                </a:r>
              </a:p>
              <a:p>
                <a:pPr algn="ctr"/>
                <a:r>
                  <a:rPr lang="en-US" sz="1000" dirty="0" smtClean="0">
                    <a:solidFill>
                      <a:srgbClr val="000000"/>
                    </a:solidFill>
                  </a:rPr>
                  <a:t>LAN, SAN Config</a:t>
                </a:r>
              </a:p>
              <a:p>
                <a:pPr algn="ctr"/>
                <a:r>
                  <a:rPr lang="en-US" sz="1000" dirty="0" smtClean="0">
                    <a:solidFill>
                      <a:srgbClr val="000000"/>
                    </a:solidFill>
                  </a:rPr>
                  <a:t>Firmware Policy</a:t>
                </a:r>
              </a:p>
            </p:txBody>
          </p:sp>
          <p:sp>
            <p:nvSpPr>
              <p:cNvPr id="119" name="Freeform 118"/>
              <p:cNvSpPr/>
              <p:nvPr/>
            </p:nvSpPr>
            <p:spPr>
              <a:xfrm>
                <a:off x="4289429" y="5310205"/>
                <a:ext cx="193833" cy="192863"/>
              </a:xfrm>
              <a:custGeom>
                <a:avLst/>
                <a:gdLst>
                  <a:gd name="connsiteX0" fmla="*/ 0 w 419100"/>
                  <a:gd name="connsiteY0" fmla="*/ 0 h 409575"/>
                  <a:gd name="connsiteX1" fmla="*/ 419100 w 419100"/>
                  <a:gd name="connsiteY1" fmla="*/ 409575 h 409575"/>
                  <a:gd name="connsiteX2" fmla="*/ 0 w 419100"/>
                  <a:gd name="connsiteY2" fmla="*/ 409575 h 409575"/>
                  <a:gd name="connsiteX3" fmla="*/ 0 w 419100"/>
                  <a:gd name="connsiteY3" fmla="*/ 0 h 409575"/>
                  <a:gd name="connsiteX0" fmla="*/ 0 w 471487"/>
                  <a:gd name="connsiteY0" fmla="*/ 0 h 411956"/>
                  <a:gd name="connsiteX1" fmla="*/ 471487 w 471487"/>
                  <a:gd name="connsiteY1" fmla="*/ 411956 h 411956"/>
                  <a:gd name="connsiteX2" fmla="*/ 52387 w 471487"/>
                  <a:gd name="connsiteY2" fmla="*/ 411956 h 411956"/>
                  <a:gd name="connsiteX3" fmla="*/ 0 w 471487"/>
                  <a:gd name="connsiteY3" fmla="*/ 0 h 411956"/>
                  <a:gd name="connsiteX0" fmla="*/ 0 w 476249"/>
                  <a:gd name="connsiteY0" fmla="*/ 0 h 473868"/>
                  <a:gd name="connsiteX1" fmla="*/ 476249 w 476249"/>
                  <a:gd name="connsiteY1" fmla="*/ 473868 h 473868"/>
                  <a:gd name="connsiteX2" fmla="*/ 52387 w 476249"/>
                  <a:gd name="connsiteY2" fmla="*/ 411956 h 473868"/>
                  <a:gd name="connsiteX3" fmla="*/ 0 w 476249"/>
                  <a:gd name="connsiteY3" fmla="*/ 0 h 473868"/>
                  <a:gd name="connsiteX0" fmla="*/ 0 w 476249"/>
                  <a:gd name="connsiteY0" fmla="*/ 0 h 473868"/>
                  <a:gd name="connsiteX1" fmla="*/ 476249 w 476249"/>
                  <a:gd name="connsiteY1" fmla="*/ 473868 h 473868"/>
                  <a:gd name="connsiteX2" fmla="*/ 0 w 476249"/>
                  <a:gd name="connsiteY2" fmla="*/ 469106 h 473868"/>
                  <a:gd name="connsiteX3" fmla="*/ 0 w 476249"/>
                  <a:gd name="connsiteY3" fmla="*/ 0 h 473868"/>
                </a:gdLst>
                <a:ahLst/>
                <a:cxnLst>
                  <a:cxn ang="0">
                    <a:pos x="connsiteX0" y="connsiteY0"/>
                  </a:cxn>
                  <a:cxn ang="0">
                    <a:pos x="connsiteX1" y="connsiteY1"/>
                  </a:cxn>
                  <a:cxn ang="0">
                    <a:pos x="connsiteX2" y="connsiteY2"/>
                  </a:cxn>
                  <a:cxn ang="0">
                    <a:pos x="connsiteX3" y="connsiteY3"/>
                  </a:cxn>
                </a:cxnLst>
                <a:rect l="l" t="t" r="r" b="b"/>
                <a:pathLst>
                  <a:path w="476249" h="473868">
                    <a:moveTo>
                      <a:pt x="0" y="0"/>
                    </a:moveTo>
                    <a:lnTo>
                      <a:pt x="476249" y="473868"/>
                    </a:lnTo>
                    <a:lnTo>
                      <a:pt x="0" y="469106"/>
                    </a:lnTo>
                    <a:lnTo>
                      <a:pt x="0" y="0"/>
                    </a:lnTo>
                    <a:close/>
                  </a:path>
                </a:pathLst>
              </a:custGeom>
              <a:gradFill flip="none" rotWithShape="1">
                <a:gsLst>
                  <a:gs pos="0">
                    <a:srgbClr val="926F00"/>
                  </a:gs>
                  <a:gs pos="100000">
                    <a:srgbClr val="2A1900"/>
                  </a:gs>
                </a:gsLst>
                <a:lin ang="5400000" scaled="1"/>
                <a:tileRect/>
              </a:gradFill>
              <a:ln w="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00000"/>
                  </a:solidFill>
                </a:endParaRPr>
              </a:p>
            </p:txBody>
          </p:sp>
        </p:grpSp>
      </p:grpSp>
      <p:sp>
        <p:nvSpPr>
          <p:cNvPr id="121" name="TextBox 120"/>
          <p:cNvSpPr txBox="1"/>
          <p:nvPr/>
        </p:nvSpPr>
        <p:spPr>
          <a:xfrm>
            <a:off x="467803" y="5714871"/>
            <a:ext cx="8043464"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dirty="0" smtClean="0"/>
              <a:t>Same stuff is now systematized in a Unified Management layer using automated policies that prompt consistency, quality and cooperation</a:t>
            </a:r>
            <a:endParaRPr lang="en-US" dirty="0"/>
          </a:p>
        </p:txBody>
      </p:sp>
      <p:sp>
        <p:nvSpPr>
          <p:cNvPr id="122" name="TextBox 121"/>
          <p:cNvSpPr txBox="1"/>
          <p:nvPr/>
        </p:nvSpPr>
        <p:spPr>
          <a:xfrm>
            <a:off x="1828800" y="5410200"/>
            <a:ext cx="979755" cy="230832"/>
          </a:xfrm>
          <a:prstGeom prst="rect">
            <a:avLst/>
          </a:prstGeom>
          <a:noFill/>
        </p:spPr>
        <p:txBody>
          <a:bodyPr wrap="none" rtlCol="0">
            <a:spAutoFit/>
          </a:bodyPr>
          <a:lstStyle/>
          <a:p>
            <a:r>
              <a:rPr lang="en-US" sz="900" dirty="0" smtClean="0"/>
              <a:t>Source: CISCO</a:t>
            </a:r>
            <a:endParaRPr lang="en-US" sz="900" dirty="0"/>
          </a:p>
        </p:txBody>
      </p:sp>
    </p:spTree>
    <p:extLst>
      <p:ext uri="{BB962C8B-B14F-4D97-AF65-F5344CB8AC3E}">
        <p14:creationId xmlns:p14="http://schemas.microsoft.com/office/powerpoint/2010/main" val="291988470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11" descr="image010"/>
          <p:cNvPicPr>
            <a:picLocks noChangeAspect="1" noChangeArrowheads="1"/>
          </p:cNvPicPr>
          <p:nvPr/>
        </p:nvPicPr>
        <p:blipFill rotWithShape="1">
          <a:blip r:embed="rId3">
            <a:extLst>
              <a:ext uri="{28A0092B-C50C-407E-A947-70E740481C1C}">
                <a14:useLocalDpi xmlns:a14="http://schemas.microsoft.com/office/drawing/2010/main" val="0"/>
              </a:ext>
            </a:extLst>
          </a:blip>
          <a:srcRect l="48570" t="2388" r="2810" b="-2388"/>
          <a:stretch/>
        </p:blipFill>
        <p:spPr bwMode="auto">
          <a:xfrm>
            <a:off x="104018" y="990600"/>
            <a:ext cx="448056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203368" y="457200"/>
            <a:ext cx="8588861" cy="838200"/>
          </a:xfrm>
        </p:spPr>
        <p:txBody>
          <a:bodyPr>
            <a:normAutofit/>
          </a:bodyPr>
          <a:lstStyle/>
          <a:p>
            <a:r>
              <a:rPr lang="en-US" sz="4000" spc="-100" dirty="0">
                <a:solidFill>
                  <a:schemeClr val="tx2"/>
                </a:solidFill>
              </a:rPr>
              <a:t>Modular Expansion</a:t>
            </a:r>
          </a:p>
        </p:txBody>
      </p:sp>
      <p:grpSp>
        <p:nvGrpSpPr>
          <p:cNvPr id="20" name="Group 19"/>
          <p:cNvGrpSpPr/>
          <p:nvPr/>
        </p:nvGrpSpPr>
        <p:grpSpPr>
          <a:xfrm>
            <a:off x="4724400" y="2520502"/>
            <a:ext cx="4035672" cy="4108898"/>
            <a:chOff x="4038599" y="1568470"/>
            <a:chExt cx="4753630" cy="4521628"/>
          </a:xfrm>
        </p:grpSpPr>
        <p:sp>
          <p:nvSpPr>
            <p:cNvPr id="4" name="Rectangle 19"/>
            <p:cNvSpPr>
              <a:spLocks noChangeArrowheads="1"/>
            </p:cNvSpPr>
            <p:nvPr/>
          </p:nvSpPr>
          <p:spPr bwMode="auto">
            <a:xfrm flipH="1">
              <a:off x="4038599" y="1568470"/>
              <a:ext cx="4753630" cy="4521628"/>
            </a:xfrm>
            <a:prstGeom prst="roundRect">
              <a:avLst>
                <a:gd name="adj" fmla="val 4621"/>
              </a:avLst>
            </a:prstGeom>
            <a:gradFill>
              <a:gsLst>
                <a:gs pos="0">
                  <a:srgbClr val="C00000">
                    <a:alpha val="0"/>
                  </a:srgbClr>
                </a:gs>
                <a:gs pos="99000">
                  <a:srgbClr val="1C1C1C"/>
                </a:gs>
              </a:gsLst>
              <a:lin ang="16200000" scaled="0"/>
            </a:gradFill>
            <a:ln w="12700">
              <a:gradFill>
                <a:gsLst>
                  <a:gs pos="0">
                    <a:srgbClr val="01BBBB"/>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t" anchorCtr="0" forceAA="0" compatLnSpc="1">
              <a:prstTxWarp prst="textNoShape">
                <a:avLst/>
              </a:prstTxWarp>
              <a:noAutofit/>
            </a:bodyPr>
            <a:lstStyle/>
            <a:p>
              <a:endParaRPr lang="en-US" sz="1400" dirty="0">
                <a:solidFill>
                  <a:srgbClr val="FFFFFF"/>
                </a:solidFill>
                <a:latin typeface="Arial"/>
                <a:ea typeface="ＭＳ Ｐゴシック" charset="-128"/>
              </a:endParaRPr>
            </a:p>
          </p:txBody>
        </p:sp>
        <p:sp>
          <p:nvSpPr>
            <p:cNvPr id="7" name="TextBox 6"/>
            <p:cNvSpPr txBox="1"/>
            <p:nvPr/>
          </p:nvSpPr>
          <p:spPr>
            <a:xfrm>
              <a:off x="5480389" y="2084336"/>
              <a:ext cx="1628750" cy="428454"/>
            </a:xfrm>
            <a:prstGeom prst="rect">
              <a:avLst/>
            </a:prstGeom>
            <a:noFill/>
          </p:spPr>
          <p:txBody>
            <a:bodyPr wrap="none" rtlCol="0">
              <a:spAutoFit/>
            </a:bodyPr>
            <a:lstStyle/>
            <a:p>
              <a:pPr algn="ctr"/>
              <a:r>
                <a:rPr lang="en-US" sz="1400" b="1" dirty="0" smtClean="0">
                  <a:solidFill>
                    <a:schemeClr val="tx1">
                      <a:lumMod val="40000"/>
                      <a:lumOff val="60000"/>
                    </a:schemeClr>
                  </a:solidFill>
                  <a:latin typeface="+mj-lt"/>
                </a:rPr>
                <a:t>Cisco UCS</a:t>
              </a:r>
              <a:br>
                <a:rPr lang="en-US" sz="1400" b="1" dirty="0" smtClean="0">
                  <a:solidFill>
                    <a:schemeClr val="tx1">
                      <a:lumMod val="40000"/>
                      <a:lumOff val="60000"/>
                    </a:schemeClr>
                  </a:solidFill>
                  <a:latin typeface="+mj-lt"/>
                </a:rPr>
              </a:br>
              <a:r>
                <a:rPr lang="en-US" sz="1400" b="1" dirty="0" smtClean="0">
                  <a:solidFill>
                    <a:schemeClr val="tx1">
                      <a:lumMod val="40000"/>
                      <a:lumOff val="60000"/>
                    </a:schemeClr>
                  </a:solidFill>
                  <a:latin typeface="+mj-lt"/>
                </a:rPr>
                <a:t>Fabric Interconnect</a:t>
              </a:r>
              <a:endParaRPr lang="en-US" sz="1400" b="1" dirty="0">
                <a:solidFill>
                  <a:schemeClr val="tx1">
                    <a:lumMod val="40000"/>
                    <a:lumOff val="60000"/>
                  </a:schemeClr>
                </a:solidFill>
                <a:latin typeface="+mj-lt"/>
              </a:endParaRPr>
            </a:p>
          </p:txBody>
        </p:sp>
        <p:cxnSp>
          <p:nvCxnSpPr>
            <p:cNvPr id="124" name="Straight Connector 123"/>
            <p:cNvCxnSpPr>
              <a:endCxn id="248" idx="0"/>
            </p:cNvCxnSpPr>
            <p:nvPr/>
          </p:nvCxnSpPr>
          <p:spPr>
            <a:xfrm flipH="1">
              <a:off x="4966929" y="2758806"/>
              <a:ext cx="1178702" cy="131842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5542054" y="2758806"/>
              <a:ext cx="672504" cy="202814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6382186" y="2758806"/>
              <a:ext cx="825873" cy="1077142"/>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660178" y="2590800"/>
              <a:ext cx="1108761" cy="336012"/>
            </a:xfrm>
            <a:prstGeom prst="rect">
              <a:avLst/>
            </a:prstGeom>
          </p:spPr>
        </p:pic>
        <p:cxnSp>
          <p:nvCxnSpPr>
            <p:cNvPr id="208" name="Straight Connector 207"/>
            <p:cNvCxnSpPr/>
            <p:nvPr/>
          </p:nvCxnSpPr>
          <p:spPr>
            <a:xfrm flipH="1">
              <a:off x="6602238" y="3867486"/>
              <a:ext cx="574067" cy="58464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7292202" y="3867147"/>
              <a:ext cx="715204" cy="56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a:off x="7275373" y="3906146"/>
              <a:ext cx="0" cy="90478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16" name="Picture 215"/>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768939" y="4691558"/>
              <a:ext cx="1070184" cy="394662"/>
            </a:xfrm>
            <a:prstGeom prst="rect">
              <a:avLst/>
            </a:prstGeom>
          </p:spPr>
        </p:pic>
        <p:pic>
          <p:nvPicPr>
            <p:cNvPr id="217" name="Picture 216"/>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5920749" y="4335939"/>
              <a:ext cx="1288470" cy="304610"/>
            </a:xfrm>
            <a:prstGeom prst="rect">
              <a:avLst/>
            </a:prstGeom>
          </p:spPr>
        </p:pic>
        <p:pic>
          <p:nvPicPr>
            <p:cNvPr id="218" name="Picture 217"/>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7557829" y="4324641"/>
              <a:ext cx="1147953" cy="307118"/>
            </a:xfrm>
            <a:prstGeom prst="rect">
              <a:avLst/>
            </a:prstGeom>
          </p:spPr>
        </p:pic>
        <p:pic>
          <p:nvPicPr>
            <p:cNvPr id="219" name="Picture 218"/>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6666373" y="3766789"/>
              <a:ext cx="1223235" cy="231812"/>
            </a:xfrm>
            <a:prstGeom prst="rect">
              <a:avLst/>
            </a:prstGeom>
          </p:spPr>
        </p:pic>
        <p:sp>
          <p:nvSpPr>
            <p:cNvPr id="220" name="TextBox 219"/>
            <p:cNvSpPr txBox="1"/>
            <p:nvPr/>
          </p:nvSpPr>
          <p:spPr>
            <a:xfrm>
              <a:off x="7141025" y="3200400"/>
              <a:ext cx="1473160" cy="474169"/>
            </a:xfrm>
            <a:prstGeom prst="rect">
              <a:avLst/>
            </a:prstGeom>
            <a:noFill/>
          </p:spPr>
          <p:txBody>
            <a:bodyPr wrap="none" rtlCol="0">
              <a:spAutoFit/>
            </a:bodyPr>
            <a:lstStyle/>
            <a:p>
              <a:r>
                <a:rPr lang="en-US" sz="1100" b="1" dirty="0" smtClean="0">
                  <a:solidFill>
                    <a:schemeClr val="tx1">
                      <a:lumMod val="40000"/>
                      <a:lumOff val="60000"/>
                    </a:schemeClr>
                  </a:solidFill>
                  <a:latin typeface="+mj-lt"/>
                </a:rPr>
                <a:t>Cisco</a:t>
              </a:r>
              <a:br>
                <a:rPr lang="en-US" sz="1100" b="1" dirty="0" smtClean="0">
                  <a:solidFill>
                    <a:schemeClr val="tx1">
                      <a:lumMod val="40000"/>
                      <a:lumOff val="60000"/>
                    </a:schemeClr>
                  </a:solidFill>
                  <a:latin typeface="+mj-lt"/>
                </a:rPr>
              </a:br>
              <a:r>
                <a:rPr lang="en-US" sz="1100" b="1" dirty="0" smtClean="0">
                  <a:solidFill>
                    <a:schemeClr val="tx1">
                      <a:lumMod val="40000"/>
                      <a:lumOff val="60000"/>
                    </a:schemeClr>
                  </a:solidFill>
                  <a:latin typeface="+mj-lt"/>
                </a:rPr>
                <a:t>Fabric Extender</a:t>
              </a:r>
              <a:endParaRPr lang="en-US" sz="1100" b="1" dirty="0">
                <a:solidFill>
                  <a:schemeClr val="tx1">
                    <a:lumMod val="40000"/>
                    <a:lumOff val="60000"/>
                  </a:schemeClr>
                </a:solidFill>
                <a:latin typeface="+mj-lt"/>
              </a:endParaRPr>
            </a:p>
          </p:txBody>
        </p:sp>
        <p:sp>
          <p:nvSpPr>
            <p:cNvPr id="222" name="TextBox 221"/>
            <p:cNvSpPr txBox="1"/>
            <p:nvPr/>
          </p:nvSpPr>
          <p:spPr>
            <a:xfrm>
              <a:off x="6382186" y="5106209"/>
              <a:ext cx="1886060" cy="428454"/>
            </a:xfrm>
            <a:prstGeom prst="rect">
              <a:avLst/>
            </a:prstGeom>
            <a:noFill/>
          </p:spPr>
          <p:txBody>
            <a:bodyPr wrap="square" rtlCol="0">
              <a:spAutoFit/>
            </a:bodyPr>
            <a:lstStyle/>
            <a:p>
              <a:pPr algn="ctr"/>
              <a:r>
                <a:rPr lang="en-US" sz="1400" b="1" dirty="0" smtClean="0">
                  <a:solidFill>
                    <a:schemeClr val="tx1">
                      <a:lumMod val="40000"/>
                      <a:lumOff val="60000"/>
                    </a:schemeClr>
                  </a:solidFill>
                  <a:latin typeface="+mj-lt"/>
                </a:rPr>
                <a:t>C-Series Rack Optimized Servers</a:t>
              </a:r>
              <a:endParaRPr lang="en-US" sz="1400" b="1" dirty="0">
                <a:solidFill>
                  <a:schemeClr val="tx1">
                    <a:lumMod val="40000"/>
                    <a:lumOff val="60000"/>
                  </a:schemeClr>
                </a:solidFill>
                <a:latin typeface="+mj-lt"/>
              </a:endParaRPr>
            </a:p>
          </p:txBody>
        </p:sp>
        <p:pic>
          <p:nvPicPr>
            <p:cNvPr id="5120" name="Picture 5119"/>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253826" y="4038218"/>
              <a:ext cx="1240211" cy="594651"/>
            </a:xfrm>
            <a:prstGeom prst="rect">
              <a:avLst/>
            </a:prstGeom>
          </p:spPr>
        </p:pic>
        <p:pic>
          <p:nvPicPr>
            <p:cNvPr id="5121" name="Picture 5120"/>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4756557" y="4746037"/>
              <a:ext cx="1240211" cy="594651"/>
            </a:xfrm>
            <a:prstGeom prst="rect">
              <a:avLst/>
            </a:prstGeom>
          </p:spPr>
        </p:pic>
        <p:grpSp>
          <p:nvGrpSpPr>
            <p:cNvPr id="3" name="Group 5126"/>
            <p:cNvGrpSpPr/>
            <p:nvPr/>
          </p:nvGrpSpPr>
          <p:grpSpPr>
            <a:xfrm>
              <a:off x="4482338" y="4078445"/>
              <a:ext cx="967578" cy="404358"/>
              <a:chOff x="3497178" y="4216301"/>
              <a:chExt cx="1095316" cy="493794"/>
            </a:xfrm>
          </p:grpSpPr>
          <p:pic>
            <p:nvPicPr>
              <p:cNvPr id="223" name="Picture 222"/>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3497178" y="4583014"/>
                <a:ext cx="1095316" cy="127081"/>
              </a:xfrm>
              <a:prstGeom prst="rect">
                <a:avLst/>
              </a:prstGeom>
            </p:spPr>
          </p:pic>
          <p:pic>
            <p:nvPicPr>
              <p:cNvPr id="231" name="Picture 230"/>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3497178" y="4460777"/>
                <a:ext cx="1095316" cy="127081"/>
              </a:xfrm>
              <a:prstGeom prst="rect">
                <a:avLst/>
              </a:prstGeom>
            </p:spPr>
          </p:pic>
          <p:pic>
            <p:nvPicPr>
              <p:cNvPr id="232" name="Picture 231"/>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3497178" y="4338539"/>
                <a:ext cx="1095316" cy="127081"/>
              </a:xfrm>
              <a:prstGeom prst="rect">
                <a:avLst/>
              </a:prstGeom>
            </p:spPr>
          </p:pic>
          <p:pic>
            <p:nvPicPr>
              <p:cNvPr id="233" name="Picture 232"/>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3497178" y="4216301"/>
                <a:ext cx="1095316" cy="127081"/>
              </a:xfrm>
              <a:prstGeom prst="rect">
                <a:avLst/>
              </a:prstGeom>
            </p:spPr>
          </p:pic>
        </p:grpSp>
        <p:grpSp>
          <p:nvGrpSpPr>
            <p:cNvPr id="9" name="Group 234"/>
            <p:cNvGrpSpPr/>
            <p:nvPr/>
          </p:nvGrpSpPr>
          <p:grpSpPr>
            <a:xfrm>
              <a:off x="4978774" y="4788228"/>
              <a:ext cx="967578" cy="404358"/>
              <a:chOff x="3497178" y="4216301"/>
              <a:chExt cx="1095316" cy="493794"/>
            </a:xfrm>
          </p:grpSpPr>
          <p:pic>
            <p:nvPicPr>
              <p:cNvPr id="236" name="Picture 235"/>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3497178" y="4583014"/>
                <a:ext cx="1095316" cy="127081"/>
              </a:xfrm>
              <a:prstGeom prst="rect">
                <a:avLst/>
              </a:prstGeom>
            </p:spPr>
          </p:pic>
          <p:pic>
            <p:nvPicPr>
              <p:cNvPr id="237" name="Picture 236"/>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3497178" y="4460777"/>
                <a:ext cx="1095316" cy="127081"/>
              </a:xfrm>
              <a:prstGeom prst="rect">
                <a:avLst/>
              </a:prstGeom>
            </p:spPr>
          </p:pic>
          <p:pic>
            <p:nvPicPr>
              <p:cNvPr id="238" name="Picture 237"/>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3497178" y="4338539"/>
                <a:ext cx="1095316" cy="127081"/>
              </a:xfrm>
              <a:prstGeom prst="rect">
                <a:avLst/>
              </a:prstGeom>
            </p:spPr>
          </p:pic>
          <p:pic>
            <p:nvPicPr>
              <p:cNvPr id="239" name="Picture 238"/>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3497178" y="4216301"/>
                <a:ext cx="1095316" cy="127081"/>
              </a:xfrm>
              <a:prstGeom prst="rect">
                <a:avLst/>
              </a:prstGeom>
            </p:spPr>
          </p:pic>
        </p:grpSp>
        <p:pic>
          <p:nvPicPr>
            <p:cNvPr id="5128" name="Picture 5127"/>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4485218" y="4281972"/>
              <a:ext cx="963422" cy="103347"/>
            </a:xfrm>
            <a:prstGeom prst="rect">
              <a:avLst/>
            </a:prstGeom>
          </p:spPr>
        </p:pic>
        <p:pic>
          <p:nvPicPr>
            <p:cNvPr id="5129" name="Picture 5128"/>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4981654" y="4796110"/>
              <a:ext cx="963422" cy="96846"/>
            </a:xfrm>
            <a:prstGeom prst="rect">
              <a:avLst/>
            </a:prstGeom>
          </p:spPr>
        </p:pic>
        <p:pic>
          <p:nvPicPr>
            <p:cNvPr id="246" name="Picture 245"/>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4485218" y="4383369"/>
              <a:ext cx="963422" cy="103347"/>
            </a:xfrm>
            <a:prstGeom prst="rect">
              <a:avLst/>
            </a:prstGeom>
          </p:spPr>
        </p:pic>
        <p:pic>
          <p:nvPicPr>
            <p:cNvPr id="247" name="Picture 246"/>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4485218" y="4174724"/>
              <a:ext cx="963422" cy="103347"/>
            </a:xfrm>
            <a:prstGeom prst="rect">
              <a:avLst/>
            </a:prstGeom>
          </p:spPr>
        </p:pic>
        <p:pic>
          <p:nvPicPr>
            <p:cNvPr id="248" name="Picture 247"/>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4485218" y="4077226"/>
              <a:ext cx="963422" cy="103347"/>
            </a:xfrm>
            <a:prstGeom prst="rect">
              <a:avLst/>
            </a:prstGeom>
          </p:spPr>
        </p:pic>
        <p:pic>
          <p:nvPicPr>
            <p:cNvPr id="251" name="Picture 250"/>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4981654" y="4892308"/>
              <a:ext cx="963422" cy="96846"/>
            </a:xfrm>
            <a:prstGeom prst="rect">
              <a:avLst/>
            </a:prstGeom>
          </p:spPr>
        </p:pic>
        <p:pic>
          <p:nvPicPr>
            <p:cNvPr id="252" name="Picture 251"/>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4981654" y="4988506"/>
              <a:ext cx="963422" cy="96846"/>
            </a:xfrm>
            <a:prstGeom prst="rect">
              <a:avLst/>
            </a:prstGeom>
          </p:spPr>
        </p:pic>
        <p:pic>
          <p:nvPicPr>
            <p:cNvPr id="253" name="Picture 252"/>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4981654" y="5087304"/>
              <a:ext cx="963422" cy="96846"/>
            </a:xfrm>
            <a:prstGeom prst="rect">
              <a:avLst/>
            </a:prstGeom>
          </p:spPr>
        </p:pic>
        <p:sp>
          <p:nvSpPr>
            <p:cNvPr id="52" name="TextBox 51"/>
            <p:cNvSpPr txBox="1"/>
            <p:nvPr/>
          </p:nvSpPr>
          <p:spPr>
            <a:xfrm>
              <a:off x="4514740" y="5438946"/>
              <a:ext cx="1886060" cy="428454"/>
            </a:xfrm>
            <a:prstGeom prst="rect">
              <a:avLst/>
            </a:prstGeom>
            <a:noFill/>
          </p:spPr>
          <p:txBody>
            <a:bodyPr wrap="square" rtlCol="0">
              <a:spAutoFit/>
            </a:bodyPr>
            <a:lstStyle/>
            <a:p>
              <a:pPr algn="ctr"/>
              <a:r>
                <a:rPr lang="en-US" sz="1400" b="1" dirty="0" smtClean="0">
                  <a:solidFill>
                    <a:schemeClr val="tx1">
                      <a:lumMod val="40000"/>
                      <a:lumOff val="60000"/>
                    </a:schemeClr>
                  </a:solidFill>
                  <a:latin typeface="+mj-lt"/>
                </a:rPr>
                <a:t>B-Series Blade Servers</a:t>
              </a:r>
              <a:endParaRPr lang="en-US" sz="1400" b="1" dirty="0">
                <a:solidFill>
                  <a:schemeClr val="tx1">
                    <a:lumMod val="40000"/>
                    <a:lumOff val="60000"/>
                  </a:schemeClr>
                </a:solidFill>
                <a:latin typeface="+mj-lt"/>
              </a:endParaRPr>
            </a:p>
          </p:txBody>
        </p:sp>
        <p:sp>
          <p:nvSpPr>
            <p:cNvPr id="19" name="Trapezoid 18"/>
            <p:cNvSpPr/>
            <p:nvPr/>
          </p:nvSpPr>
          <p:spPr>
            <a:xfrm>
              <a:off x="7304031" y="2093804"/>
              <a:ext cx="1233727" cy="1026801"/>
            </a:xfrm>
            <a:prstGeom prst="trapezoi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smtClean="0"/>
                <a:t>Brains over brawn</a:t>
              </a:r>
              <a:endParaRPr lang="en-US" sz="1400" dirty="0"/>
            </a:p>
          </p:txBody>
        </p:sp>
      </p:grpSp>
      <p:pic>
        <p:nvPicPr>
          <p:cNvPr id="62" name="Picture 34" descr="Description: cid:image003.png@01CDA7A0.BF68BA10"/>
          <p:cNvPicPr>
            <a:picLocks noChangeAspect="1" noChangeArrowheads="1"/>
          </p:cNvPicPr>
          <p:nvPr/>
        </p:nvPicPr>
        <p:blipFill rotWithShape="1">
          <a:blip r:embed="rId14">
            <a:extLst>
              <a:ext uri="{28A0092B-C50C-407E-A947-70E740481C1C}">
                <a14:useLocalDpi xmlns:a14="http://schemas.microsoft.com/office/drawing/2010/main" val="0"/>
              </a:ext>
            </a:extLst>
          </a:blip>
          <a:srcRect t="3" b="6674"/>
          <a:stretch/>
        </p:blipFill>
        <p:spPr bwMode="auto">
          <a:xfrm>
            <a:off x="470808" y="3962400"/>
            <a:ext cx="411234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4886311" y="1443335"/>
            <a:ext cx="3611875" cy="923330"/>
          </a:xfrm>
          <a:prstGeom prst="rect">
            <a:avLst/>
          </a:prstGeom>
          <a:noFill/>
        </p:spPr>
        <p:txBody>
          <a:bodyPr wrap="square" rtlCol="0">
            <a:spAutoFit/>
          </a:bodyPr>
          <a:lstStyle/>
          <a:p>
            <a:r>
              <a:rPr lang="en-US" dirty="0" smtClean="0"/>
              <a:t>Recently added third B-series chassis of servers to meet rising VMware and Citrix VDI demand</a:t>
            </a:r>
            <a:endParaRPr lang="en-US" dirty="0"/>
          </a:p>
        </p:txBody>
      </p:sp>
      <p:cxnSp>
        <p:nvCxnSpPr>
          <p:cNvPr id="23" name="Straight Arrow Connector 22"/>
          <p:cNvCxnSpPr/>
          <p:nvPr/>
        </p:nvCxnSpPr>
        <p:spPr>
          <a:xfrm flipH="1">
            <a:off x="4267201" y="1905000"/>
            <a:ext cx="489356" cy="3048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3733800" y="1905000"/>
            <a:ext cx="1022758" cy="359252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7780317" y="6426713"/>
            <a:ext cx="979755" cy="230832"/>
          </a:xfrm>
          <a:prstGeom prst="rect">
            <a:avLst/>
          </a:prstGeom>
          <a:noFill/>
        </p:spPr>
        <p:txBody>
          <a:bodyPr wrap="none" rtlCol="0">
            <a:spAutoFit/>
          </a:bodyPr>
          <a:lstStyle/>
          <a:p>
            <a:r>
              <a:rPr lang="en-US" sz="900" dirty="0" smtClean="0"/>
              <a:t>Source: CISCO</a:t>
            </a:r>
            <a:endParaRPr lang="en-US" sz="900" dirty="0"/>
          </a:p>
        </p:txBody>
      </p:sp>
    </p:spTree>
    <p:extLst>
      <p:ext uri="{BB962C8B-B14F-4D97-AF65-F5344CB8AC3E}">
        <p14:creationId xmlns:p14="http://schemas.microsoft.com/office/powerpoint/2010/main" val="360470735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Moving From This…</a:t>
            </a:r>
            <a:endParaRPr lang="en-US" dirty="0"/>
          </a:p>
        </p:txBody>
      </p:sp>
      <p:sp>
        <p:nvSpPr>
          <p:cNvPr id="5" name="Slide Number Placeholder 4"/>
          <p:cNvSpPr>
            <a:spLocks noGrp="1"/>
          </p:cNvSpPr>
          <p:nvPr>
            <p:ph type="sldNum" sz="quarter" idx="12"/>
          </p:nvPr>
        </p:nvSpPr>
        <p:spPr/>
        <p:txBody>
          <a:bodyPr/>
          <a:lstStyle/>
          <a:p>
            <a:fld id="{83A355B6-A078-41AD-9061-316D4AEAA0D3}" type="slidenum">
              <a:rPr lang="en-US" smtClean="0"/>
              <a:t>14</a:t>
            </a:fld>
            <a:endParaRPr lang="en-US"/>
          </a:p>
        </p:txBody>
      </p:sp>
      <p:pic>
        <p:nvPicPr>
          <p:cNvPr id="1026" name="Picture 2" descr="C:\Users\Paul\Pictures\2012-05-10\2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150" y="1752600"/>
            <a:ext cx="3676650" cy="49022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aul\Pictures\2012-05-10\21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1752600"/>
            <a:ext cx="3676650" cy="490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56153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1981200" cy="990600"/>
          </a:xfrm>
        </p:spPr>
        <p:txBody>
          <a:bodyPr/>
          <a:lstStyle/>
          <a:p>
            <a:r>
              <a:rPr lang="en-US" dirty="0" smtClean="0"/>
              <a:t>To This</a:t>
            </a:r>
            <a:endParaRPr lang="en-US" dirty="0"/>
          </a:p>
        </p:txBody>
      </p:sp>
      <p:sp>
        <p:nvSpPr>
          <p:cNvPr id="2" name="Slide Number Placeholder 1"/>
          <p:cNvSpPr>
            <a:spLocks noGrp="1"/>
          </p:cNvSpPr>
          <p:nvPr>
            <p:ph type="sldNum" sz="quarter" idx="12"/>
          </p:nvPr>
        </p:nvSpPr>
        <p:spPr/>
        <p:txBody>
          <a:bodyPr/>
          <a:lstStyle/>
          <a:p>
            <a:fld id="{83A355B6-A078-41AD-9061-316D4AEAA0D3}" type="slidenum">
              <a:rPr lang="en-US" smtClean="0"/>
              <a:t>15</a:t>
            </a:fld>
            <a:endParaRPr lang="en-US"/>
          </a:p>
        </p:txBody>
      </p:sp>
      <p:pic>
        <p:nvPicPr>
          <p:cNvPr id="2050" name="Picture 2" descr="C:\Users\Paul\Pictures\2012-05-10\2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638300"/>
            <a:ext cx="3733800" cy="49784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Paul\Pictures\2012-05-10\21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1638300"/>
            <a:ext cx="3733800" cy="4978400"/>
          </a:xfrm>
          <a:prstGeom prst="rect">
            <a:avLst/>
          </a:prstGeom>
          <a:noFill/>
          <a:extLst>
            <a:ext uri="{909E8E84-426E-40dd-AFC4-6F175D3DCCD1}">
              <a14:hiddenFill xmlns:a14="http://schemas.microsoft.com/office/drawing/2010/main">
                <a:solidFill>
                  <a:srgbClr val="FFFFFF"/>
                </a:solidFill>
              </a14:hiddenFill>
            </a:ext>
          </a:extLst>
        </p:spPr>
      </p:pic>
      <p:sp>
        <p:nvSpPr>
          <p:cNvPr id="5" name="Line Callout 1 4"/>
          <p:cNvSpPr/>
          <p:nvPr/>
        </p:nvSpPr>
        <p:spPr>
          <a:xfrm>
            <a:off x="3124200" y="1338943"/>
            <a:ext cx="1219200" cy="413657"/>
          </a:xfrm>
          <a:prstGeom prst="borderCallout1">
            <a:avLst>
              <a:gd name="adj1" fmla="val 46101"/>
              <a:gd name="adj2" fmla="val 103702"/>
              <a:gd name="adj3" fmla="val 746805"/>
              <a:gd name="adj4" fmla="val 191311"/>
            </a:avLst>
          </a:prstGeom>
          <a:solidFill>
            <a:schemeClr val="bg1"/>
          </a:solid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NetApp</a:t>
            </a:r>
            <a:r>
              <a:rPr lang="en-US" sz="1400" dirty="0" smtClean="0">
                <a:solidFill>
                  <a:schemeClr val="tx1"/>
                </a:solidFill>
              </a:rPr>
              <a:t> SAN</a:t>
            </a:r>
            <a:endParaRPr lang="en-US" sz="1400" dirty="0">
              <a:solidFill>
                <a:schemeClr val="tx1"/>
              </a:solidFill>
            </a:endParaRPr>
          </a:p>
        </p:txBody>
      </p:sp>
      <p:sp>
        <p:nvSpPr>
          <p:cNvPr id="8" name="Line Callout 1 7"/>
          <p:cNvSpPr/>
          <p:nvPr/>
        </p:nvSpPr>
        <p:spPr>
          <a:xfrm>
            <a:off x="3276600" y="881743"/>
            <a:ext cx="1219200" cy="413657"/>
          </a:xfrm>
          <a:prstGeom prst="borderCallout1">
            <a:avLst>
              <a:gd name="adj1" fmla="val 46101"/>
              <a:gd name="adj2" fmla="val 103702"/>
              <a:gd name="adj3" fmla="val 1236279"/>
              <a:gd name="adj4" fmla="val 276133"/>
            </a:avLst>
          </a:prstGeom>
          <a:solidFill>
            <a:schemeClr val="bg1"/>
          </a:solid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CISCO UCS</a:t>
            </a:r>
            <a:endParaRPr lang="en-US" sz="1400" dirty="0">
              <a:solidFill>
                <a:schemeClr val="tx1"/>
              </a:solidFill>
            </a:endParaRPr>
          </a:p>
        </p:txBody>
      </p:sp>
      <p:sp>
        <p:nvSpPr>
          <p:cNvPr id="9" name="Line Callout 1 8"/>
          <p:cNvSpPr/>
          <p:nvPr/>
        </p:nvSpPr>
        <p:spPr>
          <a:xfrm>
            <a:off x="2819400" y="424543"/>
            <a:ext cx="2628900" cy="413657"/>
          </a:xfrm>
          <a:prstGeom prst="borderCallout1">
            <a:avLst>
              <a:gd name="adj1" fmla="val 46101"/>
              <a:gd name="adj2" fmla="val 103702"/>
              <a:gd name="adj3" fmla="val 1225753"/>
              <a:gd name="adj4" fmla="val 160138"/>
            </a:avLst>
          </a:prstGeom>
          <a:solidFill>
            <a:schemeClr val="bg1"/>
          </a:solid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CISCO Fabric Interconnect</a:t>
            </a:r>
            <a:endParaRPr lang="en-US" sz="1400" dirty="0">
              <a:solidFill>
                <a:schemeClr val="tx1"/>
              </a:solidFill>
            </a:endParaRPr>
          </a:p>
        </p:txBody>
      </p:sp>
      <p:sp>
        <p:nvSpPr>
          <p:cNvPr id="10" name="Line Callout 1 9"/>
          <p:cNvSpPr/>
          <p:nvPr/>
        </p:nvSpPr>
        <p:spPr>
          <a:xfrm>
            <a:off x="6096000" y="468086"/>
            <a:ext cx="2400300" cy="413657"/>
          </a:xfrm>
          <a:prstGeom prst="borderCallout1">
            <a:avLst>
              <a:gd name="adj1" fmla="val 119785"/>
              <a:gd name="adj2" fmla="val 47079"/>
              <a:gd name="adj3" fmla="val 283647"/>
              <a:gd name="adj4" fmla="val 37021"/>
            </a:avLst>
          </a:prstGeom>
          <a:solidFill>
            <a:schemeClr val="bg1"/>
          </a:solid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CISCO Nexus 5000 Switch</a:t>
            </a:r>
            <a:endParaRPr lang="en-US" sz="1400" dirty="0">
              <a:solidFill>
                <a:schemeClr val="tx1"/>
              </a:solidFill>
            </a:endParaRPr>
          </a:p>
        </p:txBody>
      </p:sp>
    </p:spTree>
    <p:extLst>
      <p:ext uri="{BB962C8B-B14F-4D97-AF65-F5344CB8AC3E}">
        <p14:creationId xmlns:p14="http://schemas.microsoft.com/office/powerpoint/2010/main" val="131072077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Outcomes</a:t>
            </a:r>
            <a:endParaRPr lang="en-US" sz="4400" dirty="0"/>
          </a:p>
        </p:txBody>
      </p:sp>
      <p:sp>
        <p:nvSpPr>
          <p:cNvPr id="3" name="Content Placeholder 2"/>
          <p:cNvSpPr>
            <a:spLocks noGrp="1"/>
          </p:cNvSpPr>
          <p:nvPr>
            <p:ph sz="half" idx="1"/>
          </p:nvPr>
        </p:nvSpPr>
        <p:spPr>
          <a:xfrm>
            <a:off x="4648200" y="1676400"/>
            <a:ext cx="4038600" cy="4495800"/>
          </a:xfrm>
        </p:spPr>
        <p:txBody>
          <a:bodyPr>
            <a:normAutofit fontScale="85000" lnSpcReduction="20000"/>
          </a:bodyPr>
          <a:lstStyle/>
          <a:p>
            <a:r>
              <a:rPr lang="en-US" dirty="0" smtClean="0"/>
              <a:t>VDI</a:t>
            </a:r>
          </a:p>
          <a:p>
            <a:pPr lvl="1"/>
            <a:r>
              <a:rPr lang="en-US" dirty="0" smtClean="0"/>
              <a:t>Three class rooms at each campuses in production pilot</a:t>
            </a:r>
          </a:p>
          <a:p>
            <a:pPr lvl="2"/>
            <a:r>
              <a:rPr lang="en-US" dirty="0"/>
              <a:t>Make campus-specific choices</a:t>
            </a:r>
          </a:p>
          <a:p>
            <a:pPr lvl="2"/>
            <a:r>
              <a:rPr lang="en-US" dirty="0" smtClean="0"/>
              <a:t>Shake the bugs out</a:t>
            </a:r>
          </a:p>
          <a:p>
            <a:pPr lvl="2"/>
            <a:r>
              <a:rPr lang="en-US" dirty="0" smtClean="0"/>
              <a:t>Campus IT people are trained and become proficient in the new methods</a:t>
            </a:r>
          </a:p>
          <a:p>
            <a:pPr lvl="1"/>
            <a:r>
              <a:rPr lang="en-US" dirty="0" smtClean="0"/>
              <a:t>2013 Target: </a:t>
            </a:r>
          </a:p>
          <a:p>
            <a:pPr lvl="2"/>
            <a:r>
              <a:rPr lang="en-US" dirty="0" smtClean="0"/>
              <a:t>Double or triple VDI sessions for labs and classroom usage</a:t>
            </a:r>
          </a:p>
          <a:p>
            <a:pPr lvl="2"/>
            <a:r>
              <a:rPr lang="en-US" dirty="0" smtClean="0"/>
              <a:t>100 VDI sessions for faculty and Staff usage (Secure Remote work/ Continuity of Operations)</a:t>
            </a:r>
          </a:p>
          <a:p>
            <a:pPr lvl="1"/>
            <a:r>
              <a:rPr lang="en-US" dirty="0" smtClean="0"/>
              <a:t>Can accommodate future Distance Learning</a:t>
            </a:r>
          </a:p>
        </p:txBody>
      </p:sp>
      <p:sp>
        <p:nvSpPr>
          <p:cNvPr id="5" name="Content Placeholder 4"/>
          <p:cNvSpPr>
            <a:spLocks noGrp="1"/>
          </p:cNvSpPr>
          <p:nvPr>
            <p:ph sz="half" idx="2"/>
          </p:nvPr>
        </p:nvSpPr>
        <p:spPr>
          <a:xfrm>
            <a:off x="457200" y="1676400"/>
            <a:ext cx="4038600" cy="4572000"/>
          </a:xfrm>
        </p:spPr>
        <p:txBody>
          <a:bodyPr>
            <a:normAutofit fontScale="85000" lnSpcReduction="20000"/>
          </a:bodyPr>
          <a:lstStyle/>
          <a:p>
            <a:r>
              <a:rPr lang="en-US" dirty="0" smtClean="0"/>
              <a:t>Data Center </a:t>
            </a:r>
          </a:p>
          <a:p>
            <a:pPr lvl="1"/>
            <a:r>
              <a:rPr lang="en-US" dirty="0" smtClean="0"/>
              <a:t>Power reduced 48% </a:t>
            </a:r>
            <a:endParaRPr lang="en-US" dirty="0"/>
          </a:p>
          <a:p>
            <a:pPr lvl="1"/>
            <a:r>
              <a:rPr lang="en-US" dirty="0" smtClean="0"/>
              <a:t>HVAC reduced  40% </a:t>
            </a:r>
            <a:endParaRPr lang="en-US" dirty="0"/>
          </a:p>
          <a:p>
            <a:pPr lvl="1"/>
            <a:r>
              <a:rPr lang="en-US" dirty="0" smtClean="0"/>
              <a:t>Space reduced 68%</a:t>
            </a:r>
          </a:p>
          <a:p>
            <a:pPr lvl="1"/>
            <a:r>
              <a:rPr lang="en-US" dirty="0" smtClean="0"/>
              <a:t>Savings as old equipment is not replaced but virtualized</a:t>
            </a:r>
            <a:endParaRPr lang="en-US" dirty="0"/>
          </a:p>
          <a:p>
            <a:pPr lvl="1"/>
            <a:r>
              <a:rPr lang="en-US" dirty="0" smtClean="0"/>
              <a:t>Some old servers cannot be virtualized</a:t>
            </a:r>
          </a:p>
          <a:p>
            <a:pPr lvl="2"/>
            <a:r>
              <a:rPr lang="en-US" dirty="0" smtClean="0"/>
              <a:t>Old and forgotten application technical details</a:t>
            </a:r>
          </a:p>
          <a:p>
            <a:pPr lvl="2"/>
            <a:r>
              <a:rPr lang="en-US" dirty="0" smtClean="0"/>
              <a:t>Some hardware not offered in UCS</a:t>
            </a:r>
          </a:p>
          <a:p>
            <a:pPr lvl="3"/>
            <a:r>
              <a:rPr lang="en-US" dirty="0" smtClean="0"/>
              <a:t>Graphics accelerators</a:t>
            </a:r>
          </a:p>
          <a:p>
            <a:pPr lvl="3"/>
            <a:r>
              <a:rPr lang="en-US" dirty="0" smtClean="0"/>
              <a:t>Modems</a:t>
            </a:r>
          </a:p>
          <a:p>
            <a:pPr lvl="1"/>
            <a:r>
              <a:rPr lang="en-US" dirty="0" smtClean="0"/>
              <a:t>SQL machines are being bundled into a separate effort</a:t>
            </a:r>
          </a:p>
          <a:p>
            <a:pPr marL="0" indent="0">
              <a:buNone/>
            </a:pPr>
            <a:endParaRPr lang="en-US" dirty="0"/>
          </a:p>
        </p:txBody>
      </p:sp>
      <p:sp>
        <p:nvSpPr>
          <p:cNvPr id="4" name="Slide Number Placeholder 3"/>
          <p:cNvSpPr>
            <a:spLocks noGrp="1"/>
          </p:cNvSpPr>
          <p:nvPr>
            <p:ph type="sldNum" sz="quarter" idx="12"/>
          </p:nvPr>
        </p:nvSpPr>
        <p:spPr/>
        <p:txBody>
          <a:bodyPr/>
          <a:lstStyle/>
          <a:p>
            <a:fld id="{83A355B6-A078-41AD-9061-316D4AEAA0D3}" type="slidenum">
              <a:rPr lang="en-US" smtClean="0"/>
              <a:t>16</a:t>
            </a:fld>
            <a:endParaRPr lang="en-US"/>
          </a:p>
        </p:txBody>
      </p:sp>
    </p:spTree>
    <p:extLst>
      <p:ext uri="{BB962C8B-B14F-4D97-AF65-F5344CB8AC3E}">
        <p14:creationId xmlns:p14="http://schemas.microsoft.com/office/powerpoint/2010/main" val="33626690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5316279" y="1382046"/>
            <a:ext cx="3500696" cy="1346363"/>
          </a:xfrm>
          <a:prstGeom prst="rect">
            <a:avLst/>
          </a:prstGeom>
          <a:solidFill>
            <a:schemeClr val="bg1"/>
          </a:solidFill>
          <a:ln>
            <a:solidFill>
              <a:schemeClr val="bg1">
                <a:lumMod val="9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defRPr/>
            </a:pPr>
            <a:r>
              <a:rPr lang="en-US" sz="1400" dirty="0" smtClean="0">
                <a:solidFill>
                  <a:srgbClr val="000000"/>
                </a:solidFill>
                <a:ea typeface="ＭＳ Ｐゴシック" charset="-128"/>
              </a:rPr>
              <a:t>Information and data is our most important asset.  </a:t>
            </a:r>
            <a:r>
              <a:rPr lang="en-US" sz="2000" dirty="0" smtClean="0">
                <a:solidFill>
                  <a:srgbClr val="870021"/>
                </a:solidFill>
                <a:latin typeface="Arial Black" pitchFamily="34" charset="0"/>
                <a:ea typeface="ＭＳ Ｐゴシック" charset="-128"/>
              </a:rPr>
              <a:t>Security is a priority </a:t>
            </a:r>
            <a:r>
              <a:rPr lang="en-US" sz="1400" dirty="0" smtClean="0">
                <a:solidFill>
                  <a:srgbClr val="000000"/>
                </a:solidFill>
                <a:latin typeface="Arial Narrow" pitchFamily="34" charset="0"/>
                <a:ea typeface="ＭＳ Ｐゴシック" charset="-128"/>
              </a:rPr>
              <a:t>and we need to ensure that this  data and IP is safeguarded</a:t>
            </a:r>
            <a:endParaRPr lang="en-US" sz="1400" dirty="0">
              <a:solidFill>
                <a:srgbClr val="000000"/>
              </a:solidFill>
              <a:latin typeface="Arial Narrow" pitchFamily="34" charset="0"/>
              <a:ea typeface="ＭＳ Ｐゴシック" charset="-128"/>
            </a:endParaRPr>
          </a:p>
        </p:txBody>
      </p:sp>
      <p:pic>
        <p:nvPicPr>
          <p:cNvPr id="129026" name="Picture 2" descr="http://www.microsoft.com/presspass/_resources/images/blank.gif"/>
          <p:cNvPicPr>
            <a:picLocks noChangeAspect="1" noChangeArrowheads="1"/>
          </p:cNvPicPr>
          <p:nvPr/>
        </p:nvPicPr>
        <p:blipFill>
          <a:blip r:embed="rId3"/>
          <a:srcRect/>
          <a:stretch>
            <a:fillRect/>
          </a:stretch>
        </p:blipFill>
        <p:spPr bwMode="auto">
          <a:xfrm>
            <a:off x="8474045" y="-98425"/>
            <a:ext cx="9525" cy="9525"/>
          </a:xfrm>
          <a:prstGeom prst="rect">
            <a:avLst/>
          </a:prstGeom>
          <a:noFill/>
        </p:spPr>
      </p:pic>
      <p:pic>
        <p:nvPicPr>
          <p:cNvPr id="129027" name="Picture 3" descr="http://www.microsoft.com/presspass/_resources/images/blank.gif"/>
          <p:cNvPicPr>
            <a:picLocks noChangeAspect="1" noChangeArrowheads="1"/>
          </p:cNvPicPr>
          <p:nvPr/>
        </p:nvPicPr>
        <p:blipFill>
          <a:blip r:embed="rId3"/>
          <a:srcRect/>
          <a:stretch>
            <a:fillRect/>
          </a:stretch>
        </p:blipFill>
        <p:spPr bwMode="auto">
          <a:xfrm>
            <a:off x="8505795" y="-98425"/>
            <a:ext cx="9525" cy="9525"/>
          </a:xfrm>
          <a:prstGeom prst="rect">
            <a:avLst/>
          </a:prstGeom>
          <a:noFill/>
        </p:spPr>
      </p:pic>
      <p:sp>
        <p:nvSpPr>
          <p:cNvPr id="54" name="Title 17"/>
          <p:cNvSpPr txBox="1">
            <a:spLocks/>
          </p:cNvSpPr>
          <p:nvPr/>
        </p:nvSpPr>
        <p:spPr bwMode="auto">
          <a:xfrm>
            <a:off x="328958" y="381000"/>
            <a:ext cx="8053041" cy="846005"/>
          </a:xfrm>
          <a:prstGeom prst="rect">
            <a:avLst/>
          </a:prstGeom>
          <a:noFill/>
          <a:ln w="9525">
            <a:noFill/>
            <a:miter lim="800000"/>
            <a:headEnd/>
            <a:tailEnd/>
          </a:ln>
        </p:spPr>
        <p:txBody>
          <a:bodyPr vert="horz" wrap="square" lIns="45720" tIns="45720" rIns="45720" bIns="45720" numCol="1" anchor="b" anchorCtr="0" compatLnSpc="1">
            <a:prstTxWarp prst="textNoShape">
              <a:avLst/>
            </a:prstTxWarp>
            <a:noAutofit/>
          </a:bodyPr>
          <a:lstStyle/>
          <a:p>
            <a:pPr algn="l" eaLnBrk="0" fontAlgn="base" hangingPunct="0">
              <a:spcBef>
                <a:spcPct val="0"/>
              </a:spcBef>
              <a:spcAft>
                <a:spcPct val="0"/>
              </a:spcAft>
              <a:defRPr/>
            </a:pPr>
            <a:r>
              <a:rPr lang="en-US" sz="4000" kern="0" dirty="0" smtClean="0">
                <a:solidFill>
                  <a:schemeClr val="tx2"/>
                </a:solidFill>
                <a:latin typeface="+mj-lt"/>
              </a:rPr>
              <a:t>Managing Desktops in Education</a:t>
            </a:r>
            <a:endParaRPr lang="en-US" sz="4000" kern="0" dirty="0">
              <a:solidFill>
                <a:schemeClr val="tx2"/>
              </a:solidFill>
              <a:latin typeface="+mj-lt"/>
            </a:endParaRPr>
          </a:p>
        </p:txBody>
      </p:sp>
      <p:sp>
        <p:nvSpPr>
          <p:cNvPr id="25" name="Rectangle 24"/>
          <p:cNvSpPr/>
          <p:nvPr/>
        </p:nvSpPr>
        <p:spPr>
          <a:xfrm>
            <a:off x="685800" y="1669125"/>
            <a:ext cx="2669860" cy="1562319"/>
          </a:xfrm>
          <a:prstGeom prst="rect">
            <a:avLst/>
          </a:prstGeom>
          <a:solidFill>
            <a:schemeClr val="bg1"/>
          </a:solidFill>
          <a:ln>
            <a:solidFill>
              <a:schemeClr val="bg1">
                <a:lumMod val="9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dirty="0" smtClean="0">
                <a:solidFill>
                  <a:srgbClr val="000000"/>
                </a:solidFill>
                <a:ea typeface="MS PGothic" pitchFamily="34" charset="-128"/>
              </a:rPr>
              <a:t>How do I maintain or improve  desktop management when </a:t>
            </a:r>
            <a:r>
              <a:rPr lang="en-US" sz="2000" dirty="0" smtClean="0">
                <a:solidFill>
                  <a:srgbClr val="870021"/>
                </a:solidFill>
                <a:latin typeface="Arial Black" pitchFamily="34" charset="0"/>
                <a:ea typeface="MS PGothic" pitchFamily="34" charset="-128"/>
              </a:rPr>
              <a:t>I’m required to do more with less? </a:t>
            </a:r>
            <a:r>
              <a:rPr lang="en-US" sz="1400" dirty="0" smtClean="0">
                <a:solidFill>
                  <a:srgbClr val="000000"/>
                </a:solidFill>
                <a:ea typeface="ＭＳ Ｐゴシック" charset="-128"/>
              </a:rPr>
              <a:t>Less budget, less power consumption, less resources..</a:t>
            </a:r>
            <a:endParaRPr lang="en-US" sz="1400" dirty="0" smtClean="0">
              <a:solidFill>
                <a:srgbClr val="870021"/>
              </a:solidFill>
              <a:latin typeface="Arial Black" pitchFamily="34" charset="0"/>
              <a:ea typeface="MS PGothic" pitchFamily="34" charset="-128"/>
            </a:endParaRPr>
          </a:p>
        </p:txBody>
      </p:sp>
      <p:sp>
        <p:nvSpPr>
          <p:cNvPr id="27" name="Rectangle 26"/>
          <p:cNvSpPr/>
          <p:nvPr/>
        </p:nvSpPr>
        <p:spPr>
          <a:xfrm>
            <a:off x="5638800" y="3733800"/>
            <a:ext cx="3018155" cy="1981200"/>
          </a:xfrm>
          <a:prstGeom prst="rect">
            <a:avLst/>
          </a:prstGeom>
          <a:solidFill>
            <a:schemeClr val="bg1"/>
          </a:solidFill>
          <a:ln>
            <a:solidFill>
              <a:schemeClr val="bg1">
                <a:lumMod val="9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2000" dirty="0" smtClean="0">
                <a:solidFill>
                  <a:srgbClr val="870021"/>
                </a:solidFill>
                <a:latin typeface="Arial Black" pitchFamily="34" charset="0"/>
                <a:ea typeface="MS PGothic" pitchFamily="34" charset="-128"/>
              </a:rPr>
              <a:t>I need to provide students and teachers with the best possible experience</a:t>
            </a:r>
            <a:r>
              <a:rPr lang="en-US" sz="1400" dirty="0" smtClean="0">
                <a:solidFill>
                  <a:srgbClr val="000000"/>
                </a:solidFill>
                <a:ea typeface="MS PGothic" pitchFamily="34" charset="-128"/>
              </a:rPr>
              <a:t> on campus, off campus, on multiple devices.</a:t>
            </a:r>
            <a:endParaRPr lang="en-US" sz="1400" b="1" dirty="0">
              <a:solidFill>
                <a:srgbClr val="870021"/>
              </a:solidFill>
              <a:ea typeface="MS PGothic" pitchFamily="34" charset="-128"/>
            </a:endParaRPr>
          </a:p>
        </p:txBody>
      </p:sp>
      <p:sp>
        <p:nvSpPr>
          <p:cNvPr id="29" name="Rectangle 28"/>
          <p:cNvSpPr/>
          <p:nvPr/>
        </p:nvSpPr>
        <p:spPr>
          <a:xfrm>
            <a:off x="232754" y="3733800"/>
            <a:ext cx="2891446" cy="1875363"/>
          </a:xfrm>
          <a:prstGeom prst="rect">
            <a:avLst/>
          </a:prstGeom>
          <a:solidFill>
            <a:schemeClr val="bg1"/>
          </a:solidFill>
          <a:ln>
            <a:solidFill>
              <a:schemeClr val="bg1">
                <a:lumMod val="9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en-US" sz="2000" dirty="0" smtClean="0">
                <a:solidFill>
                  <a:srgbClr val="870021"/>
                </a:solidFill>
                <a:latin typeface="Arial Black" pitchFamily="34" charset="0"/>
                <a:ea typeface="ＭＳ Ｐゴシック" charset="-128"/>
              </a:rPr>
              <a:t>I need to support a growing portfolio of diverse applications </a:t>
            </a:r>
            <a:r>
              <a:rPr lang="en-US" sz="1400" dirty="0" smtClean="0">
                <a:solidFill>
                  <a:srgbClr val="000000"/>
                </a:solidFill>
                <a:ea typeface="ＭＳ Ｐゴシック" charset="-128"/>
              </a:rPr>
              <a:t>and some of them are from the 1800s!</a:t>
            </a:r>
            <a:endParaRPr lang="en-US" sz="1400" dirty="0">
              <a:solidFill>
                <a:srgbClr val="000000"/>
              </a:solidFill>
              <a:ea typeface="ＭＳ Ｐゴシック" charset="-128"/>
            </a:endParaRPr>
          </a:p>
        </p:txBody>
      </p:sp>
      <p:pic>
        <p:nvPicPr>
          <p:cNvPr id="12" name="Picture 2" descr="Students send e-mail, conduct research, and write papers in the computing facilities on campus"/>
          <p:cNvPicPr>
            <a:picLocks noChangeAspect="1" noChangeArrowheads="1"/>
          </p:cNvPicPr>
          <p:nvPr/>
        </p:nvPicPr>
        <p:blipFill>
          <a:blip r:embed="rId4" cstate="print"/>
          <a:srcRect/>
          <a:stretch>
            <a:fillRect/>
          </a:stretch>
        </p:blipFill>
        <p:spPr bwMode="auto">
          <a:xfrm>
            <a:off x="2971800" y="2590800"/>
            <a:ext cx="2849245" cy="194266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Slide Number Placeholder 1"/>
          <p:cNvSpPr>
            <a:spLocks noGrp="1"/>
          </p:cNvSpPr>
          <p:nvPr>
            <p:ph type="sldNum" sz="quarter" idx="12"/>
          </p:nvPr>
        </p:nvSpPr>
        <p:spPr/>
        <p:txBody>
          <a:bodyPr/>
          <a:lstStyle/>
          <a:p>
            <a:fld id="{83A355B6-A078-41AD-9061-316D4AEAA0D3}" type="slidenum">
              <a:rPr lang="en-US" smtClean="0"/>
              <a:t>17</a:t>
            </a:fld>
            <a:endParaRPr lang="en-US"/>
          </a:p>
        </p:txBody>
      </p:sp>
      <p:sp>
        <p:nvSpPr>
          <p:cNvPr id="11" name="TextBox 10"/>
          <p:cNvSpPr txBox="1"/>
          <p:nvPr/>
        </p:nvSpPr>
        <p:spPr>
          <a:xfrm>
            <a:off x="4735616" y="5029200"/>
            <a:ext cx="877163" cy="230832"/>
          </a:xfrm>
          <a:prstGeom prst="rect">
            <a:avLst/>
          </a:prstGeom>
          <a:noFill/>
        </p:spPr>
        <p:txBody>
          <a:bodyPr wrap="none" rtlCol="0">
            <a:spAutoFit/>
          </a:bodyPr>
          <a:lstStyle/>
          <a:p>
            <a:r>
              <a:rPr lang="en-US" sz="900" dirty="0" smtClean="0"/>
              <a:t>Source: Citrix</a:t>
            </a:r>
            <a:endParaRPr lang="en-US" sz="900" dirty="0"/>
          </a:p>
        </p:txBody>
      </p:sp>
      <p:sp>
        <p:nvSpPr>
          <p:cNvPr id="13" name="TextBox 12"/>
          <p:cNvSpPr txBox="1"/>
          <p:nvPr/>
        </p:nvSpPr>
        <p:spPr>
          <a:xfrm>
            <a:off x="435343" y="5943600"/>
            <a:ext cx="8043464"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dirty="0" smtClean="0"/>
              <a:t>Using cloud </a:t>
            </a:r>
            <a:r>
              <a:rPr lang="en-US" dirty="0"/>
              <a:t>building </a:t>
            </a:r>
            <a:r>
              <a:rPr lang="en-US" dirty="0" smtClean="0"/>
              <a:t>blocks, Desktop and Application </a:t>
            </a:r>
            <a:r>
              <a:rPr lang="en-US" dirty="0"/>
              <a:t>Virtualization </a:t>
            </a:r>
            <a:r>
              <a:rPr lang="en-US" dirty="0" smtClean="0"/>
              <a:t>became feasible.  Again, what was once very manual can be automatic.</a:t>
            </a:r>
            <a:endParaRPr lang="en-US" dirty="0"/>
          </a:p>
        </p:txBody>
      </p:sp>
    </p:spTree>
    <p:extLst>
      <p:ext uri="{BB962C8B-B14F-4D97-AF65-F5344CB8AC3E}">
        <p14:creationId xmlns:p14="http://schemas.microsoft.com/office/powerpoint/2010/main" val="344656204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173162"/>
          </a:xfrm>
        </p:spPr>
        <p:txBody>
          <a:bodyPr>
            <a:normAutofit/>
          </a:bodyPr>
          <a:lstStyle/>
          <a:p>
            <a:r>
              <a:rPr lang="en-US" b="1" i="1" dirty="0" smtClean="0"/>
              <a:t>Virtual Desktop Infrastructure (VDI)</a:t>
            </a:r>
            <a:r>
              <a:rPr lang="en-US" dirty="0" smtClean="0"/>
              <a:t/>
            </a:r>
            <a:br>
              <a:rPr lang="en-US" dirty="0" smtClean="0"/>
            </a:br>
            <a:r>
              <a:rPr lang="en-US" sz="2200" dirty="0" smtClean="0"/>
              <a:t>Network-based Boot and Applications</a:t>
            </a:r>
            <a:endParaRPr lang="en-US" sz="2200" dirty="0"/>
          </a:p>
        </p:txBody>
      </p:sp>
      <p:sp>
        <p:nvSpPr>
          <p:cNvPr id="2" name="Slide Number Placeholder 1"/>
          <p:cNvSpPr>
            <a:spLocks noGrp="1"/>
          </p:cNvSpPr>
          <p:nvPr>
            <p:ph type="sldNum" sz="quarter" idx="12"/>
          </p:nvPr>
        </p:nvSpPr>
        <p:spPr/>
        <p:txBody>
          <a:bodyPr/>
          <a:lstStyle/>
          <a:p>
            <a:fld id="{83A355B6-A078-41AD-9061-316D4AEAA0D3}" type="slidenum">
              <a:rPr lang="en-US" smtClean="0"/>
              <a:t>18</a:t>
            </a:fld>
            <a:endParaRPr lang="en-US"/>
          </a:p>
        </p:txBody>
      </p:sp>
      <p:pic>
        <p:nvPicPr>
          <p:cNvPr id="1029" name="Picture 5" descr="C:\Users\Paul\AppData\Local\Microsoft\Windows\Temporary Internet Files\Content.IE5\UB65XKCD\MC90043524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685" y="1828800"/>
            <a:ext cx="1199669" cy="237363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33400" y="1364120"/>
            <a:ext cx="1366837" cy="523220"/>
          </a:xfrm>
          <a:prstGeom prst="rect">
            <a:avLst/>
          </a:prstGeom>
          <a:noFill/>
        </p:spPr>
        <p:txBody>
          <a:bodyPr wrap="square" rtlCol="0">
            <a:spAutoFit/>
          </a:bodyPr>
          <a:lstStyle/>
          <a:p>
            <a:pPr algn="r"/>
            <a:r>
              <a:rPr lang="en-US" sz="1400" dirty="0" smtClean="0"/>
              <a:t>Provisioning Server</a:t>
            </a:r>
            <a:endParaRPr lang="en-US" sz="1400" dirty="0"/>
          </a:p>
        </p:txBody>
      </p:sp>
      <p:cxnSp>
        <p:nvCxnSpPr>
          <p:cNvPr id="16" name="Straight Connector 15"/>
          <p:cNvCxnSpPr/>
          <p:nvPr/>
        </p:nvCxnSpPr>
        <p:spPr>
          <a:xfrm>
            <a:off x="1066800" y="3810000"/>
            <a:ext cx="2143125" cy="230572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609600" y="4038601"/>
            <a:ext cx="1971675" cy="2229527"/>
            <a:chOff x="609600" y="4038601"/>
            <a:chExt cx="1971675" cy="2229527"/>
          </a:xfrm>
        </p:grpSpPr>
        <p:grpSp>
          <p:nvGrpSpPr>
            <p:cNvPr id="6" name="Group 5"/>
            <p:cNvGrpSpPr/>
            <p:nvPr/>
          </p:nvGrpSpPr>
          <p:grpSpPr>
            <a:xfrm>
              <a:off x="609600" y="4448853"/>
              <a:ext cx="1971675" cy="1819275"/>
              <a:chOff x="3667125" y="3581399"/>
              <a:chExt cx="1971675" cy="1819275"/>
            </a:xfrm>
          </p:grpSpPr>
          <p:sp>
            <p:nvSpPr>
              <p:cNvPr id="5" name="computr2"/>
              <p:cNvSpPr>
                <a:spLocks noEditPoints="1" noChangeArrowheads="1"/>
              </p:cNvSpPr>
              <p:nvPr/>
            </p:nvSpPr>
            <p:spPr bwMode="auto">
              <a:xfrm>
                <a:off x="3667125" y="3581399"/>
                <a:ext cx="904875" cy="752475"/>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 name="computr2"/>
              <p:cNvSpPr>
                <a:spLocks noEditPoints="1" noChangeArrowheads="1"/>
              </p:cNvSpPr>
              <p:nvPr/>
            </p:nvSpPr>
            <p:spPr bwMode="auto">
              <a:xfrm>
                <a:off x="3819525" y="3733799"/>
                <a:ext cx="904875" cy="752475"/>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computr2"/>
              <p:cNvSpPr>
                <a:spLocks noEditPoints="1" noChangeArrowheads="1"/>
              </p:cNvSpPr>
              <p:nvPr/>
            </p:nvSpPr>
            <p:spPr bwMode="auto">
              <a:xfrm>
                <a:off x="3971925" y="3886199"/>
                <a:ext cx="904875" cy="752475"/>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computr2"/>
              <p:cNvSpPr>
                <a:spLocks noEditPoints="1" noChangeArrowheads="1"/>
              </p:cNvSpPr>
              <p:nvPr/>
            </p:nvSpPr>
            <p:spPr bwMode="auto">
              <a:xfrm>
                <a:off x="4124325" y="4038599"/>
                <a:ext cx="904875" cy="752475"/>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computr2"/>
              <p:cNvSpPr>
                <a:spLocks noEditPoints="1" noChangeArrowheads="1"/>
              </p:cNvSpPr>
              <p:nvPr/>
            </p:nvSpPr>
            <p:spPr bwMode="auto">
              <a:xfrm>
                <a:off x="4276725" y="4190999"/>
                <a:ext cx="904875" cy="752475"/>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computr2"/>
              <p:cNvSpPr>
                <a:spLocks noEditPoints="1" noChangeArrowheads="1"/>
              </p:cNvSpPr>
              <p:nvPr/>
            </p:nvSpPr>
            <p:spPr bwMode="auto">
              <a:xfrm>
                <a:off x="4429125" y="4343399"/>
                <a:ext cx="904875" cy="752475"/>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computr2"/>
              <p:cNvSpPr>
                <a:spLocks noEditPoints="1" noChangeArrowheads="1"/>
              </p:cNvSpPr>
              <p:nvPr/>
            </p:nvSpPr>
            <p:spPr bwMode="auto">
              <a:xfrm>
                <a:off x="4581525" y="4495799"/>
                <a:ext cx="904875" cy="752475"/>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computr2"/>
              <p:cNvSpPr>
                <a:spLocks noEditPoints="1" noChangeArrowheads="1"/>
              </p:cNvSpPr>
              <p:nvPr/>
            </p:nvSpPr>
            <p:spPr bwMode="auto">
              <a:xfrm>
                <a:off x="4733925" y="4648199"/>
                <a:ext cx="904875" cy="752475"/>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18" name="Elbow Connector 17"/>
            <p:cNvCxnSpPr/>
            <p:nvPr/>
          </p:nvCxnSpPr>
          <p:spPr>
            <a:xfrm rot="5400000">
              <a:off x="908431" y="4120770"/>
              <a:ext cx="398822" cy="23448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rot="5400000">
              <a:off x="1060831" y="4273170"/>
              <a:ext cx="398822" cy="23448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5400000">
              <a:off x="1213231" y="4425570"/>
              <a:ext cx="398822" cy="23448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rot="5400000">
              <a:off x="1365631" y="4577970"/>
              <a:ext cx="398822" cy="23448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5400000">
              <a:off x="1518031" y="4730370"/>
              <a:ext cx="398822" cy="23448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rot="5400000">
              <a:off x="1670431" y="4882770"/>
              <a:ext cx="398822" cy="23448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5400000">
              <a:off x="1822831" y="5035170"/>
              <a:ext cx="398822" cy="23448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rot="5400000">
              <a:off x="1975231" y="5187570"/>
              <a:ext cx="398822" cy="23448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9" name="Elbow Connector 28"/>
            <p:cNvCxnSpPr/>
            <p:nvPr/>
          </p:nvCxnSpPr>
          <p:spPr>
            <a:xfrm rot="5400000">
              <a:off x="2127631" y="5339970"/>
              <a:ext cx="398822" cy="234483"/>
            </a:xfrm>
            <a:prstGeom prst="bentConnector3">
              <a:avLst/>
            </a:prstGeom>
          </p:spPr>
          <p:style>
            <a:lnRef idx="1">
              <a:schemeClr val="accent1"/>
            </a:lnRef>
            <a:fillRef idx="0">
              <a:schemeClr val="accent1"/>
            </a:fillRef>
            <a:effectRef idx="0">
              <a:schemeClr val="accent1"/>
            </a:effectRef>
            <a:fontRef idx="minor">
              <a:schemeClr val="tx1"/>
            </a:fontRef>
          </p:style>
        </p:cxnSp>
      </p:grpSp>
      <p:cxnSp>
        <p:nvCxnSpPr>
          <p:cNvPr id="20" name="Elbow Connector 19"/>
          <p:cNvCxnSpPr>
            <a:stCxn id="1029" idx="3"/>
          </p:cNvCxnSpPr>
          <p:nvPr/>
        </p:nvCxnSpPr>
        <p:spPr>
          <a:xfrm>
            <a:off x="1896354" y="3015616"/>
            <a:ext cx="243130" cy="1879007"/>
          </a:xfrm>
          <a:prstGeom prst="bentConnector2">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rot="16200000">
            <a:off x="1296888" y="3960912"/>
            <a:ext cx="1981201" cy="307777"/>
          </a:xfrm>
          <a:prstGeom prst="rect">
            <a:avLst/>
          </a:prstGeom>
          <a:noFill/>
        </p:spPr>
        <p:txBody>
          <a:bodyPr wrap="square" rtlCol="0">
            <a:spAutoFit/>
          </a:bodyPr>
          <a:lstStyle/>
          <a:p>
            <a:pPr algn="r"/>
            <a:r>
              <a:rPr lang="en-US" sz="1400" dirty="0" smtClean="0"/>
              <a:t>Bootable Base Image</a:t>
            </a:r>
            <a:endParaRPr lang="en-US" sz="1400" dirty="0"/>
          </a:p>
        </p:txBody>
      </p:sp>
      <p:pic>
        <p:nvPicPr>
          <p:cNvPr id="39" name="Picture 5" descr="C:\Users\Paul\AppData\Local\Microsoft\Windows\Temporary Internet Files\Content.IE5\UB65XKCD\MC90043524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3908" y="1828799"/>
            <a:ext cx="1199669" cy="2373631"/>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514600" y="1381780"/>
            <a:ext cx="1024397" cy="523220"/>
          </a:xfrm>
          <a:prstGeom prst="rect">
            <a:avLst/>
          </a:prstGeom>
          <a:noFill/>
        </p:spPr>
        <p:txBody>
          <a:bodyPr wrap="square" rtlCol="0">
            <a:spAutoFit/>
          </a:bodyPr>
          <a:lstStyle/>
          <a:p>
            <a:pPr algn="r"/>
            <a:r>
              <a:rPr lang="en-US" sz="1400" dirty="0" err="1" smtClean="0"/>
              <a:t>XenApp</a:t>
            </a:r>
            <a:r>
              <a:rPr lang="en-US" sz="1400" dirty="0" smtClean="0"/>
              <a:t> Server</a:t>
            </a:r>
            <a:endParaRPr lang="en-US" sz="1400" dirty="0"/>
          </a:p>
        </p:txBody>
      </p:sp>
      <p:cxnSp>
        <p:nvCxnSpPr>
          <p:cNvPr id="41" name="Elbow Connector 40"/>
          <p:cNvCxnSpPr/>
          <p:nvPr/>
        </p:nvCxnSpPr>
        <p:spPr>
          <a:xfrm flipH="1">
            <a:off x="2514600" y="2895600"/>
            <a:ext cx="978977" cy="2336208"/>
          </a:xfrm>
          <a:prstGeom prst="bentConnector4">
            <a:avLst>
              <a:gd name="adj1" fmla="val -23351"/>
              <a:gd name="adj2" fmla="val 75400"/>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rot="16200000">
            <a:off x="2533728" y="3790873"/>
            <a:ext cx="2315253" cy="677108"/>
          </a:xfrm>
          <a:prstGeom prst="rect">
            <a:avLst/>
          </a:prstGeom>
          <a:noFill/>
        </p:spPr>
        <p:txBody>
          <a:bodyPr wrap="square" rtlCol="0">
            <a:spAutoFit/>
          </a:bodyPr>
          <a:lstStyle/>
          <a:p>
            <a:pPr algn="r"/>
            <a:r>
              <a:rPr lang="en-US" sz="1400" dirty="0" smtClean="0"/>
              <a:t>App Screen I/O</a:t>
            </a:r>
          </a:p>
          <a:p>
            <a:pPr algn="r"/>
            <a:r>
              <a:rPr lang="en-US" sz="1000" dirty="0" smtClean="0"/>
              <a:t> </a:t>
            </a:r>
          </a:p>
          <a:p>
            <a:pPr algn="r"/>
            <a:r>
              <a:rPr lang="en-US" sz="1400" dirty="0" smtClean="0"/>
              <a:t> (</a:t>
            </a:r>
            <a:r>
              <a:rPr lang="en-US" sz="1400" b="1" dirty="0" smtClean="0"/>
              <a:t>server-based applications</a:t>
            </a:r>
            <a:r>
              <a:rPr lang="en-US" sz="1400" dirty="0" smtClean="0"/>
              <a:t>)</a:t>
            </a:r>
            <a:endParaRPr lang="en-US" sz="1400" dirty="0"/>
          </a:p>
        </p:txBody>
      </p:sp>
      <p:pic>
        <p:nvPicPr>
          <p:cNvPr id="1030" name="Picture 6" descr="C:\Users\Paul\AppData\Local\Microsoft\Windows\Temporary Internet Files\Content.IE5\FZ3Y5S7U\MC900433879[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004" y="5643694"/>
            <a:ext cx="428733" cy="42873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p:cNvSpPr txBox="1"/>
          <p:nvPr/>
        </p:nvSpPr>
        <p:spPr>
          <a:xfrm>
            <a:off x="80963" y="6019800"/>
            <a:ext cx="1519237" cy="523220"/>
          </a:xfrm>
          <a:prstGeom prst="rect">
            <a:avLst/>
          </a:prstGeom>
          <a:noFill/>
        </p:spPr>
        <p:txBody>
          <a:bodyPr wrap="square" rtlCol="0">
            <a:spAutoFit/>
          </a:bodyPr>
          <a:lstStyle/>
          <a:p>
            <a:pPr algn="r"/>
            <a:r>
              <a:rPr lang="en-US" sz="1400" dirty="0" smtClean="0"/>
              <a:t>Save student files </a:t>
            </a:r>
          </a:p>
          <a:p>
            <a:pPr algn="r"/>
            <a:r>
              <a:rPr lang="en-US" sz="1400" dirty="0" smtClean="0"/>
              <a:t>to external drive</a:t>
            </a:r>
            <a:endParaRPr lang="en-US" sz="1400" dirty="0"/>
          </a:p>
        </p:txBody>
      </p:sp>
      <p:pic>
        <p:nvPicPr>
          <p:cNvPr id="38" name="Picture 37"/>
          <p:cNvPicPr>
            <a:picLocks noChangeAspect="1"/>
          </p:cNvPicPr>
          <p:nvPr/>
        </p:nvPicPr>
        <p:blipFill rotWithShape="1">
          <a:blip r:embed="rId5" cstate="print">
            <a:extLst>
              <a:ext uri="{28A0092B-C50C-407E-A947-70E740481C1C}">
                <a14:useLocalDpi xmlns:a14="http://schemas.microsoft.com/office/drawing/2010/main" val="0"/>
              </a:ext>
            </a:extLst>
          </a:blip>
          <a:srcRect l="6" r="65994"/>
          <a:stretch/>
        </p:blipFill>
        <p:spPr>
          <a:xfrm>
            <a:off x="4267200" y="1439105"/>
            <a:ext cx="4419600" cy="5199529"/>
          </a:xfrm>
          <a:prstGeom prst="rect">
            <a:avLst/>
          </a:prstGeom>
        </p:spPr>
      </p:pic>
      <p:sp>
        <p:nvSpPr>
          <p:cNvPr id="43" name="Line Callout 2 42"/>
          <p:cNvSpPr/>
          <p:nvPr/>
        </p:nvSpPr>
        <p:spPr>
          <a:xfrm>
            <a:off x="6096000" y="1799998"/>
            <a:ext cx="2558143" cy="2062103"/>
          </a:xfrm>
          <a:prstGeom prst="borderCallout2">
            <a:avLst>
              <a:gd name="adj1" fmla="val 18214"/>
              <a:gd name="adj2" fmla="val -3231"/>
              <a:gd name="adj3" fmla="val 18750"/>
              <a:gd name="adj4" fmla="val -16667"/>
              <a:gd name="adj5" fmla="val 35932"/>
              <a:gd name="adj6" fmla="val -30586"/>
            </a:avLst>
          </a:prstGeom>
          <a:gradFill>
            <a:gsLst>
              <a:gs pos="0">
                <a:srgbClr val="000000"/>
              </a:gs>
              <a:gs pos="39999">
                <a:srgbClr val="0A128C"/>
              </a:gs>
              <a:gs pos="70000">
                <a:srgbClr val="181CC7"/>
              </a:gs>
              <a:gs pos="88000">
                <a:srgbClr val="7005D4"/>
              </a:gs>
              <a:gs pos="100000">
                <a:srgbClr val="8C3D91"/>
              </a:gs>
            </a:gsLst>
            <a:lin ang="5400000" scaled="0"/>
          </a:gradFill>
          <a:ln w="28575">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600" b="1" dirty="0" smtClean="0">
                <a:solidFill>
                  <a:schemeClr val="bg1"/>
                </a:solidFill>
              </a:rPr>
              <a:t>All applications run on the centralized </a:t>
            </a:r>
            <a:r>
              <a:rPr lang="en-US" sz="1600" b="1" dirty="0" err="1" smtClean="0">
                <a:solidFill>
                  <a:schemeClr val="bg1"/>
                </a:solidFill>
              </a:rPr>
              <a:t>XenApp</a:t>
            </a:r>
            <a:r>
              <a:rPr lang="en-US" sz="1600" b="1" dirty="0" smtClean="0">
                <a:solidFill>
                  <a:schemeClr val="bg1"/>
                </a:solidFill>
              </a:rPr>
              <a:t> Servers and no longer reside on the PC hard drive.  </a:t>
            </a:r>
          </a:p>
          <a:p>
            <a:pPr algn="ctr"/>
            <a:endParaRPr lang="en-US" sz="1600" b="1" dirty="0">
              <a:solidFill>
                <a:schemeClr val="tx1"/>
              </a:solidFill>
            </a:endParaRPr>
          </a:p>
          <a:p>
            <a:pPr algn="ctr"/>
            <a:r>
              <a:rPr lang="en-US" sz="1600" b="1" dirty="0" smtClean="0">
                <a:solidFill>
                  <a:srgbClr val="FFFF00"/>
                </a:solidFill>
              </a:rPr>
              <a:t>Click on these </a:t>
            </a:r>
            <a:r>
              <a:rPr lang="en-US" sz="1600" b="1" u="sng" dirty="0" smtClean="0">
                <a:solidFill>
                  <a:srgbClr val="FFFF00"/>
                </a:solidFill>
              </a:rPr>
              <a:t>shortcuts</a:t>
            </a:r>
            <a:r>
              <a:rPr lang="en-US" sz="1600" b="1" dirty="0" smtClean="0">
                <a:solidFill>
                  <a:srgbClr val="FFFF00"/>
                </a:solidFill>
              </a:rPr>
              <a:t> to run an app.</a:t>
            </a:r>
            <a:endParaRPr lang="en-US" sz="1600" b="1" dirty="0">
              <a:solidFill>
                <a:srgbClr val="FFFF00"/>
              </a:solidFill>
            </a:endParaRPr>
          </a:p>
        </p:txBody>
      </p:sp>
    </p:spTree>
    <p:extLst>
      <p:ext uri="{BB962C8B-B14F-4D97-AF65-F5344CB8AC3E}">
        <p14:creationId xmlns:p14="http://schemas.microsoft.com/office/powerpoint/2010/main" val="268349853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19200"/>
          </a:xfrm>
        </p:spPr>
        <p:txBody>
          <a:bodyPr/>
          <a:lstStyle/>
          <a:p>
            <a:r>
              <a:rPr lang="en-US" dirty="0" smtClean="0"/>
              <a:t>Coping with Size and Growth</a:t>
            </a:r>
            <a:endParaRPr lang="en-US" dirty="0"/>
          </a:p>
        </p:txBody>
      </p:sp>
      <p:sp>
        <p:nvSpPr>
          <p:cNvPr id="3" name="Content Placeholder 2"/>
          <p:cNvSpPr>
            <a:spLocks noGrp="1"/>
          </p:cNvSpPr>
          <p:nvPr>
            <p:ph sz="half" idx="1"/>
          </p:nvPr>
        </p:nvSpPr>
        <p:spPr>
          <a:xfrm>
            <a:off x="4648200" y="1600200"/>
            <a:ext cx="4114800" cy="4724400"/>
          </a:xfrm>
        </p:spPr>
        <p:txBody>
          <a:bodyPr>
            <a:normAutofit fontScale="77500" lnSpcReduction="20000"/>
          </a:bodyPr>
          <a:lstStyle/>
          <a:p>
            <a:r>
              <a:rPr lang="en-US" dirty="0" smtClean="0"/>
              <a:t>While IT is essential to increase enrollment, IT resources are challenged</a:t>
            </a:r>
          </a:p>
          <a:p>
            <a:pPr lvl="1"/>
            <a:r>
              <a:rPr lang="en-US" dirty="0" smtClean="0"/>
              <a:t>Power, cooling, space, and technical people in short supply</a:t>
            </a:r>
          </a:p>
          <a:p>
            <a:pPr lvl="1"/>
            <a:r>
              <a:rPr lang="en-US" dirty="0" smtClean="0"/>
              <a:t>Extended service hours to accommodate students</a:t>
            </a:r>
          </a:p>
          <a:p>
            <a:r>
              <a:rPr lang="en-US" dirty="0" smtClean="0"/>
              <a:t>Campuses expanding while IT infrastructure is consolidating </a:t>
            </a:r>
          </a:p>
          <a:p>
            <a:pPr lvl="1"/>
            <a:r>
              <a:rPr lang="en-US" dirty="0" smtClean="0"/>
              <a:t>Each campus has its specialty and culture</a:t>
            </a:r>
          </a:p>
          <a:p>
            <a:pPr lvl="1"/>
            <a:r>
              <a:rPr lang="en-US" dirty="0" smtClean="0"/>
              <a:t>IT infra is application agnostic</a:t>
            </a:r>
          </a:p>
          <a:p>
            <a:pPr lvl="1"/>
            <a:r>
              <a:rPr lang="en-US" dirty="0" smtClean="0"/>
              <a:t>Distributed services moving to private cloud</a:t>
            </a:r>
          </a:p>
          <a:p>
            <a:pPr lvl="1"/>
            <a:r>
              <a:rPr lang="en-US" dirty="0" smtClean="0"/>
              <a:t>Virtualization</a:t>
            </a:r>
          </a:p>
          <a:p>
            <a:pPr lvl="2"/>
            <a:r>
              <a:rPr lang="en-US" dirty="0" smtClean="0"/>
              <a:t>Servers</a:t>
            </a:r>
          </a:p>
          <a:p>
            <a:pPr lvl="2"/>
            <a:r>
              <a:rPr lang="en-US" dirty="0" smtClean="0"/>
              <a:t>Classroom and lab desktops</a:t>
            </a:r>
            <a:endParaRPr lang="en-US" dirty="0"/>
          </a:p>
        </p:txBody>
      </p:sp>
      <p:sp>
        <p:nvSpPr>
          <p:cNvPr id="4" name="Content Placeholder 3"/>
          <p:cNvSpPr>
            <a:spLocks noGrp="1"/>
          </p:cNvSpPr>
          <p:nvPr>
            <p:ph sz="half" idx="2"/>
          </p:nvPr>
        </p:nvSpPr>
        <p:spPr>
          <a:xfrm>
            <a:off x="365760" y="1600200"/>
            <a:ext cx="4358640" cy="4800600"/>
          </a:xfrm>
        </p:spPr>
        <p:txBody>
          <a:bodyPr>
            <a:normAutofit fontScale="77500" lnSpcReduction="20000"/>
          </a:bodyPr>
          <a:lstStyle/>
          <a:p>
            <a:r>
              <a:rPr lang="en-US" dirty="0" smtClean="0"/>
              <a:t>NVCC belongs to VCCS</a:t>
            </a:r>
          </a:p>
          <a:p>
            <a:pPr lvl="1"/>
            <a:r>
              <a:rPr lang="en-US" dirty="0" smtClean="0"/>
              <a:t>VCCS has 23 community colleges</a:t>
            </a:r>
          </a:p>
          <a:p>
            <a:pPr lvl="1"/>
            <a:r>
              <a:rPr lang="en-US" dirty="0" smtClean="0"/>
              <a:t>40 campuses across the state</a:t>
            </a:r>
          </a:p>
          <a:p>
            <a:pPr lvl="2"/>
            <a:r>
              <a:rPr lang="en-US" dirty="0" smtClean="0"/>
              <a:t>8</a:t>
            </a:r>
            <a:r>
              <a:rPr lang="en-US" dirty="0"/>
              <a:t>% growth 2009-</a:t>
            </a:r>
            <a:r>
              <a:rPr lang="en-US" dirty="0" smtClean="0"/>
              <a:t>2011</a:t>
            </a:r>
            <a:endParaRPr lang="en-US" dirty="0"/>
          </a:p>
          <a:p>
            <a:pPr lvl="2"/>
            <a:r>
              <a:rPr lang="en-US" dirty="0"/>
              <a:t>13% growth </a:t>
            </a:r>
            <a:r>
              <a:rPr lang="en-US" dirty="0" smtClean="0"/>
              <a:t>2008-2010</a:t>
            </a:r>
            <a:endParaRPr lang="en-US" sz="1700" dirty="0"/>
          </a:p>
          <a:p>
            <a:pPr lvl="1"/>
            <a:r>
              <a:rPr lang="en-US" dirty="0" smtClean="0"/>
              <a:t>VCCS often used as a cost effective launch platform into VA’s excellent university system</a:t>
            </a:r>
          </a:p>
          <a:p>
            <a:r>
              <a:rPr lang="en-US" dirty="0" smtClean="0"/>
              <a:t>NVCC Campuses</a:t>
            </a:r>
          </a:p>
          <a:p>
            <a:pPr lvl="1"/>
            <a:r>
              <a:rPr lang="en-US" dirty="0"/>
              <a:t>NVCC is the nation’s 2</a:t>
            </a:r>
            <a:r>
              <a:rPr lang="en-US" baseline="30000" dirty="0"/>
              <a:t>nd</a:t>
            </a:r>
            <a:r>
              <a:rPr lang="en-US" dirty="0"/>
              <a:t> largest community college after </a:t>
            </a:r>
            <a:r>
              <a:rPr lang="en-US" dirty="0" smtClean="0"/>
              <a:t/>
            </a:r>
            <a:br>
              <a:rPr lang="en-US" dirty="0" smtClean="0"/>
            </a:br>
            <a:r>
              <a:rPr lang="en-US" dirty="0" smtClean="0"/>
              <a:t>Miami-Dade </a:t>
            </a:r>
            <a:endParaRPr lang="en-US" dirty="0"/>
          </a:p>
          <a:p>
            <a:pPr lvl="1"/>
            <a:r>
              <a:rPr lang="en-US" dirty="0" smtClean="0"/>
              <a:t>Six campuses in </a:t>
            </a:r>
            <a:r>
              <a:rPr lang="en-US" dirty="0" err="1" smtClean="0"/>
              <a:t>NoVA</a:t>
            </a:r>
            <a:endParaRPr lang="en-US" dirty="0" smtClean="0"/>
          </a:p>
          <a:p>
            <a:pPr lvl="1"/>
            <a:r>
              <a:rPr lang="en-US" dirty="0" smtClean="0"/>
              <a:t>75,000+ students from 150 countries </a:t>
            </a:r>
          </a:p>
          <a:p>
            <a:pPr lvl="1"/>
            <a:r>
              <a:rPr lang="en-US" dirty="0" smtClean="0"/>
              <a:t>160 associate degrees</a:t>
            </a:r>
            <a:endParaRPr lang="en-US" dirty="0"/>
          </a:p>
          <a:p>
            <a:pPr lvl="1"/>
            <a:endParaRPr lang="en-US" dirty="0" smtClean="0"/>
          </a:p>
        </p:txBody>
      </p:sp>
      <p:sp>
        <p:nvSpPr>
          <p:cNvPr id="5" name="Slide Number Placeholder 4"/>
          <p:cNvSpPr>
            <a:spLocks noGrp="1"/>
          </p:cNvSpPr>
          <p:nvPr>
            <p:ph type="sldNum" sz="quarter" idx="12"/>
          </p:nvPr>
        </p:nvSpPr>
        <p:spPr/>
        <p:txBody>
          <a:bodyPr/>
          <a:lstStyle/>
          <a:p>
            <a:fld id="{83A355B6-A078-41AD-9061-316D4AEAA0D3}" type="slidenum">
              <a:rPr lang="en-US" smtClean="0"/>
              <a:t>1</a:t>
            </a:fld>
            <a:endParaRPr lang="en-US" dirty="0"/>
          </a:p>
        </p:txBody>
      </p:sp>
    </p:spTree>
    <p:extLst>
      <p:ext uri="{BB962C8B-B14F-4D97-AF65-F5344CB8AC3E}">
        <p14:creationId xmlns:p14="http://schemas.microsoft.com/office/powerpoint/2010/main" val="56451775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Culture Clash</a:t>
            </a:r>
            <a:br>
              <a:rPr lang="en-US" dirty="0" smtClean="0"/>
            </a:br>
            <a:r>
              <a:rPr lang="en-US" sz="2200" dirty="0"/>
              <a:t>Campus IT control OS but who </a:t>
            </a:r>
            <a:r>
              <a:rPr lang="en-US" sz="2200" dirty="0" smtClean="0"/>
              <a:t>controls the classroom and lab applications?</a:t>
            </a:r>
            <a:endParaRPr lang="en-US" sz="2200" dirty="0"/>
          </a:p>
        </p:txBody>
      </p:sp>
      <p:sp>
        <p:nvSpPr>
          <p:cNvPr id="2" name="Slide Number Placeholder 1"/>
          <p:cNvSpPr>
            <a:spLocks noGrp="1"/>
          </p:cNvSpPr>
          <p:nvPr>
            <p:ph type="sldNum" sz="quarter" idx="12"/>
          </p:nvPr>
        </p:nvSpPr>
        <p:spPr/>
        <p:txBody>
          <a:bodyPr/>
          <a:lstStyle/>
          <a:p>
            <a:fld id="{83A355B6-A078-41AD-9061-316D4AEAA0D3}" type="slidenum">
              <a:rPr lang="en-US" smtClean="0"/>
              <a:t>19</a:t>
            </a:fld>
            <a:endParaRPr lang="en-US"/>
          </a:p>
        </p:txBody>
      </p:sp>
      <p:grpSp>
        <p:nvGrpSpPr>
          <p:cNvPr id="1055" name="Group 1054"/>
          <p:cNvGrpSpPr/>
          <p:nvPr/>
        </p:nvGrpSpPr>
        <p:grpSpPr>
          <a:xfrm>
            <a:off x="457200" y="1600200"/>
            <a:ext cx="8210210" cy="4072857"/>
            <a:chOff x="457200" y="1447800"/>
            <a:chExt cx="8606067" cy="5092701"/>
          </a:xfrm>
        </p:grpSpPr>
        <p:sp>
          <p:nvSpPr>
            <p:cNvPr id="6" name="AutoShape 8"/>
            <p:cNvSpPr>
              <a:spLocks noChangeAspect="1" noChangeArrowheads="1" noTextEdit="1"/>
            </p:cNvSpPr>
            <p:nvPr/>
          </p:nvSpPr>
          <p:spPr bwMode="auto">
            <a:xfrm>
              <a:off x="2057400" y="1447800"/>
              <a:ext cx="5176838"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7" name="Freeform 10"/>
            <p:cNvSpPr>
              <a:spLocks/>
            </p:cNvSpPr>
            <p:nvPr/>
          </p:nvSpPr>
          <p:spPr bwMode="auto">
            <a:xfrm>
              <a:off x="6164263" y="5848350"/>
              <a:ext cx="809625" cy="392113"/>
            </a:xfrm>
            <a:custGeom>
              <a:avLst/>
              <a:gdLst>
                <a:gd name="T0" fmla="*/ 341 w 510"/>
                <a:gd name="T1" fmla="*/ 26 h 247"/>
                <a:gd name="T2" fmla="*/ 389 w 510"/>
                <a:gd name="T3" fmla="*/ 38 h 247"/>
                <a:gd name="T4" fmla="*/ 408 w 510"/>
                <a:gd name="T5" fmla="*/ 44 h 247"/>
                <a:gd name="T6" fmla="*/ 377 w 510"/>
                <a:gd name="T7" fmla="*/ 47 h 247"/>
                <a:gd name="T8" fmla="*/ 331 w 510"/>
                <a:gd name="T9" fmla="*/ 51 h 247"/>
                <a:gd name="T10" fmla="*/ 259 w 510"/>
                <a:gd name="T11" fmla="*/ 57 h 247"/>
                <a:gd name="T12" fmla="*/ 164 w 510"/>
                <a:gd name="T13" fmla="*/ 66 h 247"/>
                <a:gd name="T14" fmla="*/ 113 w 510"/>
                <a:gd name="T15" fmla="*/ 84 h 247"/>
                <a:gd name="T16" fmla="*/ 107 w 510"/>
                <a:gd name="T17" fmla="*/ 93 h 247"/>
                <a:gd name="T18" fmla="*/ 107 w 510"/>
                <a:gd name="T19" fmla="*/ 98 h 247"/>
                <a:gd name="T20" fmla="*/ 112 w 510"/>
                <a:gd name="T21" fmla="*/ 107 h 247"/>
                <a:gd name="T22" fmla="*/ 141 w 510"/>
                <a:gd name="T23" fmla="*/ 120 h 247"/>
                <a:gd name="T24" fmla="*/ 199 w 510"/>
                <a:gd name="T25" fmla="*/ 128 h 247"/>
                <a:gd name="T26" fmla="*/ 277 w 510"/>
                <a:gd name="T27" fmla="*/ 138 h 247"/>
                <a:gd name="T28" fmla="*/ 351 w 510"/>
                <a:gd name="T29" fmla="*/ 146 h 247"/>
                <a:gd name="T30" fmla="*/ 422 w 510"/>
                <a:gd name="T31" fmla="*/ 159 h 247"/>
                <a:gd name="T32" fmla="*/ 482 w 510"/>
                <a:gd name="T33" fmla="*/ 179 h 247"/>
                <a:gd name="T34" fmla="*/ 489 w 510"/>
                <a:gd name="T35" fmla="*/ 184 h 247"/>
                <a:gd name="T36" fmla="*/ 489 w 510"/>
                <a:gd name="T37" fmla="*/ 184 h 247"/>
                <a:gd name="T38" fmla="*/ 464 w 510"/>
                <a:gd name="T39" fmla="*/ 195 h 247"/>
                <a:gd name="T40" fmla="*/ 400 w 510"/>
                <a:gd name="T41" fmla="*/ 207 h 247"/>
                <a:gd name="T42" fmla="*/ 305 w 510"/>
                <a:gd name="T43" fmla="*/ 216 h 247"/>
                <a:gd name="T44" fmla="*/ 185 w 510"/>
                <a:gd name="T45" fmla="*/ 225 h 247"/>
                <a:gd name="T46" fmla="*/ 48 w 510"/>
                <a:gd name="T47" fmla="*/ 229 h 247"/>
                <a:gd name="T48" fmla="*/ 30 w 510"/>
                <a:gd name="T49" fmla="*/ 247 h 247"/>
                <a:gd name="T50" fmla="*/ 141 w 510"/>
                <a:gd name="T51" fmla="*/ 243 h 247"/>
                <a:gd name="T52" fmla="*/ 266 w 510"/>
                <a:gd name="T53" fmla="*/ 236 h 247"/>
                <a:gd name="T54" fmla="*/ 384 w 510"/>
                <a:gd name="T55" fmla="*/ 225 h 247"/>
                <a:gd name="T56" fmla="*/ 471 w 510"/>
                <a:gd name="T57" fmla="*/ 210 h 247"/>
                <a:gd name="T58" fmla="*/ 510 w 510"/>
                <a:gd name="T59" fmla="*/ 187 h 247"/>
                <a:gd name="T60" fmla="*/ 500 w 510"/>
                <a:gd name="T61" fmla="*/ 169 h 247"/>
                <a:gd name="T62" fmla="*/ 474 w 510"/>
                <a:gd name="T63" fmla="*/ 156 h 247"/>
                <a:gd name="T64" fmla="*/ 428 w 510"/>
                <a:gd name="T65" fmla="*/ 144 h 247"/>
                <a:gd name="T66" fmla="*/ 356 w 510"/>
                <a:gd name="T67" fmla="*/ 131 h 247"/>
                <a:gd name="T68" fmla="*/ 279 w 510"/>
                <a:gd name="T69" fmla="*/ 123 h 247"/>
                <a:gd name="T70" fmla="*/ 213 w 510"/>
                <a:gd name="T71" fmla="*/ 115 h 247"/>
                <a:gd name="T72" fmla="*/ 159 w 510"/>
                <a:gd name="T73" fmla="*/ 107 h 247"/>
                <a:gd name="T74" fmla="*/ 130 w 510"/>
                <a:gd name="T75" fmla="*/ 97 h 247"/>
                <a:gd name="T76" fmla="*/ 130 w 510"/>
                <a:gd name="T77" fmla="*/ 95 h 247"/>
                <a:gd name="T78" fmla="*/ 149 w 510"/>
                <a:gd name="T79" fmla="*/ 85 h 247"/>
                <a:gd name="T80" fmla="*/ 221 w 510"/>
                <a:gd name="T81" fmla="*/ 75 h 247"/>
                <a:gd name="T82" fmla="*/ 302 w 510"/>
                <a:gd name="T83" fmla="*/ 69 h 247"/>
                <a:gd name="T84" fmla="*/ 387 w 510"/>
                <a:gd name="T85" fmla="*/ 64 h 247"/>
                <a:gd name="T86" fmla="*/ 426 w 510"/>
                <a:gd name="T87" fmla="*/ 56 h 247"/>
                <a:gd name="T88" fmla="*/ 435 w 510"/>
                <a:gd name="T89" fmla="*/ 41 h 247"/>
                <a:gd name="T90" fmla="*/ 413 w 510"/>
                <a:gd name="T91" fmla="*/ 28 h 247"/>
                <a:gd name="T92" fmla="*/ 338 w 510"/>
                <a:gd name="T93" fmla="*/ 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0" h="247">
                  <a:moveTo>
                    <a:pt x="287" y="15"/>
                  </a:moveTo>
                  <a:lnTo>
                    <a:pt x="317" y="21"/>
                  </a:lnTo>
                  <a:lnTo>
                    <a:pt x="341" y="26"/>
                  </a:lnTo>
                  <a:lnTo>
                    <a:pt x="361" y="29"/>
                  </a:lnTo>
                  <a:lnTo>
                    <a:pt x="376" y="34"/>
                  </a:lnTo>
                  <a:lnTo>
                    <a:pt x="389" y="38"/>
                  </a:lnTo>
                  <a:lnTo>
                    <a:pt x="397" y="39"/>
                  </a:lnTo>
                  <a:lnTo>
                    <a:pt x="403" y="43"/>
                  </a:lnTo>
                  <a:lnTo>
                    <a:pt x="408" y="44"/>
                  </a:lnTo>
                  <a:lnTo>
                    <a:pt x="400" y="46"/>
                  </a:lnTo>
                  <a:lnTo>
                    <a:pt x="389" y="46"/>
                  </a:lnTo>
                  <a:lnTo>
                    <a:pt x="377" y="47"/>
                  </a:lnTo>
                  <a:lnTo>
                    <a:pt x="362" y="49"/>
                  </a:lnTo>
                  <a:lnTo>
                    <a:pt x="348" y="51"/>
                  </a:lnTo>
                  <a:lnTo>
                    <a:pt x="331" y="51"/>
                  </a:lnTo>
                  <a:lnTo>
                    <a:pt x="315" y="52"/>
                  </a:lnTo>
                  <a:lnTo>
                    <a:pt x="300" y="54"/>
                  </a:lnTo>
                  <a:lnTo>
                    <a:pt x="259" y="57"/>
                  </a:lnTo>
                  <a:lnTo>
                    <a:pt x="223" y="59"/>
                  </a:lnTo>
                  <a:lnTo>
                    <a:pt x="190" y="62"/>
                  </a:lnTo>
                  <a:lnTo>
                    <a:pt x="164" y="66"/>
                  </a:lnTo>
                  <a:lnTo>
                    <a:pt x="141" y="70"/>
                  </a:lnTo>
                  <a:lnTo>
                    <a:pt x="125" y="77"/>
                  </a:lnTo>
                  <a:lnTo>
                    <a:pt x="113" y="84"/>
                  </a:lnTo>
                  <a:lnTo>
                    <a:pt x="107" y="92"/>
                  </a:lnTo>
                  <a:lnTo>
                    <a:pt x="107" y="93"/>
                  </a:lnTo>
                  <a:lnTo>
                    <a:pt x="107" y="93"/>
                  </a:lnTo>
                  <a:lnTo>
                    <a:pt x="107" y="93"/>
                  </a:lnTo>
                  <a:lnTo>
                    <a:pt x="107" y="95"/>
                  </a:lnTo>
                  <a:lnTo>
                    <a:pt x="107" y="98"/>
                  </a:lnTo>
                  <a:lnTo>
                    <a:pt x="108" y="102"/>
                  </a:lnTo>
                  <a:lnTo>
                    <a:pt x="110" y="103"/>
                  </a:lnTo>
                  <a:lnTo>
                    <a:pt x="112" y="107"/>
                  </a:lnTo>
                  <a:lnTo>
                    <a:pt x="118" y="111"/>
                  </a:lnTo>
                  <a:lnTo>
                    <a:pt x="128" y="116"/>
                  </a:lnTo>
                  <a:lnTo>
                    <a:pt x="141" y="120"/>
                  </a:lnTo>
                  <a:lnTo>
                    <a:pt x="158" y="123"/>
                  </a:lnTo>
                  <a:lnTo>
                    <a:pt x="177" y="126"/>
                  </a:lnTo>
                  <a:lnTo>
                    <a:pt x="199" y="128"/>
                  </a:lnTo>
                  <a:lnTo>
                    <a:pt x="225" y="131"/>
                  </a:lnTo>
                  <a:lnTo>
                    <a:pt x="253" y="134"/>
                  </a:lnTo>
                  <a:lnTo>
                    <a:pt x="277" y="138"/>
                  </a:lnTo>
                  <a:lnTo>
                    <a:pt x="300" y="139"/>
                  </a:lnTo>
                  <a:lnTo>
                    <a:pt x="325" y="143"/>
                  </a:lnTo>
                  <a:lnTo>
                    <a:pt x="351" y="146"/>
                  </a:lnTo>
                  <a:lnTo>
                    <a:pt x="374" y="149"/>
                  </a:lnTo>
                  <a:lnTo>
                    <a:pt x="399" y="154"/>
                  </a:lnTo>
                  <a:lnTo>
                    <a:pt x="422" y="159"/>
                  </a:lnTo>
                  <a:lnTo>
                    <a:pt x="443" y="164"/>
                  </a:lnTo>
                  <a:lnTo>
                    <a:pt x="469" y="172"/>
                  </a:lnTo>
                  <a:lnTo>
                    <a:pt x="482" y="179"/>
                  </a:lnTo>
                  <a:lnTo>
                    <a:pt x="487" y="182"/>
                  </a:lnTo>
                  <a:lnTo>
                    <a:pt x="489" y="184"/>
                  </a:lnTo>
                  <a:lnTo>
                    <a:pt x="489" y="184"/>
                  </a:lnTo>
                  <a:lnTo>
                    <a:pt x="489" y="184"/>
                  </a:lnTo>
                  <a:lnTo>
                    <a:pt x="489" y="184"/>
                  </a:lnTo>
                  <a:lnTo>
                    <a:pt x="489" y="184"/>
                  </a:lnTo>
                  <a:lnTo>
                    <a:pt x="485" y="187"/>
                  </a:lnTo>
                  <a:lnTo>
                    <a:pt x="477" y="192"/>
                  </a:lnTo>
                  <a:lnTo>
                    <a:pt x="464" y="195"/>
                  </a:lnTo>
                  <a:lnTo>
                    <a:pt x="446" y="200"/>
                  </a:lnTo>
                  <a:lnTo>
                    <a:pt x="425" y="203"/>
                  </a:lnTo>
                  <a:lnTo>
                    <a:pt x="400" y="207"/>
                  </a:lnTo>
                  <a:lnTo>
                    <a:pt x="371" y="210"/>
                  </a:lnTo>
                  <a:lnTo>
                    <a:pt x="340" y="213"/>
                  </a:lnTo>
                  <a:lnTo>
                    <a:pt x="305" y="216"/>
                  </a:lnTo>
                  <a:lnTo>
                    <a:pt x="267" y="220"/>
                  </a:lnTo>
                  <a:lnTo>
                    <a:pt x="226" y="223"/>
                  </a:lnTo>
                  <a:lnTo>
                    <a:pt x="185" y="225"/>
                  </a:lnTo>
                  <a:lnTo>
                    <a:pt x="141" y="226"/>
                  </a:lnTo>
                  <a:lnTo>
                    <a:pt x="95" y="228"/>
                  </a:lnTo>
                  <a:lnTo>
                    <a:pt x="48" y="229"/>
                  </a:lnTo>
                  <a:lnTo>
                    <a:pt x="0" y="231"/>
                  </a:lnTo>
                  <a:lnTo>
                    <a:pt x="0" y="247"/>
                  </a:lnTo>
                  <a:lnTo>
                    <a:pt x="30" y="247"/>
                  </a:lnTo>
                  <a:lnTo>
                    <a:pt x="64" y="246"/>
                  </a:lnTo>
                  <a:lnTo>
                    <a:pt x="102" y="244"/>
                  </a:lnTo>
                  <a:lnTo>
                    <a:pt x="141" y="243"/>
                  </a:lnTo>
                  <a:lnTo>
                    <a:pt x="182" y="241"/>
                  </a:lnTo>
                  <a:lnTo>
                    <a:pt x="225" y="239"/>
                  </a:lnTo>
                  <a:lnTo>
                    <a:pt x="266" y="236"/>
                  </a:lnTo>
                  <a:lnTo>
                    <a:pt x="307" y="233"/>
                  </a:lnTo>
                  <a:lnTo>
                    <a:pt x="346" y="229"/>
                  </a:lnTo>
                  <a:lnTo>
                    <a:pt x="384" y="225"/>
                  </a:lnTo>
                  <a:lnTo>
                    <a:pt x="417" y="221"/>
                  </a:lnTo>
                  <a:lnTo>
                    <a:pt x="446" y="215"/>
                  </a:lnTo>
                  <a:lnTo>
                    <a:pt x="471" y="210"/>
                  </a:lnTo>
                  <a:lnTo>
                    <a:pt x="490" y="203"/>
                  </a:lnTo>
                  <a:lnTo>
                    <a:pt x="503" y="195"/>
                  </a:lnTo>
                  <a:lnTo>
                    <a:pt x="510" y="187"/>
                  </a:lnTo>
                  <a:lnTo>
                    <a:pt x="510" y="180"/>
                  </a:lnTo>
                  <a:lnTo>
                    <a:pt x="507" y="174"/>
                  </a:lnTo>
                  <a:lnTo>
                    <a:pt x="500" y="169"/>
                  </a:lnTo>
                  <a:lnTo>
                    <a:pt x="494" y="164"/>
                  </a:lnTo>
                  <a:lnTo>
                    <a:pt x="484" y="161"/>
                  </a:lnTo>
                  <a:lnTo>
                    <a:pt x="474" y="156"/>
                  </a:lnTo>
                  <a:lnTo>
                    <a:pt x="463" y="152"/>
                  </a:lnTo>
                  <a:lnTo>
                    <a:pt x="451" y="149"/>
                  </a:lnTo>
                  <a:lnTo>
                    <a:pt x="428" y="144"/>
                  </a:lnTo>
                  <a:lnTo>
                    <a:pt x="405" y="139"/>
                  </a:lnTo>
                  <a:lnTo>
                    <a:pt x="381" y="134"/>
                  </a:lnTo>
                  <a:lnTo>
                    <a:pt x="356" y="131"/>
                  </a:lnTo>
                  <a:lnTo>
                    <a:pt x="330" y="128"/>
                  </a:lnTo>
                  <a:lnTo>
                    <a:pt x="305" y="125"/>
                  </a:lnTo>
                  <a:lnTo>
                    <a:pt x="279" y="123"/>
                  </a:lnTo>
                  <a:lnTo>
                    <a:pt x="254" y="120"/>
                  </a:lnTo>
                  <a:lnTo>
                    <a:pt x="233" y="118"/>
                  </a:lnTo>
                  <a:lnTo>
                    <a:pt x="213" y="115"/>
                  </a:lnTo>
                  <a:lnTo>
                    <a:pt x="194" y="113"/>
                  </a:lnTo>
                  <a:lnTo>
                    <a:pt x="176" y="110"/>
                  </a:lnTo>
                  <a:lnTo>
                    <a:pt x="159" y="107"/>
                  </a:lnTo>
                  <a:lnTo>
                    <a:pt x="146" y="105"/>
                  </a:lnTo>
                  <a:lnTo>
                    <a:pt x="136" y="100"/>
                  </a:lnTo>
                  <a:lnTo>
                    <a:pt x="130" y="97"/>
                  </a:lnTo>
                  <a:lnTo>
                    <a:pt x="130" y="97"/>
                  </a:lnTo>
                  <a:lnTo>
                    <a:pt x="130" y="95"/>
                  </a:lnTo>
                  <a:lnTo>
                    <a:pt x="130" y="95"/>
                  </a:lnTo>
                  <a:lnTo>
                    <a:pt x="130" y="95"/>
                  </a:lnTo>
                  <a:lnTo>
                    <a:pt x="136" y="90"/>
                  </a:lnTo>
                  <a:lnTo>
                    <a:pt x="149" y="85"/>
                  </a:lnTo>
                  <a:lnTo>
                    <a:pt x="171" y="82"/>
                  </a:lnTo>
                  <a:lnTo>
                    <a:pt x="195" y="79"/>
                  </a:lnTo>
                  <a:lnTo>
                    <a:pt x="221" y="75"/>
                  </a:lnTo>
                  <a:lnTo>
                    <a:pt x="251" y="72"/>
                  </a:lnTo>
                  <a:lnTo>
                    <a:pt x="277" y="70"/>
                  </a:lnTo>
                  <a:lnTo>
                    <a:pt x="302" y="69"/>
                  </a:lnTo>
                  <a:lnTo>
                    <a:pt x="336" y="67"/>
                  </a:lnTo>
                  <a:lnTo>
                    <a:pt x="364" y="66"/>
                  </a:lnTo>
                  <a:lnTo>
                    <a:pt x="387" y="64"/>
                  </a:lnTo>
                  <a:lnTo>
                    <a:pt x="405" y="61"/>
                  </a:lnTo>
                  <a:lnTo>
                    <a:pt x="418" y="59"/>
                  </a:lnTo>
                  <a:lnTo>
                    <a:pt x="426" y="56"/>
                  </a:lnTo>
                  <a:lnTo>
                    <a:pt x="433" y="51"/>
                  </a:lnTo>
                  <a:lnTo>
                    <a:pt x="435" y="46"/>
                  </a:lnTo>
                  <a:lnTo>
                    <a:pt x="435" y="41"/>
                  </a:lnTo>
                  <a:lnTo>
                    <a:pt x="431" y="38"/>
                  </a:lnTo>
                  <a:lnTo>
                    <a:pt x="425" y="33"/>
                  </a:lnTo>
                  <a:lnTo>
                    <a:pt x="413" y="28"/>
                  </a:lnTo>
                  <a:lnTo>
                    <a:pt x="397" y="23"/>
                  </a:lnTo>
                  <a:lnTo>
                    <a:pt x="372" y="16"/>
                  </a:lnTo>
                  <a:lnTo>
                    <a:pt x="338" y="8"/>
                  </a:lnTo>
                  <a:lnTo>
                    <a:pt x="294" y="0"/>
                  </a:lnTo>
                  <a:lnTo>
                    <a:pt x="287" y="15"/>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8" name="Freeform 11"/>
            <p:cNvSpPr>
              <a:spLocks/>
            </p:cNvSpPr>
            <p:nvPr/>
          </p:nvSpPr>
          <p:spPr bwMode="auto">
            <a:xfrm>
              <a:off x="4962525" y="2212975"/>
              <a:ext cx="66675" cy="3208338"/>
            </a:xfrm>
            <a:custGeom>
              <a:avLst/>
              <a:gdLst>
                <a:gd name="T0" fmla="*/ 41 w 42"/>
                <a:gd name="T1" fmla="*/ 0 h 2021"/>
                <a:gd name="T2" fmla="*/ 41 w 42"/>
                <a:gd name="T3" fmla="*/ 315 h 2021"/>
                <a:gd name="T4" fmla="*/ 42 w 42"/>
                <a:gd name="T5" fmla="*/ 1008 h 2021"/>
                <a:gd name="T6" fmla="*/ 39 w 42"/>
                <a:gd name="T7" fmla="*/ 1703 h 2021"/>
                <a:gd name="T8" fmla="*/ 32 w 42"/>
                <a:gd name="T9" fmla="*/ 2018 h 2021"/>
                <a:gd name="T10" fmla="*/ 24 w 42"/>
                <a:gd name="T11" fmla="*/ 2019 h 2021"/>
                <a:gd name="T12" fmla="*/ 18 w 42"/>
                <a:gd name="T13" fmla="*/ 2021 h 2021"/>
                <a:gd name="T14" fmla="*/ 13 w 42"/>
                <a:gd name="T15" fmla="*/ 2013 h 2021"/>
                <a:gd name="T16" fmla="*/ 11 w 42"/>
                <a:gd name="T17" fmla="*/ 1988 h 2021"/>
                <a:gd name="T18" fmla="*/ 10 w 42"/>
                <a:gd name="T19" fmla="*/ 1885 h 2021"/>
                <a:gd name="T20" fmla="*/ 6 w 42"/>
                <a:gd name="T21" fmla="*/ 1644 h 2021"/>
                <a:gd name="T22" fmla="*/ 1 w 42"/>
                <a:gd name="T23" fmla="*/ 1311 h 2021"/>
                <a:gd name="T24" fmla="*/ 0 w 42"/>
                <a:gd name="T25" fmla="*/ 939 h 2021"/>
                <a:gd name="T26" fmla="*/ 0 w 42"/>
                <a:gd name="T27" fmla="*/ 572 h 2021"/>
                <a:gd name="T28" fmla="*/ 6 w 42"/>
                <a:gd name="T29" fmla="*/ 262 h 2021"/>
                <a:gd name="T30" fmla="*/ 19 w 42"/>
                <a:gd name="T31" fmla="*/ 54 h 2021"/>
                <a:gd name="T32" fmla="*/ 41 w 42"/>
                <a:gd name="T33" fmla="*/ 0 h 2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2021">
                  <a:moveTo>
                    <a:pt x="41" y="0"/>
                  </a:moveTo>
                  <a:lnTo>
                    <a:pt x="41" y="315"/>
                  </a:lnTo>
                  <a:lnTo>
                    <a:pt x="42" y="1008"/>
                  </a:lnTo>
                  <a:lnTo>
                    <a:pt x="39" y="1703"/>
                  </a:lnTo>
                  <a:lnTo>
                    <a:pt x="32" y="2018"/>
                  </a:lnTo>
                  <a:lnTo>
                    <a:pt x="24" y="2019"/>
                  </a:lnTo>
                  <a:lnTo>
                    <a:pt x="18" y="2021"/>
                  </a:lnTo>
                  <a:lnTo>
                    <a:pt x="13" y="2013"/>
                  </a:lnTo>
                  <a:lnTo>
                    <a:pt x="11" y="1988"/>
                  </a:lnTo>
                  <a:lnTo>
                    <a:pt x="10" y="1885"/>
                  </a:lnTo>
                  <a:lnTo>
                    <a:pt x="6" y="1644"/>
                  </a:lnTo>
                  <a:lnTo>
                    <a:pt x="1" y="1311"/>
                  </a:lnTo>
                  <a:lnTo>
                    <a:pt x="0" y="939"/>
                  </a:lnTo>
                  <a:lnTo>
                    <a:pt x="0" y="572"/>
                  </a:lnTo>
                  <a:lnTo>
                    <a:pt x="6" y="262"/>
                  </a:lnTo>
                  <a:lnTo>
                    <a:pt x="19" y="54"/>
                  </a:lnTo>
                  <a:lnTo>
                    <a:pt x="41" y="0"/>
                  </a:lnTo>
                  <a:close/>
                </a:path>
              </a:pathLst>
            </a:custGeom>
            <a:solidFill>
              <a:srgbClr val="F4BC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9" name="Freeform 12"/>
            <p:cNvSpPr>
              <a:spLocks/>
            </p:cNvSpPr>
            <p:nvPr/>
          </p:nvSpPr>
          <p:spPr bwMode="auto">
            <a:xfrm>
              <a:off x="2590800" y="1562100"/>
              <a:ext cx="182563" cy="146050"/>
            </a:xfrm>
            <a:custGeom>
              <a:avLst/>
              <a:gdLst>
                <a:gd name="T0" fmla="*/ 92 w 115"/>
                <a:gd name="T1" fmla="*/ 13 h 92"/>
                <a:gd name="T2" fmla="*/ 90 w 115"/>
                <a:gd name="T3" fmla="*/ 12 h 92"/>
                <a:gd name="T4" fmla="*/ 85 w 115"/>
                <a:gd name="T5" fmla="*/ 8 h 92"/>
                <a:gd name="T6" fmla="*/ 77 w 115"/>
                <a:gd name="T7" fmla="*/ 5 h 92"/>
                <a:gd name="T8" fmla="*/ 67 w 115"/>
                <a:gd name="T9" fmla="*/ 2 h 92"/>
                <a:gd name="T10" fmla="*/ 56 w 115"/>
                <a:gd name="T11" fmla="*/ 0 h 92"/>
                <a:gd name="T12" fmla="*/ 43 w 115"/>
                <a:gd name="T13" fmla="*/ 2 h 92"/>
                <a:gd name="T14" fmla="*/ 28 w 115"/>
                <a:gd name="T15" fmla="*/ 8 h 92"/>
                <a:gd name="T16" fmla="*/ 15 w 115"/>
                <a:gd name="T17" fmla="*/ 20 h 92"/>
                <a:gd name="T18" fmla="*/ 5 w 115"/>
                <a:gd name="T19" fmla="*/ 35 h 92"/>
                <a:gd name="T20" fmla="*/ 0 w 115"/>
                <a:gd name="T21" fmla="*/ 49 h 92"/>
                <a:gd name="T22" fmla="*/ 2 w 115"/>
                <a:gd name="T23" fmla="*/ 62 h 92"/>
                <a:gd name="T24" fmla="*/ 8 w 115"/>
                <a:gd name="T25" fmla="*/ 74 h 92"/>
                <a:gd name="T26" fmla="*/ 18 w 115"/>
                <a:gd name="T27" fmla="*/ 84 h 92"/>
                <a:gd name="T28" fmla="*/ 33 w 115"/>
                <a:gd name="T29" fmla="*/ 90 h 92"/>
                <a:gd name="T30" fmla="*/ 49 w 115"/>
                <a:gd name="T31" fmla="*/ 92 h 92"/>
                <a:gd name="T32" fmla="*/ 69 w 115"/>
                <a:gd name="T33" fmla="*/ 90 h 92"/>
                <a:gd name="T34" fmla="*/ 87 w 115"/>
                <a:gd name="T35" fmla="*/ 85 h 92"/>
                <a:gd name="T36" fmla="*/ 100 w 115"/>
                <a:gd name="T37" fmla="*/ 79 h 92"/>
                <a:gd name="T38" fmla="*/ 108 w 115"/>
                <a:gd name="T39" fmla="*/ 71 h 92"/>
                <a:gd name="T40" fmla="*/ 113 w 115"/>
                <a:gd name="T41" fmla="*/ 61 h 92"/>
                <a:gd name="T42" fmla="*/ 115 w 115"/>
                <a:gd name="T43" fmla="*/ 51 h 92"/>
                <a:gd name="T44" fmla="*/ 112 w 115"/>
                <a:gd name="T45" fmla="*/ 39 h 92"/>
                <a:gd name="T46" fmla="*/ 103 w 115"/>
                <a:gd name="T47" fmla="*/ 26 h 92"/>
                <a:gd name="T48" fmla="*/ 92 w 115"/>
                <a:gd name="T49" fmla="*/ 1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 h="92">
                  <a:moveTo>
                    <a:pt x="92" y="13"/>
                  </a:moveTo>
                  <a:lnTo>
                    <a:pt x="90" y="12"/>
                  </a:lnTo>
                  <a:lnTo>
                    <a:pt x="85" y="8"/>
                  </a:lnTo>
                  <a:lnTo>
                    <a:pt x="77" y="5"/>
                  </a:lnTo>
                  <a:lnTo>
                    <a:pt x="67" y="2"/>
                  </a:lnTo>
                  <a:lnTo>
                    <a:pt x="56" y="0"/>
                  </a:lnTo>
                  <a:lnTo>
                    <a:pt x="43" y="2"/>
                  </a:lnTo>
                  <a:lnTo>
                    <a:pt x="28" y="8"/>
                  </a:lnTo>
                  <a:lnTo>
                    <a:pt x="15" y="20"/>
                  </a:lnTo>
                  <a:lnTo>
                    <a:pt x="5" y="35"/>
                  </a:lnTo>
                  <a:lnTo>
                    <a:pt x="0" y="49"/>
                  </a:lnTo>
                  <a:lnTo>
                    <a:pt x="2" y="62"/>
                  </a:lnTo>
                  <a:lnTo>
                    <a:pt x="8" y="74"/>
                  </a:lnTo>
                  <a:lnTo>
                    <a:pt x="18" y="84"/>
                  </a:lnTo>
                  <a:lnTo>
                    <a:pt x="33" y="90"/>
                  </a:lnTo>
                  <a:lnTo>
                    <a:pt x="49" y="92"/>
                  </a:lnTo>
                  <a:lnTo>
                    <a:pt x="69" y="90"/>
                  </a:lnTo>
                  <a:lnTo>
                    <a:pt x="87" y="85"/>
                  </a:lnTo>
                  <a:lnTo>
                    <a:pt x="100" y="79"/>
                  </a:lnTo>
                  <a:lnTo>
                    <a:pt x="108" y="71"/>
                  </a:lnTo>
                  <a:lnTo>
                    <a:pt x="113" y="61"/>
                  </a:lnTo>
                  <a:lnTo>
                    <a:pt x="115" y="51"/>
                  </a:lnTo>
                  <a:lnTo>
                    <a:pt x="112" y="39"/>
                  </a:lnTo>
                  <a:lnTo>
                    <a:pt x="103" y="26"/>
                  </a:lnTo>
                  <a:lnTo>
                    <a:pt x="92" y="13"/>
                  </a:lnTo>
                  <a:close/>
                </a:path>
              </a:pathLst>
            </a:custGeom>
            <a:solidFill>
              <a:srgbClr val="F4BC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0" name="Freeform 13"/>
            <p:cNvSpPr>
              <a:spLocks/>
            </p:cNvSpPr>
            <p:nvPr/>
          </p:nvSpPr>
          <p:spPr bwMode="auto">
            <a:xfrm>
              <a:off x="5976938" y="4521200"/>
              <a:ext cx="1062038" cy="161925"/>
            </a:xfrm>
            <a:custGeom>
              <a:avLst/>
              <a:gdLst>
                <a:gd name="T0" fmla="*/ 0 w 669"/>
                <a:gd name="T1" fmla="*/ 33 h 102"/>
                <a:gd name="T2" fmla="*/ 5 w 669"/>
                <a:gd name="T3" fmla="*/ 31 h 102"/>
                <a:gd name="T4" fmla="*/ 18 w 669"/>
                <a:gd name="T5" fmla="*/ 29 h 102"/>
                <a:gd name="T6" fmla="*/ 38 w 669"/>
                <a:gd name="T7" fmla="*/ 26 h 102"/>
                <a:gd name="T8" fmla="*/ 66 w 669"/>
                <a:gd name="T9" fmla="*/ 21 h 102"/>
                <a:gd name="T10" fmla="*/ 100 w 669"/>
                <a:gd name="T11" fmla="*/ 18 h 102"/>
                <a:gd name="T12" fmla="*/ 139 w 669"/>
                <a:gd name="T13" fmla="*/ 13 h 102"/>
                <a:gd name="T14" fmla="*/ 184 w 669"/>
                <a:gd name="T15" fmla="*/ 8 h 102"/>
                <a:gd name="T16" fmla="*/ 233 w 669"/>
                <a:gd name="T17" fmla="*/ 5 h 102"/>
                <a:gd name="T18" fmla="*/ 284 w 669"/>
                <a:gd name="T19" fmla="*/ 2 h 102"/>
                <a:gd name="T20" fmla="*/ 338 w 669"/>
                <a:gd name="T21" fmla="*/ 0 h 102"/>
                <a:gd name="T22" fmla="*/ 394 w 669"/>
                <a:gd name="T23" fmla="*/ 0 h 102"/>
                <a:gd name="T24" fmla="*/ 449 w 669"/>
                <a:gd name="T25" fmla="*/ 2 h 102"/>
                <a:gd name="T26" fmla="*/ 507 w 669"/>
                <a:gd name="T27" fmla="*/ 7 h 102"/>
                <a:gd name="T28" fmla="*/ 562 w 669"/>
                <a:gd name="T29" fmla="*/ 15 h 102"/>
                <a:gd name="T30" fmla="*/ 617 w 669"/>
                <a:gd name="T31" fmla="*/ 25 h 102"/>
                <a:gd name="T32" fmla="*/ 669 w 669"/>
                <a:gd name="T33" fmla="*/ 38 h 102"/>
                <a:gd name="T34" fmla="*/ 666 w 669"/>
                <a:gd name="T35" fmla="*/ 39 h 102"/>
                <a:gd name="T36" fmla="*/ 658 w 669"/>
                <a:gd name="T37" fmla="*/ 44 h 102"/>
                <a:gd name="T38" fmla="*/ 644 w 669"/>
                <a:gd name="T39" fmla="*/ 51 h 102"/>
                <a:gd name="T40" fmla="*/ 625 w 669"/>
                <a:gd name="T41" fmla="*/ 59 h 102"/>
                <a:gd name="T42" fmla="*/ 600 w 669"/>
                <a:gd name="T43" fmla="*/ 67 h 102"/>
                <a:gd name="T44" fmla="*/ 569 w 669"/>
                <a:gd name="T45" fmla="*/ 77 h 102"/>
                <a:gd name="T46" fmla="*/ 535 w 669"/>
                <a:gd name="T47" fmla="*/ 85 h 102"/>
                <a:gd name="T48" fmla="*/ 495 w 669"/>
                <a:gd name="T49" fmla="*/ 92 h 102"/>
                <a:gd name="T50" fmla="*/ 449 w 669"/>
                <a:gd name="T51" fmla="*/ 98 h 102"/>
                <a:gd name="T52" fmla="*/ 399 w 669"/>
                <a:gd name="T53" fmla="*/ 102 h 102"/>
                <a:gd name="T54" fmla="*/ 344 w 669"/>
                <a:gd name="T55" fmla="*/ 102 h 102"/>
                <a:gd name="T56" fmla="*/ 284 w 669"/>
                <a:gd name="T57" fmla="*/ 98 h 102"/>
                <a:gd name="T58" fmla="*/ 220 w 669"/>
                <a:gd name="T59" fmla="*/ 90 h 102"/>
                <a:gd name="T60" fmla="*/ 151 w 669"/>
                <a:gd name="T61" fmla="*/ 77 h 102"/>
                <a:gd name="T62" fmla="*/ 77 w 669"/>
                <a:gd name="T63" fmla="*/ 57 h 102"/>
                <a:gd name="T64" fmla="*/ 0 w 669"/>
                <a:gd name="T65" fmla="*/ 3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9" h="102">
                  <a:moveTo>
                    <a:pt x="0" y="33"/>
                  </a:moveTo>
                  <a:lnTo>
                    <a:pt x="5" y="31"/>
                  </a:lnTo>
                  <a:lnTo>
                    <a:pt x="18" y="29"/>
                  </a:lnTo>
                  <a:lnTo>
                    <a:pt x="38" y="26"/>
                  </a:lnTo>
                  <a:lnTo>
                    <a:pt x="66" y="21"/>
                  </a:lnTo>
                  <a:lnTo>
                    <a:pt x="100" y="18"/>
                  </a:lnTo>
                  <a:lnTo>
                    <a:pt x="139" y="13"/>
                  </a:lnTo>
                  <a:lnTo>
                    <a:pt x="184" y="8"/>
                  </a:lnTo>
                  <a:lnTo>
                    <a:pt x="233" y="5"/>
                  </a:lnTo>
                  <a:lnTo>
                    <a:pt x="284" y="2"/>
                  </a:lnTo>
                  <a:lnTo>
                    <a:pt x="338" y="0"/>
                  </a:lnTo>
                  <a:lnTo>
                    <a:pt x="394" y="0"/>
                  </a:lnTo>
                  <a:lnTo>
                    <a:pt x="449" y="2"/>
                  </a:lnTo>
                  <a:lnTo>
                    <a:pt x="507" y="7"/>
                  </a:lnTo>
                  <a:lnTo>
                    <a:pt x="562" y="15"/>
                  </a:lnTo>
                  <a:lnTo>
                    <a:pt x="617" y="25"/>
                  </a:lnTo>
                  <a:lnTo>
                    <a:pt x="669" y="38"/>
                  </a:lnTo>
                  <a:lnTo>
                    <a:pt x="666" y="39"/>
                  </a:lnTo>
                  <a:lnTo>
                    <a:pt x="658" y="44"/>
                  </a:lnTo>
                  <a:lnTo>
                    <a:pt x="644" y="51"/>
                  </a:lnTo>
                  <a:lnTo>
                    <a:pt x="625" y="59"/>
                  </a:lnTo>
                  <a:lnTo>
                    <a:pt x="600" y="67"/>
                  </a:lnTo>
                  <a:lnTo>
                    <a:pt x="569" y="77"/>
                  </a:lnTo>
                  <a:lnTo>
                    <a:pt x="535" y="85"/>
                  </a:lnTo>
                  <a:lnTo>
                    <a:pt x="495" y="92"/>
                  </a:lnTo>
                  <a:lnTo>
                    <a:pt x="449" y="98"/>
                  </a:lnTo>
                  <a:lnTo>
                    <a:pt x="399" y="102"/>
                  </a:lnTo>
                  <a:lnTo>
                    <a:pt x="344" y="102"/>
                  </a:lnTo>
                  <a:lnTo>
                    <a:pt x="284" y="98"/>
                  </a:lnTo>
                  <a:lnTo>
                    <a:pt x="220" y="90"/>
                  </a:lnTo>
                  <a:lnTo>
                    <a:pt x="151" y="77"/>
                  </a:lnTo>
                  <a:lnTo>
                    <a:pt x="77" y="57"/>
                  </a:lnTo>
                  <a:lnTo>
                    <a:pt x="0" y="33"/>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1" name="Freeform 14"/>
            <p:cNvSpPr>
              <a:spLocks/>
            </p:cNvSpPr>
            <p:nvPr/>
          </p:nvSpPr>
          <p:spPr bwMode="auto">
            <a:xfrm>
              <a:off x="2228850" y="4237038"/>
              <a:ext cx="1557338" cy="273050"/>
            </a:xfrm>
            <a:custGeom>
              <a:avLst/>
              <a:gdLst>
                <a:gd name="T0" fmla="*/ 0 w 981"/>
                <a:gd name="T1" fmla="*/ 40 h 172"/>
                <a:gd name="T2" fmla="*/ 7 w 981"/>
                <a:gd name="T3" fmla="*/ 38 h 172"/>
                <a:gd name="T4" fmla="*/ 26 w 981"/>
                <a:gd name="T5" fmla="*/ 36 h 172"/>
                <a:gd name="T6" fmla="*/ 58 w 981"/>
                <a:gd name="T7" fmla="*/ 31 h 172"/>
                <a:gd name="T8" fmla="*/ 99 w 981"/>
                <a:gd name="T9" fmla="*/ 26 h 172"/>
                <a:gd name="T10" fmla="*/ 148 w 981"/>
                <a:gd name="T11" fmla="*/ 20 h 172"/>
                <a:gd name="T12" fmla="*/ 207 w 981"/>
                <a:gd name="T13" fmla="*/ 13 h 172"/>
                <a:gd name="T14" fmla="*/ 271 w 981"/>
                <a:gd name="T15" fmla="*/ 8 h 172"/>
                <a:gd name="T16" fmla="*/ 343 w 981"/>
                <a:gd name="T17" fmla="*/ 4 h 172"/>
                <a:gd name="T18" fmla="*/ 418 w 981"/>
                <a:gd name="T19" fmla="*/ 2 h 172"/>
                <a:gd name="T20" fmla="*/ 497 w 981"/>
                <a:gd name="T21" fmla="*/ 0 h 172"/>
                <a:gd name="T22" fmla="*/ 579 w 981"/>
                <a:gd name="T23" fmla="*/ 2 h 172"/>
                <a:gd name="T24" fmla="*/ 661 w 981"/>
                <a:gd name="T25" fmla="*/ 5 h 172"/>
                <a:gd name="T26" fmla="*/ 743 w 981"/>
                <a:gd name="T27" fmla="*/ 12 h 172"/>
                <a:gd name="T28" fmla="*/ 825 w 981"/>
                <a:gd name="T29" fmla="*/ 23 h 172"/>
                <a:gd name="T30" fmla="*/ 905 w 981"/>
                <a:gd name="T31" fmla="*/ 38 h 172"/>
                <a:gd name="T32" fmla="*/ 981 w 981"/>
                <a:gd name="T33" fmla="*/ 58 h 172"/>
                <a:gd name="T34" fmla="*/ 974 w 981"/>
                <a:gd name="T35" fmla="*/ 61 h 172"/>
                <a:gd name="T36" fmla="*/ 958 w 981"/>
                <a:gd name="T37" fmla="*/ 69 h 172"/>
                <a:gd name="T38" fmla="*/ 931 w 981"/>
                <a:gd name="T39" fmla="*/ 81 h 172"/>
                <a:gd name="T40" fmla="*/ 895 w 981"/>
                <a:gd name="T41" fmla="*/ 95 h 172"/>
                <a:gd name="T42" fmla="*/ 849 w 981"/>
                <a:gd name="T43" fmla="*/ 112 h 172"/>
                <a:gd name="T44" fmla="*/ 797 w 981"/>
                <a:gd name="T45" fmla="*/ 128 h 172"/>
                <a:gd name="T46" fmla="*/ 736 w 981"/>
                <a:gd name="T47" fmla="*/ 145 h 172"/>
                <a:gd name="T48" fmla="*/ 671 w 981"/>
                <a:gd name="T49" fmla="*/ 158 h 172"/>
                <a:gd name="T50" fmla="*/ 597 w 981"/>
                <a:gd name="T51" fmla="*/ 167 h 172"/>
                <a:gd name="T52" fmla="*/ 522 w 981"/>
                <a:gd name="T53" fmla="*/ 172 h 172"/>
                <a:gd name="T54" fmla="*/ 440 w 981"/>
                <a:gd name="T55" fmla="*/ 172 h 172"/>
                <a:gd name="T56" fmla="*/ 356 w 981"/>
                <a:gd name="T57" fmla="*/ 164 h 172"/>
                <a:gd name="T58" fmla="*/ 269 w 981"/>
                <a:gd name="T59" fmla="*/ 149 h 172"/>
                <a:gd name="T60" fmla="*/ 181 w 981"/>
                <a:gd name="T61" fmla="*/ 123 h 172"/>
                <a:gd name="T62" fmla="*/ 90 w 981"/>
                <a:gd name="T63" fmla="*/ 87 h 172"/>
                <a:gd name="T64" fmla="*/ 0 w 981"/>
                <a:gd name="T65" fmla="*/ 4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1" h="172">
                  <a:moveTo>
                    <a:pt x="0" y="40"/>
                  </a:moveTo>
                  <a:lnTo>
                    <a:pt x="7" y="38"/>
                  </a:lnTo>
                  <a:lnTo>
                    <a:pt x="26" y="36"/>
                  </a:lnTo>
                  <a:lnTo>
                    <a:pt x="58" y="31"/>
                  </a:lnTo>
                  <a:lnTo>
                    <a:pt x="99" y="26"/>
                  </a:lnTo>
                  <a:lnTo>
                    <a:pt x="148" y="20"/>
                  </a:lnTo>
                  <a:lnTo>
                    <a:pt x="207" y="13"/>
                  </a:lnTo>
                  <a:lnTo>
                    <a:pt x="271" y="8"/>
                  </a:lnTo>
                  <a:lnTo>
                    <a:pt x="343" y="4"/>
                  </a:lnTo>
                  <a:lnTo>
                    <a:pt x="418" y="2"/>
                  </a:lnTo>
                  <a:lnTo>
                    <a:pt x="497" y="0"/>
                  </a:lnTo>
                  <a:lnTo>
                    <a:pt x="579" y="2"/>
                  </a:lnTo>
                  <a:lnTo>
                    <a:pt x="661" y="5"/>
                  </a:lnTo>
                  <a:lnTo>
                    <a:pt x="743" y="12"/>
                  </a:lnTo>
                  <a:lnTo>
                    <a:pt x="825" y="23"/>
                  </a:lnTo>
                  <a:lnTo>
                    <a:pt x="905" y="38"/>
                  </a:lnTo>
                  <a:lnTo>
                    <a:pt x="981" y="58"/>
                  </a:lnTo>
                  <a:lnTo>
                    <a:pt x="974" y="61"/>
                  </a:lnTo>
                  <a:lnTo>
                    <a:pt x="958" y="69"/>
                  </a:lnTo>
                  <a:lnTo>
                    <a:pt x="931" y="81"/>
                  </a:lnTo>
                  <a:lnTo>
                    <a:pt x="895" y="95"/>
                  </a:lnTo>
                  <a:lnTo>
                    <a:pt x="849" y="112"/>
                  </a:lnTo>
                  <a:lnTo>
                    <a:pt x="797" y="128"/>
                  </a:lnTo>
                  <a:lnTo>
                    <a:pt x="736" y="145"/>
                  </a:lnTo>
                  <a:lnTo>
                    <a:pt x="671" y="158"/>
                  </a:lnTo>
                  <a:lnTo>
                    <a:pt x="597" y="167"/>
                  </a:lnTo>
                  <a:lnTo>
                    <a:pt x="522" y="172"/>
                  </a:lnTo>
                  <a:lnTo>
                    <a:pt x="440" y="172"/>
                  </a:lnTo>
                  <a:lnTo>
                    <a:pt x="356" y="164"/>
                  </a:lnTo>
                  <a:lnTo>
                    <a:pt x="269" y="149"/>
                  </a:lnTo>
                  <a:lnTo>
                    <a:pt x="181" y="123"/>
                  </a:lnTo>
                  <a:lnTo>
                    <a:pt x="90" y="87"/>
                  </a:lnTo>
                  <a:lnTo>
                    <a:pt x="0" y="40"/>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2" name="Freeform 15"/>
            <p:cNvSpPr>
              <a:spLocks/>
            </p:cNvSpPr>
            <p:nvPr/>
          </p:nvSpPr>
          <p:spPr bwMode="auto">
            <a:xfrm>
              <a:off x="4865688" y="1697038"/>
              <a:ext cx="312738" cy="349250"/>
            </a:xfrm>
            <a:custGeom>
              <a:avLst/>
              <a:gdLst>
                <a:gd name="T0" fmla="*/ 121 w 197"/>
                <a:gd name="T1" fmla="*/ 0 h 220"/>
                <a:gd name="T2" fmla="*/ 115 w 197"/>
                <a:gd name="T3" fmla="*/ 0 h 220"/>
                <a:gd name="T4" fmla="*/ 97 w 197"/>
                <a:gd name="T5" fmla="*/ 0 h 220"/>
                <a:gd name="T6" fmla="*/ 72 w 197"/>
                <a:gd name="T7" fmla="*/ 5 h 220"/>
                <a:gd name="T8" fmla="*/ 46 w 197"/>
                <a:gd name="T9" fmla="*/ 13 h 220"/>
                <a:gd name="T10" fmla="*/ 21 w 197"/>
                <a:gd name="T11" fmla="*/ 32 h 220"/>
                <a:gd name="T12" fmla="*/ 5 w 197"/>
                <a:gd name="T13" fmla="*/ 58 h 220"/>
                <a:gd name="T14" fmla="*/ 0 w 197"/>
                <a:gd name="T15" fmla="*/ 99 h 220"/>
                <a:gd name="T16" fmla="*/ 10 w 197"/>
                <a:gd name="T17" fmla="*/ 153 h 220"/>
                <a:gd name="T18" fmla="*/ 28 w 197"/>
                <a:gd name="T19" fmla="*/ 187 h 220"/>
                <a:gd name="T20" fmla="*/ 51 w 197"/>
                <a:gd name="T21" fmla="*/ 210 h 220"/>
                <a:gd name="T22" fmla="*/ 79 w 197"/>
                <a:gd name="T23" fmla="*/ 220 h 220"/>
                <a:gd name="T24" fmla="*/ 108 w 197"/>
                <a:gd name="T25" fmla="*/ 218 h 220"/>
                <a:gd name="T26" fmla="*/ 138 w 197"/>
                <a:gd name="T27" fmla="*/ 210 h 220"/>
                <a:gd name="T28" fmla="*/ 162 w 197"/>
                <a:gd name="T29" fmla="*/ 194 h 220"/>
                <a:gd name="T30" fmla="*/ 182 w 197"/>
                <a:gd name="T31" fmla="*/ 172 h 220"/>
                <a:gd name="T32" fmla="*/ 194 w 197"/>
                <a:gd name="T33" fmla="*/ 148 h 220"/>
                <a:gd name="T34" fmla="*/ 197 w 197"/>
                <a:gd name="T35" fmla="*/ 122 h 220"/>
                <a:gd name="T36" fmla="*/ 195 w 197"/>
                <a:gd name="T37" fmla="*/ 95 h 220"/>
                <a:gd name="T38" fmla="*/ 189 w 197"/>
                <a:gd name="T39" fmla="*/ 71 h 220"/>
                <a:gd name="T40" fmla="*/ 180 w 197"/>
                <a:gd name="T41" fmla="*/ 50 h 220"/>
                <a:gd name="T42" fmla="*/ 167 w 197"/>
                <a:gd name="T43" fmla="*/ 30 h 220"/>
                <a:gd name="T44" fmla="*/ 153 w 197"/>
                <a:gd name="T45" fmla="*/ 15 h 220"/>
                <a:gd name="T46" fmla="*/ 138 w 197"/>
                <a:gd name="T47" fmla="*/ 5 h 220"/>
                <a:gd name="T48" fmla="*/ 121 w 197"/>
                <a:gd name="T49"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7" h="220">
                  <a:moveTo>
                    <a:pt x="121" y="0"/>
                  </a:moveTo>
                  <a:lnTo>
                    <a:pt x="115" y="0"/>
                  </a:lnTo>
                  <a:lnTo>
                    <a:pt x="97" y="0"/>
                  </a:lnTo>
                  <a:lnTo>
                    <a:pt x="72" y="5"/>
                  </a:lnTo>
                  <a:lnTo>
                    <a:pt x="46" y="13"/>
                  </a:lnTo>
                  <a:lnTo>
                    <a:pt x="21" y="32"/>
                  </a:lnTo>
                  <a:lnTo>
                    <a:pt x="5" y="58"/>
                  </a:lnTo>
                  <a:lnTo>
                    <a:pt x="0" y="99"/>
                  </a:lnTo>
                  <a:lnTo>
                    <a:pt x="10" y="153"/>
                  </a:lnTo>
                  <a:lnTo>
                    <a:pt x="28" y="187"/>
                  </a:lnTo>
                  <a:lnTo>
                    <a:pt x="51" y="210"/>
                  </a:lnTo>
                  <a:lnTo>
                    <a:pt x="79" y="220"/>
                  </a:lnTo>
                  <a:lnTo>
                    <a:pt x="108" y="218"/>
                  </a:lnTo>
                  <a:lnTo>
                    <a:pt x="138" y="210"/>
                  </a:lnTo>
                  <a:lnTo>
                    <a:pt x="162" y="194"/>
                  </a:lnTo>
                  <a:lnTo>
                    <a:pt x="182" y="172"/>
                  </a:lnTo>
                  <a:lnTo>
                    <a:pt x="194" y="148"/>
                  </a:lnTo>
                  <a:lnTo>
                    <a:pt x="197" y="122"/>
                  </a:lnTo>
                  <a:lnTo>
                    <a:pt x="195" y="95"/>
                  </a:lnTo>
                  <a:lnTo>
                    <a:pt x="189" y="71"/>
                  </a:lnTo>
                  <a:lnTo>
                    <a:pt x="180" y="50"/>
                  </a:lnTo>
                  <a:lnTo>
                    <a:pt x="167" y="30"/>
                  </a:lnTo>
                  <a:lnTo>
                    <a:pt x="153" y="15"/>
                  </a:lnTo>
                  <a:lnTo>
                    <a:pt x="138" y="5"/>
                  </a:lnTo>
                  <a:lnTo>
                    <a:pt x="121" y="0"/>
                  </a:lnTo>
                  <a:close/>
                </a:path>
              </a:pathLst>
            </a:custGeom>
            <a:solidFill>
              <a:srgbClr val="F4BC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3" name="Freeform 16"/>
            <p:cNvSpPr>
              <a:spLocks/>
            </p:cNvSpPr>
            <p:nvPr/>
          </p:nvSpPr>
          <p:spPr bwMode="auto">
            <a:xfrm>
              <a:off x="2854325" y="1724025"/>
              <a:ext cx="3817938" cy="1019175"/>
            </a:xfrm>
            <a:custGeom>
              <a:avLst/>
              <a:gdLst>
                <a:gd name="T0" fmla="*/ 2402 w 2405"/>
                <a:gd name="T1" fmla="*/ 633 h 642"/>
                <a:gd name="T2" fmla="*/ 2372 w 2405"/>
                <a:gd name="T3" fmla="*/ 629 h 642"/>
                <a:gd name="T4" fmla="*/ 2318 w 2405"/>
                <a:gd name="T5" fmla="*/ 623 h 642"/>
                <a:gd name="T6" fmla="*/ 2238 w 2405"/>
                <a:gd name="T7" fmla="*/ 611 h 642"/>
                <a:gd name="T8" fmla="*/ 2134 w 2405"/>
                <a:gd name="T9" fmla="*/ 596 h 642"/>
                <a:gd name="T10" fmla="*/ 2013 w 2405"/>
                <a:gd name="T11" fmla="*/ 577 h 642"/>
                <a:gd name="T12" fmla="*/ 1872 w 2405"/>
                <a:gd name="T13" fmla="*/ 552 h 642"/>
                <a:gd name="T14" fmla="*/ 1715 w 2405"/>
                <a:gd name="T15" fmla="*/ 523 h 642"/>
                <a:gd name="T16" fmla="*/ 1542 w 2405"/>
                <a:gd name="T17" fmla="*/ 487 h 642"/>
                <a:gd name="T18" fmla="*/ 1360 w 2405"/>
                <a:gd name="T19" fmla="*/ 444 h 642"/>
                <a:gd name="T20" fmla="*/ 1167 w 2405"/>
                <a:gd name="T21" fmla="*/ 396 h 642"/>
                <a:gd name="T22" fmla="*/ 965 w 2405"/>
                <a:gd name="T23" fmla="*/ 341 h 642"/>
                <a:gd name="T24" fmla="*/ 759 w 2405"/>
                <a:gd name="T25" fmla="*/ 278 h 642"/>
                <a:gd name="T26" fmla="*/ 549 w 2405"/>
                <a:gd name="T27" fmla="*/ 210 h 642"/>
                <a:gd name="T28" fmla="*/ 337 w 2405"/>
                <a:gd name="T29" fmla="*/ 131 h 642"/>
                <a:gd name="T30" fmla="*/ 126 w 2405"/>
                <a:gd name="T31" fmla="*/ 46 h 642"/>
                <a:gd name="T32" fmla="*/ 18 w 2405"/>
                <a:gd name="T33" fmla="*/ 1 h 642"/>
                <a:gd name="T34" fmla="*/ 1 w 2405"/>
                <a:gd name="T35" fmla="*/ 11 h 642"/>
                <a:gd name="T36" fmla="*/ 10 w 2405"/>
                <a:gd name="T37" fmla="*/ 36 h 642"/>
                <a:gd name="T38" fmla="*/ 90 w 2405"/>
                <a:gd name="T39" fmla="*/ 83 h 642"/>
                <a:gd name="T40" fmla="*/ 195 w 2405"/>
                <a:gd name="T41" fmla="*/ 129 h 642"/>
                <a:gd name="T42" fmla="*/ 267 w 2405"/>
                <a:gd name="T43" fmla="*/ 155 h 642"/>
                <a:gd name="T44" fmla="*/ 362 w 2405"/>
                <a:gd name="T45" fmla="*/ 192 h 642"/>
                <a:gd name="T46" fmla="*/ 475 w 2405"/>
                <a:gd name="T47" fmla="*/ 231 h 642"/>
                <a:gd name="T48" fmla="*/ 605 w 2405"/>
                <a:gd name="T49" fmla="*/ 277 h 642"/>
                <a:gd name="T50" fmla="*/ 749 w 2405"/>
                <a:gd name="T51" fmla="*/ 324 h 642"/>
                <a:gd name="T52" fmla="*/ 903 w 2405"/>
                <a:gd name="T53" fmla="*/ 374 h 642"/>
                <a:gd name="T54" fmla="*/ 1065 w 2405"/>
                <a:gd name="T55" fmla="*/ 423 h 642"/>
                <a:gd name="T56" fmla="*/ 1234 w 2405"/>
                <a:gd name="T57" fmla="*/ 470 h 642"/>
                <a:gd name="T58" fmla="*/ 1406 w 2405"/>
                <a:gd name="T59" fmla="*/ 514 h 642"/>
                <a:gd name="T60" fmla="*/ 1577 w 2405"/>
                <a:gd name="T61" fmla="*/ 555 h 642"/>
                <a:gd name="T62" fmla="*/ 1747 w 2405"/>
                <a:gd name="T63" fmla="*/ 590 h 642"/>
                <a:gd name="T64" fmla="*/ 1911 w 2405"/>
                <a:gd name="T65" fmla="*/ 616 h 642"/>
                <a:gd name="T66" fmla="*/ 2067 w 2405"/>
                <a:gd name="T67" fmla="*/ 634 h 642"/>
                <a:gd name="T68" fmla="*/ 2213 w 2405"/>
                <a:gd name="T69" fmla="*/ 642 h 642"/>
                <a:gd name="T70" fmla="*/ 2344 w 2405"/>
                <a:gd name="T71" fmla="*/ 639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05" h="642">
                  <a:moveTo>
                    <a:pt x="2405" y="633"/>
                  </a:moveTo>
                  <a:lnTo>
                    <a:pt x="2402" y="633"/>
                  </a:lnTo>
                  <a:lnTo>
                    <a:pt x="2390" y="631"/>
                  </a:lnTo>
                  <a:lnTo>
                    <a:pt x="2372" y="629"/>
                  </a:lnTo>
                  <a:lnTo>
                    <a:pt x="2347" y="626"/>
                  </a:lnTo>
                  <a:lnTo>
                    <a:pt x="2318" y="623"/>
                  </a:lnTo>
                  <a:lnTo>
                    <a:pt x="2280" y="618"/>
                  </a:lnTo>
                  <a:lnTo>
                    <a:pt x="2238" y="611"/>
                  </a:lnTo>
                  <a:lnTo>
                    <a:pt x="2188" y="605"/>
                  </a:lnTo>
                  <a:lnTo>
                    <a:pt x="2134" y="596"/>
                  </a:lnTo>
                  <a:lnTo>
                    <a:pt x="2077" y="587"/>
                  </a:lnTo>
                  <a:lnTo>
                    <a:pt x="2013" y="577"/>
                  </a:lnTo>
                  <a:lnTo>
                    <a:pt x="1944" y="565"/>
                  </a:lnTo>
                  <a:lnTo>
                    <a:pt x="1872" y="552"/>
                  </a:lnTo>
                  <a:lnTo>
                    <a:pt x="1795" y="537"/>
                  </a:lnTo>
                  <a:lnTo>
                    <a:pt x="1715" y="523"/>
                  </a:lnTo>
                  <a:lnTo>
                    <a:pt x="1631" y="505"/>
                  </a:lnTo>
                  <a:lnTo>
                    <a:pt x="1542" y="487"/>
                  </a:lnTo>
                  <a:lnTo>
                    <a:pt x="1452" y="465"/>
                  </a:lnTo>
                  <a:lnTo>
                    <a:pt x="1360" y="444"/>
                  </a:lnTo>
                  <a:lnTo>
                    <a:pt x="1264" y="421"/>
                  </a:lnTo>
                  <a:lnTo>
                    <a:pt x="1167" y="396"/>
                  </a:lnTo>
                  <a:lnTo>
                    <a:pt x="1067" y="370"/>
                  </a:lnTo>
                  <a:lnTo>
                    <a:pt x="965" y="341"/>
                  </a:lnTo>
                  <a:lnTo>
                    <a:pt x="864" y="311"/>
                  </a:lnTo>
                  <a:lnTo>
                    <a:pt x="759" y="278"/>
                  </a:lnTo>
                  <a:lnTo>
                    <a:pt x="654" y="246"/>
                  </a:lnTo>
                  <a:lnTo>
                    <a:pt x="549" y="210"/>
                  </a:lnTo>
                  <a:lnTo>
                    <a:pt x="442" y="172"/>
                  </a:lnTo>
                  <a:lnTo>
                    <a:pt x="337" y="131"/>
                  </a:lnTo>
                  <a:lnTo>
                    <a:pt x="231" y="90"/>
                  </a:lnTo>
                  <a:lnTo>
                    <a:pt x="126" y="46"/>
                  </a:lnTo>
                  <a:lnTo>
                    <a:pt x="21" y="0"/>
                  </a:lnTo>
                  <a:lnTo>
                    <a:pt x="18" y="1"/>
                  </a:lnTo>
                  <a:lnTo>
                    <a:pt x="8" y="5"/>
                  </a:lnTo>
                  <a:lnTo>
                    <a:pt x="1" y="11"/>
                  </a:lnTo>
                  <a:lnTo>
                    <a:pt x="0" y="21"/>
                  </a:lnTo>
                  <a:lnTo>
                    <a:pt x="10" y="36"/>
                  </a:lnTo>
                  <a:lnTo>
                    <a:pt x="39" y="57"/>
                  </a:lnTo>
                  <a:lnTo>
                    <a:pt x="90" y="83"/>
                  </a:lnTo>
                  <a:lnTo>
                    <a:pt x="169" y="118"/>
                  </a:lnTo>
                  <a:lnTo>
                    <a:pt x="195" y="129"/>
                  </a:lnTo>
                  <a:lnTo>
                    <a:pt x="229" y="141"/>
                  </a:lnTo>
                  <a:lnTo>
                    <a:pt x="267" y="155"/>
                  </a:lnTo>
                  <a:lnTo>
                    <a:pt x="313" y="174"/>
                  </a:lnTo>
                  <a:lnTo>
                    <a:pt x="362" y="192"/>
                  </a:lnTo>
                  <a:lnTo>
                    <a:pt x="416" y="211"/>
                  </a:lnTo>
                  <a:lnTo>
                    <a:pt x="475" y="231"/>
                  </a:lnTo>
                  <a:lnTo>
                    <a:pt x="537" y="254"/>
                  </a:lnTo>
                  <a:lnTo>
                    <a:pt x="605" y="277"/>
                  </a:lnTo>
                  <a:lnTo>
                    <a:pt x="675" y="300"/>
                  </a:lnTo>
                  <a:lnTo>
                    <a:pt x="749" y="324"/>
                  </a:lnTo>
                  <a:lnTo>
                    <a:pt x="824" y="349"/>
                  </a:lnTo>
                  <a:lnTo>
                    <a:pt x="903" y="374"/>
                  </a:lnTo>
                  <a:lnTo>
                    <a:pt x="983" y="398"/>
                  </a:lnTo>
                  <a:lnTo>
                    <a:pt x="1065" y="423"/>
                  </a:lnTo>
                  <a:lnTo>
                    <a:pt x="1149" y="446"/>
                  </a:lnTo>
                  <a:lnTo>
                    <a:pt x="1234" y="470"/>
                  </a:lnTo>
                  <a:lnTo>
                    <a:pt x="1320" y="493"/>
                  </a:lnTo>
                  <a:lnTo>
                    <a:pt x="1406" y="514"/>
                  </a:lnTo>
                  <a:lnTo>
                    <a:pt x="1492" y="536"/>
                  </a:lnTo>
                  <a:lnTo>
                    <a:pt x="1577" y="555"/>
                  </a:lnTo>
                  <a:lnTo>
                    <a:pt x="1662" y="573"/>
                  </a:lnTo>
                  <a:lnTo>
                    <a:pt x="1747" y="590"/>
                  </a:lnTo>
                  <a:lnTo>
                    <a:pt x="1829" y="603"/>
                  </a:lnTo>
                  <a:lnTo>
                    <a:pt x="1911" y="616"/>
                  </a:lnTo>
                  <a:lnTo>
                    <a:pt x="1990" y="626"/>
                  </a:lnTo>
                  <a:lnTo>
                    <a:pt x="2067" y="634"/>
                  </a:lnTo>
                  <a:lnTo>
                    <a:pt x="2141" y="641"/>
                  </a:lnTo>
                  <a:lnTo>
                    <a:pt x="2213" y="642"/>
                  </a:lnTo>
                  <a:lnTo>
                    <a:pt x="2280" y="642"/>
                  </a:lnTo>
                  <a:lnTo>
                    <a:pt x="2344" y="639"/>
                  </a:lnTo>
                  <a:lnTo>
                    <a:pt x="2405" y="633"/>
                  </a:lnTo>
                  <a:close/>
                </a:path>
              </a:pathLst>
            </a:custGeom>
            <a:solidFill>
              <a:srgbClr val="F4BC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4" name="Freeform 17"/>
            <p:cNvSpPr>
              <a:spLocks/>
            </p:cNvSpPr>
            <p:nvPr/>
          </p:nvSpPr>
          <p:spPr bwMode="auto">
            <a:xfrm>
              <a:off x="3978275" y="5535613"/>
              <a:ext cx="2111375" cy="801688"/>
            </a:xfrm>
            <a:custGeom>
              <a:avLst/>
              <a:gdLst>
                <a:gd name="T0" fmla="*/ 1310 w 1330"/>
                <a:gd name="T1" fmla="*/ 299 h 505"/>
                <a:gd name="T2" fmla="*/ 1323 w 1330"/>
                <a:gd name="T3" fmla="*/ 308 h 505"/>
                <a:gd name="T4" fmla="*/ 1330 w 1330"/>
                <a:gd name="T5" fmla="*/ 330 h 505"/>
                <a:gd name="T6" fmla="*/ 1305 w 1330"/>
                <a:gd name="T7" fmla="*/ 361 h 505"/>
                <a:gd name="T8" fmla="*/ 1251 w 1330"/>
                <a:gd name="T9" fmla="*/ 389 h 505"/>
                <a:gd name="T10" fmla="*/ 1195 w 1330"/>
                <a:gd name="T11" fmla="*/ 412 h 505"/>
                <a:gd name="T12" fmla="*/ 1125 w 1330"/>
                <a:gd name="T13" fmla="*/ 435 h 505"/>
                <a:gd name="T14" fmla="*/ 1043 w 1330"/>
                <a:gd name="T15" fmla="*/ 458 h 505"/>
                <a:gd name="T16" fmla="*/ 953 w 1330"/>
                <a:gd name="T17" fmla="*/ 477 h 505"/>
                <a:gd name="T18" fmla="*/ 854 w 1330"/>
                <a:gd name="T19" fmla="*/ 494 h 505"/>
                <a:gd name="T20" fmla="*/ 749 w 1330"/>
                <a:gd name="T21" fmla="*/ 503 h 505"/>
                <a:gd name="T22" fmla="*/ 641 w 1330"/>
                <a:gd name="T23" fmla="*/ 505 h 505"/>
                <a:gd name="T24" fmla="*/ 516 w 1330"/>
                <a:gd name="T25" fmla="*/ 497 h 505"/>
                <a:gd name="T26" fmla="*/ 380 w 1330"/>
                <a:gd name="T27" fmla="*/ 477 h 505"/>
                <a:gd name="T28" fmla="*/ 259 w 1330"/>
                <a:gd name="T29" fmla="*/ 451 h 505"/>
                <a:gd name="T30" fmla="*/ 154 w 1330"/>
                <a:gd name="T31" fmla="*/ 418 h 505"/>
                <a:gd name="T32" fmla="*/ 72 w 1330"/>
                <a:gd name="T33" fmla="*/ 384 h 505"/>
                <a:gd name="T34" fmla="*/ 20 w 1330"/>
                <a:gd name="T35" fmla="*/ 351 h 505"/>
                <a:gd name="T36" fmla="*/ 0 w 1330"/>
                <a:gd name="T37" fmla="*/ 322 h 505"/>
                <a:gd name="T38" fmla="*/ 20 w 1330"/>
                <a:gd name="T39" fmla="*/ 299 h 505"/>
                <a:gd name="T40" fmla="*/ 75 w 1330"/>
                <a:gd name="T41" fmla="*/ 284 h 505"/>
                <a:gd name="T42" fmla="*/ 131 w 1330"/>
                <a:gd name="T43" fmla="*/ 274 h 505"/>
                <a:gd name="T44" fmla="*/ 182 w 1330"/>
                <a:gd name="T45" fmla="*/ 266 h 505"/>
                <a:gd name="T46" fmla="*/ 228 w 1330"/>
                <a:gd name="T47" fmla="*/ 258 h 505"/>
                <a:gd name="T48" fmla="*/ 266 w 1330"/>
                <a:gd name="T49" fmla="*/ 248 h 505"/>
                <a:gd name="T50" fmla="*/ 295 w 1330"/>
                <a:gd name="T51" fmla="*/ 236 h 505"/>
                <a:gd name="T52" fmla="*/ 318 w 1330"/>
                <a:gd name="T53" fmla="*/ 220 h 505"/>
                <a:gd name="T54" fmla="*/ 333 w 1330"/>
                <a:gd name="T55" fmla="*/ 197 h 505"/>
                <a:gd name="T56" fmla="*/ 348 w 1330"/>
                <a:gd name="T57" fmla="*/ 159 h 505"/>
                <a:gd name="T58" fmla="*/ 385 w 1330"/>
                <a:gd name="T59" fmla="*/ 126 h 505"/>
                <a:gd name="T60" fmla="*/ 434 w 1330"/>
                <a:gd name="T61" fmla="*/ 108 h 505"/>
                <a:gd name="T62" fmla="*/ 487 w 1330"/>
                <a:gd name="T63" fmla="*/ 87 h 505"/>
                <a:gd name="T64" fmla="*/ 531 w 1330"/>
                <a:gd name="T65" fmla="*/ 56 h 505"/>
                <a:gd name="T66" fmla="*/ 569 w 1330"/>
                <a:gd name="T67" fmla="*/ 30 h 505"/>
                <a:gd name="T68" fmla="*/ 607 w 1330"/>
                <a:gd name="T69" fmla="*/ 13 h 505"/>
                <a:gd name="T70" fmla="*/ 646 w 1330"/>
                <a:gd name="T71" fmla="*/ 5 h 505"/>
                <a:gd name="T72" fmla="*/ 697 w 1330"/>
                <a:gd name="T73" fmla="*/ 0 h 505"/>
                <a:gd name="T74" fmla="*/ 743 w 1330"/>
                <a:gd name="T75" fmla="*/ 7 h 505"/>
                <a:gd name="T76" fmla="*/ 782 w 1330"/>
                <a:gd name="T77" fmla="*/ 25 h 505"/>
                <a:gd name="T78" fmla="*/ 816 w 1330"/>
                <a:gd name="T79" fmla="*/ 54 h 505"/>
                <a:gd name="T80" fmla="*/ 848 w 1330"/>
                <a:gd name="T81" fmla="*/ 81 h 505"/>
                <a:gd name="T82" fmla="*/ 892 w 1330"/>
                <a:gd name="T83" fmla="*/ 89 h 505"/>
                <a:gd name="T84" fmla="*/ 943 w 1330"/>
                <a:gd name="T85" fmla="*/ 100 h 505"/>
                <a:gd name="T86" fmla="*/ 984 w 1330"/>
                <a:gd name="T87" fmla="*/ 133 h 505"/>
                <a:gd name="T88" fmla="*/ 998 w 1330"/>
                <a:gd name="T89" fmla="*/ 176 h 505"/>
                <a:gd name="T90" fmla="*/ 1020 w 1330"/>
                <a:gd name="T91" fmla="*/ 202 h 505"/>
                <a:gd name="T92" fmla="*/ 1054 w 1330"/>
                <a:gd name="T93" fmla="*/ 220 h 505"/>
                <a:gd name="T94" fmla="*/ 1097 w 1330"/>
                <a:gd name="T95" fmla="*/ 235 h 505"/>
                <a:gd name="T96" fmla="*/ 1144 w 1330"/>
                <a:gd name="T97" fmla="*/ 246 h 505"/>
                <a:gd name="T98" fmla="*/ 1194 w 1330"/>
                <a:gd name="T99" fmla="*/ 258 h 505"/>
                <a:gd name="T100" fmla="*/ 1243 w 1330"/>
                <a:gd name="T101" fmla="*/ 271 h 505"/>
                <a:gd name="T102" fmla="*/ 1287 w 1330"/>
                <a:gd name="T103" fmla="*/ 28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30" h="505">
                  <a:moveTo>
                    <a:pt x="1307" y="297"/>
                  </a:moveTo>
                  <a:lnTo>
                    <a:pt x="1310" y="299"/>
                  </a:lnTo>
                  <a:lnTo>
                    <a:pt x="1316" y="302"/>
                  </a:lnTo>
                  <a:lnTo>
                    <a:pt x="1323" y="308"/>
                  </a:lnTo>
                  <a:lnTo>
                    <a:pt x="1330" y="318"/>
                  </a:lnTo>
                  <a:lnTo>
                    <a:pt x="1330" y="330"/>
                  </a:lnTo>
                  <a:lnTo>
                    <a:pt x="1323" y="344"/>
                  </a:lnTo>
                  <a:lnTo>
                    <a:pt x="1305" y="361"/>
                  </a:lnTo>
                  <a:lnTo>
                    <a:pt x="1272" y="379"/>
                  </a:lnTo>
                  <a:lnTo>
                    <a:pt x="1251" y="389"/>
                  </a:lnTo>
                  <a:lnTo>
                    <a:pt x="1225" y="400"/>
                  </a:lnTo>
                  <a:lnTo>
                    <a:pt x="1195" y="412"/>
                  </a:lnTo>
                  <a:lnTo>
                    <a:pt x="1161" y="423"/>
                  </a:lnTo>
                  <a:lnTo>
                    <a:pt x="1125" y="435"/>
                  </a:lnTo>
                  <a:lnTo>
                    <a:pt x="1085" y="446"/>
                  </a:lnTo>
                  <a:lnTo>
                    <a:pt x="1043" y="458"/>
                  </a:lnTo>
                  <a:lnTo>
                    <a:pt x="998" y="467"/>
                  </a:lnTo>
                  <a:lnTo>
                    <a:pt x="953" y="477"/>
                  </a:lnTo>
                  <a:lnTo>
                    <a:pt x="903" y="485"/>
                  </a:lnTo>
                  <a:lnTo>
                    <a:pt x="854" y="494"/>
                  </a:lnTo>
                  <a:lnTo>
                    <a:pt x="802" y="499"/>
                  </a:lnTo>
                  <a:lnTo>
                    <a:pt x="749" y="503"/>
                  </a:lnTo>
                  <a:lnTo>
                    <a:pt x="695" y="505"/>
                  </a:lnTo>
                  <a:lnTo>
                    <a:pt x="641" y="505"/>
                  </a:lnTo>
                  <a:lnTo>
                    <a:pt x="587" y="503"/>
                  </a:lnTo>
                  <a:lnTo>
                    <a:pt x="516" y="497"/>
                  </a:lnTo>
                  <a:lnTo>
                    <a:pt x="448" y="489"/>
                  </a:lnTo>
                  <a:lnTo>
                    <a:pt x="380" y="477"/>
                  </a:lnTo>
                  <a:lnTo>
                    <a:pt x="318" y="464"/>
                  </a:lnTo>
                  <a:lnTo>
                    <a:pt x="259" y="451"/>
                  </a:lnTo>
                  <a:lnTo>
                    <a:pt x="203" y="435"/>
                  </a:lnTo>
                  <a:lnTo>
                    <a:pt x="154" y="418"/>
                  </a:lnTo>
                  <a:lnTo>
                    <a:pt x="110" y="402"/>
                  </a:lnTo>
                  <a:lnTo>
                    <a:pt x="72" y="384"/>
                  </a:lnTo>
                  <a:lnTo>
                    <a:pt x="43" y="367"/>
                  </a:lnTo>
                  <a:lnTo>
                    <a:pt x="20" y="351"/>
                  </a:lnTo>
                  <a:lnTo>
                    <a:pt x="5" y="335"/>
                  </a:lnTo>
                  <a:lnTo>
                    <a:pt x="0" y="322"/>
                  </a:lnTo>
                  <a:lnTo>
                    <a:pt x="5" y="308"/>
                  </a:lnTo>
                  <a:lnTo>
                    <a:pt x="20" y="299"/>
                  </a:lnTo>
                  <a:lnTo>
                    <a:pt x="44" y="290"/>
                  </a:lnTo>
                  <a:lnTo>
                    <a:pt x="75" y="284"/>
                  </a:lnTo>
                  <a:lnTo>
                    <a:pt x="103" y="279"/>
                  </a:lnTo>
                  <a:lnTo>
                    <a:pt x="131" y="274"/>
                  </a:lnTo>
                  <a:lnTo>
                    <a:pt x="157" y="271"/>
                  </a:lnTo>
                  <a:lnTo>
                    <a:pt x="182" y="266"/>
                  </a:lnTo>
                  <a:lnTo>
                    <a:pt x="205" y="263"/>
                  </a:lnTo>
                  <a:lnTo>
                    <a:pt x="228" y="258"/>
                  </a:lnTo>
                  <a:lnTo>
                    <a:pt x="248" y="253"/>
                  </a:lnTo>
                  <a:lnTo>
                    <a:pt x="266" y="248"/>
                  </a:lnTo>
                  <a:lnTo>
                    <a:pt x="282" y="243"/>
                  </a:lnTo>
                  <a:lnTo>
                    <a:pt x="295" y="236"/>
                  </a:lnTo>
                  <a:lnTo>
                    <a:pt x="308" y="228"/>
                  </a:lnTo>
                  <a:lnTo>
                    <a:pt x="318" y="220"/>
                  </a:lnTo>
                  <a:lnTo>
                    <a:pt x="328" y="208"/>
                  </a:lnTo>
                  <a:lnTo>
                    <a:pt x="333" y="197"/>
                  </a:lnTo>
                  <a:lnTo>
                    <a:pt x="338" y="184"/>
                  </a:lnTo>
                  <a:lnTo>
                    <a:pt x="348" y="159"/>
                  </a:lnTo>
                  <a:lnTo>
                    <a:pt x="364" y="141"/>
                  </a:lnTo>
                  <a:lnTo>
                    <a:pt x="385" y="126"/>
                  </a:lnTo>
                  <a:lnTo>
                    <a:pt x="408" y="117"/>
                  </a:lnTo>
                  <a:lnTo>
                    <a:pt x="434" y="108"/>
                  </a:lnTo>
                  <a:lnTo>
                    <a:pt x="461" y="99"/>
                  </a:lnTo>
                  <a:lnTo>
                    <a:pt x="487" y="87"/>
                  </a:lnTo>
                  <a:lnTo>
                    <a:pt x="510" y="72"/>
                  </a:lnTo>
                  <a:lnTo>
                    <a:pt x="531" y="56"/>
                  </a:lnTo>
                  <a:lnTo>
                    <a:pt x="551" y="41"/>
                  </a:lnTo>
                  <a:lnTo>
                    <a:pt x="569" y="30"/>
                  </a:lnTo>
                  <a:lnTo>
                    <a:pt x="587" y="22"/>
                  </a:lnTo>
                  <a:lnTo>
                    <a:pt x="607" y="13"/>
                  </a:lnTo>
                  <a:lnTo>
                    <a:pt x="625" y="8"/>
                  </a:lnTo>
                  <a:lnTo>
                    <a:pt x="646" y="5"/>
                  </a:lnTo>
                  <a:lnTo>
                    <a:pt x="669" y="2"/>
                  </a:lnTo>
                  <a:lnTo>
                    <a:pt x="697" y="0"/>
                  </a:lnTo>
                  <a:lnTo>
                    <a:pt x="721" y="2"/>
                  </a:lnTo>
                  <a:lnTo>
                    <a:pt x="743" y="7"/>
                  </a:lnTo>
                  <a:lnTo>
                    <a:pt x="762" y="15"/>
                  </a:lnTo>
                  <a:lnTo>
                    <a:pt x="782" y="25"/>
                  </a:lnTo>
                  <a:lnTo>
                    <a:pt x="800" y="38"/>
                  </a:lnTo>
                  <a:lnTo>
                    <a:pt x="816" y="54"/>
                  </a:lnTo>
                  <a:lnTo>
                    <a:pt x="834" y="72"/>
                  </a:lnTo>
                  <a:lnTo>
                    <a:pt x="848" y="81"/>
                  </a:lnTo>
                  <a:lnTo>
                    <a:pt x="867" y="85"/>
                  </a:lnTo>
                  <a:lnTo>
                    <a:pt x="892" y="89"/>
                  </a:lnTo>
                  <a:lnTo>
                    <a:pt x="916" y="94"/>
                  </a:lnTo>
                  <a:lnTo>
                    <a:pt x="943" y="100"/>
                  </a:lnTo>
                  <a:lnTo>
                    <a:pt x="966" y="113"/>
                  </a:lnTo>
                  <a:lnTo>
                    <a:pt x="984" y="133"/>
                  </a:lnTo>
                  <a:lnTo>
                    <a:pt x="994" y="161"/>
                  </a:lnTo>
                  <a:lnTo>
                    <a:pt x="998" y="176"/>
                  </a:lnTo>
                  <a:lnTo>
                    <a:pt x="1008" y="190"/>
                  </a:lnTo>
                  <a:lnTo>
                    <a:pt x="1020" y="202"/>
                  </a:lnTo>
                  <a:lnTo>
                    <a:pt x="1036" y="212"/>
                  </a:lnTo>
                  <a:lnTo>
                    <a:pt x="1054" y="220"/>
                  </a:lnTo>
                  <a:lnTo>
                    <a:pt x="1074" y="226"/>
                  </a:lnTo>
                  <a:lnTo>
                    <a:pt x="1097" y="235"/>
                  </a:lnTo>
                  <a:lnTo>
                    <a:pt x="1120" y="240"/>
                  </a:lnTo>
                  <a:lnTo>
                    <a:pt x="1144" y="246"/>
                  </a:lnTo>
                  <a:lnTo>
                    <a:pt x="1169" y="251"/>
                  </a:lnTo>
                  <a:lnTo>
                    <a:pt x="1194" y="258"/>
                  </a:lnTo>
                  <a:lnTo>
                    <a:pt x="1218" y="263"/>
                  </a:lnTo>
                  <a:lnTo>
                    <a:pt x="1243" y="271"/>
                  </a:lnTo>
                  <a:lnTo>
                    <a:pt x="1266" y="277"/>
                  </a:lnTo>
                  <a:lnTo>
                    <a:pt x="1287" y="287"/>
                  </a:lnTo>
                  <a:lnTo>
                    <a:pt x="1307" y="297"/>
                  </a:lnTo>
                  <a:close/>
                </a:path>
              </a:pathLst>
            </a:custGeom>
            <a:solidFill>
              <a:srgbClr val="F4BC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5" name="Freeform 18"/>
            <p:cNvSpPr>
              <a:spLocks/>
            </p:cNvSpPr>
            <p:nvPr/>
          </p:nvSpPr>
          <p:spPr bwMode="auto">
            <a:xfrm>
              <a:off x="3624263" y="5405438"/>
              <a:ext cx="2771775" cy="1069975"/>
            </a:xfrm>
            <a:custGeom>
              <a:avLst/>
              <a:gdLst>
                <a:gd name="T0" fmla="*/ 575 w 1746"/>
                <a:gd name="T1" fmla="*/ 122 h 674"/>
                <a:gd name="T2" fmla="*/ 518 w 1746"/>
                <a:gd name="T3" fmla="*/ 166 h 674"/>
                <a:gd name="T4" fmla="*/ 490 w 1746"/>
                <a:gd name="T5" fmla="*/ 200 h 674"/>
                <a:gd name="T6" fmla="*/ 321 w 1746"/>
                <a:gd name="T7" fmla="*/ 243 h 674"/>
                <a:gd name="T8" fmla="*/ 192 w 1746"/>
                <a:gd name="T9" fmla="*/ 292 h 674"/>
                <a:gd name="T10" fmla="*/ 100 w 1746"/>
                <a:gd name="T11" fmla="*/ 340 h 674"/>
                <a:gd name="T12" fmla="*/ 43 w 1746"/>
                <a:gd name="T13" fmla="*/ 377 h 674"/>
                <a:gd name="T14" fmla="*/ 15 w 1746"/>
                <a:gd name="T15" fmla="*/ 400 h 674"/>
                <a:gd name="T16" fmla="*/ 15 w 1746"/>
                <a:gd name="T17" fmla="*/ 423 h 674"/>
                <a:gd name="T18" fmla="*/ 195 w 1746"/>
                <a:gd name="T19" fmla="*/ 518 h 674"/>
                <a:gd name="T20" fmla="*/ 372 w 1746"/>
                <a:gd name="T21" fmla="*/ 589 h 674"/>
                <a:gd name="T22" fmla="*/ 544 w 1746"/>
                <a:gd name="T23" fmla="*/ 635 h 674"/>
                <a:gd name="T24" fmla="*/ 710 w 1746"/>
                <a:gd name="T25" fmla="*/ 663 h 674"/>
                <a:gd name="T26" fmla="*/ 867 w 1746"/>
                <a:gd name="T27" fmla="*/ 674 h 674"/>
                <a:gd name="T28" fmla="*/ 1092 w 1746"/>
                <a:gd name="T29" fmla="*/ 664 h 674"/>
                <a:gd name="T30" fmla="*/ 1323 w 1746"/>
                <a:gd name="T31" fmla="*/ 622 h 674"/>
                <a:gd name="T32" fmla="*/ 1512 w 1746"/>
                <a:gd name="T33" fmla="*/ 564 h 674"/>
                <a:gd name="T34" fmla="*/ 1649 w 1746"/>
                <a:gd name="T35" fmla="*/ 507 h 674"/>
                <a:gd name="T36" fmla="*/ 1728 w 1746"/>
                <a:gd name="T37" fmla="*/ 466 h 674"/>
                <a:gd name="T38" fmla="*/ 1731 w 1746"/>
                <a:gd name="T39" fmla="*/ 435 h 674"/>
                <a:gd name="T40" fmla="*/ 1695 w 1746"/>
                <a:gd name="T41" fmla="*/ 454 h 674"/>
                <a:gd name="T42" fmla="*/ 1597 w 1746"/>
                <a:gd name="T43" fmla="*/ 502 h 674"/>
                <a:gd name="T44" fmla="*/ 1444 w 1746"/>
                <a:gd name="T45" fmla="*/ 559 h 674"/>
                <a:gd name="T46" fmla="*/ 1244 w 1746"/>
                <a:gd name="T47" fmla="*/ 612 h 674"/>
                <a:gd name="T48" fmla="*/ 1005 w 1746"/>
                <a:gd name="T49" fmla="*/ 643 h 674"/>
                <a:gd name="T50" fmla="*/ 818 w 1746"/>
                <a:gd name="T51" fmla="*/ 645 h 674"/>
                <a:gd name="T52" fmla="*/ 662 w 1746"/>
                <a:gd name="T53" fmla="*/ 630 h 674"/>
                <a:gd name="T54" fmla="*/ 502 w 1746"/>
                <a:gd name="T55" fmla="*/ 597 h 674"/>
                <a:gd name="T56" fmla="*/ 333 w 1746"/>
                <a:gd name="T57" fmla="*/ 546 h 674"/>
                <a:gd name="T58" fmla="*/ 161 w 1746"/>
                <a:gd name="T59" fmla="*/ 472 h 674"/>
                <a:gd name="T60" fmla="*/ 52 w 1746"/>
                <a:gd name="T61" fmla="*/ 404 h 674"/>
                <a:gd name="T62" fmla="*/ 93 w 1746"/>
                <a:gd name="T63" fmla="*/ 376 h 674"/>
                <a:gd name="T64" fmla="*/ 157 w 1746"/>
                <a:gd name="T65" fmla="*/ 338 h 674"/>
                <a:gd name="T66" fmla="*/ 246 w 1746"/>
                <a:gd name="T67" fmla="*/ 299 h 674"/>
                <a:gd name="T68" fmla="*/ 359 w 1746"/>
                <a:gd name="T69" fmla="*/ 259 h 674"/>
                <a:gd name="T70" fmla="*/ 502 w 1746"/>
                <a:gd name="T71" fmla="*/ 225 h 674"/>
                <a:gd name="T72" fmla="*/ 512 w 1746"/>
                <a:gd name="T73" fmla="*/ 215 h 674"/>
                <a:gd name="T74" fmla="*/ 543 w 1746"/>
                <a:gd name="T75" fmla="*/ 179 h 674"/>
                <a:gd name="T76" fmla="*/ 612 w 1746"/>
                <a:gd name="T77" fmla="*/ 135 h 674"/>
                <a:gd name="T78" fmla="*/ 651 w 1746"/>
                <a:gd name="T79" fmla="*/ 120 h 674"/>
                <a:gd name="T80" fmla="*/ 684 w 1746"/>
                <a:gd name="T81" fmla="*/ 90 h 674"/>
                <a:gd name="T82" fmla="*/ 772 w 1746"/>
                <a:gd name="T83" fmla="*/ 41 h 674"/>
                <a:gd name="T84" fmla="*/ 910 w 1746"/>
                <a:gd name="T85" fmla="*/ 28 h 674"/>
                <a:gd name="T86" fmla="*/ 1015 w 1746"/>
                <a:gd name="T87" fmla="*/ 58 h 674"/>
                <a:gd name="T88" fmla="*/ 1080 w 1746"/>
                <a:gd name="T89" fmla="*/ 110 h 674"/>
                <a:gd name="T90" fmla="*/ 1108 w 1746"/>
                <a:gd name="T91" fmla="*/ 136 h 674"/>
                <a:gd name="T92" fmla="*/ 1157 w 1746"/>
                <a:gd name="T93" fmla="*/ 136 h 674"/>
                <a:gd name="T94" fmla="*/ 1251 w 1746"/>
                <a:gd name="T95" fmla="*/ 172 h 674"/>
                <a:gd name="T96" fmla="*/ 1330 w 1746"/>
                <a:gd name="T97" fmla="*/ 228 h 674"/>
                <a:gd name="T98" fmla="*/ 1243 w 1746"/>
                <a:gd name="T99" fmla="*/ 136 h 674"/>
                <a:gd name="T100" fmla="*/ 1151 w 1746"/>
                <a:gd name="T101" fmla="*/ 110 h 674"/>
                <a:gd name="T102" fmla="*/ 1095 w 1746"/>
                <a:gd name="T103" fmla="*/ 89 h 674"/>
                <a:gd name="T104" fmla="*/ 1025 w 1746"/>
                <a:gd name="T105" fmla="*/ 33 h 674"/>
                <a:gd name="T106" fmla="*/ 913 w 1746"/>
                <a:gd name="T107" fmla="*/ 2 h 674"/>
                <a:gd name="T108" fmla="*/ 771 w 1746"/>
                <a:gd name="T109" fmla="*/ 13 h 674"/>
                <a:gd name="T110" fmla="*/ 675 w 1746"/>
                <a:gd name="T111" fmla="*/ 63 h 674"/>
                <a:gd name="T112" fmla="*/ 633 w 1746"/>
                <a:gd name="T113" fmla="*/ 100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46" h="674">
                  <a:moveTo>
                    <a:pt x="633" y="100"/>
                  </a:moveTo>
                  <a:lnTo>
                    <a:pt x="602" y="110"/>
                  </a:lnTo>
                  <a:lnTo>
                    <a:pt x="575" y="122"/>
                  </a:lnTo>
                  <a:lnTo>
                    <a:pt x="553" y="136"/>
                  </a:lnTo>
                  <a:lnTo>
                    <a:pt x="533" y="151"/>
                  </a:lnTo>
                  <a:lnTo>
                    <a:pt x="518" y="166"/>
                  </a:lnTo>
                  <a:lnTo>
                    <a:pt x="505" y="181"/>
                  </a:lnTo>
                  <a:lnTo>
                    <a:pt x="497" y="192"/>
                  </a:lnTo>
                  <a:lnTo>
                    <a:pt x="490" y="200"/>
                  </a:lnTo>
                  <a:lnTo>
                    <a:pt x="430" y="213"/>
                  </a:lnTo>
                  <a:lnTo>
                    <a:pt x="372" y="228"/>
                  </a:lnTo>
                  <a:lnTo>
                    <a:pt x="321" y="243"/>
                  </a:lnTo>
                  <a:lnTo>
                    <a:pt x="274" y="259"/>
                  </a:lnTo>
                  <a:lnTo>
                    <a:pt x="230" y="276"/>
                  </a:lnTo>
                  <a:lnTo>
                    <a:pt x="192" y="292"/>
                  </a:lnTo>
                  <a:lnTo>
                    <a:pt x="157" y="308"/>
                  </a:lnTo>
                  <a:lnTo>
                    <a:pt x="126" y="325"/>
                  </a:lnTo>
                  <a:lnTo>
                    <a:pt x="100" y="340"/>
                  </a:lnTo>
                  <a:lnTo>
                    <a:pt x="77" y="354"/>
                  </a:lnTo>
                  <a:lnTo>
                    <a:pt x="57" y="366"/>
                  </a:lnTo>
                  <a:lnTo>
                    <a:pt x="43" y="377"/>
                  </a:lnTo>
                  <a:lnTo>
                    <a:pt x="30" y="387"/>
                  </a:lnTo>
                  <a:lnTo>
                    <a:pt x="21" y="395"/>
                  </a:lnTo>
                  <a:lnTo>
                    <a:pt x="15" y="400"/>
                  </a:lnTo>
                  <a:lnTo>
                    <a:pt x="13" y="402"/>
                  </a:lnTo>
                  <a:lnTo>
                    <a:pt x="0" y="415"/>
                  </a:lnTo>
                  <a:lnTo>
                    <a:pt x="15" y="423"/>
                  </a:lnTo>
                  <a:lnTo>
                    <a:pt x="75" y="458"/>
                  </a:lnTo>
                  <a:lnTo>
                    <a:pt x="136" y="489"/>
                  </a:lnTo>
                  <a:lnTo>
                    <a:pt x="195" y="518"/>
                  </a:lnTo>
                  <a:lnTo>
                    <a:pt x="256" y="545"/>
                  </a:lnTo>
                  <a:lnTo>
                    <a:pt x="315" y="567"/>
                  </a:lnTo>
                  <a:lnTo>
                    <a:pt x="372" y="589"/>
                  </a:lnTo>
                  <a:lnTo>
                    <a:pt x="430" y="607"/>
                  </a:lnTo>
                  <a:lnTo>
                    <a:pt x="487" y="622"/>
                  </a:lnTo>
                  <a:lnTo>
                    <a:pt x="544" y="635"/>
                  </a:lnTo>
                  <a:lnTo>
                    <a:pt x="600" y="646"/>
                  </a:lnTo>
                  <a:lnTo>
                    <a:pt x="654" y="656"/>
                  </a:lnTo>
                  <a:lnTo>
                    <a:pt x="710" y="663"/>
                  </a:lnTo>
                  <a:lnTo>
                    <a:pt x="762" y="667"/>
                  </a:lnTo>
                  <a:lnTo>
                    <a:pt x="815" y="672"/>
                  </a:lnTo>
                  <a:lnTo>
                    <a:pt x="867" y="674"/>
                  </a:lnTo>
                  <a:lnTo>
                    <a:pt x="918" y="674"/>
                  </a:lnTo>
                  <a:lnTo>
                    <a:pt x="1007" y="671"/>
                  </a:lnTo>
                  <a:lnTo>
                    <a:pt x="1092" y="664"/>
                  </a:lnTo>
                  <a:lnTo>
                    <a:pt x="1174" y="653"/>
                  </a:lnTo>
                  <a:lnTo>
                    <a:pt x="1251" y="638"/>
                  </a:lnTo>
                  <a:lnTo>
                    <a:pt x="1323" y="622"/>
                  </a:lnTo>
                  <a:lnTo>
                    <a:pt x="1390" y="604"/>
                  </a:lnTo>
                  <a:lnTo>
                    <a:pt x="1454" y="584"/>
                  </a:lnTo>
                  <a:lnTo>
                    <a:pt x="1512" y="564"/>
                  </a:lnTo>
                  <a:lnTo>
                    <a:pt x="1562" y="545"/>
                  </a:lnTo>
                  <a:lnTo>
                    <a:pt x="1608" y="525"/>
                  </a:lnTo>
                  <a:lnTo>
                    <a:pt x="1649" y="507"/>
                  </a:lnTo>
                  <a:lnTo>
                    <a:pt x="1682" y="490"/>
                  </a:lnTo>
                  <a:lnTo>
                    <a:pt x="1708" y="477"/>
                  </a:lnTo>
                  <a:lnTo>
                    <a:pt x="1728" y="466"/>
                  </a:lnTo>
                  <a:lnTo>
                    <a:pt x="1741" y="459"/>
                  </a:lnTo>
                  <a:lnTo>
                    <a:pt x="1746" y="456"/>
                  </a:lnTo>
                  <a:lnTo>
                    <a:pt x="1731" y="435"/>
                  </a:lnTo>
                  <a:lnTo>
                    <a:pt x="1726" y="438"/>
                  </a:lnTo>
                  <a:lnTo>
                    <a:pt x="1715" y="445"/>
                  </a:lnTo>
                  <a:lnTo>
                    <a:pt x="1695" y="454"/>
                  </a:lnTo>
                  <a:lnTo>
                    <a:pt x="1669" y="469"/>
                  </a:lnTo>
                  <a:lnTo>
                    <a:pt x="1636" y="484"/>
                  </a:lnTo>
                  <a:lnTo>
                    <a:pt x="1597" y="502"/>
                  </a:lnTo>
                  <a:lnTo>
                    <a:pt x="1551" y="520"/>
                  </a:lnTo>
                  <a:lnTo>
                    <a:pt x="1500" y="540"/>
                  </a:lnTo>
                  <a:lnTo>
                    <a:pt x="1444" y="559"/>
                  </a:lnTo>
                  <a:lnTo>
                    <a:pt x="1382" y="577"/>
                  </a:lnTo>
                  <a:lnTo>
                    <a:pt x="1315" y="595"/>
                  </a:lnTo>
                  <a:lnTo>
                    <a:pt x="1244" y="612"/>
                  </a:lnTo>
                  <a:lnTo>
                    <a:pt x="1169" y="625"/>
                  </a:lnTo>
                  <a:lnTo>
                    <a:pt x="1089" y="636"/>
                  </a:lnTo>
                  <a:lnTo>
                    <a:pt x="1005" y="643"/>
                  </a:lnTo>
                  <a:lnTo>
                    <a:pt x="918" y="646"/>
                  </a:lnTo>
                  <a:lnTo>
                    <a:pt x="869" y="646"/>
                  </a:lnTo>
                  <a:lnTo>
                    <a:pt x="818" y="645"/>
                  </a:lnTo>
                  <a:lnTo>
                    <a:pt x="767" y="641"/>
                  </a:lnTo>
                  <a:lnTo>
                    <a:pt x="716" y="636"/>
                  </a:lnTo>
                  <a:lnTo>
                    <a:pt x="662" y="630"/>
                  </a:lnTo>
                  <a:lnTo>
                    <a:pt x="610" y="622"/>
                  </a:lnTo>
                  <a:lnTo>
                    <a:pt x="556" y="610"/>
                  </a:lnTo>
                  <a:lnTo>
                    <a:pt x="502" y="597"/>
                  </a:lnTo>
                  <a:lnTo>
                    <a:pt x="446" y="582"/>
                  </a:lnTo>
                  <a:lnTo>
                    <a:pt x="390" y="566"/>
                  </a:lnTo>
                  <a:lnTo>
                    <a:pt x="333" y="546"/>
                  </a:lnTo>
                  <a:lnTo>
                    <a:pt x="277" y="525"/>
                  </a:lnTo>
                  <a:lnTo>
                    <a:pt x="218" y="500"/>
                  </a:lnTo>
                  <a:lnTo>
                    <a:pt x="161" y="472"/>
                  </a:lnTo>
                  <a:lnTo>
                    <a:pt x="103" y="443"/>
                  </a:lnTo>
                  <a:lnTo>
                    <a:pt x="44" y="410"/>
                  </a:lnTo>
                  <a:lnTo>
                    <a:pt x="52" y="404"/>
                  </a:lnTo>
                  <a:lnTo>
                    <a:pt x="64" y="395"/>
                  </a:lnTo>
                  <a:lnTo>
                    <a:pt x="77" y="386"/>
                  </a:lnTo>
                  <a:lnTo>
                    <a:pt x="93" y="376"/>
                  </a:lnTo>
                  <a:lnTo>
                    <a:pt x="113" y="364"/>
                  </a:lnTo>
                  <a:lnTo>
                    <a:pt x="133" y="351"/>
                  </a:lnTo>
                  <a:lnTo>
                    <a:pt x="157" y="338"/>
                  </a:lnTo>
                  <a:lnTo>
                    <a:pt x="184" y="325"/>
                  </a:lnTo>
                  <a:lnTo>
                    <a:pt x="213" y="312"/>
                  </a:lnTo>
                  <a:lnTo>
                    <a:pt x="246" y="299"/>
                  </a:lnTo>
                  <a:lnTo>
                    <a:pt x="280" y="286"/>
                  </a:lnTo>
                  <a:lnTo>
                    <a:pt x="318" y="272"/>
                  </a:lnTo>
                  <a:lnTo>
                    <a:pt x="359" y="259"/>
                  </a:lnTo>
                  <a:lnTo>
                    <a:pt x="403" y="248"/>
                  </a:lnTo>
                  <a:lnTo>
                    <a:pt x="451" y="235"/>
                  </a:lnTo>
                  <a:lnTo>
                    <a:pt x="502" y="225"/>
                  </a:lnTo>
                  <a:lnTo>
                    <a:pt x="507" y="223"/>
                  </a:lnTo>
                  <a:lnTo>
                    <a:pt x="510" y="218"/>
                  </a:lnTo>
                  <a:lnTo>
                    <a:pt x="512" y="215"/>
                  </a:lnTo>
                  <a:lnTo>
                    <a:pt x="518" y="207"/>
                  </a:lnTo>
                  <a:lnTo>
                    <a:pt x="528" y="194"/>
                  </a:lnTo>
                  <a:lnTo>
                    <a:pt x="543" y="179"/>
                  </a:lnTo>
                  <a:lnTo>
                    <a:pt x="561" y="164"/>
                  </a:lnTo>
                  <a:lnTo>
                    <a:pt x="584" y="148"/>
                  </a:lnTo>
                  <a:lnTo>
                    <a:pt x="612" y="135"/>
                  </a:lnTo>
                  <a:lnTo>
                    <a:pt x="644" y="125"/>
                  </a:lnTo>
                  <a:lnTo>
                    <a:pt x="649" y="125"/>
                  </a:lnTo>
                  <a:lnTo>
                    <a:pt x="651" y="120"/>
                  </a:lnTo>
                  <a:lnTo>
                    <a:pt x="654" y="117"/>
                  </a:lnTo>
                  <a:lnTo>
                    <a:pt x="666" y="105"/>
                  </a:lnTo>
                  <a:lnTo>
                    <a:pt x="684" y="90"/>
                  </a:lnTo>
                  <a:lnTo>
                    <a:pt x="707" y="72"/>
                  </a:lnTo>
                  <a:lnTo>
                    <a:pt x="736" y="56"/>
                  </a:lnTo>
                  <a:lnTo>
                    <a:pt x="772" y="41"/>
                  </a:lnTo>
                  <a:lnTo>
                    <a:pt x="815" y="30"/>
                  </a:lnTo>
                  <a:lnTo>
                    <a:pt x="862" y="27"/>
                  </a:lnTo>
                  <a:lnTo>
                    <a:pt x="910" y="28"/>
                  </a:lnTo>
                  <a:lnTo>
                    <a:pt x="951" y="35"/>
                  </a:lnTo>
                  <a:lnTo>
                    <a:pt x="985" y="45"/>
                  </a:lnTo>
                  <a:lnTo>
                    <a:pt x="1015" y="58"/>
                  </a:lnTo>
                  <a:lnTo>
                    <a:pt x="1039" y="74"/>
                  </a:lnTo>
                  <a:lnTo>
                    <a:pt x="1061" y="92"/>
                  </a:lnTo>
                  <a:lnTo>
                    <a:pt x="1080" y="110"/>
                  </a:lnTo>
                  <a:lnTo>
                    <a:pt x="1097" y="131"/>
                  </a:lnTo>
                  <a:lnTo>
                    <a:pt x="1102" y="138"/>
                  </a:lnTo>
                  <a:lnTo>
                    <a:pt x="1108" y="136"/>
                  </a:lnTo>
                  <a:lnTo>
                    <a:pt x="1117" y="136"/>
                  </a:lnTo>
                  <a:lnTo>
                    <a:pt x="1133" y="135"/>
                  </a:lnTo>
                  <a:lnTo>
                    <a:pt x="1157" y="136"/>
                  </a:lnTo>
                  <a:lnTo>
                    <a:pt x="1187" y="143"/>
                  </a:lnTo>
                  <a:lnTo>
                    <a:pt x="1218" y="154"/>
                  </a:lnTo>
                  <a:lnTo>
                    <a:pt x="1251" y="172"/>
                  </a:lnTo>
                  <a:lnTo>
                    <a:pt x="1280" y="200"/>
                  </a:lnTo>
                  <a:lnTo>
                    <a:pt x="1307" y="240"/>
                  </a:lnTo>
                  <a:lnTo>
                    <a:pt x="1330" y="228"/>
                  </a:lnTo>
                  <a:lnTo>
                    <a:pt x="1303" y="189"/>
                  </a:lnTo>
                  <a:lnTo>
                    <a:pt x="1274" y="158"/>
                  </a:lnTo>
                  <a:lnTo>
                    <a:pt x="1243" y="136"/>
                  </a:lnTo>
                  <a:lnTo>
                    <a:pt x="1210" y="122"/>
                  </a:lnTo>
                  <a:lnTo>
                    <a:pt x="1179" y="113"/>
                  </a:lnTo>
                  <a:lnTo>
                    <a:pt x="1151" y="110"/>
                  </a:lnTo>
                  <a:lnTo>
                    <a:pt x="1130" y="108"/>
                  </a:lnTo>
                  <a:lnTo>
                    <a:pt x="1113" y="110"/>
                  </a:lnTo>
                  <a:lnTo>
                    <a:pt x="1095" y="89"/>
                  </a:lnTo>
                  <a:lnTo>
                    <a:pt x="1074" y="69"/>
                  </a:lnTo>
                  <a:lnTo>
                    <a:pt x="1051" y="49"/>
                  </a:lnTo>
                  <a:lnTo>
                    <a:pt x="1025" y="33"/>
                  </a:lnTo>
                  <a:lnTo>
                    <a:pt x="992" y="20"/>
                  </a:lnTo>
                  <a:lnTo>
                    <a:pt x="956" y="10"/>
                  </a:lnTo>
                  <a:lnTo>
                    <a:pt x="913" y="2"/>
                  </a:lnTo>
                  <a:lnTo>
                    <a:pt x="862" y="0"/>
                  </a:lnTo>
                  <a:lnTo>
                    <a:pt x="813" y="4"/>
                  </a:lnTo>
                  <a:lnTo>
                    <a:pt x="771" y="13"/>
                  </a:lnTo>
                  <a:lnTo>
                    <a:pt x="733" y="28"/>
                  </a:lnTo>
                  <a:lnTo>
                    <a:pt x="702" y="45"/>
                  </a:lnTo>
                  <a:lnTo>
                    <a:pt x="675" y="63"/>
                  </a:lnTo>
                  <a:lnTo>
                    <a:pt x="656" y="79"/>
                  </a:lnTo>
                  <a:lnTo>
                    <a:pt x="641" y="92"/>
                  </a:lnTo>
                  <a:lnTo>
                    <a:pt x="633" y="100"/>
                  </a:lnTo>
                  <a:close/>
                </a:path>
              </a:pathLst>
            </a:custGeom>
            <a:solidFill>
              <a:srgbClr val="0000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6" name="Freeform 19"/>
            <p:cNvSpPr>
              <a:spLocks/>
            </p:cNvSpPr>
            <p:nvPr/>
          </p:nvSpPr>
          <p:spPr bwMode="auto">
            <a:xfrm>
              <a:off x="5818188" y="5791200"/>
              <a:ext cx="560388" cy="231775"/>
            </a:xfrm>
            <a:custGeom>
              <a:avLst/>
              <a:gdLst>
                <a:gd name="T0" fmla="*/ 0 w 353"/>
                <a:gd name="T1" fmla="*/ 26 h 146"/>
                <a:gd name="T2" fmla="*/ 2 w 353"/>
                <a:gd name="T3" fmla="*/ 26 h 146"/>
                <a:gd name="T4" fmla="*/ 8 w 353"/>
                <a:gd name="T5" fmla="*/ 28 h 146"/>
                <a:gd name="T6" fmla="*/ 20 w 353"/>
                <a:gd name="T7" fmla="*/ 29 h 146"/>
                <a:gd name="T8" fmla="*/ 33 w 353"/>
                <a:gd name="T9" fmla="*/ 31 h 146"/>
                <a:gd name="T10" fmla="*/ 49 w 353"/>
                <a:gd name="T11" fmla="*/ 34 h 146"/>
                <a:gd name="T12" fmla="*/ 69 w 353"/>
                <a:gd name="T13" fmla="*/ 39 h 146"/>
                <a:gd name="T14" fmla="*/ 90 w 353"/>
                <a:gd name="T15" fmla="*/ 44 h 146"/>
                <a:gd name="T16" fmla="*/ 113 w 353"/>
                <a:gd name="T17" fmla="*/ 49 h 146"/>
                <a:gd name="T18" fmla="*/ 139 w 353"/>
                <a:gd name="T19" fmla="*/ 57 h 146"/>
                <a:gd name="T20" fmla="*/ 166 w 353"/>
                <a:gd name="T21" fmla="*/ 65 h 146"/>
                <a:gd name="T22" fmla="*/ 194 w 353"/>
                <a:gd name="T23" fmla="*/ 75 h 146"/>
                <a:gd name="T24" fmla="*/ 223 w 353"/>
                <a:gd name="T25" fmla="*/ 87 h 146"/>
                <a:gd name="T26" fmla="*/ 253 w 353"/>
                <a:gd name="T27" fmla="*/ 98 h 146"/>
                <a:gd name="T28" fmla="*/ 282 w 353"/>
                <a:gd name="T29" fmla="*/ 113 h 146"/>
                <a:gd name="T30" fmla="*/ 312 w 353"/>
                <a:gd name="T31" fmla="*/ 128 h 146"/>
                <a:gd name="T32" fmla="*/ 339 w 353"/>
                <a:gd name="T33" fmla="*/ 146 h 146"/>
                <a:gd name="T34" fmla="*/ 353 w 353"/>
                <a:gd name="T35" fmla="*/ 124 h 146"/>
                <a:gd name="T36" fmla="*/ 323 w 353"/>
                <a:gd name="T37" fmla="*/ 106 h 146"/>
                <a:gd name="T38" fmla="*/ 294 w 353"/>
                <a:gd name="T39" fmla="*/ 90 h 146"/>
                <a:gd name="T40" fmla="*/ 262 w 353"/>
                <a:gd name="T41" fmla="*/ 75 h 146"/>
                <a:gd name="T42" fmla="*/ 233 w 353"/>
                <a:gd name="T43" fmla="*/ 64 h 146"/>
                <a:gd name="T44" fmla="*/ 205 w 353"/>
                <a:gd name="T45" fmla="*/ 52 h 146"/>
                <a:gd name="T46" fmla="*/ 176 w 353"/>
                <a:gd name="T47" fmla="*/ 41 h 146"/>
                <a:gd name="T48" fmla="*/ 149 w 353"/>
                <a:gd name="T49" fmla="*/ 33 h 146"/>
                <a:gd name="T50" fmla="*/ 123 w 353"/>
                <a:gd name="T51" fmla="*/ 24 h 146"/>
                <a:gd name="T52" fmla="*/ 98 w 353"/>
                <a:gd name="T53" fmla="*/ 20 h 146"/>
                <a:gd name="T54" fmla="*/ 77 w 353"/>
                <a:gd name="T55" fmla="*/ 13 h 146"/>
                <a:gd name="T56" fmla="*/ 56 w 353"/>
                <a:gd name="T57" fmla="*/ 10 h 146"/>
                <a:gd name="T58" fmla="*/ 39 w 353"/>
                <a:gd name="T59" fmla="*/ 6 h 146"/>
                <a:gd name="T60" fmla="*/ 25 w 353"/>
                <a:gd name="T61" fmla="*/ 3 h 146"/>
                <a:gd name="T62" fmla="*/ 15 w 353"/>
                <a:gd name="T63" fmla="*/ 2 h 146"/>
                <a:gd name="T64" fmla="*/ 7 w 353"/>
                <a:gd name="T65" fmla="*/ 0 h 146"/>
                <a:gd name="T66" fmla="*/ 3 w 353"/>
                <a:gd name="T67" fmla="*/ 0 h 146"/>
                <a:gd name="T68" fmla="*/ 0 w 353"/>
                <a:gd name="T69" fmla="*/ 2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3" h="146">
                  <a:moveTo>
                    <a:pt x="0" y="26"/>
                  </a:moveTo>
                  <a:lnTo>
                    <a:pt x="2" y="26"/>
                  </a:lnTo>
                  <a:lnTo>
                    <a:pt x="8" y="28"/>
                  </a:lnTo>
                  <a:lnTo>
                    <a:pt x="20" y="29"/>
                  </a:lnTo>
                  <a:lnTo>
                    <a:pt x="33" y="31"/>
                  </a:lnTo>
                  <a:lnTo>
                    <a:pt x="49" y="34"/>
                  </a:lnTo>
                  <a:lnTo>
                    <a:pt x="69" y="39"/>
                  </a:lnTo>
                  <a:lnTo>
                    <a:pt x="90" y="44"/>
                  </a:lnTo>
                  <a:lnTo>
                    <a:pt x="113" y="49"/>
                  </a:lnTo>
                  <a:lnTo>
                    <a:pt x="139" y="57"/>
                  </a:lnTo>
                  <a:lnTo>
                    <a:pt x="166" y="65"/>
                  </a:lnTo>
                  <a:lnTo>
                    <a:pt x="194" y="75"/>
                  </a:lnTo>
                  <a:lnTo>
                    <a:pt x="223" y="87"/>
                  </a:lnTo>
                  <a:lnTo>
                    <a:pt x="253" y="98"/>
                  </a:lnTo>
                  <a:lnTo>
                    <a:pt x="282" y="113"/>
                  </a:lnTo>
                  <a:lnTo>
                    <a:pt x="312" y="128"/>
                  </a:lnTo>
                  <a:lnTo>
                    <a:pt x="339" y="146"/>
                  </a:lnTo>
                  <a:lnTo>
                    <a:pt x="353" y="124"/>
                  </a:lnTo>
                  <a:lnTo>
                    <a:pt x="323" y="106"/>
                  </a:lnTo>
                  <a:lnTo>
                    <a:pt x="294" y="90"/>
                  </a:lnTo>
                  <a:lnTo>
                    <a:pt x="262" y="75"/>
                  </a:lnTo>
                  <a:lnTo>
                    <a:pt x="233" y="64"/>
                  </a:lnTo>
                  <a:lnTo>
                    <a:pt x="205" y="52"/>
                  </a:lnTo>
                  <a:lnTo>
                    <a:pt x="176" y="41"/>
                  </a:lnTo>
                  <a:lnTo>
                    <a:pt x="149" y="33"/>
                  </a:lnTo>
                  <a:lnTo>
                    <a:pt x="123" y="24"/>
                  </a:lnTo>
                  <a:lnTo>
                    <a:pt x="98" y="20"/>
                  </a:lnTo>
                  <a:lnTo>
                    <a:pt x="77" y="13"/>
                  </a:lnTo>
                  <a:lnTo>
                    <a:pt x="56" y="10"/>
                  </a:lnTo>
                  <a:lnTo>
                    <a:pt x="39" y="6"/>
                  </a:lnTo>
                  <a:lnTo>
                    <a:pt x="25" y="3"/>
                  </a:lnTo>
                  <a:lnTo>
                    <a:pt x="15" y="2"/>
                  </a:lnTo>
                  <a:lnTo>
                    <a:pt x="7" y="0"/>
                  </a:lnTo>
                  <a:lnTo>
                    <a:pt x="3" y="0"/>
                  </a:lnTo>
                  <a:lnTo>
                    <a:pt x="0" y="26"/>
                  </a:lnTo>
                  <a:close/>
                </a:path>
              </a:pathLst>
            </a:custGeom>
            <a:solidFill>
              <a:srgbClr val="0000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7" name="Freeform 20"/>
            <p:cNvSpPr>
              <a:spLocks/>
            </p:cNvSpPr>
            <p:nvPr/>
          </p:nvSpPr>
          <p:spPr bwMode="auto">
            <a:xfrm>
              <a:off x="4899025" y="5616575"/>
              <a:ext cx="309563" cy="57150"/>
            </a:xfrm>
            <a:custGeom>
              <a:avLst/>
              <a:gdLst>
                <a:gd name="T0" fmla="*/ 9 w 195"/>
                <a:gd name="T1" fmla="*/ 0 h 36"/>
                <a:gd name="T2" fmla="*/ 0 w 195"/>
                <a:gd name="T3" fmla="*/ 25 h 36"/>
                <a:gd name="T4" fmla="*/ 5 w 195"/>
                <a:gd name="T5" fmla="*/ 26 h 36"/>
                <a:gd name="T6" fmla="*/ 17 w 195"/>
                <a:gd name="T7" fmla="*/ 28 h 36"/>
                <a:gd name="T8" fmla="*/ 33 w 195"/>
                <a:gd name="T9" fmla="*/ 31 h 36"/>
                <a:gd name="T10" fmla="*/ 56 w 195"/>
                <a:gd name="T11" fmla="*/ 34 h 36"/>
                <a:gd name="T12" fmla="*/ 86 w 195"/>
                <a:gd name="T13" fmla="*/ 36 h 36"/>
                <a:gd name="T14" fmla="*/ 118 w 195"/>
                <a:gd name="T15" fmla="*/ 34 h 36"/>
                <a:gd name="T16" fmla="*/ 154 w 195"/>
                <a:gd name="T17" fmla="*/ 33 h 36"/>
                <a:gd name="T18" fmla="*/ 195 w 195"/>
                <a:gd name="T19" fmla="*/ 26 h 36"/>
                <a:gd name="T20" fmla="*/ 191 w 195"/>
                <a:gd name="T21" fmla="*/ 0 h 36"/>
                <a:gd name="T22" fmla="*/ 153 w 195"/>
                <a:gd name="T23" fmla="*/ 7 h 36"/>
                <a:gd name="T24" fmla="*/ 117 w 195"/>
                <a:gd name="T25" fmla="*/ 8 h 36"/>
                <a:gd name="T26" fmla="*/ 86 w 195"/>
                <a:gd name="T27" fmla="*/ 10 h 36"/>
                <a:gd name="T28" fmla="*/ 59 w 195"/>
                <a:gd name="T29" fmla="*/ 8 h 36"/>
                <a:gd name="T30" fmla="*/ 38 w 195"/>
                <a:gd name="T31" fmla="*/ 5 h 36"/>
                <a:gd name="T32" fmla="*/ 22 w 195"/>
                <a:gd name="T33" fmla="*/ 3 h 36"/>
                <a:gd name="T34" fmla="*/ 12 w 195"/>
                <a:gd name="T35" fmla="*/ 2 h 36"/>
                <a:gd name="T36" fmla="*/ 9 w 195"/>
                <a:gd name="T3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5" h="36">
                  <a:moveTo>
                    <a:pt x="9" y="0"/>
                  </a:moveTo>
                  <a:lnTo>
                    <a:pt x="0" y="25"/>
                  </a:lnTo>
                  <a:lnTo>
                    <a:pt x="5" y="26"/>
                  </a:lnTo>
                  <a:lnTo>
                    <a:pt x="17" y="28"/>
                  </a:lnTo>
                  <a:lnTo>
                    <a:pt x="33" y="31"/>
                  </a:lnTo>
                  <a:lnTo>
                    <a:pt x="56" y="34"/>
                  </a:lnTo>
                  <a:lnTo>
                    <a:pt x="86" y="36"/>
                  </a:lnTo>
                  <a:lnTo>
                    <a:pt x="118" y="34"/>
                  </a:lnTo>
                  <a:lnTo>
                    <a:pt x="154" y="33"/>
                  </a:lnTo>
                  <a:lnTo>
                    <a:pt x="195" y="26"/>
                  </a:lnTo>
                  <a:lnTo>
                    <a:pt x="191" y="0"/>
                  </a:lnTo>
                  <a:lnTo>
                    <a:pt x="153" y="7"/>
                  </a:lnTo>
                  <a:lnTo>
                    <a:pt x="117" y="8"/>
                  </a:lnTo>
                  <a:lnTo>
                    <a:pt x="86" y="10"/>
                  </a:lnTo>
                  <a:lnTo>
                    <a:pt x="59" y="8"/>
                  </a:lnTo>
                  <a:lnTo>
                    <a:pt x="38" y="5"/>
                  </a:lnTo>
                  <a:lnTo>
                    <a:pt x="22" y="3"/>
                  </a:lnTo>
                  <a:lnTo>
                    <a:pt x="12" y="2"/>
                  </a:lnTo>
                  <a:lnTo>
                    <a:pt x="9" y="0"/>
                  </a:lnTo>
                  <a:close/>
                </a:path>
              </a:pathLst>
            </a:custGeom>
            <a:solidFill>
              <a:srgbClr val="0000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8" name="Freeform 21"/>
            <p:cNvSpPr>
              <a:spLocks/>
            </p:cNvSpPr>
            <p:nvPr/>
          </p:nvSpPr>
          <p:spPr bwMode="auto">
            <a:xfrm>
              <a:off x="4618038" y="5829300"/>
              <a:ext cx="966788" cy="141288"/>
            </a:xfrm>
            <a:custGeom>
              <a:avLst/>
              <a:gdLst>
                <a:gd name="T0" fmla="*/ 7 w 609"/>
                <a:gd name="T1" fmla="*/ 32 h 89"/>
                <a:gd name="T2" fmla="*/ 0 w 609"/>
                <a:gd name="T3" fmla="*/ 58 h 89"/>
                <a:gd name="T4" fmla="*/ 7 w 609"/>
                <a:gd name="T5" fmla="*/ 59 h 89"/>
                <a:gd name="T6" fmla="*/ 20 w 609"/>
                <a:gd name="T7" fmla="*/ 63 h 89"/>
                <a:gd name="T8" fmla="*/ 40 w 609"/>
                <a:gd name="T9" fmla="*/ 66 h 89"/>
                <a:gd name="T10" fmla="*/ 64 w 609"/>
                <a:gd name="T11" fmla="*/ 71 h 89"/>
                <a:gd name="T12" fmla="*/ 94 w 609"/>
                <a:gd name="T13" fmla="*/ 76 h 89"/>
                <a:gd name="T14" fmla="*/ 128 w 609"/>
                <a:gd name="T15" fmla="*/ 81 h 89"/>
                <a:gd name="T16" fmla="*/ 168 w 609"/>
                <a:gd name="T17" fmla="*/ 86 h 89"/>
                <a:gd name="T18" fmla="*/ 210 w 609"/>
                <a:gd name="T19" fmla="*/ 87 h 89"/>
                <a:gd name="T20" fmla="*/ 254 w 609"/>
                <a:gd name="T21" fmla="*/ 89 h 89"/>
                <a:gd name="T22" fmla="*/ 302 w 609"/>
                <a:gd name="T23" fmla="*/ 89 h 89"/>
                <a:gd name="T24" fmla="*/ 353 w 609"/>
                <a:gd name="T25" fmla="*/ 87 h 89"/>
                <a:gd name="T26" fmla="*/ 404 w 609"/>
                <a:gd name="T27" fmla="*/ 81 h 89"/>
                <a:gd name="T28" fmla="*/ 454 w 609"/>
                <a:gd name="T29" fmla="*/ 73 h 89"/>
                <a:gd name="T30" fmla="*/ 507 w 609"/>
                <a:gd name="T31" fmla="*/ 61 h 89"/>
                <a:gd name="T32" fmla="*/ 558 w 609"/>
                <a:gd name="T33" fmla="*/ 45 h 89"/>
                <a:gd name="T34" fmla="*/ 609 w 609"/>
                <a:gd name="T35" fmla="*/ 23 h 89"/>
                <a:gd name="T36" fmla="*/ 597 w 609"/>
                <a:gd name="T37" fmla="*/ 0 h 89"/>
                <a:gd name="T38" fmla="*/ 548 w 609"/>
                <a:gd name="T39" fmla="*/ 20 h 89"/>
                <a:gd name="T40" fmla="*/ 499 w 609"/>
                <a:gd name="T41" fmla="*/ 37 h 89"/>
                <a:gd name="T42" fmla="*/ 448 w 609"/>
                <a:gd name="T43" fmla="*/ 48 h 89"/>
                <a:gd name="T44" fmla="*/ 397 w 609"/>
                <a:gd name="T45" fmla="*/ 55 h 89"/>
                <a:gd name="T46" fmla="*/ 346 w 609"/>
                <a:gd name="T47" fmla="*/ 61 h 89"/>
                <a:gd name="T48" fmla="*/ 299 w 609"/>
                <a:gd name="T49" fmla="*/ 63 h 89"/>
                <a:gd name="T50" fmla="*/ 251 w 609"/>
                <a:gd name="T51" fmla="*/ 63 h 89"/>
                <a:gd name="T52" fmla="*/ 207 w 609"/>
                <a:gd name="T53" fmla="*/ 61 h 89"/>
                <a:gd name="T54" fmla="*/ 166 w 609"/>
                <a:gd name="T55" fmla="*/ 58 h 89"/>
                <a:gd name="T56" fmla="*/ 127 w 609"/>
                <a:gd name="T57" fmla="*/ 53 h 89"/>
                <a:gd name="T58" fmla="*/ 94 w 609"/>
                <a:gd name="T59" fmla="*/ 50 h 89"/>
                <a:gd name="T60" fmla="*/ 64 w 609"/>
                <a:gd name="T61" fmla="*/ 45 h 89"/>
                <a:gd name="T62" fmla="*/ 41 w 609"/>
                <a:gd name="T63" fmla="*/ 40 h 89"/>
                <a:gd name="T64" fmla="*/ 23 w 609"/>
                <a:gd name="T65" fmla="*/ 35 h 89"/>
                <a:gd name="T66" fmla="*/ 12 w 609"/>
                <a:gd name="T67" fmla="*/ 33 h 89"/>
                <a:gd name="T68" fmla="*/ 7 w 609"/>
                <a:gd name="T69" fmla="*/ 3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9" h="89">
                  <a:moveTo>
                    <a:pt x="7" y="32"/>
                  </a:moveTo>
                  <a:lnTo>
                    <a:pt x="0" y="58"/>
                  </a:lnTo>
                  <a:lnTo>
                    <a:pt x="7" y="59"/>
                  </a:lnTo>
                  <a:lnTo>
                    <a:pt x="20" y="63"/>
                  </a:lnTo>
                  <a:lnTo>
                    <a:pt x="40" y="66"/>
                  </a:lnTo>
                  <a:lnTo>
                    <a:pt x="64" y="71"/>
                  </a:lnTo>
                  <a:lnTo>
                    <a:pt x="94" y="76"/>
                  </a:lnTo>
                  <a:lnTo>
                    <a:pt x="128" y="81"/>
                  </a:lnTo>
                  <a:lnTo>
                    <a:pt x="168" y="86"/>
                  </a:lnTo>
                  <a:lnTo>
                    <a:pt x="210" y="87"/>
                  </a:lnTo>
                  <a:lnTo>
                    <a:pt x="254" y="89"/>
                  </a:lnTo>
                  <a:lnTo>
                    <a:pt x="302" y="89"/>
                  </a:lnTo>
                  <a:lnTo>
                    <a:pt x="353" y="87"/>
                  </a:lnTo>
                  <a:lnTo>
                    <a:pt x="404" y="81"/>
                  </a:lnTo>
                  <a:lnTo>
                    <a:pt x="454" y="73"/>
                  </a:lnTo>
                  <a:lnTo>
                    <a:pt x="507" y="61"/>
                  </a:lnTo>
                  <a:lnTo>
                    <a:pt x="558" y="45"/>
                  </a:lnTo>
                  <a:lnTo>
                    <a:pt x="609" y="23"/>
                  </a:lnTo>
                  <a:lnTo>
                    <a:pt x="597" y="0"/>
                  </a:lnTo>
                  <a:lnTo>
                    <a:pt x="548" y="20"/>
                  </a:lnTo>
                  <a:lnTo>
                    <a:pt x="499" y="37"/>
                  </a:lnTo>
                  <a:lnTo>
                    <a:pt x="448" y="48"/>
                  </a:lnTo>
                  <a:lnTo>
                    <a:pt x="397" y="55"/>
                  </a:lnTo>
                  <a:lnTo>
                    <a:pt x="346" y="61"/>
                  </a:lnTo>
                  <a:lnTo>
                    <a:pt x="299" y="63"/>
                  </a:lnTo>
                  <a:lnTo>
                    <a:pt x="251" y="63"/>
                  </a:lnTo>
                  <a:lnTo>
                    <a:pt x="207" y="61"/>
                  </a:lnTo>
                  <a:lnTo>
                    <a:pt x="166" y="58"/>
                  </a:lnTo>
                  <a:lnTo>
                    <a:pt x="127" y="53"/>
                  </a:lnTo>
                  <a:lnTo>
                    <a:pt x="94" y="50"/>
                  </a:lnTo>
                  <a:lnTo>
                    <a:pt x="64" y="45"/>
                  </a:lnTo>
                  <a:lnTo>
                    <a:pt x="41" y="40"/>
                  </a:lnTo>
                  <a:lnTo>
                    <a:pt x="23" y="35"/>
                  </a:lnTo>
                  <a:lnTo>
                    <a:pt x="12" y="33"/>
                  </a:lnTo>
                  <a:lnTo>
                    <a:pt x="7" y="32"/>
                  </a:lnTo>
                  <a:close/>
                </a:path>
              </a:pathLst>
            </a:custGeom>
            <a:solidFill>
              <a:srgbClr val="0000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9" name="Rectangle 22"/>
            <p:cNvSpPr>
              <a:spLocks noChangeArrowheads="1"/>
            </p:cNvSpPr>
            <p:nvPr/>
          </p:nvSpPr>
          <p:spPr bwMode="auto">
            <a:xfrm>
              <a:off x="4919663" y="2152650"/>
              <a:ext cx="42863" cy="3255963"/>
            </a:xfrm>
            <a:prstGeom prst="rect">
              <a:avLst/>
            </a:prstGeom>
            <a:solidFill>
              <a:srgbClr val="0000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0" name="Rectangle 23"/>
            <p:cNvSpPr>
              <a:spLocks noChangeArrowheads="1"/>
            </p:cNvSpPr>
            <p:nvPr/>
          </p:nvSpPr>
          <p:spPr bwMode="auto">
            <a:xfrm>
              <a:off x="5078413" y="2119313"/>
              <a:ext cx="42863" cy="3306763"/>
            </a:xfrm>
            <a:prstGeom prst="rect">
              <a:avLst/>
            </a:prstGeom>
            <a:solidFill>
              <a:srgbClr val="0000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1" name="Freeform 24"/>
            <p:cNvSpPr>
              <a:spLocks/>
            </p:cNvSpPr>
            <p:nvPr/>
          </p:nvSpPr>
          <p:spPr bwMode="auto">
            <a:xfrm>
              <a:off x="3074988" y="1927225"/>
              <a:ext cx="692150" cy="2430463"/>
            </a:xfrm>
            <a:custGeom>
              <a:avLst/>
              <a:gdLst>
                <a:gd name="T0" fmla="*/ 0 w 436"/>
                <a:gd name="T1" fmla="*/ 6 h 1531"/>
                <a:gd name="T2" fmla="*/ 410 w 436"/>
                <a:gd name="T3" fmla="*/ 1531 h 1531"/>
                <a:gd name="T4" fmla="*/ 436 w 436"/>
                <a:gd name="T5" fmla="*/ 1524 h 1531"/>
                <a:gd name="T6" fmla="*/ 26 w 436"/>
                <a:gd name="T7" fmla="*/ 0 h 1531"/>
                <a:gd name="T8" fmla="*/ 0 w 436"/>
                <a:gd name="T9" fmla="*/ 6 h 1531"/>
              </a:gdLst>
              <a:ahLst/>
              <a:cxnLst>
                <a:cxn ang="0">
                  <a:pos x="T0" y="T1"/>
                </a:cxn>
                <a:cxn ang="0">
                  <a:pos x="T2" y="T3"/>
                </a:cxn>
                <a:cxn ang="0">
                  <a:pos x="T4" y="T5"/>
                </a:cxn>
                <a:cxn ang="0">
                  <a:pos x="T6" y="T7"/>
                </a:cxn>
                <a:cxn ang="0">
                  <a:pos x="T8" y="T9"/>
                </a:cxn>
              </a:cxnLst>
              <a:rect l="0" t="0" r="r" b="b"/>
              <a:pathLst>
                <a:path w="436" h="1531">
                  <a:moveTo>
                    <a:pt x="0" y="6"/>
                  </a:moveTo>
                  <a:lnTo>
                    <a:pt x="410" y="1531"/>
                  </a:lnTo>
                  <a:lnTo>
                    <a:pt x="436" y="1524"/>
                  </a:lnTo>
                  <a:lnTo>
                    <a:pt x="26" y="0"/>
                  </a:lnTo>
                  <a:lnTo>
                    <a:pt x="0" y="6"/>
                  </a:lnTo>
                  <a:close/>
                </a:path>
              </a:pathLst>
            </a:custGeom>
            <a:solidFill>
              <a:srgbClr val="0000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2" name="Freeform 25"/>
            <p:cNvSpPr>
              <a:spLocks/>
            </p:cNvSpPr>
            <p:nvPr/>
          </p:nvSpPr>
          <p:spPr bwMode="auto">
            <a:xfrm>
              <a:off x="2757488" y="1643063"/>
              <a:ext cx="4159250" cy="1128713"/>
            </a:xfrm>
            <a:custGeom>
              <a:avLst/>
              <a:gdLst>
                <a:gd name="T0" fmla="*/ 5 w 2620"/>
                <a:gd name="T1" fmla="*/ 26 h 711"/>
                <a:gd name="T2" fmla="*/ 31 w 2620"/>
                <a:gd name="T3" fmla="*/ 39 h 711"/>
                <a:gd name="T4" fmla="*/ 82 w 2620"/>
                <a:gd name="T5" fmla="*/ 62 h 711"/>
                <a:gd name="T6" fmla="*/ 154 w 2620"/>
                <a:gd name="T7" fmla="*/ 93 h 711"/>
                <a:gd name="T8" fmla="*/ 249 w 2620"/>
                <a:gd name="T9" fmla="*/ 134 h 711"/>
                <a:gd name="T10" fmla="*/ 366 w 2620"/>
                <a:gd name="T11" fmla="*/ 180 h 711"/>
                <a:gd name="T12" fmla="*/ 502 w 2620"/>
                <a:gd name="T13" fmla="*/ 231 h 711"/>
                <a:gd name="T14" fmla="*/ 656 w 2620"/>
                <a:gd name="T15" fmla="*/ 285 h 711"/>
                <a:gd name="T16" fmla="*/ 830 w 2620"/>
                <a:gd name="T17" fmla="*/ 343 h 711"/>
                <a:gd name="T18" fmla="*/ 1020 w 2620"/>
                <a:gd name="T19" fmla="*/ 402 h 711"/>
                <a:gd name="T20" fmla="*/ 1226 w 2620"/>
                <a:gd name="T21" fmla="*/ 459 h 711"/>
                <a:gd name="T22" fmla="*/ 1449 w 2620"/>
                <a:gd name="T23" fmla="*/ 515 h 711"/>
                <a:gd name="T24" fmla="*/ 1685 w 2620"/>
                <a:gd name="T25" fmla="*/ 569 h 711"/>
                <a:gd name="T26" fmla="*/ 1936 w 2620"/>
                <a:gd name="T27" fmla="*/ 616 h 711"/>
                <a:gd name="T28" fmla="*/ 2200 w 2620"/>
                <a:gd name="T29" fmla="*/ 661 h 711"/>
                <a:gd name="T30" fmla="*/ 2476 w 2620"/>
                <a:gd name="T31" fmla="*/ 697 h 711"/>
                <a:gd name="T32" fmla="*/ 2620 w 2620"/>
                <a:gd name="T33" fmla="*/ 685 h 711"/>
                <a:gd name="T34" fmla="*/ 2340 w 2620"/>
                <a:gd name="T35" fmla="*/ 654 h 711"/>
                <a:gd name="T36" fmla="*/ 2071 w 2620"/>
                <a:gd name="T37" fmla="*/ 613 h 711"/>
                <a:gd name="T38" fmla="*/ 1815 w 2620"/>
                <a:gd name="T39" fmla="*/ 567 h 711"/>
                <a:gd name="T40" fmla="*/ 1572 w 2620"/>
                <a:gd name="T41" fmla="*/ 516 h 711"/>
                <a:gd name="T42" fmla="*/ 1343 w 2620"/>
                <a:gd name="T43" fmla="*/ 462 h 711"/>
                <a:gd name="T44" fmla="*/ 1130 w 2620"/>
                <a:gd name="T45" fmla="*/ 405 h 711"/>
                <a:gd name="T46" fmla="*/ 931 w 2620"/>
                <a:gd name="T47" fmla="*/ 347 h 711"/>
                <a:gd name="T48" fmla="*/ 749 w 2620"/>
                <a:gd name="T49" fmla="*/ 290 h 711"/>
                <a:gd name="T50" fmla="*/ 585 w 2620"/>
                <a:gd name="T51" fmla="*/ 234 h 711"/>
                <a:gd name="T52" fmla="*/ 441 w 2620"/>
                <a:gd name="T53" fmla="*/ 180 h 711"/>
                <a:gd name="T54" fmla="*/ 315 w 2620"/>
                <a:gd name="T55" fmla="*/ 133 h 711"/>
                <a:gd name="T56" fmla="*/ 210 w 2620"/>
                <a:gd name="T57" fmla="*/ 88 h 711"/>
                <a:gd name="T58" fmla="*/ 126 w 2620"/>
                <a:gd name="T59" fmla="*/ 52 h 711"/>
                <a:gd name="T60" fmla="*/ 64 w 2620"/>
                <a:gd name="T61" fmla="*/ 25 h 711"/>
                <a:gd name="T62" fmla="*/ 26 w 2620"/>
                <a:gd name="T63" fmla="*/ 7 h 711"/>
                <a:gd name="T64" fmla="*/ 12 w 2620"/>
                <a:gd name="T65" fmla="*/ 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20" h="711">
                  <a:moveTo>
                    <a:pt x="0" y="25"/>
                  </a:moveTo>
                  <a:lnTo>
                    <a:pt x="5" y="26"/>
                  </a:lnTo>
                  <a:lnTo>
                    <a:pt x="15" y="31"/>
                  </a:lnTo>
                  <a:lnTo>
                    <a:pt x="31" y="39"/>
                  </a:lnTo>
                  <a:lnTo>
                    <a:pt x="52" y="49"/>
                  </a:lnTo>
                  <a:lnTo>
                    <a:pt x="82" y="62"/>
                  </a:lnTo>
                  <a:lnTo>
                    <a:pt x="115" y="77"/>
                  </a:lnTo>
                  <a:lnTo>
                    <a:pt x="154" y="93"/>
                  </a:lnTo>
                  <a:lnTo>
                    <a:pt x="198" y="113"/>
                  </a:lnTo>
                  <a:lnTo>
                    <a:pt x="249" y="134"/>
                  </a:lnTo>
                  <a:lnTo>
                    <a:pt x="305" y="156"/>
                  </a:lnTo>
                  <a:lnTo>
                    <a:pt x="366" y="180"/>
                  </a:lnTo>
                  <a:lnTo>
                    <a:pt x="431" y="205"/>
                  </a:lnTo>
                  <a:lnTo>
                    <a:pt x="502" y="231"/>
                  </a:lnTo>
                  <a:lnTo>
                    <a:pt x="576" y="257"/>
                  </a:lnTo>
                  <a:lnTo>
                    <a:pt x="656" y="285"/>
                  </a:lnTo>
                  <a:lnTo>
                    <a:pt x="741" y="313"/>
                  </a:lnTo>
                  <a:lnTo>
                    <a:pt x="830" y="343"/>
                  </a:lnTo>
                  <a:lnTo>
                    <a:pt x="921" y="372"/>
                  </a:lnTo>
                  <a:lnTo>
                    <a:pt x="1020" y="402"/>
                  </a:lnTo>
                  <a:lnTo>
                    <a:pt x="1121" y="429"/>
                  </a:lnTo>
                  <a:lnTo>
                    <a:pt x="1226" y="459"/>
                  </a:lnTo>
                  <a:lnTo>
                    <a:pt x="1336" y="487"/>
                  </a:lnTo>
                  <a:lnTo>
                    <a:pt x="1449" y="515"/>
                  </a:lnTo>
                  <a:lnTo>
                    <a:pt x="1566" y="543"/>
                  </a:lnTo>
                  <a:lnTo>
                    <a:pt x="1685" y="569"/>
                  </a:lnTo>
                  <a:lnTo>
                    <a:pt x="1810" y="593"/>
                  </a:lnTo>
                  <a:lnTo>
                    <a:pt x="1936" y="616"/>
                  </a:lnTo>
                  <a:lnTo>
                    <a:pt x="2066" y="639"/>
                  </a:lnTo>
                  <a:lnTo>
                    <a:pt x="2200" y="661"/>
                  </a:lnTo>
                  <a:lnTo>
                    <a:pt x="2336" y="679"/>
                  </a:lnTo>
                  <a:lnTo>
                    <a:pt x="2476" y="697"/>
                  </a:lnTo>
                  <a:lnTo>
                    <a:pt x="2617" y="711"/>
                  </a:lnTo>
                  <a:lnTo>
                    <a:pt x="2620" y="685"/>
                  </a:lnTo>
                  <a:lnTo>
                    <a:pt x="2479" y="670"/>
                  </a:lnTo>
                  <a:lnTo>
                    <a:pt x="2340" y="654"/>
                  </a:lnTo>
                  <a:lnTo>
                    <a:pt x="2204" y="634"/>
                  </a:lnTo>
                  <a:lnTo>
                    <a:pt x="2071" y="613"/>
                  </a:lnTo>
                  <a:lnTo>
                    <a:pt x="1941" y="592"/>
                  </a:lnTo>
                  <a:lnTo>
                    <a:pt x="1815" y="567"/>
                  </a:lnTo>
                  <a:lnTo>
                    <a:pt x="1692" y="543"/>
                  </a:lnTo>
                  <a:lnTo>
                    <a:pt x="1572" y="516"/>
                  </a:lnTo>
                  <a:lnTo>
                    <a:pt x="1456" y="490"/>
                  </a:lnTo>
                  <a:lnTo>
                    <a:pt x="1343" y="462"/>
                  </a:lnTo>
                  <a:lnTo>
                    <a:pt x="1235" y="434"/>
                  </a:lnTo>
                  <a:lnTo>
                    <a:pt x="1130" y="405"/>
                  </a:lnTo>
                  <a:lnTo>
                    <a:pt x="1028" y="377"/>
                  </a:lnTo>
                  <a:lnTo>
                    <a:pt x="931" y="347"/>
                  </a:lnTo>
                  <a:lnTo>
                    <a:pt x="838" y="318"/>
                  </a:lnTo>
                  <a:lnTo>
                    <a:pt x="749" y="290"/>
                  </a:lnTo>
                  <a:lnTo>
                    <a:pt x="666" y="262"/>
                  </a:lnTo>
                  <a:lnTo>
                    <a:pt x="585" y="234"/>
                  </a:lnTo>
                  <a:lnTo>
                    <a:pt x="512" y="206"/>
                  </a:lnTo>
                  <a:lnTo>
                    <a:pt x="441" y="180"/>
                  </a:lnTo>
                  <a:lnTo>
                    <a:pt x="375" y="156"/>
                  </a:lnTo>
                  <a:lnTo>
                    <a:pt x="315" y="133"/>
                  </a:lnTo>
                  <a:lnTo>
                    <a:pt x="261" y="110"/>
                  </a:lnTo>
                  <a:lnTo>
                    <a:pt x="210" y="88"/>
                  </a:lnTo>
                  <a:lnTo>
                    <a:pt x="166" y="70"/>
                  </a:lnTo>
                  <a:lnTo>
                    <a:pt x="126" y="52"/>
                  </a:lnTo>
                  <a:lnTo>
                    <a:pt x="92" y="38"/>
                  </a:lnTo>
                  <a:lnTo>
                    <a:pt x="64" y="25"/>
                  </a:lnTo>
                  <a:lnTo>
                    <a:pt x="43" y="15"/>
                  </a:lnTo>
                  <a:lnTo>
                    <a:pt x="26" y="7"/>
                  </a:lnTo>
                  <a:lnTo>
                    <a:pt x="16" y="2"/>
                  </a:lnTo>
                  <a:lnTo>
                    <a:pt x="12" y="0"/>
                  </a:lnTo>
                  <a:lnTo>
                    <a:pt x="0" y="25"/>
                  </a:lnTo>
                  <a:close/>
                </a:path>
              </a:pathLst>
            </a:custGeom>
            <a:solidFill>
              <a:srgbClr val="0000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3" name="Freeform 26"/>
            <p:cNvSpPr>
              <a:spLocks/>
            </p:cNvSpPr>
            <p:nvPr/>
          </p:nvSpPr>
          <p:spPr bwMode="auto">
            <a:xfrm>
              <a:off x="2284413" y="2043113"/>
              <a:ext cx="773113" cy="2243138"/>
            </a:xfrm>
            <a:custGeom>
              <a:avLst/>
              <a:gdLst>
                <a:gd name="T0" fmla="*/ 0 w 487"/>
                <a:gd name="T1" fmla="*/ 1405 h 1413"/>
                <a:gd name="T2" fmla="*/ 24 w 487"/>
                <a:gd name="T3" fmla="*/ 1413 h 1413"/>
                <a:gd name="T4" fmla="*/ 487 w 487"/>
                <a:gd name="T5" fmla="*/ 9 h 1413"/>
                <a:gd name="T6" fmla="*/ 462 w 487"/>
                <a:gd name="T7" fmla="*/ 0 h 1413"/>
                <a:gd name="T8" fmla="*/ 0 w 487"/>
                <a:gd name="T9" fmla="*/ 1405 h 1413"/>
              </a:gdLst>
              <a:ahLst/>
              <a:cxnLst>
                <a:cxn ang="0">
                  <a:pos x="T0" y="T1"/>
                </a:cxn>
                <a:cxn ang="0">
                  <a:pos x="T2" y="T3"/>
                </a:cxn>
                <a:cxn ang="0">
                  <a:pos x="T4" y="T5"/>
                </a:cxn>
                <a:cxn ang="0">
                  <a:pos x="T6" y="T7"/>
                </a:cxn>
                <a:cxn ang="0">
                  <a:pos x="T8" y="T9"/>
                </a:cxn>
              </a:cxnLst>
              <a:rect l="0" t="0" r="r" b="b"/>
              <a:pathLst>
                <a:path w="487" h="1413">
                  <a:moveTo>
                    <a:pt x="0" y="1405"/>
                  </a:moveTo>
                  <a:lnTo>
                    <a:pt x="24" y="1413"/>
                  </a:lnTo>
                  <a:lnTo>
                    <a:pt x="487" y="9"/>
                  </a:lnTo>
                  <a:lnTo>
                    <a:pt x="462" y="0"/>
                  </a:lnTo>
                  <a:lnTo>
                    <a:pt x="0" y="1405"/>
                  </a:lnTo>
                  <a:close/>
                </a:path>
              </a:pathLst>
            </a:custGeom>
            <a:solidFill>
              <a:srgbClr val="0000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5" name="Freeform 28"/>
            <p:cNvSpPr>
              <a:spLocks/>
            </p:cNvSpPr>
            <p:nvPr/>
          </p:nvSpPr>
          <p:spPr bwMode="auto">
            <a:xfrm>
              <a:off x="2070100" y="4130675"/>
              <a:ext cx="1887538" cy="177800"/>
            </a:xfrm>
            <a:custGeom>
              <a:avLst/>
              <a:gdLst>
                <a:gd name="T0" fmla="*/ 7 w 1189"/>
                <a:gd name="T1" fmla="*/ 87 h 112"/>
                <a:gd name="T2" fmla="*/ 125 w 1189"/>
                <a:gd name="T3" fmla="*/ 62 h 112"/>
                <a:gd name="T4" fmla="*/ 241 w 1189"/>
                <a:gd name="T5" fmla="*/ 44 h 112"/>
                <a:gd name="T6" fmla="*/ 353 w 1189"/>
                <a:gd name="T7" fmla="*/ 34 h 112"/>
                <a:gd name="T8" fmla="*/ 459 w 1189"/>
                <a:gd name="T9" fmla="*/ 28 h 112"/>
                <a:gd name="T10" fmla="*/ 563 w 1189"/>
                <a:gd name="T11" fmla="*/ 26 h 112"/>
                <a:gd name="T12" fmla="*/ 659 w 1189"/>
                <a:gd name="T13" fmla="*/ 28 h 112"/>
                <a:gd name="T14" fmla="*/ 749 w 1189"/>
                <a:gd name="T15" fmla="*/ 34 h 112"/>
                <a:gd name="T16" fmla="*/ 833 w 1189"/>
                <a:gd name="T17" fmla="*/ 43 h 112"/>
                <a:gd name="T18" fmla="*/ 908 w 1189"/>
                <a:gd name="T19" fmla="*/ 53 h 112"/>
                <a:gd name="T20" fmla="*/ 976 w 1189"/>
                <a:gd name="T21" fmla="*/ 64 h 112"/>
                <a:gd name="T22" fmla="*/ 1035 w 1189"/>
                <a:gd name="T23" fmla="*/ 75 h 112"/>
                <a:gd name="T24" fmla="*/ 1086 w 1189"/>
                <a:gd name="T25" fmla="*/ 85 h 112"/>
                <a:gd name="T26" fmla="*/ 1125 w 1189"/>
                <a:gd name="T27" fmla="*/ 95 h 112"/>
                <a:gd name="T28" fmla="*/ 1154 w 1189"/>
                <a:gd name="T29" fmla="*/ 103 h 112"/>
                <a:gd name="T30" fmla="*/ 1174 w 1189"/>
                <a:gd name="T31" fmla="*/ 110 h 112"/>
                <a:gd name="T32" fmla="*/ 1181 w 1189"/>
                <a:gd name="T33" fmla="*/ 112 h 112"/>
                <a:gd name="T34" fmla="*/ 1187 w 1189"/>
                <a:gd name="T35" fmla="*/ 87 h 112"/>
                <a:gd name="T36" fmla="*/ 1174 w 1189"/>
                <a:gd name="T37" fmla="*/ 82 h 112"/>
                <a:gd name="T38" fmla="*/ 1149 w 1189"/>
                <a:gd name="T39" fmla="*/ 75 h 112"/>
                <a:gd name="T40" fmla="*/ 1113 w 1189"/>
                <a:gd name="T41" fmla="*/ 66 h 112"/>
                <a:gd name="T42" fmla="*/ 1068 w 1189"/>
                <a:gd name="T43" fmla="*/ 56 h 112"/>
                <a:gd name="T44" fmla="*/ 1013 w 1189"/>
                <a:gd name="T45" fmla="*/ 44 h 112"/>
                <a:gd name="T46" fmla="*/ 948 w 1189"/>
                <a:gd name="T47" fmla="*/ 33 h 112"/>
                <a:gd name="T48" fmla="*/ 876 w 1189"/>
                <a:gd name="T49" fmla="*/ 21 h 112"/>
                <a:gd name="T50" fmla="*/ 795 w 1189"/>
                <a:gd name="T51" fmla="*/ 13 h 112"/>
                <a:gd name="T52" fmla="*/ 707 w 1189"/>
                <a:gd name="T53" fmla="*/ 5 h 112"/>
                <a:gd name="T54" fmla="*/ 612 w 1189"/>
                <a:gd name="T55" fmla="*/ 2 h 112"/>
                <a:gd name="T56" fmla="*/ 512 w 1189"/>
                <a:gd name="T57" fmla="*/ 0 h 112"/>
                <a:gd name="T58" fmla="*/ 405 w 1189"/>
                <a:gd name="T59" fmla="*/ 3 h 112"/>
                <a:gd name="T60" fmla="*/ 295 w 1189"/>
                <a:gd name="T61" fmla="*/ 13 h 112"/>
                <a:gd name="T62" fmla="*/ 179 w 1189"/>
                <a:gd name="T63" fmla="*/ 26 h 112"/>
                <a:gd name="T64" fmla="*/ 61 w 1189"/>
                <a:gd name="T65" fmla="*/ 4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89" h="112">
                  <a:moveTo>
                    <a:pt x="0" y="61"/>
                  </a:moveTo>
                  <a:lnTo>
                    <a:pt x="7" y="87"/>
                  </a:lnTo>
                  <a:lnTo>
                    <a:pt x="66" y="74"/>
                  </a:lnTo>
                  <a:lnTo>
                    <a:pt x="125" y="62"/>
                  </a:lnTo>
                  <a:lnTo>
                    <a:pt x="184" y="53"/>
                  </a:lnTo>
                  <a:lnTo>
                    <a:pt x="241" y="44"/>
                  </a:lnTo>
                  <a:lnTo>
                    <a:pt x="297" y="39"/>
                  </a:lnTo>
                  <a:lnTo>
                    <a:pt x="353" y="34"/>
                  </a:lnTo>
                  <a:lnTo>
                    <a:pt x="407" y="30"/>
                  </a:lnTo>
                  <a:lnTo>
                    <a:pt x="459" y="28"/>
                  </a:lnTo>
                  <a:lnTo>
                    <a:pt x="512" y="26"/>
                  </a:lnTo>
                  <a:lnTo>
                    <a:pt x="563" y="26"/>
                  </a:lnTo>
                  <a:lnTo>
                    <a:pt x="612" y="26"/>
                  </a:lnTo>
                  <a:lnTo>
                    <a:pt x="659" y="28"/>
                  </a:lnTo>
                  <a:lnTo>
                    <a:pt x="705" y="31"/>
                  </a:lnTo>
                  <a:lnTo>
                    <a:pt x="749" y="34"/>
                  </a:lnTo>
                  <a:lnTo>
                    <a:pt x="792" y="38"/>
                  </a:lnTo>
                  <a:lnTo>
                    <a:pt x="833" y="43"/>
                  </a:lnTo>
                  <a:lnTo>
                    <a:pt x="871" y="48"/>
                  </a:lnTo>
                  <a:lnTo>
                    <a:pt x="908" y="53"/>
                  </a:lnTo>
                  <a:lnTo>
                    <a:pt x="943" y="57"/>
                  </a:lnTo>
                  <a:lnTo>
                    <a:pt x="976" y="64"/>
                  </a:lnTo>
                  <a:lnTo>
                    <a:pt x="1007" y="69"/>
                  </a:lnTo>
                  <a:lnTo>
                    <a:pt x="1035" y="75"/>
                  </a:lnTo>
                  <a:lnTo>
                    <a:pt x="1061" y="80"/>
                  </a:lnTo>
                  <a:lnTo>
                    <a:pt x="1086" y="85"/>
                  </a:lnTo>
                  <a:lnTo>
                    <a:pt x="1107" y="92"/>
                  </a:lnTo>
                  <a:lnTo>
                    <a:pt x="1125" y="95"/>
                  </a:lnTo>
                  <a:lnTo>
                    <a:pt x="1141" y="100"/>
                  </a:lnTo>
                  <a:lnTo>
                    <a:pt x="1154" y="103"/>
                  </a:lnTo>
                  <a:lnTo>
                    <a:pt x="1166" y="107"/>
                  </a:lnTo>
                  <a:lnTo>
                    <a:pt x="1174" y="110"/>
                  </a:lnTo>
                  <a:lnTo>
                    <a:pt x="1179" y="112"/>
                  </a:lnTo>
                  <a:lnTo>
                    <a:pt x="1181" y="112"/>
                  </a:lnTo>
                  <a:lnTo>
                    <a:pt x="1189" y="87"/>
                  </a:lnTo>
                  <a:lnTo>
                    <a:pt x="1187" y="87"/>
                  </a:lnTo>
                  <a:lnTo>
                    <a:pt x="1182" y="85"/>
                  </a:lnTo>
                  <a:lnTo>
                    <a:pt x="1174" y="82"/>
                  </a:lnTo>
                  <a:lnTo>
                    <a:pt x="1163" y="79"/>
                  </a:lnTo>
                  <a:lnTo>
                    <a:pt x="1149" y="75"/>
                  </a:lnTo>
                  <a:lnTo>
                    <a:pt x="1133" y="71"/>
                  </a:lnTo>
                  <a:lnTo>
                    <a:pt x="1113" y="66"/>
                  </a:lnTo>
                  <a:lnTo>
                    <a:pt x="1092" y="61"/>
                  </a:lnTo>
                  <a:lnTo>
                    <a:pt x="1068" y="56"/>
                  </a:lnTo>
                  <a:lnTo>
                    <a:pt x="1041" y="51"/>
                  </a:lnTo>
                  <a:lnTo>
                    <a:pt x="1013" y="44"/>
                  </a:lnTo>
                  <a:lnTo>
                    <a:pt x="982" y="39"/>
                  </a:lnTo>
                  <a:lnTo>
                    <a:pt x="948" y="33"/>
                  </a:lnTo>
                  <a:lnTo>
                    <a:pt x="913" y="28"/>
                  </a:lnTo>
                  <a:lnTo>
                    <a:pt x="876" y="21"/>
                  </a:lnTo>
                  <a:lnTo>
                    <a:pt x="836" y="16"/>
                  </a:lnTo>
                  <a:lnTo>
                    <a:pt x="795" y="13"/>
                  </a:lnTo>
                  <a:lnTo>
                    <a:pt x="751" y="8"/>
                  </a:lnTo>
                  <a:lnTo>
                    <a:pt x="707" y="5"/>
                  </a:lnTo>
                  <a:lnTo>
                    <a:pt x="661" y="3"/>
                  </a:lnTo>
                  <a:lnTo>
                    <a:pt x="612" y="2"/>
                  </a:lnTo>
                  <a:lnTo>
                    <a:pt x="563" y="0"/>
                  </a:lnTo>
                  <a:lnTo>
                    <a:pt x="512" y="0"/>
                  </a:lnTo>
                  <a:lnTo>
                    <a:pt x="459" y="2"/>
                  </a:lnTo>
                  <a:lnTo>
                    <a:pt x="405" y="3"/>
                  </a:lnTo>
                  <a:lnTo>
                    <a:pt x="351" y="8"/>
                  </a:lnTo>
                  <a:lnTo>
                    <a:pt x="295" y="13"/>
                  </a:lnTo>
                  <a:lnTo>
                    <a:pt x="238" y="20"/>
                  </a:lnTo>
                  <a:lnTo>
                    <a:pt x="179" y="26"/>
                  </a:lnTo>
                  <a:lnTo>
                    <a:pt x="120" y="36"/>
                  </a:lnTo>
                  <a:lnTo>
                    <a:pt x="61" y="48"/>
                  </a:lnTo>
                  <a:lnTo>
                    <a:pt x="0" y="61"/>
                  </a:lnTo>
                  <a:close/>
                </a:path>
              </a:pathLst>
            </a:custGeom>
            <a:solidFill>
              <a:srgbClr val="0000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6" name="Freeform 29"/>
            <p:cNvSpPr>
              <a:spLocks/>
            </p:cNvSpPr>
            <p:nvPr/>
          </p:nvSpPr>
          <p:spPr bwMode="auto">
            <a:xfrm>
              <a:off x="2105025" y="4338638"/>
              <a:ext cx="1779588" cy="300038"/>
            </a:xfrm>
            <a:custGeom>
              <a:avLst/>
              <a:gdLst>
                <a:gd name="T0" fmla="*/ 50 w 1121"/>
                <a:gd name="T1" fmla="*/ 53 h 189"/>
                <a:gd name="T2" fmla="*/ 152 w 1121"/>
                <a:gd name="T3" fmla="*/ 103 h 189"/>
                <a:gd name="T4" fmla="*/ 252 w 1121"/>
                <a:gd name="T5" fmla="*/ 143 h 189"/>
                <a:gd name="T6" fmla="*/ 352 w 1121"/>
                <a:gd name="T7" fmla="*/ 167 h 189"/>
                <a:gd name="T8" fmla="*/ 449 w 1121"/>
                <a:gd name="T9" fmla="*/ 184 h 189"/>
                <a:gd name="T10" fmla="*/ 544 w 1121"/>
                <a:gd name="T11" fmla="*/ 189 h 189"/>
                <a:gd name="T12" fmla="*/ 634 w 1121"/>
                <a:gd name="T13" fmla="*/ 187 h 189"/>
                <a:gd name="T14" fmla="*/ 719 w 1121"/>
                <a:gd name="T15" fmla="*/ 179 h 189"/>
                <a:gd name="T16" fmla="*/ 798 w 1121"/>
                <a:gd name="T17" fmla="*/ 166 h 189"/>
                <a:gd name="T18" fmla="*/ 872 w 1121"/>
                <a:gd name="T19" fmla="*/ 149 h 189"/>
                <a:gd name="T20" fmla="*/ 937 w 1121"/>
                <a:gd name="T21" fmla="*/ 130 h 189"/>
                <a:gd name="T22" fmla="*/ 993 w 1121"/>
                <a:gd name="T23" fmla="*/ 112 h 189"/>
                <a:gd name="T24" fmla="*/ 1041 w 1121"/>
                <a:gd name="T25" fmla="*/ 92 h 189"/>
                <a:gd name="T26" fmla="*/ 1078 w 1121"/>
                <a:gd name="T27" fmla="*/ 77 h 189"/>
                <a:gd name="T28" fmla="*/ 1105 w 1121"/>
                <a:gd name="T29" fmla="*/ 64 h 189"/>
                <a:gd name="T30" fmla="*/ 1119 w 1121"/>
                <a:gd name="T31" fmla="*/ 58 h 189"/>
                <a:gd name="T32" fmla="*/ 1108 w 1121"/>
                <a:gd name="T33" fmla="*/ 33 h 189"/>
                <a:gd name="T34" fmla="*/ 1100 w 1121"/>
                <a:gd name="T35" fmla="*/ 36 h 189"/>
                <a:gd name="T36" fmla="*/ 1080 w 1121"/>
                <a:gd name="T37" fmla="*/ 46 h 189"/>
                <a:gd name="T38" fmla="*/ 1049 w 1121"/>
                <a:gd name="T39" fmla="*/ 61 h 189"/>
                <a:gd name="T40" fmla="*/ 1008 w 1121"/>
                <a:gd name="T41" fmla="*/ 77 h 189"/>
                <a:gd name="T42" fmla="*/ 957 w 1121"/>
                <a:gd name="T43" fmla="*/ 97 h 189"/>
                <a:gd name="T44" fmla="*/ 896 w 1121"/>
                <a:gd name="T45" fmla="*/ 115 h 189"/>
                <a:gd name="T46" fmla="*/ 829 w 1121"/>
                <a:gd name="T47" fmla="*/ 133 h 189"/>
                <a:gd name="T48" fmla="*/ 755 w 1121"/>
                <a:gd name="T49" fmla="*/ 146 h 189"/>
                <a:gd name="T50" fmla="*/ 673 w 1121"/>
                <a:gd name="T51" fmla="*/ 158 h 189"/>
                <a:gd name="T52" fmla="*/ 588 w 1121"/>
                <a:gd name="T53" fmla="*/ 162 h 189"/>
                <a:gd name="T54" fmla="*/ 498 w 1121"/>
                <a:gd name="T55" fmla="*/ 161 h 189"/>
                <a:gd name="T56" fmla="*/ 404 w 1121"/>
                <a:gd name="T57" fmla="*/ 151 h 189"/>
                <a:gd name="T58" fmla="*/ 309 w 1121"/>
                <a:gd name="T59" fmla="*/ 131 h 189"/>
                <a:gd name="T60" fmla="*/ 211 w 1121"/>
                <a:gd name="T61" fmla="*/ 100 h 189"/>
                <a:gd name="T62" fmla="*/ 113 w 1121"/>
                <a:gd name="T63" fmla="*/ 58 h 189"/>
                <a:gd name="T64" fmla="*/ 14 w 1121"/>
                <a:gd name="T6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1" h="189">
                  <a:moveTo>
                    <a:pt x="0" y="22"/>
                  </a:moveTo>
                  <a:lnTo>
                    <a:pt x="50" y="53"/>
                  </a:lnTo>
                  <a:lnTo>
                    <a:pt x="101" y="81"/>
                  </a:lnTo>
                  <a:lnTo>
                    <a:pt x="152" y="103"/>
                  </a:lnTo>
                  <a:lnTo>
                    <a:pt x="201" y="125"/>
                  </a:lnTo>
                  <a:lnTo>
                    <a:pt x="252" y="143"/>
                  </a:lnTo>
                  <a:lnTo>
                    <a:pt x="303" y="156"/>
                  </a:lnTo>
                  <a:lnTo>
                    <a:pt x="352" y="167"/>
                  </a:lnTo>
                  <a:lnTo>
                    <a:pt x="401" y="177"/>
                  </a:lnTo>
                  <a:lnTo>
                    <a:pt x="449" y="184"/>
                  </a:lnTo>
                  <a:lnTo>
                    <a:pt x="496" y="187"/>
                  </a:lnTo>
                  <a:lnTo>
                    <a:pt x="544" y="189"/>
                  </a:lnTo>
                  <a:lnTo>
                    <a:pt x="590" y="189"/>
                  </a:lnTo>
                  <a:lnTo>
                    <a:pt x="634" y="187"/>
                  </a:lnTo>
                  <a:lnTo>
                    <a:pt x="677" y="184"/>
                  </a:lnTo>
                  <a:lnTo>
                    <a:pt x="719" y="179"/>
                  </a:lnTo>
                  <a:lnTo>
                    <a:pt x="760" y="172"/>
                  </a:lnTo>
                  <a:lnTo>
                    <a:pt x="798" y="166"/>
                  </a:lnTo>
                  <a:lnTo>
                    <a:pt x="836" y="158"/>
                  </a:lnTo>
                  <a:lnTo>
                    <a:pt x="872" y="149"/>
                  </a:lnTo>
                  <a:lnTo>
                    <a:pt x="905" y="140"/>
                  </a:lnTo>
                  <a:lnTo>
                    <a:pt x="937" y="130"/>
                  </a:lnTo>
                  <a:lnTo>
                    <a:pt x="967" y="122"/>
                  </a:lnTo>
                  <a:lnTo>
                    <a:pt x="993" y="112"/>
                  </a:lnTo>
                  <a:lnTo>
                    <a:pt x="1019" y="102"/>
                  </a:lnTo>
                  <a:lnTo>
                    <a:pt x="1041" y="92"/>
                  </a:lnTo>
                  <a:lnTo>
                    <a:pt x="1060" y="84"/>
                  </a:lnTo>
                  <a:lnTo>
                    <a:pt x="1078" y="77"/>
                  </a:lnTo>
                  <a:lnTo>
                    <a:pt x="1093" y="71"/>
                  </a:lnTo>
                  <a:lnTo>
                    <a:pt x="1105" y="64"/>
                  </a:lnTo>
                  <a:lnTo>
                    <a:pt x="1113" y="59"/>
                  </a:lnTo>
                  <a:lnTo>
                    <a:pt x="1119" y="58"/>
                  </a:lnTo>
                  <a:lnTo>
                    <a:pt x="1121" y="56"/>
                  </a:lnTo>
                  <a:lnTo>
                    <a:pt x="1108" y="33"/>
                  </a:lnTo>
                  <a:lnTo>
                    <a:pt x="1106" y="35"/>
                  </a:lnTo>
                  <a:lnTo>
                    <a:pt x="1100" y="36"/>
                  </a:lnTo>
                  <a:lnTo>
                    <a:pt x="1091" y="41"/>
                  </a:lnTo>
                  <a:lnTo>
                    <a:pt x="1080" y="46"/>
                  </a:lnTo>
                  <a:lnTo>
                    <a:pt x="1067" y="53"/>
                  </a:lnTo>
                  <a:lnTo>
                    <a:pt x="1049" y="61"/>
                  </a:lnTo>
                  <a:lnTo>
                    <a:pt x="1029" y="69"/>
                  </a:lnTo>
                  <a:lnTo>
                    <a:pt x="1008" y="77"/>
                  </a:lnTo>
                  <a:lnTo>
                    <a:pt x="983" y="87"/>
                  </a:lnTo>
                  <a:lnTo>
                    <a:pt x="957" y="97"/>
                  </a:lnTo>
                  <a:lnTo>
                    <a:pt x="927" y="105"/>
                  </a:lnTo>
                  <a:lnTo>
                    <a:pt x="896" y="115"/>
                  </a:lnTo>
                  <a:lnTo>
                    <a:pt x="864" y="123"/>
                  </a:lnTo>
                  <a:lnTo>
                    <a:pt x="829" y="133"/>
                  </a:lnTo>
                  <a:lnTo>
                    <a:pt x="793" y="140"/>
                  </a:lnTo>
                  <a:lnTo>
                    <a:pt x="755" y="146"/>
                  </a:lnTo>
                  <a:lnTo>
                    <a:pt x="714" y="153"/>
                  </a:lnTo>
                  <a:lnTo>
                    <a:pt x="673" y="158"/>
                  </a:lnTo>
                  <a:lnTo>
                    <a:pt x="632" y="161"/>
                  </a:lnTo>
                  <a:lnTo>
                    <a:pt x="588" y="162"/>
                  </a:lnTo>
                  <a:lnTo>
                    <a:pt x="544" y="162"/>
                  </a:lnTo>
                  <a:lnTo>
                    <a:pt x="498" y="161"/>
                  </a:lnTo>
                  <a:lnTo>
                    <a:pt x="452" y="158"/>
                  </a:lnTo>
                  <a:lnTo>
                    <a:pt x="404" y="151"/>
                  </a:lnTo>
                  <a:lnTo>
                    <a:pt x="357" y="143"/>
                  </a:lnTo>
                  <a:lnTo>
                    <a:pt x="309" y="131"/>
                  </a:lnTo>
                  <a:lnTo>
                    <a:pt x="260" y="118"/>
                  </a:lnTo>
                  <a:lnTo>
                    <a:pt x="211" y="100"/>
                  </a:lnTo>
                  <a:lnTo>
                    <a:pt x="162" y="81"/>
                  </a:lnTo>
                  <a:lnTo>
                    <a:pt x="113" y="58"/>
                  </a:lnTo>
                  <a:lnTo>
                    <a:pt x="63" y="31"/>
                  </a:lnTo>
                  <a:lnTo>
                    <a:pt x="14" y="0"/>
                  </a:lnTo>
                  <a:lnTo>
                    <a:pt x="0" y="22"/>
                  </a:lnTo>
                  <a:close/>
                </a:path>
              </a:pathLst>
            </a:custGeom>
            <a:solidFill>
              <a:srgbClr val="0000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7" name="Freeform 30"/>
            <p:cNvSpPr>
              <a:spLocks/>
            </p:cNvSpPr>
            <p:nvPr/>
          </p:nvSpPr>
          <p:spPr bwMode="auto">
            <a:xfrm>
              <a:off x="2057400" y="4443413"/>
              <a:ext cx="1912938" cy="574675"/>
            </a:xfrm>
            <a:custGeom>
              <a:avLst/>
              <a:gdLst>
                <a:gd name="T0" fmla="*/ 2 w 1205"/>
                <a:gd name="T1" fmla="*/ 13 h 362"/>
                <a:gd name="T2" fmla="*/ 15 w 1205"/>
                <a:gd name="T3" fmla="*/ 42 h 362"/>
                <a:gd name="T4" fmla="*/ 44 w 1205"/>
                <a:gd name="T5" fmla="*/ 92 h 362"/>
                <a:gd name="T6" fmla="*/ 92 w 1205"/>
                <a:gd name="T7" fmla="*/ 154 h 362"/>
                <a:gd name="T8" fmla="*/ 157 w 1205"/>
                <a:gd name="T9" fmla="*/ 219 h 362"/>
                <a:gd name="T10" fmla="*/ 248 w 1205"/>
                <a:gd name="T11" fmla="*/ 280 h 362"/>
                <a:gd name="T12" fmla="*/ 361 w 1205"/>
                <a:gd name="T13" fmla="*/ 329 h 362"/>
                <a:gd name="T14" fmla="*/ 502 w 1205"/>
                <a:gd name="T15" fmla="*/ 359 h 362"/>
                <a:gd name="T16" fmla="*/ 662 w 1205"/>
                <a:gd name="T17" fmla="*/ 359 h 362"/>
                <a:gd name="T18" fmla="*/ 807 w 1205"/>
                <a:gd name="T19" fmla="*/ 331 h 362"/>
                <a:gd name="T20" fmla="*/ 925 w 1205"/>
                <a:gd name="T21" fmla="*/ 283 h 362"/>
                <a:gd name="T22" fmla="*/ 1021 w 1205"/>
                <a:gd name="T23" fmla="*/ 223 h 362"/>
                <a:gd name="T24" fmla="*/ 1097 w 1205"/>
                <a:gd name="T25" fmla="*/ 159 h 362"/>
                <a:gd name="T26" fmla="*/ 1151 w 1205"/>
                <a:gd name="T27" fmla="*/ 100 h 362"/>
                <a:gd name="T28" fmla="*/ 1185 w 1205"/>
                <a:gd name="T29" fmla="*/ 51 h 362"/>
                <a:gd name="T30" fmla="*/ 1203 w 1205"/>
                <a:gd name="T31" fmla="*/ 23 h 362"/>
                <a:gd name="T32" fmla="*/ 1182 w 1205"/>
                <a:gd name="T33" fmla="*/ 6 h 362"/>
                <a:gd name="T34" fmla="*/ 1174 w 1205"/>
                <a:gd name="T35" fmla="*/ 21 h 362"/>
                <a:gd name="T36" fmla="*/ 1149 w 1205"/>
                <a:gd name="T37" fmla="*/ 59 h 362"/>
                <a:gd name="T38" fmla="*/ 1105 w 1205"/>
                <a:gd name="T39" fmla="*/ 111 h 362"/>
                <a:gd name="T40" fmla="*/ 1044 w 1205"/>
                <a:gd name="T41" fmla="*/ 172 h 362"/>
                <a:gd name="T42" fmla="*/ 962 w 1205"/>
                <a:gd name="T43" fmla="*/ 233 h 362"/>
                <a:gd name="T44" fmla="*/ 857 w 1205"/>
                <a:gd name="T45" fmla="*/ 285 h 362"/>
                <a:gd name="T46" fmla="*/ 731 w 1205"/>
                <a:gd name="T47" fmla="*/ 321 h 362"/>
                <a:gd name="T48" fmla="*/ 582 w 1205"/>
                <a:gd name="T49" fmla="*/ 336 h 362"/>
                <a:gd name="T50" fmla="*/ 434 w 1205"/>
                <a:gd name="T51" fmla="*/ 321 h 362"/>
                <a:gd name="T52" fmla="*/ 313 w 1205"/>
                <a:gd name="T53" fmla="*/ 283 h 362"/>
                <a:gd name="T54" fmla="*/ 216 w 1205"/>
                <a:gd name="T55" fmla="*/ 231 h 362"/>
                <a:gd name="T56" fmla="*/ 141 w 1205"/>
                <a:gd name="T57" fmla="*/ 169 h 362"/>
                <a:gd name="T58" fmla="*/ 87 w 1205"/>
                <a:gd name="T59" fmla="*/ 108 h 362"/>
                <a:gd name="T60" fmla="*/ 51 w 1205"/>
                <a:gd name="T61" fmla="*/ 54 h 362"/>
                <a:gd name="T62" fmla="*/ 31 w 1205"/>
                <a:gd name="T63" fmla="*/ 15 h 362"/>
                <a:gd name="T64" fmla="*/ 25 w 1205"/>
                <a:gd name="T65"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05" h="362">
                  <a:moveTo>
                    <a:pt x="0" y="8"/>
                  </a:moveTo>
                  <a:lnTo>
                    <a:pt x="2" y="13"/>
                  </a:lnTo>
                  <a:lnTo>
                    <a:pt x="7" y="24"/>
                  </a:lnTo>
                  <a:lnTo>
                    <a:pt x="15" y="42"/>
                  </a:lnTo>
                  <a:lnTo>
                    <a:pt x="28" y="65"/>
                  </a:lnTo>
                  <a:lnTo>
                    <a:pt x="44" y="92"/>
                  </a:lnTo>
                  <a:lnTo>
                    <a:pt x="66" y="121"/>
                  </a:lnTo>
                  <a:lnTo>
                    <a:pt x="92" y="154"/>
                  </a:lnTo>
                  <a:lnTo>
                    <a:pt x="121" y="187"/>
                  </a:lnTo>
                  <a:lnTo>
                    <a:pt x="157" y="219"/>
                  </a:lnTo>
                  <a:lnTo>
                    <a:pt x="200" y="251"/>
                  </a:lnTo>
                  <a:lnTo>
                    <a:pt x="248" y="280"/>
                  </a:lnTo>
                  <a:lnTo>
                    <a:pt x="302" y="308"/>
                  </a:lnTo>
                  <a:lnTo>
                    <a:pt x="361" y="329"/>
                  </a:lnTo>
                  <a:lnTo>
                    <a:pt x="428" y="347"/>
                  </a:lnTo>
                  <a:lnTo>
                    <a:pt x="502" y="359"/>
                  </a:lnTo>
                  <a:lnTo>
                    <a:pt x="582" y="362"/>
                  </a:lnTo>
                  <a:lnTo>
                    <a:pt x="662" y="359"/>
                  </a:lnTo>
                  <a:lnTo>
                    <a:pt x="738" y="347"/>
                  </a:lnTo>
                  <a:lnTo>
                    <a:pt x="807" y="331"/>
                  </a:lnTo>
                  <a:lnTo>
                    <a:pt x="869" y="308"/>
                  </a:lnTo>
                  <a:lnTo>
                    <a:pt x="925" y="283"/>
                  </a:lnTo>
                  <a:lnTo>
                    <a:pt x="976" y="254"/>
                  </a:lnTo>
                  <a:lnTo>
                    <a:pt x="1021" y="223"/>
                  </a:lnTo>
                  <a:lnTo>
                    <a:pt x="1061" y="192"/>
                  </a:lnTo>
                  <a:lnTo>
                    <a:pt x="1097" y="159"/>
                  </a:lnTo>
                  <a:lnTo>
                    <a:pt x="1126" y="128"/>
                  </a:lnTo>
                  <a:lnTo>
                    <a:pt x="1151" y="100"/>
                  </a:lnTo>
                  <a:lnTo>
                    <a:pt x="1171" y="74"/>
                  </a:lnTo>
                  <a:lnTo>
                    <a:pt x="1185" y="51"/>
                  </a:lnTo>
                  <a:lnTo>
                    <a:pt x="1197" y="34"/>
                  </a:lnTo>
                  <a:lnTo>
                    <a:pt x="1203" y="23"/>
                  </a:lnTo>
                  <a:lnTo>
                    <a:pt x="1205" y="18"/>
                  </a:lnTo>
                  <a:lnTo>
                    <a:pt x="1182" y="6"/>
                  </a:lnTo>
                  <a:lnTo>
                    <a:pt x="1180" y="11"/>
                  </a:lnTo>
                  <a:lnTo>
                    <a:pt x="1174" y="21"/>
                  </a:lnTo>
                  <a:lnTo>
                    <a:pt x="1162" y="37"/>
                  </a:lnTo>
                  <a:lnTo>
                    <a:pt x="1149" y="59"/>
                  </a:lnTo>
                  <a:lnTo>
                    <a:pt x="1130" y="85"/>
                  </a:lnTo>
                  <a:lnTo>
                    <a:pt x="1105" y="111"/>
                  </a:lnTo>
                  <a:lnTo>
                    <a:pt x="1077" y="142"/>
                  </a:lnTo>
                  <a:lnTo>
                    <a:pt x="1044" y="172"/>
                  </a:lnTo>
                  <a:lnTo>
                    <a:pt x="1005" y="203"/>
                  </a:lnTo>
                  <a:lnTo>
                    <a:pt x="962" y="233"/>
                  </a:lnTo>
                  <a:lnTo>
                    <a:pt x="913" y="260"/>
                  </a:lnTo>
                  <a:lnTo>
                    <a:pt x="857" y="285"/>
                  </a:lnTo>
                  <a:lnTo>
                    <a:pt x="798" y="306"/>
                  </a:lnTo>
                  <a:lnTo>
                    <a:pt x="731" y="321"/>
                  </a:lnTo>
                  <a:lnTo>
                    <a:pt x="661" y="333"/>
                  </a:lnTo>
                  <a:lnTo>
                    <a:pt x="582" y="336"/>
                  </a:lnTo>
                  <a:lnTo>
                    <a:pt x="505" y="333"/>
                  </a:lnTo>
                  <a:lnTo>
                    <a:pt x="434" y="321"/>
                  </a:lnTo>
                  <a:lnTo>
                    <a:pt x="371" y="305"/>
                  </a:lnTo>
                  <a:lnTo>
                    <a:pt x="313" y="283"/>
                  </a:lnTo>
                  <a:lnTo>
                    <a:pt x="262" y="259"/>
                  </a:lnTo>
                  <a:lnTo>
                    <a:pt x="216" y="231"/>
                  </a:lnTo>
                  <a:lnTo>
                    <a:pt x="175" y="200"/>
                  </a:lnTo>
                  <a:lnTo>
                    <a:pt x="141" y="169"/>
                  </a:lnTo>
                  <a:lnTo>
                    <a:pt x="111" y="137"/>
                  </a:lnTo>
                  <a:lnTo>
                    <a:pt x="87" y="108"/>
                  </a:lnTo>
                  <a:lnTo>
                    <a:pt x="67" y="78"/>
                  </a:lnTo>
                  <a:lnTo>
                    <a:pt x="51" y="54"/>
                  </a:lnTo>
                  <a:lnTo>
                    <a:pt x="39" y="33"/>
                  </a:lnTo>
                  <a:lnTo>
                    <a:pt x="31" y="15"/>
                  </a:lnTo>
                  <a:lnTo>
                    <a:pt x="26" y="5"/>
                  </a:lnTo>
                  <a:lnTo>
                    <a:pt x="25" y="0"/>
                  </a:lnTo>
                  <a:lnTo>
                    <a:pt x="0" y="8"/>
                  </a:lnTo>
                  <a:close/>
                </a:path>
              </a:pathLst>
            </a:custGeom>
            <a:solidFill>
              <a:srgbClr val="0000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0" name="Freeform 33"/>
            <p:cNvSpPr>
              <a:spLocks/>
            </p:cNvSpPr>
            <p:nvPr/>
          </p:nvSpPr>
          <p:spPr bwMode="auto">
            <a:xfrm>
              <a:off x="5805488" y="4406900"/>
              <a:ext cx="1417638" cy="142875"/>
            </a:xfrm>
            <a:custGeom>
              <a:avLst/>
              <a:gdLst>
                <a:gd name="T0" fmla="*/ 0 w 893"/>
                <a:gd name="T1" fmla="*/ 46 h 90"/>
                <a:gd name="T2" fmla="*/ 5 w 893"/>
                <a:gd name="T3" fmla="*/ 70 h 90"/>
                <a:gd name="T4" fmla="*/ 93 w 893"/>
                <a:gd name="T5" fmla="*/ 52 h 90"/>
                <a:gd name="T6" fmla="*/ 180 w 893"/>
                <a:gd name="T7" fmla="*/ 39 h 90"/>
                <a:gd name="T8" fmla="*/ 264 w 893"/>
                <a:gd name="T9" fmla="*/ 31 h 90"/>
                <a:gd name="T10" fmla="*/ 344 w 893"/>
                <a:gd name="T11" fmla="*/ 26 h 90"/>
                <a:gd name="T12" fmla="*/ 421 w 893"/>
                <a:gd name="T13" fmla="*/ 24 h 90"/>
                <a:gd name="T14" fmla="*/ 493 w 893"/>
                <a:gd name="T15" fmla="*/ 28 h 90"/>
                <a:gd name="T16" fmla="*/ 561 w 893"/>
                <a:gd name="T17" fmla="*/ 31 h 90"/>
                <a:gd name="T18" fmla="*/ 623 w 893"/>
                <a:gd name="T19" fmla="*/ 38 h 90"/>
                <a:gd name="T20" fmla="*/ 680 w 893"/>
                <a:gd name="T21" fmla="*/ 46 h 90"/>
                <a:gd name="T22" fmla="*/ 731 w 893"/>
                <a:gd name="T23" fmla="*/ 54 h 90"/>
                <a:gd name="T24" fmla="*/ 775 w 893"/>
                <a:gd name="T25" fmla="*/ 62 h 90"/>
                <a:gd name="T26" fmla="*/ 813 w 893"/>
                <a:gd name="T27" fmla="*/ 70 h 90"/>
                <a:gd name="T28" fmla="*/ 843 w 893"/>
                <a:gd name="T29" fmla="*/ 79 h 90"/>
                <a:gd name="T30" fmla="*/ 866 w 893"/>
                <a:gd name="T31" fmla="*/ 83 h 90"/>
                <a:gd name="T32" fmla="*/ 880 w 893"/>
                <a:gd name="T33" fmla="*/ 88 h 90"/>
                <a:gd name="T34" fmla="*/ 885 w 893"/>
                <a:gd name="T35" fmla="*/ 90 h 90"/>
                <a:gd name="T36" fmla="*/ 893 w 893"/>
                <a:gd name="T37" fmla="*/ 64 h 90"/>
                <a:gd name="T38" fmla="*/ 889 w 893"/>
                <a:gd name="T39" fmla="*/ 62 h 90"/>
                <a:gd name="T40" fmla="*/ 874 w 893"/>
                <a:gd name="T41" fmla="*/ 59 h 90"/>
                <a:gd name="T42" fmla="*/ 851 w 893"/>
                <a:gd name="T43" fmla="*/ 52 h 90"/>
                <a:gd name="T44" fmla="*/ 820 w 893"/>
                <a:gd name="T45" fmla="*/ 44 h 90"/>
                <a:gd name="T46" fmla="*/ 782 w 893"/>
                <a:gd name="T47" fmla="*/ 36 h 90"/>
                <a:gd name="T48" fmla="*/ 738 w 893"/>
                <a:gd name="T49" fmla="*/ 28 h 90"/>
                <a:gd name="T50" fmla="*/ 685 w 893"/>
                <a:gd name="T51" fmla="*/ 19 h 90"/>
                <a:gd name="T52" fmla="*/ 628 w 893"/>
                <a:gd name="T53" fmla="*/ 11 h 90"/>
                <a:gd name="T54" fmla="*/ 564 w 893"/>
                <a:gd name="T55" fmla="*/ 5 h 90"/>
                <a:gd name="T56" fmla="*/ 495 w 893"/>
                <a:gd name="T57" fmla="*/ 1 h 90"/>
                <a:gd name="T58" fmla="*/ 421 w 893"/>
                <a:gd name="T59" fmla="*/ 0 h 90"/>
                <a:gd name="T60" fmla="*/ 344 w 893"/>
                <a:gd name="T61" fmla="*/ 0 h 90"/>
                <a:gd name="T62" fmla="*/ 262 w 893"/>
                <a:gd name="T63" fmla="*/ 5 h 90"/>
                <a:gd name="T64" fmla="*/ 179 w 893"/>
                <a:gd name="T65" fmla="*/ 13 h 90"/>
                <a:gd name="T66" fmla="*/ 90 w 893"/>
                <a:gd name="T67" fmla="*/ 28 h 90"/>
                <a:gd name="T68" fmla="*/ 0 w 893"/>
                <a:gd name="T69" fmla="*/ 4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93" h="90">
                  <a:moveTo>
                    <a:pt x="0" y="46"/>
                  </a:moveTo>
                  <a:lnTo>
                    <a:pt x="5" y="70"/>
                  </a:lnTo>
                  <a:lnTo>
                    <a:pt x="93" y="52"/>
                  </a:lnTo>
                  <a:lnTo>
                    <a:pt x="180" y="39"/>
                  </a:lnTo>
                  <a:lnTo>
                    <a:pt x="264" y="31"/>
                  </a:lnTo>
                  <a:lnTo>
                    <a:pt x="344" y="26"/>
                  </a:lnTo>
                  <a:lnTo>
                    <a:pt x="421" y="24"/>
                  </a:lnTo>
                  <a:lnTo>
                    <a:pt x="493" y="28"/>
                  </a:lnTo>
                  <a:lnTo>
                    <a:pt x="561" y="31"/>
                  </a:lnTo>
                  <a:lnTo>
                    <a:pt x="623" y="38"/>
                  </a:lnTo>
                  <a:lnTo>
                    <a:pt x="680" y="46"/>
                  </a:lnTo>
                  <a:lnTo>
                    <a:pt x="731" y="54"/>
                  </a:lnTo>
                  <a:lnTo>
                    <a:pt x="775" y="62"/>
                  </a:lnTo>
                  <a:lnTo>
                    <a:pt x="813" y="70"/>
                  </a:lnTo>
                  <a:lnTo>
                    <a:pt x="843" y="79"/>
                  </a:lnTo>
                  <a:lnTo>
                    <a:pt x="866" y="83"/>
                  </a:lnTo>
                  <a:lnTo>
                    <a:pt x="880" y="88"/>
                  </a:lnTo>
                  <a:lnTo>
                    <a:pt x="885" y="90"/>
                  </a:lnTo>
                  <a:lnTo>
                    <a:pt x="893" y="64"/>
                  </a:lnTo>
                  <a:lnTo>
                    <a:pt x="889" y="62"/>
                  </a:lnTo>
                  <a:lnTo>
                    <a:pt x="874" y="59"/>
                  </a:lnTo>
                  <a:lnTo>
                    <a:pt x="851" y="52"/>
                  </a:lnTo>
                  <a:lnTo>
                    <a:pt x="820" y="44"/>
                  </a:lnTo>
                  <a:lnTo>
                    <a:pt x="782" y="36"/>
                  </a:lnTo>
                  <a:lnTo>
                    <a:pt x="738" y="28"/>
                  </a:lnTo>
                  <a:lnTo>
                    <a:pt x="685" y="19"/>
                  </a:lnTo>
                  <a:lnTo>
                    <a:pt x="628" y="11"/>
                  </a:lnTo>
                  <a:lnTo>
                    <a:pt x="564" y="5"/>
                  </a:lnTo>
                  <a:lnTo>
                    <a:pt x="495" y="1"/>
                  </a:lnTo>
                  <a:lnTo>
                    <a:pt x="421" y="0"/>
                  </a:lnTo>
                  <a:lnTo>
                    <a:pt x="344" y="0"/>
                  </a:lnTo>
                  <a:lnTo>
                    <a:pt x="262" y="5"/>
                  </a:lnTo>
                  <a:lnTo>
                    <a:pt x="179" y="13"/>
                  </a:lnTo>
                  <a:lnTo>
                    <a:pt x="90" y="28"/>
                  </a:lnTo>
                  <a:lnTo>
                    <a:pt x="0" y="46"/>
                  </a:lnTo>
                  <a:close/>
                </a:path>
              </a:pathLst>
            </a:custGeom>
            <a:solidFill>
              <a:srgbClr val="0000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024" name="Freeform 35"/>
            <p:cNvSpPr>
              <a:spLocks/>
            </p:cNvSpPr>
            <p:nvPr/>
          </p:nvSpPr>
          <p:spPr bwMode="auto">
            <a:xfrm>
              <a:off x="5789613" y="4643438"/>
              <a:ext cx="1444625" cy="439738"/>
            </a:xfrm>
            <a:custGeom>
              <a:avLst/>
              <a:gdLst>
                <a:gd name="T0" fmla="*/ 2 w 910"/>
                <a:gd name="T1" fmla="*/ 11 h 277"/>
                <a:gd name="T2" fmla="*/ 12 w 910"/>
                <a:gd name="T3" fmla="*/ 34 h 277"/>
                <a:gd name="T4" fmla="*/ 33 w 910"/>
                <a:gd name="T5" fmla="*/ 72 h 277"/>
                <a:gd name="T6" fmla="*/ 69 w 910"/>
                <a:gd name="T7" fmla="*/ 120 h 277"/>
                <a:gd name="T8" fmla="*/ 120 w 910"/>
                <a:gd name="T9" fmla="*/ 169 h 277"/>
                <a:gd name="T10" fmla="*/ 187 w 910"/>
                <a:gd name="T11" fmla="*/ 215 h 277"/>
                <a:gd name="T12" fmla="*/ 272 w 910"/>
                <a:gd name="T13" fmla="*/ 252 h 277"/>
                <a:gd name="T14" fmla="*/ 379 w 910"/>
                <a:gd name="T15" fmla="*/ 274 h 277"/>
                <a:gd name="T16" fmla="*/ 500 w 910"/>
                <a:gd name="T17" fmla="*/ 274 h 277"/>
                <a:gd name="T18" fmla="*/ 608 w 910"/>
                <a:gd name="T19" fmla="*/ 252 h 277"/>
                <a:gd name="T20" fmla="*/ 699 w 910"/>
                <a:gd name="T21" fmla="*/ 216 h 277"/>
                <a:gd name="T22" fmla="*/ 772 w 910"/>
                <a:gd name="T23" fmla="*/ 172 h 277"/>
                <a:gd name="T24" fmla="*/ 828 w 910"/>
                <a:gd name="T25" fmla="*/ 123 h 277"/>
                <a:gd name="T26" fmla="*/ 869 w 910"/>
                <a:gd name="T27" fmla="*/ 77 h 277"/>
                <a:gd name="T28" fmla="*/ 895 w 910"/>
                <a:gd name="T29" fmla="*/ 41 h 277"/>
                <a:gd name="T30" fmla="*/ 908 w 910"/>
                <a:gd name="T31" fmla="*/ 20 h 277"/>
                <a:gd name="T32" fmla="*/ 887 w 910"/>
                <a:gd name="T33" fmla="*/ 5 h 277"/>
                <a:gd name="T34" fmla="*/ 880 w 910"/>
                <a:gd name="T35" fmla="*/ 16 h 277"/>
                <a:gd name="T36" fmla="*/ 862 w 910"/>
                <a:gd name="T37" fmla="*/ 44 h 277"/>
                <a:gd name="T38" fmla="*/ 830 w 910"/>
                <a:gd name="T39" fmla="*/ 84 h 277"/>
                <a:gd name="T40" fmla="*/ 784 w 910"/>
                <a:gd name="T41" fmla="*/ 128 h 277"/>
                <a:gd name="T42" fmla="*/ 723 w 910"/>
                <a:gd name="T43" fmla="*/ 174 h 277"/>
                <a:gd name="T44" fmla="*/ 646 w 910"/>
                <a:gd name="T45" fmla="*/ 213 h 277"/>
                <a:gd name="T46" fmla="*/ 551 w 910"/>
                <a:gd name="T47" fmla="*/ 241 h 277"/>
                <a:gd name="T48" fmla="*/ 439 w 910"/>
                <a:gd name="T49" fmla="*/ 251 h 277"/>
                <a:gd name="T50" fmla="*/ 330 w 910"/>
                <a:gd name="T51" fmla="*/ 241 h 277"/>
                <a:gd name="T52" fmla="*/ 239 w 910"/>
                <a:gd name="T53" fmla="*/ 213 h 277"/>
                <a:gd name="T54" fmla="*/ 167 w 910"/>
                <a:gd name="T55" fmla="*/ 174 h 277"/>
                <a:gd name="T56" fmla="*/ 113 w 910"/>
                <a:gd name="T57" fmla="*/ 129 h 277"/>
                <a:gd name="T58" fmla="*/ 72 w 910"/>
                <a:gd name="T59" fmla="*/ 84 h 277"/>
                <a:gd name="T60" fmla="*/ 46 w 910"/>
                <a:gd name="T61" fmla="*/ 43 h 277"/>
                <a:gd name="T62" fmla="*/ 30 w 910"/>
                <a:gd name="T63" fmla="*/ 13 h 277"/>
                <a:gd name="T64" fmla="*/ 25 w 910"/>
                <a:gd name="T6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0" h="277">
                  <a:moveTo>
                    <a:pt x="0" y="8"/>
                  </a:moveTo>
                  <a:lnTo>
                    <a:pt x="2" y="11"/>
                  </a:lnTo>
                  <a:lnTo>
                    <a:pt x="5" y="21"/>
                  </a:lnTo>
                  <a:lnTo>
                    <a:pt x="12" y="34"/>
                  </a:lnTo>
                  <a:lnTo>
                    <a:pt x="21" y="51"/>
                  </a:lnTo>
                  <a:lnTo>
                    <a:pt x="33" y="72"/>
                  </a:lnTo>
                  <a:lnTo>
                    <a:pt x="49" y="95"/>
                  </a:lnTo>
                  <a:lnTo>
                    <a:pt x="69" y="120"/>
                  </a:lnTo>
                  <a:lnTo>
                    <a:pt x="92" y="144"/>
                  </a:lnTo>
                  <a:lnTo>
                    <a:pt x="120" y="169"/>
                  </a:lnTo>
                  <a:lnTo>
                    <a:pt x="151" y="193"/>
                  </a:lnTo>
                  <a:lnTo>
                    <a:pt x="187" y="215"/>
                  </a:lnTo>
                  <a:lnTo>
                    <a:pt x="228" y="236"/>
                  </a:lnTo>
                  <a:lnTo>
                    <a:pt x="272" y="252"/>
                  </a:lnTo>
                  <a:lnTo>
                    <a:pt x="323" y="266"/>
                  </a:lnTo>
                  <a:lnTo>
                    <a:pt x="379" y="274"/>
                  </a:lnTo>
                  <a:lnTo>
                    <a:pt x="439" y="277"/>
                  </a:lnTo>
                  <a:lnTo>
                    <a:pt x="500" y="274"/>
                  </a:lnTo>
                  <a:lnTo>
                    <a:pt x="558" y="266"/>
                  </a:lnTo>
                  <a:lnTo>
                    <a:pt x="608" y="252"/>
                  </a:lnTo>
                  <a:lnTo>
                    <a:pt x="656" y="236"/>
                  </a:lnTo>
                  <a:lnTo>
                    <a:pt x="699" y="216"/>
                  </a:lnTo>
                  <a:lnTo>
                    <a:pt x="738" y="195"/>
                  </a:lnTo>
                  <a:lnTo>
                    <a:pt x="772" y="172"/>
                  </a:lnTo>
                  <a:lnTo>
                    <a:pt x="802" y="148"/>
                  </a:lnTo>
                  <a:lnTo>
                    <a:pt x="828" y="123"/>
                  </a:lnTo>
                  <a:lnTo>
                    <a:pt x="851" y="100"/>
                  </a:lnTo>
                  <a:lnTo>
                    <a:pt x="869" y="77"/>
                  </a:lnTo>
                  <a:lnTo>
                    <a:pt x="884" y="57"/>
                  </a:lnTo>
                  <a:lnTo>
                    <a:pt x="895" y="41"/>
                  </a:lnTo>
                  <a:lnTo>
                    <a:pt x="903" y="28"/>
                  </a:lnTo>
                  <a:lnTo>
                    <a:pt x="908" y="20"/>
                  </a:lnTo>
                  <a:lnTo>
                    <a:pt x="910" y="16"/>
                  </a:lnTo>
                  <a:lnTo>
                    <a:pt x="887" y="5"/>
                  </a:lnTo>
                  <a:lnTo>
                    <a:pt x="885" y="8"/>
                  </a:lnTo>
                  <a:lnTo>
                    <a:pt x="880" y="16"/>
                  </a:lnTo>
                  <a:lnTo>
                    <a:pt x="872" y="28"/>
                  </a:lnTo>
                  <a:lnTo>
                    <a:pt x="862" y="44"/>
                  </a:lnTo>
                  <a:lnTo>
                    <a:pt x="848" y="62"/>
                  </a:lnTo>
                  <a:lnTo>
                    <a:pt x="830" y="84"/>
                  </a:lnTo>
                  <a:lnTo>
                    <a:pt x="808" y="105"/>
                  </a:lnTo>
                  <a:lnTo>
                    <a:pt x="784" y="128"/>
                  </a:lnTo>
                  <a:lnTo>
                    <a:pt x="756" y="151"/>
                  </a:lnTo>
                  <a:lnTo>
                    <a:pt x="723" y="174"/>
                  </a:lnTo>
                  <a:lnTo>
                    <a:pt x="685" y="193"/>
                  </a:lnTo>
                  <a:lnTo>
                    <a:pt x="646" y="213"/>
                  </a:lnTo>
                  <a:lnTo>
                    <a:pt x="600" y="228"/>
                  </a:lnTo>
                  <a:lnTo>
                    <a:pt x="551" y="241"/>
                  </a:lnTo>
                  <a:lnTo>
                    <a:pt x="498" y="248"/>
                  </a:lnTo>
                  <a:lnTo>
                    <a:pt x="439" y="251"/>
                  </a:lnTo>
                  <a:lnTo>
                    <a:pt x="382" y="248"/>
                  </a:lnTo>
                  <a:lnTo>
                    <a:pt x="330" y="241"/>
                  </a:lnTo>
                  <a:lnTo>
                    <a:pt x="282" y="228"/>
                  </a:lnTo>
                  <a:lnTo>
                    <a:pt x="239" y="213"/>
                  </a:lnTo>
                  <a:lnTo>
                    <a:pt x="202" y="195"/>
                  </a:lnTo>
                  <a:lnTo>
                    <a:pt x="167" y="174"/>
                  </a:lnTo>
                  <a:lnTo>
                    <a:pt x="138" y="152"/>
                  </a:lnTo>
                  <a:lnTo>
                    <a:pt x="113" y="129"/>
                  </a:lnTo>
                  <a:lnTo>
                    <a:pt x="90" y="107"/>
                  </a:lnTo>
                  <a:lnTo>
                    <a:pt x="72" y="84"/>
                  </a:lnTo>
                  <a:lnTo>
                    <a:pt x="57" y="62"/>
                  </a:lnTo>
                  <a:lnTo>
                    <a:pt x="46" y="43"/>
                  </a:lnTo>
                  <a:lnTo>
                    <a:pt x="36" y="26"/>
                  </a:lnTo>
                  <a:lnTo>
                    <a:pt x="30" y="13"/>
                  </a:lnTo>
                  <a:lnTo>
                    <a:pt x="26" y="5"/>
                  </a:lnTo>
                  <a:lnTo>
                    <a:pt x="25" y="0"/>
                  </a:lnTo>
                  <a:lnTo>
                    <a:pt x="0" y="8"/>
                  </a:lnTo>
                  <a:close/>
                </a:path>
              </a:pathLst>
            </a:custGeom>
            <a:solidFill>
              <a:srgbClr val="0000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025" name="Freeform 36"/>
            <p:cNvSpPr>
              <a:spLocks/>
            </p:cNvSpPr>
            <p:nvPr/>
          </p:nvSpPr>
          <p:spPr bwMode="auto">
            <a:xfrm>
              <a:off x="2892425" y="1819275"/>
              <a:ext cx="3862388" cy="1023938"/>
            </a:xfrm>
            <a:custGeom>
              <a:avLst/>
              <a:gdLst>
                <a:gd name="T0" fmla="*/ 4 w 2433"/>
                <a:gd name="T1" fmla="*/ 25 h 645"/>
                <a:gd name="T2" fmla="*/ 28 w 2433"/>
                <a:gd name="T3" fmla="*/ 36 h 645"/>
                <a:gd name="T4" fmla="*/ 74 w 2433"/>
                <a:gd name="T5" fmla="*/ 59 h 645"/>
                <a:gd name="T6" fmla="*/ 141 w 2433"/>
                <a:gd name="T7" fmla="*/ 89 h 645"/>
                <a:gd name="T8" fmla="*/ 228 w 2433"/>
                <a:gd name="T9" fmla="*/ 127 h 645"/>
                <a:gd name="T10" fmla="*/ 335 w 2433"/>
                <a:gd name="T11" fmla="*/ 169 h 645"/>
                <a:gd name="T12" fmla="*/ 459 w 2433"/>
                <a:gd name="T13" fmla="*/ 217 h 645"/>
                <a:gd name="T14" fmla="*/ 602 w 2433"/>
                <a:gd name="T15" fmla="*/ 268 h 645"/>
                <a:gd name="T16" fmla="*/ 763 w 2433"/>
                <a:gd name="T17" fmla="*/ 322 h 645"/>
                <a:gd name="T18" fmla="*/ 940 w 2433"/>
                <a:gd name="T19" fmla="*/ 374 h 645"/>
                <a:gd name="T20" fmla="*/ 1132 w 2433"/>
                <a:gd name="T21" fmla="*/ 427 h 645"/>
                <a:gd name="T22" fmla="*/ 1338 w 2433"/>
                <a:gd name="T23" fmla="*/ 477 h 645"/>
                <a:gd name="T24" fmla="*/ 1559 w 2433"/>
                <a:gd name="T25" fmla="*/ 525 h 645"/>
                <a:gd name="T26" fmla="*/ 1792 w 2433"/>
                <a:gd name="T27" fmla="*/ 568 h 645"/>
                <a:gd name="T28" fmla="*/ 2040 w 2433"/>
                <a:gd name="T29" fmla="*/ 604 h 645"/>
                <a:gd name="T30" fmla="*/ 2299 w 2433"/>
                <a:gd name="T31" fmla="*/ 633 h 645"/>
                <a:gd name="T32" fmla="*/ 2433 w 2433"/>
                <a:gd name="T33" fmla="*/ 620 h 645"/>
                <a:gd name="T34" fmla="*/ 2169 w 2433"/>
                <a:gd name="T35" fmla="*/ 595 h 645"/>
                <a:gd name="T36" fmla="*/ 1919 w 2433"/>
                <a:gd name="T37" fmla="*/ 563 h 645"/>
                <a:gd name="T38" fmla="*/ 1679 w 2433"/>
                <a:gd name="T39" fmla="*/ 522 h 645"/>
                <a:gd name="T40" fmla="*/ 1451 w 2433"/>
                <a:gd name="T41" fmla="*/ 477 h 645"/>
                <a:gd name="T42" fmla="*/ 1238 w 2433"/>
                <a:gd name="T43" fmla="*/ 428 h 645"/>
                <a:gd name="T44" fmla="*/ 1040 w 2433"/>
                <a:gd name="T45" fmla="*/ 377 h 645"/>
                <a:gd name="T46" fmla="*/ 856 w 2433"/>
                <a:gd name="T47" fmla="*/ 323 h 645"/>
                <a:gd name="T48" fmla="*/ 689 w 2433"/>
                <a:gd name="T49" fmla="*/ 271 h 645"/>
                <a:gd name="T50" fmla="*/ 538 w 2433"/>
                <a:gd name="T51" fmla="*/ 218 h 645"/>
                <a:gd name="T52" fmla="*/ 405 w 2433"/>
                <a:gd name="T53" fmla="*/ 169 h 645"/>
                <a:gd name="T54" fmla="*/ 289 w 2433"/>
                <a:gd name="T55" fmla="*/ 125 h 645"/>
                <a:gd name="T56" fmla="*/ 192 w 2433"/>
                <a:gd name="T57" fmla="*/ 84 h 645"/>
                <a:gd name="T58" fmla="*/ 117 w 2433"/>
                <a:gd name="T59" fmla="*/ 50 h 645"/>
                <a:gd name="T60" fmla="*/ 59 w 2433"/>
                <a:gd name="T61" fmla="*/ 23 h 645"/>
                <a:gd name="T62" fmla="*/ 25 w 2433"/>
                <a:gd name="T63" fmla="*/ 7 h 645"/>
                <a:gd name="T64" fmla="*/ 12 w 2433"/>
                <a:gd name="T65" fmla="*/ 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33" h="645">
                  <a:moveTo>
                    <a:pt x="0" y="23"/>
                  </a:moveTo>
                  <a:lnTo>
                    <a:pt x="4" y="25"/>
                  </a:lnTo>
                  <a:lnTo>
                    <a:pt x="13" y="30"/>
                  </a:lnTo>
                  <a:lnTo>
                    <a:pt x="28" y="36"/>
                  </a:lnTo>
                  <a:lnTo>
                    <a:pt x="48" y="46"/>
                  </a:lnTo>
                  <a:lnTo>
                    <a:pt x="74" y="59"/>
                  </a:lnTo>
                  <a:lnTo>
                    <a:pt x="105" y="73"/>
                  </a:lnTo>
                  <a:lnTo>
                    <a:pt x="141" y="89"/>
                  </a:lnTo>
                  <a:lnTo>
                    <a:pt x="182" y="107"/>
                  </a:lnTo>
                  <a:lnTo>
                    <a:pt x="228" y="127"/>
                  </a:lnTo>
                  <a:lnTo>
                    <a:pt x="279" y="148"/>
                  </a:lnTo>
                  <a:lnTo>
                    <a:pt x="335" y="169"/>
                  </a:lnTo>
                  <a:lnTo>
                    <a:pt x="395" y="194"/>
                  </a:lnTo>
                  <a:lnTo>
                    <a:pt x="459" y="217"/>
                  </a:lnTo>
                  <a:lnTo>
                    <a:pt x="528" y="243"/>
                  </a:lnTo>
                  <a:lnTo>
                    <a:pt x="602" y="268"/>
                  </a:lnTo>
                  <a:lnTo>
                    <a:pt x="681" y="294"/>
                  </a:lnTo>
                  <a:lnTo>
                    <a:pt x="763" y="322"/>
                  </a:lnTo>
                  <a:lnTo>
                    <a:pt x="850" y="348"/>
                  </a:lnTo>
                  <a:lnTo>
                    <a:pt x="940" y="374"/>
                  </a:lnTo>
                  <a:lnTo>
                    <a:pt x="1033" y="400"/>
                  </a:lnTo>
                  <a:lnTo>
                    <a:pt x="1132" y="427"/>
                  </a:lnTo>
                  <a:lnTo>
                    <a:pt x="1233" y="453"/>
                  </a:lnTo>
                  <a:lnTo>
                    <a:pt x="1338" y="477"/>
                  </a:lnTo>
                  <a:lnTo>
                    <a:pt x="1446" y="502"/>
                  </a:lnTo>
                  <a:lnTo>
                    <a:pt x="1559" y="525"/>
                  </a:lnTo>
                  <a:lnTo>
                    <a:pt x="1674" y="546"/>
                  </a:lnTo>
                  <a:lnTo>
                    <a:pt x="1792" y="568"/>
                  </a:lnTo>
                  <a:lnTo>
                    <a:pt x="1915" y="587"/>
                  </a:lnTo>
                  <a:lnTo>
                    <a:pt x="2040" y="604"/>
                  </a:lnTo>
                  <a:lnTo>
                    <a:pt x="2168" y="620"/>
                  </a:lnTo>
                  <a:lnTo>
                    <a:pt x="2299" y="633"/>
                  </a:lnTo>
                  <a:lnTo>
                    <a:pt x="2432" y="645"/>
                  </a:lnTo>
                  <a:lnTo>
                    <a:pt x="2433" y="620"/>
                  </a:lnTo>
                  <a:lnTo>
                    <a:pt x="2301" y="609"/>
                  </a:lnTo>
                  <a:lnTo>
                    <a:pt x="2169" y="595"/>
                  </a:lnTo>
                  <a:lnTo>
                    <a:pt x="2043" y="579"/>
                  </a:lnTo>
                  <a:lnTo>
                    <a:pt x="1919" y="563"/>
                  </a:lnTo>
                  <a:lnTo>
                    <a:pt x="1797" y="543"/>
                  </a:lnTo>
                  <a:lnTo>
                    <a:pt x="1679" y="522"/>
                  </a:lnTo>
                  <a:lnTo>
                    <a:pt x="1563" y="500"/>
                  </a:lnTo>
                  <a:lnTo>
                    <a:pt x="1451" y="477"/>
                  </a:lnTo>
                  <a:lnTo>
                    <a:pt x="1343" y="453"/>
                  </a:lnTo>
                  <a:lnTo>
                    <a:pt x="1238" y="428"/>
                  </a:lnTo>
                  <a:lnTo>
                    <a:pt x="1138" y="404"/>
                  </a:lnTo>
                  <a:lnTo>
                    <a:pt x="1040" y="377"/>
                  </a:lnTo>
                  <a:lnTo>
                    <a:pt x="946" y="351"/>
                  </a:lnTo>
                  <a:lnTo>
                    <a:pt x="856" y="323"/>
                  </a:lnTo>
                  <a:lnTo>
                    <a:pt x="771" y="297"/>
                  </a:lnTo>
                  <a:lnTo>
                    <a:pt x="689" y="271"/>
                  </a:lnTo>
                  <a:lnTo>
                    <a:pt x="612" y="245"/>
                  </a:lnTo>
                  <a:lnTo>
                    <a:pt x="538" y="218"/>
                  </a:lnTo>
                  <a:lnTo>
                    <a:pt x="469" y="194"/>
                  </a:lnTo>
                  <a:lnTo>
                    <a:pt x="405" y="169"/>
                  </a:lnTo>
                  <a:lnTo>
                    <a:pt x="345" y="146"/>
                  </a:lnTo>
                  <a:lnTo>
                    <a:pt x="289" y="125"/>
                  </a:lnTo>
                  <a:lnTo>
                    <a:pt x="238" y="104"/>
                  </a:lnTo>
                  <a:lnTo>
                    <a:pt x="192" y="84"/>
                  </a:lnTo>
                  <a:lnTo>
                    <a:pt x="151" y="66"/>
                  </a:lnTo>
                  <a:lnTo>
                    <a:pt x="117" y="50"/>
                  </a:lnTo>
                  <a:lnTo>
                    <a:pt x="86" y="36"/>
                  </a:lnTo>
                  <a:lnTo>
                    <a:pt x="59" y="23"/>
                  </a:lnTo>
                  <a:lnTo>
                    <a:pt x="40" y="14"/>
                  </a:lnTo>
                  <a:lnTo>
                    <a:pt x="25" y="7"/>
                  </a:lnTo>
                  <a:lnTo>
                    <a:pt x="15" y="2"/>
                  </a:lnTo>
                  <a:lnTo>
                    <a:pt x="12" y="0"/>
                  </a:lnTo>
                  <a:lnTo>
                    <a:pt x="0" y="23"/>
                  </a:lnTo>
                  <a:close/>
                </a:path>
              </a:pathLst>
            </a:custGeom>
            <a:solidFill>
              <a:srgbClr val="0000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031" name="Freeform 37"/>
            <p:cNvSpPr>
              <a:spLocks/>
            </p:cNvSpPr>
            <p:nvPr/>
          </p:nvSpPr>
          <p:spPr bwMode="auto">
            <a:xfrm>
              <a:off x="6627813" y="2889250"/>
              <a:ext cx="447675" cy="1660525"/>
            </a:xfrm>
            <a:custGeom>
              <a:avLst/>
              <a:gdLst>
                <a:gd name="T0" fmla="*/ 0 w 282"/>
                <a:gd name="T1" fmla="*/ 5 h 1046"/>
                <a:gd name="T2" fmla="*/ 256 w 282"/>
                <a:gd name="T3" fmla="*/ 1046 h 1046"/>
                <a:gd name="T4" fmla="*/ 282 w 282"/>
                <a:gd name="T5" fmla="*/ 1039 h 1046"/>
                <a:gd name="T6" fmla="*/ 26 w 282"/>
                <a:gd name="T7" fmla="*/ 0 h 1046"/>
                <a:gd name="T8" fmla="*/ 0 w 282"/>
                <a:gd name="T9" fmla="*/ 5 h 1046"/>
              </a:gdLst>
              <a:ahLst/>
              <a:cxnLst>
                <a:cxn ang="0">
                  <a:pos x="T0" y="T1"/>
                </a:cxn>
                <a:cxn ang="0">
                  <a:pos x="T2" y="T3"/>
                </a:cxn>
                <a:cxn ang="0">
                  <a:pos x="T4" y="T5"/>
                </a:cxn>
                <a:cxn ang="0">
                  <a:pos x="T6" y="T7"/>
                </a:cxn>
                <a:cxn ang="0">
                  <a:pos x="T8" y="T9"/>
                </a:cxn>
              </a:cxnLst>
              <a:rect l="0" t="0" r="r" b="b"/>
              <a:pathLst>
                <a:path w="282" h="1046">
                  <a:moveTo>
                    <a:pt x="0" y="5"/>
                  </a:moveTo>
                  <a:lnTo>
                    <a:pt x="256" y="1046"/>
                  </a:lnTo>
                  <a:lnTo>
                    <a:pt x="282" y="1039"/>
                  </a:lnTo>
                  <a:lnTo>
                    <a:pt x="26" y="0"/>
                  </a:lnTo>
                  <a:lnTo>
                    <a:pt x="0" y="5"/>
                  </a:lnTo>
                  <a:close/>
                </a:path>
              </a:pathLst>
            </a:custGeom>
            <a:solidFill>
              <a:srgbClr val="0000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032" name="Freeform 38"/>
            <p:cNvSpPr>
              <a:spLocks/>
            </p:cNvSpPr>
            <p:nvPr/>
          </p:nvSpPr>
          <p:spPr bwMode="auto">
            <a:xfrm>
              <a:off x="2249488" y="4562475"/>
              <a:ext cx="1471613" cy="358775"/>
            </a:xfrm>
            <a:custGeom>
              <a:avLst/>
              <a:gdLst>
                <a:gd name="T0" fmla="*/ 927 w 927"/>
                <a:gd name="T1" fmla="*/ 23 h 226"/>
                <a:gd name="T2" fmla="*/ 925 w 927"/>
                <a:gd name="T3" fmla="*/ 26 h 226"/>
                <a:gd name="T4" fmla="*/ 918 w 927"/>
                <a:gd name="T5" fmla="*/ 33 h 226"/>
                <a:gd name="T6" fmla="*/ 909 w 927"/>
                <a:gd name="T7" fmla="*/ 44 h 226"/>
                <a:gd name="T8" fmla="*/ 894 w 927"/>
                <a:gd name="T9" fmla="*/ 58 h 226"/>
                <a:gd name="T10" fmla="*/ 876 w 927"/>
                <a:gd name="T11" fmla="*/ 74 h 226"/>
                <a:gd name="T12" fmla="*/ 855 w 927"/>
                <a:gd name="T13" fmla="*/ 94 h 226"/>
                <a:gd name="T14" fmla="*/ 828 w 927"/>
                <a:gd name="T15" fmla="*/ 113 h 226"/>
                <a:gd name="T16" fmla="*/ 797 w 927"/>
                <a:gd name="T17" fmla="*/ 133 h 226"/>
                <a:gd name="T18" fmla="*/ 763 w 927"/>
                <a:gd name="T19" fmla="*/ 153 h 226"/>
                <a:gd name="T20" fmla="*/ 725 w 927"/>
                <a:gd name="T21" fmla="*/ 171 h 226"/>
                <a:gd name="T22" fmla="*/ 682 w 927"/>
                <a:gd name="T23" fmla="*/ 189 h 226"/>
                <a:gd name="T24" fmla="*/ 635 w 927"/>
                <a:gd name="T25" fmla="*/ 203 h 226"/>
                <a:gd name="T26" fmla="*/ 584 w 927"/>
                <a:gd name="T27" fmla="*/ 215 h 226"/>
                <a:gd name="T28" fmla="*/ 530 w 927"/>
                <a:gd name="T29" fmla="*/ 223 h 226"/>
                <a:gd name="T30" fmla="*/ 471 w 927"/>
                <a:gd name="T31" fmla="*/ 226 h 226"/>
                <a:gd name="T32" fmla="*/ 407 w 927"/>
                <a:gd name="T33" fmla="*/ 225 h 226"/>
                <a:gd name="T34" fmla="*/ 345 w 927"/>
                <a:gd name="T35" fmla="*/ 218 h 226"/>
                <a:gd name="T36" fmla="*/ 289 w 927"/>
                <a:gd name="T37" fmla="*/ 208 h 226"/>
                <a:gd name="T38" fmla="*/ 240 w 927"/>
                <a:gd name="T39" fmla="*/ 195 h 226"/>
                <a:gd name="T40" fmla="*/ 197 w 927"/>
                <a:gd name="T41" fmla="*/ 179 h 226"/>
                <a:gd name="T42" fmla="*/ 159 w 927"/>
                <a:gd name="T43" fmla="*/ 162 h 226"/>
                <a:gd name="T44" fmla="*/ 125 w 927"/>
                <a:gd name="T45" fmla="*/ 143 h 226"/>
                <a:gd name="T46" fmla="*/ 97 w 927"/>
                <a:gd name="T47" fmla="*/ 123 h 226"/>
                <a:gd name="T48" fmla="*/ 74 w 927"/>
                <a:gd name="T49" fmla="*/ 103 h 226"/>
                <a:gd name="T50" fmla="*/ 53 w 927"/>
                <a:gd name="T51" fmla="*/ 84 h 226"/>
                <a:gd name="T52" fmla="*/ 38 w 927"/>
                <a:gd name="T53" fmla="*/ 64 h 226"/>
                <a:gd name="T54" fmla="*/ 25 w 927"/>
                <a:gd name="T55" fmla="*/ 48 h 226"/>
                <a:gd name="T56" fmla="*/ 15 w 927"/>
                <a:gd name="T57" fmla="*/ 31 h 226"/>
                <a:gd name="T58" fmla="*/ 9 w 927"/>
                <a:gd name="T59" fmla="*/ 18 h 226"/>
                <a:gd name="T60" fmla="*/ 4 w 927"/>
                <a:gd name="T61" fmla="*/ 8 h 226"/>
                <a:gd name="T62" fmla="*/ 0 w 927"/>
                <a:gd name="T63" fmla="*/ 2 h 226"/>
                <a:gd name="T64" fmla="*/ 0 w 927"/>
                <a:gd name="T65" fmla="*/ 0 h 226"/>
                <a:gd name="T66" fmla="*/ 5 w 927"/>
                <a:gd name="T67" fmla="*/ 3 h 226"/>
                <a:gd name="T68" fmla="*/ 18 w 927"/>
                <a:gd name="T69" fmla="*/ 10 h 226"/>
                <a:gd name="T70" fmla="*/ 40 w 927"/>
                <a:gd name="T71" fmla="*/ 21 h 226"/>
                <a:gd name="T72" fmla="*/ 69 w 927"/>
                <a:gd name="T73" fmla="*/ 35 h 226"/>
                <a:gd name="T74" fmla="*/ 107 w 927"/>
                <a:gd name="T75" fmla="*/ 49 h 226"/>
                <a:gd name="T76" fmla="*/ 151 w 927"/>
                <a:gd name="T77" fmla="*/ 66 h 226"/>
                <a:gd name="T78" fmla="*/ 204 w 927"/>
                <a:gd name="T79" fmla="*/ 80 h 226"/>
                <a:gd name="T80" fmla="*/ 263 w 927"/>
                <a:gd name="T81" fmla="*/ 94 h 226"/>
                <a:gd name="T82" fmla="*/ 327 w 927"/>
                <a:gd name="T83" fmla="*/ 105 h 226"/>
                <a:gd name="T84" fmla="*/ 397 w 927"/>
                <a:gd name="T85" fmla="*/ 112 h 226"/>
                <a:gd name="T86" fmla="*/ 474 w 927"/>
                <a:gd name="T87" fmla="*/ 115 h 226"/>
                <a:gd name="T88" fmla="*/ 554 w 927"/>
                <a:gd name="T89" fmla="*/ 112 h 226"/>
                <a:gd name="T90" fmla="*/ 641 w 927"/>
                <a:gd name="T91" fmla="*/ 102 h 226"/>
                <a:gd name="T92" fmla="*/ 733 w 927"/>
                <a:gd name="T93" fmla="*/ 85 h 226"/>
                <a:gd name="T94" fmla="*/ 828 w 927"/>
                <a:gd name="T95" fmla="*/ 59 h 226"/>
                <a:gd name="T96" fmla="*/ 927 w 927"/>
                <a:gd name="T97" fmla="*/ 23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27" h="226">
                  <a:moveTo>
                    <a:pt x="927" y="23"/>
                  </a:moveTo>
                  <a:lnTo>
                    <a:pt x="925" y="26"/>
                  </a:lnTo>
                  <a:lnTo>
                    <a:pt x="918" y="33"/>
                  </a:lnTo>
                  <a:lnTo>
                    <a:pt x="909" y="44"/>
                  </a:lnTo>
                  <a:lnTo>
                    <a:pt x="894" y="58"/>
                  </a:lnTo>
                  <a:lnTo>
                    <a:pt x="876" y="74"/>
                  </a:lnTo>
                  <a:lnTo>
                    <a:pt x="855" y="94"/>
                  </a:lnTo>
                  <a:lnTo>
                    <a:pt x="828" y="113"/>
                  </a:lnTo>
                  <a:lnTo>
                    <a:pt x="797" y="133"/>
                  </a:lnTo>
                  <a:lnTo>
                    <a:pt x="763" y="153"/>
                  </a:lnTo>
                  <a:lnTo>
                    <a:pt x="725" y="171"/>
                  </a:lnTo>
                  <a:lnTo>
                    <a:pt x="682" y="189"/>
                  </a:lnTo>
                  <a:lnTo>
                    <a:pt x="635" y="203"/>
                  </a:lnTo>
                  <a:lnTo>
                    <a:pt x="584" y="215"/>
                  </a:lnTo>
                  <a:lnTo>
                    <a:pt x="530" y="223"/>
                  </a:lnTo>
                  <a:lnTo>
                    <a:pt x="471" y="226"/>
                  </a:lnTo>
                  <a:lnTo>
                    <a:pt x="407" y="225"/>
                  </a:lnTo>
                  <a:lnTo>
                    <a:pt x="345" y="218"/>
                  </a:lnTo>
                  <a:lnTo>
                    <a:pt x="289" y="208"/>
                  </a:lnTo>
                  <a:lnTo>
                    <a:pt x="240" y="195"/>
                  </a:lnTo>
                  <a:lnTo>
                    <a:pt x="197" y="179"/>
                  </a:lnTo>
                  <a:lnTo>
                    <a:pt x="159" y="162"/>
                  </a:lnTo>
                  <a:lnTo>
                    <a:pt x="125" y="143"/>
                  </a:lnTo>
                  <a:lnTo>
                    <a:pt x="97" y="123"/>
                  </a:lnTo>
                  <a:lnTo>
                    <a:pt x="74" y="103"/>
                  </a:lnTo>
                  <a:lnTo>
                    <a:pt x="53" y="84"/>
                  </a:lnTo>
                  <a:lnTo>
                    <a:pt x="38" y="64"/>
                  </a:lnTo>
                  <a:lnTo>
                    <a:pt x="25" y="48"/>
                  </a:lnTo>
                  <a:lnTo>
                    <a:pt x="15" y="31"/>
                  </a:lnTo>
                  <a:lnTo>
                    <a:pt x="9" y="18"/>
                  </a:lnTo>
                  <a:lnTo>
                    <a:pt x="4" y="8"/>
                  </a:lnTo>
                  <a:lnTo>
                    <a:pt x="0" y="2"/>
                  </a:lnTo>
                  <a:lnTo>
                    <a:pt x="0" y="0"/>
                  </a:lnTo>
                  <a:lnTo>
                    <a:pt x="5" y="3"/>
                  </a:lnTo>
                  <a:lnTo>
                    <a:pt x="18" y="10"/>
                  </a:lnTo>
                  <a:lnTo>
                    <a:pt x="40" y="21"/>
                  </a:lnTo>
                  <a:lnTo>
                    <a:pt x="69" y="35"/>
                  </a:lnTo>
                  <a:lnTo>
                    <a:pt x="107" y="49"/>
                  </a:lnTo>
                  <a:lnTo>
                    <a:pt x="151" y="66"/>
                  </a:lnTo>
                  <a:lnTo>
                    <a:pt x="204" y="80"/>
                  </a:lnTo>
                  <a:lnTo>
                    <a:pt x="263" y="94"/>
                  </a:lnTo>
                  <a:lnTo>
                    <a:pt x="327" y="105"/>
                  </a:lnTo>
                  <a:lnTo>
                    <a:pt x="397" y="112"/>
                  </a:lnTo>
                  <a:lnTo>
                    <a:pt x="474" y="115"/>
                  </a:lnTo>
                  <a:lnTo>
                    <a:pt x="554" y="112"/>
                  </a:lnTo>
                  <a:lnTo>
                    <a:pt x="641" y="102"/>
                  </a:lnTo>
                  <a:lnTo>
                    <a:pt x="733" y="85"/>
                  </a:lnTo>
                  <a:lnTo>
                    <a:pt x="828" y="59"/>
                  </a:lnTo>
                  <a:lnTo>
                    <a:pt x="927" y="23"/>
                  </a:lnTo>
                  <a:close/>
                </a:path>
              </a:pathLst>
            </a:custGeom>
            <a:solidFill>
              <a:srgbClr val="F4BC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033" name="Freeform 39"/>
            <p:cNvSpPr>
              <a:spLocks/>
            </p:cNvSpPr>
            <p:nvPr/>
          </p:nvSpPr>
          <p:spPr bwMode="auto">
            <a:xfrm>
              <a:off x="6034088" y="4778375"/>
              <a:ext cx="890588" cy="179388"/>
            </a:xfrm>
            <a:custGeom>
              <a:avLst/>
              <a:gdLst>
                <a:gd name="T0" fmla="*/ 0 w 561"/>
                <a:gd name="T1" fmla="*/ 0 h 113"/>
                <a:gd name="T2" fmla="*/ 3 w 561"/>
                <a:gd name="T3" fmla="*/ 2 h 113"/>
                <a:gd name="T4" fmla="*/ 13 w 561"/>
                <a:gd name="T5" fmla="*/ 5 h 113"/>
                <a:gd name="T6" fmla="*/ 28 w 561"/>
                <a:gd name="T7" fmla="*/ 10 h 113"/>
                <a:gd name="T8" fmla="*/ 49 w 561"/>
                <a:gd name="T9" fmla="*/ 17 h 113"/>
                <a:gd name="T10" fmla="*/ 76 w 561"/>
                <a:gd name="T11" fmla="*/ 25 h 113"/>
                <a:gd name="T12" fmla="*/ 107 w 561"/>
                <a:gd name="T13" fmla="*/ 33 h 113"/>
                <a:gd name="T14" fmla="*/ 141 w 561"/>
                <a:gd name="T15" fmla="*/ 40 h 113"/>
                <a:gd name="T16" fmla="*/ 179 w 561"/>
                <a:gd name="T17" fmla="*/ 48 h 113"/>
                <a:gd name="T18" fmla="*/ 220 w 561"/>
                <a:gd name="T19" fmla="*/ 53 h 113"/>
                <a:gd name="T20" fmla="*/ 264 w 561"/>
                <a:gd name="T21" fmla="*/ 58 h 113"/>
                <a:gd name="T22" fmla="*/ 312 w 561"/>
                <a:gd name="T23" fmla="*/ 59 h 113"/>
                <a:gd name="T24" fmla="*/ 359 w 561"/>
                <a:gd name="T25" fmla="*/ 59 h 113"/>
                <a:gd name="T26" fmla="*/ 408 w 561"/>
                <a:gd name="T27" fmla="*/ 56 h 113"/>
                <a:gd name="T28" fmla="*/ 459 w 561"/>
                <a:gd name="T29" fmla="*/ 49 h 113"/>
                <a:gd name="T30" fmla="*/ 510 w 561"/>
                <a:gd name="T31" fmla="*/ 38 h 113"/>
                <a:gd name="T32" fmla="*/ 561 w 561"/>
                <a:gd name="T33" fmla="*/ 23 h 113"/>
                <a:gd name="T34" fmla="*/ 558 w 561"/>
                <a:gd name="T35" fmla="*/ 25 h 113"/>
                <a:gd name="T36" fmla="*/ 549 w 561"/>
                <a:gd name="T37" fmla="*/ 31 h 113"/>
                <a:gd name="T38" fmla="*/ 535 w 561"/>
                <a:gd name="T39" fmla="*/ 41 h 113"/>
                <a:gd name="T40" fmla="*/ 513 w 561"/>
                <a:gd name="T41" fmla="*/ 54 h 113"/>
                <a:gd name="T42" fmla="*/ 489 w 561"/>
                <a:gd name="T43" fmla="*/ 67 h 113"/>
                <a:gd name="T44" fmla="*/ 459 w 561"/>
                <a:gd name="T45" fmla="*/ 81 h 113"/>
                <a:gd name="T46" fmla="*/ 426 w 561"/>
                <a:gd name="T47" fmla="*/ 92 h 113"/>
                <a:gd name="T48" fmla="*/ 389 w 561"/>
                <a:gd name="T49" fmla="*/ 102 h 113"/>
                <a:gd name="T50" fmla="*/ 349 w 561"/>
                <a:gd name="T51" fmla="*/ 110 h 113"/>
                <a:gd name="T52" fmla="*/ 305 w 561"/>
                <a:gd name="T53" fmla="*/ 113 h 113"/>
                <a:gd name="T54" fmla="*/ 259 w 561"/>
                <a:gd name="T55" fmla="*/ 113 h 113"/>
                <a:gd name="T56" fmla="*/ 210 w 561"/>
                <a:gd name="T57" fmla="*/ 107 h 113"/>
                <a:gd name="T58" fmla="*/ 159 w 561"/>
                <a:gd name="T59" fmla="*/ 92 h 113"/>
                <a:gd name="T60" fmla="*/ 108 w 561"/>
                <a:gd name="T61" fmla="*/ 71 h 113"/>
                <a:gd name="T62" fmla="*/ 54 w 561"/>
                <a:gd name="T63" fmla="*/ 41 h 113"/>
                <a:gd name="T64" fmla="*/ 0 w 561"/>
                <a:gd name="T65"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1" h="113">
                  <a:moveTo>
                    <a:pt x="0" y="0"/>
                  </a:moveTo>
                  <a:lnTo>
                    <a:pt x="3" y="2"/>
                  </a:lnTo>
                  <a:lnTo>
                    <a:pt x="13" y="5"/>
                  </a:lnTo>
                  <a:lnTo>
                    <a:pt x="28" y="10"/>
                  </a:lnTo>
                  <a:lnTo>
                    <a:pt x="49" y="17"/>
                  </a:lnTo>
                  <a:lnTo>
                    <a:pt x="76" y="25"/>
                  </a:lnTo>
                  <a:lnTo>
                    <a:pt x="107" y="33"/>
                  </a:lnTo>
                  <a:lnTo>
                    <a:pt x="141" y="40"/>
                  </a:lnTo>
                  <a:lnTo>
                    <a:pt x="179" y="48"/>
                  </a:lnTo>
                  <a:lnTo>
                    <a:pt x="220" y="53"/>
                  </a:lnTo>
                  <a:lnTo>
                    <a:pt x="264" y="58"/>
                  </a:lnTo>
                  <a:lnTo>
                    <a:pt x="312" y="59"/>
                  </a:lnTo>
                  <a:lnTo>
                    <a:pt x="359" y="59"/>
                  </a:lnTo>
                  <a:lnTo>
                    <a:pt x="408" y="56"/>
                  </a:lnTo>
                  <a:lnTo>
                    <a:pt x="459" y="49"/>
                  </a:lnTo>
                  <a:lnTo>
                    <a:pt x="510" y="38"/>
                  </a:lnTo>
                  <a:lnTo>
                    <a:pt x="561" y="23"/>
                  </a:lnTo>
                  <a:lnTo>
                    <a:pt x="558" y="25"/>
                  </a:lnTo>
                  <a:lnTo>
                    <a:pt x="549" y="31"/>
                  </a:lnTo>
                  <a:lnTo>
                    <a:pt x="535" y="41"/>
                  </a:lnTo>
                  <a:lnTo>
                    <a:pt x="513" y="54"/>
                  </a:lnTo>
                  <a:lnTo>
                    <a:pt x="489" y="67"/>
                  </a:lnTo>
                  <a:lnTo>
                    <a:pt x="459" y="81"/>
                  </a:lnTo>
                  <a:lnTo>
                    <a:pt x="426" y="92"/>
                  </a:lnTo>
                  <a:lnTo>
                    <a:pt x="389" y="102"/>
                  </a:lnTo>
                  <a:lnTo>
                    <a:pt x="349" y="110"/>
                  </a:lnTo>
                  <a:lnTo>
                    <a:pt x="305" y="113"/>
                  </a:lnTo>
                  <a:lnTo>
                    <a:pt x="259" y="113"/>
                  </a:lnTo>
                  <a:lnTo>
                    <a:pt x="210" y="107"/>
                  </a:lnTo>
                  <a:lnTo>
                    <a:pt x="159" y="92"/>
                  </a:lnTo>
                  <a:lnTo>
                    <a:pt x="108" y="71"/>
                  </a:lnTo>
                  <a:lnTo>
                    <a:pt x="54" y="41"/>
                  </a:lnTo>
                  <a:lnTo>
                    <a:pt x="0" y="0"/>
                  </a:lnTo>
                  <a:close/>
                </a:path>
              </a:pathLst>
            </a:custGeom>
            <a:solidFill>
              <a:srgbClr val="F4BC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034" name="Freeform 40"/>
            <p:cNvSpPr>
              <a:spLocks/>
            </p:cNvSpPr>
            <p:nvPr/>
          </p:nvSpPr>
          <p:spPr bwMode="auto">
            <a:xfrm>
              <a:off x="6927850" y="2717800"/>
              <a:ext cx="93663" cy="93663"/>
            </a:xfrm>
            <a:custGeom>
              <a:avLst/>
              <a:gdLst>
                <a:gd name="T0" fmla="*/ 41 w 59"/>
                <a:gd name="T1" fmla="*/ 0 h 59"/>
                <a:gd name="T2" fmla="*/ 42 w 59"/>
                <a:gd name="T3" fmla="*/ 2 h 59"/>
                <a:gd name="T4" fmla="*/ 47 w 59"/>
                <a:gd name="T5" fmla="*/ 8 h 59"/>
                <a:gd name="T6" fmla="*/ 52 w 59"/>
                <a:gd name="T7" fmla="*/ 16 h 59"/>
                <a:gd name="T8" fmla="*/ 57 w 59"/>
                <a:gd name="T9" fmla="*/ 25 h 59"/>
                <a:gd name="T10" fmla="*/ 59 w 59"/>
                <a:gd name="T11" fmla="*/ 36 h 59"/>
                <a:gd name="T12" fmla="*/ 57 w 59"/>
                <a:gd name="T13" fmla="*/ 44 h 59"/>
                <a:gd name="T14" fmla="*/ 49 w 59"/>
                <a:gd name="T15" fmla="*/ 52 h 59"/>
                <a:gd name="T16" fmla="*/ 34 w 59"/>
                <a:gd name="T17" fmla="*/ 59 h 59"/>
                <a:gd name="T18" fmla="*/ 18 w 59"/>
                <a:gd name="T19" fmla="*/ 59 h 59"/>
                <a:gd name="T20" fmla="*/ 6 w 59"/>
                <a:gd name="T21" fmla="*/ 54 h 59"/>
                <a:gd name="T22" fmla="*/ 1 w 59"/>
                <a:gd name="T23" fmla="*/ 44 h 59"/>
                <a:gd name="T24" fmla="*/ 0 w 59"/>
                <a:gd name="T25" fmla="*/ 31 h 59"/>
                <a:gd name="T26" fmla="*/ 4 w 59"/>
                <a:gd name="T27" fmla="*/ 20 h 59"/>
                <a:gd name="T28" fmla="*/ 13 w 59"/>
                <a:gd name="T29" fmla="*/ 8 h 59"/>
                <a:gd name="T30" fmla="*/ 24 w 59"/>
                <a:gd name="T31" fmla="*/ 2 h 59"/>
                <a:gd name="T32" fmla="*/ 41 w 59"/>
                <a:gd name="T3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59">
                  <a:moveTo>
                    <a:pt x="41" y="0"/>
                  </a:moveTo>
                  <a:lnTo>
                    <a:pt x="42" y="2"/>
                  </a:lnTo>
                  <a:lnTo>
                    <a:pt x="47" y="8"/>
                  </a:lnTo>
                  <a:lnTo>
                    <a:pt x="52" y="16"/>
                  </a:lnTo>
                  <a:lnTo>
                    <a:pt x="57" y="25"/>
                  </a:lnTo>
                  <a:lnTo>
                    <a:pt x="59" y="36"/>
                  </a:lnTo>
                  <a:lnTo>
                    <a:pt x="57" y="44"/>
                  </a:lnTo>
                  <a:lnTo>
                    <a:pt x="49" y="52"/>
                  </a:lnTo>
                  <a:lnTo>
                    <a:pt x="34" y="59"/>
                  </a:lnTo>
                  <a:lnTo>
                    <a:pt x="18" y="59"/>
                  </a:lnTo>
                  <a:lnTo>
                    <a:pt x="6" y="54"/>
                  </a:lnTo>
                  <a:lnTo>
                    <a:pt x="1" y="44"/>
                  </a:lnTo>
                  <a:lnTo>
                    <a:pt x="0" y="31"/>
                  </a:lnTo>
                  <a:lnTo>
                    <a:pt x="4" y="20"/>
                  </a:lnTo>
                  <a:lnTo>
                    <a:pt x="13" y="8"/>
                  </a:lnTo>
                  <a:lnTo>
                    <a:pt x="24" y="2"/>
                  </a:lnTo>
                  <a:lnTo>
                    <a:pt x="41" y="0"/>
                  </a:lnTo>
                  <a:close/>
                </a:path>
              </a:pathLst>
            </a:custGeom>
            <a:solidFill>
              <a:srgbClr val="F4BC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035" name="Freeform 41"/>
            <p:cNvSpPr>
              <a:spLocks/>
            </p:cNvSpPr>
            <p:nvPr/>
          </p:nvSpPr>
          <p:spPr bwMode="auto">
            <a:xfrm>
              <a:off x="2249488" y="5837238"/>
              <a:ext cx="1298575" cy="703263"/>
            </a:xfrm>
            <a:custGeom>
              <a:avLst/>
              <a:gdLst>
                <a:gd name="T0" fmla="*/ 548 w 818"/>
                <a:gd name="T1" fmla="*/ 46 h 443"/>
                <a:gd name="T2" fmla="*/ 623 w 818"/>
                <a:gd name="T3" fmla="*/ 66 h 443"/>
                <a:gd name="T4" fmla="*/ 656 w 818"/>
                <a:gd name="T5" fmla="*/ 79 h 443"/>
                <a:gd name="T6" fmla="*/ 605 w 818"/>
                <a:gd name="T7" fmla="*/ 87 h 443"/>
                <a:gd name="T8" fmla="*/ 532 w 818"/>
                <a:gd name="T9" fmla="*/ 94 h 443"/>
                <a:gd name="T10" fmla="*/ 450 w 818"/>
                <a:gd name="T11" fmla="*/ 99 h 443"/>
                <a:gd name="T12" fmla="*/ 358 w 818"/>
                <a:gd name="T13" fmla="*/ 107 h 443"/>
                <a:gd name="T14" fmla="*/ 284 w 818"/>
                <a:gd name="T15" fmla="*/ 117 h 443"/>
                <a:gd name="T16" fmla="*/ 228 w 818"/>
                <a:gd name="T17" fmla="*/ 128 h 443"/>
                <a:gd name="T18" fmla="*/ 191 w 818"/>
                <a:gd name="T19" fmla="*/ 143 h 443"/>
                <a:gd name="T20" fmla="*/ 174 w 818"/>
                <a:gd name="T21" fmla="*/ 164 h 443"/>
                <a:gd name="T22" fmla="*/ 172 w 818"/>
                <a:gd name="T23" fmla="*/ 169 h 443"/>
                <a:gd name="T24" fmla="*/ 174 w 818"/>
                <a:gd name="T25" fmla="*/ 181 h 443"/>
                <a:gd name="T26" fmla="*/ 192 w 818"/>
                <a:gd name="T27" fmla="*/ 200 h 443"/>
                <a:gd name="T28" fmla="*/ 254 w 818"/>
                <a:gd name="T29" fmla="*/ 220 h 443"/>
                <a:gd name="T30" fmla="*/ 359 w 818"/>
                <a:gd name="T31" fmla="*/ 236 h 443"/>
                <a:gd name="T32" fmla="*/ 445 w 818"/>
                <a:gd name="T33" fmla="*/ 245 h 443"/>
                <a:gd name="T34" fmla="*/ 504 w 818"/>
                <a:gd name="T35" fmla="*/ 251 h 443"/>
                <a:gd name="T36" fmla="*/ 563 w 818"/>
                <a:gd name="T37" fmla="*/ 259 h 443"/>
                <a:gd name="T38" fmla="*/ 620 w 818"/>
                <a:gd name="T39" fmla="*/ 269 h 443"/>
                <a:gd name="T40" fmla="*/ 676 w 818"/>
                <a:gd name="T41" fmla="*/ 282 h 443"/>
                <a:gd name="T42" fmla="*/ 735 w 818"/>
                <a:gd name="T43" fmla="*/ 300 h 443"/>
                <a:gd name="T44" fmla="*/ 774 w 818"/>
                <a:gd name="T45" fmla="*/ 318 h 443"/>
                <a:gd name="T46" fmla="*/ 784 w 818"/>
                <a:gd name="T47" fmla="*/ 328 h 443"/>
                <a:gd name="T48" fmla="*/ 784 w 818"/>
                <a:gd name="T49" fmla="*/ 330 h 443"/>
                <a:gd name="T50" fmla="*/ 779 w 818"/>
                <a:gd name="T51" fmla="*/ 336 h 443"/>
                <a:gd name="T52" fmla="*/ 717 w 818"/>
                <a:gd name="T53" fmla="*/ 358 h 443"/>
                <a:gd name="T54" fmla="*/ 597 w 818"/>
                <a:gd name="T55" fmla="*/ 376 h 443"/>
                <a:gd name="T56" fmla="*/ 430 w 818"/>
                <a:gd name="T57" fmla="*/ 394 h 443"/>
                <a:gd name="T58" fmla="*/ 227 w 818"/>
                <a:gd name="T59" fmla="*/ 407 h 443"/>
                <a:gd name="T60" fmla="*/ 0 w 818"/>
                <a:gd name="T61" fmla="*/ 415 h 443"/>
                <a:gd name="T62" fmla="*/ 105 w 818"/>
                <a:gd name="T63" fmla="*/ 440 h 443"/>
                <a:gd name="T64" fmla="*/ 294 w 818"/>
                <a:gd name="T65" fmla="*/ 432 h 443"/>
                <a:gd name="T66" fmla="*/ 494 w 818"/>
                <a:gd name="T67" fmla="*/ 417 h 443"/>
                <a:gd name="T68" fmla="*/ 669 w 818"/>
                <a:gd name="T69" fmla="*/ 394 h 443"/>
                <a:gd name="T70" fmla="*/ 787 w 818"/>
                <a:gd name="T71" fmla="*/ 363 h 443"/>
                <a:gd name="T72" fmla="*/ 818 w 818"/>
                <a:gd name="T73" fmla="*/ 323 h 443"/>
                <a:gd name="T74" fmla="*/ 791 w 818"/>
                <a:gd name="T75" fmla="*/ 295 h 443"/>
                <a:gd name="T76" fmla="*/ 741 w 818"/>
                <a:gd name="T77" fmla="*/ 273 h 443"/>
                <a:gd name="T78" fmla="*/ 687 w 818"/>
                <a:gd name="T79" fmla="*/ 256 h 443"/>
                <a:gd name="T80" fmla="*/ 630 w 818"/>
                <a:gd name="T81" fmla="*/ 243 h 443"/>
                <a:gd name="T82" fmla="*/ 571 w 818"/>
                <a:gd name="T83" fmla="*/ 233 h 443"/>
                <a:gd name="T84" fmla="*/ 510 w 818"/>
                <a:gd name="T85" fmla="*/ 225 h 443"/>
                <a:gd name="T86" fmla="*/ 450 w 818"/>
                <a:gd name="T87" fmla="*/ 218 h 443"/>
                <a:gd name="T88" fmla="*/ 376 w 818"/>
                <a:gd name="T89" fmla="*/ 210 h 443"/>
                <a:gd name="T90" fmla="*/ 282 w 818"/>
                <a:gd name="T91" fmla="*/ 197 h 443"/>
                <a:gd name="T92" fmla="*/ 220 w 818"/>
                <a:gd name="T93" fmla="*/ 181 h 443"/>
                <a:gd name="T94" fmla="*/ 209 w 818"/>
                <a:gd name="T95" fmla="*/ 171 h 443"/>
                <a:gd name="T96" fmla="*/ 212 w 818"/>
                <a:gd name="T97" fmla="*/ 164 h 443"/>
                <a:gd name="T98" fmla="*/ 241 w 818"/>
                <a:gd name="T99" fmla="*/ 153 h 443"/>
                <a:gd name="T100" fmla="*/ 294 w 818"/>
                <a:gd name="T101" fmla="*/ 143 h 443"/>
                <a:gd name="T102" fmla="*/ 358 w 818"/>
                <a:gd name="T103" fmla="*/ 135 h 443"/>
                <a:gd name="T104" fmla="*/ 425 w 818"/>
                <a:gd name="T105" fmla="*/ 130 h 443"/>
                <a:gd name="T106" fmla="*/ 486 w 818"/>
                <a:gd name="T107" fmla="*/ 125 h 443"/>
                <a:gd name="T108" fmla="*/ 620 w 818"/>
                <a:gd name="T109" fmla="*/ 114 h 443"/>
                <a:gd name="T110" fmla="*/ 686 w 818"/>
                <a:gd name="T111" fmla="*/ 99 h 443"/>
                <a:gd name="T112" fmla="*/ 697 w 818"/>
                <a:gd name="T113" fmla="*/ 76 h 443"/>
                <a:gd name="T114" fmla="*/ 664 w 818"/>
                <a:gd name="T115" fmla="*/ 51 h 443"/>
                <a:gd name="T116" fmla="*/ 541 w 818"/>
                <a:gd name="T117" fmla="*/ 15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8" h="443">
                  <a:moveTo>
                    <a:pt x="463" y="27"/>
                  </a:moveTo>
                  <a:lnTo>
                    <a:pt x="509" y="36"/>
                  </a:lnTo>
                  <a:lnTo>
                    <a:pt x="548" y="46"/>
                  </a:lnTo>
                  <a:lnTo>
                    <a:pt x="579" y="54"/>
                  </a:lnTo>
                  <a:lnTo>
                    <a:pt x="604" y="61"/>
                  </a:lnTo>
                  <a:lnTo>
                    <a:pt x="623" y="66"/>
                  </a:lnTo>
                  <a:lnTo>
                    <a:pt x="638" y="71"/>
                  </a:lnTo>
                  <a:lnTo>
                    <a:pt x="650" y="76"/>
                  </a:lnTo>
                  <a:lnTo>
                    <a:pt x="656" y="79"/>
                  </a:lnTo>
                  <a:lnTo>
                    <a:pt x="643" y="82"/>
                  </a:lnTo>
                  <a:lnTo>
                    <a:pt x="627" y="84"/>
                  </a:lnTo>
                  <a:lnTo>
                    <a:pt x="605" y="87"/>
                  </a:lnTo>
                  <a:lnTo>
                    <a:pt x="582" y="89"/>
                  </a:lnTo>
                  <a:lnTo>
                    <a:pt x="558" y="92"/>
                  </a:lnTo>
                  <a:lnTo>
                    <a:pt x="532" y="94"/>
                  </a:lnTo>
                  <a:lnTo>
                    <a:pt x="507" y="95"/>
                  </a:lnTo>
                  <a:lnTo>
                    <a:pt x="482" y="97"/>
                  </a:lnTo>
                  <a:lnTo>
                    <a:pt x="450" y="99"/>
                  </a:lnTo>
                  <a:lnTo>
                    <a:pt x="417" y="102"/>
                  </a:lnTo>
                  <a:lnTo>
                    <a:pt x="387" y="105"/>
                  </a:lnTo>
                  <a:lnTo>
                    <a:pt x="358" y="107"/>
                  </a:lnTo>
                  <a:lnTo>
                    <a:pt x="332" y="110"/>
                  </a:lnTo>
                  <a:lnTo>
                    <a:pt x="307" y="114"/>
                  </a:lnTo>
                  <a:lnTo>
                    <a:pt x="284" y="117"/>
                  </a:lnTo>
                  <a:lnTo>
                    <a:pt x="264" y="120"/>
                  </a:lnTo>
                  <a:lnTo>
                    <a:pt x="245" y="123"/>
                  </a:lnTo>
                  <a:lnTo>
                    <a:pt x="228" y="128"/>
                  </a:lnTo>
                  <a:lnTo>
                    <a:pt x="213" y="133"/>
                  </a:lnTo>
                  <a:lnTo>
                    <a:pt x="202" y="138"/>
                  </a:lnTo>
                  <a:lnTo>
                    <a:pt x="191" y="143"/>
                  </a:lnTo>
                  <a:lnTo>
                    <a:pt x="182" y="150"/>
                  </a:lnTo>
                  <a:lnTo>
                    <a:pt x="177" y="156"/>
                  </a:lnTo>
                  <a:lnTo>
                    <a:pt x="174" y="164"/>
                  </a:lnTo>
                  <a:lnTo>
                    <a:pt x="174" y="166"/>
                  </a:lnTo>
                  <a:lnTo>
                    <a:pt x="174" y="168"/>
                  </a:lnTo>
                  <a:lnTo>
                    <a:pt x="172" y="169"/>
                  </a:lnTo>
                  <a:lnTo>
                    <a:pt x="172" y="171"/>
                  </a:lnTo>
                  <a:lnTo>
                    <a:pt x="172" y="176"/>
                  </a:lnTo>
                  <a:lnTo>
                    <a:pt x="174" y="181"/>
                  </a:lnTo>
                  <a:lnTo>
                    <a:pt x="177" y="186"/>
                  </a:lnTo>
                  <a:lnTo>
                    <a:pt x="181" y="191"/>
                  </a:lnTo>
                  <a:lnTo>
                    <a:pt x="192" y="200"/>
                  </a:lnTo>
                  <a:lnTo>
                    <a:pt x="209" y="207"/>
                  </a:lnTo>
                  <a:lnTo>
                    <a:pt x="228" y="214"/>
                  </a:lnTo>
                  <a:lnTo>
                    <a:pt x="254" y="220"/>
                  </a:lnTo>
                  <a:lnTo>
                    <a:pt x="284" y="225"/>
                  </a:lnTo>
                  <a:lnTo>
                    <a:pt x="320" y="232"/>
                  </a:lnTo>
                  <a:lnTo>
                    <a:pt x="359" y="236"/>
                  </a:lnTo>
                  <a:lnTo>
                    <a:pt x="405" y="241"/>
                  </a:lnTo>
                  <a:lnTo>
                    <a:pt x="425" y="243"/>
                  </a:lnTo>
                  <a:lnTo>
                    <a:pt x="445" y="245"/>
                  </a:lnTo>
                  <a:lnTo>
                    <a:pt x="464" y="248"/>
                  </a:lnTo>
                  <a:lnTo>
                    <a:pt x="484" y="250"/>
                  </a:lnTo>
                  <a:lnTo>
                    <a:pt x="504" y="251"/>
                  </a:lnTo>
                  <a:lnTo>
                    <a:pt x="523" y="254"/>
                  </a:lnTo>
                  <a:lnTo>
                    <a:pt x="543" y="258"/>
                  </a:lnTo>
                  <a:lnTo>
                    <a:pt x="563" y="259"/>
                  </a:lnTo>
                  <a:lnTo>
                    <a:pt x="582" y="263"/>
                  </a:lnTo>
                  <a:lnTo>
                    <a:pt x="602" y="266"/>
                  </a:lnTo>
                  <a:lnTo>
                    <a:pt x="620" y="269"/>
                  </a:lnTo>
                  <a:lnTo>
                    <a:pt x="640" y="274"/>
                  </a:lnTo>
                  <a:lnTo>
                    <a:pt x="658" y="277"/>
                  </a:lnTo>
                  <a:lnTo>
                    <a:pt x="676" y="282"/>
                  </a:lnTo>
                  <a:lnTo>
                    <a:pt x="694" y="287"/>
                  </a:lnTo>
                  <a:lnTo>
                    <a:pt x="710" y="292"/>
                  </a:lnTo>
                  <a:lnTo>
                    <a:pt x="735" y="300"/>
                  </a:lnTo>
                  <a:lnTo>
                    <a:pt x="753" y="307"/>
                  </a:lnTo>
                  <a:lnTo>
                    <a:pt x="766" y="313"/>
                  </a:lnTo>
                  <a:lnTo>
                    <a:pt x="774" y="318"/>
                  </a:lnTo>
                  <a:lnTo>
                    <a:pt x="779" y="323"/>
                  </a:lnTo>
                  <a:lnTo>
                    <a:pt x="782" y="327"/>
                  </a:lnTo>
                  <a:lnTo>
                    <a:pt x="784" y="328"/>
                  </a:lnTo>
                  <a:lnTo>
                    <a:pt x="784" y="330"/>
                  </a:lnTo>
                  <a:lnTo>
                    <a:pt x="784" y="330"/>
                  </a:lnTo>
                  <a:lnTo>
                    <a:pt x="784" y="330"/>
                  </a:lnTo>
                  <a:lnTo>
                    <a:pt x="784" y="330"/>
                  </a:lnTo>
                  <a:lnTo>
                    <a:pt x="784" y="330"/>
                  </a:lnTo>
                  <a:lnTo>
                    <a:pt x="779" y="336"/>
                  </a:lnTo>
                  <a:lnTo>
                    <a:pt x="764" y="343"/>
                  </a:lnTo>
                  <a:lnTo>
                    <a:pt x="745" y="350"/>
                  </a:lnTo>
                  <a:lnTo>
                    <a:pt x="717" y="358"/>
                  </a:lnTo>
                  <a:lnTo>
                    <a:pt x="682" y="364"/>
                  </a:lnTo>
                  <a:lnTo>
                    <a:pt x="643" y="371"/>
                  </a:lnTo>
                  <a:lnTo>
                    <a:pt x="597" y="376"/>
                  </a:lnTo>
                  <a:lnTo>
                    <a:pt x="545" y="382"/>
                  </a:lnTo>
                  <a:lnTo>
                    <a:pt x="489" y="387"/>
                  </a:lnTo>
                  <a:lnTo>
                    <a:pt x="430" y="394"/>
                  </a:lnTo>
                  <a:lnTo>
                    <a:pt x="364" y="399"/>
                  </a:lnTo>
                  <a:lnTo>
                    <a:pt x="297" y="402"/>
                  </a:lnTo>
                  <a:lnTo>
                    <a:pt x="227" y="407"/>
                  </a:lnTo>
                  <a:lnTo>
                    <a:pt x="153" y="410"/>
                  </a:lnTo>
                  <a:lnTo>
                    <a:pt x="77" y="413"/>
                  </a:lnTo>
                  <a:lnTo>
                    <a:pt x="0" y="415"/>
                  </a:lnTo>
                  <a:lnTo>
                    <a:pt x="2" y="443"/>
                  </a:lnTo>
                  <a:lnTo>
                    <a:pt x="51" y="441"/>
                  </a:lnTo>
                  <a:lnTo>
                    <a:pt x="105" y="440"/>
                  </a:lnTo>
                  <a:lnTo>
                    <a:pt x="164" y="438"/>
                  </a:lnTo>
                  <a:lnTo>
                    <a:pt x="228" y="435"/>
                  </a:lnTo>
                  <a:lnTo>
                    <a:pt x="294" y="432"/>
                  </a:lnTo>
                  <a:lnTo>
                    <a:pt x="361" y="427"/>
                  </a:lnTo>
                  <a:lnTo>
                    <a:pt x="428" y="422"/>
                  </a:lnTo>
                  <a:lnTo>
                    <a:pt x="494" y="417"/>
                  </a:lnTo>
                  <a:lnTo>
                    <a:pt x="556" y="410"/>
                  </a:lnTo>
                  <a:lnTo>
                    <a:pt x="615" y="402"/>
                  </a:lnTo>
                  <a:lnTo>
                    <a:pt x="669" y="394"/>
                  </a:lnTo>
                  <a:lnTo>
                    <a:pt x="717" y="384"/>
                  </a:lnTo>
                  <a:lnTo>
                    <a:pt x="756" y="374"/>
                  </a:lnTo>
                  <a:lnTo>
                    <a:pt x="787" y="363"/>
                  </a:lnTo>
                  <a:lnTo>
                    <a:pt x="809" y="350"/>
                  </a:lnTo>
                  <a:lnTo>
                    <a:pt x="818" y="335"/>
                  </a:lnTo>
                  <a:lnTo>
                    <a:pt x="818" y="323"/>
                  </a:lnTo>
                  <a:lnTo>
                    <a:pt x="814" y="313"/>
                  </a:lnTo>
                  <a:lnTo>
                    <a:pt x="804" y="304"/>
                  </a:lnTo>
                  <a:lnTo>
                    <a:pt x="791" y="295"/>
                  </a:lnTo>
                  <a:lnTo>
                    <a:pt x="776" y="287"/>
                  </a:lnTo>
                  <a:lnTo>
                    <a:pt x="759" y="279"/>
                  </a:lnTo>
                  <a:lnTo>
                    <a:pt x="741" y="273"/>
                  </a:lnTo>
                  <a:lnTo>
                    <a:pt x="723" y="266"/>
                  </a:lnTo>
                  <a:lnTo>
                    <a:pt x="705" y="261"/>
                  </a:lnTo>
                  <a:lnTo>
                    <a:pt x="687" y="256"/>
                  </a:lnTo>
                  <a:lnTo>
                    <a:pt x="669" y="251"/>
                  </a:lnTo>
                  <a:lnTo>
                    <a:pt x="650" y="248"/>
                  </a:lnTo>
                  <a:lnTo>
                    <a:pt x="630" y="243"/>
                  </a:lnTo>
                  <a:lnTo>
                    <a:pt x="610" y="240"/>
                  </a:lnTo>
                  <a:lnTo>
                    <a:pt x="591" y="236"/>
                  </a:lnTo>
                  <a:lnTo>
                    <a:pt x="571" y="233"/>
                  </a:lnTo>
                  <a:lnTo>
                    <a:pt x="550" y="230"/>
                  </a:lnTo>
                  <a:lnTo>
                    <a:pt x="530" y="228"/>
                  </a:lnTo>
                  <a:lnTo>
                    <a:pt x="510" y="225"/>
                  </a:lnTo>
                  <a:lnTo>
                    <a:pt x="489" y="223"/>
                  </a:lnTo>
                  <a:lnTo>
                    <a:pt x="469" y="220"/>
                  </a:lnTo>
                  <a:lnTo>
                    <a:pt x="450" y="218"/>
                  </a:lnTo>
                  <a:lnTo>
                    <a:pt x="430" y="215"/>
                  </a:lnTo>
                  <a:lnTo>
                    <a:pt x="410" y="214"/>
                  </a:lnTo>
                  <a:lnTo>
                    <a:pt x="376" y="210"/>
                  </a:lnTo>
                  <a:lnTo>
                    <a:pt x="343" y="205"/>
                  </a:lnTo>
                  <a:lnTo>
                    <a:pt x="312" y="202"/>
                  </a:lnTo>
                  <a:lnTo>
                    <a:pt x="282" y="197"/>
                  </a:lnTo>
                  <a:lnTo>
                    <a:pt x="256" y="192"/>
                  </a:lnTo>
                  <a:lnTo>
                    <a:pt x="236" y="187"/>
                  </a:lnTo>
                  <a:lnTo>
                    <a:pt x="220" y="181"/>
                  </a:lnTo>
                  <a:lnTo>
                    <a:pt x="210" y="174"/>
                  </a:lnTo>
                  <a:lnTo>
                    <a:pt x="209" y="173"/>
                  </a:lnTo>
                  <a:lnTo>
                    <a:pt x="209" y="171"/>
                  </a:lnTo>
                  <a:lnTo>
                    <a:pt x="209" y="171"/>
                  </a:lnTo>
                  <a:lnTo>
                    <a:pt x="209" y="169"/>
                  </a:lnTo>
                  <a:lnTo>
                    <a:pt x="212" y="164"/>
                  </a:lnTo>
                  <a:lnTo>
                    <a:pt x="218" y="161"/>
                  </a:lnTo>
                  <a:lnTo>
                    <a:pt x="228" y="156"/>
                  </a:lnTo>
                  <a:lnTo>
                    <a:pt x="241" y="153"/>
                  </a:lnTo>
                  <a:lnTo>
                    <a:pt x="256" y="150"/>
                  </a:lnTo>
                  <a:lnTo>
                    <a:pt x="274" y="146"/>
                  </a:lnTo>
                  <a:lnTo>
                    <a:pt x="294" y="143"/>
                  </a:lnTo>
                  <a:lnTo>
                    <a:pt x="313" y="140"/>
                  </a:lnTo>
                  <a:lnTo>
                    <a:pt x="335" y="138"/>
                  </a:lnTo>
                  <a:lnTo>
                    <a:pt x="358" y="135"/>
                  </a:lnTo>
                  <a:lnTo>
                    <a:pt x="381" y="133"/>
                  </a:lnTo>
                  <a:lnTo>
                    <a:pt x="404" y="132"/>
                  </a:lnTo>
                  <a:lnTo>
                    <a:pt x="425" y="130"/>
                  </a:lnTo>
                  <a:lnTo>
                    <a:pt x="446" y="128"/>
                  </a:lnTo>
                  <a:lnTo>
                    <a:pt x="468" y="127"/>
                  </a:lnTo>
                  <a:lnTo>
                    <a:pt x="486" y="125"/>
                  </a:lnTo>
                  <a:lnTo>
                    <a:pt x="540" y="122"/>
                  </a:lnTo>
                  <a:lnTo>
                    <a:pt x="584" y="117"/>
                  </a:lnTo>
                  <a:lnTo>
                    <a:pt x="620" y="114"/>
                  </a:lnTo>
                  <a:lnTo>
                    <a:pt x="650" y="109"/>
                  </a:lnTo>
                  <a:lnTo>
                    <a:pt x="671" y="104"/>
                  </a:lnTo>
                  <a:lnTo>
                    <a:pt x="686" y="99"/>
                  </a:lnTo>
                  <a:lnTo>
                    <a:pt x="694" y="91"/>
                  </a:lnTo>
                  <a:lnTo>
                    <a:pt x="697" y="82"/>
                  </a:lnTo>
                  <a:lnTo>
                    <a:pt x="697" y="76"/>
                  </a:lnTo>
                  <a:lnTo>
                    <a:pt x="692" y="68"/>
                  </a:lnTo>
                  <a:lnTo>
                    <a:pt x="682" y="59"/>
                  </a:lnTo>
                  <a:lnTo>
                    <a:pt x="664" y="51"/>
                  </a:lnTo>
                  <a:lnTo>
                    <a:pt x="636" y="41"/>
                  </a:lnTo>
                  <a:lnTo>
                    <a:pt x="597" y="30"/>
                  </a:lnTo>
                  <a:lnTo>
                    <a:pt x="541" y="15"/>
                  </a:lnTo>
                  <a:lnTo>
                    <a:pt x="471" y="0"/>
                  </a:lnTo>
                  <a:lnTo>
                    <a:pt x="463" y="27"/>
                  </a:lnTo>
                  <a:close/>
                </a:path>
              </a:pathLst>
            </a:custGeom>
            <a:solidFill>
              <a:srgbClr val="FF7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036" name="Freeform 42"/>
            <p:cNvSpPr>
              <a:spLocks/>
            </p:cNvSpPr>
            <p:nvPr/>
          </p:nvSpPr>
          <p:spPr bwMode="auto">
            <a:xfrm>
              <a:off x="4743450" y="1708150"/>
              <a:ext cx="554038" cy="450850"/>
            </a:xfrm>
            <a:custGeom>
              <a:avLst/>
              <a:gdLst>
                <a:gd name="T0" fmla="*/ 323 w 349"/>
                <a:gd name="T1" fmla="*/ 110 h 284"/>
                <a:gd name="T2" fmla="*/ 320 w 349"/>
                <a:gd name="T3" fmla="*/ 139 h 284"/>
                <a:gd name="T4" fmla="*/ 311 w 349"/>
                <a:gd name="T5" fmla="*/ 167 h 284"/>
                <a:gd name="T6" fmla="*/ 297 w 349"/>
                <a:gd name="T7" fmla="*/ 192 h 284"/>
                <a:gd name="T8" fmla="*/ 279 w 349"/>
                <a:gd name="T9" fmla="*/ 213 h 284"/>
                <a:gd name="T10" fmla="*/ 257 w 349"/>
                <a:gd name="T11" fmla="*/ 231 h 284"/>
                <a:gd name="T12" fmla="*/ 233 w 349"/>
                <a:gd name="T13" fmla="*/ 246 h 284"/>
                <a:gd name="T14" fmla="*/ 205 w 349"/>
                <a:gd name="T15" fmla="*/ 254 h 284"/>
                <a:gd name="T16" fmla="*/ 175 w 349"/>
                <a:gd name="T17" fmla="*/ 257 h 284"/>
                <a:gd name="T18" fmla="*/ 146 w 349"/>
                <a:gd name="T19" fmla="*/ 254 h 284"/>
                <a:gd name="T20" fmla="*/ 118 w 349"/>
                <a:gd name="T21" fmla="*/ 246 h 284"/>
                <a:gd name="T22" fmla="*/ 92 w 349"/>
                <a:gd name="T23" fmla="*/ 231 h 284"/>
                <a:gd name="T24" fmla="*/ 70 w 349"/>
                <a:gd name="T25" fmla="*/ 213 h 284"/>
                <a:gd name="T26" fmla="*/ 52 w 349"/>
                <a:gd name="T27" fmla="*/ 192 h 284"/>
                <a:gd name="T28" fmla="*/ 38 w 349"/>
                <a:gd name="T29" fmla="*/ 167 h 284"/>
                <a:gd name="T30" fmla="*/ 29 w 349"/>
                <a:gd name="T31" fmla="*/ 139 h 284"/>
                <a:gd name="T32" fmla="*/ 26 w 349"/>
                <a:gd name="T33" fmla="*/ 110 h 284"/>
                <a:gd name="T34" fmla="*/ 29 w 349"/>
                <a:gd name="T35" fmla="*/ 82 h 284"/>
                <a:gd name="T36" fmla="*/ 38 w 349"/>
                <a:gd name="T37" fmla="*/ 54 h 284"/>
                <a:gd name="T38" fmla="*/ 49 w 349"/>
                <a:gd name="T39" fmla="*/ 31 h 284"/>
                <a:gd name="T40" fmla="*/ 66 w 349"/>
                <a:gd name="T41" fmla="*/ 10 h 284"/>
                <a:gd name="T42" fmla="*/ 39 w 349"/>
                <a:gd name="T43" fmla="*/ 0 h 284"/>
                <a:gd name="T44" fmla="*/ 23 w 349"/>
                <a:gd name="T45" fmla="*/ 23 h 284"/>
                <a:gd name="T46" fmla="*/ 10 w 349"/>
                <a:gd name="T47" fmla="*/ 49 h 284"/>
                <a:gd name="T48" fmla="*/ 3 w 349"/>
                <a:gd name="T49" fmla="*/ 79 h 284"/>
                <a:gd name="T50" fmla="*/ 0 w 349"/>
                <a:gd name="T51" fmla="*/ 110 h 284"/>
                <a:gd name="T52" fmla="*/ 3 w 349"/>
                <a:gd name="T53" fmla="*/ 144 h 284"/>
                <a:gd name="T54" fmla="*/ 13 w 349"/>
                <a:gd name="T55" fmla="*/ 177 h 284"/>
                <a:gd name="T56" fmla="*/ 29 w 349"/>
                <a:gd name="T57" fmla="*/ 206 h 284"/>
                <a:gd name="T58" fmla="*/ 51 w 349"/>
                <a:gd name="T59" fmla="*/ 233 h 284"/>
                <a:gd name="T60" fmla="*/ 77 w 349"/>
                <a:gd name="T61" fmla="*/ 254 h 284"/>
                <a:gd name="T62" fmla="*/ 107 w 349"/>
                <a:gd name="T63" fmla="*/ 270 h 284"/>
                <a:gd name="T64" fmla="*/ 139 w 349"/>
                <a:gd name="T65" fmla="*/ 280 h 284"/>
                <a:gd name="T66" fmla="*/ 175 w 349"/>
                <a:gd name="T67" fmla="*/ 284 h 284"/>
                <a:gd name="T68" fmla="*/ 210 w 349"/>
                <a:gd name="T69" fmla="*/ 280 h 284"/>
                <a:gd name="T70" fmla="*/ 243 w 349"/>
                <a:gd name="T71" fmla="*/ 270 h 284"/>
                <a:gd name="T72" fmla="*/ 272 w 349"/>
                <a:gd name="T73" fmla="*/ 254 h 284"/>
                <a:gd name="T74" fmla="*/ 298 w 349"/>
                <a:gd name="T75" fmla="*/ 233 h 284"/>
                <a:gd name="T76" fmla="*/ 320 w 349"/>
                <a:gd name="T77" fmla="*/ 206 h 284"/>
                <a:gd name="T78" fmla="*/ 336 w 349"/>
                <a:gd name="T79" fmla="*/ 177 h 284"/>
                <a:gd name="T80" fmla="*/ 346 w 349"/>
                <a:gd name="T81" fmla="*/ 144 h 284"/>
                <a:gd name="T82" fmla="*/ 349 w 349"/>
                <a:gd name="T83" fmla="*/ 110 h 284"/>
                <a:gd name="T84" fmla="*/ 349 w 349"/>
                <a:gd name="T85" fmla="*/ 108 h 284"/>
                <a:gd name="T86" fmla="*/ 349 w 349"/>
                <a:gd name="T87" fmla="*/ 108 h 284"/>
                <a:gd name="T88" fmla="*/ 349 w 349"/>
                <a:gd name="T89" fmla="*/ 106 h 284"/>
                <a:gd name="T90" fmla="*/ 348 w 349"/>
                <a:gd name="T91" fmla="*/ 106 h 284"/>
                <a:gd name="T92" fmla="*/ 321 w 349"/>
                <a:gd name="T93" fmla="*/ 97 h 284"/>
                <a:gd name="T94" fmla="*/ 321 w 349"/>
                <a:gd name="T95" fmla="*/ 100 h 284"/>
                <a:gd name="T96" fmla="*/ 323 w 349"/>
                <a:gd name="T97" fmla="*/ 103 h 284"/>
                <a:gd name="T98" fmla="*/ 323 w 349"/>
                <a:gd name="T99" fmla="*/ 106 h 284"/>
                <a:gd name="T100" fmla="*/ 323 w 349"/>
                <a:gd name="T101" fmla="*/ 11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9" h="284">
                  <a:moveTo>
                    <a:pt x="323" y="110"/>
                  </a:moveTo>
                  <a:lnTo>
                    <a:pt x="320" y="139"/>
                  </a:lnTo>
                  <a:lnTo>
                    <a:pt x="311" y="167"/>
                  </a:lnTo>
                  <a:lnTo>
                    <a:pt x="297" y="192"/>
                  </a:lnTo>
                  <a:lnTo>
                    <a:pt x="279" y="213"/>
                  </a:lnTo>
                  <a:lnTo>
                    <a:pt x="257" y="231"/>
                  </a:lnTo>
                  <a:lnTo>
                    <a:pt x="233" y="246"/>
                  </a:lnTo>
                  <a:lnTo>
                    <a:pt x="205" y="254"/>
                  </a:lnTo>
                  <a:lnTo>
                    <a:pt x="175" y="257"/>
                  </a:lnTo>
                  <a:lnTo>
                    <a:pt x="146" y="254"/>
                  </a:lnTo>
                  <a:lnTo>
                    <a:pt x="118" y="246"/>
                  </a:lnTo>
                  <a:lnTo>
                    <a:pt x="92" y="231"/>
                  </a:lnTo>
                  <a:lnTo>
                    <a:pt x="70" y="213"/>
                  </a:lnTo>
                  <a:lnTo>
                    <a:pt x="52" y="192"/>
                  </a:lnTo>
                  <a:lnTo>
                    <a:pt x="38" y="167"/>
                  </a:lnTo>
                  <a:lnTo>
                    <a:pt x="29" y="139"/>
                  </a:lnTo>
                  <a:lnTo>
                    <a:pt x="26" y="110"/>
                  </a:lnTo>
                  <a:lnTo>
                    <a:pt x="29" y="82"/>
                  </a:lnTo>
                  <a:lnTo>
                    <a:pt x="38" y="54"/>
                  </a:lnTo>
                  <a:lnTo>
                    <a:pt x="49" y="31"/>
                  </a:lnTo>
                  <a:lnTo>
                    <a:pt x="66" y="10"/>
                  </a:lnTo>
                  <a:lnTo>
                    <a:pt x="39" y="0"/>
                  </a:lnTo>
                  <a:lnTo>
                    <a:pt x="23" y="23"/>
                  </a:lnTo>
                  <a:lnTo>
                    <a:pt x="10" y="49"/>
                  </a:lnTo>
                  <a:lnTo>
                    <a:pt x="3" y="79"/>
                  </a:lnTo>
                  <a:lnTo>
                    <a:pt x="0" y="110"/>
                  </a:lnTo>
                  <a:lnTo>
                    <a:pt x="3" y="144"/>
                  </a:lnTo>
                  <a:lnTo>
                    <a:pt x="13" y="177"/>
                  </a:lnTo>
                  <a:lnTo>
                    <a:pt x="29" y="206"/>
                  </a:lnTo>
                  <a:lnTo>
                    <a:pt x="51" y="233"/>
                  </a:lnTo>
                  <a:lnTo>
                    <a:pt x="77" y="254"/>
                  </a:lnTo>
                  <a:lnTo>
                    <a:pt x="107" y="270"/>
                  </a:lnTo>
                  <a:lnTo>
                    <a:pt x="139" y="280"/>
                  </a:lnTo>
                  <a:lnTo>
                    <a:pt x="175" y="284"/>
                  </a:lnTo>
                  <a:lnTo>
                    <a:pt x="210" y="280"/>
                  </a:lnTo>
                  <a:lnTo>
                    <a:pt x="243" y="270"/>
                  </a:lnTo>
                  <a:lnTo>
                    <a:pt x="272" y="254"/>
                  </a:lnTo>
                  <a:lnTo>
                    <a:pt x="298" y="233"/>
                  </a:lnTo>
                  <a:lnTo>
                    <a:pt x="320" y="206"/>
                  </a:lnTo>
                  <a:lnTo>
                    <a:pt x="336" y="177"/>
                  </a:lnTo>
                  <a:lnTo>
                    <a:pt x="346" y="144"/>
                  </a:lnTo>
                  <a:lnTo>
                    <a:pt x="349" y="110"/>
                  </a:lnTo>
                  <a:lnTo>
                    <a:pt x="349" y="108"/>
                  </a:lnTo>
                  <a:lnTo>
                    <a:pt x="349" y="108"/>
                  </a:lnTo>
                  <a:lnTo>
                    <a:pt x="349" y="106"/>
                  </a:lnTo>
                  <a:lnTo>
                    <a:pt x="348" y="106"/>
                  </a:lnTo>
                  <a:lnTo>
                    <a:pt x="321" y="97"/>
                  </a:lnTo>
                  <a:lnTo>
                    <a:pt x="321" y="100"/>
                  </a:lnTo>
                  <a:lnTo>
                    <a:pt x="323" y="103"/>
                  </a:lnTo>
                  <a:lnTo>
                    <a:pt x="323" y="106"/>
                  </a:lnTo>
                  <a:lnTo>
                    <a:pt x="323" y="110"/>
                  </a:lnTo>
                  <a:close/>
                </a:path>
              </a:pathLst>
            </a:custGeom>
            <a:solidFill>
              <a:srgbClr val="0000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037" name="Freeform 43"/>
            <p:cNvSpPr>
              <a:spLocks/>
            </p:cNvSpPr>
            <p:nvPr/>
          </p:nvSpPr>
          <p:spPr bwMode="auto">
            <a:xfrm>
              <a:off x="4805363" y="1606550"/>
              <a:ext cx="490538" cy="269875"/>
            </a:xfrm>
            <a:custGeom>
              <a:avLst/>
              <a:gdLst>
                <a:gd name="T0" fmla="*/ 136 w 309"/>
                <a:gd name="T1" fmla="*/ 0 h 170"/>
                <a:gd name="T2" fmla="*/ 115 w 309"/>
                <a:gd name="T3" fmla="*/ 2 h 170"/>
                <a:gd name="T4" fmla="*/ 97 w 309"/>
                <a:gd name="T5" fmla="*/ 5 h 170"/>
                <a:gd name="T6" fmla="*/ 77 w 309"/>
                <a:gd name="T7" fmla="*/ 10 h 170"/>
                <a:gd name="T8" fmla="*/ 59 w 309"/>
                <a:gd name="T9" fmla="*/ 16 h 170"/>
                <a:gd name="T10" fmla="*/ 43 w 309"/>
                <a:gd name="T11" fmla="*/ 26 h 170"/>
                <a:gd name="T12" fmla="*/ 28 w 309"/>
                <a:gd name="T13" fmla="*/ 38 h 170"/>
                <a:gd name="T14" fmla="*/ 13 w 309"/>
                <a:gd name="T15" fmla="*/ 49 h 170"/>
                <a:gd name="T16" fmla="*/ 0 w 309"/>
                <a:gd name="T17" fmla="*/ 64 h 170"/>
                <a:gd name="T18" fmla="*/ 27 w 309"/>
                <a:gd name="T19" fmla="*/ 74 h 170"/>
                <a:gd name="T20" fmla="*/ 38 w 309"/>
                <a:gd name="T21" fmla="*/ 64 h 170"/>
                <a:gd name="T22" fmla="*/ 50 w 309"/>
                <a:gd name="T23" fmla="*/ 54 h 170"/>
                <a:gd name="T24" fmla="*/ 63 w 309"/>
                <a:gd name="T25" fmla="*/ 46 h 170"/>
                <a:gd name="T26" fmla="*/ 76 w 309"/>
                <a:gd name="T27" fmla="*/ 39 h 170"/>
                <a:gd name="T28" fmla="*/ 89 w 309"/>
                <a:gd name="T29" fmla="*/ 33 h 170"/>
                <a:gd name="T30" fmla="*/ 105 w 309"/>
                <a:gd name="T31" fmla="*/ 30 h 170"/>
                <a:gd name="T32" fmla="*/ 120 w 309"/>
                <a:gd name="T33" fmla="*/ 28 h 170"/>
                <a:gd name="T34" fmla="*/ 136 w 309"/>
                <a:gd name="T35" fmla="*/ 26 h 170"/>
                <a:gd name="T36" fmla="*/ 164 w 309"/>
                <a:gd name="T37" fmla="*/ 30 h 170"/>
                <a:gd name="T38" fmla="*/ 191 w 309"/>
                <a:gd name="T39" fmla="*/ 36 h 170"/>
                <a:gd name="T40" fmla="*/ 215 w 309"/>
                <a:gd name="T41" fmla="*/ 49 h 170"/>
                <a:gd name="T42" fmla="*/ 236 w 309"/>
                <a:gd name="T43" fmla="*/ 66 h 170"/>
                <a:gd name="T44" fmla="*/ 253 w 309"/>
                <a:gd name="T45" fmla="*/ 85 h 170"/>
                <a:gd name="T46" fmla="*/ 268 w 309"/>
                <a:gd name="T47" fmla="*/ 108 h 170"/>
                <a:gd name="T48" fmla="*/ 277 w 309"/>
                <a:gd name="T49" fmla="*/ 133 h 170"/>
                <a:gd name="T50" fmla="*/ 282 w 309"/>
                <a:gd name="T51" fmla="*/ 161 h 170"/>
                <a:gd name="T52" fmla="*/ 309 w 309"/>
                <a:gd name="T53" fmla="*/ 170 h 170"/>
                <a:gd name="T54" fmla="*/ 305 w 309"/>
                <a:gd name="T55" fmla="*/ 136 h 170"/>
                <a:gd name="T56" fmla="*/ 294 w 309"/>
                <a:gd name="T57" fmla="*/ 103 h 170"/>
                <a:gd name="T58" fmla="*/ 277 w 309"/>
                <a:gd name="T59" fmla="*/ 75 h 170"/>
                <a:gd name="T60" fmla="*/ 258 w 309"/>
                <a:gd name="T61" fmla="*/ 49 h 170"/>
                <a:gd name="T62" fmla="*/ 232 w 309"/>
                <a:gd name="T63" fmla="*/ 30 h 170"/>
                <a:gd name="T64" fmla="*/ 202 w 309"/>
                <a:gd name="T65" fmla="*/ 13 h 170"/>
                <a:gd name="T66" fmla="*/ 171 w 309"/>
                <a:gd name="T67" fmla="*/ 3 h 170"/>
                <a:gd name="T68" fmla="*/ 136 w 309"/>
                <a:gd name="T6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9" h="170">
                  <a:moveTo>
                    <a:pt x="136" y="0"/>
                  </a:moveTo>
                  <a:lnTo>
                    <a:pt x="115" y="2"/>
                  </a:lnTo>
                  <a:lnTo>
                    <a:pt x="97" y="5"/>
                  </a:lnTo>
                  <a:lnTo>
                    <a:pt x="77" y="10"/>
                  </a:lnTo>
                  <a:lnTo>
                    <a:pt x="59" y="16"/>
                  </a:lnTo>
                  <a:lnTo>
                    <a:pt x="43" y="26"/>
                  </a:lnTo>
                  <a:lnTo>
                    <a:pt x="28" y="38"/>
                  </a:lnTo>
                  <a:lnTo>
                    <a:pt x="13" y="49"/>
                  </a:lnTo>
                  <a:lnTo>
                    <a:pt x="0" y="64"/>
                  </a:lnTo>
                  <a:lnTo>
                    <a:pt x="27" y="74"/>
                  </a:lnTo>
                  <a:lnTo>
                    <a:pt x="38" y="64"/>
                  </a:lnTo>
                  <a:lnTo>
                    <a:pt x="50" y="54"/>
                  </a:lnTo>
                  <a:lnTo>
                    <a:pt x="63" y="46"/>
                  </a:lnTo>
                  <a:lnTo>
                    <a:pt x="76" y="39"/>
                  </a:lnTo>
                  <a:lnTo>
                    <a:pt x="89" y="33"/>
                  </a:lnTo>
                  <a:lnTo>
                    <a:pt x="105" y="30"/>
                  </a:lnTo>
                  <a:lnTo>
                    <a:pt x="120" y="28"/>
                  </a:lnTo>
                  <a:lnTo>
                    <a:pt x="136" y="26"/>
                  </a:lnTo>
                  <a:lnTo>
                    <a:pt x="164" y="30"/>
                  </a:lnTo>
                  <a:lnTo>
                    <a:pt x="191" y="36"/>
                  </a:lnTo>
                  <a:lnTo>
                    <a:pt x="215" y="49"/>
                  </a:lnTo>
                  <a:lnTo>
                    <a:pt x="236" y="66"/>
                  </a:lnTo>
                  <a:lnTo>
                    <a:pt x="253" y="85"/>
                  </a:lnTo>
                  <a:lnTo>
                    <a:pt x="268" y="108"/>
                  </a:lnTo>
                  <a:lnTo>
                    <a:pt x="277" y="133"/>
                  </a:lnTo>
                  <a:lnTo>
                    <a:pt x="282" y="161"/>
                  </a:lnTo>
                  <a:lnTo>
                    <a:pt x="309" y="170"/>
                  </a:lnTo>
                  <a:lnTo>
                    <a:pt x="305" y="136"/>
                  </a:lnTo>
                  <a:lnTo>
                    <a:pt x="294" y="103"/>
                  </a:lnTo>
                  <a:lnTo>
                    <a:pt x="277" y="75"/>
                  </a:lnTo>
                  <a:lnTo>
                    <a:pt x="258" y="49"/>
                  </a:lnTo>
                  <a:lnTo>
                    <a:pt x="232" y="30"/>
                  </a:lnTo>
                  <a:lnTo>
                    <a:pt x="202" y="13"/>
                  </a:lnTo>
                  <a:lnTo>
                    <a:pt x="171" y="3"/>
                  </a:lnTo>
                  <a:lnTo>
                    <a:pt x="136" y="0"/>
                  </a:lnTo>
                  <a:close/>
                </a:path>
              </a:pathLst>
            </a:custGeom>
            <a:solidFill>
              <a:srgbClr val="0000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038" name="Freeform 44"/>
            <p:cNvSpPr>
              <a:spLocks/>
            </p:cNvSpPr>
            <p:nvPr/>
          </p:nvSpPr>
          <p:spPr bwMode="auto">
            <a:xfrm>
              <a:off x="2601913" y="1533525"/>
              <a:ext cx="261938" cy="268288"/>
            </a:xfrm>
            <a:custGeom>
              <a:avLst/>
              <a:gdLst>
                <a:gd name="T0" fmla="*/ 139 w 165"/>
                <a:gd name="T1" fmla="*/ 57 h 169"/>
                <a:gd name="T2" fmla="*/ 137 w 165"/>
                <a:gd name="T3" fmla="*/ 76 h 169"/>
                <a:gd name="T4" fmla="*/ 132 w 165"/>
                <a:gd name="T5" fmla="*/ 90 h 169"/>
                <a:gd name="T6" fmla="*/ 124 w 165"/>
                <a:gd name="T7" fmla="*/ 105 h 169"/>
                <a:gd name="T8" fmla="*/ 113 w 165"/>
                <a:gd name="T9" fmla="*/ 118 h 169"/>
                <a:gd name="T10" fmla="*/ 101 w 165"/>
                <a:gd name="T11" fmla="*/ 128 h 169"/>
                <a:gd name="T12" fmla="*/ 87 w 165"/>
                <a:gd name="T13" fmla="*/ 136 h 169"/>
                <a:gd name="T14" fmla="*/ 70 w 165"/>
                <a:gd name="T15" fmla="*/ 141 h 169"/>
                <a:gd name="T16" fmla="*/ 52 w 165"/>
                <a:gd name="T17" fmla="*/ 143 h 169"/>
                <a:gd name="T18" fmla="*/ 44 w 165"/>
                <a:gd name="T19" fmla="*/ 143 h 169"/>
                <a:gd name="T20" fmla="*/ 36 w 165"/>
                <a:gd name="T21" fmla="*/ 141 h 169"/>
                <a:gd name="T22" fmla="*/ 28 w 165"/>
                <a:gd name="T23" fmla="*/ 139 h 169"/>
                <a:gd name="T24" fmla="*/ 19 w 165"/>
                <a:gd name="T25" fmla="*/ 136 h 169"/>
                <a:gd name="T26" fmla="*/ 0 w 165"/>
                <a:gd name="T27" fmla="*/ 156 h 169"/>
                <a:gd name="T28" fmla="*/ 6 w 165"/>
                <a:gd name="T29" fmla="*/ 159 h 169"/>
                <a:gd name="T30" fmla="*/ 13 w 165"/>
                <a:gd name="T31" fmla="*/ 161 h 169"/>
                <a:gd name="T32" fmla="*/ 19 w 165"/>
                <a:gd name="T33" fmla="*/ 164 h 169"/>
                <a:gd name="T34" fmla="*/ 26 w 165"/>
                <a:gd name="T35" fmla="*/ 166 h 169"/>
                <a:gd name="T36" fmla="*/ 32 w 165"/>
                <a:gd name="T37" fmla="*/ 167 h 169"/>
                <a:gd name="T38" fmla="*/ 39 w 165"/>
                <a:gd name="T39" fmla="*/ 167 h 169"/>
                <a:gd name="T40" fmla="*/ 46 w 165"/>
                <a:gd name="T41" fmla="*/ 169 h 169"/>
                <a:gd name="T42" fmla="*/ 52 w 165"/>
                <a:gd name="T43" fmla="*/ 169 h 169"/>
                <a:gd name="T44" fmla="*/ 75 w 165"/>
                <a:gd name="T45" fmla="*/ 167 h 169"/>
                <a:gd name="T46" fmla="*/ 96 w 165"/>
                <a:gd name="T47" fmla="*/ 161 h 169"/>
                <a:gd name="T48" fmla="*/ 116 w 165"/>
                <a:gd name="T49" fmla="*/ 151 h 169"/>
                <a:gd name="T50" fmla="*/ 132 w 165"/>
                <a:gd name="T51" fmla="*/ 136 h 169"/>
                <a:gd name="T52" fmla="*/ 146 w 165"/>
                <a:gd name="T53" fmla="*/ 120 h 169"/>
                <a:gd name="T54" fmla="*/ 157 w 165"/>
                <a:gd name="T55" fmla="*/ 102 h 169"/>
                <a:gd name="T56" fmla="*/ 164 w 165"/>
                <a:gd name="T57" fmla="*/ 80 h 169"/>
                <a:gd name="T58" fmla="*/ 165 w 165"/>
                <a:gd name="T59" fmla="*/ 57 h 169"/>
                <a:gd name="T60" fmla="*/ 164 w 165"/>
                <a:gd name="T61" fmla="*/ 43 h 169"/>
                <a:gd name="T62" fmla="*/ 160 w 165"/>
                <a:gd name="T63" fmla="*/ 28 h 169"/>
                <a:gd name="T64" fmla="*/ 155 w 165"/>
                <a:gd name="T65" fmla="*/ 13 h 169"/>
                <a:gd name="T66" fmla="*/ 149 w 165"/>
                <a:gd name="T67" fmla="*/ 0 h 169"/>
                <a:gd name="T68" fmla="*/ 129 w 165"/>
                <a:gd name="T69" fmla="*/ 21 h 169"/>
                <a:gd name="T70" fmla="*/ 134 w 165"/>
                <a:gd name="T71" fmla="*/ 30 h 169"/>
                <a:gd name="T72" fmla="*/ 137 w 165"/>
                <a:gd name="T73" fmla="*/ 38 h 169"/>
                <a:gd name="T74" fmla="*/ 139 w 165"/>
                <a:gd name="T75" fmla="*/ 48 h 169"/>
                <a:gd name="T76" fmla="*/ 139 w 165"/>
                <a:gd name="T77" fmla="*/ 5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69">
                  <a:moveTo>
                    <a:pt x="139" y="57"/>
                  </a:moveTo>
                  <a:lnTo>
                    <a:pt x="137" y="76"/>
                  </a:lnTo>
                  <a:lnTo>
                    <a:pt x="132" y="90"/>
                  </a:lnTo>
                  <a:lnTo>
                    <a:pt x="124" y="105"/>
                  </a:lnTo>
                  <a:lnTo>
                    <a:pt x="113" y="118"/>
                  </a:lnTo>
                  <a:lnTo>
                    <a:pt x="101" y="128"/>
                  </a:lnTo>
                  <a:lnTo>
                    <a:pt x="87" y="136"/>
                  </a:lnTo>
                  <a:lnTo>
                    <a:pt x="70" y="141"/>
                  </a:lnTo>
                  <a:lnTo>
                    <a:pt x="52" y="143"/>
                  </a:lnTo>
                  <a:lnTo>
                    <a:pt x="44" y="143"/>
                  </a:lnTo>
                  <a:lnTo>
                    <a:pt x="36" y="141"/>
                  </a:lnTo>
                  <a:lnTo>
                    <a:pt x="28" y="139"/>
                  </a:lnTo>
                  <a:lnTo>
                    <a:pt x="19" y="136"/>
                  </a:lnTo>
                  <a:lnTo>
                    <a:pt x="0" y="156"/>
                  </a:lnTo>
                  <a:lnTo>
                    <a:pt x="6" y="159"/>
                  </a:lnTo>
                  <a:lnTo>
                    <a:pt x="13" y="161"/>
                  </a:lnTo>
                  <a:lnTo>
                    <a:pt x="19" y="164"/>
                  </a:lnTo>
                  <a:lnTo>
                    <a:pt x="26" y="166"/>
                  </a:lnTo>
                  <a:lnTo>
                    <a:pt x="32" y="167"/>
                  </a:lnTo>
                  <a:lnTo>
                    <a:pt x="39" y="167"/>
                  </a:lnTo>
                  <a:lnTo>
                    <a:pt x="46" y="169"/>
                  </a:lnTo>
                  <a:lnTo>
                    <a:pt x="52" y="169"/>
                  </a:lnTo>
                  <a:lnTo>
                    <a:pt x="75" y="167"/>
                  </a:lnTo>
                  <a:lnTo>
                    <a:pt x="96" y="161"/>
                  </a:lnTo>
                  <a:lnTo>
                    <a:pt x="116" y="151"/>
                  </a:lnTo>
                  <a:lnTo>
                    <a:pt x="132" y="136"/>
                  </a:lnTo>
                  <a:lnTo>
                    <a:pt x="146" y="120"/>
                  </a:lnTo>
                  <a:lnTo>
                    <a:pt x="157" y="102"/>
                  </a:lnTo>
                  <a:lnTo>
                    <a:pt x="164" y="80"/>
                  </a:lnTo>
                  <a:lnTo>
                    <a:pt x="165" y="57"/>
                  </a:lnTo>
                  <a:lnTo>
                    <a:pt x="164" y="43"/>
                  </a:lnTo>
                  <a:lnTo>
                    <a:pt x="160" y="28"/>
                  </a:lnTo>
                  <a:lnTo>
                    <a:pt x="155" y="13"/>
                  </a:lnTo>
                  <a:lnTo>
                    <a:pt x="149" y="0"/>
                  </a:lnTo>
                  <a:lnTo>
                    <a:pt x="129" y="21"/>
                  </a:lnTo>
                  <a:lnTo>
                    <a:pt x="134" y="30"/>
                  </a:lnTo>
                  <a:lnTo>
                    <a:pt x="137" y="38"/>
                  </a:lnTo>
                  <a:lnTo>
                    <a:pt x="139" y="48"/>
                  </a:lnTo>
                  <a:lnTo>
                    <a:pt x="139" y="57"/>
                  </a:lnTo>
                  <a:close/>
                </a:path>
              </a:pathLst>
            </a:custGeom>
            <a:solidFill>
              <a:srgbClr val="0000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039" name="Freeform 45"/>
            <p:cNvSpPr>
              <a:spLocks/>
            </p:cNvSpPr>
            <p:nvPr/>
          </p:nvSpPr>
          <p:spPr bwMode="auto">
            <a:xfrm>
              <a:off x="2508250" y="1447800"/>
              <a:ext cx="330200" cy="333375"/>
            </a:xfrm>
            <a:custGeom>
              <a:avLst/>
              <a:gdLst>
                <a:gd name="T0" fmla="*/ 111 w 208"/>
                <a:gd name="T1" fmla="*/ 0 h 210"/>
                <a:gd name="T2" fmla="*/ 88 w 208"/>
                <a:gd name="T3" fmla="*/ 2 h 210"/>
                <a:gd name="T4" fmla="*/ 68 w 208"/>
                <a:gd name="T5" fmla="*/ 8 h 210"/>
                <a:gd name="T6" fmla="*/ 49 w 208"/>
                <a:gd name="T7" fmla="*/ 20 h 210"/>
                <a:gd name="T8" fmla="*/ 32 w 208"/>
                <a:gd name="T9" fmla="*/ 33 h 210"/>
                <a:gd name="T10" fmla="*/ 19 w 208"/>
                <a:gd name="T11" fmla="*/ 49 h 210"/>
                <a:gd name="T12" fmla="*/ 8 w 208"/>
                <a:gd name="T13" fmla="*/ 69 h 210"/>
                <a:gd name="T14" fmla="*/ 1 w 208"/>
                <a:gd name="T15" fmla="*/ 89 h 210"/>
                <a:gd name="T16" fmla="*/ 0 w 208"/>
                <a:gd name="T17" fmla="*/ 111 h 210"/>
                <a:gd name="T18" fmla="*/ 1 w 208"/>
                <a:gd name="T19" fmla="*/ 128 h 210"/>
                <a:gd name="T20" fmla="*/ 5 w 208"/>
                <a:gd name="T21" fmla="*/ 143 h 210"/>
                <a:gd name="T22" fmla="*/ 9 w 208"/>
                <a:gd name="T23" fmla="*/ 156 h 210"/>
                <a:gd name="T24" fmla="*/ 16 w 208"/>
                <a:gd name="T25" fmla="*/ 169 h 210"/>
                <a:gd name="T26" fmla="*/ 24 w 208"/>
                <a:gd name="T27" fmla="*/ 182 h 210"/>
                <a:gd name="T28" fmla="*/ 36 w 208"/>
                <a:gd name="T29" fmla="*/ 192 h 210"/>
                <a:gd name="T30" fmla="*/ 46 w 208"/>
                <a:gd name="T31" fmla="*/ 202 h 210"/>
                <a:gd name="T32" fmla="*/ 59 w 208"/>
                <a:gd name="T33" fmla="*/ 210 h 210"/>
                <a:gd name="T34" fmla="*/ 78 w 208"/>
                <a:gd name="T35" fmla="*/ 190 h 210"/>
                <a:gd name="T36" fmla="*/ 67 w 208"/>
                <a:gd name="T37" fmla="*/ 185 h 210"/>
                <a:gd name="T38" fmla="*/ 57 w 208"/>
                <a:gd name="T39" fmla="*/ 177 h 210"/>
                <a:gd name="T40" fmla="*/ 49 w 208"/>
                <a:gd name="T41" fmla="*/ 169 h 210"/>
                <a:gd name="T42" fmla="*/ 41 w 208"/>
                <a:gd name="T43" fmla="*/ 159 h 210"/>
                <a:gd name="T44" fmla="*/ 34 w 208"/>
                <a:gd name="T45" fmla="*/ 149 h 210"/>
                <a:gd name="T46" fmla="*/ 29 w 208"/>
                <a:gd name="T47" fmla="*/ 138 h 210"/>
                <a:gd name="T48" fmla="*/ 28 w 208"/>
                <a:gd name="T49" fmla="*/ 125 h 210"/>
                <a:gd name="T50" fmla="*/ 26 w 208"/>
                <a:gd name="T51" fmla="*/ 111 h 210"/>
                <a:gd name="T52" fmla="*/ 28 w 208"/>
                <a:gd name="T53" fmla="*/ 93 h 210"/>
                <a:gd name="T54" fmla="*/ 32 w 208"/>
                <a:gd name="T55" fmla="*/ 79 h 210"/>
                <a:gd name="T56" fmla="*/ 41 w 208"/>
                <a:gd name="T57" fmla="*/ 64 h 210"/>
                <a:gd name="T58" fmla="*/ 52 w 208"/>
                <a:gd name="T59" fmla="*/ 51 h 210"/>
                <a:gd name="T60" fmla="*/ 64 w 208"/>
                <a:gd name="T61" fmla="*/ 41 h 210"/>
                <a:gd name="T62" fmla="*/ 78 w 208"/>
                <a:gd name="T63" fmla="*/ 33 h 210"/>
                <a:gd name="T64" fmla="*/ 95 w 208"/>
                <a:gd name="T65" fmla="*/ 28 h 210"/>
                <a:gd name="T66" fmla="*/ 111 w 208"/>
                <a:gd name="T67" fmla="*/ 26 h 210"/>
                <a:gd name="T68" fmla="*/ 124 w 208"/>
                <a:gd name="T69" fmla="*/ 28 h 210"/>
                <a:gd name="T70" fmla="*/ 136 w 208"/>
                <a:gd name="T71" fmla="*/ 30 h 210"/>
                <a:gd name="T72" fmla="*/ 147 w 208"/>
                <a:gd name="T73" fmla="*/ 34 h 210"/>
                <a:gd name="T74" fmla="*/ 157 w 208"/>
                <a:gd name="T75" fmla="*/ 39 h 210"/>
                <a:gd name="T76" fmla="*/ 167 w 208"/>
                <a:gd name="T77" fmla="*/ 48 h 210"/>
                <a:gd name="T78" fmla="*/ 175 w 208"/>
                <a:gd name="T79" fmla="*/ 56 h 210"/>
                <a:gd name="T80" fmla="*/ 183 w 208"/>
                <a:gd name="T81" fmla="*/ 66 h 210"/>
                <a:gd name="T82" fmla="*/ 188 w 208"/>
                <a:gd name="T83" fmla="*/ 75 h 210"/>
                <a:gd name="T84" fmla="*/ 208 w 208"/>
                <a:gd name="T85" fmla="*/ 54 h 210"/>
                <a:gd name="T86" fmla="*/ 200 w 208"/>
                <a:gd name="T87" fmla="*/ 43 h 210"/>
                <a:gd name="T88" fmla="*/ 190 w 208"/>
                <a:gd name="T89" fmla="*/ 31 h 210"/>
                <a:gd name="T90" fmla="*/ 180 w 208"/>
                <a:gd name="T91" fmla="*/ 23 h 210"/>
                <a:gd name="T92" fmla="*/ 167 w 208"/>
                <a:gd name="T93" fmla="*/ 15 h 210"/>
                <a:gd name="T94" fmla="*/ 154 w 208"/>
                <a:gd name="T95" fmla="*/ 8 h 210"/>
                <a:gd name="T96" fmla="*/ 141 w 208"/>
                <a:gd name="T97" fmla="*/ 3 h 210"/>
                <a:gd name="T98" fmla="*/ 126 w 208"/>
                <a:gd name="T99" fmla="*/ 2 h 210"/>
                <a:gd name="T100" fmla="*/ 111 w 208"/>
                <a:gd name="T101"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8" h="210">
                  <a:moveTo>
                    <a:pt x="111" y="0"/>
                  </a:moveTo>
                  <a:lnTo>
                    <a:pt x="88" y="2"/>
                  </a:lnTo>
                  <a:lnTo>
                    <a:pt x="68" y="8"/>
                  </a:lnTo>
                  <a:lnTo>
                    <a:pt x="49" y="20"/>
                  </a:lnTo>
                  <a:lnTo>
                    <a:pt x="32" y="33"/>
                  </a:lnTo>
                  <a:lnTo>
                    <a:pt x="19" y="49"/>
                  </a:lnTo>
                  <a:lnTo>
                    <a:pt x="8" y="69"/>
                  </a:lnTo>
                  <a:lnTo>
                    <a:pt x="1" y="89"/>
                  </a:lnTo>
                  <a:lnTo>
                    <a:pt x="0" y="111"/>
                  </a:lnTo>
                  <a:lnTo>
                    <a:pt x="1" y="128"/>
                  </a:lnTo>
                  <a:lnTo>
                    <a:pt x="5" y="143"/>
                  </a:lnTo>
                  <a:lnTo>
                    <a:pt x="9" y="156"/>
                  </a:lnTo>
                  <a:lnTo>
                    <a:pt x="16" y="169"/>
                  </a:lnTo>
                  <a:lnTo>
                    <a:pt x="24" y="182"/>
                  </a:lnTo>
                  <a:lnTo>
                    <a:pt x="36" y="192"/>
                  </a:lnTo>
                  <a:lnTo>
                    <a:pt x="46" y="202"/>
                  </a:lnTo>
                  <a:lnTo>
                    <a:pt x="59" y="210"/>
                  </a:lnTo>
                  <a:lnTo>
                    <a:pt x="78" y="190"/>
                  </a:lnTo>
                  <a:lnTo>
                    <a:pt x="67" y="185"/>
                  </a:lnTo>
                  <a:lnTo>
                    <a:pt x="57" y="177"/>
                  </a:lnTo>
                  <a:lnTo>
                    <a:pt x="49" y="169"/>
                  </a:lnTo>
                  <a:lnTo>
                    <a:pt x="41" y="159"/>
                  </a:lnTo>
                  <a:lnTo>
                    <a:pt x="34" y="149"/>
                  </a:lnTo>
                  <a:lnTo>
                    <a:pt x="29" y="138"/>
                  </a:lnTo>
                  <a:lnTo>
                    <a:pt x="28" y="125"/>
                  </a:lnTo>
                  <a:lnTo>
                    <a:pt x="26" y="111"/>
                  </a:lnTo>
                  <a:lnTo>
                    <a:pt x="28" y="93"/>
                  </a:lnTo>
                  <a:lnTo>
                    <a:pt x="32" y="79"/>
                  </a:lnTo>
                  <a:lnTo>
                    <a:pt x="41" y="64"/>
                  </a:lnTo>
                  <a:lnTo>
                    <a:pt x="52" y="51"/>
                  </a:lnTo>
                  <a:lnTo>
                    <a:pt x="64" y="41"/>
                  </a:lnTo>
                  <a:lnTo>
                    <a:pt x="78" y="33"/>
                  </a:lnTo>
                  <a:lnTo>
                    <a:pt x="95" y="28"/>
                  </a:lnTo>
                  <a:lnTo>
                    <a:pt x="111" y="26"/>
                  </a:lnTo>
                  <a:lnTo>
                    <a:pt x="124" y="28"/>
                  </a:lnTo>
                  <a:lnTo>
                    <a:pt x="136" y="30"/>
                  </a:lnTo>
                  <a:lnTo>
                    <a:pt x="147" y="34"/>
                  </a:lnTo>
                  <a:lnTo>
                    <a:pt x="157" y="39"/>
                  </a:lnTo>
                  <a:lnTo>
                    <a:pt x="167" y="48"/>
                  </a:lnTo>
                  <a:lnTo>
                    <a:pt x="175" y="56"/>
                  </a:lnTo>
                  <a:lnTo>
                    <a:pt x="183" y="66"/>
                  </a:lnTo>
                  <a:lnTo>
                    <a:pt x="188" y="75"/>
                  </a:lnTo>
                  <a:lnTo>
                    <a:pt x="208" y="54"/>
                  </a:lnTo>
                  <a:lnTo>
                    <a:pt x="200" y="43"/>
                  </a:lnTo>
                  <a:lnTo>
                    <a:pt x="190" y="31"/>
                  </a:lnTo>
                  <a:lnTo>
                    <a:pt x="180" y="23"/>
                  </a:lnTo>
                  <a:lnTo>
                    <a:pt x="167" y="15"/>
                  </a:lnTo>
                  <a:lnTo>
                    <a:pt x="154" y="8"/>
                  </a:lnTo>
                  <a:lnTo>
                    <a:pt x="141" y="3"/>
                  </a:lnTo>
                  <a:lnTo>
                    <a:pt x="126" y="2"/>
                  </a:lnTo>
                  <a:lnTo>
                    <a:pt x="111" y="0"/>
                  </a:lnTo>
                  <a:close/>
                </a:path>
              </a:pathLst>
            </a:custGeom>
            <a:solidFill>
              <a:srgbClr val="0000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040" name="Freeform 46"/>
            <p:cNvSpPr>
              <a:spLocks/>
            </p:cNvSpPr>
            <p:nvPr/>
          </p:nvSpPr>
          <p:spPr bwMode="auto">
            <a:xfrm>
              <a:off x="6927850" y="2627313"/>
              <a:ext cx="187325" cy="273050"/>
            </a:xfrm>
            <a:custGeom>
              <a:avLst/>
              <a:gdLst>
                <a:gd name="T0" fmla="*/ 118 w 118"/>
                <a:gd name="T1" fmla="*/ 88 h 172"/>
                <a:gd name="T2" fmla="*/ 116 w 118"/>
                <a:gd name="T3" fmla="*/ 70 h 172"/>
                <a:gd name="T4" fmla="*/ 111 w 118"/>
                <a:gd name="T5" fmla="*/ 54 h 172"/>
                <a:gd name="T6" fmla="*/ 103 w 118"/>
                <a:gd name="T7" fmla="*/ 39 h 172"/>
                <a:gd name="T8" fmla="*/ 91 w 118"/>
                <a:gd name="T9" fmla="*/ 26 h 172"/>
                <a:gd name="T10" fmla="*/ 78 w 118"/>
                <a:gd name="T11" fmla="*/ 14 h 172"/>
                <a:gd name="T12" fmla="*/ 63 w 118"/>
                <a:gd name="T13" fmla="*/ 6 h 172"/>
                <a:gd name="T14" fmla="*/ 47 w 118"/>
                <a:gd name="T15" fmla="*/ 1 h 172"/>
                <a:gd name="T16" fmla="*/ 29 w 118"/>
                <a:gd name="T17" fmla="*/ 0 h 172"/>
                <a:gd name="T18" fmla="*/ 21 w 118"/>
                <a:gd name="T19" fmla="*/ 0 h 172"/>
                <a:gd name="T20" fmla="*/ 13 w 118"/>
                <a:gd name="T21" fmla="*/ 1 h 172"/>
                <a:gd name="T22" fmla="*/ 6 w 118"/>
                <a:gd name="T23" fmla="*/ 3 h 172"/>
                <a:gd name="T24" fmla="*/ 0 w 118"/>
                <a:gd name="T25" fmla="*/ 4 h 172"/>
                <a:gd name="T26" fmla="*/ 6 w 118"/>
                <a:gd name="T27" fmla="*/ 29 h 172"/>
                <a:gd name="T28" fmla="*/ 13 w 118"/>
                <a:gd name="T29" fmla="*/ 27 h 172"/>
                <a:gd name="T30" fmla="*/ 18 w 118"/>
                <a:gd name="T31" fmla="*/ 27 h 172"/>
                <a:gd name="T32" fmla="*/ 22 w 118"/>
                <a:gd name="T33" fmla="*/ 26 h 172"/>
                <a:gd name="T34" fmla="*/ 29 w 118"/>
                <a:gd name="T35" fmla="*/ 26 h 172"/>
                <a:gd name="T36" fmla="*/ 42 w 118"/>
                <a:gd name="T37" fmla="*/ 27 h 172"/>
                <a:gd name="T38" fmla="*/ 54 w 118"/>
                <a:gd name="T39" fmla="*/ 31 h 172"/>
                <a:gd name="T40" fmla="*/ 63 w 118"/>
                <a:gd name="T41" fmla="*/ 36 h 172"/>
                <a:gd name="T42" fmla="*/ 73 w 118"/>
                <a:gd name="T43" fmla="*/ 44 h 172"/>
                <a:gd name="T44" fmla="*/ 82 w 118"/>
                <a:gd name="T45" fmla="*/ 54 h 172"/>
                <a:gd name="T46" fmla="*/ 86 w 118"/>
                <a:gd name="T47" fmla="*/ 64 h 172"/>
                <a:gd name="T48" fmla="*/ 90 w 118"/>
                <a:gd name="T49" fmla="*/ 75 h 172"/>
                <a:gd name="T50" fmla="*/ 91 w 118"/>
                <a:gd name="T51" fmla="*/ 88 h 172"/>
                <a:gd name="T52" fmla="*/ 88 w 118"/>
                <a:gd name="T53" fmla="*/ 108 h 172"/>
                <a:gd name="T54" fmla="*/ 78 w 118"/>
                <a:gd name="T55" fmla="*/ 124 h 172"/>
                <a:gd name="T56" fmla="*/ 63 w 118"/>
                <a:gd name="T57" fmla="*/ 139 h 172"/>
                <a:gd name="T58" fmla="*/ 45 w 118"/>
                <a:gd name="T59" fmla="*/ 147 h 172"/>
                <a:gd name="T60" fmla="*/ 54 w 118"/>
                <a:gd name="T61" fmla="*/ 172 h 172"/>
                <a:gd name="T62" fmla="*/ 67 w 118"/>
                <a:gd name="T63" fmla="*/ 167 h 172"/>
                <a:gd name="T64" fmla="*/ 78 w 118"/>
                <a:gd name="T65" fmla="*/ 159 h 172"/>
                <a:gd name="T66" fmla="*/ 90 w 118"/>
                <a:gd name="T67" fmla="*/ 150 h 172"/>
                <a:gd name="T68" fmla="*/ 100 w 118"/>
                <a:gd name="T69" fmla="*/ 141 h 172"/>
                <a:gd name="T70" fmla="*/ 106 w 118"/>
                <a:gd name="T71" fmla="*/ 129 h 172"/>
                <a:gd name="T72" fmla="*/ 113 w 118"/>
                <a:gd name="T73" fmla="*/ 116 h 172"/>
                <a:gd name="T74" fmla="*/ 116 w 118"/>
                <a:gd name="T75" fmla="*/ 103 h 172"/>
                <a:gd name="T76" fmla="*/ 118 w 118"/>
                <a:gd name="T77" fmla="*/ 8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8" h="172">
                  <a:moveTo>
                    <a:pt x="118" y="88"/>
                  </a:moveTo>
                  <a:lnTo>
                    <a:pt x="116" y="70"/>
                  </a:lnTo>
                  <a:lnTo>
                    <a:pt x="111" y="54"/>
                  </a:lnTo>
                  <a:lnTo>
                    <a:pt x="103" y="39"/>
                  </a:lnTo>
                  <a:lnTo>
                    <a:pt x="91" y="26"/>
                  </a:lnTo>
                  <a:lnTo>
                    <a:pt x="78" y="14"/>
                  </a:lnTo>
                  <a:lnTo>
                    <a:pt x="63" y="6"/>
                  </a:lnTo>
                  <a:lnTo>
                    <a:pt x="47" y="1"/>
                  </a:lnTo>
                  <a:lnTo>
                    <a:pt x="29" y="0"/>
                  </a:lnTo>
                  <a:lnTo>
                    <a:pt x="21" y="0"/>
                  </a:lnTo>
                  <a:lnTo>
                    <a:pt x="13" y="1"/>
                  </a:lnTo>
                  <a:lnTo>
                    <a:pt x="6" y="3"/>
                  </a:lnTo>
                  <a:lnTo>
                    <a:pt x="0" y="4"/>
                  </a:lnTo>
                  <a:lnTo>
                    <a:pt x="6" y="29"/>
                  </a:lnTo>
                  <a:lnTo>
                    <a:pt x="13" y="27"/>
                  </a:lnTo>
                  <a:lnTo>
                    <a:pt x="18" y="27"/>
                  </a:lnTo>
                  <a:lnTo>
                    <a:pt x="22" y="26"/>
                  </a:lnTo>
                  <a:lnTo>
                    <a:pt x="29" y="26"/>
                  </a:lnTo>
                  <a:lnTo>
                    <a:pt x="42" y="27"/>
                  </a:lnTo>
                  <a:lnTo>
                    <a:pt x="54" y="31"/>
                  </a:lnTo>
                  <a:lnTo>
                    <a:pt x="63" y="36"/>
                  </a:lnTo>
                  <a:lnTo>
                    <a:pt x="73" y="44"/>
                  </a:lnTo>
                  <a:lnTo>
                    <a:pt x="82" y="54"/>
                  </a:lnTo>
                  <a:lnTo>
                    <a:pt x="86" y="64"/>
                  </a:lnTo>
                  <a:lnTo>
                    <a:pt x="90" y="75"/>
                  </a:lnTo>
                  <a:lnTo>
                    <a:pt x="91" y="88"/>
                  </a:lnTo>
                  <a:lnTo>
                    <a:pt x="88" y="108"/>
                  </a:lnTo>
                  <a:lnTo>
                    <a:pt x="78" y="124"/>
                  </a:lnTo>
                  <a:lnTo>
                    <a:pt x="63" y="139"/>
                  </a:lnTo>
                  <a:lnTo>
                    <a:pt x="45" y="147"/>
                  </a:lnTo>
                  <a:lnTo>
                    <a:pt x="54" y="172"/>
                  </a:lnTo>
                  <a:lnTo>
                    <a:pt x="67" y="167"/>
                  </a:lnTo>
                  <a:lnTo>
                    <a:pt x="78" y="159"/>
                  </a:lnTo>
                  <a:lnTo>
                    <a:pt x="90" y="150"/>
                  </a:lnTo>
                  <a:lnTo>
                    <a:pt x="100" y="141"/>
                  </a:lnTo>
                  <a:lnTo>
                    <a:pt x="106" y="129"/>
                  </a:lnTo>
                  <a:lnTo>
                    <a:pt x="113" y="116"/>
                  </a:lnTo>
                  <a:lnTo>
                    <a:pt x="116" y="103"/>
                  </a:lnTo>
                  <a:lnTo>
                    <a:pt x="118" y="88"/>
                  </a:lnTo>
                  <a:close/>
                </a:path>
              </a:pathLst>
            </a:custGeom>
            <a:solidFill>
              <a:srgbClr val="0000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1041" name="Freeform 47"/>
            <p:cNvSpPr>
              <a:spLocks/>
            </p:cNvSpPr>
            <p:nvPr/>
          </p:nvSpPr>
          <p:spPr bwMode="auto">
            <a:xfrm>
              <a:off x="6834188" y="2633663"/>
              <a:ext cx="179388" cy="274638"/>
            </a:xfrm>
            <a:custGeom>
              <a:avLst/>
              <a:gdLst>
                <a:gd name="T0" fmla="*/ 88 w 113"/>
                <a:gd name="T1" fmla="*/ 146 h 173"/>
                <a:gd name="T2" fmla="*/ 75 w 113"/>
                <a:gd name="T3" fmla="*/ 145 h 173"/>
                <a:gd name="T4" fmla="*/ 63 w 113"/>
                <a:gd name="T5" fmla="*/ 141 h 173"/>
                <a:gd name="T6" fmla="*/ 54 w 113"/>
                <a:gd name="T7" fmla="*/ 137 h 173"/>
                <a:gd name="T8" fmla="*/ 44 w 113"/>
                <a:gd name="T9" fmla="*/ 128 h 173"/>
                <a:gd name="T10" fmla="*/ 36 w 113"/>
                <a:gd name="T11" fmla="*/ 119 h 173"/>
                <a:gd name="T12" fmla="*/ 31 w 113"/>
                <a:gd name="T13" fmla="*/ 109 h 173"/>
                <a:gd name="T14" fmla="*/ 27 w 113"/>
                <a:gd name="T15" fmla="*/ 97 h 173"/>
                <a:gd name="T16" fmla="*/ 26 w 113"/>
                <a:gd name="T17" fmla="*/ 84 h 173"/>
                <a:gd name="T18" fmla="*/ 29 w 113"/>
                <a:gd name="T19" fmla="*/ 64 h 173"/>
                <a:gd name="T20" fmla="*/ 37 w 113"/>
                <a:gd name="T21" fmla="*/ 48 h 173"/>
                <a:gd name="T22" fmla="*/ 49 w 113"/>
                <a:gd name="T23" fmla="*/ 35 h 173"/>
                <a:gd name="T24" fmla="*/ 65 w 113"/>
                <a:gd name="T25" fmla="*/ 25 h 173"/>
                <a:gd name="T26" fmla="*/ 59 w 113"/>
                <a:gd name="T27" fmla="*/ 0 h 173"/>
                <a:gd name="T28" fmla="*/ 45 w 113"/>
                <a:gd name="T29" fmla="*/ 7 h 173"/>
                <a:gd name="T30" fmla="*/ 36 w 113"/>
                <a:gd name="T31" fmla="*/ 14 h 173"/>
                <a:gd name="T32" fmla="*/ 24 w 113"/>
                <a:gd name="T33" fmla="*/ 22 h 173"/>
                <a:gd name="T34" fmla="*/ 16 w 113"/>
                <a:gd name="T35" fmla="*/ 32 h 173"/>
                <a:gd name="T36" fmla="*/ 9 w 113"/>
                <a:gd name="T37" fmla="*/ 43 h 173"/>
                <a:gd name="T38" fmla="*/ 4 w 113"/>
                <a:gd name="T39" fmla="*/ 56 h 173"/>
                <a:gd name="T40" fmla="*/ 1 w 113"/>
                <a:gd name="T41" fmla="*/ 69 h 173"/>
                <a:gd name="T42" fmla="*/ 0 w 113"/>
                <a:gd name="T43" fmla="*/ 84 h 173"/>
                <a:gd name="T44" fmla="*/ 1 w 113"/>
                <a:gd name="T45" fmla="*/ 102 h 173"/>
                <a:gd name="T46" fmla="*/ 6 w 113"/>
                <a:gd name="T47" fmla="*/ 119 h 173"/>
                <a:gd name="T48" fmla="*/ 14 w 113"/>
                <a:gd name="T49" fmla="*/ 133 h 173"/>
                <a:gd name="T50" fmla="*/ 26 w 113"/>
                <a:gd name="T51" fmla="*/ 146 h 173"/>
                <a:gd name="T52" fmla="*/ 39 w 113"/>
                <a:gd name="T53" fmla="*/ 158 h 173"/>
                <a:gd name="T54" fmla="*/ 54 w 113"/>
                <a:gd name="T55" fmla="*/ 166 h 173"/>
                <a:gd name="T56" fmla="*/ 70 w 113"/>
                <a:gd name="T57" fmla="*/ 171 h 173"/>
                <a:gd name="T58" fmla="*/ 88 w 113"/>
                <a:gd name="T59" fmla="*/ 173 h 173"/>
                <a:gd name="T60" fmla="*/ 95 w 113"/>
                <a:gd name="T61" fmla="*/ 173 h 173"/>
                <a:gd name="T62" fmla="*/ 101 w 113"/>
                <a:gd name="T63" fmla="*/ 171 h 173"/>
                <a:gd name="T64" fmla="*/ 106 w 113"/>
                <a:gd name="T65" fmla="*/ 169 h 173"/>
                <a:gd name="T66" fmla="*/ 113 w 113"/>
                <a:gd name="T67" fmla="*/ 168 h 173"/>
                <a:gd name="T68" fmla="*/ 104 w 113"/>
                <a:gd name="T69" fmla="*/ 143 h 173"/>
                <a:gd name="T70" fmla="*/ 101 w 113"/>
                <a:gd name="T71" fmla="*/ 145 h 173"/>
                <a:gd name="T72" fmla="*/ 96 w 113"/>
                <a:gd name="T73" fmla="*/ 145 h 173"/>
                <a:gd name="T74" fmla="*/ 91 w 113"/>
                <a:gd name="T75" fmla="*/ 146 h 173"/>
                <a:gd name="T76" fmla="*/ 88 w 113"/>
                <a:gd name="T77" fmla="*/ 14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3" h="173">
                  <a:moveTo>
                    <a:pt x="88" y="146"/>
                  </a:moveTo>
                  <a:lnTo>
                    <a:pt x="75" y="145"/>
                  </a:lnTo>
                  <a:lnTo>
                    <a:pt x="63" y="141"/>
                  </a:lnTo>
                  <a:lnTo>
                    <a:pt x="54" y="137"/>
                  </a:lnTo>
                  <a:lnTo>
                    <a:pt x="44" y="128"/>
                  </a:lnTo>
                  <a:lnTo>
                    <a:pt x="36" y="119"/>
                  </a:lnTo>
                  <a:lnTo>
                    <a:pt x="31" y="109"/>
                  </a:lnTo>
                  <a:lnTo>
                    <a:pt x="27" y="97"/>
                  </a:lnTo>
                  <a:lnTo>
                    <a:pt x="26" y="84"/>
                  </a:lnTo>
                  <a:lnTo>
                    <a:pt x="29" y="64"/>
                  </a:lnTo>
                  <a:lnTo>
                    <a:pt x="37" y="48"/>
                  </a:lnTo>
                  <a:lnTo>
                    <a:pt x="49" y="35"/>
                  </a:lnTo>
                  <a:lnTo>
                    <a:pt x="65" y="25"/>
                  </a:lnTo>
                  <a:lnTo>
                    <a:pt x="59" y="0"/>
                  </a:lnTo>
                  <a:lnTo>
                    <a:pt x="45" y="7"/>
                  </a:lnTo>
                  <a:lnTo>
                    <a:pt x="36" y="14"/>
                  </a:lnTo>
                  <a:lnTo>
                    <a:pt x="24" y="22"/>
                  </a:lnTo>
                  <a:lnTo>
                    <a:pt x="16" y="32"/>
                  </a:lnTo>
                  <a:lnTo>
                    <a:pt x="9" y="43"/>
                  </a:lnTo>
                  <a:lnTo>
                    <a:pt x="4" y="56"/>
                  </a:lnTo>
                  <a:lnTo>
                    <a:pt x="1" y="69"/>
                  </a:lnTo>
                  <a:lnTo>
                    <a:pt x="0" y="84"/>
                  </a:lnTo>
                  <a:lnTo>
                    <a:pt x="1" y="102"/>
                  </a:lnTo>
                  <a:lnTo>
                    <a:pt x="6" y="119"/>
                  </a:lnTo>
                  <a:lnTo>
                    <a:pt x="14" y="133"/>
                  </a:lnTo>
                  <a:lnTo>
                    <a:pt x="26" y="146"/>
                  </a:lnTo>
                  <a:lnTo>
                    <a:pt x="39" y="158"/>
                  </a:lnTo>
                  <a:lnTo>
                    <a:pt x="54" y="166"/>
                  </a:lnTo>
                  <a:lnTo>
                    <a:pt x="70" y="171"/>
                  </a:lnTo>
                  <a:lnTo>
                    <a:pt x="88" y="173"/>
                  </a:lnTo>
                  <a:lnTo>
                    <a:pt x="95" y="173"/>
                  </a:lnTo>
                  <a:lnTo>
                    <a:pt x="101" y="171"/>
                  </a:lnTo>
                  <a:lnTo>
                    <a:pt x="106" y="169"/>
                  </a:lnTo>
                  <a:lnTo>
                    <a:pt x="113" y="168"/>
                  </a:lnTo>
                  <a:lnTo>
                    <a:pt x="104" y="143"/>
                  </a:lnTo>
                  <a:lnTo>
                    <a:pt x="101" y="145"/>
                  </a:lnTo>
                  <a:lnTo>
                    <a:pt x="96" y="145"/>
                  </a:lnTo>
                  <a:lnTo>
                    <a:pt x="91" y="146"/>
                  </a:lnTo>
                  <a:lnTo>
                    <a:pt x="88" y="146"/>
                  </a:lnTo>
                  <a:close/>
                </a:path>
              </a:pathLst>
            </a:custGeom>
            <a:solidFill>
              <a:srgbClr val="0000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pic>
          <p:nvPicPr>
            <p:cNvPr id="1072" name="Picture 48" descr="C:\Users\Paul\AppData\Local\Microsoft\Windows\Temporary Internet Files\Content.IE5\FZ3Y5S7U\MC900335200[1].wmf"/>
            <p:cNvPicPr>
              <a:picLocks noChangeAspect="1" noChangeArrowheads="1"/>
            </p:cNvPicPr>
            <p:nvPr/>
          </p:nvPicPr>
          <p:blipFill>
            <a:blip r:embed="rId3" cstate="print">
              <a:lum bright="14000" contrast="-9000"/>
              <a:extLst>
                <a:ext uri="{28A0092B-C50C-407E-A947-70E740481C1C}">
                  <a14:useLocalDpi xmlns:a14="http://schemas.microsoft.com/office/drawing/2010/main" val="0"/>
                </a:ext>
              </a:extLst>
            </a:blip>
            <a:srcRect/>
            <a:stretch>
              <a:fillRect/>
            </a:stretch>
          </p:blipFill>
          <p:spPr bwMode="auto">
            <a:xfrm>
              <a:off x="5831567" y="3657600"/>
              <a:ext cx="1255033" cy="1225712"/>
            </a:xfrm>
            <a:prstGeom prst="rect">
              <a:avLst/>
            </a:prstGeom>
            <a:noFill/>
            <a:extLst>
              <a:ext uri="{909E8E84-426E-40dd-AFC4-6F175D3DCCD1}">
                <a14:hiddenFill xmlns:a14="http://schemas.microsoft.com/office/drawing/2010/main">
                  <a:solidFill>
                    <a:srgbClr val="FFFFFF"/>
                  </a:solidFill>
                </a14:hiddenFill>
              </a:ext>
            </a:extLst>
          </p:spPr>
        </p:pic>
        <p:pic>
          <p:nvPicPr>
            <p:cNvPr id="1075" name="Picture 51" descr="C:\Users\Paul\AppData\Local\Microsoft\Windows\Temporary Internet Files\Content.IE5\WLTDG7O4\MM900395778[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013576" y="2853275"/>
              <a:ext cx="123825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C:\Users\Paul\AppData\Local\Microsoft\Windows\Temporary Internet Files\Content.IE5\FZ3Y5S7U\MC9004352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85537" y="2209800"/>
              <a:ext cx="695663" cy="1376419"/>
            </a:xfrm>
            <a:prstGeom prst="rect">
              <a:avLst/>
            </a:prstGeom>
            <a:noFill/>
            <a:extLst>
              <a:ext uri="{909E8E84-426E-40dd-AFC4-6F175D3DCCD1}">
                <a14:hiddenFill xmlns:a14="http://schemas.microsoft.com/office/drawing/2010/main">
                  <a:solidFill>
                    <a:srgbClr val="FFFFFF"/>
                  </a:solidFill>
                </a14:hiddenFill>
              </a:ext>
            </a:extLst>
          </p:spPr>
        </p:pic>
        <p:sp>
          <p:nvSpPr>
            <p:cNvPr id="28" name="Freeform 31"/>
            <p:cNvSpPr>
              <a:spLocks/>
            </p:cNvSpPr>
            <p:nvPr/>
          </p:nvSpPr>
          <p:spPr bwMode="auto">
            <a:xfrm>
              <a:off x="5976938" y="2843213"/>
              <a:ext cx="573088" cy="1690688"/>
            </a:xfrm>
            <a:custGeom>
              <a:avLst/>
              <a:gdLst>
                <a:gd name="T0" fmla="*/ 0 w 361"/>
                <a:gd name="T1" fmla="*/ 1057 h 1065"/>
                <a:gd name="T2" fmla="*/ 26 w 361"/>
                <a:gd name="T3" fmla="*/ 1065 h 1065"/>
                <a:gd name="T4" fmla="*/ 361 w 361"/>
                <a:gd name="T5" fmla="*/ 8 h 1065"/>
                <a:gd name="T6" fmla="*/ 336 w 361"/>
                <a:gd name="T7" fmla="*/ 0 h 1065"/>
                <a:gd name="T8" fmla="*/ 0 w 361"/>
                <a:gd name="T9" fmla="*/ 1057 h 1065"/>
              </a:gdLst>
              <a:ahLst/>
              <a:cxnLst>
                <a:cxn ang="0">
                  <a:pos x="T0" y="T1"/>
                </a:cxn>
                <a:cxn ang="0">
                  <a:pos x="T2" y="T3"/>
                </a:cxn>
                <a:cxn ang="0">
                  <a:pos x="T4" y="T5"/>
                </a:cxn>
                <a:cxn ang="0">
                  <a:pos x="T6" y="T7"/>
                </a:cxn>
                <a:cxn ang="0">
                  <a:pos x="T8" y="T9"/>
                </a:cxn>
              </a:cxnLst>
              <a:rect l="0" t="0" r="r" b="b"/>
              <a:pathLst>
                <a:path w="361" h="1065">
                  <a:moveTo>
                    <a:pt x="0" y="1057"/>
                  </a:moveTo>
                  <a:lnTo>
                    <a:pt x="26" y="1065"/>
                  </a:lnTo>
                  <a:lnTo>
                    <a:pt x="361" y="8"/>
                  </a:lnTo>
                  <a:lnTo>
                    <a:pt x="336" y="0"/>
                  </a:lnTo>
                  <a:lnTo>
                    <a:pt x="0" y="1057"/>
                  </a:lnTo>
                  <a:close/>
                </a:path>
              </a:pathLst>
            </a:custGeom>
            <a:solidFill>
              <a:srgbClr val="0000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29" name="Freeform 32"/>
            <p:cNvSpPr>
              <a:spLocks/>
            </p:cNvSpPr>
            <p:nvPr/>
          </p:nvSpPr>
          <p:spPr bwMode="auto">
            <a:xfrm>
              <a:off x="6378576" y="3151187"/>
              <a:ext cx="211138" cy="1579563"/>
            </a:xfrm>
            <a:custGeom>
              <a:avLst/>
              <a:gdLst>
                <a:gd name="T0" fmla="*/ 0 w 133"/>
                <a:gd name="T1" fmla="*/ 992 h 995"/>
                <a:gd name="T2" fmla="*/ 26 w 133"/>
                <a:gd name="T3" fmla="*/ 995 h 995"/>
                <a:gd name="T4" fmla="*/ 133 w 133"/>
                <a:gd name="T5" fmla="*/ 2 h 995"/>
                <a:gd name="T6" fmla="*/ 106 w 133"/>
                <a:gd name="T7" fmla="*/ 0 h 995"/>
                <a:gd name="T8" fmla="*/ 0 w 133"/>
                <a:gd name="T9" fmla="*/ 992 h 995"/>
              </a:gdLst>
              <a:ahLst/>
              <a:cxnLst>
                <a:cxn ang="0">
                  <a:pos x="T0" y="T1"/>
                </a:cxn>
                <a:cxn ang="0">
                  <a:pos x="T2" y="T3"/>
                </a:cxn>
                <a:cxn ang="0">
                  <a:pos x="T4" y="T5"/>
                </a:cxn>
                <a:cxn ang="0">
                  <a:pos x="T6" y="T7"/>
                </a:cxn>
                <a:cxn ang="0">
                  <a:pos x="T8" y="T9"/>
                </a:cxn>
              </a:cxnLst>
              <a:rect l="0" t="0" r="r" b="b"/>
              <a:pathLst>
                <a:path w="133" h="995">
                  <a:moveTo>
                    <a:pt x="0" y="992"/>
                  </a:moveTo>
                  <a:lnTo>
                    <a:pt x="26" y="995"/>
                  </a:lnTo>
                  <a:lnTo>
                    <a:pt x="133" y="2"/>
                  </a:lnTo>
                  <a:lnTo>
                    <a:pt x="106" y="0"/>
                  </a:lnTo>
                  <a:lnTo>
                    <a:pt x="0" y="992"/>
                  </a:lnTo>
                  <a:close/>
                </a:path>
              </a:pathLst>
            </a:custGeom>
            <a:solidFill>
              <a:srgbClr val="0000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sp>
          <p:nvSpPr>
            <p:cNvPr id="31" name="Freeform 34"/>
            <p:cNvSpPr>
              <a:spLocks/>
            </p:cNvSpPr>
            <p:nvPr/>
          </p:nvSpPr>
          <p:spPr bwMode="auto">
            <a:xfrm>
              <a:off x="5826125" y="4562475"/>
              <a:ext cx="1339850" cy="234950"/>
            </a:xfrm>
            <a:custGeom>
              <a:avLst/>
              <a:gdLst>
                <a:gd name="T0" fmla="*/ 0 w 844"/>
                <a:gd name="T1" fmla="*/ 21 h 148"/>
                <a:gd name="T2" fmla="*/ 75 w 844"/>
                <a:gd name="T3" fmla="*/ 66 h 148"/>
                <a:gd name="T4" fmla="*/ 152 w 844"/>
                <a:gd name="T5" fmla="*/ 100 h 148"/>
                <a:gd name="T6" fmla="*/ 228 w 844"/>
                <a:gd name="T7" fmla="*/ 123 h 148"/>
                <a:gd name="T8" fmla="*/ 302 w 844"/>
                <a:gd name="T9" fmla="*/ 138 h 148"/>
                <a:gd name="T10" fmla="*/ 374 w 844"/>
                <a:gd name="T11" fmla="*/ 146 h 148"/>
                <a:gd name="T12" fmla="*/ 444 w 844"/>
                <a:gd name="T13" fmla="*/ 148 h 148"/>
                <a:gd name="T14" fmla="*/ 510 w 844"/>
                <a:gd name="T15" fmla="*/ 144 h 148"/>
                <a:gd name="T16" fmla="*/ 572 w 844"/>
                <a:gd name="T17" fmla="*/ 135 h 148"/>
                <a:gd name="T18" fmla="*/ 630 w 844"/>
                <a:gd name="T19" fmla="*/ 125 h 148"/>
                <a:gd name="T20" fmla="*/ 682 w 844"/>
                <a:gd name="T21" fmla="*/ 110 h 148"/>
                <a:gd name="T22" fmla="*/ 728 w 844"/>
                <a:gd name="T23" fmla="*/ 97 h 148"/>
                <a:gd name="T24" fmla="*/ 767 w 844"/>
                <a:gd name="T25" fmla="*/ 82 h 148"/>
                <a:gd name="T26" fmla="*/ 800 w 844"/>
                <a:gd name="T27" fmla="*/ 69 h 148"/>
                <a:gd name="T28" fmla="*/ 823 w 844"/>
                <a:gd name="T29" fmla="*/ 58 h 148"/>
                <a:gd name="T30" fmla="*/ 839 w 844"/>
                <a:gd name="T31" fmla="*/ 51 h 148"/>
                <a:gd name="T32" fmla="*/ 844 w 844"/>
                <a:gd name="T33" fmla="*/ 48 h 148"/>
                <a:gd name="T34" fmla="*/ 833 w 844"/>
                <a:gd name="T35" fmla="*/ 25 h 148"/>
                <a:gd name="T36" fmla="*/ 828 w 844"/>
                <a:gd name="T37" fmla="*/ 28 h 148"/>
                <a:gd name="T38" fmla="*/ 813 w 844"/>
                <a:gd name="T39" fmla="*/ 35 h 148"/>
                <a:gd name="T40" fmla="*/ 789 w 844"/>
                <a:gd name="T41" fmla="*/ 44 h 148"/>
                <a:gd name="T42" fmla="*/ 757 w 844"/>
                <a:gd name="T43" fmla="*/ 58 h 148"/>
                <a:gd name="T44" fmla="*/ 720 w 844"/>
                <a:gd name="T45" fmla="*/ 72 h 148"/>
                <a:gd name="T46" fmla="*/ 676 w 844"/>
                <a:gd name="T47" fmla="*/ 85 h 148"/>
                <a:gd name="T48" fmla="*/ 625 w 844"/>
                <a:gd name="T49" fmla="*/ 99 h 148"/>
                <a:gd name="T50" fmla="*/ 569 w 844"/>
                <a:gd name="T51" fmla="*/ 110 h 148"/>
                <a:gd name="T52" fmla="*/ 508 w 844"/>
                <a:gd name="T53" fmla="*/ 118 h 148"/>
                <a:gd name="T54" fmla="*/ 444 w 844"/>
                <a:gd name="T55" fmla="*/ 121 h 148"/>
                <a:gd name="T56" fmla="*/ 377 w 844"/>
                <a:gd name="T57" fmla="*/ 120 h 148"/>
                <a:gd name="T58" fmla="*/ 307 w 844"/>
                <a:gd name="T59" fmla="*/ 113 h 148"/>
                <a:gd name="T60" fmla="*/ 236 w 844"/>
                <a:gd name="T61" fmla="*/ 99 h 148"/>
                <a:gd name="T62" fmla="*/ 162 w 844"/>
                <a:gd name="T63" fmla="*/ 76 h 148"/>
                <a:gd name="T64" fmla="*/ 89 w 844"/>
                <a:gd name="T65" fmla="*/ 43 h 148"/>
                <a:gd name="T66" fmla="*/ 15 w 844"/>
                <a:gd name="T67" fmla="*/ 0 h 148"/>
                <a:gd name="T68" fmla="*/ 0 w 844"/>
                <a:gd name="T69" fmla="*/ 2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4" h="148">
                  <a:moveTo>
                    <a:pt x="0" y="21"/>
                  </a:moveTo>
                  <a:lnTo>
                    <a:pt x="75" y="66"/>
                  </a:lnTo>
                  <a:lnTo>
                    <a:pt x="152" y="100"/>
                  </a:lnTo>
                  <a:lnTo>
                    <a:pt x="228" y="123"/>
                  </a:lnTo>
                  <a:lnTo>
                    <a:pt x="302" y="138"/>
                  </a:lnTo>
                  <a:lnTo>
                    <a:pt x="374" y="146"/>
                  </a:lnTo>
                  <a:lnTo>
                    <a:pt x="444" y="148"/>
                  </a:lnTo>
                  <a:lnTo>
                    <a:pt x="510" y="144"/>
                  </a:lnTo>
                  <a:lnTo>
                    <a:pt x="572" y="135"/>
                  </a:lnTo>
                  <a:lnTo>
                    <a:pt x="630" y="125"/>
                  </a:lnTo>
                  <a:lnTo>
                    <a:pt x="682" y="110"/>
                  </a:lnTo>
                  <a:lnTo>
                    <a:pt x="728" y="97"/>
                  </a:lnTo>
                  <a:lnTo>
                    <a:pt x="767" y="82"/>
                  </a:lnTo>
                  <a:lnTo>
                    <a:pt x="800" y="69"/>
                  </a:lnTo>
                  <a:lnTo>
                    <a:pt x="823" y="58"/>
                  </a:lnTo>
                  <a:lnTo>
                    <a:pt x="839" y="51"/>
                  </a:lnTo>
                  <a:lnTo>
                    <a:pt x="844" y="48"/>
                  </a:lnTo>
                  <a:lnTo>
                    <a:pt x="833" y="25"/>
                  </a:lnTo>
                  <a:lnTo>
                    <a:pt x="828" y="28"/>
                  </a:lnTo>
                  <a:lnTo>
                    <a:pt x="813" y="35"/>
                  </a:lnTo>
                  <a:lnTo>
                    <a:pt x="789" y="44"/>
                  </a:lnTo>
                  <a:lnTo>
                    <a:pt x="757" y="58"/>
                  </a:lnTo>
                  <a:lnTo>
                    <a:pt x="720" y="72"/>
                  </a:lnTo>
                  <a:lnTo>
                    <a:pt x="676" y="85"/>
                  </a:lnTo>
                  <a:lnTo>
                    <a:pt x="625" y="99"/>
                  </a:lnTo>
                  <a:lnTo>
                    <a:pt x="569" y="110"/>
                  </a:lnTo>
                  <a:lnTo>
                    <a:pt x="508" y="118"/>
                  </a:lnTo>
                  <a:lnTo>
                    <a:pt x="444" y="121"/>
                  </a:lnTo>
                  <a:lnTo>
                    <a:pt x="377" y="120"/>
                  </a:lnTo>
                  <a:lnTo>
                    <a:pt x="307" y="113"/>
                  </a:lnTo>
                  <a:lnTo>
                    <a:pt x="236" y="99"/>
                  </a:lnTo>
                  <a:lnTo>
                    <a:pt x="162" y="76"/>
                  </a:lnTo>
                  <a:lnTo>
                    <a:pt x="89" y="43"/>
                  </a:lnTo>
                  <a:lnTo>
                    <a:pt x="15" y="0"/>
                  </a:lnTo>
                  <a:lnTo>
                    <a:pt x="0" y="21"/>
                  </a:lnTo>
                  <a:close/>
                </a:path>
              </a:pathLst>
            </a:custGeom>
            <a:solidFill>
              <a:srgbClr val="0000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cxnSp>
          <p:nvCxnSpPr>
            <p:cNvPr id="1046" name="Curved Connector 1045"/>
            <p:cNvCxnSpPr>
              <a:endCxn id="1072" idx="3"/>
            </p:cNvCxnSpPr>
            <p:nvPr/>
          </p:nvCxnSpPr>
          <p:spPr>
            <a:xfrm rot="10800000" flipV="1">
              <a:off x="7086601" y="3940968"/>
              <a:ext cx="546101" cy="329488"/>
            </a:xfrm>
            <a:prstGeom prst="curvedConnector3">
              <a:avLst>
                <a:gd name="adj1" fmla="val 50000"/>
              </a:avLst>
            </a:prstGeom>
            <a:ln w="571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64" name="Picture 52" descr="C:\Users\Paul\AppData\Local\Microsoft\Windows\Temporary Internet Files\Content.IE5\FZ3Y5S7U\MC9004352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3137" y="2390888"/>
              <a:ext cx="695663" cy="1376419"/>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descr="C:\Users\Paul\AppData\Local\Microsoft\Windows\Temporary Internet Files\Content.IE5\SAFSZ69M\MC900441452[1].png"/>
            <p:cNvPicPr>
              <a:picLocks noChangeAspect="1" noChangeArrowheads="1"/>
            </p:cNvPicPr>
            <p:nvPr/>
          </p:nvPicPr>
          <p:blipFill rotWithShape="1">
            <a:blip r:embed="rId6">
              <a:extLst>
                <a:ext uri="{28A0092B-C50C-407E-A947-70E740481C1C}">
                  <a14:useLocalDpi xmlns:a14="http://schemas.microsoft.com/office/drawing/2010/main" val="0"/>
                </a:ext>
              </a:extLst>
            </a:blip>
            <a:srcRect l="1932" t="6890" r="-5411" b="26154"/>
            <a:stretch/>
          </p:blipFill>
          <p:spPr bwMode="auto">
            <a:xfrm rot="939410">
              <a:off x="2342763" y="3544924"/>
              <a:ext cx="1554480" cy="1005840"/>
            </a:xfrm>
            <a:prstGeom prst="rect">
              <a:avLst/>
            </a:prstGeom>
            <a:noFill/>
            <a:extLst>
              <a:ext uri="{909E8E84-426E-40dd-AFC4-6F175D3DCCD1}">
                <a14:hiddenFill xmlns:a14="http://schemas.microsoft.com/office/drawing/2010/main">
                  <a:solidFill>
                    <a:srgbClr val="FFFFFF"/>
                  </a:solidFill>
                </a14:hiddenFill>
              </a:ext>
            </a:extLst>
          </p:spPr>
        </p:pic>
        <p:sp>
          <p:nvSpPr>
            <p:cNvPr id="24" name="Freeform 27"/>
            <p:cNvSpPr>
              <a:spLocks/>
            </p:cNvSpPr>
            <p:nvPr/>
          </p:nvSpPr>
          <p:spPr bwMode="auto">
            <a:xfrm>
              <a:off x="2829492" y="2428876"/>
              <a:ext cx="265113" cy="2105025"/>
            </a:xfrm>
            <a:custGeom>
              <a:avLst/>
              <a:gdLst>
                <a:gd name="T0" fmla="*/ 0 w 167"/>
                <a:gd name="T1" fmla="*/ 1323 h 1326"/>
                <a:gd name="T2" fmla="*/ 26 w 167"/>
                <a:gd name="T3" fmla="*/ 1326 h 1326"/>
                <a:gd name="T4" fmla="*/ 167 w 167"/>
                <a:gd name="T5" fmla="*/ 2 h 1326"/>
                <a:gd name="T6" fmla="*/ 141 w 167"/>
                <a:gd name="T7" fmla="*/ 0 h 1326"/>
                <a:gd name="T8" fmla="*/ 0 w 167"/>
                <a:gd name="T9" fmla="*/ 1323 h 1326"/>
              </a:gdLst>
              <a:ahLst/>
              <a:cxnLst>
                <a:cxn ang="0">
                  <a:pos x="T0" y="T1"/>
                </a:cxn>
                <a:cxn ang="0">
                  <a:pos x="T2" y="T3"/>
                </a:cxn>
                <a:cxn ang="0">
                  <a:pos x="T4" y="T5"/>
                </a:cxn>
                <a:cxn ang="0">
                  <a:pos x="T6" y="T7"/>
                </a:cxn>
                <a:cxn ang="0">
                  <a:pos x="T8" y="T9"/>
                </a:cxn>
              </a:cxnLst>
              <a:rect l="0" t="0" r="r" b="b"/>
              <a:pathLst>
                <a:path w="167" h="1326">
                  <a:moveTo>
                    <a:pt x="0" y="1323"/>
                  </a:moveTo>
                  <a:lnTo>
                    <a:pt x="26" y="1326"/>
                  </a:lnTo>
                  <a:lnTo>
                    <a:pt x="167" y="2"/>
                  </a:lnTo>
                  <a:lnTo>
                    <a:pt x="141" y="0"/>
                  </a:lnTo>
                  <a:lnTo>
                    <a:pt x="0" y="1323"/>
                  </a:lnTo>
                  <a:close/>
                </a:path>
              </a:pathLst>
            </a:custGeom>
            <a:solidFill>
              <a:srgbClr val="0000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cxnSp>
          <p:nvCxnSpPr>
            <p:cNvPr id="67" name="Curved Connector 66"/>
            <p:cNvCxnSpPr/>
            <p:nvPr/>
          </p:nvCxnSpPr>
          <p:spPr>
            <a:xfrm>
              <a:off x="1752600" y="3472400"/>
              <a:ext cx="980284" cy="468570"/>
            </a:xfrm>
            <a:prstGeom prst="curvedConnector3">
              <a:avLst>
                <a:gd name="adj1" fmla="val 50000"/>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054" name="TextBox 1053"/>
            <p:cNvSpPr txBox="1"/>
            <p:nvPr/>
          </p:nvSpPr>
          <p:spPr>
            <a:xfrm>
              <a:off x="7248185" y="2234066"/>
              <a:ext cx="1419225" cy="691543"/>
            </a:xfrm>
            <a:prstGeom prst="rect">
              <a:avLst/>
            </a:prstGeom>
            <a:noFill/>
          </p:spPr>
          <p:txBody>
            <a:bodyPr wrap="square" rtlCol="0">
              <a:spAutoFit/>
            </a:bodyPr>
            <a:lstStyle/>
            <a:p>
              <a:r>
                <a:rPr lang="en-US" sz="1600" b="1" dirty="0" smtClean="0"/>
                <a:t>All-in-One Boot Image</a:t>
              </a:r>
              <a:endParaRPr lang="en-US" sz="1600" b="1" dirty="0"/>
            </a:p>
          </p:txBody>
        </p:sp>
        <p:sp>
          <p:nvSpPr>
            <p:cNvPr id="72" name="TextBox 71"/>
            <p:cNvSpPr txBox="1"/>
            <p:nvPr/>
          </p:nvSpPr>
          <p:spPr>
            <a:xfrm>
              <a:off x="7644042" y="3916919"/>
              <a:ext cx="1419225" cy="1055514"/>
            </a:xfrm>
            <a:prstGeom prst="rect">
              <a:avLst/>
            </a:prstGeom>
            <a:noFill/>
          </p:spPr>
          <p:txBody>
            <a:bodyPr wrap="square" rtlCol="0">
              <a:spAutoFit/>
            </a:bodyPr>
            <a:lstStyle/>
            <a:p>
              <a:r>
                <a:rPr lang="en-US" sz="1600" b="1" dirty="0" smtClean="0"/>
                <a:t>PVS</a:t>
              </a:r>
              <a:r>
                <a:rPr lang="en-US" sz="1600" dirty="0" smtClean="0"/>
                <a:t> Server</a:t>
              </a:r>
            </a:p>
            <a:p>
              <a:r>
                <a:rPr lang="en-US" sz="1200" dirty="0" smtClean="0"/>
                <a:t>Local provisioning server</a:t>
              </a:r>
            </a:p>
          </p:txBody>
        </p:sp>
        <p:sp>
          <p:nvSpPr>
            <p:cNvPr id="73" name="TextBox 72"/>
            <p:cNvSpPr txBox="1"/>
            <p:nvPr/>
          </p:nvSpPr>
          <p:spPr>
            <a:xfrm>
              <a:off x="609600" y="1765175"/>
              <a:ext cx="1974624" cy="691543"/>
            </a:xfrm>
            <a:prstGeom prst="rect">
              <a:avLst/>
            </a:prstGeom>
            <a:noFill/>
          </p:spPr>
          <p:txBody>
            <a:bodyPr wrap="square" rtlCol="0">
              <a:spAutoFit/>
            </a:bodyPr>
            <a:lstStyle/>
            <a:p>
              <a:r>
                <a:rPr lang="en-US" sz="1600" b="1" dirty="0" smtClean="0"/>
                <a:t>Server-based Apps</a:t>
              </a:r>
            </a:p>
          </p:txBody>
        </p:sp>
        <p:sp>
          <p:nvSpPr>
            <p:cNvPr id="74" name="TextBox 73"/>
            <p:cNvSpPr txBox="1"/>
            <p:nvPr/>
          </p:nvSpPr>
          <p:spPr>
            <a:xfrm>
              <a:off x="457200" y="3505199"/>
              <a:ext cx="1676400" cy="837131"/>
            </a:xfrm>
            <a:prstGeom prst="rect">
              <a:avLst/>
            </a:prstGeom>
            <a:noFill/>
          </p:spPr>
          <p:txBody>
            <a:bodyPr wrap="square" rtlCol="0">
              <a:spAutoFit/>
            </a:bodyPr>
            <a:lstStyle/>
            <a:p>
              <a:r>
                <a:rPr lang="en-US" sz="1600" dirty="0" err="1" smtClean="0"/>
                <a:t>XenApp</a:t>
              </a:r>
              <a:r>
                <a:rPr lang="en-US" sz="1600" dirty="0" smtClean="0"/>
                <a:t> Server</a:t>
              </a:r>
            </a:p>
            <a:p>
              <a:r>
                <a:rPr lang="en-US" sz="1200" dirty="0" smtClean="0"/>
                <a:t>Centralized Citrix app farm</a:t>
              </a:r>
            </a:p>
          </p:txBody>
        </p:sp>
        <p:sp>
          <p:nvSpPr>
            <p:cNvPr id="75" name="TextBox 74"/>
            <p:cNvSpPr txBox="1"/>
            <p:nvPr/>
          </p:nvSpPr>
          <p:spPr>
            <a:xfrm>
              <a:off x="2299380" y="5029200"/>
              <a:ext cx="1358220" cy="400367"/>
            </a:xfrm>
            <a:prstGeom prst="rect">
              <a:avLst/>
            </a:prstGeom>
            <a:noFill/>
          </p:spPr>
          <p:txBody>
            <a:bodyPr wrap="square" rtlCol="0">
              <a:spAutoFit/>
            </a:bodyPr>
            <a:lstStyle/>
            <a:p>
              <a:r>
                <a:rPr lang="en-US" sz="1600" b="1" dirty="0" smtClean="0"/>
                <a:t>Thin Client</a:t>
              </a:r>
            </a:p>
          </p:txBody>
        </p:sp>
        <p:sp>
          <p:nvSpPr>
            <p:cNvPr id="76" name="TextBox 75"/>
            <p:cNvSpPr txBox="1"/>
            <p:nvPr/>
          </p:nvSpPr>
          <p:spPr>
            <a:xfrm>
              <a:off x="5889965" y="5083177"/>
              <a:ext cx="1358220" cy="400367"/>
            </a:xfrm>
            <a:prstGeom prst="rect">
              <a:avLst/>
            </a:prstGeom>
            <a:noFill/>
          </p:spPr>
          <p:txBody>
            <a:bodyPr wrap="square" rtlCol="0">
              <a:spAutoFit/>
            </a:bodyPr>
            <a:lstStyle/>
            <a:p>
              <a:r>
                <a:rPr lang="en-US" sz="1600" b="1" dirty="0" smtClean="0"/>
                <a:t>Fat Client</a:t>
              </a:r>
            </a:p>
          </p:txBody>
        </p:sp>
      </p:grpSp>
      <p:sp>
        <p:nvSpPr>
          <p:cNvPr id="78" name="TextBox 77"/>
          <p:cNvSpPr txBox="1"/>
          <p:nvPr/>
        </p:nvSpPr>
        <p:spPr>
          <a:xfrm>
            <a:off x="602590" y="5791200"/>
            <a:ext cx="7978322"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dirty="0" smtClean="0"/>
              <a:t>Answer: Depends on who needs control, and speed considerations.  Each campus makes their own decisions rather than forcing one-size-fits-all.</a:t>
            </a:r>
            <a:endParaRPr lang="en-US" dirty="0"/>
          </a:p>
        </p:txBody>
      </p:sp>
      <p:sp>
        <p:nvSpPr>
          <p:cNvPr id="59" name="Trapezoid 58"/>
          <p:cNvSpPr/>
          <p:nvPr/>
        </p:nvSpPr>
        <p:spPr>
          <a:xfrm>
            <a:off x="6857389" y="4624497"/>
            <a:ext cx="1905612" cy="1005389"/>
          </a:xfrm>
          <a:prstGeom prst="trapezoid">
            <a:avLst/>
          </a:prstGeom>
          <a:solidFill>
            <a:schemeClr val="bg2">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smtClean="0"/>
              <a:t>Campus puts Apps in boot image results in slower boot time</a:t>
            </a:r>
            <a:endParaRPr lang="en-US" sz="1400" dirty="0"/>
          </a:p>
        </p:txBody>
      </p:sp>
      <p:sp>
        <p:nvSpPr>
          <p:cNvPr id="60" name="Trapezoid 59"/>
          <p:cNvSpPr/>
          <p:nvPr/>
        </p:nvSpPr>
        <p:spPr>
          <a:xfrm>
            <a:off x="228600" y="4225718"/>
            <a:ext cx="2109107" cy="1447339"/>
          </a:xfrm>
          <a:prstGeom prst="trapezoid">
            <a:avLst/>
          </a:prstGeom>
          <a:solidFill>
            <a:schemeClr val="bg2">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smtClean="0"/>
              <a:t>All Apps on all campuses from server results in faster boot time but some loss of control</a:t>
            </a:r>
            <a:endParaRPr lang="en-US" sz="1400" dirty="0"/>
          </a:p>
        </p:txBody>
      </p:sp>
    </p:spTree>
    <p:extLst>
      <p:ext uri="{BB962C8B-B14F-4D97-AF65-F5344CB8AC3E}">
        <p14:creationId xmlns:p14="http://schemas.microsoft.com/office/powerpoint/2010/main" val="427162234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NVCC Teaches Virtualization</a:t>
            </a:r>
            <a:endParaRPr lang="en-US" dirty="0"/>
          </a:p>
        </p:txBody>
      </p:sp>
      <p:sp>
        <p:nvSpPr>
          <p:cNvPr id="6" name="Content Placeholder 5"/>
          <p:cNvSpPr>
            <a:spLocks noGrp="1"/>
          </p:cNvSpPr>
          <p:nvPr>
            <p:ph idx="1"/>
          </p:nvPr>
        </p:nvSpPr>
        <p:spPr>
          <a:xfrm>
            <a:off x="457200" y="1600200"/>
            <a:ext cx="6477000" cy="4876800"/>
          </a:xfrm>
        </p:spPr>
        <p:txBody>
          <a:bodyPr/>
          <a:lstStyle/>
          <a:p>
            <a:r>
              <a:rPr lang="en-US" dirty="0" smtClean="0"/>
              <a:t>IT has installed a </a:t>
            </a:r>
            <a:r>
              <a:rPr lang="en-US" dirty="0" err="1" smtClean="0"/>
              <a:t>FlexPod</a:t>
            </a:r>
            <a:r>
              <a:rPr lang="en-US" dirty="0" smtClean="0"/>
              <a:t> for a new virtualization class</a:t>
            </a:r>
          </a:p>
          <a:p>
            <a:r>
              <a:rPr lang="en-US" dirty="0" smtClean="0"/>
              <a:t>Loudon County Jobs, Many in IT</a:t>
            </a:r>
          </a:p>
          <a:p>
            <a:pPr lvl="1"/>
            <a:r>
              <a:rPr lang="en-US" dirty="0"/>
              <a:t>Amongst fastest growing counties in the nation </a:t>
            </a:r>
          </a:p>
          <a:p>
            <a:pPr lvl="1"/>
            <a:r>
              <a:rPr lang="en-US" dirty="0"/>
              <a:t>Job growth (2000-2011): </a:t>
            </a:r>
            <a:r>
              <a:rPr lang="en-US" b="1" dirty="0"/>
              <a:t>83.6%</a:t>
            </a:r>
          </a:p>
          <a:p>
            <a:pPr lvl="1"/>
            <a:r>
              <a:rPr lang="en-US" dirty="0" smtClean="0"/>
              <a:t>Amazing complement of data centers and good paying jobs</a:t>
            </a:r>
          </a:p>
          <a:p>
            <a:endParaRPr lang="en-US" dirty="0" smtClean="0"/>
          </a:p>
        </p:txBody>
      </p:sp>
      <p:sp>
        <p:nvSpPr>
          <p:cNvPr id="5" name="Slide Number Placeholder 4"/>
          <p:cNvSpPr>
            <a:spLocks noGrp="1"/>
          </p:cNvSpPr>
          <p:nvPr>
            <p:ph type="sldNum" sz="quarter" idx="12"/>
          </p:nvPr>
        </p:nvSpPr>
        <p:spPr/>
        <p:txBody>
          <a:bodyPr/>
          <a:lstStyle/>
          <a:p>
            <a:fld id="{83A355B6-A078-41AD-9061-316D4AEAA0D3}" type="slidenum">
              <a:rPr lang="en-US" smtClean="0"/>
              <a:t>20</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57200"/>
            <a:ext cx="1981200" cy="634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0368" y="4019550"/>
            <a:ext cx="3876675"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627473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r>
              <a:rPr lang="en-US" baseline="0" dirty="0" smtClean="0"/>
              <a:t> </a:t>
            </a:r>
            <a:r>
              <a:rPr lang="en-US" dirty="0" smtClean="0"/>
              <a:t>Prosperity</a:t>
            </a:r>
            <a:endParaRPr lang="en-US" dirty="0"/>
          </a:p>
        </p:txBody>
      </p:sp>
      <p:sp>
        <p:nvSpPr>
          <p:cNvPr id="3" name="Content Placeholder 2"/>
          <p:cNvSpPr>
            <a:spLocks noGrp="1"/>
          </p:cNvSpPr>
          <p:nvPr>
            <p:ph sz="half" idx="1"/>
          </p:nvPr>
        </p:nvSpPr>
        <p:spPr>
          <a:xfrm>
            <a:off x="457200" y="1600200"/>
            <a:ext cx="3429000" cy="4525963"/>
          </a:xfrm>
        </p:spPr>
        <p:txBody>
          <a:bodyPr>
            <a:normAutofit/>
          </a:bodyPr>
          <a:lstStyle/>
          <a:p>
            <a:r>
              <a:rPr lang="en-US" sz="2400" dirty="0"/>
              <a:t>NVCC helping to prepare students for high paying jobs and further </a:t>
            </a:r>
            <a:r>
              <a:rPr lang="en-US" sz="2400" dirty="0" smtClean="0"/>
              <a:t>education</a:t>
            </a:r>
          </a:p>
          <a:p>
            <a:r>
              <a:rPr lang="en-US" sz="2400" dirty="0" smtClean="0"/>
              <a:t>Using and teaching IT infrastructure to cope with complexity and uncertainty</a:t>
            </a:r>
            <a:endParaRPr lang="en-US" sz="2400" dirty="0"/>
          </a:p>
          <a:p>
            <a:endParaRPr lang="en-US" sz="2400" b="1" dirty="0"/>
          </a:p>
        </p:txBody>
      </p:sp>
      <p:pic>
        <p:nvPicPr>
          <p:cNvPr id="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990557" y="1600200"/>
            <a:ext cx="4945582" cy="3438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83A355B6-A078-41AD-9061-316D4AEAA0D3}" type="slidenum">
              <a:rPr lang="en-US" smtClean="0"/>
              <a:t>21</a:t>
            </a:fld>
            <a:endParaRPr lang="en-US"/>
          </a:p>
        </p:txBody>
      </p:sp>
      <p:sp>
        <p:nvSpPr>
          <p:cNvPr id="7" name="Rectangle 6"/>
          <p:cNvSpPr/>
          <p:nvPr/>
        </p:nvSpPr>
        <p:spPr>
          <a:xfrm>
            <a:off x="3962400" y="5029200"/>
            <a:ext cx="4800600" cy="1169551"/>
          </a:xfrm>
          <a:prstGeom prst="rect">
            <a:avLst/>
          </a:prstGeom>
        </p:spPr>
        <p:txBody>
          <a:bodyPr wrap="square">
            <a:spAutoFit/>
          </a:bodyPr>
          <a:lstStyle/>
          <a:p>
            <a:r>
              <a:rPr lang="en-US" sz="1400" dirty="0"/>
              <a:t>"It's no accident that such a business-friendly </a:t>
            </a:r>
            <a:r>
              <a:rPr lang="en-US" sz="1400" dirty="0" smtClean="0"/>
              <a:t>[Loudon] county </a:t>
            </a:r>
            <a:r>
              <a:rPr lang="en-US" sz="1400" dirty="0"/>
              <a:t>with the highest household income in the U.S. would attract employers who want to hire smart and successful people</a:t>
            </a:r>
            <a:r>
              <a:rPr lang="en-US" sz="1400" dirty="0" smtClean="0"/>
              <a:t>.“</a:t>
            </a:r>
          </a:p>
          <a:p>
            <a:r>
              <a:rPr lang="en-US" sz="1400" dirty="0"/>
              <a:t> </a:t>
            </a:r>
            <a:r>
              <a:rPr lang="en-US" sz="1400" dirty="0" smtClean="0"/>
              <a:t>   </a:t>
            </a:r>
            <a:r>
              <a:rPr lang="en-US" sz="1200" dirty="0"/>
              <a:t>Loudoun County Chairman Scott York, R-At large</a:t>
            </a:r>
          </a:p>
        </p:txBody>
      </p:sp>
      <p:sp>
        <p:nvSpPr>
          <p:cNvPr id="8" name="Notched Right Arrow 7"/>
          <p:cNvSpPr/>
          <p:nvPr/>
        </p:nvSpPr>
        <p:spPr>
          <a:xfrm rot="18715359">
            <a:off x="6896321" y="2667747"/>
            <a:ext cx="457200" cy="102108"/>
          </a:xfrm>
          <a:prstGeom prst="notchedRightArrow">
            <a:avLst>
              <a:gd name="adj1" fmla="val 34008"/>
              <a:gd name="adj2" fmla="val 6599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90062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Questions?</a:t>
            </a:r>
            <a:endParaRPr lang="en-US" dirty="0"/>
          </a:p>
        </p:txBody>
      </p:sp>
      <p:sp>
        <p:nvSpPr>
          <p:cNvPr id="5" name="Slide Number Placeholder 4"/>
          <p:cNvSpPr>
            <a:spLocks noGrp="1"/>
          </p:cNvSpPr>
          <p:nvPr>
            <p:ph type="sldNum" sz="quarter" idx="12"/>
          </p:nvPr>
        </p:nvSpPr>
        <p:spPr/>
        <p:txBody>
          <a:bodyPr/>
          <a:lstStyle/>
          <a:p>
            <a:fld id="{83A355B6-A078-41AD-9061-316D4AEAA0D3}" type="slidenum">
              <a:rPr lang="en-US" smtClean="0"/>
              <a:t>22</a:t>
            </a:fld>
            <a:endParaRPr lang="en-US"/>
          </a:p>
        </p:txBody>
      </p:sp>
      <p:pic>
        <p:nvPicPr>
          <p:cNvPr id="6146" name="Picture 2" descr="C:\Users\Paul\AppData\Local\Microsoft\Windows\Temporary Internet Files\Content.IE5\WLTDG7O4\MM900234752[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188790"/>
            <a:ext cx="3124200" cy="349175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38400" y="6248400"/>
            <a:ext cx="4737583" cy="430887"/>
          </a:xfrm>
          <a:prstGeom prst="rect">
            <a:avLst/>
          </a:prstGeom>
          <a:noFill/>
        </p:spPr>
        <p:txBody>
          <a:bodyPr wrap="none" rtlCol="0">
            <a:spAutoFit/>
          </a:bodyPr>
          <a:lstStyle/>
          <a:p>
            <a:r>
              <a:rPr lang="en-US" sz="1100" dirty="0" smtClean="0"/>
              <a:t>A copy of this presentation will be posted at </a:t>
            </a:r>
            <a:r>
              <a:rPr lang="en-US" sz="1100" dirty="0" smtClean="0">
                <a:hlinkClick r:id="rId4"/>
              </a:rPr>
              <a:t>www.nvcc.edu/home/asinner</a:t>
            </a:r>
            <a:endParaRPr lang="en-US" sz="1100" dirty="0" smtClean="0"/>
          </a:p>
          <a:p>
            <a:endParaRPr lang="en-US" sz="1100" dirty="0"/>
          </a:p>
        </p:txBody>
      </p:sp>
    </p:spTree>
    <p:extLst>
      <p:ext uri="{BB962C8B-B14F-4D97-AF65-F5344CB8AC3E}">
        <p14:creationId xmlns:p14="http://schemas.microsoft.com/office/powerpoint/2010/main" val="82830145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773" y="381000"/>
            <a:ext cx="8229600" cy="914400"/>
          </a:xfrm>
        </p:spPr>
        <p:txBody>
          <a:bodyPr/>
          <a:lstStyle/>
          <a:p>
            <a:r>
              <a:rPr lang="en-US" sz="4400" dirty="0" smtClean="0"/>
              <a:t>Upgraded Data Protection</a:t>
            </a:r>
            <a:endParaRPr lang="en-US" sz="4400" dirty="0"/>
          </a:p>
        </p:txBody>
      </p:sp>
      <p:sp>
        <p:nvSpPr>
          <p:cNvPr id="3" name="Content Placeholder 2"/>
          <p:cNvSpPr>
            <a:spLocks noGrp="1"/>
          </p:cNvSpPr>
          <p:nvPr>
            <p:ph idx="1"/>
          </p:nvPr>
        </p:nvSpPr>
        <p:spPr>
          <a:xfrm>
            <a:off x="477692" y="1430748"/>
            <a:ext cx="8229600" cy="931452"/>
          </a:xfrm>
        </p:spPr>
        <p:txBody>
          <a:bodyPr>
            <a:normAutofit/>
          </a:bodyPr>
          <a:lstStyle/>
          <a:p>
            <a:r>
              <a:rPr lang="en-US" sz="2000" dirty="0" smtClean="0"/>
              <a:t>Distributed computing requires hypervisor and user data replication </a:t>
            </a:r>
          </a:p>
          <a:p>
            <a:r>
              <a:rPr lang="en-US" sz="2000" dirty="0" smtClean="0"/>
              <a:t>Longer term archiving to tape</a:t>
            </a:r>
            <a:endParaRPr lang="en-US" sz="2000" baseline="0" dirty="0" smtClean="0"/>
          </a:p>
        </p:txBody>
      </p:sp>
      <p:pic>
        <p:nvPicPr>
          <p:cNvPr id="2051" name="Picture 1"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362200"/>
            <a:ext cx="8713946"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83A355B6-A078-41AD-9061-316D4AEAA0D3}" type="slidenum">
              <a:rPr lang="en-US" smtClean="0"/>
              <a:t>23</a:t>
            </a:fld>
            <a:endParaRPr lang="en-US"/>
          </a:p>
        </p:txBody>
      </p:sp>
    </p:spTree>
    <p:extLst>
      <p:ext uri="{BB962C8B-B14F-4D97-AF65-F5344CB8AC3E}">
        <p14:creationId xmlns:p14="http://schemas.microsoft.com/office/powerpoint/2010/main" val="192140001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Disaster Recovery Path</a:t>
            </a:r>
            <a:endParaRPr lang="en-US" dirty="0"/>
          </a:p>
        </p:txBody>
      </p:sp>
      <p:sp>
        <p:nvSpPr>
          <p:cNvPr id="4" name="Slide Number Placeholder 3"/>
          <p:cNvSpPr>
            <a:spLocks noGrp="1"/>
          </p:cNvSpPr>
          <p:nvPr>
            <p:ph type="sldNum" sz="quarter" idx="12"/>
          </p:nvPr>
        </p:nvSpPr>
        <p:spPr/>
        <p:txBody>
          <a:bodyPr/>
          <a:lstStyle/>
          <a:p>
            <a:fld id="{83A355B6-A078-41AD-9061-316D4AEAA0D3}" type="slidenum">
              <a:rPr lang="en-US" smtClean="0"/>
              <a:t>24</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676400"/>
            <a:ext cx="5129211" cy="4871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9601" y="1829582"/>
            <a:ext cx="2590800" cy="1200329"/>
          </a:xfrm>
          <a:prstGeom prst="rect">
            <a:avLst/>
          </a:prstGeom>
          <a:noFill/>
        </p:spPr>
        <p:txBody>
          <a:bodyPr wrap="square" rtlCol="0">
            <a:spAutoFit/>
          </a:bodyPr>
          <a:lstStyle/>
          <a:p>
            <a:r>
              <a:rPr lang="en-US" dirty="0" smtClean="0"/>
              <a:t>Site Recovery Manager (SRM) used to switch VMs from the dead to the live site</a:t>
            </a:r>
            <a:endParaRPr lang="en-US" dirty="0"/>
          </a:p>
        </p:txBody>
      </p:sp>
    </p:spTree>
    <p:extLst>
      <p:ext uri="{BB962C8B-B14F-4D97-AF65-F5344CB8AC3E}">
        <p14:creationId xmlns:p14="http://schemas.microsoft.com/office/powerpoint/2010/main" val="134050174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a:bodyPr>
          <a:lstStyle/>
          <a:p>
            <a:r>
              <a:rPr lang="en-US" dirty="0" smtClean="0"/>
              <a:t>Reason for UCS</a:t>
            </a:r>
            <a:endParaRPr lang="en-US" dirty="0"/>
          </a:p>
        </p:txBody>
      </p:sp>
      <p:sp>
        <p:nvSpPr>
          <p:cNvPr id="3" name="Content Placeholder 2"/>
          <p:cNvSpPr>
            <a:spLocks noGrp="1"/>
          </p:cNvSpPr>
          <p:nvPr>
            <p:ph idx="1"/>
          </p:nvPr>
        </p:nvSpPr>
        <p:spPr>
          <a:xfrm>
            <a:off x="458456" y="1295400"/>
            <a:ext cx="8229600" cy="4525963"/>
          </a:xfrm>
        </p:spPr>
        <p:txBody>
          <a:bodyPr>
            <a:normAutofit fontScale="92500" lnSpcReduction="20000"/>
          </a:bodyPr>
          <a:lstStyle/>
          <a:p>
            <a:r>
              <a:rPr lang="en-US" dirty="0" smtClean="0"/>
              <a:t>Reasons for change</a:t>
            </a:r>
          </a:p>
          <a:p>
            <a:pPr lvl="1"/>
            <a:r>
              <a:rPr lang="en-US" dirty="0" smtClean="0"/>
              <a:t>Space</a:t>
            </a:r>
          </a:p>
          <a:p>
            <a:pPr lvl="1"/>
            <a:r>
              <a:rPr lang="en-US" dirty="0" smtClean="0"/>
              <a:t>Power</a:t>
            </a:r>
          </a:p>
          <a:p>
            <a:pPr lvl="1"/>
            <a:r>
              <a:rPr lang="en-US" dirty="0" smtClean="0"/>
              <a:t>Cooling</a:t>
            </a:r>
          </a:p>
          <a:p>
            <a:r>
              <a:rPr lang="en-US" dirty="0" smtClean="0"/>
              <a:t>Superior economics</a:t>
            </a:r>
          </a:p>
          <a:p>
            <a:pPr lvl="1"/>
            <a:r>
              <a:rPr lang="en-US" dirty="0" smtClean="0"/>
              <a:t>Increased compute capacity in the same footprint as others</a:t>
            </a:r>
          </a:p>
          <a:p>
            <a:pPr lvl="1"/>
            <a:r>
              <a:rPr lang="en-US" dirty="0" smtClean="0"/>
              <a:t>Exceptional bandwidth capacity with 40gig connections</a:t>
            </a:r>
          </a:p>
          <a:p>
            <a:pPr lvl="1"/>
            <a:r>
              <a:rPr lang="en-US" dirty="0" smtClean="0"/>
              <a:t>Ease of Network management</a:t>
            </a:r>
          </a:p>
          <a:p>
            <a:pPr lvl="1"/>
            <a:r>
              <a:rPr lang="en-US" dirty="0" smtClean="0"/>
              <a:t>Increased processor and memory per blade and chassis</a:t>
            </a:r>
          </a:p>
          <a:p>
            <a:pPr lvl="1"/>
            <a:r>
              <a:rPr lang="en-US" dirty="0" smtClean="0"/>
              <a:t>Comparative costs to other vendors</a:t>
            </a:r>
          </a:p>
          <a:p>
            <a:r>
              <a:rPr lang="en-US" dirty="0" smtClean="0"/>
              <a:t>Easier to manage through standardization</a:t>
            </a:r>
          </a:p>
          <a:p>
            <a:pPr lvl="1"/>
            <a:r>
              <a:rPr lang="en-US" dirty="0" smtClean="0"/>
              <a:t>Fewer technical people necessitates fewer platforms</a:t>
            </a:r>
          </a:p>
          <a:p>
            <a:pPr lvl="1"/>
            <a:r>
              <a:rPr lang="en-US" dirty="0" smtClean="0"/>
              <a:t>Cross training ongoing</a:t>
            </a:r>
          </a:p>
          <a:p>
            <a:r>
              <a:rPr lang="en-US" dirty="0" smtClean="0"/>
              <a:t>Cost reduction</a:t>
            </a:r>
          </a:p>
          <a:p>
            <a:pPr marL="0" indent="0">
              <a:buNone/>
            </a:pPr>
            <a:endParaRPr lang="en-US" dirty="0" smtClean="0"/>
          </a:p>
        </p:txBody>
      </p:sp>
      <p:sp>
        <p:nvSpPr>
          <p:cNvPr id="4" name="Slide Number Placeholder 3"/>
          <p:cNvSpPr>
            <a:spLocks noGrp="1"/>
          </p:cNvSpPr>
          <p:nvPr>
            <p:ph type="sldNum" sz="quarter" idx="12"/>
          </p:nvPr>
        </p:nvSpPr>
        <p:spPr/>
        <p:txBody>
          <a:bodyPr/>
          <a:lstStyle/>
          <a:p>
            <a:fld id="{83A355B6-A078-41AD-9061-316D4AEAA0D3}" type="slidenum">
              <a:rPr lang="en-US" smtClean="0"/>
              <a:t>25</a:t>
            </a:fld>
            <a:endParaRPr lang="en-US"/>
          </a:p>
        </p:txBody>
      </p:sp>
    </p:spTree>
    <p:extLst>
      <p:ext uri="{BB962C8B-B14F-4D97-AF65-F5344CB8AC3E}">
        <p14:creationId xmlns:p14="http://schemas.microsoft.com/office/powerpoint/2010/main" val="360878998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VCCS Competitively Priced</a:t>
            </a:r>
            <a:endParaRPr lang="en-US" dirty="0"/>
          </a:p>
        </p:txBody>
      </p:sp>
      <p:sp>
        <p:nvSpPr>
          <p:cNvPr id="3" name="Content Placeholder 2"/>
          <p:cNvSpPr>
            <a:spLocks noGrp="1"/>
          </p:cNvSpPr>
          <p:nvPr>
            <p:ph sz="half" idx="1"/>
          </p:nvPr>
        </p:nvSpPr>
        <p:spPr>
          <a:xfrm>
            <a:off x="457200" y="1524000"/>
            <a:ext cx="4038600" cy="4718304"/>
          </a:xfrm>
        </p:spPr>
        <p:txBody>
          <a:bodyPr/>
          <a:lstStyle/>
          <a:p>
            <a:r>
              <a:rPr lang="en-US" dirty="0" smtClean="0"/>
              <a:t>Economics</a:t>
            </a:r>
          </a:p>
          <a:p>
            <a:pPr lvl="1"/>
            <a:r>
              <a:rPr lang="en-US" dirty="0"/>
              <a:t>The cost of a Virginia Community College education is about 20% of a public 4-Year Virginia college as a percentage of per capita disposable income</a:t>
            </a:r>
          </a:p>
        </p:txBody>
      </p:sp>
      <p:sp>
        <p:nvSpPr>
          <p:cNvPr id="4" name="Content Placeholder 3"/>
          <p:cNvSpPr>
            <a:spLocks noGrp="1"/>
          </p:cNvSpPr>
          <p:nvPr>
            <p:ph sz="half" idx="2"/>
          </p:nvPr>
        </p:nvSpPr>
        <p:spPr>
          <a:xfrm>
            <a:off x="4572000" y="1524000"/>
            <a:ext cx="4191000" cy="4718304"/>
          </a:xfrm>
        </p:spPr>
        <p:txBody>
          <a:bodyPr/>
          <a:lstStyle/>
          <a:p>
            <a:r>
              <a:rPr lang="en-US" dirty="0" smtClean="0"/>
              <a:t>Demographics</a:t>
            </a:r>
          </a:p>
          <a:p>
            <a:pPr lvl="1"/>
            <a:r>
              <a:rPr lang="en-US" dirty="0" smtClean="0"/>
              <a:t>In reaction </a:t>
            </a:r>
            <a:r>
              <a:rPr lang="en-US" dirty="0"/>
              <a:t>to economic </a:t>
            </a:r>
            <a:r>
              <a:rPr lang="en-US" dirty="0" smtClean="0"/>
              <a:t>uncertainty, increasingly </a:t>
            </a:r>
            <a:r>
              <a:rPr lang="en-US" dirty="0"/>
              <a:t>wealthy </a:t>
            </a:r>
            <a:r>
              <a:rPr lang="en-US" dirty="0" smtClean="0"/>
              <a:t>middle class families choose a lower price point than 4-Year schools</a:t>
            </a:r>
          </a:p>
          <a:p>
            <a:pPr lvl="1"/>
            <a:r>
              <a:rPr lang="en-US" dirty="0" smtClean="0"/>
              <a:t>11% international students</a:t>
            </a:r>
          </a:p>
        </p:txBody>
      </p:sp>
      <p:sp>
        <p:nvSpPr>
          <p:cNvPr id="5" name="Slide Number Placeholder 4"/>
          <p:cNvSpPr>
            <a:spLocks noGrp="1"/>
          </p:cNvSpPr>
          <p:nvPr>
            <p:ph type="sldNum" sz="quarter" idx="12"/>
          </p:nvPr>
        </p:nvSpPr>
        <p:spPr/>
        <p:txBody>
          <a:bodyPr/>
          <a:lstStyle/>
          <a:p>
            <a:fld id="{83A355B6-A078-41AD-9061-316D4AEAA0D3}" type="slidenum">
              <a:rPr lang="en-US" smtClean="0"/>
              <a:t>2</a:t>
            </a:fld>
            <a:endParaRPr lang="en-US"/>
          </a:p>
        </p:txBody>
      </p:sp>
      <p:sp>
        <p:nvSpPr>
          <p:cNvPr id="8" name="TextBox 7"/>
          <p:cNvSpPr txBox="1"/>
          <p:nvPr/>
        </p:nvSpPr>
        <p:spPr>
          <a:xfrm>
            <a:off x="762000" y="5282977"/>
            <a:ext cx="7772400" cy="92333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dirty="0" smtClean="0"/>
              <a:t>As the cost of a 4-Year college rises, the average </a:t>
            </a:r>
            <a:r>
              <a:rPr lang="en-US" dirty="0"/>
              <a:t>tuition at Virginia </a:t>
            </a:r>
            <a:r>
              <a:rPr lang="en-US" dirty="0" smtClean="0"/>
              <a:t>2-Year </a:t>
            </a:r>
            <a:r>
              <a:rPr lang="en-US" dirty="0"/>
              <a:t>c</a:t>
            </a:r>
            <a:r>
              <a:rPr lang="en-US" dirty="0" smtClean="0"/>
              <a:t>olleges </a:t>
            </a:r>
            <a:r>
              <a:rPr lang="en-US" dirty="0"/>
              <a:t>was about 2/3 that of 4-Yr schools in 2000 </a:t>
            </a:r>
            <a:endParaRPr lang="en-US" dirty="0" smtClean="0"/>
          </a:p>
          <a:p>
            <a:pPr algn="ctr"/>
            <a:r>
              <a:rPr lang="en-US" dirty="0" smtClean="0"/>
              <a:t>and </a:t>
            </a:r>
            <a:r>
              <a:rPr lang="en-US" dirty="0"/>
              <a:t>slightly more than </a:t>
            </a:r>
            <a:r>
              <a:rPr lang="en-US" u="sng" dirty="0"/>
              <a:t>half</a:t>
            </a:r>
            <a:r>
              <a:rPr lang="en-US" dirty="0"/>
              <a:t> in </a:t>
            </a:r>
            <a:r>
              <a:rPr lang="en-US" dirty="0" smtClean="0"/>
              <a:t>2010</a:t>
            </a:r>
            <a:endParaRPr lang="en-US" b="1" dirty="0"/>
          </a:p>
        </p:txBody>
      </p:sp>
    </p:spTree>
    <p:extLst>
      <p:ext uri="{BB962C8B-B14F-4D97-AF65-F5344CB8AC3E}">
        <p14:creationId xmlns:p14="http://schemas.microsoft.com/office/powerpoint/2010/main" val="321197658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7117"/>
            <a:ext cx="8229600" cy="835883"/>
          </a:xfrm>
        </p:spPr>
        <p:txBody>
          <a:bodyPr/>
          <a:lstStyle/>
          <a:p>
            <a:r>
              <a:rPr lang="en-US" dirty="0" smtClean="0"/>
              <a:t>Northern VA Really</a:t>
            </a:r>
            <a:r>
              <a:rPr lang="en-US" baseline="0" dirty="0" smtClean="0"/>
              <a:t> Is Different</a:t>
            </a:r>
            <a:endParaRPr lang="en-US" dirty="0"/>
          </a:p>
        </p:txBody>
      </p:sp>
      <p:sp>
        <p:nvSpPr>
          <p:cNvPr id="5" name="Content Placeholder 4"/>
          <p:cNvSpPr>
            <a:spLocks noGrp="1"/>
          </p:cNvSpPr>
          <p:nvPr>
            <p:ph sz="half" idx="1"/>
          </p:nvPr>
        </p:nvSpPr>
        <p:spPr>
          <a:xfrm>
            <a:off x="466344" y="1142999"/>
            <a:ext cx="4212336" cy="2819401"/>
          </a:xfrm>
        </p:spPr>
        <p:txBody>
          <a:bodyPr>
            <a:normAutofit fontScale="92500" lnSpcReduction="10000"/>
          </a:bodyPr>
          <a:lstStyle/>
          <a:p>
            <a:r>
              <a:rPr lang="en-US" sz="2400" dirty="0" smtClean="0"/>
              <a:t>Employment and economy drive parents’ and students’ educational choices</a:t>
            </a:r>
          </a:p>
          <a:p>
            <a:r>
              <a:rPr lang="en-US" sz="2400" dirty="0" smtClean="0"/>
              <a:t>While NY thrives on financials, ND on energy, </a:t>
            </a:r>
            <a:r>
              <a:rPr lang="en-US" sz="2400" dirty="0" err="1" smtClean="0"/>
              <a:t>NoVA</a:t>
            </a:r>
            <a:r>
              <a:rPr lang="en-US" sz="2400" dirty="0" smtClean="0"/>
              <a:t> and MD thrive on Government</a:t>
            </a:r>
          </a:p>
          <a:p>
            <a:r>
              <a:rPr lang="en-US" sz="2400" dirty="0" smtClean="0"/>
              <a:t>Government employment almost steady</a:t>
            </a:r>
          </a:p>
        </p:txBody>
      </p:sp>
      <p:sp>
        <p:nvSpPr>
          <p:cNvPr id="6" name="Content Placeholder 5"/>
          <p:cNvSpPr>
            <a:spLocks noGrp="1"/>
          </p:cNvSpPr>
          <p:nvPr>
            <p:ph sz="half" idx="2"/>
          </p:nvPr>
        </p:nvSpPr>
        <p:spPr/>
        <p:txBody>
          <a:bodyPr>
            <a:normAutofit fontScale="92500" lnSpcReduction="10000"/>
          </a:bodyPr>
          <a:lstStyle/>
          <a:p>
            <a:endParaRPr lang="en-US"/>
          </a:p>
        </p:txBody>
      </p:sp>
      <p:sp>
        <p:nvSpPr>
          <p:cNvPr id="4" name="Slide Number Placeholder 3"/>
          <p:cNvSpPr>
            <a:spLocks noGrp="1"/>
          </p:cNvSpPr>
          <p:nvPr>
            <p:ph type="sldNum" sz="quarter" idx="12"/>
          </p:nvPr>
        </p:nvSpPr>
        <p:spPr/>
        <p:txBody>
          <a:bodyPr/>
          <a:lstStyle/>
          <a:p>
            <a:fld id="{83A355B6-A078-41AD-9061-316D4AEAA0D3}" type="slidenum">
              <a:rPr lang="en-US" smtClean="0"/>
              <a:t>3</a:t>
            </a:fld>
            <a:endParaRPr 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1385" y="3943527"/>
            <a:ext cx="4224015" cy="2947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8680" y="1101752"/>
            <a:ext cx="4191000" cy="2936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928098"/>
            <a:ext cx="4221480" cy="2929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Notched Right Arrow 9"/>
          <p:cNvSpPr/>
          <p:nvPr/>
        </p:nvSpPr>
        <p:spPr>
          <a:xfrm rot="6939984">
            <a:off x="3345431" y="5740588"/>
            <a:ext cx="457200" cy="102108"/>
          </a:xfrm>
          <a:prstGeom prst="notchedRightArrow">
            <a:avLst>
              <a:gd name="adj1" fmla="val 34008"/>
              <a:gd name="adj2" fmla="val 6599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otched Right Arrow 13"/>
          <p:cNvSpPr/>
          <p:nvPr/>
        </p:nvSpPr>
        <p:spPr>
          <a:xfrm rot="6939984">
            <a:off x="2507231" y="5968304"/>
            <a:ext cx="457200" cy="102108"/>
          </a:xfrm>
          <a:prstGeom prst="notchedRightArrow">
            <a:avLst>
              <a:gd name="adj1" fmla="val 34008"/>
              <a:gd name="adj2" fmla="val 6599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otched Right Arrow 14"/>
          <p:cNvSpPr/>
          <p:nvPr/>
        </p:nvSpPr>
        <p:spPr>
          <a:xfrm rot="6939984">
            <a:off x="1683769" y="5968304"/>
            <a:ext cx="457200" cy="102108"/>
          </a:xfrm>
          <a:prstGeom prst="notchedRightArrow">
            <a:avLst>
              <a:gd name="adj1" fmla="val 34008"/>
              <a:gd name="adj2" fmla="val 6599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otched Right Arrow 11"/>
          <p:cNvSpPr/>
          <p:nvPr/>
        </p:nvSpPr>
        <p:spPr>
          <a:xfrm rot="14439085">
            <a:off x="7365481" y="5744463"/>
            <a:ext cx="457200" cy="102108"/>
          </a:xfrm>
          <a:prstGeom prst="notchedRightArrow">
            <a:avLst>
              <a:gd name="adj1" fmla="val 34008"/>
              <a:gd name="adj2" fmla="val 6599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Notched Right Arrow 12"/>
          <p:cNvSpPr/>
          <p:nvPr/>
        </p:nvSpPr>
        <p:spPr>
          <a:xfrm rot="10800000">
            <a:off x="7673898" y="2544447"/>
            <a:ext cx="457200" cy="102108"/>
          </a:xfrm>
          <a:prstGeom prst="notchedRightArrow">
            <a:avLst>
              <a:gd name="adj1" fmla="val 34008"/>
              <a:gd name="adj2" fmla="val 6599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034609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792162"/>
          </a:xfrm>
        </p:spPr>
        <p:txBody>
          <a:bodyPr/>
          <a:lstStyle/>
          <a:p>
            <a:r>
              <a:rPr lang="en-US" dirty="0" smtClean="0"/>
              <a:t>Private Business Thrives in VA</a:t>
            </a:r>
            <a:endParaRPr lang="en-US" dirty="0"/>
          </a:p>
        </p:txBody>
      </p:sp>
      <p:sp>
        <p:nvSpPr>
          <p:cNvPr id="3" name="Content Placeholder 2"/>
          <p:cNvSpPr>
            <a:spLocks noGrp="1"/>
          </p:cNvSpPr>
          <p:nvPr>
            <p:ph sz="half" idx="1"/>
          </p:nvPr>
        </p:nvSpPr>
        <p:spPr>
          <a:xfrm>
            <a:off x="457200" y="1219201"/>
            <a:ext cx="5029200" cy="2296067"/>
          </a:xfrm>
        </p:spPr>
        <p:txBody>
          <a:bodyPr>
            <a:normAutofit fontScale="92500"/>
          </a:bodyPr>
          <a:lstStyle/>
          <a:p>
            <a:r>
              <a:rPr lang="en-US" sz="2400" dirty="0" smtClean="0"/>
              <a:t>VA educated work force, competitive climate contribute to being amongst the top three states for private business.  </a:t>
            </a:r>
            <a:r>
              <a:rPr lang="en-US" sz="1800" dirty="0" smtClean="0"/>
              <a:t>But the traffic… !</a:t>
            </a:r>
          </a:p>
          <a:p>
            <a:r>
              <a:rPr lang="en-US" sz="2400" dirty="0" err="1" smtClean="0"/>
              <a:t>NoVA</a:t>
            </a:r>
            <a:r>
              <a:rPr lang="en-US" sz="2400" dirty="0" smtClean="0"/>
              <a:t> private economy more vibrant than all other VA regions.</a:t>
            </a:r>
            <a:endParaRPr lang="en-US" sz="2400" dirty="0"/>
          </a:p>
        </p:txBody>
      </p:sp>
      <p:pic>
        <p:nvPicPr>
          <p:cNvPr id="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638800" y="1082187"/>
            <a:ext cx="2895600" cy="257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83A355B6-A078-41AD-9061-316D4AEAA0D3}" type="slidenum">
              <a:rPr lang="en-US" smtClean="0"/>
              <a:t>4</a:t>
            </a:fld>
            <a:endParaRPr lang="en-US"/>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3698770"/>
            <a:ext cx="2895600" cy="2374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515268"/>
            <a:ext cx="4724400" cy="329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Notched Right Arrow 10"/>
          <p:cNvSpPr/>
          <p:nvPr/>
        </p:nvSpPr>
        <p:spPr>
          <a:xfrm rot="2924389">
            <a:off x="3429000" y="4848833"/>
            <a:ext cx="457200" cy="102108"/>
          </a:xfrm>
          <a:prstGeom prst="notchedRightArrow">
            <a:avLst>
              <a:gd name="adj1" fmla="val 34008"/>
              <a:gd name="adj2" fmla="val 6599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otched Right Arrow 8"/>
          <p:cNvSpPr/>
          <p:nvPr/>
        </p:nvSpPr>
        <p:spPr>
          <a:xfrm>
            <a:off x="5562600" y="2488692"/>
            <a:ext cx="457200" cy="102108"/>
          </a:xfrm>
          <a:prstGeom prst="notchedRightArrow">
            <a:avLst>
              <a:gd name="adj1" fmla="val 34008"/>
              <a:gd name="adj2" fmla="val 6599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Notched Right Arrow 9"/>
          <p:cNvSpPr/>
          <p:nvPr/>
        </p:nvSpPr>
        <p:spPr>
          <a:xfrm>
            <a:off x="5562600" y="4927092"/>
            <a:ext cx="457200" cy="102108"/>
          </a:xfrm>
          <a:prstGeom prst="notchedRightArrow">
            <a:avLst>
              <a:gd name="adj1" fmla="val 34008"/>
              <a:gd name="adj2" fmla="val 6599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293843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NVCC Reacted to Demand</a:t>
            </a:r>
            <a:endParaRPr lang="en-US" dirty="0"/>
          </a:p>
        </p:txBody>
      </p:sp>
      <p:sp>
        <p:nvSpPr>
          <p:cNvPr id="4" name="Content Placeholder 3"/>
          <p:cNvSpPr>
            <a:spLocks noGrp="1"/>
          </p:cNvSpPr>
          <p:nvPr>
            <p:ph sz="half" idx="1"/>
          </p:nvPr>
        </p:nvSpPr>
        <p:spPr>
          <a:xfrm>
            <a:off x="304800" y="1600201"/>
            <a:ext cx="3733800" cy="3581400"/>
          </a:xfrm>
        </p:spPr>
        <p:txBody>
          <a:bodyPr>
            <a:normAutofit/>
          </a:bodyPr>
          <a:lstStyle/>
          <a:p>
            <a:r>
              <a:rPr lang="en-US" sz="2400" dirty="0" smtClean="0"/>
              <a:t>Admission growth rate doubled in 2009 when families and students reacted to the recession</a:t>
            </a:r>
          </a:p>
          <a:p>
            <a:pPr lvl="1"/>
            <a:r>
              <a:rPr lang="en-US" sz="2000" dirty="0" smtClean="0"/>
              <a:t>Total students 4.1% to 8%</a:t>
            </a:r>
          </a:p>
          <a:p>
            <a:pPr lvl="1"/>
            <a:r>
              <a:rPr lang="en-US" sz="2000" dirty="0" smtClean="0"/>
              <a:t>FTES 5.2% to 11.6%</a:t>
            </a:r>
          </a:p>
          <a:p>
            <a:r>
              <a:rPr lang="en-US" sz="2400" dirty="0"/>
              <a:t>IT made capital improvement plans in response to ‘09 influx</a:t>
            </a:r>
          </a:p>
        </p:txBody>
      </p:sp>
      <p:sp>
        <p:nvSpPr>
          <p:cNvPr id="2" name="Slide Number Placeholder 1"/>
          <p:cNvSpPr>
            <a:spLocks noGrp="1"/>
          </p:cNvSpPr>
          <p:nvPr>
            <p:ph type="sldNum" sz="quarter" idx="12"/>
          </p:nvPr>
        </p:nvSpPr>
        <p:spPr/>
        <p:txBody>
          <a:bodyPr/>
          <a:lstStyle/>
          <a:p>
            <a:fld id="{83A355B6-A078-41AD-9061-316D4AEAA0D3}" type="slidenum">
              <a:rPr lang="en-US" smtClean="0"/>
              <a:t>5</a:t>
            </a:fld>
            <a:endParaRPr lang="en-US"/>
          </a:p>
        </p:txBody>
      </p:sp>
      <p:graphicFrame>
        <p:nvGraphicFramePr>
          <p:cNvPr id="6" name="Chart 5"/>
          <p:cNvGraphicFramePr>
            <a:graphicFrameLocks/>
          </p:cNvGraphicFramePr>
          <p:nvPr>
            <p:extLst>
              <p:ext uri="{D42A27DB-BD31-4B8C-83A1-F6EECF244321}">
                <p14:modId xmlns:p14="http://schemas.microsoft.com/office/powerpoint/2010/main" val="1973374716"/>
              </p:ext>
            </p:extLst>
          </p:nvPr>
        </p:nvGraphicFramePr>
        <p:xfrm>
          <a:off x="2819400" y="1676400"/>
          <a:ext cx="6096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7" name="Notched Right Arrow 6"/>
          <p:cNvSpPr/>
          <p:nvPr/>
        </p:nvSpPr>
        <p:spPr>
          <a:xfrm rot="18715359">
            <a:off x="6286279" y="6172200"/>
            <a:ext cx="457200" cy="102108"/>
          </a:xfrm>
          <a:prstGeom prst="notchedRightArrow">
            <a:avLst>
              <a:gd name="adj1" fmla="val 34008"/>
              <a:gd name="adj2" fmla="val 6599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372979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19200"/>
          </a:xfrm>
        </p:spPr>
        <p:txBody>
          <a:bodyPr>
            <a:normAutofit/>
          </a:bodyPr>
          <a:lstStyle/>
          <a:p>
            <a:r>
              <a:rPr lang="en-US" dirty="0" smtClean="0"/>
              <a:t>Campus Network</a:t>
            </a:r>
            <a:endParaRPr lang="en-US" dirty="0"/>
          </a:p>
        </p:txBody>
      </p:sp>
      <p:sp>
        <p:nvSpPr>
          <p:cNvPr id="3" name="Content Placeholder 2"/>
          <p:cNvSpPr>
            <a:spLocks noGrp="1"/>
          </p:cNvSpPr>
          <p:nvPr>
            <p:ph sz="half" idx="1"/>
          </p:nvPr>
        </p:nvSpPr>
        <p:spPr>
          <a:xfrm>
            <a:off x="381000" y="1600200"/>
            <a:ext cx="3352800" cy="4525963"/>
          </a:xfrm>
        </p:spPr>
        <p:txBody>
          <a:bodyPr>
            <a:normAutofit/>
          </a:bodyPr>
          <a:lstStyle/>
          <a:p>
            <a:r>
              <a:rPr lang="en-US" dirty="0" smtClean="0"/>
              <a:t>Annandale main computing site</a:t>
            </a:r>
          </a:p>
          <a:p>
            <a:r>
              <a:rPr lang="en-US" dirty="0" smtClean="0"/>
              <a:t>Manassas disaster recovery site</a:t>
            </a:r>
          </a:p>
          <a:p>
            <a:r>
              <a:rPr lang="en-US" dirty="0" smtClean="0"/>
              <a:t>Thick routes enable </a:t>
            </a:r>
            <a:r>
              <a:rPr lang="en-US" dirty="0"/>
              <a:t>distributed computing </a:t>
            </a:r>
            <a:r>
              <a:rPr lang="en-US" dirty="0" smtClean="0"/>
              <a:t>and storage</a:t>
            </a:r>
            <a:endParaRPr lang="en-US" dirty="0"/>
          </a:p>
        </p:txBody>
      </p:sp>
      <p:sp>
        <p:nvSpPr>
          <p:cNvPr id="4" name="Slide Number Placeholder 3"/>
          <p:cNvSpPr>
            <a:spLocks noGrp="1"/>
          </p:cNvSpPr>
          <p:nvPr>
            <p:ph type="sldNum" sz="quarter" idx="12"/>
          </p:nvPr>
        </p:nvSpPr>
        <p:spPr/>
        <p:txBody>
          <a:bodyPr/>
          <a:lstStyle/>
          <a:p>
            <a:fld id="{83A355B6-A078-41AD-9061-316D4AEAA0D3}" type="slidenum">
              <a:rPr lang="en-US" smtClean="0"/>
              <a:t>6</a:t>
            </a:fld>
            <a:endParaRPr lang="en-US"/>
          </a:p>
        </p:txBody>
      </p:sp>
      <p:pic>
        <p:nvPicPr>
          <p:cNvPr id="5122" name="Picture 3"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5" y="1619250"/>
            <a:ext cx="5172075"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018703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Must-Have  I.T.</a:t>
            </a:r>
            <a:endParaRPr lang="en-US" dirty="0"/>
          </a:p>
        </p:txBody>
      </p:sp>
      <p:sp>
        <p:nvSpPr>
          <p:cNvPr id="3" name="Content Placeholder 2"/>
          <p:cNvSpPr>
            <a:spLocks noGrp="1"/>
          </p:cNvSpPr>
          <p:nvPr>
            <p:ph idx="1"/>
          </p:nvPr>
        </p:nvSpPr>
        <p:spPr>
          <a:xfrm>
            <a:off x="457200" y="1447800"/>
            <a:ext cx="8229600" cy="49530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dirty="0" smtClean="0"/>
              <a:t>Like commercial enterprises, educational institutions</a:t>
            </a:r>
            <a:r>
              <a:rPr lang="en-US" baseline="0" dirty="0" smtClean="0"/>
              <a:t> </a:t>
            </a:r>
            <a:r>
              <a:rPr lang="en-US" dirty="0" smtClean="0"/>
              <a:t>compete using flexible, ubiquitous and safe computing  </a:t>
            </a:r>
          </a:p>
          <a:p>
            <a:r>
              <a:rPr lang="en-US" dirty="0" smtClean="0"/>
              <a:t>“Corporate” solutions</a:t>
            </a:r>
            <a:r>
              <a:rPr lang="en-US" baseline="0" dirty="0" smtClean="0"/>
              <a:t> offer suitable educational economics but with increasing density and</a:t>
            </a:r>
            <a:r>
              <a:rPr lang="en-US" dirty="0" smtClean="0"/>
              <a:t> </a:t>
            </a:r>
            <a:r>
              <a:rPr lang="en-US" baseline="0" dirty="0" smtClean="0"/>
              <a:t>complexity</a:t>
            </a:r>
          </a:p>
          <a:p>
            <a:pPr marL="0" indent="0">
              <a:buNone/>
            </a:pPr>
            <a:endParaRPr lang="en-US" baseline="0" dirty="0" smtClean="0"/>
          </a:p>
          <a:p>
            <a:r>
              <a:rPr lang="en-US" b="1" dirty="0" smtClean="0"/>
              <a:t>How do community colleges cope with IT complexity to meet</a:t>
            </a:r>
            <a:r>
              <a:rPr lang="en-US" b="1" baseline="0" dirty="0" smtClean="0"/>
              <a:t> their customer’s expectations</a:t>
            </a:r>
            <a:r>
              <a:rPr lang="en-US" b="1" dirty="0" smtClean="0"/>
              <a:t>?</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The </a:t>
            </a:r>
            <a:r>
              <a:rPr lang="en-US" sz="48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rush Script MT" pitchFamily="66" charset="0"/>
              </a:rPr>
              <a:t>Cloud !</a:t>
            </a: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dirty="0" smtClean="0"/>
              <a:t>(of course)</a:t>
            </a:r>
          </a:p>
          <a:p>
            <a:pPr marL="0" indent="0">
              <a:buNone/>
            </a:pPr>
            <a:endPar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Slide Number Placeholder 3"/>
          <p:cNvSpPr>
            <a:spLocks noGrp="1"/>
          </p:cNvSpPr>
          <p:nvPr>
            <p:ph type="sldNum" sz="quarter" idx="12"/>
          </p:nvPr>
        </p:nvSpPr>
        <p:spPr/>
        <p:txBody>
          <a:bodyPr/>
          <a:lstStyle/>
          <a:p>
            <a:fld id="{83A355B6-A078-41AD-9061-316D4AEAA0D3}" type="slidenum">
              <a:rPr lang="en-US" smtClean="0"/>
              <a:t>7</a:t>
            </a:fld>
            <a:endParaRPr lang="en-US" dirty="0"/>
          </a:p>
        </p:txBody>
      </p:sp>
    </p:spTree>
    <p:extLst>
      <p:ext uri="{BB962C8B-B14F-4D97-AF65-F5344CB8AC3E}">
        <p14:creationId xmlns:p14="http://schemas.microsoft.com/office/powerpoint/2010/main" val="29399745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Object 31" hidden="1"/>
          <p:cNvGraphicFramePr>
            <a:graphicFrameLocks noChangeAspect="1"/>
          </p:cNvGraphicFramePr>
          <p:nvPr>
            <p:custDataLst>
              <p:tags r:id="rId2"/>
            </p:custDataLst>
          </p:nvPr>
        </p:nvGraphicFramePr>
        <p:xfrm>
          <a:off x="0" y="1"/>
          <a:ext cx="158750" cy="158751"/>
        </p:xfrm>
        <a:graphic>
          <a:graphicData uri="http://schemas.openxmlformats.org/presentationml/2006/ole">
            <mc:AlternateContent xmlns:mc="http://schemas.openxmlformats.org/markup-compatibility/2006">
              <mc:Choice xmlns:v="urn:schemas-microsoft-com:vml" Requires="v">
                <p:oleObj spid="_x0000_s1109" name="think-cell Slide" r:id="rId10" imgW="6350000" imgH="6350000" progId="">
                  <p:embed/>
                </p:oleObj>
              </mc:Choice>
              <mc:Fallback>
                <p:oleObj name="think-cell Slide" r:id="rId10" imgW="6350000" imgH="635000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1"/>
                        <a:ext cx="158750" cy="1587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custDataLst>
              <p:tags r:id="rId3"/>
            </p:custDataLst>
          </p:nvPr>
        </p:nvSpPr>
        <p:spPr>
          <a:xfrm>
            <a:off x="533400" y="685800"/>
            <a:ext cx="7644384" cy="1132582"/>
          </a:xfrm>
        </p:spPr>
        <p:txBody>
          <a:bodyPr>
            <a:normAutofit/>
          </a:bodyPr>
          <a:lstStyle/>
          <a:p>
            <a:r>
              <a:rPr lang="en-US" dirty="0" smtClean="0"/>
              <a:t>So What is “The Cloud” Anyway?</a:t>
            </a:r>
            <a:br>
              <a:rPr lang="en-US" dirty="0" smtClean="0"/>
            </a:br>
            <a:r>
              <a:rPr lang="en-US" sz="2000" dirty="0" smtClean="0"/>
              <a:t>NVCC is building a private cloud</a:t>
            </a:r>
            <a:endParaRPr lang="en-US" sz="2000" dirty="0"/>
          </a:p>
        </p:txBody>
      </p:sp>
      <p:sp>
        <p:nvSpPr>
          <p:cNvPr id="4" name="Slide Number Placeholder 3"/>
          <p:cNvSpPr>
            <a:spLocks noGrp="1"/>
          </p:cNvSpPr>
          <p:nvPr>
            <p:ph type="sldNum" sz="quarter" idx="12"/>
          </p:nvPr>
        </p:nvSpPr>
        <p:spPr/>
        <p:txBody>
          <a:bodyPr/>
          <a:lstStyle/>
          <a:p>
            <a:fld id="{83A355B6-A078-41AD-9061-316D4AEAA0D3}" type="slidenum">
              <a:rPr lang="en-US" smtClean="0"/>
              <a:t>8</a:t>
            </a:fld>
            <a:endParaRPr lang="en-US"/>
          </a:p>
        </p:txBody>
      </p:sp>
      <p:pic>
        <p:nvPicPr>
          <p:cNvPr id="178182" name="Picture 6" descr="http://www.ipscustom.com/prodimages/nist_logo.jpg"/>
          <p:cNvPicPr>
            <a:picLocks noChangeAspect="1" noChangeArrowheads="1"/>
          </p:cNvPicPr>
          <p:nvPr>
            <p:custDataLst>
              <p:tags r:id="rId4"/>
            </p:custDataLst>
          </p:nvPr>
        </p:nvPicPr>
        <p:blipFill>
          <a:blip r:embed="rId12" cstate="print"/>
          <a:srcRect l="1073" t="2518" r="1134"/>
          <a:stretch>
            <a:fillRect/>
          </a:stretch>
        </p:blipFill>
        <p:spPr bwMode="auto">
          <a:xfrm>
            <a:off x="6368260" y="5078600"/>
            <a:ext cx="1102599" cy="227469"/>
          </a:xfrm>
          <a:prstGeom prst="rect">
            <a:avLst/>
          </a:prstGeom>
          <a:noFill/>
        </p:spPr>
      </p:pic>
      <p:pic>
        <p:nvPicPr>
          <p:cNvPr id="28" name="Picture 4" descr="http://2.bp.blogspot.com/_hnCtHg5syTo/S-QY0NuPrrI/AAAAAAAAAKk/yHswSLD0fQk/s1600/NIST+Cloud.jpg"/>
          <p:cNvPicPr>
            <a:picLocks noChangeAspect="1" noChangeArrowheads="1"/>
          </p:cNvPicPr>
          <p:nvPr>
            <p:custDataLst>
              <p:tags r:id="rId5"/>
            </p:custDataLst>
          </p:nvPr>
        </p:nvPicPr>
        <p:blipFill>
          <a:blip r:embed="rId13" cstate="print"/>
          <a:srcRect t="67154" r="19949" b="4302"/>
          <a:stretch>
            <a:fillRect/>
          </a:stretch>
        </p:blipFill>
        <p:spPr bwMode="auto">
          <a:xfrm>
            <a:off x="459082" y="3999616"/>
            <a:ext cx="5868318" cy="1323966"/>
          </a:xfrm>
          <a:prstGeom prst="rect">
            <a:avLst/>
          </a:prstGeom>
          <a:noFill/>
        </p:spPr>
      </p:pic>
      <p:pic>
        <p:nvPicPr>
          <p:cNvPr id="29" name="Picture 4" descr="http://2.bp.blogspot.com/_hnCtHg5syTo/S-QY0NuPrrI/AAAAAAAAAKk/yHswSLD0fQk/s1600/NIST+Cloud.jpg"/>
          <p:cNvPicPr>
            <a:picLocks noChangeAspect="1" noChangeArrowheads="1"/>
          </p:cNvPicPr>
          <p:nvPr>
            <p:custDataLst>
              <p:tags r:id="rId6"/>
            </p:custDataLst>
          </p:nvPr>
        </p:nvPicPr>
        <p:blipFill>
          <a:blip r:embed="rId13" cstate="print"/>
          <a:srcRect t="48134" r="19949" b="32586"/>
          <a:stretch>
            <a:fillRect/>
          </a:stretch>
        </p:blipFill>
        <p:spPr bwMode="auto">
          <a:xfrm>
            <a:off x="459082" y="3110231"/>
            <a:ext cx="5868318" cy="894279"/>
          </a:xfrm>
          <a:prstGeom prst="rect">
            <a:avLst/>
          </a:prstGeom>
          <a:noFill/>
        </p:spPr>
      </p:pic>
      <p:pic>
        <p:nvPicPr>
          <p:cNvPr id="30" name="Picture 4" descr="http://2.bp.blogspot.com/_hnCtHg5syTo/S-QY0NuPrrI/AAAAAAAAAKk/yHswSLD0fQk/s1600/NIST+Cloud.jpg"/>
          <p:cNvPicPr>
            <a:picLocks noChangeAspect="1" noChangeArrowheads="1"/>
          </p:cNvPicPr>
          <p:nvPr>
            <p:custDataLst>
              <p:tags r:id="rId7"/>
            </p:custDataLst>
          </p:nvPr>
        </p:nvPicPr>
        <p:blipFill>
          <a:blip r:embed="rId13" cstate="print"/>
          <a:srcRect t="19995" r="20180" b="51606"/>
          <a:stretch>
            <a:fillRect/>
          </a:stretch>
        </p:blipFill>
        <p:spPr bwMode="auto">
          <a:xfrm>
            <a:off x="459082" y="1818382"/>
            <a:ext cx="5851410" cy="1317249"/>
          </a:xfrm>
          <a:prstGeom prst="rect">
            <a:avLst/>
          </a:prstGeom>
          <a:noFill/>
        </p:spPr>
      </p:pic>
      <p:sp>
        <p:nvSpPr>
          <p:cNvPr id="9" name="TextBox 8"/>
          <p:cNvSpPr txBox="1"/>
          <p:nvPr/>
        </p:nvSpPr>
        <p:spPr>
          <a:xfrm>
            <a:off x="6368260" y="2361962"/>
            <a:ext cx="1480340" cy="523220"/>
          </a:xfrm>
          <a:prstGeom prst="rect">
            <a:avLst/>
          </a:prstGeom>
          <a:noFill/>
        </p:spPr>
        <p:txBody>
          <a:bodyPr wrap="square" rtlCol="0">
            <a:spAutoFit/>
          </a:bodyPr>
          <a:lstStyle/>
          <a:p>
            <a:pPr algn="l"/>
            <a:r>
              <a:rPr lang="en-US" sz="1400" b="1" i="1" dirty="0" smtClean="0">
                <a:solidFill>
                  <a:srgbClr val="333333"/>
                </a:solidFill>
                <a:latin typeface="Arial"/>
                <a:ea typeface="ＭＳ Ｐゴシック"/>
              </a:rPr>
              <a:t>Essential Characteristics </a:t>
            </a:r>
          </a:p>
        </p:txBody>
      </p:sp>
      <p:sp>
        <p:nvSpPr>
          <p:cNvPr id="10" name="TextBox 9"/>
          <p:cNvSpPr txBox="1"/>
          <p:nvPr/>
        </p:nvSpPr>
        <p:spPr>
          <a:xfrm>
            <a:off x="6368260" y="3275583"/>
            <a:ext cx="1632740" cy="307777"/>
          </a:xfrm>
          <a:prstGeom prst="rect">
            <a:avLst/>
          </a:prstGeom>
          <a:noFill/>
        </p:spPr>
        <p:txBody>
          <a:bodyPr wrap="square" rtlCol="0">
            <a:spAutoFit/>
          </a:bodyPr>
          <a:lstStyle/>
          <a:p>
            <a:pPr algn="l"/>
            <a:r>
              <a:rPr lang="en-US" sz="1400" b="1" i="1" dirty="0" smtClean="0">
                <a:solidFill>
                  <a:srgbClr val="333333"/>
                </a:solidFill>
                <a:latin typeface="Arial"/>
                <a:ea typeface="ＭＳ Ｐゴシック"/>
              </a:rPr>
              <a:t>Delivery Models</a:t>
            </a:r>
          </a:p>
        </p:txBody>
      </p:sp>
      <p:sp>
        <p:nvSpPr>
          <p:cNvPr id="11" name="TextBox 10"/>
          <p:cNvSpPr txBox="1"/>
          <p:nvPr/>
        </p:nvSpPr>
        <p:spPr>
          <a:xfrm>
            <a:off x="6368260" y="4558605"/>
            <a:ext cx="2013740" cy="307777"/>
          </a:xfrm>
          <a:prstGeom prst="rect">
            <a:avLst/>
          </a:prstGeom>
          <a:noFill/>
        </p:spPr>
        <p:txBody>
          <a:bodyPr wrap="square" rtlCol="0">
            <a:spAutoFit/>
          </a:bodyPr>
          <a:lstStyle/>
          <a:p>
            <a:pPr algn="l"/>
            <a:r>
              <a:rPr lang="en-US" sz="1400" b="1" i="1" dirty="0" smtClean="0">
                <a:solidFill>
                  <a:srgbClr val="333333"/>
                </a:solidFill>
                <a:latin typeface="Arial"/>
                <a:ea typeface="ＭＳ Ｐゴシック"/>
              </a:rPr>
              <a:t>Deployment Models</a:t>
            </a:r>
          </a:p>
        </p:txBody>
      </p:sp>
      <p:sp>
        <p:nvSpPr>
          <p:cNvPr id="13" name="TextBox 12"/>
          <p:cNvSpPr txBox="1"/>
          <p:nvPr/>
        </p:nvSpPr>
        <p:spPr>
          <a:xfrm>
            <a:off x="459082" y="5475982"/>
            <a:ext cx="8164286" cy="1077218"/>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1600" dirty="0">
                <a:solidFill>
                  <a:schemeClr val="bg1"/>
                </a:solidFill>
              </a:rPr>
              <a:t>“Cloud computing is a model for enabling ubiquitous, convenient, on-demand network </a:t>
            </a:r>
            <a:r>
              <a:rPr lang="en-US" sz="1600" dirty="0">
                <a:solidFill>
                  <a:srgbClr val="FFFF00"/>
                </a:solidFill>
              </a:rPr>
              <a:t>access to a shared pool </a:t>
            </a:r>
            <a:r>
              <a:rPr lang="en-US" sz="1600" dirty="0">
                <a:solidFill>
                  <a:schemeClr val="bg1"/>
                </a:solidFill>
              </a:rPr>
              <a:t>of configurable computing resources (e.g., networks, servers, storage, applications, and services) that can be rapidly provisioned and released with </a:t>
            </a:r>
            <a:r>
              <a:rPr lang="en-US" sz="1600" dirty="0">
                <a:solidFill>
                  <a:srgbClr val="FFFF00"/>
                </a:solidFill>
              </a:rPr>
              <a:t>minimal management effort or service provider interaction</a:t>
            </a:r>
            <a:r>
              <a:rPr lang="en-US" sz="1600" dirty="0">
                <a:solidFill>
                  <a:schemeClr val="bg1"/>
                </a:solidFill>
              </a:rPr>
              <a:t>.”</a:t>
            </a:r>
            <a:endParaRPr lang="en-US" sz="1050" dirty="0">
              <a:solidFill>
                <a:schemeClr val="bg1"/>
              </a:solidFill>
            </a:endParaRPr>
          </a:p>
        </p:txBody>
      </p:sp>
    </p:spTree>
    <p:extLst>
      <p:ext uri="{BB962C8B-B14F-4D97-AF65-F5344CB8AC3E}">
        <p14:creationId xmlns:p14="http://schemas.microsoft.com/office/powerpoint/2010/main" val="26990077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QS9UqC.0OESx2oXvh6F1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hWEwatwomkuwvwyAylRan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cYb6DrY2BkuqJyI80.Mud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IncS8AuFg0ml9VdWX.1t0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JJrPPnN9TU.OZOwx8wBZhg"/>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5907</TotalTime>
  <Words>2585</Words>
  <Application>Microsoft Macintosh PowerPoint</Application>
  <PresentationFormat>On-screen Show (4:3)</PresentationFormat>
  <Paragraphs>390</Paragraphs>
  <Slides>26</Slides>
  <Notes>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Clarity</vt:lpstr>
      <vt:lpstr>think-cell Slide</vt:lpstr>
      <vt:lpstr>NVCC  Copes  and  Competes using   IT   Infrastructure</vt:lpstr>
      <vt:lpstr>Coping with Size and Growth</vt:lpstr>
      <vt:lpstr>VCCS Competitively Priced</vt:lpstr>
      <vt:lpstr>Northern VA Really Is Different</vt:lpstr>
      <vt:lpstr>Private Business Thrives in VA</vt:lpstr>
      <vt:lpstr>NVCC Reacted to Demand</vt:lpstr>
      <vt:lpstr>Campus Network</vt:lpstr>
      <vt:lpstr>Must-Have  I.T.</vt:lpstr>
      <vt:lpstr>So What is “The Cloud” Anyway? NVCC is building a private cloud</vt:lpstr>
      <vt:lpstr>Cloud Building Blocks</vt:lpstr>
      <vt:lpstr>Server Software Stack</vt:lpstr>
      <vt:lpstr>Traditional Server Management</vt:lpstr>
      <vt:lpstr>Unified, Embedded Management</vt:lpstr>
      <vt:lpstr>Modular Expansion</vt:lpstr>
      <vt:lpstr>Moving From This…</vt:lpstr>
      <vt:lpstr>To This</vt:lpstr>
      <vt:lpstr>Outcomes</vt:lpstr>
      <vt:lpstr>PowerPoint Presentation</vt:lpstr>
      <vt:lpstr>Virtual Desktop Infrastructure (VDI) Network-based Boot and Applications</vt:lpstr>
      <vt:lpstr>Culture Clash Campus IT control OS but who controls the classroom and lab applications?</vt:lpstr>
      <vt:lpstr>NVCC Teaches Virtualization</vt:lpstr>
      <vt:lpstr>Continued Prosperity</vt:lpstr>
      <vt:lpstr>Questions?</vt:lpstr>
      <vt:lpstr>Upgraded Data Protection</vt:lpstr>
      <vt:lpstr>Disaster Recovery Path</vt:lpstr>
      <vt:lpstr>Reason for UCS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dc:creator>
  <cp:lastModifiedBy>Allen Sinner</cp:lastModifiedBy>
  <cp:revision>213</cp:revision>
  <cp:lastPrinted>2012-11-07T20:14:14Z</cp:lastPrinted>
  <dcterms:created xsi:type="dcterms:W3CDTF">2011-11-29T15:58:03Z</dcterms:created>
  <dcterms:modified xsi:type="dcterms:W3CDTF">2012-11-09T20:15:10Z</dcterms:modified>
</cp:coreProperties>
</file>