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sldIdLst>
    <p:sldId id="256" r:id="rId2"/>
    <p:sldId id="328" r:id="rId3"/>
    <p:sldId id="302" r:id="rId4"/>
    <p:sldId id="306" r:id="rId5"/>
    <p:sldId id="262" r:id="rId6"/>
    <p:sldId id="316" r:id="rId7"/>
    <p:sldId id="257" r:id="rId8"/>
    <p:sldId id="258" r:id="rId9"/>
    <p:sldId id="259" r:id="rId10"/>
    <p:sldId id="309" r:id="rId11"/>
    <p:sldId id="267" r:id="rId12"/>
    <p:sldId id="269" r:id="rId13"/>
    <p:sldId id="273" r:id="rId14"/>
    <p:sldId id="320" r:id="rId15"/>
    <p:sldId id="310" r:id="rId16"/>
    <p:sldId id="279" r:id="rId17"/>
    <p:sldId id="295" r:id="rId18"/>
    <p:sldId id="287" r:id="rId19"/>
    <p:sldId id="289" r:id="rId20"/>
    <p:sldId id="301" r:id="rId21"/>
    <p:sldId id="290" r:id="rId22"/>
    <p:sldId id="288" r:id="rId23"/>
    <p:sldId id="314" r:id="rId24"/>
    <p:sldId id="326" r:id="rId25"/>
    <p:sldId id="297" r:id="rId26"/>
    <p:sldId id="298" r:id="rId27"/>
    <p:sldId id="299" r:id="rId28"/>
    <p:sldId id="315" r:id="rId29"/>
    <p:sldId id="294" r:id="rId30"/>
    <p:sldId id="327" r:id="rId31"/>
    <p:sldId id="317" r:id="rId32"/>
    <p:sldId id="296" r:id="rId33"/>
    <p:sldId id="318" r:id="rId34"/>
    <p:sldId id="319" r:id="rId35"/>
    <p:sldId id="313" r:id="rId36"/>
    <p:sldId id="325" r:id="rId37"/>
    <p:sldId id="321" r:id="rId38"/>
    <p:sldId id="322" r:id="rId39"/>
    <p:sldId id="323" r:id="rId40"/>
    <p:sldId id="324" r:id="rId41"/>
    <p:sldId id="312" r:id="rId42"/>
    <p:sldId id="282" r:id="rId43"/>
    <p:sldId id="283" r:id="rId44"/>
    <p:sldId id="304"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ls Holgersson"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94660"/>
  </p:normalViewPr>
  <p:slideViewPr>
    <p:cSldViewPr snapToGrid="0" snapToObjects="1">
      <p:cViewPr>
        <p:scale>
          <a:sx n="81" d="100"/>
          <a:sy n="81" d="100"/>
        </p:scale>
        <p:origin x="-1896"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10-08T14:44:58.551" idx="1">
    <p:pos x="5760" y="0"/>
    <p:text>Change logo in bottom left corner to Educause logoF
For ALL SLIDES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10-08T14:44:58.551" idx="4">
    <p:pos x="5760" y="0"/>
    <p:text>Change logo in bottom left corner to Educause logoF
For ALL SLIDES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2-10-08T15:03:37.030" idx="3">
    <p:pos x="5760" y="0"/>
    <p:text>Add zoomed in picture of VGo disclaimer sign</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2-10-08T14:55:07.782" idx="2">
    <p:pos x="5760" y="0"/>
    <p:text>Add VGo case picture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3638EA-175C-C044-8B2A-EC59364016E9}" type="datetimeFigureOut">
              <a:rPr lang="en-US" smtClean="0"/>
              <a:t>Thursday12/20/12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DC9179-10E6-1344-A0B5-5F80608ED0E4}" type="slidenum">
              <a:rPr lang="en-US" smtClean="0"/>
              <a:t>‹#›</a:t>
            </a:fld>
            <a:endParaRPr lang="en-US"/>
          </a:p>
        </p:txBody>
      </p:sp>
    </p:spTree>
    <p:extLst>
      <p:ext uri="{BB962C8B-B14F-4D97-AF65-F5344CB8AC3E}">
        <p14:creationId xmlns:p14="http://schemas.microsoft.com/office/powerpoint/2010/main" val="1597119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9179-10E6-1344-A0B5-5F80608ED0E4}" type="slidenum">
              <a:rPr lang="en-US" smtClean="0"/>
              <a:t>1</a:t>
            </a:fld>
            <a:endParaRPr lang="en-US"/>
          </a:p>
        </p:txBody>
      </p:sp>
    </p:spTree>
    <p:extLst>
      <p:ext uri="{BB962C8B-B14F-4D97-AF65-F5344CB8AC3E}">
        <p14:creationId xmlns:p14="http://schemas.microsoft.com/office/powerpoint/2010/main" val="1482977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C9179-10E6-1344-A0B5-5F80608ED0E4}" type="slidenum">
              <a:rPr lang="en-US" smtClean="0"/>
              <a:t>2</a:t>
            </a:fld>
            <a:endParaRPr lang="en-US"/>
          </a:p>
        </p:txBody>
      </p:sp>
    </p:spTree>
    <p:extLst>
      <p:ext uri="{BB962C8B-B14F-4D97-AF65-F5344CB8AC3E}">
        <p14:creationId xmlns:p14="http://schemas.microsoft.com/office/powerpoint/2010/main" val="1482977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Texas Education Telecommunications Network was created in 1996 as a recommendation in the TEA Long-Range Plan for Technology.  The network originally provided video conferencing services until it was upgraded in 2006 to a gigabit backbone, utilizing capacity mainly from the LEARN network.  Today TETN provides network and content services such as internet access, Internet2 access, access to the Texas education intranet, backhauling, and disaster recovery transport.</a:t>
            </a:r>
            <a:endParaRPr lang="en-US" dirty="0" smtClean="0"/>
          </a:p>
          <a:p>
            <a:endParaRPr lang="en-US" dirty="0"/>
          </a:p>
        </p:txBody>
      </p:sp>
      <p:sp>
        <p:nvSpPr>
          <p:cNvPr id="4" name="Slide Number Placeholder 3"/>
          <p:cNvSpPr>
            <a:spLocks noGrp="1"/>
          </p:cNvSpPr>
          <p:nvPr>
            <p:ph type="sldNum" sz="quarter" idx="10"/>
          </p:nvPr>
        </p:nvSpPr>
        <p:spPr/>
        <p:txBody>
          <a:bodyPr/>
          <a:lstStyle/>
          <a:p>
            <a:fld id="{65DC9179-10E6-1344-A0B5-5F80608ED0E4}" type="slidenum">
              <a:rPr lang="en-US" smtClean="0"/>
              <a:t>11</a:t>
            </a:fld>
            <a:endParaRPr lang="en-US"/>
          </a:p>
        </p:txBody>
      </p:sp>
    </p:spTree>
    <p:extLst>
      <p:ext uri="{BB962C8B-B14F-4D97-AF65-F5344CB8AC3E}">
        <p14:creationId xmlns:p14="http://schemas.microsoft.com/office/powerpoint/2010/main" val="12551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TETN is a</a:t>
            </a:r>
            <a:r>
              <a:rPr lang="en-US" baseline="0" dirty="0" smtClean="0"/>
              <a:t> gigabit, middle-mile network connecting the 20 ESC regional networks.  Besides providing network connectivity to their schools, the ESCs also connect content providers in their region to provide content to students and professional development to educators. </a:t>
            </a:r>
            <a:endParaRPr lang="en-US" dirty="0" smtClean="0"/>
          </a:p>
          <a:p>
            <a:endParaRPr lang="en-US" dirty="0"/>
          </a:p>
        </p:txBody>
      </p:sp>
      <p:sp>
        <p:nvSpPr>
          <p:cNvPr id="4" name="Slide Number Placeholder 3"/>
          <p:cNvSpPr>
            <a:spLocks noGrp="1"/>
          </p:cNvSpPr>
          <p:nvPr>
            <p:ph type="sldNum" sz="quarter" idx="10"/>
          </p:nvPr>
        </p:nvSpPr>
        <p:spPr/>
        <p:txBody>
          <a:bodyPr/>
          <a:lstStyle/>
          <a:p>
            <a:fld id="{65DC9179-10E6-1344-A0B5-5F80608ED0E4}" type="slidenum">
              <a:rPr lang="en-US" smtClean="0"/>
              <a:t>12</a:t>
            </a:fld>
            <a:endParaRPr lang="en-US"/>
          </a:p>
        </p:txBody>
      </p:sp>
    </p:spTree>
    <p:extLst>
      <p:ext uri="{BB962C8B-B14F-4D97-AF65-F5344CB8AC3E}">
        <p14:creationId xmlns:p14="http://schemas.microsoft.com/office/powerpoint/2010/main" val="2603712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Through TETN and the Distance Learning Workgroup, the ESCs provide a wide variety</a:t>
            </a:r>
            <a:r>
              <a:rPr lang="en-US" baseline="0" dirty="0" smtClean="0"/>
              <a:t> of content programs that are shared among schools in the regions across the State and across the nation utilizing I2 access. </a:t>
            </a:r>
            <a:endParaRPr lang="en-US" dirty="0" smtClean="0"/>
          </a:p>
          <a:p>
            <a:endParaRPr lang="en-US" dirty="0"/>
          </a:p>
        </p:txBody>
      </p:sp>
      <p:sp>
        <p:nvSpPr>
          <p:cNvPr id="4" name="Slide Number Placeholder 3"/>
          <p:cNvSpPr>
            <a:spLocks noGrp="1"/>
          </p:cNvSpPr>
          <p:nvPr>
            <p:ph type="sldNum" sz="quarter" idx="10"/>
          </p:nvPr>
        </p:nvSpPr>
        <p:spPr/>
        <p:txBody>
          <a:bodyPr/>
          <a:lstStyle/>
          <a:p>
            <a:fld id="{65DC9179-10E6-1344-A0B5-5F80608ED0E4}" type="slidenum">
              <a:rPr lang="en-US" smtClean="0"/>
              <a:t>13</a:t>
            </a:fld>
            <a:endParaRPr lang="en-US"/>
          </a:p>
        </p:txBody>
      </p:sp>
    </p:spTree>
    <p:extLst>
      <p:ext uri="{BB962C8B-B14F-4D97-AF65-F5344CB8AC3E}">
        <p14:creationId xmlns:p14="http://schemas.microsoft.com/office/powerpoint/2010/main" val="428506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t>Through TETN and the Distance Learning Workgroup, the ESCs provide a wide variety</a:t>
            </a:r>
            <a:r>
              <a:rPr lang="en-US" baseline="0" smtClean="0"/>
              <a:t> of content programs that are shared among schools in the regions across the State and across the nation utilizing I2 access. </a:t>
            </a:r>
            <a:endParaRPr lang="en-US" smtClean="0"/>
          </a:p>
          <a:p>
            <a:endParaRPr lang="en-US"/>
          </a:p>
        </p:txBody>
      </p:sp>
      <p:sp>
        <p:nvSpPr>
          <p:cNvPr id="4" name="Slide Number Placeholder 3"/>
          <p:cNvSpPr>
            <a:spLocks noGrp="1"/>
          </p:cNvSpPr>
          <p:nvPr>
            <p:ph type="sldNum" sz="quarter" idx="10"/>
          </p:nvPr>
        </p:nvSpPr>
        <p:spPr/>
        <p:txBody>
          <a:bodyPr/>
          <a:lstStyle/>
          <a:p>
            <a:fld id="{65DC9179-10E6-1344-A0B5-5F80608ED0E4}" type="slidenum">
              <a:rPr lang="en-US" smtClean="0"/>
              <a:t>14</a:t>
            </a:fld>
            <a:endParaRPr lang="en-US"/>
          </a:p>
        </p:txBody>
      </p:sp>
    </p:spTree>
    <p:extLst>
      <p:ext uri="{BB962C8B-B14F-4D97-AF65-F5344CB8AC3E}">
        <p14:creationId xmlns:p14="http://schemas.microsoft.com/office/powerpoint/2010/main" val="2722123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A3038D-944E-6548-A637-1A6098543D6E}" type="datetimeFigureOut">
              <a:rPr lang="en-US" smtClean="0"/>
              <a:pPr/>
              <a:t>Thursday12/20/12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D1341-972F-E746-9723-8C70B9ABF309}" type="slidenum">
              <a:rPr lang="en-US" smtClean="0"/>
              <a:pPr/>
              <a:t>‹#›</a:t>
            </a:fld>
            <a:endParaRPr lang="en-US"/>
          </a:p>
        </p:txBody>
      </p:sp>
    </p:spTree>
    <p:extLst>
      <p:ext uri="{BB962C8B-B14F-4D97-AF65-F5344CB8AC3E}">
        <p14:creationId xmlns:p14="http://schemas.microsoft.com/office/powerpoint/2010/main" val="675565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A3038D-944E-6548-A637-1A6098543D6E}" type="datetimeFigureOut">
              <a:rPr lang="en-US" smtClean="0"/>
              <a:pPr/>
              <a:t>Thursday12/20/12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D1341-972F-E746-9723-8C70B9ABF309}" type="slidenum">
              <a:rPr lang="en-US" smtClean="0"/>
              <a:pPr/>
              <a:t>‹#›</a:t>
            </a:fld>
            <a:endParaRPr lang="en-US"/>
          </a:p>
        </p:txBody>
      </p:sp>
    </p:spTree>
    <p:extLst>
      <p:ext uri="{BB962C8B-B14F-4D97-AF65-F5344CB8AC3E}">
        <p14:creationId xmlns:p14="http://schemas.microsoft.com/office/powerpoint/2010/main" val="4088653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A3038D-944E-6548-A637-1A6098543D6E}" type="datetimeFigureOut">
              <a:rPr lang="en-US" smtClean="0"/>
              <a:pPr/>
              <a:t>Thursday12/20/12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D1341-972F-E746-9723-8C70B9ABF309}" type="slidenum">
              <a:rPr lang="en-US" smtClean="0"/>
              <a:pPr/>
              <a:t>‹#›</a:t>
            </a:fld>
            <a:endParaRPr lang="en-US"/>
          </a:p>
        </p:txBody>
      </p:sp>
    </p:spTree>
    <p:extLst>
      <p:ext uri="{BB962C8B-B14F-4D97-AF65-F5344CB8AC3E}">
        <p14:creationId xmlns:p14="http://schemas.microsoft.com/office/powerpoint/2010/main" val="1436268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A3038D-944E-6548-A637-1A6098543D6E}" type="datetimeFigureOut">
              <a:rPr lang="en-US" smtClean="0"/>
              <a:pPr/>
              <a:t>Thursday12/20/12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D1341-972F-E746-9723-8C70B9ABF309}" type="slidenum">
              <a:rPr lang="en-US" smtClean="0"/>
              <a:pPr/>
              <a:t>‹#›</a:t>
            </a:fld>
            <a:endParaRPr lang="en-US"/>
          </a:p>
        </p:txBody>
      </p:sp>
    </p:spTree>
    <p:extLst>
      <p:ext uri="{BB962C8B-B14F-4D97-AF65-F5344CB8AC3E}">
        <p14:creationId xmlns:p14="http://schemas.microsoft.com/office/powerpoint/2010/main" val="1620766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A3038D-944E-6548-A637-1A6098543D6E}" type="datetimeFigureOut">
              <a:rPr lang="en-US" smtClean="0"/>
              <a:pPr/>
              <a:t>Thursday12/20/12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D1341-972F-E746-9723-8C70B9ABF309}" type="slidenum">
              <a:rPr lang="en-US" smtClean="0"/>
              <a:pPr/>
              <a:t>‹#›</a:t>
            </a:fld>
            <a:endParaRPr lang="en-US"/>
          </a:p>
        </p:txBody>
      </p:sp>
    </p:spTree>
    <p:extLst>
      <p:ext uri="{BB962C8B-B14F-4D97-AF65-F5344CB8AC3E}">
        <p14:creationId xmlns:p14="http://schemas.microsoft.com/office/powerpoint/2010/main" val="9991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A3038D-944E-6548-A637-1A6098543D6E}" type="datetimeFigureOut">
              <a:rPr lang="en-US" smtClean="0"/>
              <a:pPr/>
              <a:t>Thursday12/20/12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D1341-972F-E746-9723-8C70B9ABF309}" type="slidenum">
              <a:rPr lang="en-US" smtClean="0"/>
              <a:pPr/>
              <a:t>‹#›</a:t>
            </a:fld>
            <a:endParaRPr lang="en-US"/>
          </a:p>
        </p:txBody>
      </p:sp>
    </p:spTree>
    <p:extLst>
      <p:ext uri="{BB962C8B-B14F-4D97-AF65-F5344CB8AC3E}">
        <p14:creationId xmlns:p14="http://schemas.microsoft.com/office/powerpoint/2010/main" val="3844314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A3038D-944E-6548-A637-1A6098543D6E}" type="datetimeFigureOut">
              <a:rPr lang="en-US" smtClean="0"/>
              <a:pPr/>
              <a:t>Thursday12/20/12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7D1341-972F-E746-9723-8C70B9ABF309}" type="slidenum">
              <a:rPr lang="en-US" smtClean="0"/>
              <a:pPr/>
              <a:t>‹#›</a:t>
            </a:fld>
            <a:endParaRPr lang="en-US"/>
          </a:p>
        </p:txBody>
      </p:sp>
    </p:spTree>
    <p:extLst>
      <p:ext uri="{BB962C8B-B14F-4D97-AF65-F5344CB8AC3E}">
        <p14:creationId xmlns:p14="http://schemas.microsoft.com/office/powerpoint/2010/main" val="4008094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A3038D-944E-6548-A637-1A6098543D6E}" type="datetimeFigureOut">
              <a:rPr lang="en-US" smtClean="0"/>
              <a:pPr/>
              <a:t>Thursday12/20/12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7D1341-972F-E746-9723-8C70B9ABF309}" type="slidenum">
              <a:rPr lang="en-US" smtClean="0"/>
              <a:pPr/>
              <a:t>‹#›</a:t>
            </a:fld>
            <a:endParaRPr lang="en-US"/>
          </a:p>
        </p:txBody>
      </p:sp>
    </p:spTree>
    <p:extLst>
      <p:ext uri="{BB962C8B-B14F-4D97-AF65-F5344CB8AC3E}">
        <p14:creationId xmlns:p14="http://schemas.microsoft.com/office/powerpoint/2010/main" val="1701792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3038D-944E-6548-A637-1A6098543D6E}" type="datetimeFigureOut">
              <a:rPr lang="en-US" smtClean="0"/>
              <a:pPr/>
              <a:t>Thursday12/20/12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7D1341-972F-E746-9723-8C70B9ABF309}" type="slidenum">
              <a:rPr lang="en-US" smtClean="0"/>
              <a:pPr/>
              <a:t>‹#›</a:t>
            </a:fld>
            <a:endParaRPr lang="en-US"/>
          </a:p>
        </p:txBody>
      </p:sp>
    </p:spTree>
    <p:extLst>
      <p:ext uri="{BB962C8B-B14F-4D97-AF65-F5344CB8AC3E}">
        <p14:creationId xmlns:p14="http://schemas.microsoft.com/office/powerpoint/2010/main" val="2629589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A3038D-944E-6548-A637-1A6098543D6E}" type="datetimeFigureOut">
              <a:rPr lang="en-US" smtClean="0"/>
              <a:pPr/>
              <a:t>Thursday12/20/12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D1341-972F-E746-9723-8C70B9ABF309}" type="slidenum">
              <a:rPr lang="en-US" smtClean="0"/>
              <a:pPr/>
              <a:t>‹#›</a:t>
            </a:fld>
            <a:endParaRPr lang="en-US"/>
          </a:p>
        </p:txBody>
      </p:sp>
    </p:spTree>
    <p:extLst>
      <p:ext uri="{BB962C8B-B14F-4D97-AF65-F5344CB8AC3E}">
        <p14:creationId xmlns:p14="http://schemas.microsoft.com/office/powerpoint/2010/main" val="814570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A3038D-944E-6548-A637-1A6098543D6E}" type="datetimeFigureOut">
              <a:rPr lang="en-US" smtClean="0"/>
              <a:pPr/>
              <a:t>Thursday12/20/12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D1341-972F-E746-9723-8C70B9ABF309}" type="slidenum">
              <a:rPr lang="en-US" smtClean="0"/>
              <a:pPr/>
              <a:t>‹#›</a:t>
            </a:fld>
            <a:endParaRPr lang="en-US"/>
          </a:p>
        </p:txBody>
      </p:sp>
    </p:spTree>
    <p:extLst>
      <p:ext uri="{BB962C8B-B14F-4D97-AF65-F5344CB8AC3E}">
        <p14:creationId xmlns:p14="http://schemas.microsoft.com/office/powerpoint/2010/main" val="3981505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t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EDUCAUSE2012slide.tif"/>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3038D-944E-6548-A637-1A6098543D6E}" type="datetimeFigureOut">
              <a:rPr lang="en-US" smtClean="0"/>
              <a:pPr/>
              <a:t>Thursday12/20/12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7D1341-972F-E746-9723-8C70B9ABF309}" type="slidenum">
              <a:rPr lang="en-US" smtClean="0"/>
              <a:pPr/>
              <a:t>‹#›</a:t>
            </a:fld>
            <a:endParaRPr lang="en-US"/>
          </a:p>
        </p:txBody>
      </p:sp>
    </p:spTree>
    <p:extLst>
      <p:ext uri="{BB962C8B-B14F-4D97-AF65-F5344CB8AC3E}">
        <p14:creationId xmlns:p14="http://schemas.microsoft.com/office/powerpoint/2010/main" val="3390987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wmf"/><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wmf"/><Relationship Id="rId8" Type="http://schemas.openxmlformats.org/officeDocument/2006/relationships/hyperlink" Target="TETN%20Plus%5CPresentations%5Ccanada%20presentation%5CTX_Future_Problem_Solvers_Clip.mpg" TargetMode="External"/><Relationship Id="rId9" Type="http://schemas.openxmlformats.org/officeDocument/2006/relationships/image" Target="../media/image20.png"/><Relationship Id="rId10"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creativecommons.org/licenses/by-nc-sa/3.0/" TargetMode="External"/><Relationship Id="rId5" Type="http://schemas.openxmlformats.org/officeDocument/2006/relationships/comments" Target="../comments/comment2.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image" Target="../media/image3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 Id="rId3" Type="http://schemas.openxmlformats.org/officeDocument/2006/relationships/comments" Target="../comments/commen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 Id="rId3" Type="http://schemas.openxmlformats.org/officeDocument/2006/relationships/image" Target="../media/image3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 Id="rId3" Type="http://schemas.openxmlformats.org/officeDocument/2006/relationships/image" Target="../media/image4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4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 Id="rId3" Type="http://schemas.openxmlformats.org/officeDocument/2006/relationships/image" Target="../media/image4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comments" Target="../comments/comment4.xml"/><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85" y="1307453"/>
            <a:ext cx="7772400" cy="1470025"/>
          </a:xfrm>
        </p:spPr>
        <p:txBody>
          <a:bodyPr>
            <a:noAutofit/>
          </a:bodyPr>
          <a:lstStyle/>
          <a:p>
            <a:r>
              <a:rPr lang="en-US" sz="4800" b="1" dirty="0" smtClean="0"/>
              <a:t>Reading, Writing, &amp; Robots: Using remote controlled video conferencing for instructional enrichment</a:t>
            </a:r>
            <a:endParaRPr lang="en-US" sz="4800" b="1" dirty="0"/>
          </a:p>
        </p:txBody>
      </p:sp>
      <p:sp>
        <p:nvSpPr>
          <p:cNvPr id="3" name="Subtitle 2"/>
          <p:cNvSpPr>
            <a:spLocks noGrp="1"/>
          </p:cNvSpPr>
          <p:nvPr>
            <p:ph type="subTitle" idx="1"/>
          </p:nvPr>
        </p:nvSpPr>
        <p:spPr>
          <a:xfrm>
            <a:off x="683585" y="4063760"/>
            <a:ext cx="2514600" cy="1716150"/>
          </a:xfrm>
        </p:spPr>
        <p:txBody>
          <a:bodyPr>
            <a:normAutofit/>
          </a:bodyPr>
          <a:lstStyle/>
          <a:p>
            <a:r>
              <a:rPr lang="en-US" sz="3000" dirty="0" smtClean="0"/>
              <a:t>Tim Logan</a:t>
            </a:r>
          </a:p>
          <a:p>
            <a:pPr>
              <a:lnSpc>
                <a:spcPct val="90000"/>
              </a:lnSpc>
            </a:pPr>
            <a:r>
              <a:rPr lang="en-US" sz="1800" dirty="0" smtClean="0"/>
              <a:t>Associate Vice President, Electronic Library,</a:t>
            </a:r>
          </a:p>
          <a:p>
            <a:pPr>
              <a:lnSpc>
                <a:spcPct val="70000"/>
              </a:lnSpc>
            </a:pPr>
            <a:r>
              <a:rPr lang="en-US" sz="1800" dirty="0" smtClean="0"/>
              <a:t>Baylor University</a:t>
            </a:r>
          </a:p>
          <a:p>
            <a:pPr>
              <a:lnSpc>
                <a:spcPct val="20000"/>
              </a:lnSpc>
            </a:pPr>
            <a:endParaRPr lang="en-US" sz="1900" dirty="0"/>
          </a:p>
        </p:txBody>
      </p:sp>
      <p:sp>
        <p:nvSpPr>
          <p:cNvPr id="4" name="Subtitle 2"/>
          <p:cNvSpPr txBox="1">
            <a:spLocks/>
          </p:cNvSpPr>
          <p:nvPr/>
        </p:nvSpPr>
        <p:spPr>
          <a:xfrm>
            <a:off x="5838620" y="4079274"/>
            <a:ext cx="2617365" cy="149843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000" dirty="0" smtClean="0"/>
              <a:t>Nils </a:t>
            </a:r>
            <a:r>
              <a:rPr lang="en-US" sz="3000" dirty="0" err="1" smtClean="0"/>
              <a:t>Holgersson</a:t>
            </a:r>
            <a:endParaRPr lang="en-US" sz="3000" dirty="0" smtClean="0"/>
          </a:p>
          <a:p>
            <a:pPr>
              <a:lnSpc>
                <a:spcPct val="90000"/>
              </a:lnSpc>
            </a:pPr>
            <a:r>
              <a:rPr lang="en-US" sz="1800" dirty="0" smtClean="0"/>
              <a:t>Academic Consultant,</a:t>
            </a:r>
          </a:p>
          <a:p>
            <a:pPr>
              <a:lnSpc>
                <a:spcPct val="90000"/>
              </a:lnSpc>
            </a:pPr>
            <a:r>
              <a:rPr lang="en-US" sz="1800" dirty="0" smtClean="0"/>
              <a:t>Electronic Library,</a:t>
            </a:r>
          </a:p>
          <a:p>
            <a:pPr>
              <a:lnSpc>
                <a:spcPct val="90000"/>
              </a:lnSpc>
            </a:pPr>
            <a:r>
              <a:rPr lang="en-US" sz="1800" dirty="0" smtClean="0"/>
              <a:t>Baylor University</a:t>
            </a:r>
          </a:p>
          <a:p>
            <a:pPr>
              <a:lnSpc>
                <a:spcPct val="20000"/>
              </a:lnSpc>
            </a:pPr>
            <a:endParaRPr lang="en-US" sz="1900" dirty="0"/>
          </a:p>
        </p:txBody>
      </p:sp>
      <p:sp>
        <p:nvSpPr>
          <p:cNvPr id="8" name="Subtitle 2"/>
          <p:cNvSpPr txBox="1">
            <a:spLocks/>
          </p:cNvSpPr>
          <p:nvPr/>
        </p:nvSpPr>
        <p:spPr>
          <a:xfrm>
            <a:off x="3391951" y="4078673"/>
            <a:ext cx="2347200" cy="1716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000" dirty="0" smtClean="0"/>
              <a:t>Pattie Orr</a:t>
            </a:r>
          </a:p>
          <a:p>
            <a:pPr>
              <a:lnSpc>
                <a:spcPct val="90000"/>
              </a:lnSpc>
            </a:pPr>
            <a:r>
              <a:rPr lang="en-US" sz="1800" dirty="0" smtClean="0"/>
              <a:t>Vice President for IT &amp; Dean of Libraries,</a:t>
            </a:r>
          </a:p>
          <a:p>
            <a:pPr>
              <a:lnSpc>
                <a:spcPct val="70000"/>
              </a:lnSpc>
            </a:pPr>
            <a:r>
              <a:rPr lang="en-US" sz="1800" dirty="0" smtClean="0"/>
              <a:t>Baylor University</a:t>
            </a:r>
          </a:p>
          <a:p>
            <a:pPr>
              <a:lnSpc>
                <a:spcPct val="20000"/>
              </a:lnSpc>
            </a:pPr>
            <a:endParaRPr lang="en-US" sz="1900" dirty="0"/>
          </a:p>
        </p:txBody>
      </p:sp>
    </p:spTree>
    <p:extLst>
      <p:ext uri="{BB962C8B-B14F-4D97-AF65-F5344CB8AC3E}">
        <p14:creationId xmlns:p14="http://schemas.microsoft.com/office/powerpoint/2010/main" val="641092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6226" y="1387610"/>
            <a:ext cx="8636000" cy="2482850"/>
          </a:xfrm>
          <a:prstGeom prst="rect">
            <a:avLst/>
          </a:prstGeom>
        </p:spPr>
      </p:pic>
    </p:spTree>
    <p:extLst>
      <p:ext uri="{BB962C8B-B14F-4D97-AF65-F5344CB8AC3E}">
        <p14:creationId xmlns:p14="http://schemas.microsoft.com/office/powerpoint/2010/main" val="3936707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TETN Consortium</a:t>
            </a:r>
            <a:endParaRPr lang="en-US" b="1" dirty="0"/>
          </a:p>
        </p:txBody>
      </p:sp>
      <p:sp>
        <p:nvSpPr>
          <p:cNvPr id="3" name="Content Placeholder 2"/>
          <p:cNvSpPr>
            <a:spLocks noGrp="1"/>
          </p:cNvSpPr>
          <p:nvPr>
            <p:ph idx="1"/>
          </p:nvPr>
        </p:nvSpPr>
        <p:spPr/>
        <p:txBody>
          <a:bodyPr>
            <a:normAutofit/>
          </a:bodyPr>
          <a:lstStyle/>
          <a:p>
            <a:pPr>
              <a:buFont typeface="Arial" charset="0"/>
              <a:buChar char="•"/>
            </a:pPr>
            <a:r>
              <a:rPr lang="en-US" sz="2600" dirty="0">
                <a:latin typeface="Helvetica" charset="0"/>
              </a:rPr>
              <a:t>TETN is a cooperative of the Texas Education Agency and the 20 Texas Education Service Centers(ESCs). </a:t>
            </a:r>
          </a:p>
          <a:p>
            <a:pPr>
              <a:buFont typeface="Arial" charset="0"/>
              <a:buChar char="•"/>
            </a:pPr>
            <a:r>
              <a:rPr lang="en-US" sz="2600" dirty="0"/>
              <a:t>The mission of the Texas Education Telecommunications Network (TETN) is to facilitate communications among educational entities throughout Texas to improve student performance and to increase efficiency of educational operations via an effective telecommunications network</a:t>
            </a:r>
            <a:r>
              <a:rPr lang="en-US" sz="2600" dirty="0" smtClean="0"/>
              <a:t>.</a:t>
            </a:r>
            <a:endParaRPr lang="en-US" sz="2600" dirty="0">
              <a:latin typeface="Helvetica" charset="0"/>
            </a:endParaRPr>
          </a:p>
        </p:txBody>
      </p:sp>
    </p:spTree>
    <p:extLst>
      <p:ext uri="{BB962C8B-B14F-4D97-AF65-F5344CB8AC3E}">
        <p14:creationId xmlns:p14="http://schemas.microsoft.com/office/powerpoint/2010/main" val="508133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0000"/>
              </a:lnSpc>
            </a:pPr>
            <a:r>
              <a:rPr lang="en-US" b="1" dirty="0" smtClean="0"/>
              <a:t>Other Organizations</a:t>
            </a:r>
            <a:br>
              <a:rPr lang="en-US" b="1" dirty="0" smtClean="0"/>
            </a:br>
            <a:r>
              <a:rPr lang="en-US" b="1" dirty="0" smtClean="0"/>
              <a:t>Connected to ESCs</a:t>
            </a:r>
            <a:endParaRPr lang="en-US" b="1" dirty="0"/>
          </a:p>
        </p:txBody>
      </p:sp>
      <p:sp>
        <p:nvSpPr>
          <p:cNvPr id="3" name="Content Placeholder 2"/>
          <p:cNvSpPr>
            <a:spLocks noGrp="1"/>
          </p:cNvSpPr>
          <p:nvPr>
            <p:ph idx="1"/>
          </p:nvPr>
        </p:nvSpPr>
        <p:spPr/>
        <p:txBody>
          <a:bodyPr>
            <a:normAutofit/>
          </a:bodyPr>
          <a:lstStyle/>
          <a:p>
            <a:r>
              <a:rPr lang="en-US" sz="2600" dirty="0" smtClean="0"/>
              <a:t>Hospitals</a:t>
            </a:r>
          </a:p>
          <a:p>
            <a:r>
              <a:rPr lang="en-US" sz="2600" dirty="0" smtClean="0"/>
              <a:t>Universities/Colleges</a:t>
            </a:r>
          </a:p>
          <a:p>
            <a:r>
              <a:rPr lang="en-US" sz="2600" dirty="0" smtClean="0"/>
              <a:t>Consortiums</a:t>
            </a:r>
          </a:p>
          <a:p>
            <a:r>
              <a:rPr lang="en-US" sz="2600" dirty="0" smtClean="0"/>
              <a:t>Museums</a:t>
            </a:r>
          </a:p>
          <a:p>
            <a:r>
              <a:rPr lang="en-US" sz="2600" dirty="0" smtClean="0"/>
              <a:t>Libraries</a:t>
            </a:r>
            <a:endParaRPr lang="en-US" sz="2600" dirty="0"/>
          </a:p>
        </p:txBody>
      </p:sp>
      <p:grpSp>
        <p:nvGrpSpPr>
          <p:cNvPr id="5" name="Group 4"/>
          <p:cNvGrpSpPr>
            <a:grpSpLocks/>
          </p:cNvGrpSpPr>
          <p:nvPr/>
        </p:nvGrpSpPr>
        <p:grpSpPr bwMode="auto">
          <a:xfrm>
            <a:off x="4182585" y="1638199"/>
            <a:ext cx="2403475" cy="2135188"/>
            <a:chOff x="3552" y="912"/>
            <a:chExt cx="1514" cy="1055"/>
          </a:xfrm>
        </p:grpSpPr>
        <p:pic>
          <p:nvPicPr>
            <p:cNvPr id="6" name="Picture 5" descr="MPj04387060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52" y="912"/>
              <a:ext cx="565"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Cj0436007000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60" y="960"/>
              <a:ext cx="506"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
            <p:cNvSpPr>
              <a:spLocks noChangeShapeType="1"/>
            </p:cNvSpPr>
            <p:nvPr/>
          </p:nvSpPr>
          <p:spPr bwMode="auto">
            <a:xfrm flipV="1">
              <a:off x="4032" y="1200"/>
              <a:ext cx="528" cy="4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0325">
                  <a:solidFill>
                    <a:srgbClr val="000000"/>
                  </a:solidFill>
                  <a:round/>
                  <a:headEnd/>
                  <a:tailEnd/>
                </a14:hiddenLine>
              </a:ext>
            </a:extLst>
          </p:spPr>
          <p:txBody>
            <a:bodyPr/>
            <a:lstStyle/>
            <a:p>
              <a:endParaRPr lang="en-US"/>
            </a:p>
          </p:txBody>
        </p:sp>
        <p:pic>
          <p:nvPicPr>
            <p:cNvPr id="9" name="Picture 8" descr="MPj04385800000[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72" y="1680"/>
              <a:ext cx="432"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9"/>
            <p:cNvSpPr>
              <a:spLocks noChangeShapeType="1"/>
            </p:cNvSpPr>
            <p:nvPr/>
          </p:nvSpPr>
          <p:spPr bwMode="auto">
            <a:xfrm flipH="1" flipV="1">
              <a:off x="4080" y="1440"/>
              <a:ext cx="432" cy="24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0325">
                  <a:solidFill>
                    <a:srgbClr val="000000"/>
                  </a:solidFill>
                  <a:round/>
                  <a:headEnd/>
                  <a:tailEnd/>
                </a14:hiddenLine>
              </a:ext>
            </a:extLst>
          </p:spPr>
          <p:txBody>
            <a:bodyPr/>
            <a:lstStyle/>
            <a:p>
              <a:endParaRPr lang="en-US"/>
            </a:p>
          </p:txBody>
        </p:sp>
      </p:grpSp>
      <p:grpSp>
        <p:nvGrpSpPr>
          <p:cNvPr id="11" name="Group 14"/>
          <p:cNvGrpSpPr>
            <a:grpSpLocks/>
          </p:cNvGrpSpPr>
          <p:nvPr/>
        </p:nvGrpSpPr>
        <p:grpSpPr bwMode="auto">
          <a:xfrm>
            <a:off x="1788635" y="4066104"/>
            <a:ext cx="3536950" cy="1433513"/>
            <a:chOff x="480" y="3360"/>
            <a:chExt cx="1960" cy="669"/>
          </a:xfrm>
        </p:grpSpPr>
        <p:pic>
          <p:nvPicPr>
            <p:cNvPr id="12" name="Picture 15" descr="MPj04328120000[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0" y="3456"/>
              <a:ext cx="864"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j0183328"/>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776" y="3360"/>
              <a:ext cx="664"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18"/>
            <p:cNvSpPr>
              <a:spLocks noChangeShapeType="1"/>
            </p:cNvSpPr>
            <p:nvPr/>
          </p:nvSpPr>
          <p:spPr bwMode="auto">
            <a:xfrm flipH="1">
              <a:off x="1296" y="3600"/>
              <a:ext cx="576" cy="9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0325">
                  <a:solidFill>
                    <a:srgbClr val="000000"/>
                  </a:solidFill>
                  <a:round/>
                  <a:headEnd/>
                  <a:tailEnd/>
                </a14:hiddenLine>
              </a:ext>
            </a:extLst>
          </p:spPr>
          <p:txBody>
            <a:bodyPr/>
            <a:lstStyle/>
            <a:p>
              <a:endParaRPr lang="en-US"/>
            </a:p>
          </p:txBody>
        </p:sp>
      </p:grpSp>
      <p:pic>
        <p:nvPicPr>
          <p:cNvPr id="15" name="Picture 10" descr="MCj04349010000[1]">
            <a:hlinkClick r:id="rId8" action="ppaction://hlinkfile"/>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074347" y="2323286"/>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bbush"/>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000964" y="4115244"/>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702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Projects/Collaborations</a:t>
            </a:r>
            <a:endParaRPr lang="en-US" b="1" dirty="0"/>
          </a:p>
        </p:txBody>
      </p:sp>
      <p:sp>
        <p:nvSpPr>
          <p:cNvPr id="3" name="Content Placeholder 2"/>
          <p:cNvSpPr>
            <a:spLocks noGrp="1"/>
          </p:cNvSpPr>
          <p:nvPr>
            <p:ph idx="1"/>
          </p:nvPr>
        </p:nvSpPr>
        <p:spPr/>
        <p:txBody>
          <a:bodyPr>
            <a:normAutofit/>
          </a:bodyPr>
          <a:lstStyle/>
          <a:p>
            <a:pPr>
              <a:buFontTx/>
              <a:buChar char="•"/>
              <a:defRPr/>
            </a:pPr>
            <a:r>
              <a:rPr lang="en-US" sz="2600" kern="0" dirty="0"/>
              <a:t>High School Courses</a:t>
            </a:r>
          </a:p>
          <a:p>
            <a:pPr>
              <a:buFontTx/>
              <a:buChar char="•"/>
              <a:defRPr/>
            </a:pPr>
            <a:r>
              <a:rPr lang="en-US" sz="2600" kern="0" dirty="0"/>
              <a:t>Dual-Credit College Courses</a:t>
            </a:r>
          </a:p>
          <a:p>
            <a:pPr>
              <a:buFontTx/>
              <a:buChar char="•"/>
              <a:defRPr/>
            </a:pPr>
            <a:r>
              <a:rPr lang="en-US" sz="2600" kern="0" dirty="0"/>
              <a:t>Graduate Courses</a:t>
            </a:r>
          </a:p>
          <a:p>
            <a:pPr>
              <a:buFontTx/>
              <a:buChar char="•"/>
              <a:defRPr/>
            </a:pPr>
            <a:r>
              <a:rPr lang="en-US" sz="2600" kern="0" dirty="0"/>
              <a:t>Staff Development</a:t>
            </a:r>
          </a:p>
          <a:p>
            <a:pPr>
              <a:buFontTx/>
              <a:buChar char="•"/>
              <a:defRPr/>
            </a:pPr>
            <a:r>
              <a:rPr lang="en-US" sz="2600" kern="0" dirty="0"/>
              <a:t>Electronic Field Trips</a:t>
            </a:r>
          </a:p>
          <a:p>
            <a:pPr>
              <a:buFontTx/>
              <a:buChar char="•"/>
              <a:defRPr/>
            </a:pPr>
            <a:r>
              <a:rPr lang="en-US" sz="2600" kern="0" dirty="0"/>
              <a:t>Access to Experts</a:t>
            </a:r>
          </a:p>
          <a:p>
            <a:pPr>
              <a:buFontTx/>
              <a:buChar char="•"/>
              <a:defRPr/>
            </a:pPr>
            <a:r>
              <a:rPr lang="en-US" sz="2600" kern="0" dirty="0"/>
              <a:t>Professional </a:t>
            </a:r>
            <a:r>
              <a:rPr lang="en-US" sz="2600" kern="0" dirty="0" smtClean="0"/>
              <a:t>Development</a:t>
            </a:r>
            <a:endParaRPr lang="en-US" sz="2600" kern="0" dirty="0"/>
          </a:p>
        </p:txBody>
      </p:sp>
      <p:sp>
        <p:nvSpPr>
          <p:cNvPr id="5" name="TextBox 4"/>
          <p:cNvSpPr txBox="1"/>
          <p:nvPr/>
        </p:nvSpPr>
        <p:spPr>
          <a:xfrm>
            <a:off x="5203122" y="2021953"/>
            <a:ext cx="3205717" cy="2400657"/>
          </a:xfrm>
          <a:prstGeom prst="rect">
            <a:avLst/>
          </a:prstGeom>
          <a:noFill/>
          <a:ln>
            <a:solidFill>
              <a:schemeClr val="tx1"/>
            </a:solidFill>
          </a:ln>
        </p:spPr>
        <p:txBody>
          <a:bodyPr wrap="square" rtlCol="0">
            <a:spAutoFit/>
          </a:bodyPr>
          <a:lstStyle/>
          <a:p>
            <a:pPr algn="ctr">
              <a:spcBef>
                <a:spcPct val="50000"/>
              </a:spcBef>
            </a:pPr>
            <a:r>
              <a:rPr lang="en-US" sz="3000" dirty="0"/>
              <a:t>These are all delivered using interactive videoconferencing technology</a:t>
            </a:r>
          </a:p>
        </p:txBody>
      </p:sp>
    </p:spTree>
    <p:extLst>
      <p:ext uri="{BB962C8B-B14F-4D97-AF65-F5344CB8AC3E}">
        <p14:creationId xmlns:p14="http://schemas.microsoft.com/office/powerpoint/2010/main" val="1606592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Projects/Collaborations</a:t>
            </a:r>
            <a:endParaRPr lang="en-US" b="1" dirty="0"/>
          </a:p>
        </p:txBody>
      </p:sp>
      <p:sp>
        <p:nvSpPr>
          <p:cNvPr id="3" name="Content Placeholder 2"/>
          <p:cNvSpPr>
            <a:spLocks noGrp="1"/>
          </p:cNvSpPr>
          <p:nvPr>
            <p:ph idx="1"/>
          </p:nvPr>
        </p:nvSpPr>
        <p:spPr/>
        <p:txBody>
          <a:bodyPr>
            <a:normAutofit/>
          </a:bodyPr>
          <a:lstStyle/>
          <a:p>
            <a:pPr>
              <a:buFontTx/>
              <a:buChar char="•"/>
              <a:defRPr/>
            </a:pPr>
            <a:r>
              <a:rPr lang="en-US" sz="2600" kern="0" dirty="0"/>
              <a:t>High School Courses</a:t>
            </a:r>
          </a:p>
          <a:p>
            <a:pPr>
              <a:buFontTx/>
              <a:buChar char="•"/>
              <a:defRPr/>
            </a:pPr>
            <a:r>
              <a:rPr lang="en-US" sz="2600" kern="0" dirty="0"/>
              <a:t>Dual-Credit College Courses</a:t>
            </a:r>
          </a:p>
          <a:p>
            <a:pPr>
              <a:buFontTx/>
              <a:buChar char="•"/>
              <a:defRPr/>
            </a:pPr>
            <a:r>
              <a:rPr lang="en-US" sz="2600" kern="0" dirty="0"/>
              <a:t>Graduate Courses</a:t>
            </a:r>
          </a:p>
          <a:p>
            <a:pPr>
              <a:buFontTx/>
              <a:buChar char="•"/>
              <a:defRPr/>
            </a:pPr>
            <a:r>
              <a:rPr lang="en-US" sz="2600" kern="0" dirty="0"/>
              <a:t>Staff Development</a:t>
            </a:r>
          </a:p>
          <a:p>
            <a:pPr>
              <a:buFontTx/>
              <a:buChar char="•"/>
              <a:defRPr/>
            </a:pPr>
            <a:r>
              <a:rPr lang="en-US" sz="2600" b="1" kern="0" dirty="0">
                <a:solidFill>
                  <a:srgbClr val="FF0000"/>
                </a:solidFill>
              </a:rPr>
              <a:t>Electronic Field Trips</a:t>
            </a:r>
          </a:p>
          <a:p>
            <a:pPr>
              <a:buFontTx/>
              <a:buChar char="•"/>
              <a:defRPr/>
            </a:pPr>
            <a:r>
              <a:rPr lang="en-US" sz="2600" kern="0" dirty="0"/>
              <a:t>Access to Experts</a:t>
            </a:r>
          </a:p>
          <a:p>
            <a:pPr>
              <a:buFontTx/>
              <a:buChar char="•"/>
              <a:defRPr/>
            </a:pPr>
            <a:r>
              <a:rPr lang="en-US" sz="2600" kern="0" dirty="0"/>
              <a:t>Professional </a:t>
            </a:r>
            <a:r>
              <a:rPr lang="en-US" sz="2600" kern="0" dirty="0" smtClean="0"/>
              <a:t>Development</a:t>
            </a:r>
            <a:endParaRPr lang="en-US" sz="2600" kern="0" dirty="0"/>
          </a:p>
        </p:txBody>
      </p:sp>
      <p:sp>
        <p:nvSpPr>
          <p:cNvPr id="5" name="TextBox 4"/>
          <p:cNvSpPr txBox="1"/>
          <p:nvPr/>
        </p:nvSpPr>
        <p:spPr>
          <a:xfrm>
            <a:off x="5203122" y="2021953"/>
            <a:ext cx="3205717" cy="2400657"/>
          </a:xfrm>
          <a:prstGeom prst="rect">
            <a:avLst/>
          </a:prstGeom>
          <a:noFill/>
          <a:ln>
            <a:solidFill>
              <a:schemeClr val="tx1"/>
            </a:solidFill>
          </a:ln>
        </p:spPr>
        <p:txBody>
          <a:bodyPr wrap="square" rtlCol="0">
            <a:spAutoFit/>
          </a:bodyPr>
          <a:lstStyle/>
          <a:p>
            <a:pPr algn="ctr">
              <a:spcBef>
                <a:spcPct val="50000"/>
              </a:spcBef>
            </a:pPr>
            <a:r>
              <a:rPr lang="en-US" sz="3000" dirty="0"/>
              <a:t>These are all delivered using interactive videoconferencing technology</a:t>
            </a:r>
          </a:p>
        </p:txBody>
      </p:sp>
    </p:spTree>
    <p:extLst>
      <p:ext uri="{BB962C8B-B14F-4D97-AF65-F5344CB8AC3E}">
        <p14:creationId xmlns:p14="http://schemas.microsoft.com/office/powerpoint/2010/main" val="2826537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9402" y="159936"/>
            <a:ext cx="7277100" cy="5433060"/>
          </a:xfrm>
          <a:prstGeom prst="rect">
            <a:avLst/>
          </a:prstGeom>
        </p:spPr>
      </p:pic>
    </p:spTree>
    <p:extLst>
      <p:ext uri="{BB962C8B-B14F-4D97-AF65-F5344CB8AC3E}">
        <p14:creationId xmlns:p14="http://schemas.microsoft.com/office/powerpoint/2010/main" val="3201852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t>Demonstration</a:t>
            </a:r>
            <a:endParaRPr lang="en-US" sz="6000" b="1" dirty="0"/>
          </a:p>
        </p:txBody>
      </p:sp>
    </p:spTree>
    <p:extLst>
      <p:ext uri="{BB962C8B-B14F-4D97-AF65-F5344CB8AC3E}">
        <p14:creationId xmlns:p14="http://schemas.microsoft.com/office/powerpoint/2010/main" val="1548162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900" b="1" dirty="0" smtClean="0"/>
              <a:t>Remote Computer Requirements (PC/Mac)</a:t>
            </a:r>
            <a:endParaRPr lang="en-US" sz="3900" b="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389668"/>
            <a:ext cx="26289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0" y="1389668"/>
            <a:ext cx="5932714"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3949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VGo Physical Features</a:t>
            </a:r>
            <a:endParaRPr lang="en-US" b="1" dirty="0"/>
          </a:p>
        </p:txBody>
      </p:sp>
      <p:sp>
        <p:nvSpPr>
          <p:cNvPr id="3" name="Content Placeholder 2"/>
          <p:cNvSpPr>
            <a:spLocks noGrp="1"/>
          </p:cNvSpPr>
          <p:nvPr>
            <p:ph idx="1"/>
          </p:nvPr>
        </p:nvSpPr>
        <p:spPr>
          <a:xfrm>
            <a:off x="5442856" y="1600200"/>
            <a:ext cx="3243943" cy="4046477"/>
          </a:xfrm>
        </p:spPr>
        <p:txBody>
          <a:bodyPr>
            <a:normAutofit/>
          </a:bodyPr>
          <a:lstStyle/>
          <a:p>
            <a:r>
              <a:rPr lang="en-US" dirty="0" smtClean="0"/>
              <a:t>4 </a:t>
            </a:r>
            <a:r>
              <a:rPr lang="en-US" dirty="0" err="1" smtClean="0"/>
              <a:t>ft</a:t>
            </a:r>
            <a:r>
              <a:rPr lang="en-US" dirty="0" smtClean="0"/>
              <a:t> Tall</a:t>
            </a:r>
          </a:p>
          <a:p>
            <a:r>
              <a:rPr lang="en-US" dirty="0" smtClean="0"/>
              <a:t>18 </a:t>
            </a:r>
            <a:r>
              <a:rPr lang="en-US" dirty="0" err="1" smtClean="0"/>
              <a:t>lbs</a:t>
            </a:r>
            <a:endParaRPr lang="en-US" dirty="0"/>
          </a:p>
          <a:p>
            <a:r>
              <a:rPr lang="en-US" dirty="0" smtClean="0"/>
              <a:t>Can travel up to 3 </a:t>
            </a:r>
            <a:r>
              <a:rPr lang="en-US" dirty="0" err="1" smtClean="0"/>
              <a:t>ft</a:t>
            </a:r>
            <a:r>
              <a:rPr lang="en-US" dirty="0" smtClean="0"/>
              <a:t>/sec</a:t>
            </a:r>
          </a:p>
          <a:p>
            <a:r>
              <a:rPr lang="en-US" dirty="0" smtClean="0"/>
              <a:t>38 LED lights</a:t>
            </a:r>
          </a:p>
          <a:p>
            <a:pPr lvl="1"/>
            <a:endParaRPr lang="en-US" dirty="0" smtClean="0"/>
          </a:p>
        </p:txBody>
      </p:sp>
      <p:pic>
        <p:nvPicPr>
          <p:cNvPr id="5" name="Picture 4" descr="DSC_011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2856" y="1600200"/>
            <a:ext cx="4784023" cy="3168639"/>
          </a:xfrm>
          <a:prstGeom prst="rect">
            <a:avLst/>
          </a:prstGeom>
        </p:spPr>
      </p:pic>
    </p:spTree>
    <p:extLst>
      <p:ext uri="{BB962C8B-B14F-4D97-AF65-F5344CB8AC3E}">
        <p14:creationId xmlns:p14="http://schemas.microsoft.com/office/powerpoint/2010/main" val="2375579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A/V Highlights</a:t>
            </a:r>
            <a:endParaRPr lang="en-US" b="1" dirty="0"/>
          </a:p>
        </p:txBody>
      </p:sp>
      <p:sp>
        <p:nvSpPr>
          <p:cNvPr id="3" name="Content Placeholder 2"/>
          <p:cNvSpPr>
            <a:spLocks noGrp="1"/>
          </p:cNvSpPr>
          <p:nvPr>
            <p:ph idx="1"/>
          </p:nvPr>
        </p:nvSpPr>
        <p:spPr>
          <a:xfrm>
            <a:off x="5442856" y="1600200"/>
            <a:ext cx="3243943" cy="4046477"/>
          </a:xfrm>
        </p:spPr>
        <p:txBody>
          <a:bodyPr>
            <a:normAutofit fontScale="85000" lnSpcReduction="10000"/>
          </a:bodyPr>
          <a:lstStyle/>
          <a:p>
            <a:r>
              <a:rPr lang="en-US" dirty="0" smtClean="0"/>
              <a:t>H.264 30 fps video</a:t>
            </a:r>
          </a:p>
          <a:p>
            <a:r>
              <a:rPr lang="en-US" dirty="0" smtClean="0"/>
              <a:t>8khz Hi fidelity audio</a:t>
            </a:r>
          </a:p>
          <a:p>
            <a:r>
              <a:rPr lang="en-US" dirty="0" smtClean="0"/>
              <a:t>360 degree 4 microphone array</a:t>
            </a:r>
          </a:p>
          <a:p>
            <a:r>
              <a:rPr lang="en-US" dirty="0" smtClean="0"/>
              <a:t>6” LCD display</a:t>
            </a:r>
          </a:p>
          <a:p>
            <a:r>
              <a:rPr lang="en-US" dirty="0"/>
              <a:t>2MP motorized camera w/ flash</a:t>
            </a:r>
          </a:p>
          <a:p>
            <a:endParaRPr lang="en-US" dirty="0" smtClean="0"/>
          </a:p>
        </p:txBody>
      </p:sp>
      <p:pic>
        <p:nvPicPr>
          <p:cNvPr id="5" name="Picture 4" descr="DSC_012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2858" y="1902580"/>
            <a:ext cx="4845922" cy="3209637"/>
          </a:xfrm>
          <a:prstGeom prst="rect">
            <a:avLst/>
          </a:prstGeom>
        </p:spPr>
      </p:pic>
    </p:spTree>
    <p:extLst>
      <p:ext uri="{BB962C8B-B14F-4D97-AF65-F5344CB8AC3E}">
        <p14:creationId xmlns:p14="http://schemas.microsoft.com/office/powerpoint/2010/main" val="569008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85" y="1307453"/>
            <a:ext cx="7772400" cy="1470025"/>
          </a:xfrm>
        </p:spPr>
        <p:txBody>
          <a:bodyPr>
            <a:noAutofit/>
          </a:bodyPr>
          <a:lstStyle/>
          <a:p>
            <a:r>
              <a:rPr lang="en-US" sz="4800" b="1" dirty="0" smtClean="0"/>
              <a:t>Copyright Baylor University,</a:t>
            </a:r>
            <a:br>
              <a:rPr lang="en-US" sz="4800" b="1" dirty="0" smtClean="0"/>
            </a:br>
            <a:r>
              <a:rPr lang="en-US" sz="4800" b="1" dirty="0" smtClean="0"/>
              <a:t>2012</a:t>
            </a:r>
            <a:endParaRPr lang="en-US" sz="4800" b="1" dirty="0"/>
          </a:p>
        </p:txBody>
      </p:sp>
      <p:sp>
        <p:nvSpPr>
          <p:cNvPr id="8" name="Subtitle 2"/>
          <p:cNvSpPr txBox="1">
            <a:spLocks/>
          </p:cNvSpPr>
          <p:nvPr/>
        </p:nvSpPr>
        <p:spPr>
          <a:xfrm>
            <a:off x="0" y="4078673"/>
            <a:ext cx="9144000" cy="1716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20000"/>
              </a:lnSpc>
            </a:pPr>
            <a:endParaRPr lang="en-US" sz="1900" dirty="0"/>
          </a:p>
        </p:txBody>
      </p:sp>
      <p:pic>
        <p:nvPicPr>
          <p:cNvPr id="6" name="Picture 5"/>
          <p:cNvPicPr>
            <a:picLocks noChangeAspect="1"/>
          </p:cNvPicPr>
          <p:nvPr/>
        </p:nvPicPr>
        <p:blipFill>
          <a:blip r:embed="rId3"/>
          <a:stretch>
            <a:fillRect/>
          </a:stretch>
        </p:blipFill>
        <p:spPr>
          <a:xfrm>
            <a:off x="4013200" y="3225800"/>
            <a:ext cx="1117600" cy="393700"/>
          </a:xfrm>
          <a:prstGeom prst="rect">
            <a:avLst/>
          </a:prstGeom>
        </p:spPr>
      </p:pic>
      <p:sp>
        <p:nvSpPr>
          <p:cNvPr id="7" name="TextBox 6"/>
          <p:cNvSpPr txBox="1"/>
          <p:nvPr/>
        </p:nvSpPr>
        <p:spPr>
          <a:xfrm>
            <a:off x="0" y="3755507"/>
            <a:ext cx="9144000" cy="707886"/>
          </a:xfrm>
          <a:prstGeom prst="rect">
            <a:avLst/>
          </a:prstGeom>
          <a:noFill/>
        </p:spPr>
        <p:txBody>
          <a:bodyPr wrap="square" rtlCol="0">
            <a:spAutoFit/>
          </a:bodyPr>
          <a:lstStyle/>
          <a:p>
            <a:pPr algn="ctr"/>
            <a:r>
              <a:rPr lang="en-US" sz="2000" dirty="0"/>
              <a:t>This work is licensed under a </a:t>
            </a:r>
            <a:endParaRPr lang="en-US" sz="2000" dirty="0" smtClean="0"/>
          </a:p>
          <a:p>
            <a:pPr algn="ctr"/>
            <a:r>
              <a:rPr lang="en-US" sz="2000" dirty="0">
                <a:hlinkClick r:id="rId4"/>
              </a:rPr>
              <a:t>Creative Commons Attribution-NonCommercial-ShareAlike 3.0 Unported License</a:t>
            </a:r>
            <a:r>
              <a:rPr lang="en-US" sz="2000" dirty="0"/>
              <a:t>.</a:t>
            </a:r>
          </a:p>
        </p:txBody>
      </p:sp>
      <p:sp>
        <p:nvSpPr>
          <p:cNvPr id="9" name="TextBox 8"/>
          <p:cNvSpPr txBox="1"/>
          <p:nvPr/>
        </p:nvSpPr>
        <p:spPr>
          <a:xfrm>
            <a:off x="0" y="4672613"/>
            <a:ext cx="9144000" cy="923330"/>
          </a:xfrm>
          <a:prstGeom prst="rect">
            <a:avLst/>
          </a:prstGeom>
          <a:noFill/>
        </p:spPr>
        <p:txBody>
          <a:bodyPr wrap="square" rtlCol="0">
            <a:spAutoFit/>
          </a:bodyPr>
          <a:lstStyle/>
          <a:p>
            <a:r>
              <a:rPr lang="en-US" dirty="0"/>
              <a:t>BALDO (c) 2012 </a:t>
            </a:r>
            <a:r>
              <a:rPr lang="en-US" dirty="0" err="1"/>
              <a:t>Baldo</a:t>
            </a:r>
            <a:r>
              <a:rPr lang="en-US" dirty="0"/>
              <a:t> Partnership. Used by permission of Universal </a:t>
            </a:r>
            <a:r>
              <a:rPr lang="en-US" dirty="0" err="1"/>
              <a:t>Uclick</a:t>
            </a:r>
            <a:r>
              <a:rPr lang="en-US" dirty="0"/>
              <a:t>. All rights reserved. </a:t>
            </a:r>
          </a:p>
          <a:p>
            <a:r>
              <a:rPr lang="en-US" dirty="0"/>
              <a:t>Permission includes not only permission for the use of the cartoons in the presentation, but for the file to be posted for public review. </a:t>
            </a:r>
            <a:r>
              <a:rPr lang="en-US" dirty="0" smtClean="0"/>
              <a:t>All other rights reserved.</a:t>
            </a:r>
            <a:endParaRPr lang="en-US" dirty="0"/>
          </a:p>
        </p:txBody>
      </p:sp>
    </p:spTree>
    <p:extLst>
      <p:ext uri="{BB962C8B-B14F-4D97-AF65-F5344CB8AC3E}">
        <p14:creationId xmlns:p14="http://schemas.microsoft.com/office/powerpoint/2010/main" val="640262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360000">
            <a:off x="458347" y="1770327"/>
            <a:ext cx="3896179" cy="29221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3222">
            <a:off x="2263911" y="1728805"/>
            <a:ext cx="3896179" cy="29221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20000">
            <a:off x="4627082" y="1864516"/>
            <a:ext cx="3896179" cy="29221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err="1" smtClean="0"/>
              <a:t>VGo</a:t>
            </a:r>
            <a:r>
              <a:rPr lang="en-US" b="1" dirty="0" smtClean="0"/>
              <a:t> Snapshots</a:t>
            </a:r>
            <a:endParaRPr lang="en-US" b="1" dirty="0"/>
          </a:p>
        </p:txBody>
      </p:sp>
    </p:spTree>
    <p:extLst>
      <p:ext uri="{BB962C8B-B14F-4D97-AF65-F5344CB8AC3E}">
        <p14:creationId xmlns:p14="http://schemas.microsoft.com/office/powerpoint/2010/main" val="971842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System Feature Highlights</a:t>
            </a:r>
            <a:endParaRPr lang="en-US" b="1" dirty="0"/>
          </a:p>
        </p:txBody>
      </p:sp>
      <p:sp>
        <p:nvSpPr>
          <p:cNvPr id="3" name="Content Placeholder 2"/>
          <p:cNvSpPr>
            <a:spLocks noGrp="1"/>
          </p:cNvSpPr>
          <p:nvPr>
            <p:ph idx="1"/>
          </p:nvPr>
        </p:nvSpPr>
        <p:spPr>
          <a:xfrm>
            <a:off x="5201819" y="1768655"/>
            <a:ext cx="3316514" cy="3453404"/>
          </a:xfrm>
        </p:spPr>
        <p:txBody>
          <a:bodyPr>
            <a:normAutofit fontScale="85000" lnSpcReduction="10000"/>
          </a:bodyPr>
          <a:lstStyle/>
          <a:p>
            <a:r>
              <a:rPr lang="en-US" dirty="0" err="1" smtClean="0"/>
              <a:t>WiFi</a:t>
            </a:r>
            <a:r>
              <a:rPr lang="en-US" dirty="0" smtClean="0"/>
              <a:t> and Battery Status indicators</a:t>
            </a:r>
          </a:p>
          <a:p>
            <a:r>
              <a:rPr lang="en-US" dirty="0" smtClean="0"/>
              <a:t>Comprehensive web management tools </a:t>
            </a:r>
          </a:p>
          <a:p>
            <a:r>
              <a:rPr lang="en-US" dirty="0" smtClean="0"/>
              <a:t>Obstacle &amp; Cliff Sensors</a:t>
            </a:r>
          </a:p>
          <a:p>
            <a:r>
              <a:rPr lang="en-US" dirty="0" smtClean="0"/>
              <a:t>Text to Speech</a:t>
            </a:r>
          </a:p>
          <a:p>
            <a:pPr lvl="1"/>
            <a:endParaRPr lang="en-US" dirty="0" smtClean="0"/>
          </a:p>
        </p:txBody>
      </p:sp>
      <p:pic>
        <p:nvPicPr>
          <p:cNvPr id="6" name="Picture 5" descr="DSC_0147.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776647" y="2185924"/>
            <a:ext cx="4042414" cy="2677444"/>
          </a:xfrm>
          <a:prstGeom prst="rect">
            <a:avLst/>
          </a:prstGeom>
        </p:spPr>
      </p:pic>
    </p:spTree>
    <p:extLst>
      <p:ext uri="{BB962C8B-B14F-4D97-AF65-F5344CB8AC3E}">
        <p14:creationId xmlns:p14="http://schemas.microsoft.com/office/powerpoint/2010/main" val="396211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Networking Highlights</a:t>
            </a:r>
            <a:endParaRPr lang="en-US" b="1" dirty="0"/>
          </a:p>
        </p:txBody>
      </p:sp>
      <p:sp>
        <p:nvSpPr>
          <p:cNvPr id="3" name="Content Placeholder 2"/>
          <p:cNvSpPr>
            <a:spLocks noGrp="1"/>
          </p:cNvSpPr>
          <p:nvPr>
            <p:ph idx="1"/>
          </p:nvPr>
        </p:nvSpPr>
        <p:spPr>
          <a:xfrm>
            <a:off x="4741332" y="1600200"/>
            <a:ext cx="3945467" cy="4046477"/>
          </a:xfrm>
        </p:spPr>
        <p:txBody>
          <a:bodyPr>
            <a:normAutofit fontScale="70000" lnSpcReduction="20000"/>
          </a:bodyPr>
          <a:lstStyle/>
          <a:p>
            <a:r>
              <a:rPr lang="en-US" dirty="0" smtClean="0"/>
              <a:t>802.11 b/g/n wireless coverage for the VGo with WEP, WPA, WPA2 or unsecured</a:t>
            </a:r>
          </a:p>
          <a:p>
            <a:r>
              <a:rPr lang="en-US" dirty="0" smtClean="0"/>
              <a:t>4G wireless interface card</a:t>
            </a:r>
          </a:p>
          <a:p>
            <a:r>
              <a:rPr lang="en-US" dirty="0" smtClean="0"/>
              <a:t>768 Kbps internet up/down speed</a:t>
            </a:r>
          </a:p>
          <a:p>
            <a:r>
              <a:rPr lang="en-US" dirty="0" smtClean="0"/>
              <a:t>Outbound ports will need to be opened on the firewall</a:t>
            </a:r>
          </a:p>
          <a:p>
            <a:pPr lvl="1"/>
            <a:r>
              <a:rPr lang="en-US" dirty="0" smtClean="0"/>
              <a:t>5222 (XMPP, TCP)</a:t>
            </a:r>
          </a:p>
          <a:p>
            <a:pPr lvl="1"/>
            <a:r>
              <a:rPr lang="en-US" dirty="0" smtClean="0"/>
              <a:t>3478 (STUN, UDP)</a:t>
            </a:r>
          </a:p>
          <a:p>
            <a:pPr lvl="1"/>
            <a:r>
              <a:rPr lang="en-US" dirty="0" smtClean="0"/>
              <a:t>80 (HTTP Non-Proxy, TCP)</a:t>
            </a:r>
          </a:p>
          <a:p>
            <a:pPr lvl="1"/>
            <a:r>
              <a:rPr lang="en-US" dirty="0" smtClean="0"/>
              <a:t>443 (HTTPS, TCP)</a:t>
            </a:r>
          </a:p>
          <a:p>
            <a:pPr marL="0" indent="0">
              <a:buNone/>
            </a:pPr>
            <a:endParaRPr lang="en-US" dirty="0" smtClean="0"/>
          </a:p>
          <a:p>
            <a:endParaRPr lang="en-US" dirty="0" smtClean="0"/>
          </a:p>
        </p:txBody>
      </p:sp>
      <p:pic>
        <p:nvPicPr>
          <p:cNvPr id="5" name="Picture 4" descr="DSC_0159.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2857" y="1979220"/>
            <a:ext cx="4206771" cy="2786303"/>
          </a:xfrm>
          <a:prstGeom prst="rect">
            <a:avLst/>
          </a:prstGeom>
        </p:spPr>
      </p:pic>
    </p:spTree>
    <p:extLst>
      <p:ext uri="{BB962C8B-B14F-4D97-AF65-F5344CB8AC3E}">
        <p14:creationId xmlns:p14="http://schemas.microsoft.com/office/powerpoint/2010/main" val="1575941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Testing &amp; Findings</a:t>
            </a:r>
            <a:endParaRPr lang="en-US" b="1" dirty="0"/>
          </a:p>
        </p:txBody>
      </p:sp>
      <p:sp>
        <p:nvSpPr>
          <p:cNvPr id="3" name="Content Placeholder 2"/>
          <p:cNvSpPr>
            <a:spLocks noGrp="1"/>
          </p:cNvSpPr>
          <p:nvPr>
            <p:ph idx="1"/>
          </p:nvPr>
        </p:nvSpPr>
        <p:spPr>
          <a:xfrm>
            <a:off x="298449" y="1600200"/>
            <a:ext cx="8575675" cy="4046477"/>
          </a:xfrm>
        </p:spPr>
        <p:txBody>
          <a:bodyPr>
            <a:normAutofit fontScale="77500" lnSpcReduction="20000"/>
          </a:bodyPr>
          <a:lstStyle/>
          <a:p>
            <a:pPr marL="0" indent="0">
              <a:buNone/>
            </a:pPr>
            <a:r>
              <a:rPr lang="en-US" b="1" dirty="0" err="1" smtClean="0"/>
              <a:t>VGo</a:t>
            </a:r>
            <a:r>
              <a:rPr lang="en-US" b="1" dirty="0" smtClean="0"/>
              <a:t> Robot on Baylor campus</a:t>
            </a:r>
          </a:p>
          <a:p>
            <a:r>
              <a:rPr lang="en-US" sz="3400" dirty="0" smtClean="0"/>
              <a:t>VGo was very easy to setup on Baylor WPA2 Enterprise network</a:t>
            </a:r>
          </a:p>
          <a:p>
            <a:pPr lvl="1"/>
            <a:r>
              <a:rPr lang="en-US" dirty="0" err="1" smtClean="0"/>
              <a:t>VGo</a:t>
            </a:r>
            <a:r>
              <a:rPr lang="en-US" dirty="0" smtClean="0"/>
              <a:t> found the campus wireless network with no issues</a:t>
            </a:r>
          </a:p>
          <a:p>
            <a:pPr lvl="1"/>
            <a:r>
              <a:rPr lang="en-US" dirty="0" smtClean="0"/>
              <a:t>We use 802.1x authentication with EAP method</a:t>
            </a:r>
          </a:p>
          <a:p>
            <a:pPr lvl="1"/>
            <a:r>
              <a:rPr lang="en-US" dirty="0" smtClean="0"/>
              <a:t>We created our own AD credentials for the robot to authenticate</a:t>
            </a:r>
          </a:p>
          <a:p>
            <a:r>
              <a:rPr lang="en-US" sz="3400" dirty="0" smtClean="0"/>
              <a:t>VGo traversed access points with about a 5-10 second delay</a:t>
            </a:r>
          </a:p>
          <a:p>
            <a:r>
              <a:rPr lang="en-US" sz="3400" dirty="0" smtClean="0"/>
              <a:t>Traverses floor variations with ease</a:t>
            </a:r>
          </a:p>
          <a:p>
            <a:r>
              <a:rPr lang="en-US" sz="3400" dirty="0" smtClean="0"/>
              <a:t>Audio and video quality was very good</a:t>
            </a:r>
          </a:p>
          <a:p>
            <a:r>
              <a:rPr lang="en-US" sz="3400" dirty="0" smtClean="0"/>
              <a:t>Minimal network lag</a:t>
            </a:r>
          </a:p>
        </p:txBody>
      </p:sp>
    </p:spTree>
    <p:extLst>
      <p:ext uri="{BB962C8B-B14F-4D97-AF65-F5344CB8AC3E}">
        <p14:creationId xmlns:p14="http://schemas.microsoft.com/office/powerpoint/2010/main" val="1499188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4707"/>
            <a:ext cx="8229600" cy="3692769"/>
          </a:xfrm>
        </p:spPr>
        <p:txBody>
          <a:bodyPr>
            <a:normAutofit fontScale="90000"/>
          </a:bodyPr>
          <a:lstStyle/>
          <a:p>
            <a:r>
              <a:rPr lang="en-US" b="1" dirty="0" smtClean="0"/>
              <a:t>China Spring Intermediate School</a:t>
            </a:r>
            <a:br>
              <a:rPr lang="en-US" b="1" dirty="0" smtClean="0"/>
            </a:br>
            <a:r>
              <a:rPr lang="en-US" b="1" dirty="0" smtClean="0"/>
              <a:t>China Spring ISD, Waco, TX</a:t>
            </a:r>
            <a:br>
              <a:rPr lang="en-US" b="1" dirty="0" smtClean="0"/>
            </a:br>
            <a:r>
              <a:rPr lang="en-US" b="1" dirty="0" smtClean="0"/>
              <a:t>Tour of </a:t>
            </a:r>
            <a:br>
              <a:rPr lang="en-US" b="1" dirty="0" smtClean="0"/>
            </a:br>
            <a:r>
              <a:rPr lang="en-US" b="1" dirty="0" smtClean="0"/>
              <a:t>Moody Library, </a:t>
            </a:r>
            <a:br>
              <a:rPr lang="en-US" b="1" dirty="0" smtClean="0"/>
            </a:br>
            <a:r>
              <a:rPr lang="en-US" b="1" dirty="0" smtClean="0"/>
              <a:t>Baylor University</a:t>
            </a:r>
            <a:br>
              <a:rPr lang="en-US" b="1" dirty="0" smtClean="0"/>
            </a:br>
            <a:endParaRPr lang="en-US" b="1" dirty="0"/>
          </a:p>
        </p:txBody>
      </p:sp>
    </p:spTree>
    <p:extLst>
      <p:ext uri="{BB962C8B-B14F-4D97-AF65-F5344CB8AC3E}">
        <p14:creationId xmlns:p14="http://schemas.microsoft.com/office/powerpoint/2010/main" val="3691185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36248" y="20638"/>
            <a:ext cx="8229600" cy="1019552"/>
          </a:xfrm>
        </p:spPr>
        <p:txBody>
          <a:bodyPr>
            <a:normAutofit/>
          </a:bodyPr>
          <a:lstStyle/>
          <a:p>
            <a:r>
              <a:rPr lang="en-US" b="1" dirty="0" smtClean="0"/>
              <a:t>Library Computer Lab</a:t>
            </a:r>
            <a:endParaRPr lang="en-US" b="1" dirty="0"/>
          </a:p>
        </p:txBody>
      </p:sp>
      <p:pic>
        <p:nvPicPr>
          <p:cNvPr id="9" name="Picture 8" descr="DSC_0137.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9524" y="1132554"/>
            <a:ext cx="6489451" cy="4298208"/>
          </a:xfrm>
          <a:prstGeom prst="rect">
            <a:avLst/>
          </a:prstGeom>
        </p:spPr>
      </p:pic>
    </p:spTree>
    <p:extLst>
      <p:ext uri="{BB962C8B-B14F-4D97-AF65-F5344CB8AC3E}">
        <p14:creationId xmlns:p14="http://schemas.microsoft.com/office/powerpoint/2010/main" val="2020357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36248" y="20638"/>
            <a:ext cx="8229600" cy="1019552"/>
          </a:xfrm>
        </p:spPr>
        <p:txBody>
          <a:bodyPr>
            <a:normAutofit/>
          </a:bodyPr>
          <a:lstStyle/>
          <a:p>
            <a:r>
              <a:rPr lang="en-US" b="1" dirty="0" smtClean="0"/>
              <a:t>Texas Writers Exhibit</a:t>
            </a:r>
            <a:endParaRPr lang="en-US" b="1" dirty="0"/>
          </a:p>
        </p:txBody>
      </p:sp>
      <p:pic>
        <p:nvPicPr>
          <p:cNvPr id="3" name="Picture 2" descr="DSC_014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5106" y="1580079"/>
            <a:ext cx="4699827" cy="3112873"/>
          </a:xfrm>
          <a:prstGeom prst="rect">
            <a:avLst/>
          </a:prstGeom>
        </p:spPr>
      </p:pic>
      <p:pic>
        <p:nvPicPr>
          <p:cNvPr id="5" name="Picture 4" descr="DSC_014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4640647" y="1898482"/>
            <a:ext cx="4438952" cy="2940085"/>
          </a:xfrm>
          <a:prstGeom prst="rect">
            <a:avLst/>
          </a:prstGeom>
        </p:spPr>
      </p:pic>
    </p:spTree>
    <p:extLst>
      <p:ext uri="{BB962C8B-B14F-4D97-AF65-F5344CB8AC3E}">
        <p14:creationId xmlns:p14="http://schemas.microsoft.com/office/powerpoint/2010/main" val="1384531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36248" y="20638"/>
            <a:ext cx="8229600" cy="1019552"/>
          </a:xfrm>
        </p:spPr>
        <p:txBody>
          <a:bodyPr>
            <a:normAutofit/>
          </a:bodyPr>
          <a:lstStyle/>
          <a:p>
            <a:r>
              <a:rPr lang="en-US" b="1" dirty="0" smtClean="0"/>
              <a:t>Visiting Baylor Library Starbucks</a:t>
            </a:r>
            <a:endParaRPr lang="en-US" b="1" dirty="0"/>
          </a:p>
        </p:txBody>
      </p:sp>
      <p:pic>
        <p:nvPicPr>
          <p:cNvPr id="2" name="Picture 1" descr="DSC_015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386218" y="1783498"/>
            <a:ext cx="4402667" cy="2916052"/>
          </a:xfrm>
          <a:prstGeom prst="rect">
            <a:avLst/>
          </a:prstGeom>
        </p:spPr>
      </p:pic>
    </p:spTree>
    <p:extLst>
      <p:ext uri="{BB962C8B-B14F-4D97-AF65-F5344CB8AC3E}">
        <p14:creationId xmlns:p14="http://schemas.microsoft.com/office/powerpoint/2010/main" val="957500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Policy Issues</a:t>
            </a:r>
            <a:endParaRPr lang="en-US" b="1" dirty="0"/>
          </a:p>
        </p:txBody>
      </p:sp>
      <p:sp>
        <p:nvSpPr>
          <p:cNvPr id="3" name="Content Placeholder 2"/>
          <p:cNvSpPr>
            <a:spLocks noGrp="1"/>
          </p:cNvSpPr>
          <p:nvPr>
            <p:ph idx="1"/>
          </p:nvPr>
        </p:nvSpPr>
        <p:spPr>
          <a:xfrm>
            <a:off x="457200" y="1417638"/>
            <a:ext cx="5019675" cy="4046477"/>
          </a:xfrm>
        </p:spPr>
        <p:txBody>
          <a:bodyPr>
            <a:normAutofit/>
          </a:bodyPr>
          <a:lstStyle/>
          <a:p>
            <a:r>
              <a:rPr lang="en-US" dirty="0" smtClean="0"/>
              <a:t>Baylor Office of General Counsel required disclaimer sign</a:t>
            </a:r>
          </a:p>
          <a:p>
            <a:r>
              <a:rPr lang="en-US" dirty="0" smtClean="0"/>
              <a:t>Recording events – Additional Issues</a:t>
            </a:r>
          </a:p>
          <a:p>
            <a:r>
              <a:rPr lang="en-US" dirty="0" smtClean="0"/>
              <a:t>TETN handles media releases for students</a:t>
            </a:r>
          </a:p>
        </p:txBody>
      </p:sp>
      <p:pic>
        <p:nvPicPr>
          <p:cNvPr id="8" name="Picture 7" descr="DSC_0635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0200" y="2094481"/>
            <a:ext cx="4044237" cy="2696748"/>
          </a:xfrm>
          <a:prstGeom prst="rect">
            <a:avLst/>
          </a:prstGeom>
        </p:spPr>
      </p:pic>
    </p:spTree>
    <p:extLst>
      <p:ext uri="{BB962C8B-B14F-4D97-AF65-F5344CB8AC3E}">
        <p14:creationId xmlns:p14="http://schemas.microsoft.com/office/powerpoint/2010/main" val="999715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Testing &amp; Findings</a:t>
            </a:r>
            <a:endParaRPr lang="en-US" b="1" dirty="0"/>
          </a:p>
        </p:txBody>
      </p:sp>
      <p:sp>
        <p:nvSpPr>
          <p:cNvPr id="3" name="Content Placeholder 2"/>
          <p:cNvSpPr>
            <a:spLocks noGrp="1"/>
          </p:cNvSpPr>
          <p:nvPr>
            <p:ph idx="1"/>
          </p:nvPr>
        </p:nvSpPr>
        <p:spPr>
          <a:xfrm>
            <a:off x="457200" y="1600200"/>
            <a:ext cx="8229600" cy="4046477"/>
          </a:xfrm>
        </p:spPr>
        <p:txBody>
          <a:bodyPr>
            <a:normAutofit fontScale="92500" lnSpcReduction="10000"/>
          </a:bodyPr>
          <a:lstStyle/>
          <a:p>
            <a:pPr marL="0" indent="0">
              <a:buNone/>
            </a:pPr>
            <a:r>
              <a:rPr lang="en-US" b="1" dirty="0" smtClean="0"/>
              <a:t>Remote PC at China Spring ISD-5</a:t>
            </a:r>
            <a:r>
              <a:rPr lang="en-US" b="1" baseline="30000" dirty="0" smtClean="0"/>
              <a:t>th</a:t>
            </a:r>
            <a:r>
              <a:rPr lang="en-US" b="1" dirty="0" smtClean="0"/>
              <a:t> Grade</a:t>
            </a:r>
          </a:p>
          <a:p>
            <a:r>
              <a:rPr lang="en-US" dirty="0" smtClean="0"/>
              <a:t>Network connection at school was simple.</a:t>
            </a:r>
          </a:p>
          <a:p>
            <a:pPr lvl="1"/>
            <a:r>
              <a:rPr lang="en-US" dirty="0" smtClean="0"/>
              <a:t>One firewall issue  </a:t>
            </a:r>
          </a:p>
          <a:p>
            <a:r>
              <a:rPr lang="en-US" dirty="0" smtClean="0"/>
              <a:t>Projected laptop image</a:t>
            </a:r>
          </a:p>
          <a:p>
            <a:r>
              <a:rPr lang="en-US" dirty="0" smtClean="0"/>
              <a:t>Audio echo in the classroom</a:t>
            </a:r>
          </a:p>
          <a:p>
            <a:r>
              <a:rPr lang="en-US" dirty="0" smtClean="0"/>
              <a:t>Webcam face tracking</a:t>
            </a:r>
          </a:p>
          <a:p>
            <a:r>
              <a:rPr lang="en-US" dirty="0" smtClean="0"/>
              <a:t>Students were very engaged</a:t>
            </a:r>
          </a:p>
          <a:p>
            <a:r>
              <a:rPr lang="en-US" dirty="0" smtClean="0"/>
              <a:t>User interface and student driving</a:t>
            </a:r>
          </a:p>
        </p:txBody>
      </p:sp>
    </p:spTree>
    <p:extLst>
      <p:ext uri="{BB962C8B-B14F-4D97-AF65-F5344CB8AC3E}">
        <p14:creationId xmlns:p14="http://schemas.microsoft.com/office/powerpoint/2010/main" val="2694826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71839" y="310203"/>
            <a:ext cx="1524000" cy="635000"/>
          </a:xfrm>
          <a:prstGeom prst="rect">
            <a:avLst/>
          </a:prstGeom>
        </p:spPr>
      </p:pic>
      <p:pic>
        <p:nvPicPr>
          <p:cNvPr id="7" name="Picture 6" descr="DSC_0126.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4317" y="1803499"/>
            <a:ext cx="3291840" cy="3209637"/>
          </a:xfrm>
          <a:prstGeom prst="rect">
            <a:avLst/>
          </a:prstGeom>
        </p:spPr>
      </p:pic>
      <p:pic>
        <p:nvPicPr>
          <p:cNvPr id="4" name="Picture 3"/>
          <p:cNvPicPr>
            <a:picLocks noChangeAspect="1"/>
          </p:cNvPicPr>
          <p:nvPr/>
        </p:nvPicPr>
        <p:blipFill>
          <a:blip r:embed="rId4"/>
          <a:stretch>
            <a:fillRect/>
          </a:stretch>
        </p:blipFill>
        <p:spPr>
          <a:xfrm>
            <a:off x="6322014" y="470820"/>
            <a:ext cx="1955800" cy="5245100"/>
          </a:xfrm>
          <a:prstGeom prst="rect">
            <a:avLst/>
          </a:prstGeom>
          <a:solidFill>
            <a:schemeClr val="bg1">
              <a:lumMod val="75000"/>
            </a:schemeClr>
          </a:solidFill>
          <a:ln>
            <a:solidFill>
              <a:schemeClr val="tx1"/>
            </a:solidFill>
          </a:ln>
        </p:spPr>
      </p:pic>
    </p:spTree>
    <p:extLst>
      <p:ext uri="{BB962C8B-B14F-4D97-AF65-F5344CB8AC3E}">
        <p14:creationId xmlns:p14="http://schemas.microsoft.com/office/powerpoint/2010/main" val="2927555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8184"/>
            <a:ext cx="8229600" cy="3692769"/>
          </a:xfrm>
        </p:spPr>
        <p:txBody>
          <a:bodyPr>
            <a:normAutofit fontScale="90000"/>
          </a:bodyPr>
          <a:lstStyle/>
          <a:p>
            <a:r>
              <a:rPr lang="en-US" b="1" dirty="0" smtClean="0"/>
              <a:t>BUS 1301:</a:t>
            </a:r>
            <a:br>
              <a:rPr lang="en-US" b="1" dirty="0" smtClean="0"/>
            </a:br>
            <a:r>
              <a:rPr lang="en-US" b="1" dirty="0" smtClean="0"/>
              <a:t>Business</a:t>
            </a:r>
            <a:r>
              <a:rPr lang="en-US" b="1" dirty="0"/>
              <a:t>, the Economy, </a:t>
            </a:r>
            <a:r>
              <a:rPr lang="en-US" b="1" dirty="0" smtClean="0"/>
              <a:t/>
            </a:r>
            <a:br>
              <a:rPr lang="en-US" b="1" dirty="0" smtClean="0"/>
            </a:br>
            <a:r>
              <a:rPr lang="en-US" b="1" dirty="0" smtClean="0"/>
              <a:t>and </a:t>
            </a:r>
            <a:r>
              <a:rPr lang="en-US" b="1" dirty="0"/>
              <a:t>World Affairs </a:t>
            </a:r>
            <a:r>
              <a:rPr lang="en-US" b="1" dirty="0" smtClean="0"/>
              <a:t/>
            </a:r>
            <a:br>
              <a:rPr lang="en-US" b="1" dirty="0" smtClean="0"/>
            </a:br>
            <a:r>
              <a:rPr lang="en-US" b="1" dirty="0" smtClean="0"/>
              <a:t>Baylor University</a:t>
            </a:r>
            <a:br>
              <a:rPr lang="en-US" b="1" dirty="0" smtClean="0"/>
            </a:br>
            <a:r>
              <a:rPr lang="en-US" b="1" dirty="0" smtClean="0"/>
              <a:t>Tour of </a:t>
            </a:r>
            <a:br>
              <a:rPr lang="en-US" b="1" dirty="0" smtClean="0"/>
            </a:br>
            <a:r>
              <a:rPr lang="en-US" b="1" dirty="0" err="1" smtClean="0"/>
              <a:t>Sturdisteel</a:t>
            </a:r>
            <a:r>
              <a:rPr lang="en-US" b="1" dirty="0" smtClean="0"/>
              <a:t> Factory, </a:t>
            </a:r>
            <a:br>
              <a:rPr lang="en-US" b="1" dirty="0" smtClean="0"/>
            </a:br>
            <a:r>
              <a:rPr lang="en-US" b="1" dirty="0" smtClean="0"/>
              <a:t>Hewitt, TX</a:t>
            </a:r>
            <a:endParaRPr lang="en-US" b="1" dirty="0"/>
          </a:p>
        </p:txBody>
      </p:sp>
    </p:spTree>
    <p:extLst>
      <p:ext uri="{BB962C8B-B14F-4D97-AF65-F5344CB8AC3E}">
        <p14:creationId xmlns:p14="http://schemas.microsoft.com/office/powerpoint/2010/main" val="2471515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Dr. Blaine McCormick’s </a:t>
            </a:r>
            <a:br>
              <a:rPr lang="en-US" b="1" dirty="0" smtClean="0"/>
            </a:br>
            <a:r>
              <a:rPr lang="en-US" b="1" dirty="0" smtClean="0"/>
              <a:t>Classroom Factory Tour</a:t>
            </a:r>
            <a:endParaRPr lang="en-US" b="1" dirty="0"/>
          </a:p>
        </p:txBody>
      </p:sp>
      <p:pic>
        <p:nvPicPr>
          <p:cNvPr id="4" name="Picture 3" descr="VGo factory shot.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21974" y="1717278"/>
            <a:ext cx="4893270" cy="3669952"/>
          </a:xfrm>
          <a:prstGeom prst="rect">
            <a:avLst/>
          </a:prstGeom>
        </p:spPr>
      </p:pic>
    </p:spTree>
    <p:extLst>
      <p:ext uri="{BB962C8B-B14F-4D97-AF65-F5344CB8AC3E}">
        <p14:creationId xmlns:p14="http://schemas.microsoft.com/office/powerpoint/2010/main" val="2354417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Steel Entering </a:t>
            </a:r>
            <a:r>
              <a:rPr lang="en-US" b="1" dirty="0"/>
              <a:t>F</a:t>
            </a:r>
            <a:r>
              <a:rPr lang="en-US" b="1" dirty="0" smtClean="0"/>
              <a:t>actory</a:t>
            </a:r>
            <a:endParaRPr lang="en-US" b="1" dirty="0"/>
          </a:p>
        </p:txBody>
      </p:sp>
      <p:pic>
        <p:nvPicPr>
          <p:cNvPr id="3" name="Picture 2" descr="VGo outside at S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 y="1986303"/>
            <a:ext cx="3991729" cy="2993797"/>
          </a:xfrm>
          <a:prstGeom prst="rect">
            <a:avLst/>
          </a:prstGeom>
        </p:spPr>
      </p:pic>
      <p:pic>
        <p:nvPicPr>
          <p:cNvPr id="6" name="Picture 5" descr="VGo outside 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95071" y="1986302"/>
            <a:ext cx="3991729" cy="2993797"/>
          </a:xfrm>
          <a:prstGeom prst="rect">
            <a:avLst/>
          </a:prstGeom>
        </p:spPr>
      </p:pic>
    </p:spTree>
    <p:extLst>
      <p:ext uri="{BB962C8B-B14F-4D97-AF65-F5344CB8AC3E}">
        <p14:creationId xmlns:p14="http://schemas.microsoft.com/office/powerpoint/2010/main" val="942501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Factory Machines</a:t>
            </a:r>
            <a:endParaRPr lang="en-US" b="1" dirty="0"/>
          </a:p>
        </p:txBody>
      </p:sp>
      <p:pic>
        <p:nvPicPr>
          <p:cNvPr id="4" name="Picture 3" descr="VGo SS Beam cutting.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 y="1920171"/>
            <a:ext cx="4061551" cy="3046163"/>
          </a:xfrm>
          <a:prstGeom prst="rect">
            <a:avLst/>
          </a:prstGeom>
        </p:spPr>
      </p:pic>
      <p:pic>
        <p:nvPicPr>
          <p:cNvPr id="7" name="Picture 6" descr="VGo clip machine S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38203" y="1920171"/>
            <a:ext cx="4048597" cy="3036448"/>
          </a:xfrm>
          <a:prstGeom prst="rect">
            <a:avLst/>
          </a:prstGeom>
        </p:spPr>
      </p:pic>
    </p:spTree>
    <p:extLst>
      <p:ext uri="{BB962C8B-B14F-4D97-AF65-F5344CB8AC3E}">
        <p14:creationId xmlns:p14="http://schemas.microsoft.com/office/powerpoint/2010/main" val="1769484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 The Classroom-BUS 1301</a:t>
            </a:r>
            <a:endParaRPr lang="en-US" b="1"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2652" y="1942843"/>
            <a:ext cx="4296099" cy="2845468"/>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8203" y="1942843"/>
            <a:ext cx="4282289" cy="2836321"/>
          </a:xfrm>
          <a:prstGeom prst="rect">
            <a:avLst/>
          </a:prstGeom>
        </p:spPr>
      </p:pic>
    </p:spTree>
    <p:extLst>
      <p:ext uri="{BB962C8B-B14F-4D97-AF65-F5344CB8AC3E}">
        <p14:creationId xmlns:p14="http://schemas.microsoft.com/office/powerpoint/2010/main" val="2542150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Testing &amp; Findings</a:t>
            </a:r>
            <a:endParaRPr lang="en-US" b="1" dirty="0"/>
          </a:p>
        </p:txBody>
      </p:sp>
      <p:sp>
        <p:nvSpPr>
          <p:cNvPr id="3" name="Content Placeholder 2"/>
          <p:cNvSpPr>
            <a:spLocks noGrp="1"/>
          </p:cNvSpPr>
          <p:nvPr>
            <p:ph idx="1"/>
          </p:nvPr>
        </p:nvSpPr>
        <p:spPr>
          <a:xfrm>
            <a:off x="457200" y="1600200"/>
            <a:ext cx="8229600" cy="4046477"/>
          </a:xfrm>
        </p:spPr>
        <p:txBody>
          <a:bodyPr>
            <a:normAutofit fontScale="77500" lnSpcReduction="20000"/>
          </a:bodyPr>
          <a:lstStyle/>
          <a:p>
            <a:pPr marL="0" indent="0">
              <a:buNone/>
            </a:pPr>
            <a:r>
              <a:rPr lang="en-US" b="1" dirty="0" smtClean="0"/>
              <a:t>Dr. McCormick’s BUS 1301 Class</a:t>
            </a:r>
          </a:p>
          <a:p>
            <a:r>
              <a:rPr lang="en-US" dirty="0" smtClean="0"/>
              <a:t>Used 4G LTE Cellular Network at Hewitt Factory</a:t>
            </a:r>
          </a:p>
          <a:p>
            <a:pPr lvl="1"/>
            <a:r>
              <a:rPr lang="en-US" dirty="0" smtClean="0"/>
              <a:t>A couple of dead spots in factory caused minor response delays</a:t>
            </a:r>
          </a:p>
          <a:p>
            <a:pPr lvl="1"/>
            <a:r>
              <a:rPr lang="en-US" dirty="0" smtClean="0"/>
              <a:t>Factory tour started outside</a:t>
            </a:r>
          </a:p>
          <a:p>
            <a:pPr lvl="1"/>
            <a:r>
              <a:rPr lang="en-US" dirty="0" smtClean="0"/>
              <a:t>Due to factory noise, communication was difficult, so tour guide was in classroom</a:t>
            </a:r>
          </a:p>
          <a:p>
            <a:r>
              <a:rPr lang="en-US" dirty="0" smtClean="0"/>
              <a:t>Robot camera image projected in the classroom</a:t>
            </a:r>
          </a:p>
          <a:p>
            <a:r>
              <a:rPr lang="en-US" dirty="0" smtClean="0"/>
              <a:t>Students were engaged and interested</a:t>
            </a:r>
          </a:p>
          <a:p>
            <a:r>
              <a:rPr lang="en-US" dirty="0" smtClean="0"/>
              <a:t>Dr. McCormick was pleased with the outcome and is planning to use the robot for another tour next semester</a:t>
            </a:r>
          </a:p>
        </p:txBody>
      </p:sp>
    </p:spTree>
    <p:extLst>
      <p:ext uri="{BB962C8B-B14F-4D97-AF65-F5344CB8AC3E}">
        <p14:creationId xmlns:p14="http://schemas.microsoft.com/office/powerpoint/2010/main" val="1106987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4707"/>
            <a:ext cx="8229600" cy="3692769"/>
          </a:xfrm>
        </p:spPr>
        <p:txBody>
          <a:bodyPr>
            <a:normAutofit fontScale="90000"/>
          </a:bodyPr>
          <a:lstStyle/>
          <a:p>
            <a:r>
              <a:rPr lang="en-US" b="1" dirty="0" err="1" smtClean="0"/>
              <a:t>Woodgate</a:t>
            </a:r>
            <a:r>
              <a:rPr lang="en-US" b="1" dirty="0" smtClean="0"/>
              <a:t> Intermediate School</a:t>
            </a:r>
            <a:br>
              <a:rPr lang="en-US" b="1" dirty="0" smtClean="0"/>
            </a:br>
            <a:r>
              <a:rPr lang="en-US" b="1" dirty="0" smtClean="0"/>
              <a:t>Midway ISD, Waco, TX</a:t>
            </a:r>
            <a:br>
              <a:rPr lang="en-US" b="1" dirty="0" smtClean="0"/>
            </a:br>
            <a:r>
              <a:rPr lang="en-US" b="1" dirty="0" smtClean="0"/>
              <a:t>Tour of </a:t>
            </a:r>
            <a:br>
              <a:rPr lang="en-US" b="1" dirty="0" smtClean="0"/>
            </a:br>
            <a:r>
              <a:rPr lang="en-US" b="1" dirty="0" smtClean="0"/>
              <a:t>“Race for the White House” Exhibit at </a:t>
            </a:r>
            <a:r>
              <a:rPr lang="en-US" b="1" dirty="0" err="1" smtClean="0"/>
              <a:t>Poage</a:t>
            </a:r>
            <a:r>
              <a:rPr lang="en-US" b="1" dirty="0" smtClean="0"/>
              <a:t> Legislative Library, </a:t>
            </a:r>
            <a:br>
              <a:rPr lang="en-US" b="1" dirty="0" smtClean="0"/>
            </a:br>
            <a:r>
              <a:rPr lang="en-US" b="1" dirty="0" smtClean="0"/>
              <a:t>Baylor University</a:t>
            </a:r>
            <a:br>
              <a:rPr lang="en-US" b="1" dirty="0" smtClean="0"/>
            </a:br>
            <a:endParaRPr lang="en-US" b="1" dirty="0"/>
          </a:p>
        </p:txBody>
      </p:sp>
    </p:spTree>
    <p:extLst>
      <p:ext uri="{BB962C8B-B14F-4D97-AF65-F5344CB8AC3E}">
        <p14:creationId xmlns:p14="http://schemas.microsoft.com/office/powerpoint/2010/main" val="3956327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Woodgate</a:t>
            </a:r>
            <a:r>
              <a:rPr lang="en-US" b="1" dirty="0" smtClean="0"/>
              <a:t> Intermediate Tour </a:t>
            </a:r>
            <a:br>
              <a:rPr lang="en-US" b="1" dirty="0" smtClean="0"/>
            </a:br>
            <a:r>
              <a:rPr lang="en-US" b="1" dirty="0" smtClean="0"/>
              <a:t>“Race for the White House” Exhibit</a:t>
            </a:r>
            <a:endParaRPr lang="en-US" b="1"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22419" y="1648895"/>
            <a:ext cx="5287292" cy="3965470"/>
          </a:xfrm>
          <a:prstGeom prst="rect">
            <a:avLst/>
          </a:prstGeom>
        </p:spPr>
      </p:pic>
    </p:spTree>
    <p:extLst>
      <p:ext uri="{BB962C8B-B14F-4D97-AF65-F5344CB8AC3E}">
        <p14:creationId xmlns:p14="http://schemas.microsoft.com/office/powerpoint/2010/main" val="3052083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Exhibit</a:t>
            </a:r>
            <a:endParaRPr lang="en-US" b="1"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920171"/>
            <a:ext cx="4061551" cy="3046164"/>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8203" y="1920171"/>
            <a:ext cx="4048791" cy="3036593"/>
          </a:xfrm>
          <a:prstGeom prst="rect">
            <a:avLst/>
          </a:prstGeom>
        </p:spPr>
      </p:pic>
    </p:spTree>
    <p:extLst>
      <p:ext uri="{BB962C8B-B14F-4D97-AF65-F5344CB8AC3E}">
        <p14:creationId xmlns:p14="http://schemas.microsoft.com/office/powerpoint/2010/main" val="265844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In The </a:t>
            </a:r>
            <a:r>
              <a:rPr lang="en-US" sz="4000" b="1" dirty="0"/>
              <a:t>C</a:t>
            </a:r>
            <a:r>
              <a:rPr lang="en-US" sz="4000" b="1" dirty="0" smtClean="0"/>
              <a:t>lassroom-</a:t>
            </a:r>
            <a:br>
              <a:rPr lang="en-US" sz="4000" b="1" dirty="0" smtClean="0"/>
            </a:br>
            <a:r>
              <a:rPr lang="en-US" sz="4000" b="1" dirty="0" err="1" smtClean="0"/>
              <a:t>Woodgate</a:t>
            </a:r>
            <a:r>
              <a:rPr lang="en-US" sz="4000" b="1" dirty="0" smtClean="0"/>
              <a:t> Intermediate Social Studies</a:t>
            </a:r>
            <a:endParaRPr lang="en-US" sz="4000" b="1"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723" y="1942843"/>
            <a:ext cx="3793957" cy="2845468"/>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8467" y="1942843"/>
            <a:ext cx="3781761" cy="2836321"/>
          </a:xfrm>
          <a:prstGeom prst="rect">
            <a:avLst/>
          </a:prstGeom>
        </p:spPr>
      </p:pic>
    </p:spTree>
    <p:extLst>
      <p:ext uri="{BB962C8B-B14F-4D97-AF65-F5344CB8AC3E}">
        <p14:creationId xmlns:p14="http://schemas.microsoft.com/office/powerpoint/2010/main" val="1838259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080" y="569159"/>
            <a:ext cx="7071360" cy="4714240"/>
          </a:xfrm>
          <a:prstGeom prst="rect">
            <a:avLst/>
          </a:prstGeom>
          <a:ln>
            <a:solidFill>
              <a:schemeClr val="tx1"/>
            </a:solidFill>
          </a:ln>
        </p:spPr>
      </p:pic>
    </p:spTree>
    <p:extLst>
      <p:ext uri="{BB962C8B-B14F-4D97-AF65-F5344CB8AC3E}">
        <p14:creationId xmlns:p14="http://schemas.microsoft.com/office/powerpoint/2010/main" val="2581616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Testing &amp; Findings</a:t>
            </a:r>
            <a:endParaRPr lang="en-US" b="1" dirty="0"/>
          </a:p>
        </p:txBody>
      </p:sp>
      <p:sp>
        <p:nvSpPr>
          <p:cNvPr id="3" name="Content Placeholder 2"/>
          <p:cNvSpPr>
            <a:spLocks noGrp="1"/>
          </p:cNvSpPr>
          <p:nvPr>
            <p:ph idx="1"/>
          </p:nvPr>
        </p:nvSpPr>
        <p:spPr>
          <a:xfrm>
            <a:off x="457200" y="1600200"/>
            <a:ext cx="8229600" cy="4046477"/>
          </a:xfrm>
        </p:spPr>
        <p:txBody>
          <a:bodyPr>
            <a:normAutofit fontScale="77500" lnSpcReduction="20000"/>
          </a:bodyPr>
          <a:lstStyle/>
          <a:p>
            <a:pPr marL="0" indent="0">
              <a:buNone/>
            </a:pPr>
            <a:r>
              <a:rPr lang="en-US" b="1" dirty="0" err="1" smtClean="0"/>
              <a:t>Woodgate</a:t>
            </a:r>
            <a:r>
              <a:rPr lang="en-US" b="1" dirty="0" smtClean="0"/>
              <a:t> Intermediate Social Studies</a:t>
            </a:r>
          </a:p>
          <a:p>
            <a:r>
              <a:rPr lang="en-US" dirty="0" smtClean="0"/>
              <a:t>Six 5</a:t>
            </a:r>
            <a:r>
              <a:rPr lang="en-US" baseline="30000" dirty="0" smtClean="0"/>
              <a:t>th</a:t>
            </a:r>
            <a:r>
              <a:rPr lang="en-US" dirty="0" smtClean="0"/>
              <a:t> &amp; 6</a:t>
            </a:r>
            <a:r>
              <a:rPr lang="en-US" baseline="30000" dirty="0" smtClean="0"/>
              <a:t>th</a:t>
            </a:r>
            <a:r>
              <a:rPr lang="en-US" dirty="0" smtClean="0"/>
              <a:t> grade classes-Librarian, Mrs. Hair gave tour</a:t>
            </a:r>
          </a:p>
          <a:p>
            <a:r>
              <a:rPr lang="en-US" dirty="0" smtClean="0"/>
              <a:t>Used 4G LTE Cellular Network at Baylor Exhibit</a:t>
            </a:r>
          </a:p>
          <a:p>
            <a:pPr lvl="1"/>
            <a:r>
              <a:rPr lang="en-US" dirty="0" smtClean="0"/>
              <a:t>Baylor wireless coverage was somewhat limited, plus traffic</a:t>
            </a:r>
          </a:p>
          <a:p>
            <a:pPr lvl="1"/>
            <a:r>
              <a:rPr lang="en-US" dirty="0" smtClean="0"/>
              <a:t>Connections in 5 of the 6 classes were flawless</a:t>
            </a:r>
          </a:p>
          <a:p>
            <a:r>
              <a:rPr lang="en-US" dirty="0" smtClean="0"/>
              <a:t>Tour guide ran robot and talked about exhibit from school</a:t>
            </a:r>
          </a:p>
          <a:p>
            <a:r>
              <a:rPr lang="en-US" dirty="0" smtClean="0"/>
              <a:t>Robot camera image projected to large screen TV in library</a:t>
            </a:r>
          </a:p>
          <a:p>
            <a:r>
              <a:rPr lang="en-US" dirty="0" smtClean="0"/>
              <a:t>Students were excited</a:t>
            </a:r>
          </a:p>
          <a:p>
            <a:r>
              <a:rPr lang="en-US" dirty="0" smtClean="0"/>
              <a:t>Future tours planned</a:t>
            </a:r>
          </a:p>
        </p:txBody>
      </p:sp>
    </p:spTree>
    <p:extLst>
      <p:ext uri="{BB962C8B-B14F-4D97-AF65-F5344CB8AC3E}">
        <p14:creationId xmlns:p14="http://schemas.microsoft.com/office/powerpoint/2010/main" val="2073345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VGo</a:t>
            </a:r>
            <a:r>
              <a:rPr lang="en-US" b="1" dirty="0"/>
              <a:t> </a:t>
            </a:r>
            <a:r>
              <a:rPr lang="en-US" b="1" dirty="0" smtClean="0"/>
              <a:t>Travels</a:t>
            </a:r>
            <a:endParaRPr lang="en-US" b="1" dirty="0"/>
          </a:p>
        </p:txBody>
      </p:sp>
      <p:sp>
        <p:nvSpPr>
          <p:cNvPr id="3" name="Content Placeholder 2"/>
          <p:cNvSpPr>
            <a:spLocks noGrp="1"/>
          </p:cNvSpPr>
          <p:nvPr>
            <p:ph idx="1"/>
          </p:nvPr>
        </p:nvSpPr>
        <p:spPr>
          <a:xfrm>
            <a:off x="457200" y="1600200"/>
            <a:ext cx="8229600" cy="4046477"/>
          </a:xfrm>
        </p:spPr>
        <p:txBody>
          <a:bodyPr>
            <a:normAutofit fontScale="85000" lnSpcReduction="20000"/>
          </a:bodyPr>
          <a:lstStyle/>
          <a:p>
            <a:pPr marL="0" indent="0">
              <a:buNone/>
            </a:pPr>
            <a:r>
              <a:rPr lang="en-US" b="1" dirty="0" smtClean="0"/>
              <a:t>Conferences</a:t>
            </a:r>
          </a:p>
          <a:p>
            <a:r>
              <a:rPr lang="en-US" dirty="0" smtClean="0"/>
              <a:t>Waco Educational Alliance Summit</a:t>
            </a:r>
          </a:p>
          <a:p>
            <a:r>
              <a:rPr lang="en-US" dirty="0" smtClean="0"/>
              <a:t>Internet2</a:t>
            </a:r>
          </a:p>
          <a:p>
            <a:r>
              <a:rPr lang="en-US" dirty="0" smtClean="0"/>
              <a:t>LEARN</a:t>
            </a:r>
          </a:p>
          <a:p>
            <a:r>
              <a:rPr lang="en-US" dirty="0" err="1" smtClean="0"/>
              <a:t>NETnet</a:t>
            </a:r>
            <a:endParaRPr lang="en-US" dirty="0" smtClean="0"/>
          </a:p>
          <a:p>
            <a:r>
              <a:rPr lang="en-US" dirty="0" smtClean="0"/>
              <a:t>EDUCAUSE</a:t>
            </a:r>
          </a:p>
          <a:p>
            <a:pPr marL="0" indent="0">
              <a:buNone/>
            </a:pPr>
            <a:r>
              <a:rPr lang="en-US" b="1" dirty="0" err="1" smtClean="0"/>
              <a:t>VGo</a:t>
            </a:r>
            <a:r>
              <a:rPr lang="en-US" b="1" dirty="0" smtClean="0"/>
              <a:t> Travel Case</a:t>
            </a:r>
          </a:p>
          <a:p>
            <a:r>
              <a:rPr lang="en-US" dirty="0" smtClean="0"/>
              <a:t>Custom made case by Pelican</a:t>
            </a:r>
          </a:p>
          <a:p>
            <a:r>
              <a:rPr lang="en-US" dirty="0" smtClean="0"/>
              <a:t>Case and </a:t>
            </a:r>
            <a:r>
              <a:rPr lang="en-US" dirty="0" err="1" smtClean="0"/>
              <a:t>VGo</a:t>
            </a:r>
            <a:r>
              <a:rPr lang="en-US" dirty="0" smtClean="0"/>
              <a:t> weigh less than 50 </a:t>
            </a:r>
            <a:r>
              <a:rPr lang="en-US" dirty="0" err="1" smtClean="0"/>
              <a:t>lbs</a:t>
            </a:r>
            <a:endParaRPr lang="en-US" dirty="0" smtClean="0"/>
          </a:p>
        </p:txBody>
      </p:sp>
      <p:pic>
        <p:nvPicPr>
          <p:cNvPr id="4" name="Picture 3" descr="DSC_0642-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91540" y="1524382"/>
            <a:ext cx="1400390" cy="2114315"/>
          </a:xfrm>
          <a:prstGeom prst="rect">
            <a:avLst/>
          </a:prstGeom>
        </p:spPr>
      </p:pic>
      <p:pic>
        <p:nvPicPr>
          <p:cNvPr id="6" name="Picture 5" descr="DSC_0674-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4420" y="3714515"/>
            <a:ext cx="2592380" cy="1717031"/>
          </a:xfrm>
          <a:prstGeom prst="rect">
            <a:avLst/>
          </a:prstGeom>
        </p:spPr>
      </p:pic>
    </p:spTree>
    <p:extLst>
      <p:ext uri="{BB962C8B-B14F-4D97-AF65-F5344CB8AC3E}">
        <p14:creationId xmlns:p14="http://schemas.microsoft.com/office/powerpoint/2010/main" val="916139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t>Questions?</a:t>
            </a:r>
            <a:endParaRPr lang="en-US" sz="6000" b="1" dirty="0"/>
          </a:p>
        </p:txBody>
      </p:sp>
      <p:sp>
        <p:nvSpPr>
          <p:cNvPr id="4" name="TextBox 3"/>
          <p:cNvSpPr txBox="1"/>
          <p:nvPr/>
        </p:nvSpPr>
        <p:spPr>
          <a:xfrm>
            <a:off x="870857" y="3642830"/>
            <a:ext cx="7390191" cy="1938992"/>
          </a:xfrm>
          <a:prstGeom prst="rect">
            <a:avLst/>
          </a:prstGeom>
          <a:noFill/>
        </p:spPr>
        <p:txBody>
          <a:bodyPr wrap="square" rtlCol="0">
            <a:spAutoFit/>
          </a:bodyPr>
          <a:lstStyle/>
          <a:p>
            <a:pPr algn="ctr"/>
            <a:r>
              <a:rPr lang="en-US" sz="4000" dirty="0" smtClean="0"/>
              <a:t>For more information on </a:t>
            </a:r>
          </a:p>
          <a:p>
            <a:pPr algn="ctr"/>
            <a:r>
              <a:rPr lang="en-US" sz="4000" dirty="0" err="1" smtClean="0"/>
              <a:t>VGo</a:t>
            </a:r>
            <a:r>
              <a:rPr lang="en-US" sz="4000" dirty="0" smtClean="0"/>
              <a:t> Specs &amp; Features: </a:t>
            </a:r>
          </a:p>
          <a:p>
            <a:pPr algn="ctr"/>
            <a:r>
              <a:rPr lang="en-US" sz="4000" b="1" dirty="0"/>
              <a:t>http://bit.ly/YwfcEj</a:t>
            </a:r>
            <a:endParaRPr lang="en-US" sz="4000" dirty="0"/>
          </a:p>
        </p:txBody>
      </p:sp>
    </p:spTree>
    <p:extLst>
      <p:ext uri="{BB962C8B-B14F-4D97-AF65-F5344CB8AC3E}">
        <p14:creationId xmlns:p14="http://schemas.microsoft.com/office/powerpoint/2010/main" val="734674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5040589" y="164542"/>
            <a:ext cx="3071217" cy="27287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000" dirty="0" smtClean="0">
                <a:solidFill>
                  <a:srgbClr val="000000"/>
                </a:solidFill>
              </a:rPr>
              <a:t>Nils </a:t>
            </a:r>
            <a:r>
              <a:rPr lang="en-US" sz="3000" dirty="0" err="1" smtClean="0">
                <a:solidFill>
                  <a:srgbClr val="000000"/>
                </a:solidFill>
              </a:rPr>
              <a:t>Holgersson</a:t>
            </a:r>
            <a:endParaRPr lang="en-US" sz="3000" dirty="0" smtClean="0">
              <a:solidFill>
                <a:srgbClr val="000000"/>
              </a:solidFill>
            </a:endParaRPr>
          </a:p>
          <a:p>
            <a:pPr>
              <a:lnSpc>
                <a:spcPct val="80000"/>
              </a:lnSpc>
            </a:pPr>
            <a:r>
              <a:rPr lang="en-US" sz="1800" dirty="0" smtClean="0"/>
              <a:t>Academic Consultant</a:t>
            </a:r>
            <a:br>
              <a:rPr lang="en-US" sz="1800" dirty="0" smtClean="0"/>
            </a:br>
            <a:r>
              <a:rPr lang="en-US" sz="1800" dirty="0" smtClean="0"/>
              <a:t>Video Conferencing,</a:t>
            </a:r>
            <a:br>
              <a:rPr lang="en-US" sz="1800" dirty="0" smtClean="0"/>
            </a:br>
            <a:r>
              <a:rPr lang="en-US" sz="1800" dirty="0" smtClean="0"/>
              <a:t>Electronic Library</a:t>
            </a:r>
          </a:p>
          <a:p>
            <a:pPr>
              <a:lnSpc>
                <a:spcPct val="70000"/>
              </a:lnSpc>
            </a:pPr>
            <a:r>
              <a:rPr lang="en-US" sz="1800" dirty="0" smtClean="0"/>
              <a:t>Baylor University</a:t>
            </a:r>
          </a:p>
          <a:p>
            <a:pPr>
              <a:lnSpc>
                <a:spcPct val="80000"/>
              </a:lnSpc>
            </a:pPr>
            <a:endParaRPr lang="en-US" sz="1800" dirty="0"/>
          </a:p>
          <a:p>
            <a:pPr>
              <a:lnSpc>
                <a:spcPct val="70000"/>
              </a:lnSpc>
            </a:pPr>
            <a:r>
              <a:rPr lang="en-US" sz="1800" dirty="0" err="1" smtClean="0">
                <a:solidFill>
                  <a:srgbClr val="000000"/>
                </a:solidFill>
              </a:rPr>
              <a:t>www.baylor.edu</a:t>
            </a:r>
            <a:r>
              <a:rPr lang="en-US" sz="1800" dirty="0" smtClean="0">
                <a:solidFill>
                  <a:srgbClr val="000000"/>
                </a:solidFill>
              </a:rPr>
              <a:t>/lib/el/</a:t>
            </a:r>
          </a:p>
          <a:p>
            <a:pPr>
              <a:lnSpc>
                <a:spcPct val="70000"/>
              </a:lnSpc>
            </a:pPr>
            <a:r>
              <a:rPr lang="en-US" sz="1900" dirty="0" err="1" smtClean="0">
                <a:solidFill>
                  <a:srgbClr val="000000"/>
                </a:solidFill>
              </a:rPr>
              <a:t>Nils_Holgersson@baylor.edu</a:t>
            </a:r>
            <a:endParaRPr lang="en-US" sz="1900" dirty="0" smtClean="0">
              <a:solidFill>
                <a:srgbClr val="000000"/>
              </a:solidFill>
            </a:endParaRPr>
          </a:p>
          <a:p>
            <a:pPr>
              <a:lnSpc>
                <a:spcPct val="70000"/>
              </a:lnSpc>
            </a:pPr>
            <a:r>
              <a:rPr lang="en-US" sz="1900" dirty="0" smtClean="0">
                <a:solidFill>
                  <a:srgbClr val="000000"/>
                </a:solidFill>
              </a:rPr>
              <a:t>254.710.1738</a:t>
            </a:r>
            <a:endParaRPr lang="en-US" sz="1900" dirty="0">
              <a:solidFill>
                <a:srgbClr val="000000"/>
              </a:solidFill>
            </a:endParaRPr>
          </a:p>
        </p:txBody>
      </p:sp>
      <p:sp>
        <p:nvSpPr>
          <p:cNvPr id="9" name="Subtitle 2"/>
          <p:cNvSpPr txBox="1">
            <a:spLocks/>
          </p:cNvSpPr>
          <p:nvPr/>
        </p:nvSpPr>
        <p:spPr>
          <a:xfrm>
            <a:off x="1376499" y="160550"/>
            <a:ext cx="2494841" cy="2677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000" dirty="0" smtClean="0">
                <a:solidFill>
                  <a:srgbClr val="000000"/>
                </a:solidFill>
              </a:rPr>
              <a:t>Tim Logan</a:t>
            </a:r>
          </a:p>
          <a:p>
            <a:pPr>
              <a:lnSpc>
                <a:spcPct val="90000"/>
              </a:lnSpc>
            </a:pPr>
            <a:r>
              <a:rPr lang="en-US" sz="1800" dirty="0" smtClean="0"/>
              <a:t>Associate Vice President,</a:t>
            </a:r>
            <a:br>
              <a:rPr lang="en-US" sz="1800" dirty="0" smtClean="0"/>
            </a:br>
            <a:r>
              <a:rPr lang="en-US" sz="1800" dirty="0" smtClean="0"/>
              <a:t>Electronic Library</a:t>
            </a:r>
          </a:p>
          <a:p>
            <a:pPr>
              <a:lnSpc>
                <a:spcPct val="90000"/>
              </a:lnSpc>
            </a:pPr>
            <a:r>
              <a:rPr lang="en-US" sz="1800" dirty="0" smtClean="0"/>
              <a:t>Baylor University</a:t>
            </a:r>
          </a:p>
          <a:p>
            <a:pPr>
              <a:lnSpc>
                <a:spcPct val="90000"/>
              </a:lnSpc>
            </a:pPr>
            <a:endParaRPr lang="en-US" sz="1800" dirty="0"/>
          </a:p>
          <a:p>
            <a:pPr>
              <a:lnSpc>
                <a:spcPct val="70000"/>
              </a:lnSpc>
            </a:pPr>
            <a:r>
              <a:rPr lang="en-US" sz="1800" dirty="0" err="1" smtClean="0">
                <a:solidFill>
                  <a:srgbClr val="000000"/>
                </a:solidFill>
              </a:rPr>
              <a:t>www.baylor.edu</a:t>
            </a:r>
            <a:r>
              <a:rPr lang="en-US" sz="1800" dirty="0" smtClean="0">
                <a:solidFill>
                  <a:srgbClr val="000000"/>
                </a:solidFill>
              </a:rPr>
              <a:t>/lib/el</a:t>
            </a:r>
          </a:p>
          <a:p>
            <a:pPr>
              <a:lnSpc>
                <a:spcPct val="70000"/>
              </a:lnSpc>
            </a:pPr>
            <a:r>
              <a:rPr lang="en-US" sz="1800" dirty="0" err="1" smtClean="0">
                <a:solidFill>
                  <a:srgbClr val="000000"/>
                </a:solidFill>
              </a:rPr>
              <a:t>Tim_Logan@baylor.edu</a:t>
            </a:r>
            <a:endParaRPr lang="en-US" sz="1800" dirty="0" smtClean="0">
              <a:solidFill>
                <a:srgbClr val="000000"/>
              </a:solidFill>
            </a:endParaRPr>
          </a:p>
          <a:p>
            <a:pPr>
              <a:lnSpc>
                <a:spcPct val="70000"/>
              </a:lnSpc>
            </a:pPr>
            <a:r>
              <a:rPr lang="en-US" sz="1800" dirty="0" smtClean="0">
                <a:solidFill>
                  <a:srgbClr val="000000"/>
                </a:solidFill>
              </a:rPr>
              <a:t>254.710.6665</a:t>
            </a:r>
            <a:endParaRPr lang="en-US" sz="1800" dirty="0">
              <a:solidFill>
                <a:srgbClr val="000000"/>
              </a:solidFill>
            </a:endParaRPr>
          </a:p>
        </p:txBody>
      </p:sp>
      <p:sp>
        <p:nvSpPr>
          <p:cNvPr id="10" name="Subtitle 2"/>
          <p:cNvSpPr txBox="1">
            <a:spLocks/>
          </p:cNvSpPr>
          <p:nvPr/>
        </p:nvSpPr>
        <p:spPr>
          <a:xfrm>
            <a:off x="3388702" y="2712260"/>
            <a:ext cx="2347200" cy="262772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000" dirty="0" smtClean="0">
                <a:solidFill>
                  <a:srgbClr val="000000"/>
                </a:solidFill>
              </a:rPr>
              <a:t>Pattie Orr</a:t>
            </a:r>
            <a:endParaRPr lang="en-US" sz="3000" dirty="0">
              <a:solidFill>
                <a:srgbClr val="000000"/>
              </a:solidFill>
            </a:endParaRPr>
          </a:p>
          <a:p>
            <a:pPr>
              <a:lnSpc>
                <a:spcPct val="90000"/>
              </a:lnSpc>
            </a:pPr>
            <a:r>
              <a:rPr lang="en-US" sz="1800" dirty="0" smtClean="0"/>
              <a:t>Vice President for IT &amp; Dean of Libraries,</a:t>
            </a:r>
          </a:p>
          <a:p>
            <a:pPr>
              <a:lnSpc>
                <a:spcPct val="90000"/>
              </a:lnSpc>
            </a:pPr>
            <a:r>
              <a:rPr lang="en-US" sz="1800" dirty="0" smtClean="0"/>
              <a:t>Baylor University</a:t>
            </a:r>
          </a:p>
          <a:p>
            <a:pPr>
              <a:lnSpc>
                <a:spcPct val="70000"/>
              </a:lnSpc>
            </a:pPr>
            <a:endParaRPr lang="en-US" sz="1800" dirty="0"/>
          </a:p>
          <a:p>
            <a:pPr>
              <a:lnSpc>
                <a:spcPct val="70000"/>
              </a:lnSpc>
            </a:pPr>
            <a:r>
              <a:rPr lang="en-US" sz="1800" dirty="0" err="1">
                <a:solidFill>
                  <a:srgbClr val="000000"/>
                </a:solidFill>
              </a:rPr>
              <a:t>www.baylor.edu</a:t>
            </a:r>
            <a:r>
              <a:rPr lang="en-US" sz="1800" dirty="0" smtClean="0">
                <a:solidFill>
                  <a:srgbClr val="000000"/>
                </a:solidFill>
              </a:rPr>
              <a:t>/</a:t>
            </a:r>
            <a:r>
              <a:rPr lang="en-US" sz="1800" dirty="0" err="1" smtClean="0">
                <a:solidFill>
                  <a:srgbClr val="000000"/>
                </a:solidFill>
              </a:rPr>
              <a:t>itslib</a:t>
            </a:r>
            <a:endParaRPr lang="en-US" sz="1800" dirty="0">
              <a:solidFill>
                <a:srgbClr val="000000"/>
              </a:solidFill>
            </a:endParaRPr>
          </a:p>
          <a:p>
            <a:pPr>
              <a:lnSpc>
                <a:spcPct val="70000"/>
              </a:lnSpc>
            </a:pPr>
            <a:r>
              <a:rPr lang="en-US" sz="1800" dirty="0" err="1" smtClean="0">
                <a:solidFill>
                  <a:srgbClr val="000000"/>
                </a:solidFill>
              </a:rPr>
              <a:t>Pattie_Orr@</a:t>
            </a:r>
            <a:r>
              <a:rPr lang="en-US" sz="1800" dirty="0" err="1">
                <a:solidFill>
                  <a:srgbClr val="000000"/>
                </a:solidFill>
              </a:rPr>
              <a:t>baylor.edu</a:t>
            </a:r>
            <a:endParaRPr lang="en-US" sz="1800" dirty="0">
              <a:solidFill>
                <a:srgbClr val="000000"/>
              </a:solidFill>
            </a:endParaRPr>
          </a:p>
          <a:p>
            <a:pPr>
              <a:lnSpc>
                <a:spcPct val="70000"/>
              </a:lnSpc>
            </a:pPr>
            <a:r>
              <a:rPr lang="en-US" sz="1800" dirty="0" smtClean="0">
                <a:solidFill>
                  <a:srgbClr val="000000"/>
                </a:solidFill>
              </a:rPr>
              <a:t>254.710.3200</a:t>
            </a:r>
            <a:endParaRPr lang="en-US" sz="1800" dirty="0">
              <a:solidFill>
                <a:srgbClr val="000000"/>
              </a:solidFill>
            </a:endParaRPr>
          </a:p>
          <a:p>
            <a:pPr>
              <a:lnSpc>
                <a:spcPct val="70000"/>
              </a:lnSpc>
            </a:pPr>
            <a:endParaRPr lang="en-US" sz="1800" dirty="0" smtClean="0"/>
          </a:p>
          <a:p>
            <a:pPr>
              <a:lnSpc>
                <a:spcPct val="20000"/>
              </a:lnSpc>
            </a:pPr>
            <a:endParaRPr lang="en-US" sz="1900" dirty="0"/>
          </a:p>
        </p:txBody>
      </p:sp>
      <p:sp>
        <p:nvSpPr>
          <p:cNvPr id="2" name="TextBox 1"/>
          <p:cNvSpPr txBox="1"/>
          <p:nvPr/>
        </p:nvSpPr>
        <p:spPr>
          <a:xfrm>
            <a:off x="1975386" y="5284130"/>
            <a:ext cx="5596928" cy="461665"/>
          </a:xfrm>
          <a:prstGeom prst="rect">
            <a:avLst/>
          </a:prstGeom>
          <a:noFill/>
        </p:spPr>
        <p:txBody>
          <a:bodyPr wrap="square" rtlCol="0">
            <a:spAutoFit/>
          </a:bodyPr>
          <a:lstStyle/>
          <a:p>
            <a:pPr algn="ctr"/>
            <a:r>
              <a:rPr lang="en-US" sz="2400" dirty="0" smtClean="0"/>
              <a:t>featuring Conner </a:t>
            </a:r>
            <a:r>
              <a:rPr lang="en-US" sz="2400" dirty="0" err="1" smtClean="0"/>
              <a:t>Krey</a:t>
            </a:r>
            <a:r>
              <a:rPr lang="en-US" sz="2400" dirty="0" smtClean="0"/>
              <a:t> as Mary</a:t>
            </a:r>
            <a:endParaRPr lang="en-US" sz="2400" dirty="0"/>
          </a:p>
        </p:txBody>
      </p:sp>
    </p:spTree>
    <p:extLst>
      <p:ext uri="{BB962C8B-B14F-4D97-AF65-F5344CB8AC3E}">
        <p14:creationId xmlns:p14="http://schemas.microsoft.com/office/powerpoint/2010/main" val="2256009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b="1" dirty="0" smtClean="0"/>
              <a:t>End of presentation</a:t>
            </a:r>
            <a:br>
              <a:rPr lang="en-US" sz="6000" b="1" dirty="0" smtClean="0"/>
            </a:br>
            <a:endParaRPr lang="en-US" sz="6000" b="1" dirty="0"/>
          </a:p>
        </p:txBody>
      </p:sp>
    </p:spTree>
    <p:extLst>
      <p:ext uri="{BB962C8B-B14F-4D97-AF65-F5344CB8AC3E}">
        <p14:creationId xmlns:p14="http://schemas.microsoft.com/office/powerpoint/2010/main" val="1544291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8099"/>
            <a:ext cx="9144000" cy="746449"/>
          </a:xfrm>
          <a:prstGeom prst="rect">
            <a:avLst/>
          </a:prstGeom>
        </p:spPr>
      </p:pic>
      <p:pic>
        <p:nvPicPr>
          <p:cNvPr id="8" name="Picture 7"/>
          <p:cNvPicPr>
            <a:picLocks noChangeAspect="1"/>
          </p:cNvPicPr>
          <p:nvPr/>
        </p:nvPicPr>
        <p:blipFill>
          <a:blip r:embed="rId3"/>
          <a:stretch>
            <a:fillRect/>
          </a:stretch>
        </p:blipFill>
        <p:spPr>
          <a:xfrm>
            <a:off x="762000" y="3170210"/>
            <a:ext cx="7620000" cy="2425700"/>
          </a:xfrm>
          <a:prstGeom prst="rect">
            <a:avLst/>
          </a:prstGeom>
        </p:spPr>
      </p:pic>
      <p:pic>
        <p:nvPicPr>
          <p:cNvPr id="9" name="Picture 8"/>
          <p:cNvPicPr>
            <a:picLocks noChangeAspect="1"/>
          </p:cNvPicPr>
          <p:nvPr/>
        </p:nvPicPr>
        <p:blipFill>
          <a:blip r:embed="rId4"/>
          <a:stretch>
            <a:fillRect/>
          </a:stretch>
        </p:blipFill>
        <p:spPr>
          <a:xfrm>
            <a:off x="762000" y="744510"/>
            <a:ext cx="7620000" cy="2425700"/>
          </a:xfrm>
          <a:prstGeom prst="rect">
            <a:avLst/>
          </a:prstGeom>
        </p:spPr>
      </p:pic>
      <p:sp>
        <p:nvSpPr>
          <p:cNvPr id="2" name="TextBox 1"/>
          <p:cNvSpPr txBox="1"/>
          <p:nvPr/>
        </p:nvSpPr>
        <p:spPr>
          <a:xfrm>
            <a:off x="0" y="5472285"/>
            <a:ext cx="9030337" cy="369332"/>
          </a:xfrm>
          <a:prstGeom prst="rect">
            <a:avLst/>
          </a:prstGeom>
          <a:noFill/>
        </p:spPr>
        <p:txBody>
          <a:bodyPr wrap="square" rtlCol="0">
            <a:spAutoFit/>
          </a:bodyPr>
          <a:lstStyle/>
          <a:p>
            <a:pPr algn="ctr"/>
            <a:r>
              <a:rPr lang="en-US" dirty="0"/>
              <a:t>BALDO (c) 2012 </a:t>
            </a:r>
            <a:r>
              <a:rPr lang="en-US" dirty="0" err="1"/>
              <a:t>Baldo</a:t>
            </a:r>
            <a:r>
              <a:rPr lang="en-US" dirty="0"/>
              <a:t> Partnership. Used by permission of Universal </a:t>
            </a:r>
            <a:r>
              <a:rPr lang="en-US" dirty="0" err="1"/>
              <a:t>Uclick</a:t>
            </a:r>
            <a:r>
              <a:rPr lang="en-US" dirty="0"/>
              <a:t>. All rights reserved.</a:t>
            </a:r>
          </a:p>
        </p:txBody>
      </p:sp>
    </p:spTree>
    <p:extLst>
      <p:ext uri="{BB962C8B-B14F-4D97-AF65-F5344CB8AC3E}">
        <p14:creationId xmlns:p14="http://schemas.microsoft.com/office/powerpoint/2010/main" val="1458001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11465" y="1369991"/>
            <a:ext cx="3921069" cy="41180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855370" y="387318"/>
            <a:ext cx="5449022" cy="830997"/>
          </a:xfrm>
          <a:prstGeom prst="rect">
            <a:avLst/>
          </a:prstGeom>
          <a:noFill/>
        </p:spPr>
        <p:txBody>
          <a:bodyPr wrap="square" rtlCol="0">
            <a:spAutoFit/>
          </a:bodyPr>
          <a:lstStyle/>
          <a:p>
            <a:pPr algn="ctr"/>
            <a:r>
              <a:rPr lang="en-US" sz="4800" b="1" dirty="0" smtClean="0">
                <a:latin typeface="+mj-lt"/>
              </a:rPr>
              <a:t>Field Trips</a:t>
            </a:r>
            <a:endParaRPr lang="en-US" sz="4800" b="1" dirty="0">
              <a:latin typeface="+mj-lt"/>
            </a:endParaRPr>
          </a:p>
        </p:txBody>
      </p:sp>
    </p:spTree>
    <p:extLst>
      <p:ext uri="{BB962C8B-B14F-4D97-AF65-F5344CB8AC3E}">
        <p14:creationId xmlns:p14="http://schemas.microsoft.com/office/powerpoint/2010/main" val="1376137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00928_rr_4852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0958" y="364434"/>
            <a:ext cx="7686261" cy="51241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4297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edPiperBook.ps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324098">
            <a:off x="2297851" y="474870"/>
            <a:ext cx="4372410" cy="49202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30981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6914.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4994" y="254001"/>
            <a:ext cx="5861437" cy="5233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577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Educause2012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Educause2012 theme.thmx</Template>
  <TotalTime>29764</TotalTime>
  <Words>1036</Words>
  <Application>Microsoft Macintosh PowerPoint</Application>
  <PresentationFormat>On-screen Show (4:3)</PresentationFormat>
  <Paragraphs>175</Paragraphs>
  <Slides>44</Slides>
  <Notes>6</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Educause2012 theme</vt:lpstr>
      <vt:lpstr>Reading, Writing, &amp; Robots: Using remote controlled video conferencing for instructional enrichment</vt:lpstr>
      <vt:lpstr>Copyright Baylor University, 2012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TETN Consortium</vt:lpstr>
      <vt:lpstr>Other Organizations Connected to ESCs</vt:lpstr>
      <vt:lpstr>Types of Projects/Collaborations</vt:lpstr>
      <vt:lpstr>Types of Projects/Collaborations</vt:lpstr>
      <vt:lpstr>PowerPoint Presentation</vt:lpstr>
      <vt:lpstr>Demonstration</vt:lpstr>
      <vt:lpstr>Remote Computer Requirements (PC/Mac)</vt:lpstr>
      <vt:lpstr>VGo Physical Features</vt:lpstr>
      <vt:lpstr>A/V Highlights</vt:lpstr>
      <vt:lpstr>PowerPoint Presentation</vt:lpstr>
      <vt:lpstr>System Feature Highlights</vt:lpstr>
      <vt:lpstr>Networking Highlights</vt:lpstr>
      <vt:lpstr>Testing &amp; Findings</vt:lpstr>
      <vt:lpstr>China Spring Intermediate School China Spring ISD, Waco, TX Tour of  Moody Library,  Baylor University </vt:lpstr>
      <vt:lpstr>Library Computer Lab</vt:lpstr>
      <vt:lpstr>Texas Writers Exhibit</vt:lpstr>
      <vt:lpstr>Visiting Baylor Library Starbucks</vt:lpstr>
      <vt:lpstr>Policy Issues</vt:lpstr>
      <vt:lpstr>Testing &amp; Findings</vt:lpstr>
      <vt:lpstr>BUS 1301: Business, the Economy,  and World Affairs  Baylor University Tour of  Sturdisteel Factory,  Hewitt, TX</vt:lpstr>
      <vt:lpstr>Dr. Blaine McCormick’s  Classroom Factory Tour</vt:lpstr>
      <vt:lpstr>Steel Entering Factory</vt:lpstr>
      <vt:lpstr>Factory Machines</vt:lpstr>
      <vt:lpstr>In The Classroom-BUS 1301</vt:lpstr>
      <vt:lpstr>Testing &amp; Findings</vt:lpstr>
      <vt:lpstr>Woodgate Intermediate School Midway ISD, Waco, TX Tour of  “Race for the White House” Exhibit at Poage Legislative Library,  Baylor University </vt:lpstr>
      <vt:lpstr>Woodgate Intermediate Tour  “Race for the White House” Exhibit</vt:lpstr>
      <vt:lpstr>The Exhibit</vt:lpstr>
      <vt:lpstr>In The Classroom- Woodgate Intermediate Social Studies</vt:lpstr>
      <vt:lpstr>Testing &amp; Findings</vt:lpstr>
      <vt:lpstr>VGo Travels</vt:lpstr>
      <vt:lpstr>Questions?</vt:lpstr>
      <vt:lpstr>PowerPoint Presentation</vt:lpstr>
      <vt:lpstr>End of presentation </vt:lpstr>
    </vt:vector>
  </TitlesOfParts>
  <Manager/>
  <Company>Baylor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Writing &amp; Robots</dc:title>
  <dc:subject>Using remote controlled video conferencing for instructional enrichment</dc:subject>
  <dc:creator>Tim Logan, Pattie Orr, Nils Holgersson</dc:creator>
  <cp:keywords>VGo</cp:keywords>
  <dc:description>EDUCAUSE 2012 presentation, November 7, 2012, Denver, Colorado</dc:description>
  <cp:lastModifiedBy>Timothy Logan</cp:lastModifiedBy>
  <cp:revision>174</cp:revision>
  <dcterms:created xsi:type="dcterms:W3CDTF">2011-11-15T00:33:05Z</dcterms:created>
  <dcterms:modified xsi:type="dcterms:W3CDTF">2012-12-20T17:27:43Z</dcterms:modified>
  <cp:category/>
</cp:coreProperties>
</file>