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3" r:id="rId1"/>
  </p:sldMasterIdLst>
  <p:notesMasterIdLst>
    <p:notesMasterId r:id="rId16"/>
  </p:notesMasterIdLst>
  <p:sldIdLst>
    <p:sldId id="310" r:id="rId2"/>
    <p:sldId id="298" r:id="rId3"/>
    <p:sldId id="320" r:id="rId4"/>
    <p:sldId id="300" r:id="rId5"/>
    <p:sldId id="301" r:id="rId6"/>
    <p:sldId id="302" r:id="rId7"/>
    <p:sldId id="312" r:id="rId8"/>
    <p:sldId id="314" r:id="rId9"/>
    <p:sldId id="304" r:id="rId10"/>
    <p:sldId id="315" r:id="rId11"/>
    <p:sldId id="305" r:id="rId12"/>
    <p:sldId id="321" r:id="rId13"/>
    <p:sldId id="319" r:id="rId14"/>
    <p:sldId id="30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D8955E6-91F1-4F22-A4CF-C78623A83BA2}" type="datetimeFigureOut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681355B-88AF-4C4B-B3F7-5D8867EA7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77B38F4-52AB-46D5-96B0-47112ABBCFB2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22A335-3013-4FF9-905C-10955F007C2B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DA80EB5-D371-4099-839D-30C5A0BBA684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1355B-88AF-4C4B-B3F7-5D8867EA7B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1355B-88AF-4C4B-B3F7-5D8867EA7B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B5F89A-622E-403A-AA4B-F82B4431DAC0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7B2A2D5-9DCC-439B-A818-7146AC91EEE5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F99188-8FE0-45A7-BAFD-6B713B5799A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EC770FA-1D7E-4953-A01A-A484CB1AD337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07C041C-5EC7-4FC6-8D60-4979F7075514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D6B534-A0D0-4BA0-9641-939E12AE07D7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BBA796-78FC-4842-BA41-D3F3CBC7986E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3067E0-C711-4338-90E5-680E90361514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F545331-9333-416B-92D2-0D6F1380F446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tIns="182880" bIns="18288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809A-7981-4D79-8644-44297BB09821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ACE3-7095-4E3C-A572-5C1F3CB88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b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/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3050-CC15-413F-A48B-53463E80DDAB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0B93-E613-4862-B7B7-53FE10752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76A9-8CDB-450E-A9F7-D0DE236A58AC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7382-6B49-4198-AFFD-58A7480F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DABC-6EA4-41D0-85BE-AEF429597D2B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4EEF-6B1A-46B1-9622-8181D8613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5543550"/>
            <a:ext cx="1600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685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3613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DD8-49BC-4807-A4FA-C9FFB6E8B9B7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421E-3572-4F82-BBFA-E281B248D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21413"/>
            <a:ext cx="213360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D109A-4765-474B-B3AA-F6BFC13C29FF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11888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211888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BB44-F170-4F97-BB2A-82CCA5C7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F6B-0E67-44D9-A302-155C12B86ADB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B061-C45A-497F-8984-B0C0B963B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59DA-0276-4362-AB82-86223DB40320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1932-9E45-4DA4-89F3-C47A14F1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E00E-3120-4A56-B871-6C51B05B0A71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5170-1B63-4DBE-AC90-0C8E4E0D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B90B-D500-4D54-B16D-1CFD7EE79F03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A536-D0BB-42ED-8B47-ECFBCA834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1425-678F-4350-9571-6D699C0791A1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D0EE-0F99-415F-90B4-CC1E0C1A6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/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ABED-CA38-4CF0-9928-AA79FE9599A5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737E-22E4-4E9F-97D1-AF5918F3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712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FFEA96AB-B9C8-46E8-A18C-EAC97266942F}" type="datetime1">
              <a:rPr lang="en-US"/>
              <a:pPr>
                <a:defRPr/>
              </a:pPr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orbel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7F7F7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708650C3-72D4-4136-8CD6-35260ABAC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20" r:id="rId2"/>
    <p:sldLayoutId id="2147484621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xStyles>
    <p:titleStyle>
      <a:lvl1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18765"/>
            <a:ext cx="2089112" cy="2141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791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Dr. Bob Bramucci, Vice-Chancellor, Technology and Learning Services</a:t>
            </a:r>
          </a:p>
          <a:p>
            <a:r>
              <a:rPr lang="en-US" sz="1400" dirty="0" smtClean="0"/>
              <a:t>Jim Gaston, IT Director - Academic Systems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14748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Sherpa: Increasing Student Success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with </a:t>
            </a:r>
            <a:r>
              <a:rPr lang="en-US" sz="2800" b="1" dirty="0"/>
              <a:t>a Recommendation Engine</a:t>
            </a:r>
          </a:p>
        </p:txBody>
      </p:sp>
      <p:pic>
        <p:nvPicPr>
          <p:cNvPr id="1030" name="Picture 6" descr="Educa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6" y="162244"/>
            <a:ext cx="2076450" cy="3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8260" y="4659868"/>
            <a:ext cx="2395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www.socccd.edu/sherpa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Some Promising Early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Closed Class Assistant</a:t>
            </a:r>
          </a:p>
          <a:p>
            <a:pPr lvl="1">
              <a:defRPr/>
            </a:pPr>
            <a:r>
              <a:rPr lang="en-US" sz="2400" dirty="0" smtClean="0"/>
              <a:t>Has directly resulted in over </a:t>
            </a:r>
            <a:r>
              <a:rPr lang="en-US" sz="2400" dirty="0" smtClean="0">
                <a:solidFill>
                  <a:srgbClr val="FF0000"/>
                </a:solidFill>
              </a:rPr>
              <a:t>10,000</a:t>
            </a:r>
            <a:r>
              <a:rPr lang="en-US" sz="2400" dirty="0" smtClean="0"/>
              <a:t> enrollments since October 2010</a:t>
            </a:r>
          </a:p>
          <a:p>
            <a:pPr>
              <a:defRPr/>
            </a:pPr>
            <a:r>
              <a:rPr lang="en-US" sz="2800" dirty="0" smtClean="0"/>
              <a:t>Matriculation Pilot</a:t>
            </a:r>
          </a:p>
          <a:p>
            <a:pPr lvl="1">
              <a:defRPr/>
            </a:pPr>
            <a:r>
              <a:rPr lang="en-US" sz="2400" dirty="0" smtClean="0"/>
              <a:t>Probation numbers dropped </a:t>
            </a:r>
            <a:r>
              <a:rPr lang="en-US" sz="2400" dirty="0" smtClean="0">
                <a:solidFill>
                  <a:srgbClr val="FF0000"/>
                </a:solidFill>
              </a:rPr>
              <a:t>39%</a:t>
            </a:r>
            <a:r>
              <a:rPr lang="en-US" sz="2400" dirty="0" smtClean="0"/>
              <a:t> one month after Sherpa notification.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Students notified of being dismissed were asked in an on-campus workshop why they </a:t>
            </a:r>
            <a:r>
              <a:rPr lang="en-US" sz="2400" dirty="0" smtClean="0"/>
              <a:t>attended:</a:t>
            </a:r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55%</a:t>
            </a:r>
            <a:r>
              <a:rPr lang="en-US" dirty="0" smtClean="0"/>
              <a:t> - Sherpa </a:t>
            </a:r>
            <a:r>
              <a:rPr lang="en-US" dirty="0"/>
              <a:t>email notification </a:t>
            </a:r>
            <a:endParaRPr lang="en-US" dirty="0" smtClean="0"/>
          </a:p>
          <a:p>
            <a:pPr lvl="2">
              <a:defRPr/>
            </a:pPr>
            <a:r>
              <a:rPr lang="en-US" dirty="0" smtClean="0">
                <a:solidFill>
                  <a:srgbClr val="FF0000"/>
                </a:solidFill>
              </a:rPr>
              <a:t>21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dirty="0"/>
              <a:t> </a:t>
            </a:r>
            <a:r>
              <a:rPr lang="en-US" dirty="0" smtClean="0"/>
              <a:t> - Sherpa </a:t>
            </a:r>
            <a:r>
              <a:rPr lang="en-US" dirty="0"/>
              <a:t>to-do list item.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Enough Talking…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39270" y="3962400"/>
            <a:ext cx="8229600" cy="914400"/>
          </a:xfrm>
        </p:spPr>
        <p:txBody>
          <a:bodyPr/>
          <a:lstStyle/>
          <a:p>
            <a:pPr marL="117475" indent="0" algn="ctr" eaLnBrk="1" hangingPunct="1">
              <a:buFont typeface="Wingdings 2" pitchFamily="18" charset="2"/>
              <a:buNone/>
              <a:defRPr/>
            </a:pPr>
            <a:r>
              <a:rPr lang="en-US" sz="4400" b="1" dirty="0" smtClean="0">
                <a:ea typeface="ＭＳ Ｐゴシック" pitchFamily="34" charset="-128"/>
              </a:rPr>
              <a:t>Sherpa Demonstration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223247" cy="22790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Results</a:t>
            </a:r>
            <a:endParaRPr lang="en-US" dirty="0"/>
          </a:p>
        </p:txBody>
      </p:sp>
      <p:pic>
        <p:nvPicPr>
          <p:cNvPr id="6" name="SherpaProfileTrack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412875"/>
            <a:ext cx="7313613" cy="4108450"/>
          </a:xfrm>
        </p:spPr>
      </p:pic>
    </p:spTree>
    <p:extLst>
      <p:ext uri="{BB962C8B-B14F-4D97-AF65-F5344CB8AC3E}">
        <p14:creationId xmlns:p14="http://schemas.microsoft.com/office/powerpoint/2010/main" val="279929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400" cy="685800"/>
          </a:xfrm>
        </p:spPr>
        <p:txBody>
          <a:bodyPr/>
          <a:lstStyle/>
          <a:p>
            <a:r>
              <a:rPr lang="en-US" dirty="0" smtClean="0"/>
              <a:t>What’s Next? Predictive Analytics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8" y="990600"/>
            <a:ext cx="7020915" cy="4578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78" y="1524000"/>
            <a:ext cx="1754588" cy="248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13922"/>
            <a:ext cx="2108471" cy="2140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229"/>
            <a:ext cx="308532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Questions?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667000" y="3670300"/>
            <a:ext cx="5791200" cy="1117600"/>
          </a:xfrm>
        </p:spPr>
        <p:txBody>
          <a:bodyPr/>
          <a:lstStyle/>
          <a:p>
            <a:pPr marL="349250" lvl="1" indent="0" eaLnBrk="1" hangingPunct="1"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Bob Bramucci: 	rbramucci@socccd.edu</a:t>
            </a:r>
          </a:p>
          <a:p>
            <a:pPr marL="349250" lvl="1" indent="0" eaLnBrk="1" hangingPunct="1"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Jim Gaston: 		jgaston@socccd.edu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9547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667000" y="1923303"/>
            <a:ext cx="5791200" cy="5588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charset="-128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charset="-128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charset="-128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 eaLnBrk="1" hangingPunct="1"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http://www.socccd.edu/sherpa</a:t>
            </a:r>
          </a:p>
        </p:txBody>
      </p:sp>
      <p:pic>
        <p:nvPicPr>
          <p:cNvPr id="1028" name="Picture 4" descr="C:\Users\jgaston\AppData\Local\Temp\SNAGHTML1661d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3754"/>
            <a:ext cx="1638299" cy="13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Overview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About Us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Importance of Recommendation Engines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Sherpa Architecture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Sherpa Demonstration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What’s Next?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 rtlCol="0">
            <a:sp3d extrusionH="12700">
              <a:extrusionClr>
                <a:schemeClr val="bg1"/>
              </a:extrusion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About Us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4303338"/>
          </a:xfrm>
        </p:spPr>
        <p:txBody>
          <a:bodyPr rtlCol="0"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About the SOCCCD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Two-college district in southern California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Approximately 43,000 students (25,000 FTES)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Two Colleges, Three Campuses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Saddleback College in Mission Viejo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Irvine Valley College in Irvine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ea typeface="+mn-ea"/>
              </a:rPr>
              <a:t>Advanced Technology and Education Park (ATEP) in Tustin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9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Project Overview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63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mtClean="0">
                <a:ea typeface="ＭＳ Ｐゴシック" pitchFamily="34" charset="-128"/>
              </a:rPr>
              <a:t>Recommendation Engines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715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1054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8434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962400"/>
            <a:ext cx="4667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Sherpa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2362200"/>
            <a:ext cx="4419600" cy="968375"/>
          </a:xfrm>
        </p:spPr>
        <p:txBody>
          <a:bodyPr>
            <a:normAutofit fontScale="77500" lnSpcReduction="20000"/>
          </a:bodyPr>
          <a:lstStyle/>
          <a:p>
            <a:pPr marL="117475" indent="0" eaLnBrk="1" hangingPunct="1">
              <a:buFont typeface="Wingdings 2" pitchFamily="18" charset="2"/>
              <a:buNone/>
              <a:defRPr/>
            </a:pPr>
            <a:r>
              <a:rPr lang="en-US" sz="3100" dirty="0" smtClean="0">
                <a:ea typeface="ＭＳ Ｐゴシック" pitchFamily="34" charset="-128"/>
              </a:rPr>
              <a:t>So what is </a:t>
            </a:r>
            <a:r>
              <a:rPr lang="en-US" sz="3100" b="1" i="1" dirty="0" smtClean="0">
                <a:ea typeface="ＭＳ Ｐゴシック" pitchFamily="34" charset="-128"/>
              </a:rPr>
              <a:t>Sherpa</a:t>
            </a:r>
            <a:r>
              <a:rPr lang="en-US" sz="3100" dirty="0" smtClean="0">
                <a:ea typeface="ＭＳ Ｐゴシック" pitchFamily="34" charset="-128"/>
              </a:rPr>
              <a:t>?</a:t>
            </a:r>
          </a:p>
          <a:p>
            <a:pPr lvl="1" eaLnBrk="1" hangingPunct="1"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4" name="Picture 2" descr="http://iconicphotos.files.wordpress.com/2009/06/edmund-hillary-n-tenzing-norg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62088"/>
            <a:ext cx="3375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28600" y="4495800"/>
            <a:ext cx="766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sz="2400"/>
              <a:t>Sherpa is a </a:t>
            </a:r>
            <a:r>
              <a:rPr lang="en-US" sz="2400" b="1" i="1"/>
              <a:t>recommendation engine </a:t>
            </a:r>
            <a:r>
              <a:rPr lang="en-US" sz="2400"/>
              <a:t>that will guide students to make informed decisions regarding courses, services, tasks and information.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Sherpa Architecture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5625" y="2743200"/>
            <a:ext cx="2362200" cy="990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Recommendations</a:t>
            </a:r>
          </a:p>
        </p:txBody>
      </p:sp>
      <p:sp>
        <p:nvSpPr>
          <p:cNvPr id="9" name="Oval 8"/>
          <p:cNvSpPr/>
          <p:nvPr/>
        </p:nvSpPr>
        <p:spPr>
          <a:xfrm>
            <a:off x="1216025" y="2819400"/>
            <a:ext cx="23622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Student Profile</a:t>
            </a:r>
          </a:p>
        </p:txBody>
      </p:sp>
      <p:sp>
        <p:nvSpPr>
          <p:cNvPr id="10" name="Oval 9"/>
          <p:cNvSpPr/>
          <p:nvPr/>
        </p:nvSpPr>
        <p:spPr>
          <a:xfrm>
            <a:off x="3959225" y="1752600"/>
            <a:ext cx="1143000" cy="990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Trigger</a:t>
            </a:r>
          </a:p>
        </p:txBody>
      </p:sp>
      <p:sp>
        <p:nvSpPr>
          <p:cNvPr id="12" name="Oval 11"/>
          <p:cNvSpPr/>
          <p:nvPr/>
        </p:nvSpPr>
        <p:spPr>
          <a:xfrm>
            <a:off x="3959225" y="4038600"/>
            <a:ext cx="1143000" cy="9906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Nudge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175" y="2667000"/>
            <a:ext cx="1358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Transcript</a:t>
            </a:r>
          </a:p>
          <a:p>
            <a:pPr eaLnBrk="1" hangingPunct="1"/>
            <a:r>
              <a:rPr lang="en-US" sz="1400" b="1">
                <a:latin typeface="Corbel" pitchFamily="34" charset="0"/>
              </a:rPr>
              <a:t>GPA</a:t>
            </a:r>
          </a:p>
          <a:p>
            <a:pPr eaLnBrk="1" hangingPunct="1"/>
            <a:r>
              <a:rPr lang="en-US" sz="1400" b="1">
                <a:latin typeface="Corbel" pitchFamily="34" charset="0"/>
              </a:rPr>
              <a:t>Ed Goal</a:t>
            </a:r>
          </a:p>
          <a:p>
            <a:pPr eaLnBrk="1" hangingPunct="1"/>
            <a:r>
              <a:rPr lang="en-US" sz="1400" b="1">
                <a:latin typeface="Corbel" pitchFamily="34" charset="0"/>
              </a:rPr>
              <a:t>Reg Activity</a:t>
            </a:r>
          </a:p>
          <a:p>
            <a:pPr eaLnBrk="1" hangingPunct="1"/>
            <a:r>
              <a:rPr lang="en-US" sz="1400" b="1">
                <a:latin typeface="Corbel" pitchFamily="34" charset="0"/>
              </a:rPr>
              <a:t>Current Classes</a:t>
            </a:r>
          </a:p>
          <a:p>
            <a:pPr eaLnBrk="1" hangingPunct="1"/>
            <a:r>
              <a:rPr lang="en-US" sz="1400" b="1">
                <a:latin typeface="Corbel" pitchFamily="34" charset="0"/>
              </a:rPr>
              <a:t>Status</a:t>
            </a:r>
          </a:p>
          <a:p>
            <a:pPr eaLnBrk="1" hangingPunct="1"/>
            <a:endParaRPr lang="en-US" sz="1400" b="1">
              <a:latin typeface="Corbe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997825" y="2447925"/>
            <a:ext cx="11112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Courses</a:t>
            </a:r>
          </a:p>
          <a:p>
            <a:pPr eaLnBrk="1" hangingPunct="1"/>
            <a:endParaRPr lang="en-US" sz="1400" b="1">
              <a:latin typeface="Corbel" pitchFamily="34" charset="0"/>
            </a:endParaRPr>
          </a:p>
          <a:p>
            <a:pPr eaLnBrk="1" hangingPunct="1"/>
            <a:r>
              <a:rPr lang="en-US" sz="1400" b="1">
                <a:latin typeface="Corbel" pitchFamily="34" charset="0"/>
              </a:rPr>
              <a:t>Services</a:t>
            </a:r>
          </a:p>
          <a:p>
            <a:pPr eaLnBrk="1" hangingPunct="1"/>
            <a:endParaRPr lang="en-US" sz="1400" b="1">
              <a:latin typeface="Corbel" pitchFamily="34" charset="0"/>
            </a:endParaRPr>
          </a:p>
          <a:p>
            <a:pPr eaLnBrk="1" hangingPunct="1"/>
            <a:r>
              <a:rPr lang="en-US" sz="1400" b="1">
                <a:latin typeface="Corbel" pitchFamily="34" charset="0"/>
              </a:rPr>
              <a:t>Information</a:t>
            </a:r>
          </a:p>
          <a:p>
            <a:pPr eaLnBrk="1" hangingPunct="1"/>
            <a:endParaRPr lang="en-US" sz="1400" b="1">
              <a:latin typeface="Corbel" pitchFamily="34" charset="0"/>
            </a:endParaRPr>
          </a:p>
          <a:p>
            <a:pPr eaLnBrk="1" hangingPunct="1"/>
            <a:r>
              <a:rPr lang="en-US" sz="1400" b="1">
                <a:latin typeface="Corbel" pitchFamily="34" charset="0"/>
              </a:rPr>
              <a:t>Tasks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2025" y="11430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Timing                    Event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68563" y="5638800"/>
            <a:ext cx="4119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Portal          RSS         Email    Text    To-Do List   Mobile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3844925" y="1485900"/>
            <a:ext cx="381000" cy="3048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759325" y="1562100"/>
            <a:ext cx="381000" cy="1524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892425" y="4884738"/>
            <a:ext cx="1143000" cy="75406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94113" y="5002213"/>
            <a:ext cx="527050" cy="6365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64075" y="5029200"/>
            <a:ext cx="133350" cy="5334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37138" y="4884738"/>
            <a:ext cx="1055687" cy="75406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9" idx="0"/>
            <a:endCxn id="10" idx="2"/>
          </p:cNvCxnSpPr>
          <p:nvPr/>
        </p:nvCxnSpPr>
        <p:spPr>
          <a:xfrm rot="5400000" flipH="1" flipV="1">
            <a:off x="2892425" y="1752600"/>
            <a:ext cx="571500" cy="1562100"/>
          </a:xfrm>
          <a:prstGeom prst="curved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8" idx="0"/>
          </p:cNvCxnSpPr>
          <p:nvPr/>
        </p:nvCxnSpPr>
        <p:spPr>
          <a:xfrm rot="16200000" flipV="1">
            <a:off x="5692775" y="1619250"/>
            <a:ext cx="533400" cy="1714500"/>
          </a:xfrm>
          <a:prstGeom prst="curved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10" idx="4"/>
            <a:endCxn id="12" idx="0"/>
          </p:cNvCxnSpPr>
          <p:nvPr/>
        </p:nvCxnSpPr>
        <p:spPr>
          <a:xfrm rot="5400000">
            <a:off x="3883026" y="3390900"/>
            <a:ext cx="1295400" cy="3175"/>
          </a:xfrm>
          <a:prstGeom prst="curved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hape 56"/>
          <p:cNvCxnSpPr/>
          <p:nvPr/>
        </p:nvCxnSpPr>
        <p:spPr>
          <a:xfrm rot="10800000">
            <a:off x="2206625" y="3733800"/>
            <a:ext cx="1752600" cy="723900"/>
          </a:xfrm>
          <a:prstGeom prst="curvedConnector3">
            <a:avLst>
              <a:gd name="adj1" fmla="val 99838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hape 56"/>
          <p:cNvCxnSpPr>
            <a:stCxn id="12" idx="6"/>
          </p:cNvCxnSpPr>
          <p:nvPr/>
        </p:nvCxnSpPr>
        <p:spPr>
          <a:xfrm flipV="1">
            <a:off x="5102225" y="3733800"/>
            <a:ext cx="1828800" cy="800100"/>
          </a:xfrm>
          <a:prstGeom prst="curvedConnector3">
            <a:avLst>
              <a:gd name="adj1" fmla="val 100490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88025" y="4419600"/>
            <a:ext cx="164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Feedback - Ratings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749425" y="4419600"/>
            <a:ext cx="196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orbel" pitchFamily="34" charset="0"/>
              </a:rPr>
              <a:t>Feedback - Preferences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73625" y="5002213"/>
            <a:ext cx="495300" cy="63658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40225" y="5067300"/>
            <a:ext cx="82550" cy="5715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7" grpId="0"/>
      <p:bldP spid="7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Recommendation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64838"/>
              </p:ext>
            </p:extLst>
          </p:nvPr>
        </p:nvGraphicFramePr>
        <p:xfrm>
          <a:off x="927100" y="990600"/>
          <a:ext cx="7467600" cy="43640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86953"/>
                <a:gridCol w="4280647"/>
              </a:tblGrid>
              <a:tr h="30482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Student Profile</a:t>
                      </a:r>
                      <a:endParaRPr lang="en-US" sz="14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Recommendation</a:t>
                      </a:r>
                      <a:endParaRPr lang="en-US" sz="1400" b="1" dirty="0"/>
                    </a:p>
                  </a:txBody>
                  <a:tcPr marT="45723" marB="45723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New student, not matriculated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Link to online orientation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GPA &gt; 3.5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Link to honors program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GPA &lt; 2.0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Link to tutoring program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Transfer student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Courses that fulfill GE pattern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Does not have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academic plan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Link to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MAP (academic planning tool)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 assessment scores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Recommend basic skills classes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time student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Step-by-step instructions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  <a:tr h="1463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Returning student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Recommend classes based on goals, success patterns and transcript details.  Only display classes with an empty seat and that don’</a:t>
                      </a:r>
                      <a:r>
                        <a:rPr kumimoji="0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 conflict  with student’s schedule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ＭＳ Ｐゴシック" pitchFamily="34" charset="-128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Rolling Out in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"/>
              <a:defRPr/>
            </a:pPr>
            <a:r>
              <a:rPr lang="en-US" sz="2800" dirty="0" smtClean="0"/>
              <a:t>Phase One – Closed Class Assistance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Assists students in finding a replacement class during registration</a:t>
            </a:r>
            <a:br>
              <a:rPr lang="en-US" sz="1800" dirty="0" smtClean="0">
                <a:solidFill>
                  <a:srgbClr val="595959"/>
                </a:solidFill>
              </a:rPr>
            </a:br>
            <a:endParaRPr lang="en-US" sz="18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"/>
              <a:defRPr/>
            </a:pPr>
            <a:r>
              <a:rPr lang="en-US" sz="2800" dirty="0" smtClean="0"/>
              <a:t>Phase Two – Profiles and Nudges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Announcements, Email, SMS, Voice-To-Text</a:t>
            </a:r>
          </a:p>
          <a:p>
            <a:pPr lvl="1">
              <a:defRPr/>
            </a:pPr>
            <a:endParaRPr lang="en-US" sz="18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"/>
              <a:defRPr/>
            </a:pPr>
            <a:r>
              <a:rPr lang="en-US" sz="2800" dirty="0" smtClean="0"/>
              <a:t>Phase Three – Portal Refresh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Calendar, To-Do List and News Feed</a:t>
            </a:r>
            <a:br>
              <a:rPr lang="en-US" sz="1800" dirty="0" smtClean="0">
                <a:solidFill>
                  <a:srgbClr val="595959"/>
                </a:solidFill>
              </a:rPr>
            </a:br>
            <a:endParaRPr lang="en-US" sz="18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"/>
              <a:defRPr/>
            </a:pPr>
            <a:r>
              <a:rPr lang="en-US" sz="2800" dirty="0" smtClean="0">
                <a:solidFill>
                  <a:srgbClr val="0D0D0D"/>
                </a:solidFill>
              </a:rPr>
              <a:t>Phase Four – Mobile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Going live in </a:t>
            </a:r>
            <a:r>
              <a:rPr lang="en-US" sz="1800" dirty="0" smtClean="0">
                <a:solidFill>
                  <a:srgbClr val="595959"/>
                </a:solidFill>
              </a:rPr>
              <a:t>November 2012</a:t>
            </a:r>
            <a:endParaRPr lang="en-US" sz="1800" dirty="0" smtClean="0">
              <a:solidFill>
                <a:srgbClr val="595959"/>
              </a:solidFill>
            </a:endParaRPr>
          </a:p>
          <a:p>
            <a:pPr lvl="1">
              <a:defRPr/>
            </a:pPr>
            <a:endParaRPr lang="en-US" sz="18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"/>
              <a:defRPr/>
            </a:pPr>
            <a:r>
              <a:rPr lang="en-US" sz="2800" dirty="0" smtClean="0">
                <a:solidFill>
                  <a:srgbClr val="0D0D0D"/>
                </a:solidFill>
              </a:rPr>
              <a:t>Phase Five – Predictive Analytics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In planning stage</a:t>
            </a:r>
          </a:p>
          <a:p>
            <a:pPr lvl="1">
              <a:defRPr/>
            </a:pPr>
            <a:endParaRPr lang="en-US" sz="1800" dirty="0" smtClean="0">
              <a:solidFill>
                <a:srgbClr val="595959"/>
              </a:solidFill>
            </a:endParaRPr>
          </a:p>
          <a:p>
            <a:pPr>
              <a:buFont typeface="Wingdings" pitchFamily="2" charset="2"/>
              <a:buChar char=""/>
              <a:defRPr/>
            </a:pPr>
            <a:endParaRPr lang="en-US" sz="2800" dirty="0" smtClean="0">
              <a:solidFill>
                <a:srgbClr val="0D0D0D"/>
              </a:solidFill>
            </a:endParaRPr>
          </a:p>
          <a:p>
            <a:pPr lvl="1">
              <a:buFont typeface="Wingdings" pitchFamily="2" charset="2"/>
              <a:buChar char=""/>
              <a:defRPr/>
            </a:pPr>
            <a:endParaRPr lang="en-US" sz="2400" dirty="0" smtClean="0">
              <a:solidFill>
                <a:srgbClr val="0D0D0D"/>
              </a:solidFill>
            </a:endParaRPr>
          </a:p>
          <a:p>
            <a:pPr>
              <a:buFont typeface="Wingdings" pitchFamily="2" charset="2"/>
              <a:buChar char=""/>
              <a:defRPr/>
            </a:pPr>
            <a:endParaRPr lang="en-US" dirty="0" smtClean="0">
              <a:solidFill>
                <a:srgbClr val="0D0D0D"/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endParaRPr lang="en-US" dirty="0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Focus on Student Success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238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1657</TotalTime>
  <Words>376</Words>
  <Application>Microsoft Macintosh PowerPoint</Application>
  <PresentationFormat>On-screen Show (4:3)</PresentationFormat>
  <Paragraphs>114</Paragraphs>
  <Slides>14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Studio</vt:lpstr>
      <vt:lpstr>PowerPoint Presentation</vt:lpstr>
      <vt:lpstr>Overview</vt:lpstr>
      <vt:lpstr>About Us</vt:lpstr>
      <vt:lpstr>Project Overview</vt:lpstr>
      <vt:lpstr>Sherpa</vt:lpstr>
      <vt:lpstr>Sherpa Architecture</vt:lpstr>
      <vt:lpstr>Recommendation Examples</vt:lpstr>
      <vt:lpstr>Rolling Out in Phases</vt:lpstr>
      <vt:lpstr>Focus on Student Success</vt:lpstr>
      <vt:lpstr>Some Promising Early Results</vt:lpstr>
      <vt:lpstr>Enough Talking…</vt:lpstr>
      <vt:lpstr>Tracking Results</vt:lpstr>
      <vt:lpstr>What’s Next? Predictive Analytics</vt:lpstr>
      <vt:lpstr>Questions?</vt:lpstr>
    </vt:vector>
  </TitlesOfParts>
  <Company>South Orange County 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Building Your Own SIS?</dc:title>
  <dc:creator>Jim Gaston</dc:creator>
  <cp:lastModifiedBy>Jim Gaston</cp:lastModifiedBy>
  <cp:revision>91</cp:revision>
  <dcterms:created xsi:type="dcterms:W3CDTF">2009-04-27T21:52:01Z</dcterms:created>
  <dcterms:modified xsi:type="dcterms:W3CDTF">2012-11-08T03:35:45Z</dcterms:modified>
</cp:coreProperties>
</file>