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23" r:id="rId2"/>
    <p:sldId id="278" r:id="rId3"/>
    <p:sldId id="279" r:id="rId4"/>
    <p:sldId id="261" r:id="rId5"/>
    <p:sldId id="280" r:id="rId6"/>
    <p:sldId id="260" r:id="rId7"/>
    <p:sldId id="268" r:id="rId8"/>
    <p:sldId id="290" r:id="rId9"/>
    <p:sldId id="285" r:id="rId10"/>
    <p:sldId id="287" r:id="rId11"/>
    <p:sldId id="286" r:id="rId12"/>
    <p:sldId id="288" r:id="rId13"/>
    <p:sldId id="289" r:id="rId14"/>
    <p:sldId id="281" r:id="rId15"/>
    <p:sldId id="291" r:id="rId16"/>
    <p:sldId id="292" r:id="rId17"/>
    <p:sldId id="293" r:id="rId18"/>
    <p:sldId id="301" r:id="rId19"/>
    <p:sldId id="310" r:id="rId20"/>
    <p:sldId id="319" r:id="rId21"/>
    <p:sldId id="303" r:id="rId22"/>
    <p:sldId id="304" r:id="rId23"/>
    <p:sldId id="324" r:id="rId24"/>
    <p:sldId id="320" r:id="rId25"/>
    <p:sldId id="305" r:id="rId26"/>
    <p:sldId id="322" r:id="rId27"/>
    <p:sldId id="294" r:id="rId28"/>
    <p:sldId id="295" r:id="rId29"/>
    <p:sldId id="312" r:id="rId30"/>
    <p:sldId id="327" r:id="rId31"/>
    <p:sldId id="328" r:id="rId32"/>
    <p:sldId id="329" r:id="rId33"/>
    <p:sldId id="284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Kodner-Wenzel" initials="A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99"/>
    <a:srgbClr val="FFCC99"/>
    <a:srgbClr val="FFFFFF"/>
    <a:srgbClr val="0B003D"/>
    <a:srgbClr val="070033"/>
    <a:srgbClr val="000052"/>
    <a:srgbClr val="00005E"/>
    <a:srgbClr val="250248"/>
    <a:srgbClr val="31026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7158" autoAdjust="0"/>
  </p:normalViewPr>
  <p:slideViewPr>
    <p:cSldViewPr snapToGrid="0" snapToObjects="1">
      <p:cViewPr>
        <p:scale>
          <a:sx n="100" d="100"/>
          <a:sy n="100" d="100"/>
        </p:scale>
        <p:origin x="-1104" y="-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2"/>
    </p:cViewPr>
  </p:sorterViewPr>
  <p:notesViewPr>
    <p:cSldViewPr snapToGrid="0" snapToObjects="1">
      <p:cViewPr>
        <p:scale>
          <a:sx n="100" d="100"/>
          <a:sy n="100" d="100"/>
        </p:scale>
        <p:origin x="-2592" y="2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D8E4-6D68-9A4B-8B3C-B48A27549B85}" type="doc">
      <dgm:prSet loTypeId="urn:microsoft.com/office/officeart/2005/8/layout/hProcess9" loCatId="" qsTypeId="urn:microsoft.com/office/officeart/2005/8/quickstyle/3D3" qsCatId="3D" csTypeId="urn:microsoft.com/office/officeart/2005/8/colors/colorful1" csCatId="colorful" phldr="1"/>
      <dgm:spPr/>
    </dgm:pt>
    <dgm:pt modelId="{072DC480-9918-5947-B180-08BEE708C173}">
      <dgm:prSet phldrT="[Text]"/>
      <dgm:spPr/>
      <dgm:t>
        <a:bodyPr/>
        <a:lstStyle/>
        <a:p>
          <a:r>
            <a:rPr lang="en-US" b="1" dirty="0" smtClean="0"/>
            <a:t>Vision</a:t>
          </a:r>
        </a:p>
      </dgm:t>
    </dgm:pt>
    <dgm:pt modelId="{B69AA4B6-E9CF-DA4C-81AD-E0327449631A}" type="parTrans" cxnId="{1D8A4787-C47E-E149-A80F-869D4CCB5BBB}">
      <dgm:prSet/>
      <dgm:spPr/>
      <dgm:t>
        <a:bodyPr/>
        <a:lstStyle/>
        <a:p>
          <a:endParaRPr lang="en-US"/>
        </a:p>
      </dgm:t>
    </dgm:pt>
    <dgm:pt modelId="{B2903AC6-6B86-6B41-AF58-CA7EB5644881}" type="sibTrans" cxnId="{1D8A4787-C47E-E149-A80F-869D4CCB5BBB}">
      <dgm:prSet/>
      <dgm:spPr/>
      <dgm:t>
        <a:bodyPr/>
        <a:lstStyle/>
        <a:p>
          <a:endParaRPr lang="en-US"/>
        </a:p>
      </dgm:t>
    </dgm:pt>
    <dgm:pt modelId="{05FFC4B0-E8DE-044E-ADB9-D917006AF707}">
      <dgm:prSet phldrT="[Text]"/>
      <dgm:spPr/>
      <dgm:t>
        <a:bodyPr/>
        <a:lstStyle/>
        <a:p>
          <a:r>
            <a:rPr lang="en-US" b="1" dirty="0" smtClean="0"/>
            <a:t>Goals</a:t>
          </a:r>
          <a:endParaRPr lang="en-US" b="1" dirty="0"/>
        </a:p>
      </dgm:t>
    </dgm:pt>
    <dgm:pt modelId="{86C85F9C-0715-4E41-8DB5-222879C089A4}" type="parTrans" cxnId="{31FAE3E1-07A1-F34A-B1B8-1DABC58AD0A5}">
      <dgm:prSet/>
      <dgm:spPr/>
      <dgm:t>
        <a:bodyPr/>
        <a:lstStyle/>
        <a:p>
          <a:endParaRPr lang="en-US"/>
        </a:p>
      </dgm:t>
    </dgm:pt>
    <dgm:pt modelId="{0167AB14-B21F-5C4B-9FED-04B1CDB07336}" type="sibTrans" cxnId="{31FAE3E1-07A1-F34A-B1B8-1DABC58AD0A5}">
      <dgm:prSet/>
      <dgm:spPr/>
      <dgm:t>
        <a:bodyPr/>
        <a:lstStyle/>
        <a:p>
          <a:endParaRPr lang="en-US"/>
        </a:p>
      </dgm:t>
    </dgm:pt>
    <dgm:pt modelId="{4E121793-7A53-CD41-A147-D8F18F143524}">
      <dgm:prSet phldrT="[Text]"/>
      <dgm:spPr/>
      <dgm:t>
        <a:bodyPr/>
        <a:lstStyle/>
        <a:p>
          <a:r>
            <a:rPr lang="en-US" b="1" dirty="0" smtClean="0"/>
            <a:t>Supporting Steps *</a:t>
          </a:r>
          <a:endParaRPr lang="en-US" b="1" dirty="0"/>
        </a:p>
      </dgm:t>
    </dgm:pt>
    <dgm:pt modelId="{FB63DB90-ADE7-6F47-BC27-9FF05325A3D9}" type="parTrans" cxnId="{9193A142-FE0B-A74B-8755-F99CCA2B65E3}">
      <dgm:prSet/>
      <dgm:spPr/>
      <dgm:t>
        <a:bodyPr/>
        <a:lstStyle/>
        <a:p>
          <a:endParaRPr lang="en-US"/>
        </a:p>
      </dgm:t>
    </dgm:pt>
    <dgm:pt modelId="{E4D74A42-EAC4-244A-99E4-0B9BEBE32E69}" type="sibTrans" cxnId="{9193A142-FE0B-A74B-8755-F99CCA2B65E3}">
      <dgm:prSet/>
      <dgm:spPr/>
      <dgm:t>
        <a:bodyPr/>
        <a:lstStyle/>
        <a:p>
          <a:endParaRPr lang="en-US"/>
        </a:p>
      </dgm:t>
    </dgm:pt>
    <dgm:pt modelId="{067DE317-B9D3-2A42-91C0-546D31E19657}">
      <dgm:prSet/>
      <dgm:spPr/>
      <dgm:t>
        <a:bodyPr/>
        <a:lstStyle/>
        <a:p>
          <a:r>
            <a:rPr lang="en-US" b="1" dirty="0" smtClean="0"/>
            <a:t>Projects and Charters *</a:t>
          </a:r>
        </a:p>
      </dgm:t>
    </dgm:pt>
    <dgm:pt modelId="{3312658C-FE92-154D-9E21-47A6314F5FAB}" type="parTrans" cxnId="{A6B615A1-3C25-2149-BD20-20CDEB88DBFD}">
      <dgm:prSet/>
      <dgm:spPr/>
      <dgm:t>
        <a:bodyPr/>
        <a:lstStyle/>
        <a:p>
          <a:endParaRPr lang="en-US"/>
        </a:p>
      </dgm:t>
    </dgm:pt>
    <dgm:pt modelId="{2F682648-593B-ED48-869F-33F5D7E2F95A}" type="sibTrans" cxnId="{A6B615A1-3C25-2149-BD20-20CDEB88DBFD}">
      <dgm:prSet/>
      <dgm:spPr/>
      <dgm:t>
        <a:bodyPr/>
        <a:lstStyle/>
        <a:p>
          <a:endParaRPr lang="en-US"/>
        </a:p>
      </dgm:t>
    </dgm:pt>
    <dgm:pt modelId="{9A702B88-64E2-DA4A-AF6C-0E8C761C795B}">
      <dgm:prSet phldrT="[Text]"/>
      <dgm:spPr/>
      <dgm:t>
        <a:bodyPr/>
        <a:lstStyle/>
        <a:p>
          <a:r>
            <a:rPr lang="en-US" b="1" dirty="0" smtClean="0"/>
            <a:t>Principles, Assumptions, and Constraints</a:t>
          </a:r>
        </a:p>
      </dgm:t>
    </dgm:pt>
    <dgm:pt modelId="{04150B04-3731-9642-A613-35E390A38E55}" type="parTrans" cxnId="{58136C71-02E2-6743-A06A-C6175E950A1A}">
      <dgm:prSet/>
      <dgm:spPr/>
      <dgm:t>
        <a:bodyPr/>
        <a:lstStyle/>
        <a:p>
          <a:endParaRPr lang="en-US"/>
        </a:p>
      </dgm:t>
    </dgm:pt>
    <dgm:pt modelId="{4891E257-A9A8-8C4B-B3A4-2E770A74612C}" type="sibTrans" cxnId="{58136C71-02E2-6743-A06A-C6175E950A1A}">
      <dgm:prSet/>
      <dgm:spPr/>
      <dgm:t>
        <a:bodyPr/>
        <a:lstStyle/>
        <a:p>
          <a:endParaRPr lang="en-US"/>
        </a:p>
      </dgm:t>
    </dgm:pt>
    <dgm:pt modelId="{E2DF07B2-198F-4D23-9222-F601A23B532C}">
      <dgm:prSet phldrT="[Text]"/>
      <dgm:spPr/>
      <dgm:t>
        <a:bodyPr/>
        <a:lstStyle/>
        <a:p>
          <a:r>
            <a:rPr lang="en-US" b="1" dirty="0" smtClean="0"/>
            <a:t>Vision Statements</a:t>
          </a:r>
        </a:p>
      </dgm:t>
    </dgm:pt>
    <dgm:pt modelId="{7AA4A0BE-75A3-4E5E-966C-827F95303C8A}" type="parTrans" cxnId="{C35ACCBE-E283-429C-B3FC-0B1006261C86}">
      <dgm:prSet/>
      <dgm:spPr/>
      <dgm:t>
        <a:bodyPr/>
        <a:lstStyle/>
        <a:p>
          <a:endParaRPr lang="en-US"/>
        </a:p>
      </dgm:t>
    </dgm:pt>
    <dgm:pt modelId="{A8D635E1-5125-47AB-9FE4-74D96B037900}" type="sibTrans" cxnId="{C35ACCBE-E283-429C-B3FC-0B1006261C86}">
      <dgm:prSet/>
      <dgm:spPr/>
      <dgm:t>
        <a:bodyPr/>
        <a:lstStyle/>
        <a:p>
          <a:endParaRPr lang="en-US"/>
        </a:p>
      </dgm:t>
    </dgm:pt>
    <dgm:pt modelId="{265388A7-146D-3D45-BF17-2C775B9D98C4}" type="pres">
      <dgm:prSet presAssocID="{7C1FD8E4-6D68-9A4B-8B3C-B48A27549B85}" presName="CompostProcess" presStyleCnt="0">
        <dgm:presLayoutVars>
          <dgm:dir/>
          <dgm:resizeHandles val="exact"/>
        </dgm:presLayoutVars>
      </dgm:prSet>
      <dgm:spPr/>
    </dgm:pt>
    <dgm:pt modelId="{68D55209-E9AE-EB40-9DF4-3E0D46B5D94C}" type="pres">
      <dgm:prSet presAssocID="{7C1FD8E4-6D68-9A4B-8B3C-B48A27549B85}" presName="arrow" presStyleLbl="bgShp" presStyleIdx="0" presStyleCnt="1"/>
      <dgm:spPr/>
    </dgm:pt>
    <dgm:pt modelId="{F582DC5D-6710-CA4C-B47B-00E6F7186BCE}" type="pres">
      <dgm:prSet presAssocID="{7C1FD8E4-6D68-9A4B-8B3C-B48A27549B85}" presName="linearProcess" presStyleCnt="0"/>
      <dgm:spPr/>
    </dgm:pt>
    <dgm:pt modelId="{8950D2A3-D932-7042-9554-095FD9A92BB5}" type="pres">
      <dgm:prSet presAssocID="{072DC480-9918-5947-B180-08BEE708C17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8BB86-6F0B-8746-AC91-EC7A3E53B044}" type="pres">
      <dgm:prSet presAssocID="{B2903AC6-6B86-6B41-AF58-CA7EB5644881}" presName="sibTrans" presStyleCnt="0"/>
      <dgm:spPr/>
    </dgm:pt>
    <dgm:pt modelId="{C65C888E-6EDE-CD4C-80D2-E1997AEC64E6}" type="pres">
      <dgm:prSet presAssocID="{9A702B88-64E2-DA4A-AF6C-0E8C761C795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AC7CA-869F-474B-8918-83F09001300E}" type="pres">
      <dgm:prSet presAssocID="{4891E257-A9A8-8C4B-B3A4-2E770A74612C}" presName="sibTrans" presStyleCnt="0"/>
      <dgm:spPr/>
    </dgm:pt>
    <dgm:pt modelId="{57C9FA87-51C2-4A1C-8B08-68C7B2E3A3E8}" type="pres">
      <dgm:prSet presAssocID="{E2DF07B2-198F-4D23-9222-F601A23B532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F55F6-FE49-48FB-A9D3-955E5546764C}" type="pres">
      <dgm:prSet presAssocID="{A8D635E1-5125-47AB-9FE4-74D96B037900}" presName="sibTrans" presStyleCnt="0"/>
      <dgm:spPr/>
    </dgm:pt>
    <dgm:pt modelId="{6ED85250-8543-3647-BE3A-61FDE84B6D43}" type="pres">
      <dgm:prSet presAssocID="{05FFC4B0-E8DE-044E-ADB9-D917006AF70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7A2B-0BBC-9740-A4DD-4CB3AEE05808}" type="pres">
      <dgm:prSet presAssocID="{0167AB14-B21F-5C4B-9FED-04B1CDB07336}" presName="sibTrans" presStyleCnt="0"/>
      <dgm:spPr/>
    </dgm:pt>
    <dgm:pt modelId="{40F2E38C-04BD-004F-8FB0-96DBF344B220}" type="pres">
      <dgm:prSet presAssocID="{4E121793-7A53-CD41-A147-D8F18F14352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6A993-3027-724C-A64C-F832E69538C3}" type="pres">
      <dgm:prSet presAssocID="{E4D74A42-EAC4-244A-99E4-0B9BEBE32E69}" presName="sibTrans" presStyleCnt="0"/>
      <dgm:spPr/>
    </dgm:pt>
    <dgm:pt modelId="{B4554967-C956-4942-8727-D6DE260D09C6}" type="pres">
      <dgm:prSet presAssocID="{067DE317-B9D3-2A42-91C0-546D31E1965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36C71-02E2-6743-A06A-C6175E950A1A}" srcId="{7C1FD8E4-6D68-9A4B-8B3C-B48A27549B85}" destId="{9A702B88-64E2-DA4A-AF6C-0E8C761C795B}" srcOrd="1" destOrd="0" parTransId="{04150B04-3731-9642-A613-35E390A38E55}" sibTransId="{4891E257-A9A8-8C4B-B3A4-2E770A74612C}"/>
    <dgm:cxn modelId="{C35ACCBE-E283-429C-B3FC-0B1006261C86}" srcId="{7C1FD8E4-6D68-9A4B-8B3C-B48A27549B85}" destId="{E2DF07B2-198F-4D23-9222-F601A23B532C}" srcOrd="2" destOrd="0" parTransId="{7AA4A0BE-75A3-4E5E-966C-827F95303C8A}" sibTransId="{A8D635E1-5125-47AB-9FE4-74D96B037900}"/>
    <dgm:cxn modelId="{F3FE1720-5E17-6F4D-8322-6826F5912131}" type="presOf" srcId="{9A702B88-64E2-DA4A-AF6C-0E8C761C795B}" destId="{C65C888E-6EDE-CD4C-80D2-E1997AEC64E6}" srcOrd="0" destOrd="0" presId="urn:microsoft.com/office/officeart/2005/8/layout/hProcess9"/>
    <dgm:cxn modelId="{7886ED58-CF3D-6043-8F20-5C85D22206DC}" type="presOf" srcId="{05FFC4B0-E8DE-044E-ADB9-D917006AF707}" destId="{6ED85250-8543-3647-BE3A-61FDE84B6D43}" srcOrd="0" destOrd="0" presId="urn:microsoft.com/office/officeart/2005/8/layout/hProcess9"/>
    <dgm:cxn modelId="{19FA98F6-7676-8B4A-A488-FF887A31C106}" type="presOf" srcId="{072DC480-9918-5947-B180-08BEE708C173}" destId="{8950D2A3-D932-7042-9554-095FD9A92BB5}" srcOrd="0" destOrd="0" presId="urn:microsoft.com/office/officeart/2005/8/layout/hProcess9"/>
    <dgm:cxn modelId="{72AFBBA8-756D-AB49-A4F4-E0D12BF0C71E}" type="presOf" srcId="{7C1FD8E4-6D68-9A4B-8B3C-B48A27549B85}" destId="{265388A7-146D-3D45-BF17-2C775B9D98C4}" srcOrd="0" destOrd="0" presId="urn:microsoft.com/office/officeart/2005/8/layout/hProcess9"/>
    <dgm:cxn modelId="{1D8A4787-C47E-E149-A80F-869D4CCB5BBB}" srcId="{7C1FD8E4-6D68-9A4B-8B3C-B48A27549B85}" destId="{072DC480-9918-5947-B180-08BEE708C173}" srcOrd="0" destOrd="0" parTransId="{B69AA4B6-E9CF-DA4C-81AD-E0327449631A}" sibTransId="{B2903AC6-6B86-6B41-AF58-CA7EB5644881}"/>
    <dgm:cxn modelId="{EE02CD01-243F-164F-A903-8BE53DEECE40}" type="presOf" srcId="{4E121793-7A53-CD41-A147-D8F18F143524}" destId="{40F2E38C-04BD-004F-8FB0-96DBF344B220}" srcOrd="0" destOrd="0" presId="urn:microsoft.com/office/officeart/2005/8/layout/hProcess9"/>
    <dgm:cxn modelId="{6914C9EC-7EB5-F04F-B176-59631DC0AC59}" type="presOf" srcId="{067DE317-B9D3-2A42-91C0-546D31E19657}" destId="{B4554967-C956-4942-8727-D6DE260D09C6}" srcOrd="0" destOrd="0" presId="urn:microsoft.com/office/officeart/2005/8/layout/hProcess9"/>
    <dgm:cxn modelId="{9193A142-FE0B-A74B-8755-F99CCA2B65E3}" srcId="{7C1FD8E4-6D68-9A4B-8B3C-B48A27549B85}" destId="{4E121793-7A53-CD41-A147-D8F18F143524}" srcOrd="4" destOrd="0" parTransId="{FB63DB90-ADE7-6F47-BC27-9FF05325A3D9}" sibTransId="{E4D74A42-EAC4-244A-99E4-0B9BEBE32E69}"/>
    <dgm:cxn modelId="{A6B615A1-3C25-2149-BD20-20CDEB88DBFD}" srcId="{7C1FD8E4-6D68-9A4B-8B3C-B48A27549B85}" destId="{067DE317-B9D3-2A42-91C0-546D31E19657}" srcOrd="5" destOrd="0" parTransId="{3312658C-FE92-154D-9E21-47A6314F5FAB}" sibTransId="{2F682648-593B-ED48-869F-33F5D7E2F95A}"/>
    <dgm:cxn modelId="{31FAE3E1-07A1-F34A-B1B8-1DABC58AD0A5}" srcId="{7C1FD8E4-6D68-9A4B-8B3C-B48A27549B85}" destId="{05FFC4B0-E8DE-044E-ADB9-D917006AF707}" srcOrd="3" destOrd="0" parTransId="{86C85F9C-0715-4E41-8DB5-222879C089A4}" sibTransId="{0167AB14-B21F-5C4B-9FED-04B1CDB07336}"/>
    <dgm:cxn modelId="{A81994CD-0E76-4D94-A71D-3024C93C5D91}" type="presOf" srcId="{E2DF07B2-198F-4D23-9222-F601A23B532C}" destId="{57C9FA87-51C2-4A1C-8B08-68C7B2E3A3E8}" srcOrd="0" destOrd="0" presId="urn:microsoft.com/office/officeart/2005/8/layout/hProcess9"/>
    <dgm:cxn modelId="{DFAADB66-AFA1-F74F-B844-908E34643F14}" type="presParOf" srcId="{265388A7-146D-3D45-BF17-2C775B9D98C4}" destId="{68D55209-E9AE-EB40-9DF4-3E0D46B5D94C}" srcOrd="0" destOrd="0" presId="urn:microsoft.com/office/officeart/2005/8/layout/hProcess9"/>
    <dgm:cxn modelId="{BEED3A63-BB99-D443-9D39-EA0354DB6480}" type="presParOf" srcId="{265388A7-146D-3D45-BF17-2C775B9D98C4}" destId="{F582DC5D-6710-CA4C-B47B-00E6F7186BCE}" srcOrd="1" destOrd="0" presId="urn:microsoft.com/office/officeart/2005/8/layout/hProcess9"/>
    <dgm:cxn modelId="{8221453E-1342-9842-AEAB-169F0D4DC588}" type="presParOf" srcId="{F582DC5D-6710-CA4C-B47B-00E6F7186BCE}" destId="{8950D2A3-D932-7042-9554-095FD9A92BB5}" srcOrd="0" destOrd="0" presId="urn:microsoft.com/office/officeart/2005/8/layout/hProcess9"/>
    <dgm:cxn modelId="{1B11356F-246E-4542-A57E-84F0AC066A69}" type="presParOf" srcId="{F582DC5D-6710-CA4C-B47B-00E6F7186BCE}" destId="{32F8BB86-6F0B-8746-AC91-EC7A3E53B044}" srcOrd="1" destOrd="0" presId="urn:microsoft.com/office/officeart/2005/8/layout/hProcess9"/>
    <dgm:cxn modelId="{FB716509-5816-C04C-98BC-632FB7F8B93D}" type="presParOf" srcId="{F582DC5D-6710-CA4C-B47B-00E6F7186BCE}" destId="{C65C888E-6EDE-CD4C-80D2-E1997AEC64E6}" srcOrd="2" destOrd="0" presId="urn:microsoft.com/office/officeart/2005/8/layout/hProcess9"/>
    <dgm:cxn modelId="{CFD86981-0034-924B-B388-29E381B3A152}" type="presParOf" srcId="{F582DC5D-6710-CA4C-B47B-00E6F7186BCE}" destId="{59BAC7CA-869F-474B-8918-83F09001300E}" srcOrd="3" destOrd="0" presId="urn:microsoft.com/office/officeart/2005/8/layout/hProcess9"/>
    <dgm:cxn modelId="{0EDB9E8E-14A8-476D-A50C-AF25BC4C54C9}" type="presParOf" srcId="{F582DC5D-6710-CA4C-B47B-00E6F7186BCE}" destId="{57C9FA87-51C2-4A1C-8B08-68C7B2E3A3E8}" srcOrd="4" destOrd="0" presId="urn:microsoft.com/office/officeart/2005/8/layout/hProcess9"/>
    <dgm:cxn modelId="{23BAB2A2-B2E8-4CE7-A57E-391817903C14}" type="presParOf" srcId="{F582DC5D-6710-CA4C-B47B-00E6F7186BCE}" destId="{30AF55F6-FE49-48FB-A9D3-955E5546764C}" srcOrd="5" destOrd="0" presId="urn:microsoft.com/office/officeart/2005/8/layout/hProcess9"/>
    <dgm:cxn modelId="{969869FC-BFD3-CF46-8A94-18DB8AFFE2AF}" type="presParOf" srcId="{F582DC5D-6710-CA4C-B47B-00E6F7186BCE}" destId="{6ED85250-8543-3647-BE3A-61FDE84B6D43}" srcOrd="6" destOrd="0" presId="urn:microsoft.com/office/officeart/2005/8/layout/hProcess9"/>
    <dgm:cxn modelId="{B6FFD51D-0939-2946-ABBA-03D9699F76FD}" type="presParOf" srcId="{F582DC5D-6710-CA4C-B47B-00E6F7186BCE}" destId="{A9987A2B-0BBC-9740-A4DD-4CB3AEE05808}" srcOrd="7" destOrd="0" presId="urn:microsoft.com/office/officeart/2005/8/layout/hProcess9"/>
    <dgm:cxn modelId="{266C8863-7548-C64F-81E3-BE5C37716D03}" type="presParOf" srcId="{F582DC5D-6710-CA4C-B47B-00E6F7186BCE}" destId="{40F2E38C-04BD-004F-8FB0-96DBF344B220}" srcOrd="8" destOrd="0" presId="urn:microsoft.com/office/officeart/2005/8/layout/hProcess9"/>
    <dgm:cxn modelId="{32083639-DE97-C54E-96A3-E1D01F30FA5F}" type="presParOf" srcId="{F582DC5D-6710-CA4C-B47B-00E6F7186BCE}" destId="{2806A993-3027-724C-A64C-F832E69538C3}" srcOrd="9" destOrd="0" presId="urn:microsoft.com/office/officeart/2005/8/layout/hProcess9"/>
    <dgm:cxn modelId="{70D70376-70B6-CF44-9A47-E1EC52DEF951}" type="presParOf" srcId="{F582DC5D-6710-CA4C-B47B-00E6F7186BCE}" destId="{B4554967-C956-4942-8727-D6DE260D09C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98D33-9927-45DA-8C44-EB7F21CB989D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1" csCatId="colorful" phldr="1"/>
      <dgm:spPr/>
    </dgm:pt>
    <dgm:pt modelId="{DB056FC4-0D95-43AC-ADDA-21A10E6B4127}">
      <dgm:prSet phldrT="[Text]"/>
      <dgm:spPr/>
      <dgm:t>
        <a:bodyPr/>
        <a:lstStyle/>
        <a:p>
          <a:r>
            <a:rPr lang="en-US" b="1" dirty="0" smtClean="0"/>
            <a:t>Near-Term</a:t>
          </a:r>
          <a:endParaRPr lang="en-US" b="1" dirty="0"/>
        </a:p>
      </dgm:t>
    </dgm:pt>
    <dgm:pt modelId="{48D9DE07-0D11-4374-9D5C-44B7CC2328CE}" type="parTrans" cxnId="{91CBD325-60DF-4E15-BC10-757AF0617424}">
      <dgm:prSet/>
      <dgm:spPr/>
      <dgm:t>
        <a:bodyPr/>
        <a:lstStyle/>
        <a:p>
          <a:endParaRPr lang="en-US"/>
        </a:p>
      </dgm:t>
    </dgm:pt>
    <dgm:pt modelId="{FAEB08EF-54B4-4304-A61A-487ABA6F2711}" type="sibTrans" cxnId="{91CBD325-60DF-4E15-BC10-757AF0617424}">
      <dgm:prSet/>
      <dgm:spPr/>
      <dgm:t>
        <a:bodyPr/>
        <a:lstStyle/>
        <a:p>
          <a:endParaRPr lang="en-US"/>
        </a:p>
      </dgm:t>
    </dgm:pt>
    <dgm:pt modelId="{73ADCCEE-4335-4820-B5EC-E6E391B8FDB4}">
      <dgm:prSet phldrT="[Text]"/>
      <dgm:spPr/>
      <dgm:t>
        <a:bodyPr/>
        <a:lstStyle/>
        <a:p>
          <a:r>
            <a:rPr lang="en-US" b="1" dirty="0" smtClean="0"/>
            <a:t>Opportunistic</a:t>
          </a:r>
          <a:endParaRPr lang="en-US" b="1" dirty="0"/>
        </a:p>
      </dgm:t>
    </dgm:pt>
    <dgm:pt modelId="{C6608B2A-5167-49FE-A378-6A60FE93925F}" type="parTrans" cxnId="{DD94114C-03CB-41A2-8482-543A384BF300}">
      <dgm:prSet/>
      <dgm:spPr/>
      <dgm:t>
        <a:bodyPr/>
        <a:lstStyle/>
        <a:p>
          <a:endParaRPr lang="en-US"/>
        </a:p>
      </dgm:t>
    </dgm:pt>
    <dgm:pt modelId="{85FE730D-73A6-4448-87F8-C84104939941}" type="sibTrans" cxnId="{DD94114C-03CB-41A2-8482-543A384BF300}">
      <dgm:prSet/>
      <dgm:spPr/>
      <dgm:t>
        <a:bodyPr/>
        <a:lstStyle/>
        <a:p>
          <a:endParaRPr lang="en-US"/>
        </a:p>
      </dgm:t>
    </dgm:pt>
    <dgm:pt modelId="{BA9F88C4-1805-49CB-8F90-8B9622111F5D}">
      <dgm:prSet phldrT="[Text]"/>
      <dgm:spPr/>
      <dgm:t>
        <a:bodyPr/>
        <a:lstStyle/>
        <a:p>
          <a:r>
            <a:rPr lang="en-US" b="1" dirty="0" smtClean="0"/>
            <a:t>Visionary</a:t>
          </a:r>
          <a:endParaRPr lang="en-US" b="1" dirty="0"/>
        </a:p>
      </dgm:t>
    </dgm:pt>
    <dgm:pt modelId="{C90A6CEC-44DA-491F-A2CC-8A105742E4B5}" type="parTrans" cxnId="{01749F70-1D5D-4EED-B071-9C205AB1D6C1}">
      <dgm:prSet/>
      <dgm:spPr/>
      <dgm:t>
        <a:bodyPr/>
        <a:lstStyle/>
        <a:p>
          <a:endParaRPr lang="en-US"/>
        </a:p>
      </dgm:t>
    </dgm:pt>
    <dgm:pt modelId="{C727515B-915C-4AA5-9104-DDEA123B2C29}" type="sibTrans" cxnId="{01749F70-1D5D-4EED-B071-9C205AB1D6C1}">
      <dgm:prSet/>
      <dgm:spPr/>
      <dgm:t>
        <a:bodyPr/>
        <a:lstStyle/>
        <a:p>
          <a:endParaRPr lang="en-US"/>
        </a:p>
      </dgm:t>
    </dgm:pt>
    <dgm:pt modelId="{2781BFD4-D64F-4108-800D-3FC2C822665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Easy to identify</a:t>
          </a:r>
          <a:endParaRPr lang="en-US" sz="2000" dirty="0"/>
        </a:p>
      </dgm:t>
    </dgm:pt>
    <dgm:pt modelId="{4C19B09C-FE8D-464B-9B9B-E2DE65E669F3}" type="parTrans" cxnId="{72586126-370A-4B50-BB34-AD2AF32677B0}">
      <dgm:prSet/>
      <dgm:spPr/>
      <dgm:t>
        <a:bodyPr/>
        <a:lstStyle/>
        <a:p>
          <a:endParaRPr lang="en-US"/>
        </a:p>
      </dgm:t>
    </dgm:pt>
    <dgm:pt modelId="{24CC661A-4691-4E17-B94A-0C088CE63769}" type="sibTrans" cxnId="{72586126-370A-4B50-BB34-AD2AF32677B0}">
      <dgm:prSet/>
      <dgm:spPr/>
      <dgm:t>
        <a:bodyPr/>
        <a:lstStyle/>
        <a:p>
          <a:endParaRPr lang="en-US"/>
        </a:p>
      </dgm:t>
    </dgm:pt>
    <dgm:pt modelId="{47219742-4879-4B5A-B770-52E221B6EF8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Quick to implement</a:t>
          </a:r>
          <a:endParaRPr lang="en-US" sz="2000" dirty="0"/>
        </a:p>
      </dgm:t>
    </dgm:pt>
    <dgm:pt modelId="{6DAFDD86-56F1-43B6-B41C-2356968C7649}" type="parTrans" cxnId="{8CFD4D5D-EFD3-495D-881D-832C91FE57ED}">
      <dgm:prSet/>
      <dgm:spPr/>
      <dgm:t>
        <a:bodyPr/>
        <a:lstStyle/>
        <a:p>
          <a:endParaRPr lang="en-US"/>
        </a:p>
      </dgm:t>
    </dgm:pt>
    <dgm:pt modelId="{A3BE5EA6-0C4A-4221-BEDE-BA82488349E1}" type="sibTrans" cxnId="{8CFD4D5D-EFD3-495D-881D-832C91FE57ED}">
      <dgm:prSet/>
      <dgm:spPr/>
      <dgm:t>
        <a:bodyPr/>
        <a:lstStyle/>
        <a:p>
          <a:endParaRPr lang="en-US"/>
        </a:p>
      </dgm:t>
    </dgm:pt>
    <dgm:pt modelId="{67DAF8D7-FD6E-41F3-A0B5-78F6CE6C4E0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High impact</a:t>
          </a:r>
          <a:endParaRPr lang="en-US" sz="2000" dirty="0"/>
        </a:p>
      </dgm:t>
    </dgm:pt>
    <dgm:pt modelId="{4AB4A2C7-E2B6-4F09-BA9D-EBFA0AF25159}" type="parTrans" cxnId="{BDC46407-DAEC-4F64-A47A-5A1F94E3C4B2}">
      <dgm:prSet/>
      <dgm:spPr/>
      <dgm:t>
        <a:bodyPr/>
        <a:lstStyle/>
        <a:p>
          <a:endParaRPr lang="en-US"/>
        </a:p>
      </dgm:t>
    </dgm:pt>
    <dgm:pt modelId="{530A2A07-5175-46B5-A5B7-5D1EA4B8C6DD}" type="sibTrans" cxnId="{BDC46407-DAEC-4F64-A47A-5A1F94E3C4B2}">
      <dgm:prSet/>
      <dgm:spPr/>
      <dgm:t>
        <a:bodyPr/>
        <a:lstStyle/>
        <a:p>
          <a:endParaRPr lang="en-US"/>
        </a:p>
      </dgm:t>
    </dgm:pt>
    <dgm:pt modelId="{54ED9820-EC37-45C7-8BCD-5EBA5C02DDF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dirty="0" smtClean="0"/>
            <a:t>Close to home</a:t>
          </a:r>
          <a:endParaRPr lang="en-US" sz="2000" dirty="0"/>
        </a:p>
      </dgm:t>
    </dgm:pt>
    <dgm:pt modelId="{684A04DC-EF85-4B1A-85EA-B22013A817E8}" type="parTrans" cxnId="{2097A135-6B8C-4C9E-9CCC-843336C2E9A8}">
      <dgm:prSet/>
      <dgm:spPr/>
      <dgm:t>
        <a:bodyPr/>
        <a:lstStyle/>
        <a:p>
          <a:endParaRPr lang="en-US"/>
        </a:p>
      </dgm:t>
    </dgm:pt>
    <dgm:pt modelId="{3D2FCE32-3E7A-4AFC-BE5D-A0D5D572D141}" type="sibTrans" cxnId="{2097A135-6B8C-4C9E-9CCC-843336C2E9A8}">
      <dgm:prSet/>
      <dgm:spPr/>
      <dgm:t>
        <a:bodyPr/>
        <a:lstStyle/>
        <a:p>
          <a:endParaRPr lang="en-US"/>
        </a:p>
      </dgm:t>
    </dgm:pt>
    <dgm:pt modelId="{31F5DF7B-3CA8-4E33-BC49-08C83FA668D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Lingering work</a:t>
          </a:r>
          <a:endParaRPr lang="en-US" dirty="0"/>
        </a:p>
      </dgm:t>
    </dgm:pt>
    <dgm:pt modelId="{C9BAE2D7-36EC-478D-BC18-360E53817E65}" type="parTrans" cxnId="{CEF57B3E-CD68-48C0-A17D-67079E75315F}">
      <dgm:prSet/>
      <dgm:spPr/>
      <dgm:t>
        <a:bodyPr/>
        <a:lstStyle/>
        <a:p>
          <a:endParaRPr lang="en-US"/>
        </a:p>
      </dgm:t>
    </dgm:pt>
    <dgm:pt modelId="{8272C312-7576-4ABF-B409-0125E6ED18B6}" type="sibTrans" cxnId="{CEF57B3E-CD68-48C0-A17D-67079E75315F}">
      <dgm:prSet/>
      <dgm:spPr/>
      <dgm:t>
        <a:bodyPr/>
        <a:lstStyle/>
        <a:p>
          <a:endParaRPr lang="en-US"/>
        </a:p>
      </dgm:t>
    </dgm:pt>
    <dgm:pt modelId="{4FB7237C-771E-490F-A11C-2139B49F7FA2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Long-term impact</a:t>
          </a:r>
          <a:endParaRPr lang="en-US" dirty="0"/>
        </a:p>
      </dgm:t>
    </dgm:pt>
    <dgm:pt modelId="{2FCF3D49-5A77-4617-8B03-C441356701CA}" type="parTrans" cxnId="{48A17D05-54D5-4BC3-B5CB-1AD45269EC8A}">
      <dgm:prSet/>
      <dgm:spPr/>
      <dgm:t>
        <a:bodyPr/>
        <a:lstStyle/>
        <a:p>
          <a:endParaRPr lang="en-US"/>
        </a:p>
      </dgm:t>
    </dgm:pt>
    <dgm:pt modelId="{D813C115-9BF7-4ADC-8945-83B0B8A2D3FC}" type="sibTrans" cxnId="{48A17D05-54D5-4BC3-B5CB-1AD45269EC8A}">
      <dgm:prSet/>
      <dgm:spPr/>
      <dgm:t>
        <a:bodyPr/>
        <a:lstStyle/>
        <a:p>
          <a:endParaRPr lang="en-US"/>
        </a:p>
      </dgm:t>
    </dgm:pt>
    <dgm:pt modelId="{E40F8355-945C-4AEA-8182-F19963EB66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135F44FA-277B-48A0-9BD1-2B6787C1201F}" type="parTrans" cxnId="{64340E57-8EAC-4267-8557-055F40B31454}">
      <dgm:prSet/>
      <dgm:spPr/>
      <dgm:t>
        <a:bodyPr/>
        <a:lstStyle/>
        <a:p>
          <a:endParaRPr lang="en-US"/>
        </a:p>
      </dgm:t>
    </dgm:pt>
    <dgm:pt modelId="{A2BB98A3-20C4-4BED-B861-938BC6FFCEB7}" type="sibTrans" cxnId="{64340E57-8EAC-4267-8557-055F40B31454}">
      <dgm:prSet/>
      <dgm:spPr/>
      <dgm:t>
        <a:bodyPr/>
        <a:lstStyle/>
        <a:p>
          <a:endParaRPr lang="en-US"/>
        </a:p>
      </dgm:t>
    </dgm:pt>
    <dgm:pt modelId="{3091B59B-0F72-43BC-B116-C1FBECE9C119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Longer lead time</a:t>
          </a:r>
          <a:endParaRPr lang="en-US" dirty="0"/>
        </a:p>
      </dgm:t>
    </dgm:pt>
    <dgm:pt modelId="{FD6FA07A-E4B1-47CE-A83C-AE6BA5898C63}" type="parTrans" cxnId="{9AE84404-00D2-45FB-8823-B22D63B1693C}">
      <dgm:prSet/>
      <dgm:spPr/>
      <dgm:t>
        <a:bodyPr/>
        <a:lstStyle/>
        <a:p>
          <a:endParaRPr lang="en-US"/>
        </a:p>
      </dgm:t>
    </dgm:pt>
    <dgm:pt modelId="{2D5A5D63-955B-4517-9F2D-1CE602D792D8}" type="sibTrans" cxnId="{9AE84404-00D2-45FB-8823-B22D63B1693C}">
      <dgm:prSet/>
      <dgm:spPr/>
      <dgm:t>
        <a:bodyPr/>
        <a:lstStyle/>
        <a:p>
          <a:endParaRPr lang="en-US"/>
        </a:p>
      </dgm:t>
    </dgm:pt>
    <dgm:pt modelId="{DBF32264-2FB4-452D-A787-73C19BF92B73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Partners</a:t>
          </a:r>
          <a:endParaRPr lang="en-US" dirty="0"/>
        </a:p>
      </dgm:t>
    </dgm:pt>
    <dgm:pt modelId="{C07BE32C-4F57-42F7-BA1D-25E24DF7A41B}" type="parTrans" cxnId="{3D16E64D-844D-4C14-BA55-E9F0B42EB5ED}">
      <dgm:prSet/>
      <dgm:spPr/>
      <dgm:t>
        <a:bodyPr/>
        <a:lstStyle/>
        <a:p>
          <a:endParaRPr lang="en-US"/>
        </a:p>
      </dgm:t>
    </dgm:pt>
    <dgm:pt modelId="{26088B81-5727-4479-89D1-A4BCF325A58C}" type="sibTrans" cxnId="{3D16E64D-844D-4C14-BA55-E9F0B42EB5ED}">
      <dgm:prSet/>
      <dgm:spPr/>
      <dgm:t>
        <a:bodyPr/>
        <a:lstStyle/>
        <a:p>
          <a:endParaRPr lang="en-US"/>
        </a:p>
      </dgm:t>
    </dgm:pt>
    <dgm:pt modelId="{EF0742B5-0CC8-476B-9CDE-ECDA53C0398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Deeper thought</a:t>
          </a:r>
          <a:endParaRPr lang="en-US" dirty="0"/>
        </a:p>
      </dgm:t>
    </dgm:pt>
    <dgm:pt modelId="{0F7B9FC8-BAB3-4532-A94B-B45F4CA36F3A}" type="parTrans" cxnId="{B1D87351-68C0-4164-9491-27B1CF2644E6}">
      <dgm:prSet/>
      <dgm:spPr/>
      <dgm:t>
        <a:bodyPr/>
        <a:lstStyle/>
        <a:p>
          <a:endParaRPr lang="en-US"/>
        </a:p>
      </dgm:t>
    </dgm:pt>
    <dgm:pt modelId="{F15861A2-5783-45E7-BAFE-337E94D761EA}" type="sibTrans" cxnId="{B1D87351-68C0-4164-9491-27B1CF2644E6}">
      <dgm:prSet/>
      <dgm:spPr/>
      <dgm:t>
        <a:bodyPr/>
        <a:lstStyle/>
        <a:p>
          <a:endParaRPr lang="en-US"/>
        </a:p>
      </dgm:t>
    </dgm:pt>
    <dgm:pt modelId="{79966F24-C7E2-4740-91AF-E67A420EBF10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Greater impact</a:t>
          </a:r>
          <a:endParaRPr lang="en-US" dirty="0"/>
        </a:p>
      </dgm:t>
    </dgm:pt>
    <dgm:pt modelId="{E157D0DB-8D0D-4E6D-B978-D93D04322C22}" type="parTrans" cxnId="{E7C5B703-52EC-456A-943B-917BE960DB5F}">
      <dgm:prSet/>
      <dgm:spPr/>
      <dgm:t>
        <a:bodyPr/>
        <a:lstStyle/>
        <a:p>
          <a:endParaRPr lang="en-US"/>
        </a:p>
      </dgm:t>
    </dgm:pt>
    <dgm:pt modelId="{59163DA5-2896-4142-8404-59DC37FC7811}" type="sibTrans" cxnId="{E7C5B703-52EC-456A-943B-917BE960DB5F}">
      <dgm:prSet/>
      <dgm:spPr/>
      <dgm:t>
        <a:bodyPr/>
        <a:lstStyle/>
        <a:p>
          <a:endParaRPr lang="en-US"/>
        </a:p>
      </dgm:t>
    </dgm:pt>
    <dgm:pt modelId="{4ABD4076-3DB7-4897-9EAF-482A9724EFA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Higher risk</a:t>
          </a:r>
          <a:endParaRPr lang="en-US" dirty="0"/>
        </a:p>
      </dgm:t>
    </dgm:pt>
    <dgm:pt modelId="{E7000F6B-B684-489F-887E-A1A603A69E7F}" type="parTrans" cxnId="{8B2D236E-0BC1-402F-A200-DD1D05B197A1}">
      <dgm:prSet/>
      <dgm:spPr/>
      <dgm:t>
        <a:bodyPr/>
        <a:lstStyle/>
        <a:p>
          <a:endParaRPr lang="en-US"/>
        </a:p>
      </dgm:t>
    </dgm:pt>
    <dgm:pt modelId="{7531FCEA-E2F9-4E4B-8EEB-06BD82F5BC4E}" type="sibTrans" cxnId="{8B2D236E-0BC1-402F-A200-DD1D05B197A1}">
      <dgm:prSet/>
      <dgm:spPr/>
      <dgm:t>
        <a:bodyPr/>
        <a:lstStyle/>
        <a:p>
          <a:endParaRPr lang="en-US"/>
        </a:p>
      </dgm:t>
    </dgm:pt>
    <dgm:pt modelId="{EFDCCDD5-6293-4D2F-B355-1A65F747D80E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Increased coordination</a:t>
          </a:r>
          <a:endParaRPr lang="en-US" dirty="0"/>
        </a:p>
      </dgm:t>
    </dgm:pt>
    <dgm:pt modelId="{A4A8A9F2-FAC7-4A71-A60F-07461D42CA5B}" type="parTrans" cxnId="{9EB264AF-3B3D-4A75-A97F-0789574BEF27}">
      <dgm:prSet/>
      <dgm:spPr/>
      <dgm:t>
        <a:bodyPr/>
        <a:lstStyle/>
        <a:p>
          <a:endParaRPr lang="en-US"/>
        </a:p>
      </dgm:t>
    </dgm:pt>
    <dgm:pt modelId="{9B5EED1A-0497-4AED-AED7-F47599361C83}" type="sibTrans" cxnId="{9EB264AF-3B3D-4A75-A97F-0789574BEF27}">
      <dgm:prSet/>
      <dgm:spPr/>
      <dgm:t>
        <a:bodyPr/>
        <a:lstStyle/>
        <a:p>
          <a:endParaRPr lang="en-US"/>
        </a:p>
      </dgm:t>
    </dgm:pt>
    <dgm:pt modelId="{8A734580-78D0-418C-A558-40EB20EEACD1}" type="pres">
      <dgm:prSet presAssocID="{BCE98D33-9927-45DA-8C44-EB7F21CB989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651023D-507B-4F5F-870E-6A1B492E4AAA}" type="pres">
      <dgm:prSet presAssocID="{DB056FC4-0D95-43AC-ADDA-21A10E6B412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A86E7-8F44-4AA6-ADA4-15D727B2A91F}" type="pres">
      <dgm:prSet presAssocID="{DB056FC4-0D95-43AC-ADDA-21A10E6B412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161EF-0B13-4239-991F-ADBCD272A106}" type="pres">
      <dgm:prSet presAssocID="{73ADCCEE-4335-4820-B5EC-E6E391B8FDB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936F0-5487-47AA-94B9-D9D7A68C3E0A}" type="pres">
      <dgm:prSet presAssocID="{73ADCCEE-4335-4820-B5EC-E6E391B8FDB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52885-C848-4429-A39F-38C9A6677028}" type="pres">
      <dgm:prSet presAssocID="{BA9F88C4-1805-49CB-8F90-8B9622111F5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28554-3C66-483C-807F-9A5E8C999146}" type="pres">
      <dgm:prSet presAssocID="{BA9F88C4-1805-49CB-8F90-8B9622111F5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D236E-0BC1-402F-A200-DD1D05B197A1}" srcId="{BA9F88C4-1805-49CB-8F90-8B9622111F5D}" destId="{4ABD4076-3DB7-4897-9EAF-482A9724EFAF}" srcOrd="2" destOrd="0" parTransId="{E7000F6B-B684-489F-887E-A1A603A69E7F}" sibTransId="{7531FCEA-E2F9-4E4B-8EEB-06BD82F5BC4E}"/>
    <dgm:cxn modelId="{4FF269BF-9093-4E49-8989-0F4F2C12977D}" type="presOf" srcId="{31F5DF7B-3CA8-4E33-BC49-08C83FA668D5}" destId="{C2B936F0-5487-47AA-94B9-D9D7A68C3E0A}" srcOrd="0" destOrd="0" presId="urn:microsoft.com/office/officeart/2009/3/layout/IncreasingArrowsProcess"/>
    <dgm:cxn modelId="{BDC46407-DAEC-4F64-A47A-5A1F94E3C4B2}" srcId="{DB056FC4-0D95-43AC-ADDA-21A10E6B4127}" destId="{67DAF8D7-FD6E-41F3-A0B5-78F6CE6C4E0E}" srcOrd="2" destOrd="0" parTransId="{4AB4A2C7-E2B6-4F09-BA9D-EBFA0AF25159}" sibTransId="{530A2A07-5175-46B5-A5B7-5D1EA4B8C6DD}"/>
    <dgm:cxn modelId="{3CABF8A6-C836-4F50-BE1E-E100CC48C5ED}" type="presOf" srcId="{BA9F88C4-1805-49CB-8F90-8B9622111F5D}" destId="{7D852885-C848-4429-A39F-38C9A6677028}" srcOrd="0" destOrd="0" presId="urn:microsoft.com/office/officeart/2009/3/layout/IncreasingArrowsProcess"/>
    <dgm:cxn modelId="{4BE888AC-9C75-4EA1-8FD2-839FD97A3FAC}" type="presOf" srcId="{4ABD4076-3DB7-4897-9EAF-482A9724EFAF}" destId="{16228554-3C66-483C-807F-9A5E8C999146}" srcOrd="0" destOrd="2" presId="urn:microsoft.com/office/officeart/2009/3/layout/IncreasingArrowsProcess"/>
    <dgm:cxn modelId="{9EB264AF-3B3D-4A75-A97F-0789574BEF27}" srcId="{BA9F88C4-1805-49CB-8F90-8B9622111F5D}" destId="{EFDCCDD5-6293-4D2F-B355-1A65F747D80E}" srcOrd="3" destOrd="0" parTransId="{A4A8A9F2-FAC7-4A71-A60F-07461D42CA5B}" sibTransId="{9B5EED1A-0497-4AED-AED7-F47599361C83}"/>
    <dgm:cxn modelId="{0A9687EA-FEB5-4D12-8D46-7E44C435F39B}" type="presOf" srcId="{E40F8355-945C-4AEA-8182-F19963EB666C}" destId="{C2B936F0-5487-47AA-94B9-D9D7A68C3E0A}" srcOrd="0" destOrd="4" presId="urn:microsoft.com/office/officeart/2009/3/layout/IncreasingArrowsProcess"/>
    <dgm:cxn modelId="{CA6A76C3-0E0F-4404-916B-6CED526BAA6B}" type="presOf" srcId="{EF0742B5-0CC8-476B-9CDE-ECDA53C03982}" destId="{16228554-3C66-483C-807F-9A5E8C999146}" srcOrd="0" destOrd="0" presId="urn:microsoft.com/office/officeart/2009/3/layout/IncreasingArrowsProcess"/>
    <dgm:cxn modelId="{CEF57B3E-CD68-48C0-A17D-67079E75315F}" srcId="{73ADCCEE-4335-4820-B5EC-E6E391B8FDB4}" destId="{31F5DF7B-3CA8-4E33-BC49-08C83FA668D5}" srcOrd="0" destOrd="0" parTransId="{C9BAE2D7-36EC-478D-BC18-360E53817E65}" sibTransId="{8272C312-7576-4ABF-B409-0125E6ED18B6}"/>
    <dgm:cxn modelId="{64340E57-8EAC-4267-8557-055F40B31454}" srcId="{73ADCCEE-4335-4820-B5EC-E6E391B8FDB4}" destId="{E40F8355-945C-4AEA-8182-F19963EB666C}" srcOrd="4" destOrd="0" parTransId="{135F44FA-277B-48A0-9BD1-2B6787C1201F}" sibTransId="{A2BB98A3-20C4-4BED-B861-938BC6FFCEB7}"/>
    <dgm:cxn modelId="{2097A135-6B8C-4C9E-9CCC-843336C2E9A8}" srcId="{DB056FC4-0D95-43AC-ADDA-21A10E6B4127}" destId="{54ED9820-EC37-45C7-8BCD-5EBA5C02DDF7}" srcOrd="3" destOrd="0" parTransId="{684A04DC-EF85-4B1A-85EA-B22013A817E8}" sibTransId="{3D2FCE32-3E7A-4AFC-BE5D-A0D5D572D141}"/>
    <dgm:cxn modelId="{4BE87F6C-1ADB-4BBC-96B0-5D24A26AC19A}" type="presOf" srcId="{3091B59B-0F72-43BC-B116-C1FBECE9C119}" destId="{C2B936F0-5487-47AA-94B9-D9D7A68C3E0A}" srcOrd="0" destOrd="2" presId="urn:microsoft.com/office/officeart/2009/3/layout/IncreasingArrowsProcess"/>
    <dgm:cxn modelId="{B1D87351-68C0-4164-9491-27B1CF2644E6}" srcId="{BA9F88C4-1805-49CB-8F90-8B9622111F5D}" destId="{EF0742B5-0CC8-476B-9CDE-ECDA53C03982}" srcOrd="0" destOrd="0" parTransId="{0F7B9FC8-BAB3-4532-A94B-B45F4CA36F3A}" sibTransId="{F15861A2-5783-45E7-BAFE-337E94D761EA}"/>
    <dgm:cxn modelId="{869E0074-D9C2-46F4-B443-F5A643D98F37}" type="presOf" srcId="{DB056FC4-0D95-43AC-ADDA-21A10E6B4127}" destId="{B651023D-507B-4F5F-870E-6A1B492E4AAA}" srcOrd="0" destOrd="0" presId="urn:microsoft.com/office/officeart/2009/3/layout/IncreasingArrowsProcess"/>
    <dgm:cxn modelId="{55544851-934C-4182-8F79-F0A57A4CDB84}" type="presOf" srcId="{2781BFD4-D64F-4108-800D-3FC2C822665F}" destId="{08DA86E7-8F44-4AA6-ADA4-15D727B2A91F}" srcOrd="0" destOrd="0" presId="urn:microsoft.com/office/officeart/2009/3/layout/IncreasingArrowsProcess"/>
    <dgm:cxn modelId="{0E5A8A00-9A6F-487B-9F4E-ED009F546A9D}" type="presOf" srcId="{EFDCCDD5-6293-4D2F-B355-1A65F747D80E}" destId="{16228554-3C66-483C-807F-9A5E8C999146}" srcOrd="0" destOrd="3" presId="urn:microsoft.com/office/officeart/2009/3/layout/IncreasingArrowsProcess"/>
    <dgm:cxn modelId="{48A17D05-54D5-4BC3-B5CB-1AD45269EC8A}" srcId="{73ADCCEE-4335-4820-B5EC-E6E391B8FDB4}" destId="{4FB7237C-771E-490F-A11C-2139B49F7FA2}" srcOrd="1" destOrd="0" parTransId="{2FCF3D49-5A77-4617-8B03-C441356701CA}" sibTransId="{D813C115-9BF7-4ADC-8945-83B0B8A2D3FC}"/>
    <dgm:cxn modelId="{771DC4E9-5768-4915-8AB8-F42FA6023102}" type="presOf" srcId="{BCE98D33-9927-45DA-8C44-EB7F21CB989D}" destId="{8A734580-78D0-418C-A558-40EB20EEACD1}" srcOrd="0" destOrd="0" presId="urn:microsoft.com/office/officeart/2009/3/layout/IncreasingArrowsProcess"/>
    <dgm:cxn modelId="{01749F70-1D5D-4EED-B071-9C205AB1D6C1}" srcId="{BCE98D33-9927-45DA-8C44-EB7F21CB989D}" destId="{BA9F88C4-1805-49CB-8F90-8B9622111F5D}" srcOrd="2" destOrd="0" parTransId="{C90A6CEC-44DA-491F-A2CC-8A105742E4B5}" sibTransId="{C727515B-915C-4AA5-9104-DDEA123B2C29}"/>
    <dgm:cxn modelId="{B5662FB2-8558-4D47-8929-F740CFED4AD1}" type="presOf" srcId="{79966F24-C7E2-4740-91AF-E67A420EBF10}" destId="{16228554-3C66-483C-807F-9A5E8C999146}" srcOrd="0" destOrd="1" presId="urn:microsoft.com/office/officeart/2009/3/layout/IncreasingArrowsProcess"/>
    <dgm:cxn modelId="{8CFD4D5D-EFD3-495D-881D-832C91FE57ED}" srcId="{DB056FC4-0D95-43AC-ADDA-21A10E6B4127}" destId="{47219742-4879-4B5A-B770-52E221B6EF84}" srcOrd="1" destOrd="0" parTransId="{6DAFDD86-56F1-43B6-B41C-2356968C7649}" sibTransId="{A3BE5EA6-0C4A-4221-BEDE-BA82488349E1}"/>
    <dgm:cxn modelId="{91CBD325-60DF-4E15-BC10-757AF0617424}" srcId="{BCE98D33-9927-45DA-8C44-EB7F21CB989D}" destId="{DB056FC4-0D95-43AC-ADDA-21A10E6B4127}" srcOrd="0" destOrd="0" parTransId="{48D9DE07-0D11-4374-9D5C-44B7CC2328CE}" sibTransId="{FAEB08EF-54B4-4304-A61A-487ABA6F2711}"/>
    <dgm:cxn modelId="{72586126-370A-4B50-BB34-AD2AF32677B0}" srcId="{DB056FC4-0D95-43AC-ADDA-21A10E6B4127}" destId="{2781BFD4-D64F-4108-800D-3FC2C822665F}" srcOrd="0" destOrd="0" parTransId="{4C19B09C-FE8D-464B-9B9B-E2DE65E669F3}" sibTransId="{24CC661A-4691-4E17-B94A-0C088CE63769}"/>
    <dgm:cxn modelId="{E2B84DA6-E9B5-49D4-B77F-776CE90F1577}" type="presOf" srcId="{54ED9820-EC37-45C7-8BCD-5EBA5C02DDF7}" destId="{08DA86E7-8F44-4AA6-ADA4-15D727B2A91F}" srcOrd="0" destOrd="3" presId="urn:microsoft.com/office/officeart/2009/3/layout/IncreasingArrowsProcess"/>
    <dgm:cxn modelId="{E7C5B703-52EC-456A-943B-917BE960DB5F}" srcId="{BA9F88C4-1805-49CB-8F90-8B9622111F5D}" destId="{79966F24-C7E2-4740-91AF-E67A420EBF10}" srcOrd="1" destOrd="0" parTransId="{E157D0DB-8D0D-4E6D-B978-D93D04322C22}" sibTransId="{59163DA5-2896-4142-8404-59DC37FC7811}"/>
    <dgm:cxn modelId="{CAEAF572-C23F-4446-BDC9-ED7F94B781D5}" type="presOf" srcId="{4FB7237C-771E-490F-A11C-2139B49F7FA2}" destId="{C2B936F0-5487-47AA-94B9-D9D7A68C3E0A}" srcOrd="0" destOrd="1" presId="urn:microsoft.com/office/officeart/2009/3/layout/IncreasingArrowsProcess"/>
    <dgm:cxn modelId="{691EACB4-4F2F-44B5-8D47-D852148A3FFE}" type="presOf" srcId="{DBF32264-2FB4-452D-A787-73C19BF92B73}" destId="{C2B936F0-5487-47AA-94B9-D9D7A68C3E0A}" srcOrd="0" destOrd="3" presId="urn:microsoft.com/office/officeart/2009/3/layout/IncreasingArrowsProcess"/>
    <dgm:cxn modelId="{5BA4E76F-5FC2-44C7-BBE6-CF253DE6CF74}" type="presOf" srcId="{67DAF8D7-FD6E-41F3-A0B5-78F6CE6C4E0E}" destId="{08DA86E7-8F44-4AA6-ADA4-15D727B2A91F}" srcOrd="0" destOrd="2" presId="urn:microsoft.com/office/officeart/2009/3/layout/IncreasingArrowsProcess"/>
    <dgm:cxn modelId="{C533D8E2-1CD7-4A4A-B39E-0F4FF62B049D}" type="presOf" srcId="{47219742-4879-4B5A-B770-52E221B6EF84}" destId="{08DA86E7-8F44-4AA6-ADA4-15D727B2A91F}" srcOrd="0" destOrd="1" presId="urn:microsoft.com/office/officeart/2009/3/layout/IncreasingArrowsProcess"/>
    <dgm:cxn modelId="{9AE84404-00D2-45FB-8823-B22D63B1693C}" srcId="{73ADCCEE-4335-4820-B5EC-E6E391B8FDB4}" destId="{3091B59B-0F72-43BC-B116-C1FBECE9C119}" srcOrd="2" destOrd="0" parTransId="{FD6FA07A-E4B1-47CE-A83C-AE6BA5898C63}" sibTransId="{2D5A5D63-955B-4517-9F2D-1CE602D792D8}"/>
    <dgm:cxn modelId="{F6977484-37FF-4F1D-81B6-8A779288B12B}" type="presOf" srcId="{73ADCCEE-4335-4820-B5EC-E6E391B8FDB4}" destId="{06F161EF-0B13-4239-991F-ADBCD272A106}" srcOrd="0" destOrd="0" presId="urn:microsoft.com/office/officeart/2009/3/layout/IncreasingArrowsProcess"/>
    <dgm:cxn modelId="{DD94114C-03CB-41A2-8482-543A384BF300}" srcId="{BCE98D33-9927-45DA-8C44-EB7F21CB989D}" destId="{73ADCCEE-4335-4820-B5EC-E6E391B8FDB4}" srcOrd="1" destOrd="0" parTransId="{C6608B2A-5167-49FE-A378-6A60FE93925F}" sibTransId="{85FE730D-73A6-4448-87F8-C84104939941}"/>
    <dgm:cxn modelId="{3D16E64D-844D-4C14-BA55-E9F0B42EB5ED}" srcId="{73ADCCEE-4335-4820-B5EC-E6E391B8FDB4}" destId="{DBF32264-2FB4-452D-A787-73C19BF92B73}" srcOrd="3" destOrd="0" parTransId="{C07BE32C-4F57-42F7-BA1D-25E24DF7A41B}" sibTransId="{26088B81-5727-4479-89D1-A4BCF325A58C}"/>
    <dgm:cxn modelId="{91268408-1687-442E-B5DA-E0A3A90FCF69}" type="presParOf" srcId="{8A734580-78D0-418C-A558-40EB20EEACD1}" destId="{B651023D-507B-4F5F-870E-6A1B492E4AAA}" srcOrd="0" destOrd="0" presId="urn:microsoft.com/office/officeart/2009/3/layout/IncreasingArrowsProcess"/>
    <dgm:cxn modelId="{119C7042-252C-4A77-8566-CD0C09D2369D}" type="presParOf" srcId="{8A734580-78D0-418C-A558-40EB20EEACD1}" destId="{08DA86E7-8F44-4AA6-ADA4-15D727B2A91F}" srcOrd="1" destOrd="0" presId="urn:microsoft.com/office/officeart/2009/3/layout/IncreasingArrowsProcess"/>
    <dgm:cxn modelId="{B3E65B32-C74A-4B68-9ED1-8711BBE78316}" type="presParOf" srcId="{8A734580-78D0-418C-A558-40EB20EEACD1}" destId="{06F161EF-0B13-4239-991F-ADBCD272A106}" srcOrd="2" destOrd="0" presId="urn:microsoft.com/office/officeart/2009/3/layout/IncreasingArrowsProcess"/>
    <dgm:cxn modelId="{E4FC3727-6C32-4BCE-A157-D7B2FC7E6D5E}" type="presParOf" srcId="{8A734580-78D0-418C-A558-40EB20EEACD1}" destId="{C2B936F0-5487-47AA-94B9-D9D7A68C3E0A}" srcOrd="3" destOrd="0" presId="urn:microsoft.com/office/officeart/2009/3/layout/IncreasingArrowsProcess"/>
    <dgm:cxn modelId="{1AC2978B-5D52-4472-B120-1AFC2D5EF701}" type="presParOf" srcId="{8A734580-78D0-418C-A558-40EB20EEACD1}" destId="{7D852885-C848-4429-A39F-38C9A6677028}" srcOrd="4" destOrd="0" presId="urn:microsoft.com/office/officeart/2009/3/layout/IncreasingArrowsProcess"/>
    <dgm:cxn modelId="{9D39F382-3A65-45F6-BFDA-E355F788AF27}" type="presParOf" srcId="{8A734580-78D0-418C-A558-40EB20EEACD1}" destId="{16228554-3C66-483C-807F-9A5E8C99914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55209-E9AE-EB40-9DF4-3E0D46B5D94C}">
      <dsp:nvSpPr>
        <dsp:cNvPr id="0" name=""/>
        <dsp:cNvSpPr/>
      </dsp:nvSpPr>
      <dsp:spPr>
        <a:xfrm>
          <a:off x="563641" y="0"/>
          <a:ext cx="6387941" cy="38040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0D2A3-D932-7042-9554-095FD9A92BB5}">
      <dsp:nvSpPr>
        <dsp:cNvPr id="0" name=""/>
        <dsp:cNvSpPr/>
      </dsp:nvSpPr>
      <dsp:spPr>
        <a:xfrm>
          <a:off x="2064" y="1141211"/>
          <a:ext cx="1201775" cy="1521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Vision</a:t>
          </a:r>
        </a:p>
      </dsp:txBody>
      <dsp:txXfrm>
        <a:off x="60730" y="1199877"/>
        <a:ext cx="1084443" cy="1404282"/>
      </dsp:txXfrm>
    </dsp:sp>
    <dsp:sp modelId="{C65C888E-6EDE-CD4C-80D2-E1997AEC64E6}">
      <dsp:nvSpPr>
        <dsp:cNvPr id="0" name=""/>
        <dsp:cNvSpPr/>
      </dsp:nvSpPr>
      <dsp:spPr>
        <a:xfrm>
          <a:off x="1263928" y="1141211"/>
          <a:ext cx="1201775" cy="1521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Principles, Assumptions, and Constraints</a:t>
          </a:r>
        </a:p>
      </dsp:txBody>
      <dsp:txXfrm>
        <a:off x="1322594" y="1199877"/>
        <a:ext cx="1084443" cy="1404282"/>
      </dsp:txXfrm>
    </dsp:sp>
    <dsp:sp modelId="{57C9FA87-51C2-4A1C-8B08-68C7B2E3A3E8}">
      <dsp:nvSpPr>
        <dsp:cNvPr id="0" name=""/>
        <dsp:cNvSpPr/>
      </dsp:nvSpPr>
      <dsp:spPr>
        <a:xfrm>
          <a:off x="2525792" y="1141211"/>
          <a:ext cx="1201775" cy="15216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Vision Statements</a:t>
          </a:r>
        </a:p>
      </dsp:txBody>
      <dsp:txXfrm>
        <a:off x="2584458" y="1199877"/>
        <a:ext cx="1084443" cy="1404282"/>
      </dsp:txXfrm>
    </dsp:sp>
    <dsp:sp modelId="{6ED85250-8543-3647-BE3A-61FDE84B6D43}">
      <dsp:nvSpPr>
        <dsp:cNvPr id="0" name=""/>
        <dsp:cNvSpPr/>
      </dsp:nvSpPr>
      <dsp:spPr>
        <a:xfrm>
          <a:off x="3787656" y="1141211"/>
          <a:ext cx="1201775" cy="15216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Goals</a:t>
          </a:r>
          <a:endParaRPr lang="en-US" sz="1300" b="1" kern="1200" dirty="0"/>
        </a:p>
      </dsp:txBody>
      <dsp:txXfrm>
        <a:off x="3846322" y="1199877"/>
        <a:ext cx="1084443" cy="1404282"/>
      </dsp:txXfrm>
    </dsp:sp>
    <dsp:sp modelId="{40F2E38C-04BD-004F-8FB0-96DBF344B220}">
      <dsp:nvSpPr>
        <dsp:cNvPr id="0" name=""/>
        <dsp:cNvSpPr/>
      </dsp:nvSpPr>
      <dsp:spPr>
        <a:xfrm>
          <a:off x="5049521" y="1141211"/>
          <a:ext cx="1201775" cy="15216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Supporting Steps *</a:t>
          </a:r>
          <a:endParaRPr lang="en-US" sz="1300" b="1" kern="1200" dirty="0"/>
        </a:p>
      </dsp:txBody>
      <dsp:txXfrm>
        <a:off x="5108187" y="1199877"/>
        <a:ext cx="1084443" cy="1404282"/>
      </dsp:txXfrm>
    </dsp:sp>
    <dsp:sp modelId="{B4554967-C956-4942-8727-D6DE260D09C6}">
      <dsp:nvSpPr>
        <dsp:cNvPr id="0" name=""/>
        <dsp:cNvSpPr/>
      </dsp:nvSpPr>
      <dsp:spPr>
        <a:xfrm>
          <a:off x="6311385" y="1141211"/>
          <a:ext cx="1201775" cy="1521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Projects and Charters *</a:t>
          </a:r>
        </a:p>
      </dsp:txBody>
      <dsp:txXfrm>
        <a:off x="6370051" y="1199877"/>
        <a:ext cx="1084443" cy="1404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1023D-507B-4F5F-870E-6A1B492E4AAA}">
      <dsp:nvSpPr>
        <dsp:cNvPr id="0" name=""/>
        <dsp:cNvSpPr/>
      </dsp:nvSpPr>
      <dsp:spPr>
        <a:xfrm>
          <a:off x="319674" y="8493"/>
          <a:ext cx="7552150" cy="1099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60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Near-Term</a:t>
          </a:r>
          <a:endParaRPr lang="en-US" sz="2100" b="1" kern="1200" dirty="0"/>
        </a:p>
      </dsp:txBody>
      <dsp:txXfrm>
        <a:off x="319674" y="283463"/>
        <a:ext cx="7277180" cy="549940"/>
      </dsp:txXfrm>
    </dsp:sp>
    <dsp:sp modelId="{08DA86E7-8F44-4AA6-ADA4-15D727B2A91F}">
      <dsp:nvSpPr>
        <dsp:cNvPr id="0" name=""/>
        <dsp:cNvSpPr/>
      </dsp:nvSpPr>
      <dsp:spPr>
        <a:xfrm>
          <a:off x="319674" y="856660"/>
          <a:ext cx="2326062" cy="211877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Easy to identify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Quick to implement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impact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Close to home</a:t>
          </a:r>
          <a:endParaRPr lang="en-US" sz="2000" kern="1200" dirty="0"/>
        </a:p>
      </dsp:txBody>
      <dsp:txXfrm>
        <a:off x="319674" y="856660"/>
        <a:ext cx="2326062" cy="2118775"/>
      </dsp:txXfrm>
    </dsp:sp>
    <dsp:sp modelId="{06F161EF-0B13-4239-991F-ADBCD272A106}">
      <dsp:nvSpPr>
        <dsp:cNvPr id="0" name=""/>
        <dsp:cNvSpPr/>
      </dsp:nvSpPr>
      <dsp:spPr>
        <a:xfrm>
          <a:off x="2645737" y="375120"/>
          <a:ext cx="5226088" cy="1099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60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Opportunistic</a:t>
          </a:r>
          <a:endParaRPr lang="en-US" sz="2100" b="1" kern="1200" dirty="0"/>
        </a:p>
      </dsp:txBody>
      <dsp:txXfrm>
        <a:off x="2645737" y="650090"/>
        <a:ext cx="4951118" cy="549940"/>
      </dsp:txXfrm>
    </dsp:sp>
    <dsp:sp modelId="{C2B936F0-5487-47AA-94B9-D9D7A68C3E0A}">
      <dsp:nvSpPr>
        <dsp:cNvPr id="0" name=""/>
        <dsp:cNvSpPr/>
      </dsp:nvSpPr>
      <dsp:spPr>
        <a:xfrm>
          <a:off x="2645737" y="1223287"/>
          <a:ext cx="2326062" cy="211877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Lingering work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Long-term impact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Longer lead time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Partners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645737" y="1223287"/>
        <a:ext cx="2326062" cy="2118775"/>
      </dsp:txXfrm>
    </dsp:sp>
    <dsp:sp modelId="{7D852885-C848-4429-A39F-38C9A6677028}">
      <dsp:nvSpPr>
        <dsp:cNvPr id="0" name=""/>
        <dsp:cNvSpPr/>
      </dsp:nvSpPr>
      <dsp:spPr>
        <a:xfrm>
          <a:off x="4971799" y="741747"/>
          <a:ext cx="2900025" cy="1099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606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Visionary</a:t>
          </a:r>
          <a:endParaRPr lang="en-US" sz="2100" b="1" kern="1200" dirty="0"/>
        </a:p>
      </dsp:txBody>
      <dsp:txXfrm>
        <a:off x="4971799" y="1016717"/>
        <a:ext cx="2625055" cy="549940"/>
      </dsp:txXfrm>
    </dsp:sp>
    <dsp:sp modelId="{16228554-3C66-483C-807F-9A5E8C999146}">
      <dsp:nvSpPr>
        <dsp:cNvPr id="0" name=""/>
        <dsp:cNvSpPr/>
      </dsp:nvSpPr>
      <dsp:spPr>
        <a:xfrm>
          <a:off x="4971799" y="1589914"/>
          <a:ext cx="2326062" cy="208776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Deeper thought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Greater impact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Higher risk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Increased coordination</a:t>
          </a:r>
          <a:endParaRPr lang="en-US" sz="2100" kern="1200" dirty="0"/>
        </a:p>
      </dsp:txBody>
      <dsp:txXfrm>
        <a:off x="4971799" y="1589914"/>
        <a:ext cx="2326062" cy="2087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1615-1F7F-4505-8296-835BAC16FD36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F9F3-D1F7-4A01-9AAF-9E38F086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4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 “Ex: Life cycle management” </a:t>
            </a:r>
          </a:p>
          <a:p>
            <a:endParaRPr lang="en-US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Move beyond a shared vision of a future state to a roadmap for turning that vision into reality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Inventory of services </a:t>
            </a:r>
            <a:r>
              <a:rPr lang="en-US" dirty="0" smtClean="0"/>
              <a:t>becomes a common service catalog  which promotes shared services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Increase transparency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Catalyst for new conversations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smtClean="0"/>
              <a:t>Identify areas for future collaboration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Leverage existing structures (e.g. governance model)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Clarify where the service delivery strategy fits into existing governance model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Temporary or permanent?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Delete first bullet point (Initial on-line survey)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 smtClean="0"/>
              <a:t>trust through collaboration and shared experiences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47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5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F9F3-D1F7-4A01-9AAF-9E38F0861D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7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287D-93B1-1149-9F5B-2BB8C3D9D171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" y="1595569"/>
            <a:ext cx="6254901" cy="282100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Multi-Campus Service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Delivery </a:t>
            </a:r>
            <a:r>
              <a:rPr lang="en-US" b="1" dirty="0"/>
              <a:t>Strategy: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Creating </a:t>
            </a:r>
            <a:r>
              <a:rPr lang="en-US" sz="3200" b="1" dirty="0"/>
              <a:t>Clarity In The Delivery of Information Technology</a:t>
            </a:r>
          </a:p>
        </p:txBody>
      </p:sp>
      <p:pic>
        <p:nvPicPr>
          <p:cNvPr id="21506" name="Picture 2" descr="C:\Users\mccoch\Desktop\MNsc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9" y="209548"/>
            <a:ext cx="1590675" cy="24550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Trust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4" name="Picture 3" descr="trus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1712684"/>
            <a:ext cx="4541897" cy="2919791"/>
          </a:xfrm>
          <a:prstGeom prst="rect">
            <a:avLst/>
          </a:prstGeom>
        </p:spPr>
      </p:pic>
      <p:pic>
        <p:nvPicPr>
          <p:cNvPr id="6" name="Picture 5" descr="Circle X.png"/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77" y="1260929"/>
            <a:ext cx="3810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8563" y="2842380"/>
            <a:ext cx="193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System Office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8667" y="2842380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Campus CIOs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03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Service Inventory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0868" y="1862667"/>
            <a:ext cx="54296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Inventory of</a:t>
            </a:r>
          </a:p>
          <a:p>
            <a:pPr algn="ctr"/>
            <a:r>
              <a:rPr lang="en-US" sz="8000" b="1" dirty="0" smtClean="0"/>
              <a:t> Services</a:t>
            </a:r>
            <a:endParaRPr lang="en-US" sz="8000" b="1" dirty="0"/>
          </a:p>
        </p:txBody>
      </p:sp>
      <p:pic>
        <p:nvPicPr>
          <p:cNvPr id="4" name="Picture 3" descr="RedX.png"/>
          <p:cNvPicPr>
            <a:picLocks noChangeAspect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1259719"/>
            <a:ext cx="3883781" cy="38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Consistency 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2" name="Picture 1" descr="Consistancy Between Campu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89" y="1495878"/>
            <a:ext cx="6023429" cy="353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382" y="1141935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$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228496" y="3350525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$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1353" y="2491764"/>
            <a:ext cx="44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$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33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Roadmap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2" name="Picture 1" descr="BrokenCompass-300x3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6" y="13335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5809" y="1003904"/>
            <a:ext cx="3689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Delivery Strategy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lar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7" y="1003904"/>
            <a:ext cx="4618202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of a Workgroup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3" name="Picture 2" descr="teamwithpuzzle.jpeg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1187" r="9756" b="9788"/>
          <a:stretch/>
        </p:blipFill>
        <p:spPr>
          <a:xfrm>
            <a:off x="2080381" y="1366761"/>
            <a:ext cx="4959096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Inventory Survey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3625" y="1565569"/>
            <a:ext cx="314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“As – Is” Model</a:t>
            </a:r>
            <a:endParaRPr lang="en-US" sz="3600" b="1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301977"/>
              </p:ext>
            </p:extLst>
          </p:nvPr>
        </p:nvGraphicFramePr>
        <p:xfrm>
          <a:off x="1751190" y="2358353"/>
          <a:ext cx="5155152" cy="2286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Worksheet" r:id="rId5" imgW="13897051" imgH="4581474" progId="Excel.Sheet.12">
                  <p:embed/>
                </p:oleObj>
              </mc:Choice>
              <mc:Fallback>
                <p:oleObj name="Worksheet" r:id="rId5" imgW="13897051" imgH="458147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190" y="2358353"/>
                        <a:ext cx="5155152" cy="2286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Vision - Future State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78" y="2594011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“To – Be” Model</a:t>
            </a:r>
            <a:endParaRPr lang="en-US" sz="3600" b="1" dirty="0"/>
          </a:p>
        </p:txBody>
      </p:sp>
      <p:sp>
        <p:nvSpPr>
          <p:cNvPr id="6" name="Flowchart: Multidocument 9"/>
          <p:cNvSpPr/>
          <p:nvPr/>
        </p:nvSpPr>
        <p:spPr>
          <a:xfrm>
            <a:off x="5555067" y="3576882"/>
            <a:ext cx="1446662" cy="1514902"/>
          </a:xfrm>
          <a:prstGeom prst="flowChartMulti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067" y="3923797"/>
            <a:ext cx="137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SDS Strategy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&amp; Roadmap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99964"/>
              </p:ext>
            </p:extLst>
          </p:nvPr>
        </p:nvGraphicFramePr>
        <p:xfrm>
          <a:off x="4611758" y="2026892"/>
          <a:ext cx="3620699" cy="154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Project" r:id="rId5" imgW="4695840" imgH="2009880" progId="MSProject.Project.9">
                  <p:embed/>
                </p:oleObj>
              </mc:Choice>
              <mc:Fallback>
                <p:oleObj name="Project" r:id="rId5" imgW="4695840" imgH="2009880" progId="MSProject.Project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758" y="2026892"/>
                        <a:ext cx="3620699" cy="1549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31619" y="1384855"/>
            <a:ext cx="281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Near-Term Service Collaboration Projects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A Shared Vision?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1602503"/>
              </p:ext>
            </p:extLst>
          </p:nvPr>
        </p:nvGraphicFramePr>
        <p:xfrm>
          <a:off x="857250" y="1288058"/>
          <a:ext cx="7515225" cy="380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36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ccoch\Desktop\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88" y="1506694"/>
            <a:ext cx="4532575" cy="33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Supporting Steps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938" y="2200650"/>
            <a:ext cx="3741662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b="1" dirty="0"/>
              <a:t>Develop </a:t>
            </a:r>
            <a:r>
              <a:rPr lang="en-US" sz="2400" b="1" dirty="0" smtClean="0"/>
              <a:t>common </a:t>
            </a:r>
            <a:br>
              <a:rPr lang="en-US" sz="2400" b="1" dirty="0" smtClean="0"/>
            </a:br>
            <a:r>
              <a:rPr lang="en-US" sz="2400" b="1" dirty="0" smtClean="0"/>
              <a:t>service </a:t>
            </a:r>
            <a:r>
              <a:rPr lang="en-US" sz="2400" b="1" dirty="0"/>
              <a:t>catalog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b="1" dirty="0" smtClean="0"/>
              <a:t>Clarify </a:t>
            </a:r>
            <a:r>
              <a:rPr lang="en-US" sz="2400" b="1" dirty="0"/>
              <a:t>governance model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b="1" dirty="0" smtClean="0"/>
              <a:t>Expand </a:t>
            </a:r>
            <a:r>
              <a:rPr lang="en-US" sz="2400" b="1" dirty="0"/>
              <a:t>data </a:t>
            </a:r>
            <a:r>
              <a:rPr lang="en-US" sz="2400" b="1" dirty="0" smtClean="0"/>
              <a:t>gathering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b="1" dirty="0" smtClean="0"/>
              <a:t>Roadmaps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35428" y="1401919"/>
            <a:ext cx="829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Ex: Life cycle management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74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658" y="1378857"/>
            <a:ext cx="4933723" cy="104019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100" b="1" dirty="0" smtClean="0">
                <a:solidFill>
                  <a:srgbClr val="000000"/>
                </a:solidFill>
              </a:rPr>
              <a:t>Darrel </a:t>
            </a:r>
            <a:r>
              <a:rPr lang="en-US" sz="2100" b="1" dirty="0" err="1" smtClean="0">
                <a:solidFill>
                  <a:srgbClr val="000000"/>
                </a:solidFill>
              </a:rPr>
              <a:t>Huish</a:t>
            </a:r>
            <a:endParaRPr lang="en-US" sz="21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Vice Chancellor</a:t>
            </a:r>
          </a:p>
          <a:p>
            <a:pPr algn="l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Minnesota State Colleges and Universities 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82381" y="1402334"/>
            <a:ext cx="3381829" cy="919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000000"/>
                </a:solidFill>
              </a:rPr>
              <a:t>Kenneth Janz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Chief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Officer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Winona State University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3" y="4329761"/>
            <a:ext cx="822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+mj-lt"/>
              </a:rPr>
              <a:t>Thursday, November 8, 2012, 8:00am, Meeting Room 404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+mj-lt"/>
              </a:rPr>
              <a:t>EDUCAUSE 2012– Denver Colorado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8372" y="337952"/>
            <a:ext cx="77724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Multi-Campus Service Delivery Strategy:  Creating Clarity In The Delivery of Information Technology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8658" y="2419048"/>
            <a:ext cx="3083151" cy="889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dirty="0" smtClean="0">
                <a:solidFill>
                  <a:srgbClr val="000000"/>
                </a:solidFill>
              </a:rPr>
              <a:t>Chris McCoy</a:t>
            </a:r>
          </a:p>
          <a:p>
            <a:pPr algn="l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Chief Information Officer</a:t>
            </a:r>
          </a:p>
          <a:p>
            <a:pPr algn="l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Metropolitan State University</a:t>
            </a:r>
          </a:p>
          <a:p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499630" y="2519785"/>
            <a:ext cx="3381829" cy="919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Ken </a:t>
            </a:r>
            <a:r>
              <a:rPr lang="en-US" sz="2000" b="1" dirty="0" err="1" smtClean="0">
                <a:solidFill>
                  <a:srgbClr val="000000"/>
                </a:solidFill>
              </a:rPr>
              <a:t>Ries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Chief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Officer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Pine Technical College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25524" y="3355695"/>
            <a:ext cx="5349650" cy="889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rgbClr val="000000"/>
                </a:solidFill>
              </a:rPr>
              <a:t>Andrea </a:t>
            </a:r>
            <a:r>
              <a:rPr lang="en-US" sz="1900" b="1" dirty="0" err="1" smtClean="0">
                <a:solidFill>
                  <a:srgbClr val="000000"/>
                </a:solidFill>
              </a:rPr>
              <a:t>Kodner</a:t>
            </a:r>
            <a:r>
              <a:rPr lang="en-US" sz="1900" b="1" dirty="0" smtClean="0">
                <a:solidFill>
                  <a:srgbClr val="000000"/>
                </a:solidFill>
              </a:rPr>
              <a:t>-Wenzel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Director of Enterprise Systems</a:t>
            </a:r>
          </a:p>
          <a:p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Minnesota State Colleges and Universities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312662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Step – Common Service Catalog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1" y="1552411"/>
            <a:ext cx="5083289" cy="324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62649" y="2022343"/>
            <a:ext cx="2838451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pertinent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on enterprise services, services shared between institutions and individual campus services.</a:t>
            </a:r>
          </a:p>
        </p:txBody>
      </p:sp>
    </p:spTree>
    <p:extLst>
      <p:ext uri="{BB962C8B-B14F-4D97-AF65-F5344CB8AC3E}">
        <p14:creationId xmlns:p14="http://schemas.microsoft.com/office/powerpoint/2010/main" val="21213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Step – Clarify Governance Model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2" name="Picture 1" descr="governance_char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2" b="9480"/>
          <a:stretch/>
        </p:blipFill>
        <p:spPr>
          <a:xfrm>
            <a:off x="106554" y="1209525"/>
            <a:ext cx="8889279" cy="39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Step – Expand Data Gathering</a:t>
            </a:r>
            <a:r>
              <a:rPr lang="en-U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7201" y="1908842"/>
            <a:ext cx="3854904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Initial on-line survey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</a:t>
            </a:r>
            <a:r>
              <a:rPr lang="en-US" sz="2400" b="1" dirty="0"/>
              <a:t>party-led deep </a:t>
            </a:r>
            <a:r>
              <a:rPr lang="en-US" sz="2400" b="1" dirty="0" smtClean="0"/>
              <a:t>dives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CIO </a:t>
            </a:r>
            <a:r>
              <a:rPr lang="en-US" sz="2400" b="1" dirty="0"/>
              <a:t>quarterly </a:t>
            </a:r>
            <a:r>
              <a:rPr lang="en-US" sz="2400" b="1" dirty="0" smtClean="0"/>
              <a:t>discussions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B</a:t>
            </a:r>
            <a:r>
              <a:rPr lang="en-US" sz="2400" b="1" dirty="0" smtClean="0"/>
              <a:t>i-weekly </a:t>
            </a:r>
            <a:r>
              <a:rPr lang="en-US" sz="2400" b="1" dirty="0"/>
              <a:t>conference </a:t>
            </a:r>
            <a:r>
              <a:rPr lang="en-US" sz="2400" b="1" dirty="0" smtClean="0"/>
              <a:t>call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Workgroups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Document sharing</a:t>
            </a:r>
            <a:endParaRPr lang="en-US" sz="2400" b="1" dirty="0"/>
          </a:p>
        </p:txBody>
      </p:sp>
      <p:pic>
        <p:nvPicPr>
          <p:cNvPr id="19458" name="Picture 2" descr="C:\Users\mccoch\Desktop\DandGather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95475"/>
            <a:ext cx="3196429" cy="23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Step - Roadmaps 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617" y="2877928"/>
            <a:ext cx="4817231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New services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Campus  ↔ enterprise services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iscontinuing services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9616" y="1533525"/>
            <a:ext cx="4683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Roadmaps?</a:t>
            </a:r>
          </a:p>
          <a:p>
            <a:r>
              <a:rPr lang="en-US" sz="3600" b="1" dirty="0" smtClean="0"/>
              <a:t>Help us understand: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95" y="1609725"/>
            <a:ext cx="2438329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SDS Roadmap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2" name="Picture 1" descr="Screen Shot 2012-11-07 at 1.0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1" y="1209524"/>
            <a:ext cx="7637536" cy="3956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8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905" y="1533525"/>
            <a:ext cx="4152095" cy="3114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Select Projects </a:t>
            </a:r>
            <a:endParaRPr lang="en-US" sz="3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2578" y="1751732"/>
            <a:ext cx="4165147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Efficiency / </a:t>
            </a:r>
            <a:r>
              <a:rPr lang="en-US" sz="2400" b="1" dirty="0" smtClean="0"/>
              <a:t>Cost Reduction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Improved </a:t>
            </a:r>
            <a:r>
              <a:rPr lang="en-US" sz="2400" b="1" dirty="0" smtClean="0"/>
              <a:t>Service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Alignment with the </a:t>
            </a:r>
            <a:r>
              <a:rPr lang="en-US" sz="2400" b="1" dirty="0" smtClean="0"/>
              <a:t>System’s Strategic Framework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Time to implement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Feasibility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666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Charters</a:t>
            </a:r>
            <a:endParaRPr lang="en-US" sz="3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4821138"/>
              </p:ext>
            </p:extLst>
          </p:nvPr>
        </p:nvGraphicFramePr>
        <p:xfrm>
          <a:off x="714375" y="1333500"/>
          <a:ext cx="8191500" cy="368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00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: Near-Term Projects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620" y="1826381"/>
            <a:ext cx="555065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Enterprise Active Directory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Enterprise SharePoint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Event Management System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51" y="2203569"/>
            <a:ext cx="2376487" cy="23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: </a:t>
            </a:r>
            <a:r>
              <a:rPr lang="en-U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Iteration of Projects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4120" y="1718885"/>
            <a:ext cx="6465056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smtClean="0"/>
              <a:t>Enterprise Identity and Access Management Acceleration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/>
              <a:t>ERP Integration Acceleration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/>
              <a:t>Analytics Initiative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1" dirty="0" smtClean="0"/>
              <a:t>Shared Computing – Data Center Services Consolidation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2" y="1400363"/>
            <a:ext cx="148323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998" y="1528091"/>
            <a:ext cx="794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An </a:t>
            </a:r>
            <a:r>
              <a:rPr lang="en-US" sz="3600" b="1" dirty="0"/>
              <a:t>environment that </a:t>
            </a:r>
            <a:r>
              <a:rPr lang="en-US" sz="3600" b="1" dirty="0" smtClean="0"/>
              <a:t>encourages … 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724275" y="2583618"/>
            <a:ext cx="4004582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EVERYONE</a:t>
            </a:r>
            <a:r>
              <a:rPr lang="en-US" sz="2400" b="1" dirty="0" smtClean="0"/>
              <a:t> to participate </a:t>
            </a:r>
            <a:r>
              <a:rPr lang="en-US" sz="2400" b="1" dirty="0"/>
              <a:t>in seeking new IT services or policies to support current and emerging business strategies.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174422"/>
            <a:ext cx="1936259" cy="23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2274" y="1652663"/>
            <a:ext cx="7913915" cy="3005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+mj-lt"/>
              </a:rPr>
              <a:t>Minnesota State Colleges and Universities</a:t>
            </a:r>
          </a:p>
          <a:p>
            <a:r>
              <a:rPr lang="en-US" sz="2800" b="1" dirty="0" smtClean="0">
                <a:latin typeface="+mj-lt"/>
              </a:rPr>
              <a:t>Issues Facing the System Office and Campuses</a:t>
            </a:r>
          </a:p>
          <a:p>
            <a:r>
              <a:rPr lang="en-US" sz="2800" b="1" dirty="0" smtClean="0">
                <a:latin typeface="+mj-lt"/>
              </a:rPr>
              <a:t>Service Delivery Strategy</a:t>
            </a:r>
          </a:p>
          <a:p>
            <a:r>
              <a:rPr lang="en-US" sz="2800" b="1" dirty="0" smtClean="0">
                <a:latin typeface="+mj-lt"/>
              </a:rPr>
              <a:t>Supporting Steps</a:t>
            </a:r>
          </a:p>
          <a:p>
            <a:r>
              <a:rPr lang="en-US" sz="2800" b="1" dirty="0" smtClean="0">
                <a:latin typeface="+mj-lt"/>
              </a:rPr>
              <a:t>Initial Projects</a:t>
            </a:r>
          </a:p>
          <a:p>
            <a:r>
              <a:rPr lang="en-US" sz="2800" b="1" dirty="0">
                <a:latin typeface="+mj-lt"/>
              </a:rPr>
              <a:t>Benefits and Outcomes</a:t>
            </a:r>
          </a:p>
          <a:p>
            <a:r>
              <a:rPr lang="en-US" sz="2800" b="1" dirty="0" smtClean="0">
                <a:latin typeface="+mj-lt"/>
              </a:rPr>
              <a:t>Discussion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Presentation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650" y="1453443"/>
            <a:ext cx="306705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Enterprise-wide services </a:t>
            </a:r>
            <a:r>
              <a:rPr lang="en-US" sz="3200" b="1" dirty="0" smtClean="0"/>
              <a:t>mapped </a:t>
            </a:r>
            <a:r>
              <a:rPr lang="en-US" sz="3200" b="1" dirty="0"/>
              <a:t>to the business processes or strategies they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50" y="1962652"/>
            <a:ext cx="3382871" cy="20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998" y="1442366"/>
            <a:ext cx="794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Everyone operating </a:t>
            </a:r>
            <a:r>
              <a:rPr lang="en-US" sz="3600" b="1" dirty="0" smtClean="0"/>
              <a:t>from …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80996" y="2516943"/>
            <a:ext cx="2486027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 documented and well-understood </a:t>
            </a:r>
            <a:r>
              <a:rPr lang="en-US" sz="2400" b="1" dirty="0" smtClean="0"/>
              <a:t>roadmap …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743270" y="2252586"/>
            <a:ext cx="2486027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of experimental, emerging, established, and obsolete information </a:t>
            </a:r>
            <a:r>
              <a:rPr lang="en-US" sz="2400" b="1" dirty="0" smtClean="0"/>
              <a:t>technologies.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6" y="2516943"/>
            <a:ext cx="1895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998" y="1528091"/>
            <a:ext cx="794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Stakeholders will receive value </a:t>
            </a:r>
            <a:r>
              <a:rPr lang="en-US" sz="3600" b="1" dirty="0" smtClean="0"/>
              <a:t>… 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724275" y="2951582"/>
            <a:ext cx="400458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because </a:t>
            </a:r>
            <a:r>
              <a:rPr lang="en-US" sz="2400" b="1" dirty="0"/>
              <a:t>IT services are planned, focused, aligned and cost effective</a:t>
            </a:r>
            <a:r>
              <a:rPr lang="en-US" sz="2400" b="1" dirty="0" smtClean="0"/>
              <a:t>. 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83618"/>
            <a:ext cx="1936259" cy="19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123"/>
            <a:ext cx="9144000" cy="523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783" y="663677"/>
            <a:ext cx="4277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Discussion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655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928" y="1415144"/>
            <a:ext cx="4048125" cy="221599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The Minnesota State Colleges and Universities System has: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31 Institutions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54 Campuses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47 </a:t>
            </a:r>
            <a:r>
              <a:rPr lang="en-US" sz="2400" b="1" dirty="0" smtClean="0"/>
              <a:t>Communities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Helvetica Light"/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9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map-lar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1" y="0"/>
            <a:ext cx="59242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6364" y="1415144"/>
            <a:ext cx="4753071" cy="2308324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cs typeface="Helvetica Light"/>
              </a:rPr>
              <a:t>Serve 430,000 students in credit and noncredit courses.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cs typeface="Helvetica Light"/>
              </a:rPr>
              <a:t>Produce 34,700 graduates each year.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cs typeface="Helvetica Light"/>
              </a:rPr>
              <a:t>Educate 63 percent of the state’s undergraduates. 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308836" y="58838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3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301" y="1364590"/>
            <a:ext cx="3974592" cy="156966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Employ more than 19,300 full-time and part-time faculty and staff</a:t>
            </a:r>
            <a:endParaRPr lang="en-US" sz="2400" b="1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79301" y="31787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and Staff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9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lem.jpeg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72" y="374952"/>
            <a:ext cx="4417786" cy="4417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238" y="1003905"/>
            <a:ext cx="4051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Facing the System Office and Campus CIOs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1" y="0"/>
            <a:ext cx="9144001" cy="12095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621" y="226399"/>
            <a:ext cx="7523236" cy="8001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Struggling to Find Balance</a:t>
            </a:r>
          </a:p>
        </p:txBody>
      </p:sp>
      <p:pic>
        <p:nvPicPr>
          <p:cNvPr id="5" name="Picture 4" descr="MnSCU-logo-black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7" y="106877"/>
            <a:ext cx="1000881" cy="1005885"/>
          </a:xfrm>
          <a:prstGeom prst="rect">
            <a:avLst/>
          </a:prstGeom>
        </p:spPr>
      </p:pic>
      <p:pic>
        <p:nvPicPr>
          <p:cNvPr id="2" name="Picture 1" descr="scale-balanc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49" y="1330476"/>
            <a:ext cx="5619193" cy="381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826" y="3435047"/>
            <a:ext cx="14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System Office</a:t>
            </a:r>
          </a:p>
          <a:p>
            <a:pPr algn="ctr"/>
            <a:r>
              <a:rPr lang="en-US" b="1" dirty="0" smtClean="0"/>
              <a:t>Efficiency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68455" y="2644018"/>
            <a:ext cx="118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Campus </a:t>
            </a:r>
          </a:p>
          <a:p>
            <a:pPr algn="ctr"/>
            <a:r>
              <a:rPr lang="en-US" b="1" dirty="0" smtClean="0"/>
              <a:t>Autonomy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30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614</Words>
  <Application>Microsoft Office PowerPoint</Application>
  <PresentationFormat>On-screen Show (16:9)</PresentationFormat>
  <Paragraphs>171</Paragraphs>
  <Slides>33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Worksheet</vt:lpstr>
      <vt:lpstr>Project</vt:lpstr>
      <vt:lpstr>Multi-Campus Service  Delivery Strategy:    Creating Clarity In The Delivery of Information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Delivery Strategy</dc:title>
  <dc:creator>Winona State</dc:creator>
  <cp:lastModifiedBy>Andrea Kodner-Wenzel</cp:lastModifiedBy>
  <cp:revision>105</cp:revision>
  <dcterms:created xsi:type="dcterms:W3CDTF">2012-08-13T16:59:43Z</dcterms:created>
  <dcterms:modified xsi:type="dcterms:W3CDTF">2012-11-08T01:34:58Z</dcterms:modified>
</cp:coreProperties>
</file>