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68" r:id="rId5"/>
    <p:sldId id="301" r:id="rId6"/>
    <p:sldId id="269" r:id="rId7"/>
    <p:sldId id="263" r:id="rId8"/>
    <p:sldId id="296" r:id="rId9"/>
    <p:sldId id="270" r:id="rId10"/>
    <p:sldId id="271" r:id="rId11"/>
    <p:sldId id="275" r:id="rId12"/>
    <p:sldId id="277" r:id="rId13"/>
    <p:sldId id="278" r:id="rId14"/>
    <p:sldId id="279" r:id="rId15"/>
    <p:sldId id="280" r:id="rId16"/>
    <p:sldId id="282" r:id="rId17"/>
    <p:sldId id="281" r:id="rId18"/>
    <p:sldId id="272" r:id="rId19"/>
    <p:sldId id="285" r:id="rId20"/>
    <p:sldId id="273" r:id="rId21"/>
    <p:sldId id="283" r:id="rId22"/>
    <p:sldId id="284" r:id="rId23"/>
    <p:sldId id="289" r:id="rId24"/>
    <p:sldId id="294" r:id="rId25"/>
    <p:sldId id="290" r:id="rId26"/>
    <p:sldId id="286" r:id="rId27"/>
    <p:sldId id="291" r:id="rId28"/>
    <p:sldId id="288" r:id="rId29"/>
    <p:sldId id="287" r:id="rId30"/>
    <p:sldId id="302" r:id="rId31"/>
    <p:sldId id="295" r:id="rId32"/>
    <p:sldId id="298" r:id="rId33"/>
    <p:sldId id="299" r:id="rId34"/>
    <p:sldId id="300" r:id="rId35"/>
    <p:sldId id="25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71D"/>
    <a:srgbClr val="FBB040"/>
    <a:srgbClr val="4FB3C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7" autoAdjust="0"/>
    <p:restoredTop sz="83623" autoAdjust="0"/>
  </p:normalViewPr>
  <p:slideViewPr>
    <p:cSldViewPr>
      <p:cViewPr>
        <p:scale>
          <a:sx n="62" d="100"/>
          <a:sy n="62" d="100"/>
        </p:scale>
        <p:origin x="-1638" y="-3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4CD1E0-3F5B-427E-9198-9DAA30C49CC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nl-NL"/>
        </a:p>
      </dgm:t>
    </dgm:pt>
    <dgm:pt modelId="{CEF06E95-1B2C-4A2C-AB20-BA584C584183}">
      <dgm:prSet phldrT="[Tekst]"/>
      <dgm:spPr/>
      <dgm:t>
        <a:bodyPr/>
        <a:lstStyle/>
        <a:p>
          <a:r>
            <a:rPr lang="nl-NL" dirty="0" err="1" smtClean="0"/>
            <a:t>Learner</a:t>
          </a:r>
          <a:endParaRPr lang="nl-NL" dirty="0"/>
        </a:p>
      </dgm:t>
    </dgm:pt>
    <dgm:pt modelId="{A4A95D87-9AEB-465A-861B-2248AB3E72F6}" type="parTrans" cxnId="{9BA9BE53-4180-4632-9D6D-21EB79CFF011}">
      <dgm:prSet/>
      <dgm:spPr/>
      <dgm:t>
        <a:bodyPr/>
        <a:lstStyle/>
        <a:p>
          <a:endParaRPr lang="nl-NL"/>
        </a:p>
      </dgm:t>
    </dgm:pt>
    <dgm:pt modelId="{2D42B6A4-AC75-4EE7-99AA-759FE8E557B3}" type="sibTrans" cxnId="{9BA9BE53-4180-4632-9D6D-21EB79CFF011}">
      <dgm:prSet/>
      <dgm:spPr/>
      <dgm:t>
        <a:bodyPr/>
        <a:lstStyle/>
        <a:p>
          <a:endParaRPr lang="nl-NL"/>
        </a:p>
      </dgm:t>
    </dgm:pt>
    <dgm:pt modelId="{8749D30C-032D-44ED-AADA-50F75C186438}">
      <dgm:prSet phldrT="[Tekst]"/>
      <dgm:spPr/>
      <dgm:t>
        <a:bodyPr/>
        <a:lstStyle/>
        <a:p>
          <a:r>
            <a:rPr lang="nl-NL" dirty="0" smtClean="0"/>
            <a:t>Data</a:t>
          </a:r>
          <a:endParaRPr lang="nl-NL" dirty="0"/>
        </a:p>
      </dgm:t>
    </dgm:pt>
    <dgm:pt modelId="{A27158B7-9A59-4134-8AEE-58E994478F7A}" type="parTrans" cxnId="{55E3D694-E8B9-4456-952C-86BFD3EF3485}">
      <dgm:prSet/>
      <dgm:spPr/>
      <dgm:t>
        <a:bodyPr/>
        <a:lstStyle/>
        <a:p>
          <a:endParaRPr lang="nl-NL"/>
        </a:p>
      </dgm:t>
    </dgm:pt>
    <dgm:pt modelId="{906DE00E-77C0-4BFE-A72A-1EDD557676B9}" type="sibTrans" cxnId="{55E3D694-E8B9-4456-952C-86BFD3EF3485}">
      <dgm:prSet/>
      <dgm:spPr/>
      <dgm:t>
        <a:bodyPr/>
        <a:lstStyle/>
        <a:p>
          <a:endParaRPr lang="nl-NL"/>
        </a:p>
      </dgm:t>
    </dgm:pt>
    <dgm:pt modelId="{9A0E3700-0CFD-4F7C-B51A-3F0BCA0ECA4E}">
      <dgm:prSet phldrT="[Tekst]"/>
      <dgm:spPr/>
      <dgm:t>
        <a:bodyPr/>
        <a:lstStyle/>
        <a:p>
          <a:r>
            <a:rPr lang="nl-NL" dirty="0" err="1" smtClean="0"/>
            <a:t>Metrics</a:t>
          </a:r>
          <a:endParaRPr lang="nl-NL" dirty="0"/>
        </a:p>
      </dgm:t>
    </dgm:pt>
    <dgm:pt modelId="{DF7B2E7A-E5FC-4DFA-8378-B846E97AF37E}" type="parTrans" cxnId="{7E510796-F0B0-4A9C-A46F-1771068E4B9D}">
      <dgm:prSet/>
      <dgm:spPr/>
      <dgm:t>
        <a:bodyPr/>
        <a:lstStyle/>
        <a:p>
          <a:endParaRPr lang="nl-NL"/>
        </a:p>
      </dgm:t>
    </dgm:pt>
    <dgm:pt modelId="{DD85FD1E-9572-4DBA-9EC8-6604E2BEB010}" type="sibTrans" cxnId="{7E510796-F0B0-4A9C-A46F-1771068E4B9D}">
      <dgm:prSet/>
      <dgm:spPr/>
      <dgm:t>
        <a:bodyPr/>
        <a:lstStyle/>
        <a:p>
          <a:endParaRPr lang="nl-NL"/>
        </a:p>
      </dgm:t>
    </dgm:pt>
    <dgm:pt modelId="{F7111B16-2819-4280-A073-00D82A6F814C}">
      <dgm:prSet phldrT="[Tekst]"/>
      <dgm:spPr/>
      <dgm:t>
        <a:bodyPr/>
        <a:lstStyle/>
        <a:p>
          <a:r>
            <a:rPr lang="nl-NL" dirty="0" err="1" smtClean="0"/>
            <a:t>Interventions</a:t>
          </a:r>
          <a:endParaRPr lang="nl-NL" dirty="0"/>
        </a:p>
      </dgm:t>
    </dgm:pt>
    <dgm:pt modelId="{526A06C0-9F4F-494E-9019-16F70FC502E5}" type="parTrans" cxnId="{38B8ABFB-5D26-4D34-B4A0-079E340E1CE8}">
      <dgm:prSet/>
      <dgm:spPr/>
      <dgm:t>
        <a:bodyPr/>
        <a:lstStyle/>
        <a:p>
          <a:endParaRPr lang="nl-NL"/>
        </a:p>
      </dgm:t>
    </dgm:pt>
    <dgm:pt modelId="{00BE91C7-7B93-49D6-A566-DCD8678D7ABB}" type="sibTrans" cxnId="{38B8ABFB-5D26-4D34-B4A0-079E340E1CE8}">
      <dgm:prSet/>
      <dgm:spPr/>
      <dgm:t>
        <a:bodyPr/>
        <a:lstStyle/>
        <a:p>
          <a:endParaRPr lang="nl-NL"/>
        </a:p>
      </dgm:t>
    </dgm:pt>
    <dgm:pt modelId="{86A6D243-4DC1-4AF1-954B-F60840BACC36}" type="pres">
      <dgm:prSet presAssocID="{9B4CD1E0-3F5B-427E-9198-9DAA30C49CC4}" presName="cycle" presStyleCnt="0">
        <dgm:presLayoutVars>
          <dgm:dir/>
          <dgm:resizeHandles val="exact"/>
        </dgm:presLayoutVars>
      </dgm:prSet>
      <dgm:spPr/>
      <dgm:t>
        <a:bodyPr/>
        <a:lstStyle/>
        <a:p>
          <a:endParaRPr lang="nl-NL"/>
        </a:p>
      </dgm:t>
    </dgm:pt>
    <dgm:pt modelId="{C049771C-5FB6-47E7-8386-F2CC22474A79}" type="pres">
      <dgm:prSet presAssocID="{CEF06E95-1B2C-4A2C-AB20-BA584C584183}" presName="node" presStyleLbl="node1" presStyleIdx="0" presStyleCnt="4">
        <dgm:presLayoutVars>
          <dgm:bulletEnabled val="1"/>
        </dgm:presLayoutVars>
      </dgm:prSet>
      <dgm:spPr/>
      <dgm:t>
        <a:bodyPr/>
        <a:lstStyle/>
        <a:p>
          <a:endParaRPr lang="nl-NL"/>
        </a:p>
      </dgm:t>
    </dgm:pt>
    <dgm:pt modelId="{AFEF3F79-376F-4583-B3FB-33E104742B96}" type="pres">
      <dgm:prSet presAssocID="{2D42B6A4-AC75-4EE7-99AA-759FE8E557B3}" presName="sibTrans" presStyleLbl="sibTrans2D1" presStyleIdx="0" presStyleCnt="4"/>
      <dgm:spPr/>
      <dgm:t>
        <a:bodyPr/>
        <a:lstStyle/>
        <a:p>
          <a:endParaRPr lang="nl-NL"/>
        </a:p>
      </dgm:t>
    </dgm:pt>
    <dgm:pt modelId="{AA09FE0F-05A0-4928-BD8A-97AC3492BA8D}" type="pres">
      <dgm:prSet presAssocID="{2D42B6A4-AC75-4EE7-99AA-759FE8E557B3}" presName="connectorText" presStyleLbl="sibTrans2D1" presStyleIdx="0" presStyleCnt="4"/>
      <dgm:spPr/>
      <dgm:t>
        <a:bodyPr/>
        <a:lstStyle/>
        <a:p>
          <a:endParaRPr lang="nl-NL"/>
        </a:p>
      </dgm:t>
    </dgm:pt>
    <dgm:pt modelId="{A1CBD70D-BCAC-44CC-9104-38055E4CB4C7}" type="pres">
      <dgm:prSet presAssocID="{8749D30C-032D-44ED-AADA-50F75C186438}" presName="node" presStyleLbl="node1" presStyleIdx="1" presStyleCnt="4">
        <dgm:presLayoutVars>
          <dgm:bulletEnabled val="1"/>
        </dgm:presLayoutVars>
      </dgm:prSet>
      <dgm:spPr/>
      <dgm:t>
        <a:bodyPr/>
        <a:lstStyle/>
        <a:p>
          <a:endParaRPr lang="nl-NL"/>
        </a:p>
      </dgm:t>
    </dgm:pt>
    <dgm:pt modelId="{7F0E91F1-3F2B-4A80-8ECB-F769145C25B6}" type="pres">
      <dgm:prSet presAssocID="{906DE00E-77C0-4BFE-A72A-1EDD557676B9}" presName="sibTrans" presStyleLbl="sibTrans2D1" presStyleIdx="1" presStyleCnt="4"/>
      <dgm:spPr/>
      <dgm:t>
        <a:bodyPr/>
        <a:lstStyle/>
        <a:p>
          <a:endParaRPr lang="nl-NL"/>
        </a:p>
      </dgm:t>
    </dgm:pt>
    <dgm:pt modelId="{2D933DEB-B26E-467D-ACBA-40835DAC83E5}" type="pres">
      <dgm:prSet presAssocID="{906DE00E-77C0-4BFE-A72A-1EDD557676B9}" presName="connectorText" presStyleLbl="sibTrans2D1" presStyleIdx="1" presStyleCnt="4"/>
      <dgm:spPr/>
      <dgm:t>
        <a:bodyPr/>
        <a:lstStyle/>
        <a:p>
          <a:endParaRPr lang="nl-NL"/>
        </a:p>
      </dgm:t>
    </dgm:pt>
    <dgm:pt modelId="{E19051C5-72C8-4ADE-8A3D-11AD3E4285B5}" type="pres">
      <dgm:prSet presAssocID="{9A0E3700-0CFD-4F7C-B51A-3F0BCA0ECA4E}" presName="node" presStyleLbl="node1" presStyleIdx="2" presStyleCnt="4">
        <dgm:presLayoutVars>
          <dgm:bulletEnabled val="1"/>
        </dgm:presLayoutVars>
      </dgm:prSet>
      <dgm:spPr/>
      <dgm:t>
        <a:bodyPr/>
        <a:lstStyle/>
        <a:p>
          <a:endParaRPr lang="nl-NL"/>
        </a:p>
      </dgm:t>
    </dgm:pt>
    <dgm:pt modelId="{B3792F25-9001-4445-AF51-5F452CD65524}" type="pres">
      <dgm:prSet presAssocID="{DD85FD1E-9572-4DBA-9EC8-6604E2BEB010}" presName="sibTrans" presStyleLbl="sibTrans2D1" presStyleIdx="2" presStyleCnt="4"/>
      <dgm:spPr/>
      <dgm:t>
        <a:bodyPr/>
        <a:lstStyle/>
        <a:p>
          <a:endParaRPr lang="nl-NL"/>
        </a:p>
      </dgm:t>
    </dgm:pt>
    <dgm:pt modelId="{CC2D3178-DE01-4FB0-8ABC-DB69BB7144D3}" type="pres">
      <dgm:prSet presAssocID="{DD85FD1E-9572-4DBA-9EC8-6604E2BEB010}" presName="connectorText" presStyleLbl="sibTrans2D1" presStyleIdx="2" presStyleCnt="4"/>
      <dgm:spPr/>
      <dgm:t>
        <a:bodyPr/>
        <a:lstStyle/>
        <a:p>
          <a:endParaRPr lang="nl-NL"/>
        </a:p>
      </dgm:t>
    </dgm:pt>
    <dgm:pt modelId="{E74CC295-A14F-4F86-9FD1-D3B1E8F860E0}" type="pres">
      <dgm:prSet presAssocID="{F7111B16-2819-4280-A073-00D82A6F814C}" presName="node" presStyleLbl="node1" presStyleIdx="3" presStyleCnt="4">
        <dgm:presLayoutVars>
          <dgm:bulletEnabled val="1"/>
        </dgm:presLayoutVars>
      </dgm:prSet>
      <dgm:spPr/>
      <dgm:t>
        <a:bodyPr/>
        <a:lstStyle/>
        <a:p>
          <a:endParaRPr lang="nl-NL"/>
        </a:p>
      </dgm:t>
    </dgm:pt>
    <dgm:pt modelId="{7B9DA6CE-9386-4138-9561-6DAE9D681A44}" type="pres">
      <dgm:prSet presAssocID="{00BE91C7-7B93-49D6-A566-DCD8678D7ABB}" presName="sibTrans" presStyleLbl="sibTrans2D1" presStyleIdx="3" presStyleCnt="4"/>
      <dgm:spPr/>
      <dgm:t>
        <a:bodyPr/>
        <a:lstStyle/>
        <a:p>
          <a:endParaRPr lang="nl-NL"/>
        </a:p>
      </dgm:t>
    </dgm:pt>
    <dgm:pt modelId="{3C9EEA78-5EE2-483F-A935-2E234FEBA801}" type="pres">
      <dgm:prSet presAssocID="{00BE91C7-7B93-49D6-A566-DCD8678D7ABB}" presName="connectorText" presStyleLbl="sibTrans2D1" presStyleIdx="3" presStyleCnt="4"/>
      <dgm:spPr/>
      <dgm:t>
        <a:bodyPr/>
        <a:lstStyle/>
        <a:p>
          <a:endParaRPr lang="nl-NL"/>
        </a:p>
      </dgm:t>
    </dgm:pt>
  </dgm:ptLst>
  <dgm:cxnLst>
    <dgm:cxn modelId="{A4DA22A5-5043-409E-BAE1-30F0A0674E9F}" type="presOf" srcId="{2D42B6A4-AC75-4EE7-99AA-759FE8E557B3}" destId="{AA09FE0F-05A0-4928-BD8A-97AC3492BA8D}" srcOrd="1" destOrd="0" presId="urn:microsoft.com/office/officeart/2005/8/layout/cycle2"/>
    <dgm:cxn modelId="{9BA9BE53-4180-4632-9D6D-21EB79CFF011}" srcId="{9B4CD1E0-3F5B-427E-9198-9DAA30C49CC4}" destId="{CEF06E95-1B2C-4A2C-AB20-BA584C584183}" srcOrd="0" destOrd="0" parTransId="{A4A95D87-9AEB-465A-861B-2248AB3E72F6}" sibTransId="{2D42B6A4-AC75-4EE7-99AA-759FE8E557B3}"/>
    <dgm:cxn modelId="{F4EF7BC9-3527-4437-A8D5-A32918C87550}" type="presOf" srcId="{9A0E3700-0CFD-4F7C-B51A-3F0BCA0ECA4E}" destId="{E19051C5-72C8-4ADE-8A3D-11AD3E4285B5}" srcOrd="0" destOrd="0" presId="urn:microsoft.com/office/officeart/2005/8/layout/cycle2"/>
    <dgm:cxn modelId="{7E510796-F0B0-4A9C-A46F-1771068E4B9D}" srcId="{9B4CD1E0-3F5B-427E-9198-9DAA30C49CC4}" destId="{9A0E3700-0CFD-4F7C-B51A-3F0BCA0ECA4E}" srcOrd="2" destOrd="0" parTransId="{DF7B2E7A-E5FC-4DFA-8378-B846E97AF37E}" sibTransId="{DD85FD1E-9572-4DBA-9EC8-6604E2BEB010}"/>
    <dgm:cxn modelId="{806EB3DA-B917-4303-8B8B-724DAAAAFCC3}" type="presOf" srcId="{CEF06E95-1B2C-4A2C-AB20-BA584C584183}" destId="{C049771C-5FB6-47E7-8386-F2CC22474A79}" srcOrd="0" destOrd="0" presId="urn:microsoft.com/office/officeart/2005/8/layout/cycle2"/>
    <dgm:cxn modelId="{91859E71-8CCD-4BD6-956B-669600EAD441}" type="presOf" srcId="{906DE00E-77C0-4BFE-A72A-1EDD557676B9}" destId="{7F0E91F1-3F2B-4A80-8ECB-F769145C25B6}" srcOrd="0" destOrd="0" presId="urn:microsoft.com/office/officeart/2005/8/layout/cycle2"/>
    <dgm:cxn modelId="{38B8ABFB-5D26-4D34-B4A0-079E340E1CE8}" srcId="{9B4CD1E0-3F5B-427E-9198-9DAA30C49CC4}" destId="{F7111B16-2819-4280-A073-00D82A6F814C}" srcOrd="3" destOrd="0" parTransId="{526A06C0-9F4F-494E-9019-16F70FC502E5}" sibTransId="{00BE91C7-7B93-49D6-A566-DCD8678D7ABB}"/>
    <dgm:cxn modelId="{1660BA62-FB39-480E-9E64-D0B414F145D6}" type="presOf" srcId="{00BE91C7-7B93-49D6-A566-DCD8678D7ABB}" destId="{3C9EEA78-5EE2-483F-A935-2E234FEBA801}" srcOrd="1" destOrd="0" presId="urn:microsoft.com/office/officeart/2005/8/layout/cycle2"/>
    <dgm:cxn modelId="{2DB690CC-90AA-40B8-BCF6-9FB5BB68A830}" type="presOf" srcId="{2D42B6A4-AC75-4EE7-99AA-759FE8E557B3}" destId="{AFEF3F79-376F-4583-B3FB-33E104742B96}" srcOrd="0" destOrd="0" presId="urn:microsoft.com/office/officeart/2005/8/layout/cycle2"/>
    <dgm:cxn modelId="{C0503878-2ECA-4CA8-B4DD-42B4EF19C1BE}" type="presOf" srcId="{8749D30C-032D-44ED-AADA-50F75C186438}" destId="{A1CBD70D-BCAC-44CC-9104-38055E4CB4C7}" srcOrd="0" destOrd="0" presId="urn:microsoft.com/office/officeart/2005/8/layout/cycle2"/>
    <dgm:cxn modelId="{55E3D694-E8B9-4456-952C-86BFD3EF3485}" srcId="{9B4CD1E0-3F5B-427E-9198-9DAA30C49CC4}" destId="{8749D30C-032D-44ED-AADA-50F75C186438}" srcOrd="1" destOrd="0" parTransId="{A27158B7-9A59-4134-8AEE-58E994478F7A}" sibTransId="{906DE00E-77C0-4BFE-A72A-1EDD557676B9}"/>
    <dgm:cxn modelId="{40834E05-E4D5-4826-94C5-0B9D36B5C130}" type="presOf" srcId="{DD85FD1E-9572-4DBA-9EC8-6604E2BEB010}" destId="{CC2D3178-DE01-4FB0-8ABC-DB69BB7144D3}" srcOrd="1" destOrd="0" presId="urn:microsoft.com/office/officeart/2005/8/layout/cycle2"/>
    <dgm:cxn modelId="{152F9231-83A8-423E-82AD-0363364B016D}" type="presOf" srcId="{F7111B16-2819-4280-A073-00D82A6F814C}" destId="{E74CC295-A14F-4F86-9FD1-D3B1E8F860E0}" srcOrd="0" destOrd="0" presId="urn:microsoft.com/office/officeart/2005/8/layout/cycle2"/>
    <dgm:cxn modelId="{C38B7438-6951-4A7B-A8ED-BBDEFEEBB3B9}" type="presOf" srcId="{00BE91C7-7B93-49D6-A566-DCD8678D7ABB}" destId="{7B9DA6CE-9386-4138-9561-6DAE9D681A44}" srcOrd="0" destOrd="0" presId="urn:microsoft.com/office/officeart/2005/8/layout/cycle2"/>
    <dgm:cxn modelId="{6CCE1060-9B97-42EC-A20B-3534B40DC731}" type="presOf" srcId="{DD85FD1E-9572-4DBA-9EC8-6604E2BEB010}" destId="{B3792F25-9001-4445-AF51-5F452CD65524}" srcOrd="0" destOrd="0" presId="urn:microsoft.com/office/officeart/2005/8/layout/cycle2"/>
    <dgm:cxn modelId="{5F937145-E030-4507-BA6D-FF33956C36A7}" type="presOf" srcId="{906DE00E-77C0-4BFE-A72A-1EDD557676B9}" destId="{2D933DEB-B26E-467D-ACBA-40835DAC83E5}" srcOrd="1" destOrd="0" presId="urn:microsoft.com/office/officeart/2005/8/layout/cycle2"/>
    <dgm:cxn modelId="{6F60614B-596E-4BEF-A679-51AA26331396}" type="presOf" srcId="{9B4CD1E0-3F5B-427E-9198-9DAA30C49CC4}" destId="{86A6D243-4DC1-4AF1-954B-F60840BACC36}" srcOrd="0" destOrd="0" presId="urn:microsoft.com/office/officeart/2005/8/layout/cycle2"/>
    <dgm:cxn modelId="{11FDB83E-0AA8-4191-AB1E-994B70DD957A}" type="presParOf" srcId="{86A6D243-4DC1-4AF1-954B-F60840BACC36}" destId="{C049771C-5FB6-47E7-8386-F2CC22474A79}" srcOrd="0" destOrd="0" presId="urn:microsoft.com/office/officeart/2005/8/layout/cycle2"/>
    <dgm:cxn modelId="{C27B7B42-7CC6-44DE-AD6F-8CEC00062459}" type="presParOf" srcId="{86A6D243-4DC1-4AF1-954B-F60840BACC36}" destId="{AFEF3F79-376F-4583-B3FB-33E104742B96}" srcOrd="1" destOrd="0" presId="urn:microsoft.com/office/officeart/2005/8/layout/cycle2"/>
    <dgm:cxn modelId="{9577A2F9-D7B4-4F38-A58D-DA5E9E6DA992}" type="presParOf" srcId="{AFEF3F79-376F-4583-B3FB-33E104742B96}" destId="{AA09FE0F-05A0-4928-BD8A-97AC3492BA8D}" srcOrd="0" destOrd="0" presId="urn:microsoft.com/office/officeart/2005/8/layout/cycle2"/>
    <dgm:cxn modelId="{7AB371D3-A476-4773-A851-CF35F150C3A6}" type="presParOf" srcId="{86A6D243-4DC1-4AF1-954B-F60840BACC36}" destId="{A1CBD70D-BCAC-44CC-9104-38055E4CB4C7}" srcOrd="2" destOrd="0" presId="urn:microsoft.com/office/officeart/2005/8/layout/cycle2"/>
    <dgm:cxn modelId="{8610856C-321A-446D-A82E-B1D46EF38C0E}" type="presParOf" srcId="{86A6D243-4DC1-4AF1-954B-F60840BACC36}" destId="{7F0E91F1-3F2B-4A80-8ECB-F769145C25B6}" srcOrd="3" destOrd="0" presId="urn:microsoft.com/office/officeart/2005/8/layout/cycle2"/>
    <dgm:cxn modelId="{2B3F4BAC-439F-4027-8D2D-47BB5C78B872}" type="presParOf" srcId="{7F0E91F1-3F2B-4A80-8ECB-F769145C25B6}" destId="{2D933DEB-B26E-467D-ACBA-40835DAC83E5}" srcOrd="0" destOrd="0" presId="urn:microsoft.com/office/officeart/2005/8/layout/cycle2"/>
    <dgm:cxn modelId="{AF158779-B492-4B3D-8236-6400D4DBAD30}" type="presParOf" srcId="{86A6D243-4DC1-4AF1-954B-F60840BACC36}" destId="{E19051C5-72C8-4ADE-8A3D-11AD3E4285B5}" srcOrd="4" destOrd="0" presId="urn:microsoft.com/office/officeart/2005/8/layout/cycle2"/>
    <dgm:cxn modelId="{9C48CFC8-0503-43F8-B33D-E514A065FF6C}" type="presParOf" srcId="{86A6D243-4DC1-4AF1-954B-F60840BACC36}" destId="{B3792F25-9001-4445-AF51-5F452CD65524}" srcOrd="5" destOrd="0" presId="urn:microsoft.com/office/officeart/2005/8/layout/cycle2"/>
    <dgm:cxn modelId="{1C37F75D-1CCD-475D-B1B4-C042E3798E9D}" type="presParOf" srcId="{B3792F25-9001-4445-AF51-5F452CD65524}" destId="{CC2D3178-DE01-4FB0-8ABC-DB69BB7144D3}" srcOrd="0" destOrd="0" presId="urn:microsoft.com/office/officeart/2005/8/layout/cycle2"/>
    <dgm:cxn modelId="{531184CE-A85D-47E9-AC0B-2140DC09E2D8}" type="presParOf" srcId="{86A6D243-4DC1-4AF1-954B-F60840BACC36}" destId="{E74CC295-A14F-4F86-9FD1-D3B1E8F860E0}" srcOrd="6" destOrd="0" presId="urn:microsoft.com/office/officeart/2005/8/layout/cycle2"/>
    <dgm:cxn modelId="{0B77AD99-2293-4173-AFE7-3393ABB99645}" type="presParOf" srcId="{86A6D243-4DC1-4AF1-954B-F60840BACC36}" destId="{7B9DA6CE-9386-4138-9561-6DAE9D681A44}" srcOrd="7" destOrd="0" presId="urn:microsoft.com/office/officeart/2005/8/layout/cycle2"/>
    <dgm:cxn modelId="{7F4962C7-F20A-44F6-AAD9-EE6BC8192DC2}" type="presParOf" srcId="{7B9DA6CE-9386-4138-9561-6DAE9D681A44}" destId="{3C9EEA78-5EE2-483F-A935-2E234FEBA801}"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EBEF9-7E62-44D2-B7DE-744F3C6020D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NL"/>
        </a:p>
      </dgm:t>
    </dgm:pt>
    <dgm:pt modelId="{005FF6ED-749D-43FA-8B19-AC79A3770745}">
      <dgm:prSet phldrT="[Tekst]"/>
      <dgm:spPr>
        <a:blipFill rotWithShape="0">
          <a:blip xmlns:r="http://schemas.openxmlformats.org/officeDocument/2006/relationships" r:embed="rId1"/>
          <a:stretch>
            <a:fillRect/>
          </a:stretch>
        </a:blipFill>
      </dgm:spPr>
      <dgm:t>
        <a:bodyPr/>
        <a:lstStyle/>
        <a:p>
          <a:endParaRPr lang="nl-NL" dirty="0" smtClean="0">
            <a:hlinkClick xmlns:r="http://schemas.openxmlformats.org/officeDocument/2006/relationships" r:id=""/>
          </a:endParaRPr>
        </a:p>
        <a:p>
          <a:endParaRPr lang="nl-NL" dirty="0" smtClean="0">
            <a:hlinkClick xmlns:r="http://schemas.openxmlformats.org/officeDocument/2006/relationships" r:id=""/>
          </a:endParaRPr>
        </a:p>
        <a:p>
          <a:r>
            <a:rPr lang="nl-NL" dirty="0" smtClean="0"/>
            <a:t> </a:t>
          </a:r>
        </a:p>
      </dgm:t>
    </dgm:pt>
    <dgm:pt modelId="{2180B254-F527-4A73-8712-2BD035428C28}" type="parTrans" cxnId="{C1AA07BF-D7EB-4DB1-B75E-9A1BDC55AAFD}">
      <dgm:prSet/>
      <dgm:spPr/>
      <dgm:t>
        <a:bodyPr/>
        <a:lstStyle/>
        <a:p>
          <a:endParaRPr lang="nl-NL"/>
        </a:p>
      </dgm:t>
    </dgm:pt>
    <dgm:pt modelId="{4CC02AE7-03C0-4114-A953-B16BBDA2F8C4}" type="sibTrans" cxnId="{C1AA07BF-D7EB-4DB1-B75E-9A1BDC55AAFD}">
      <dgm:prSet/>
      <dgm:spPr/>
      <dgm:t>
        <a:bodyPr/>
        <a:lstStyle/>
        <a:p>
          <a:endParaRPr lang="nl-NL"/>
        </a:p>
      </dgm:t>
    </dgm:pt>
    <dgm:pt modelId="{975CBD11-DC34-4109-A5CA-AFCEC0227F0E}">
      <dgm:prSet phldrT="[Tekst]"/>
      <dgm:spPr>
        <a:blipFill rotWithShape="0">
          <a:blip xmlns:r="http://schemas.openxmlformats.org/officeDocument/2006/relationships" r:embed="rId2"/>
          <a:stretch>
            <a:fillRect/>
          </a:stretch>
        </a:blipFill>
      </dgm:spPr>
      <dgm:t>
        <a:bodyPr/>
        <a:lstStyle/>
        <a:p>
          <a:r>
            <a:rPr lang="nl-NL" dirty="0" smtClean="0"/>
            <a:t> </a:t>
          </a:r>
          <a:endParaRPr lang="nl-NL" dirty="0"/>
        </a:p>
      </dgm:t>
    </dgm:pt>
    <dgm:pt modelId="{50A35749-98CA-4EFA-9DDF-BBA6E348FE6F}" type="parTrans" cxnId="{E31A91B2-A66E-4BD8-8AA9-C4010416A68B}">
      <dgm:prSet/>
      <dgm:spPr/>
      <dgm:t>
        <a:bodyPr/>
        <a:lstStyle/>
        <a:p>
          <a:endParaRPr lang="nl-NL"/>
        </a:p>
      </dgm:t>
    </dgm:pt>
    <dgm:pt modelId="{A41A6DFF-6DB1-4E4A-8293-01BB72E7DF50}" type="sibTrans" cxnId="{E31A91B2-A66E-4BD8-8AA9-C4010416A68B}">
      <dgm:prSet/>
      <dgm:spPr/>
      <dgm:t>
        <a:bodyPr/>
        <a:lstStyle/>
        <a:p>
          <a:endParaRPr lang="nl-NL"/>
        </a:p>
      </dgm:t>
    </dgm:pt>
    <dgm:pt modelId="{17CF89B8-C63A-4DE9-B90F-23D03C071119}">
      <dgm:prSet/>
      <dgm:spPr>
        <a:blipFill rotWithShape="0">
          <a:blip xmlns:r="http://schemas.openxmlformats.org/officeDocument/2006/relationships" r:embed="rId3"/>
          <a:stretch>
            <a:fillRect/>
          </a:stretch>
        </a:blipFill>
      </dgm:spPr>
      <dgm:t>
        <a:bodyPr/>
        <a:lstStyle/>
        <a:p>
          <a:endParaRPr lang="nl-NL" dirty="0"/>
        </a:p>
      </dgm:t>
    </dgm:pt>
    <dgm:pt modelId="{3C5422C8-6EEC-454F-A8F9-B49476F8C9FA}" type="parTrans" cxnId="{75AAB1CF-E787-40E6-8067-642D75A0EA93}">
      <dgm:prSet/>
      <dgm:spPr/>
      <dgm:t>
        <a:bodyPr/>
        <a:lstStyle/>
        <a:p>
          <a:endParaRPr lang="nl-NL"/>
        </a:p>
      </dgm:t>
    </dgm:pt>
    <dgm:pt modelId="{138747B1-CC7B-4D58-9D01-3803F574D57D}" type="sibTrans" cxnId="{75AAB1CF-E787-40E6-8067-642D75A0EA93}">
      <dgm:prSet/>
      <dgm:spPr/>
      <dgm:t>
        <a:bodyPr/>
        <a:lstStyle/>
        <a:p>
          <a:endParaRPr lang="nl-NL"/>
        </a:p>
      </dgm:t>
    </dgm:pt>
    <dgm:pt modelId="{C039EC44-3DF0-4B70-9DB2-13F25BD9CB3E}">
      <dgm:prSet/>
      <dgm:spPr>
        <a:blipFill rotWithShape="0">
          <a:blip xmlns:r="http://schemas.openxmlformats.org/officeDocument/2006/relationships" r:embed="rId4"/>
          <a:stretch>
            <a:fillRect/>
          </a:stretch>
        </a:blipFill>
      </dgm:spPr>
      <dgm:t>
        <a:bodyPr/>
        <a:lstStyle/>
        <a:p>
          <a:endParaRPr lang="nl-NL" dirty="0" smtClean="0"/>
        </a:p>
      </dgm:t>
    </dgm:pt>
    <dgm:pt modelId="{31662099-CB13-4012-8CBF-E58B1CA2799A}" type="parTrans" cxnId="{D0329318-3DF8-4B18-B896-BD1F18C24391}">
      <dgm:prSet/>
      <dgm:spPr/>
      <dgm:t>
        <a:bodyPr/>
        <a:lstStyle/>
        <a:p>
          <a:endParaRPr lang="nl-NL"/>
        </a:p>
      </dgm:t>
    </dgm:pt>
    <dgm:pt modelId="{A311642B-FDD7-498A-B16A-58C81463564D}" type="sibTrans" cxnId="{D0329318-3DF8-4B18-B896-BD1F18C24391}">
      <dgm:prSet/>
      <dgm:spPr/>
      <dgm:t>
        <a:bodyPr/>
        <a:lstStyle/>
        <a:p>
          <a:endParaRPr lang="nl-NL"/>
        </a:p>
      </dgm:t>
    </dgm:pt>
    <dgm:pt modelId="{829EB5C2-82C3-4A98-8EE4-25E12E618A0B}">
      <dgm:prSet/>
      <dgm:spPr>
        <a:blipFill rotWithShape="0">
          <a:blip xmlns:r="http://schemas.openxmlformats.org/officeDocument/2006/relationships" r:embed="rId5"/>
          <a:stretch>
            <a:fillRect/>
          </a:stretch>
        </a:blipFill>
      </dgm:spPr>
      <dgm:t>
        <a:bodyPr/>
        <a:lstStyle/>
        <a:p>
          <a:endParaRPr lang="nl-NL" dirty="0" smtClean="0">
            <a:hlinkClick xmlns:r="http://schemas.openxmlformats.org/officeDocument/2006/relationships" r:id=""/>
          </a:endParaRPr>
        </a:p>
        <a:p>
          <a:endParaRPr lang="nl-NL" dirty="0" smtClean="0">
            <a:hlinkClick xmlns:r="http://schemas.openxmlformats.org/officeDocument/2006/relationships" r:id=""/>
          </a:endParaRPr>
        </a:p>
      </dgm:t>
    </dgm:pt>
    <dgm:pt modelId="{5A2D0737-BF08-42B5-8BA4-D9CD071989ED}" type="parTrans" cxnId="{A2BDA803-465C-4407-AB1F-E374BD4041F1}">
      <dgm:prSet/>
      <dgm:spPr/>
      <dgm:t>
        <a:bodyPr/>
        <a:lstStyle/>
        <a:p>
          <a:endParaRPr lang="nl-NL"/>
        </a:p>
      </dgm:t>
    </dgm:pt>
    <dgm:pt modelId="{FDB02D14-18D7-49B4-A173-8B3C5A78970A}" type="sibTrans" cxnId="{A2BDA803-465C-4407-AB1F-E374BD4041F1}">
      <dgm:prSet/>
      <dgm:spPr/>
      <dgm:t>
        <a:bodyPr/>
        <a:lstStyle/>
        <a:p>
          <a:endParaRPr lang="nl-NL"/>
        </a:p>
      </dgm:t>
    </dgm:pt>
    <dgm:pt modelId="{D4D27607-EC20-4049-9F8C-B186C0C95915}" type="pres">
      <dgm:prSet presAssocID="{901EBEF9-7E62-44D2-B7DE-744F3C6020D8}" presName="diagram" presStyleCnt="0">
        <dgm:presLayoutVars>
          <dgm:dir/>
          <dgm:resizeHandles val="exact"/>
        </dgm:presLayoutVars>
      </dgm:prSet>
      <dgm:spPr/>
      <dgm:t>
        <a:bodyPr/>
        <a:lstStyle/>
        <a:p>
          <a:endParaRPr lang="nl-NL"/>
        </a:p>
      </dgm:t>
    </dgm:pt>
    <dgm:pt modelId="{A26C8AD2-D669-4834-B818-13747FCA244D}" type="pres">
      <dgm:prSet presAssocID="{005FF6ED-749D-43FA-8B19-AC79A3770745}" presName="node" presStyleLbl="node1" presStyleIdx="0" presStyleCnt="5" custScaleX="61119" custScaleY="98387" custLinFactNeighborX="-9515" custLinFactNeighborY="-1419">
        <dgm:presLayoutVars>
          <dgm:bulletEnabled val="1"/>
        </dgm:presLayoutVars>
      </dgm:prSet>
      <dgm:spPr/>
      <dgm:t>
        <a:bodyPr/>
        <a:lstStyle/>
        <a:p>
          <a:endParaRPr lang="nl-NL"/>
        </a:p>
      </dgm:t>
    </dgm:pt>
    <dgm:pt modelId="{61D420A8-6D2D-43F8-B828-994A1DC11AA2}" type="pres">
      <dgm:prSet presAssocID="{4CC02AE7-03C0-4114-A953-B16BBDA2F8C4}" presName="sibTrans" presStyleCnt="0"/>
      <dgm:spPr/>
    </dgm:pt>
    <dgm:pt modelId="{5169D350-3611-47A0-A3D7-BE5718223836}" type="pres">
      <dgm:prSet presAssocID="{829EB5C2-82C3-4A98-8EE4-25E12E618A0B}" presName="node" presStyleLbl="node1" presStyleIdx="1" presStyleCnt="5" custScaleX="52760" custScaleY="98011" custLinFactY="13109" custLinFactNeighborX="38223" custLinFactNeighborY="100000">
        <dgm:presLayoutVars>
          <dgm:bulletEnabled val="1"/>
        </dgm:presLayoutVars>
      </dgm:prSet>
      <dgm:spPr/>
      <dgm:t>
        <a:bodyPr/>
        <a:lstStyle/>
        <a:p>
          <a:endParaRPr lang="nl-NL"/>
        </a:p>
      </dgm:t>
    </dgm:pt>
    <dgm:pt modelId="{5A02F935-D313-4C22-8E56-2B7D82DEA033}" type="pres">
      <dgm:prSet presAssocID="{FDB02D14-18D7-49B4-A173-8B3C5A78970A}" presName="sibTrans" presStyleCnt="0"/>
      <dgm:spPr/>
    </dgm:pt>
    <dgm:pt modelId="{30249177-1B08-40D3-8D1E-43DE08A315EC}" type="pres">
      <dgm:prSet presAssocID="{C039EC44-3DF0-4B70-9DB2-13F25BD9CB3E}" presName="node" presStyleLbl="node1" presStyleIdx="2" presStyleCnt="5" custScaleX="55222" custScaleY="114287" custLinFactNeighborX="9597" custLinFactNeighborY="-118">
        <dgm:presLayoutVars>
          <dgm:bulletEnabled val="1"/>
        </dgm:presLayoutVars>
      </dgm:prSet>
      <dgm:spPr/>
      <dgm:t>
        <a:bodyPr/>
        <a:lstStyle/>
        <a:p>
          <a:endParaRPr lang="nl-NL"/>
        </a:p>
      </dgm:t>
    </dgm:pt>
    <dgm:pt modelId="{425F12E5-953F-4A13-9FC5-C7E9D7621D94}" type="pres">
      <dgm:prSet presAssocID="{A311642B-FDD7-498A-B16A-58C81463564D}" presName="sibTrans" presStyleCnt="0"/>
      <dgm:spPr/>
    </dgm:pt>
    <dgm:pt modelId="{3D2EF214-AAB7-47A1-9AF7-068D198757F2}" type="pres">
      <dgm:prSet presAssocID="{17CF89B8-C63A-4DE9-B90F-23D03C071119}" presName="node" presStyleLbl="node1" presStyleIdx="3" presStyleCnt="5" custScaleX="59531" custScaleY="97886" custLinFactNeighborX="-9217" custLinFactNeighborY="-13416">
        <dgm:presLayoutVars>
          <dgm:bulletEnabled val="1"/>
        </dgm:presLayoutVars>
      </dgm:prSet>
      <dgm:spPr/>
      <dgm:t>
        <a:bodyPr/>
        <a:lstStyle/>
        <a:p>
          <a:endParaRPr lang="nl-NL"/>
        </a:p>
      </dgm:t>
    </dgm:pt>
    <dgm:pt modelId="{D2E34587-48CA-4C4D-9D10-4BAD281C6467}" type="pres">
      <dgm:prSet presAssocID="{138747B1-CC7B-4D58-9D01-3803F574D57D}" presName="sibTrans" presStyleCnt="0"/>
      <dgm:spPr/>
    </dgm:pt>
    <dgm:pt modelId="{41EAF318-D93B-4795-83D6-6AE60B6E3A01}" type="pres">
      <dgm:prSet presAssocID="{975CBD11-DC34-4109-A5CA-AFCEC0227F0E}" presName="node" presStyleLbl="node1" presStyleIdx="4" presStyleCnt="5" custScaleX="58320" custScaleY="102653" custLinFactY="-32285" custLinFactNeighborX="-33313" custLinFactNeighborY="-100000">
        <dgm:presLayoutVars>
          <dgm:bulletEnabled val="1"/>
        </dgm:presLayoutVars>
      </dgm:prSet>
      <dgm:spPr/>
      <dgm:t>
        <a:bodyPr/>
        <a:lstStyle/>
        <a:p>
          <a:endParaRPr lang="nl-NL"/>
        </a:p>
      </dgm:t>
    </dgm:pt>
  </dgm:ptLst>
  <dgm:cxnLst>
    <dgm:cxn modelId="{E16FADCD-E18F-4DEF-9DC5-1C9A64DB401E}" type="presOf" srcId="{005FF6ED-749D-43FA-8B19-AC79A3770745}" destId="{A26C8AD2-D669-4834-B818-13747FCA244D}" srcOrd="0" destOrd="0" presId="urn:microsoft.com/office/officeart/2005/8/layout/default"/>
    <dgm:cxn modelId="{8CF214F0-E801-4BB5-ABC2-EAAD54130DB0}" type="presOf" srcId="{C039EC44-3DF0-4B70-9DB2-13F25BD9CB3E}" destId="{30249177-1B08-40D3-8D1E-43DE08A315EC}" srcOrd="0" destOrd="0" presId="urn:microsoft.com/office/officeart/2005/8/layout/default"/>
    <dgm:cxn modelId="{A2BDA803-465C-4407-AB1F-E374BD4041F1}" srcId="{901EBEF9-7E62-44D2-B7DE-744F3C6020D8}" destId="{829EB5C2-82C3-4A98-8EE4-25E12E618A0B}" srcOrd="1" destOrd="0" parTransId="{5A2D0737-BF08-42B5-8BA4-D9CD071989ED}" sibTransId="{FDB02D14-18D7-49B4-A173-8B3C5A78970A}"/>
    <dgm:cxn modelId="{6FF41A01-D204-494D-A176-77CE339320BC}" type="presOf" srcId="{829EB5C2-82C3-4A98-8EE4-25E12E618A0B}" destId="{5169D350-3611-47A0-A3D7-BE5718223836}" srcOrd="0" destOrd="0" presId="urn:microsoft.com/office/officeart/2005/8/layout/default"/>
    <dgm:cxn modelId="{E31A91B2-A66E-4BD8-8AA9-C4010416A68B}" srcId="{901EBEF9-7E62-44D2-B7DE-744F3C6020D8}" destId="{975CBD11-DC34-4109-A5CA-AFCEC0227F0E}" srcOrd="4" destOrd="0" parTransId="{50A35749-98CA-4EFA-9DDF-BBA6E348FE6F}" sibTransId="{A41A6DFF-6DB1-4E4A-8293-01BB72E7DF50}"/>
    <dgm:cxn modelId="{C1AA07BF-D7EB-4DB1-B75E-9A1BDC55AAFD}" srcId="{901EBEF9-7E62-44D2-B7DE-744F3C6020D8}" destId="{005FF6ED-749D-43FA-8B19-AC79A3770745}" srcOrd="0" destOrd="0" parTransId="{2180B254-F527-4A73-8712-2BD035428C28}" sibTransId="{4CC02AE7-03C0-4114-A953-B16BBDA2F8C4}"/>
    <dgm:cxn modelId="{96B3138B-1CA0-41AF-B44C-F5C9C502DDE1}" type="presOf" srcId="{17CF89B8-C63A-4DE9-B90F-23D03C071119}" destId="{3D2EF214-AAB7-47A1-9AF7-068D198757F2}" srcOrd="0" destOrd="0" presId="urn:microsoft.com/office/officeart/2005/8/layout/default"/>
    <dgm:cxn modelId="{99D72716-3918-4414-AA46-87E3AB4F3536}" type="presOf" srcId="{901EBEF9-7E62-44D2-B7DE-744F3C6020D8}" destId="{D4D27607-EC20-4049-9F8C-B186C0C95915}" srcOrd="0" destOrd="0" presId="urn:microsoft.com/office/officeart/2005/8/layout/default"/>
    <dgm:cxn modelId="{A5B97E65-479A-45C7-BA68-E93D0880BD87}" type="presOf" srcId="{975CBD11-DC34-4109-A5CA-AFCEC0227F0E}" destId="{41EAF318-D93B-4795-83D6-6AE60B6E3A01}" srcOrd="0" destOrd="0" presId="urn:microsoft.com/office/officeart/2005/8/layout/default"/>
    <dgm:cxn modelId="{75AAB1CF-E787-40E6-8067-642D75A0EA93}" srcId="{901EBEF9-7E62-44D2-B7DE-744F3C6020D8}" destId="{17CF89B8-C63A-4DE9-B90F-23D03C071119}" srcOrd="3" destOrd="0" parTransId="{3C5422C8-6EEC-454F-A8F9-B49476F8C9FA}" sibTransId="{138747B1-CC7B-4D58-9D01-3803F574D57D}"/>
    <dgm:cxn modelId="{D0329318-3DF8-4B18-B896-BD1F18C24391}" srcId="{901EBEF9-7E62-44D2-B7DE-744F3C6020D8}" destId="{C039EC44-3DF0-4B70-9DB2-13F25BD9CB3E}" srcOrd="2" destOrd="0" parTransId="{31662099-CB13-4012-8CBF-E58B1CA2799A}" sibTransId="{A311642B-FDD7-498A-B16A-58C81463564D}"/>
    <dgm:cxn modelId="{6E5935D9-81A6-466C-8E63-F14526A3B1EA}" type="presParOf" srcId="{D4D27607-EC20-4049-9F8C-B186C0C95915}" destId="{A26C8AD2-D669-4834-B818-13747FCA244D}" srcOrd="0" destOrd="0" presId="urn:microsoft.com/office/officeart/2005/8/layout/default"/>
    <dgm:cxn modelId="{F7E803E6-384F-47B0-93EA-B0326398400D}" type="presParOf" srcId="{D4D27607-EC20-4049-9F8C-B186C0C95915}" destId="{61D420A8-6D2D-43F8-B828-994A1DC11AA2}" srcOrd="1" destOrd="0" presId="urn:microsoft.com/office/officeart/2005/8/layout/default"/>
    <dgm:cxn modelId="{86EC0C22-8FC6-4723-893E-95B5A764332D}" type="presParOf" srcId="{D4D27607-EC20-4049-9F8C-B186C0C95915}" destId="{5169D350-3611-47A0-A3D7-BE5718223836}" srcOrd="2" destOrd="0" presId="urn:microsoft.com/office/officeart/2005/8/layout/default"/>
    <dgm:cxn modelId="{DD042A02-21C9-48B1-960B-42D07CC92A76}" type="presParOf" srcId="{D4D27607-EC20-4049-9F8C-B186C0C95915}" destId="{5A02F935-D313-4C22-8E56-2B7D82DEA033}" srcOrd="3" destOrd="0" presId="urn:microsoft.com/office/officeart/2005/8/layout/default"/>
    <dgm:cxn modelId="{3172288C-6DF5-4E48-ADAD-300D397CFB0D}" type="presParOf" srcId="{D4D27607-EC20-4049-9F8C-B186C0C95915}" destId="{30249177-1B08-40D3-8D1E-43DE08A315EC}" srcOrd="4" destOrd="0" presId="urn:microsoft.com/office/officeart/2005/8/layout/default"/>
    <dgm:cxn modelId="{0D2025D4-5DDE-4201-AA64-315708EBDD6B}" type="presParOf" srcId="{D4D27607-EC20-4049-9F8C-B186C0C95915}" destId="{425F12E5-953F-4A13-9FC5-C7E9D7621D94}" srcOrd="5" destOrd="0" presId="urn:microsoft.com/office/officeart/2005/8/layout/default"/>
    <dgm:cxn modelId="{C90462F6-0EB8-4E27-91CF-E3B76713AC3A}" type="presParOf" srcId="{D4D27607-EC20-4049-9F8C-B186C0C95915}" destId="{3D2EF214-AAB7-47A1-9AF7-068D198757F2}" srcOrd="6" destOrd="0" presId="urn:microsoft.com/office/officeart/2005/8/layout/default"/>
    <dgm:cxn modelId="{1D415BAD-5142-47D4-AFDA-0BFEC7E2752D}" type="presParOf" srcId="{D4D27607-EC20-4049-9F8C-B186C0C95915}" destId="{D2E34587-48CA-4C4D-9D10-4BAD281C6467}" srcOrd="7" destOrd="0" presId="urn:microsoft.com/office/officeart/2005/8/layout/default"/>
    <dgm:cxn modelId="{10432394-532C-44E4-AE8F-2C6DE8825A59}" type="presParOf" srcId="{D4D27607-EC20-4049-9F8C-B186C0C95915}" destId="{41EAF318-D93B-4795-83D6-6AE60B6E3A01}"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49771C-5FB6-47E7-8386-F2CC22474A79}">
      <dsp:nvSpPr>
        <dsp:cNvPr id="0" name=""/>
        <dsp:cNvSpPr/>
      </dsp:nvSpPr>
      <dsp:spPr>
        <a:xfrm>
          <a:off x="3885530" y="1384"/>
          <a:ext cx="1372939" cy="1372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nl-NL" sz="1300" kern="1200" dirty="0" err="1" smtClean="0"/>
            <a:t>Learner</a:t>
          </a:r>
          <a:endParaRPr lang="nl-NL" sz="1300" kern="1200" dirty="0"/>
        </a:p>
      </dsp:txBody>
      <dsp:txXfrm>
        <a:off x="3885530" y="1384"/>
        <a:ext cx="1372939" cy="1372939"/>
      </dsp:txXfrm>
    </dsp:sp>
    <dsp:sp modelId="{AFEF3F79-376F-4583-B3FB-33E104742B96}">
      <dsp:nvSpPr>
        <dsp:cNvPr id="0" name=""/>
        <dsp:cNvSpPr/>
      </dsp:nvSpPr>
      <dsp:spPr>
        <a:xfrm rot="2700000">
          <a:off x="5111030" y="1177506"/>
          <a:ext cx="364610" cy="4633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2700000">
        <a:off x="5111030" y="1177506"/>
        <a:ext cx="364610" cy="463367"/>
      </dsp:txXfrm>
    </dsp:sp>
    <dsp:sp modelId="{A1CBD70D-BCAC-44CC-9104-38055E4CB4C7}">
      <dsp:nvSpPr>
        <dsp:cNvPr id="0" name=""/>
        <dsp:cNvSpPr/>
      </dsp:nvSpPr>
      <dsp:spPr>
        <a:xfrm>
          <a:off x="5342794" y="1458648"/>
          <a:ext cx="1372939" cy="1372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nl-NL" sz="1300" kern="1200" dirty="0" smtClean="0"/>
            <a:t>Data</a:t>
          </a:r>
          <a:endParaRPr lang="nl-NL" sz="1300" kern="1200" dirty="0"/>
        </a:p>
      </dsp:txBody>
      <dsp:txXfrm>
        <a:off x="5342794" y="1458648"/>
        <a:ext cx="1372939" cy="1372939"/>
      </dsp:txXfrm>
    </dsp:sp>
    <dsp:sp modelId="{7F0E91F1-3F2B-4A80-8ECB-F769145C25B6}">
      <dsp:nvSpPr>
        <dsp:cNvPr id="0" name=""/>
        <dsp:cNvSpPr/>
      </dsp:nvSpPr>
      <dsp:spPr>
        <a:xfrm rot="8100000">
          <a:off x="5125623" y="2634770"/>
          <a:ext cx="364610" cy="4633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8100000">
        <a:off x="5125623" y="2634770"/>
        <a:ext cx="364610" cy="463367"/>
      </dsp:txXfrm>
    </dsp:sp>
    <dsp:sp modelId="{E19051C5-72C8-4ADE-8A3D-11AD3E4285B5}">
      <dsp:nvSpPr>
        <dsp:cNvPr id="0" name=""/>
        <dsp:cNvSpPr/>
      </dsp:nvSpPr>
      <dsp:spPr>
        <a:xfrm>
          <a:off x="3885530" y="2915913"/>
          <a:ext cx="1372939" cy="1372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nl-NL" sz="1300" kern="1200" dirty="0" err="1" smtClean="0"/>
            <a:t>Metrics</a:t>
          </a:r>
          <a:endParaRPr lang="nl-NL" sz="1300" kern="1200" dirty="0"/>
        </a:p>
      </dsp:txBody>
      <dsp:txXfrm>
        <a:off x="3885530" y="2915913"/>
        <a:ext cx="1372939" cy="1372939"/>
      </dsp:txXfrm>
    </dsp:sp>
    <dsp:sp modelId="{B3792F25-9001-4445-AF51-5F452CD65524}">
      <dsp:nvSpPr>
        <dsp:cNvPr id="0" name=""/>
        <dsp:cNvSpPr/>
      </dsp:nvSpPr>
      <dsp:spPr>
        <a:xfrm rot="13500000">
          <a:off x="3668359" y="2649363"/>
          <a:ext cx="364610" cy="4633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13500000">
        <a:off x="3668359" y="2649363"/>
        <a:ext cx="364610" cy="463367"/>
      </dsp:txXfrm>
    </dsp:sp>
    <dsp:sp modelId="{E74CC295-A14F-4F86-9FD1-D3B1E8F860E0}">
      <dsp:nvSpPr>
        <dsp:cNvPr id="0" name=""/>
        <dsp:cNvSpPr/>
      </dsp:nvSpPr>
      <dsp:spPr>
        <a:xfrm>
          <a:off x="2428265" y="1458648"/>
          <a:ext cx="1372939" cy="1372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nl-NL" sz="1300" kern="1200" dirty="0" err="1" smtClean="0"/>
            <a:t>Interventions</a:t>
          </a:r>
          <a:endParaRPr lang="nl-NL" sz="1300" kern="1200" dirty="0"/>
        </a:p>
      </dsp:txBody>
      <dsp:txXfrm>
        <a:off x="2428265" y="1458648"/>
        <a:ext cx="1372939" cy="1372939"/>
      </dsp:txXfrm>
    </dsp:sp>
    <dsp:sp modelId="{7B9DA6CE-9386-4138-9561-6DAE9D681A44}">
      <dsp:nvSpPr>
        <dsp:cNvPr id="0" name=""/>
        <dsp:cNvSpPr/>
      </dsp:nvSpPr>
      <dsp:spPr>
        <a:xfrm rot="18900000">
          <a:off x="3653766" y="1192099"/>
          <a:ext cx="364610" cy="4633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nl-NL" sz="1100" kern="1200"/>
        </a:p>
      </dsp:txBody>
      <dsp:txXfrm rot="18900000">
        <a:off x="3653766" y="1192099"/>
        <a:ext cx="364610" cy="46336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6C8AD2-D669-4834-B818-13747FCA244D}">
      <dsp:nvSpPr>
        <dsp:cNvPr id="0" name=""/>
        <dsp:cNvSpPr/>
      </dsp:nvSpPr>
      <dsp:spPr>
        <a:xfrm>
          <a:off x="0" y="127446"/>
          <a:ext cx="1955547" cy="1888779"/>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nl-NL" sz="3100" kern="1200" dirty="0" smtClean="0">
            <a:hlinkClick xmlns:r="http://schemas.openxmlformats.org/officeDocument/2006/relationships" r:id=""/>
          </a:endParaRPr>
        </a:p>
        <a:p>
          <a:pPr lvl="0" algn="ctr" defTabSz="1377950">
            <a:lnSpc>
              <a:spcPct val="90000"/>
            </a:lnSpc>
            <a:spcBef>
              <a:spcPct val="0"/>
            </a:spcBef>
            <a:spcAft>
              <a:spcPct val="35000"/>
            </a:spcAft>
          </a:pPr>
          <a:endParaRPr lang="nl-NL" sz="3100" kern="1200" dirty="0" smtClean="0">
            <a:hlinkClick xmlns:r="http://schemas.openxmlformats.org/officeDocument/2006/relationships" r:id=""/>
          </a:endParaRPr>
        </a:p>
        <a:p>
          <a:pPr lvl="0" algn="ctr" defTabSz="1377950">
            <a:lnSpc>
              <a:spcPct val="90000"/>
            </a:lnSpc>
            <a:spcBef>
              <a:spcPct val="0"/>
            </a:spcBef>
            <a:spcAft>
              <a:spcPct val="35000"/>
            </a:spcAft>
          </a:pPr>
          <a:r>
            <a:rPr lang="nl-NL" sz="3100" kern="1200" dirty="0" smtClean="0"/>
            <a:t> </a:t>
          </a:r>
        </a:p>
      </dsp:txBody>
      <dsp:txXfrm>
        <a:off x="0" y="127446"/>
        <a:ext cx="1955547" cy="1888779"/>
      </dsp:txXfrm>
    </dsp:sp>
    <dsp:sp modelId="{5169D350-3611-47A0-A3D7-BE5718223836}">
      <dsp:nvSpPr>
        <dsp:cNvPr id="0" name=""/>
        <dsp:cNvSpPr/>
      </dsp:nvSpPr>
      <dsp:spPr>
        <a:xfrm>
          <a:off x="3749629" y="2329701"/>
          <a:ext cx="1688095" cy="1881560"/>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nl-NL" sz="3100" kern="1200" dirty="0" smtClean="0">
            <a:hlinkClick xmlns:r="http://schemas.openxmlformats.org/officeDocument/2006/relationships" r:id=""/>
          </a:endParaRPr>
        </a:p>
        <a:p>
          <a:pPr lvl="0" algn="ctr" defTabSz="1377950">
            <a:lnSpc>
              <a:spcPct val="90000"/>
            </a:lnSpc>
            <a:spcBef>
              <a:spcPct val="0"/>
            </a:spcBef>
            <a:spcAft>
              <a:spcPct val="35000"/>
            </a:spcAft>
          </a:pPr>
          <a:endParaRPr lang="nl-NL" sz="3100" kern="1200" dirty="0" smtClean="0">
            <a:hlinkClick xmlns:r="http://schemas.openxmlformats.org/officeDocument/2006/relationships" r:id=""/>
          </a:endParaRPr>
        </a:p>
      </dsp:txBody>
      <dsp:txXfrm>
        <a:off x="3749629" y="2329701"/>
        <a:ext cx="1688095" cy="1881560"/>
      </dsp:txXfrm>
    </dsp:sp>
    <dsp:sp modelId="{30249177-1B08-40D3-8D1E-43DE08A315EC}">
      <dsp:nvSpPr>
        <dsp:cNvPr id="0" name=""/>
        <dsp:cNvSpPr/>
      </dsp:nvSpPr>
      <dsp:spPr>
        <a:xfrm>
          <a:off x="4785859" y="0"/>
          <a:ext cx="1766868" cy="2194018"/>
        </a:xfrm>
        <a:prstGeom prst="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nl-NL" sz="3100" kern="1200" dirty="0" smtClean="0"/>
        </a:p>
      </dsp:txBody>
      <dsp:txXfrm>
        <a:off x="4785859" y="0"/>
        <a:ext cx="1766868" cy="2194018"/>
      </dsp:txXfrm>
    </dsp:sp>
    <dsp:sp modelId="{3D2EF214-AAB7-47A1-9AF7-068D198757F2}">
      <dsp:nvSpPr>
        <dsp:cNvPr id="0" name=""/>
        <dsp:cNvSpPr/>
      </dsp:nvSpPr>
      <dsp:spPr>
        <a:xfrm>
          <a:off x="936115" y="2304248"/>
          <a:ext cx="1904738" cy="1879161"/>
        </a:xfrm>
        <a:prstGeom prst="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endParaRPr lang="nl-NL" sz="3100" kern="1200" dirty="0"/>
        </a:p>
      </dsp:txBody>
      <dsp:txXfrm>
        <a:off x="936115" y="2304248"/>
        <a:ext cx="1904738" cy="1879161"/>
      </dsp:txXfrm>
    </dsp:sp>
    <dsp:sp modelId="{41EAF318-D93B-4795-83D6-6AE60B6E3A01}">
      <dsp:nvSpPr>
        <dsp:cNvPr id="0" name=""/>
        <dsp:cNvSpPr/>
      </dsp:nvSpPr>
      <dsp:spPr>
        <a:xfrm>
          <a:off x="2389841" y="0"/>
          <a:ext cx="1865991" cy="1970675"/>
        </a:xfrm>
        <a:prstGeom prst="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nl-NL" sz="3100" kern="1200" dirty="0" smtClean="0"/>
            <a:t> </a:t>
          </a:r>
          <a:endParaRPr lang="nl-NL" sz="3100" kern="1200" dirty="0"/>
        </a:p>
      </dsp:txBody>
      <dsp:txXfrm>
        <a:off x="2389841" y="0"/>
        <a:ext cx="1865991" cy="19706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90178-8297-40C4-963F-69DBE3EFB10C}" type="datetimeFigureOut">
              <a:rPr lang="nl-NL" smtClean="0"/>
              <a:pPr/>
              <a:t>8-11-2012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B4AD13-0A06-4373-8FC5-DDFF3BF4439F}"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urf.nl/en/oversurf/dienstverlen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16</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Independent</a:t>
            </a:r>
            <a:r>
              <a:rPr lang="nl-NL" baseline="0" dirty="0" smtClean="0"/>
              <a:t> </a:t>
            </a:r>
            <a:r>
              <a:rPr lang="nl-NL" baseline="0" dirty="0" err="1" smtClean="0"/>
              <a:t>group</a:t>
            </a:r>
            <a:r>
              <a:rPr lang="nl-NL" baseline="0" dirty="0" smtClean="0"/>
              <a:t> of professionals </a:t>
            </a:r>
            <a:r>
              <a:rPr lang="nl-NL" baseline="0" dirty="0" err="1" smtClean="0"/>
              <a:t>with</a:t>
            </a:r>
            <a:r>
              <a:rPr lang="nl-NL" baseline="0" dirty="0" smtClean="0"/>
              <a:t> different relevant expertise. </a:t>
            </a:r>
            <a:r>
              <a:rPr lang="nl-NL" baseline="0" dirty="0" err="1" smtClean="0"/>
              <a:t>Added</a:t>
            </a:r>
            <a:r>
              <a:rPr lang="nl-NL" baseline="0" dirty="0" smtClean="0"/>
              <a:t> </a:t>
            </a:r>
            <a:r>
              <a:rPr lang="nl-NL" baseline="0" dirty="0" err="1" smtClean="0"/>
              <a:t>value</a:t>
            </a:r>
            <a:r>
              <a:rPr lang="nl-NL" baseline="0" dirty="0" smtClean="0"/>
              <a:t>, </a:t>
            </a:r>
            <a:r>
              <a:rPr lang="nl-NL" baseline="0" dirty="0" err="1" smtClean="0"/>
              <a:t>they</a:t>
            </a:r>
            <a:r>
              <a:rPr lang="nl-NL" baseline="0" dirty="0" smtClean="0"/>
              <a:t> </a:t>
            </a:r>
            <a:r>
              <a:rPr lang="nl-NL" baseline="0" dirty="0" err="1" smtClean="0"/>
              <a:t>exchanged</a:t>
            </a:r>
            <a:r>
              <a:rPr lang="nl-NL" baseline="0" dirty="0" smtClean="0"/>
              <a:t> </a:t>
            </a:r>
            <a:r>
              <a:rPr lang="nl-NL" baseline="0" dirty="0" err="1" smtClean="0"/>
              <a:t>ideas</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17</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a:t>
            </a:r>
            <a:r>
              <a:rPr lang="nl-NL" baseline="0" dirty="0" err="1" smtClean="0"/>
              <a:t>from</a:t>
            </a:r>
            <a:r>
              <a:rPr lang="nl-NL" baseline="0" dirty="0" smtClean="0"/>
              <a:t> </a:t>
            </a:r>
            <a:r>
              <a:rPr lang="nl-NL" baseline="0" dirty="0" err="1" smtClean="0"/>
              <a:t>each</a:t>
            </a:r>
            <a:r>
              <a:rPr lang="nl-NL" baseline="0" dirty="0" smtClean="0"/>
              <a:t> </a:t>
            </a:r>
            <a:r>
              <a:rPr lang="nl-NL" baseline="0" dirty="0" err="1" smtClean="0"/>
              <a:t>other</a:t>
            </a:r>
            <a:r>
              <a:rPr lang="nl-NL" baseline="0" dirty="0" smtClean="0"/>
              <a:t>: </a:t>
            </a:r>
            <a:r>
              <a:rPr lang="nl-NL" baseline="0" dirty="0" err="1" smtClean="0"/>
              <a:t>example</a:t>
            </a:r>
            <a:r>
              <a:rPr lang="nl-NL" baseline="0" dirty="0" smtClean="0"/>
              <a:t> -&gt; </a:t>
            </a:r>
            <a:r>
              <a:rPr lang="nl-NL" baseline="0" dirty="0" err="1" smtClean="0"/>
              <a:t>Universities</a:t>
            </a:r>
            <a:r>
              <a:rPr lang="nl-NL" baseline="0" dirty="0" smtClean="0"/>
              <a:t> </a:t>
            </a:r>
            <a:r>
              <a:rPr lang="nl-NL" baseline="0" dirty="0" err="1" smtClean="0"/>
              <a:t>can</a:t>
            </a:r>
            <a:r>
              <a:rPr lang="nl-NL" baseline="0" dirty="0" smtClean="0"/>
              <a:t> </a:t>
            </a:r>
            <a:r>
              <a:rPr lang="nl-NL" baseline="0" dirty="0" err="1" smtClean="0"/>
              <a:t>be</a:t>
            </a:r>
            <a:r>
              <a:rPr lang="nl-NL" baseline="0" dirty="0" smtClean="0"/>
              <a:t> big. </a:t>
            </a:r>
            <a:r>
              <a:rPr lang="nl-NL" baseline="0" dirty="0" err="1" smtClean="0"/>
              <a:t>Two</a:t>
            </a:r>
            <a:r>
              <a:rPr lang="nl-NL" baseline="0" dirty="0" smtClean="0"/>
              <a:t> </a:t>
            </a:r>
            <a:r>
              <a:rPr lang="nl-NL" baseline="0" dirty="0" err="1" smtClean="0"/>
              <a:t>departments</a:t>
            </a:r>
            <a:r>
              <a:rPr lang="nl-NL" baseline="0" dirty="0" smtClean="0"/>
              <a:t> </a:t>
            </a:r>
            <a:r>
              <a:rPr lang="nl-NL" baseline="0" dirty="0" err="1" smtClean="0"/>
              <a:t>found</a:t>
            </a:r>
            <a:r>
              <a:rPr lang="nl-NL" baseline="0" dirty="0" smtClean="0"/>
              <a:t> out </a:t>
            </a:r>
            <a:r>
              <a:rPr lang="nl-NL" baseline="0" dirty="0" err="1" smtClean="0"/>
              <a:t>they</a:t>
            </a:r>
            <a:r>
              <a:rPr lang="nl-NL" baseline="0" dirty="0" smtClean="0"/>
              <a:t> </a:t>
            </a:r>
            <a:r>
              <a:rPr lang="nl-NL" baseline="0" dirty="0" err="1" smtClean="0"/>
              <a:t>shared</a:t>
            </a:r>
            <a:r>
              <a:rPr lang="nl-NL" baseline="0" dirty="0" smtClean="0"/>
              <a:t> a </a:t>
            </a:r>
            <a:r>
              <a:rPr lang="nl-NL" baseline="0" dirty="0" err="1" smtClean="0"/>
              <a:t>mutual</a:t>
            </a:r>
            <a:r>
              <a:rPr lang="nl-NL" baseline="0" dirty="0" smtClean="0"/>
              <a:t> interest </a:t>
            </a:r>
            <a:endParaRPr lang="nl-NL" dirty="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18</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20</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smtClean="0"/>
              <a:t>Now remember, these are projects to get things going.</a:t>
            </a:r>
            <a:r>
              <a:rPr lang="en-US" baseline="0" dirty="0" smtClean="0"/>
              <a:t> The time and money available didn’t allow them to go through the whole LA cycle, but start the discussion, bring together expertise. Please don’t compare these projects to the impressive examples as shown by us by Purdue (SIGNALS) and John Fritzes activities at UMBC.</a:t>
            </a:r>
            <a:endParaRPr lang="en-US" dirty="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23</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smtClean="0"/>
              <a:t>USP Qualitative</a:t>
            </a:r>
            <a:endParaRPr lang="en-US" dirty="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25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smtClean="0"/>
              <a:t>@1 the projects have identified questions that they would want to see answered by learning analytics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@3Very much in line wit the recent ECAR report that has been mentioned in several sessions.</a:t>
            </a:r>
          </a:p>
          <a:p>
            <a:endParaRPr lang="en-US" dirty="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28</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smtClean="0"/>
              <a:t>Present the results</a:t>
            </a:r>
            <a:r>
              <a:rPr lang="en-US" baseline="0" dirty="0" smtClean="0"/>
              <a:t> to our board, consisting of </a:t>
            </a:r>
            <a:r>
              <a:rPr lang="en-US" baseline="0" dirty="0" err="1" smtClean="0"/>
              <a:t>Boardmembers</a:t>
            </a:r>
            <a:r>
              <a:rPr lang="en-US" baseline="0" dirty="0" smtClean="0"/>
              <a:t> of Higher Ed </a:t>
            </a:r>
            <a:r>
              <a:rPr lang="en-US" baseline="0" dirty="0" err="1" smtClean="0"/>
              <a:t>instutions</a:t>
            </a:r>
            <a:r>
              <a:rPr lang="en-US" baseline="0" dirty="0" smtClean="0"/>
              <a:t>,… next week. </a:t>
            </a:r>
          </a:p>
          <a:p>
            <a:r>
              <a:rPr lang="en-US" baseline="0" dirty="0" smtClean="0"/>
              <a:t>Also taking into account what this </a:t>
            </a:r>
            <a:r>
              <a:rPr lang="en-US" baseline="0" dirty="0" err="1" smtClean="0"/>
              <a:t>Educuase</a:t>
            </a:r>
            <a:r>
              <a:rPr lang="en-US" baseline="0" dirty="0" smtClean="0"/>
              <a:t> Conference is telling us.</a:t>
            </a:r>
            <a:endParaRPr lang="en-US" dirty="0" smtClean="0"/>
          </a:p>
          <a:p>
            <a:endParaRPr lang="en-US" dirty="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31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smtClean="0"/>
              <a:t>Some similarities to </a:t>
            </a:r>
            <a:r>
              <a:rPr lang="en-US" dirty="0" err="1" smtClean="0"/>
              <a:t>Educause</a:t>
            </a:r>
            <a:r>
              <a:rPr lang="en-US" dirty="0" smtClean="0"/>
              <a:t>.</a:t>
            </a:r>
            <a:endParaRPr lang="en-US" dirty="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4</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5</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Within the parent </a:t>
            </a:r>
            <a:r>
              <a:rPr lang="en-US" sz="1200" b="0" i="0" kern="1200" dirty="0" err="1" smtClean="0">
                <a:solidFill>
                  <a:schemeClr val="tx1"/>
                </a:solidFill>
                <a:latin typeface="+mn-lt"/>
                <a:ea typeface="+mn-ea"/>
                <a:cs typeface="+mn-cs"/>
              </a:rPr>
              <a:t>organisation</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rPr>
              <a:t>SURF</a:t>
            </a:r>
            <a:r>
              <a:rPr lang="en-US" sz="1200" b="0" i="0" kern="1200" dirty="0" smtClean="0">
                <a:solidFill>
                  <a:schemeClr val="tx1"/>
                </a:solidFill>
                <a:latin typeface="+mn-lt"/>
                <a:ea typeface="+mn-ea"/>
                <a:cs typeface="+mn-cs"/>
              </a:rPr>
              <a:t>, the emphasis is on coordination and initiating ICT-driven innovation.</a:t>
            </a:r>
            <a:endParaRPr lang="en-US" dirty="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6</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1" dirty="0" err="1" smtClean="0"/>
              <a:t>Why</a:t>
            </a:r>
            <a:r>
              <a:rPr lang="nl-NL" b="1" dirty="0" smtClean="0"/>
              <a:t> SURF?</a:t>
            </a:r>
          </a:p>
          <a:p>
            <a:r>
              <a:rPr lang="nl-NL" b="0" dirty="0" smtClean="0"/>
              <a:t>Nationwide</a:t>
            </a:r>
            <a:r>
              <a:rPr lang="nl-NL" b="0" baseline="0" dirty="0" smtClean="0"/>
              <a:t> </a:t>
            </a:r>
            <a:r>
              <a:rPr lang="nl-NL" b="0" baseline="0" dirty="0" err="1" smtClean="0"/>
              <a:t>perspective</a:t>
            </a:r>
            <a:r>
              <a:rPr lang="nl-NL" b="0" baseline="0" dirty="0" smtClean="0"/>
              <a:t>, easy </a:t>
            </a:r>
            <a:r>
              <a:rPr lang="nl-NL" b="0" baseline="0" dirty="0" err="1" smtClean="0"/>
              <a:t>way</a:t>
            </a:r>
            <a:r>
              <a:rPr lang="nl-NL" b="0" baseline="0" dirty="0" smtClean="0"/>
              <a:t> to </a:t>
            </a:r>
            <a:r>
              <a:rPr lang="nl-NL" b="0" baseline="0" dirty="0" err="1" smtClean="0"/>
              <a:t>share</a:t>
            </a:r>
            <a:r>
              <a:rPr lang="nl-NL" b="0" baseline="0" dirty="0" smtClean="0"/>
              <a:t> knowledge</a:t>
            </a:r>
          </a:p>
          <a:p>
            <a:r>
              <a:rPr lang="nl-NL" b="0" baseline="0" dirty="0" smtClean="0"/>
              <a:t>International network</a:t>
            </a:r>
          </a:p>
          <a:p>
            <a:r>
              <a:rPr lang="nl-NL" b="1" dirty="0" err="1" smtClean="0"/>
              <a:t>Why</a:t>
            </a:r>
            <a:r>
              <a:rPr lang="nl-NL" b="1" dirty="0" smtClean="0"/>
              <a:t> </a:t>
            </a:r>
            <a:r>
              <a:rPr lang="nl-NL" b="1" dirty="0" err="1" smtClean="0"/>
              <a:t>now</a:t>
            </a:r>
            <a:r>
              <a:rPr lang="nl-NL" b="1" dirty="0" smtClean="0"/>
              <a:t>?</a:t>
            </a:r>
          </a:p>
          <a:p>
            <a:r>
              <a:rPr lang="nl-NL" dirty="0" err="1" smtClean="0"/>
              <a:t>Increase</a:t>
            </a:r>
            <a:r>
              <a:rPr lang="nl-NL" dirty="0" smtClean="0"/>
              <a:t> of online</a:t>
            </a:r>
            <a:r>
              <a:rPr lang="nl-NL" baseline="0" dirty="0" smtClean="0"/>
              <a:t> </a:t>
            </a:r>
            <a:r>
              <a:rPr lang="nl-NL" baseline="0" dirty="0" err="1" smtClean="0"/>
              <a:t>education</a:t>
            </a:r>
            <a:endParaRPr lang="nl-NL" dirty="0" smtClean="0"/>
          </a:p>
          <a:p>
            <a:r>
              <a:rPr lang="nl-NL" dirty="0" err="1" smtClean="0"/>
              <a:t>Exponential</a:t>
            </a:r>
            <a:r>
              <a:rPr lang="nl-NL" dirty="0" smtClean="0"/>
              <a:t> </a:t>
            </a:r>
            <a:r>
              <a:rPr lang="nl-NL" dirty="0" err="1" smtClean="0"/>
              <a:t>increase</a:t>
            </a:r>
            <a:r>
              <a:rPr lang="nl-NL" dirty="0" smtClean="0"/>
              <a:t> of data (of </a:t>
            </a:r>
            <a:r>
              <a:rPr lang="nl-NL" dirty="0" err="1" smtClean="0"/>
              <a:t>learners</a:t>
            </a:r>
            <a:r>
              <a:rPr lang="nl-NL" dirty="0" smtClean="0"/>
              <a:t>)</a:t>
            </a:r>
          </a:p>
          <a:p>
            <a:r>
              <a:rPr lang="nl-NL" dirty="0" smtClean="0"/>
              <a:t>Data </a:t>
            </a:r>
            <a:r>
              <a:rPr lang="nl-NL" dirty="0" err="1" smtClean="0"/>
              <a:t>analysis</a:t>
            </a:r>
            <a:r>
              <a:rPr lang="nl-NL" dirty="0" smtClean="0"/>
              <a:t> expertise </a:t>
            </a:r>
            <a:r>
              <a:rPr lang="nl-NL" dirty="0" err="1" smtClean="0"/>
              <a:t>grwoing</a:t>
            </a:r>
            <a:r>
              <a:rPr lang="nl-NL" dirty="0" smtClean="0"/>
              <a:t> </a:t>
            </a:r>
            <a:r>
              <a:rPr lang="nl-NL" dirty="0" err="1" smtClean="0"/>
              <a:t>fast</a:t>
            </a:r>
            <a:endParaRPr lang="nl-NL" dirty="0" smtClean="0"/>
          </a:p>
          <a:p>
            <a:r>
              <a:rPr lang="nl-NL" dirty="0" err="1" smtClean="0"/>
              <a:t>Political</a:t>
            </a:r>
            <a:r>
              <a:rPr lang="nl-NL" dirty="0" smtClean="0"/>
              <a:t> </a:t>
            </a:r>
            <a:r>
              <a:rPr lang="nl-NL" dirty="0" err="1" smtClean="0"/>
              <a:t>pressure</a:t>
            </a:r>
            <a:r>
              <a:rPr lang="nl-NL" dirty="0" smtClean="0"/>
              <a:t> for Return </a:t>
            </a:r>
            <a:r>
              <a:rPr lang="nl-NL" dirty="0" err="1" smtClean="0"/>
              <a:t>on</a:t>
            </a:r>
            <a:r>
              <a:rPr lang="nl-NL" dirty="0" smtClean="0"/>
              <a:t> </a:t>
            </a:r>
            <a:r>
              <a:rPr lang="nl-NL" dirty="0" err="1" smtClean="0"/>
              <a:t>Investment</a:t>
            </a:r>
            <a:r>
              <a:rPr lang="nl-NL" baseline="0" dirty="0" smtClean="0"/>
              <a:t> in </a:t>
            </a:r>
            <a:r>
              <a:rPr lang="nl-NL" baseline="0" dirty="0" err="1" smtClean="0"/>
              <a:t>Higher</a:t>
            </a:r>
            <a:r>
              <a:rPr lang="nl-NL" baseline="0" dirty="0" smtClean="0"/>
              <a:t> ed. and </a:t>
            </a:r>
            <a:r>
              <a:rPr lang="nl-NL" baseline="0" dirty="0" err="1" smtClean="0"/>
              <a:t>measureability</a:t>
            </a:r>
            <a:r>
              <a:rPr lang="nl-NL" baseline="0" dirty="0" smtClean="0"/>
              <a:t> of the </a:t>
            </a:r>
            <a:r>
              <a:rPr lang="nl-NL" baseline="0" dirty="0" err="1" smtClean="0"/>
              <a:t>quality</a:t>
            </a:r>
            <a:r>
              <a:rPr lang="nl-NL" baseline="0" dirty="0" smtClean="0"/>
              <a:t> of </a:t>
            </a:r>
            <a:r>
              <a:rPr lang="nl-NL" baseline="0" dirty="0" err="1" smtClean="0"/>
              <a:t>education</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7</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Pretty</a:t>
            </a:r>
            <a:r>
              <a:rPr lang="nl-NL" dirty="0" smtClean="0"/>
              <a:t> </a:t>
            </a:r>
            <a:r>
              <a:rPr lang="nl-NL" dirty="0" err="1" smtClean="0"/>
              <a:t>broad</a:t>
            </a:r>
            <a:r>
              <a:rPr lang="nl-NL" baseline="0" dirty="0" smtClean="0"/>
              <a:t> </a:t>
            </a:r>
            <a:r>
              <a:rPr lang="nl-NL" baseline="0" dirty="0" err="1" smtClean="0"/>
              <a:t>definition</a:t>
            </a:r>
            <a:r>
              <a:rPr lang="nl-NL" baseline="0" dirty="0" smtClean="0"/>
              <a:t>. </a:t>
            </a:r>
          </a:p>
          <a:p>
            <a:endParaRPr lang="nl-NL" dirty="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8</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9D60D2B7-05ED-4802-B37A-464695BF77BC}" type="slidenum">
              <a:rPr lang="nl-NL" smtClean="0"/>
              <a:pPr/>
              <a:t>9</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That’s</a:t>
            </a:r>
            <a:r>
              <a:rPr lang="nl-NL" dirty="0" smtClean="0"/>
              <a:t> a lot to </a:t>
            </a:r>
            <a:r>
              <a:rPr lang="nl-NL" dirty="0" err="1" smtClean="0"/>
              <a:t>ask</a:t>
            </a:r>
            <a:r>
              <a:rPr lang="nl-NL" dirty="0" smtClean="0"/>
              <a:t> for </a:t>
            </a:r>
            <a:r>
              <a:rPr lang="nl-NL" dirty="0" err="1" smtClean="0"/>
              <a:t>with</a:t>
            </a:r>
            <a:r>
              <a:rPr lang="nl-NL" baseline="0" dirty="0" smtClean="0"/>
              <a:t> the </a:t>
            </a:r>
            <a:r>
              <a:rPr lang="nl-NL" baseline="0" dirty="0" err="1" smtClean="0"/>
              <a:t>small</a:t>
            </a:r>
            <a:r>
              <a:rPr lang="nl-NL" baseline="0" dirty="0" smtClean="0"/>
              <a:t> budget we had.</a:t>
            </a:r>
            <a:endParaRPr lang="nl-NL" dirty="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14</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aseline="0" dirty="0" smtClean="0"/>
          </a:p>
        </p:txBody>
      </p:sp>
      <p:sp>
        <p:nvSpPr>
          <p:cNvPr id="4" name="Tijdelijke aanduiding voor dianummer 3"/>
          <p:cNvSpPr>
            <a:spLocks noGrp="1"/>
          </p:cNvSpPr>
          <p:nvPr>
            <p:ph type="sldNum" sz="quarter" idx="10"/>
          </p:nvPr>
        </p:nvSpPr>
        <p:spPr/>
        <p:txBody>
          <a:bodyPr/>
          <a:lstStyle/>
          <a:p>
            <a:fld id="{FDB4AD13-0A06-4373-8FC5-DDFF3BF4439F}" type="slidenum">
              <a:rPr lang="nl-NL" smtClean="0"/>
              <a:pPr/>
              <a:t>15</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FBB04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57200"/>
            <a:ext cx="7772400" cy="1470025"/>
          </a:xfrm>
        </p:spPr>
        <p:txBody>
          <a:bodyPr>
            <a:normAutofit/>
          </a:bodyPr>
          <a:lstStyle>
            <a:lvl1pPr>
              <a:defRPr sz="3600">
                <a:solidFill>
                  <a:schemeClr val="bg1"/>
                </a:solidFill>
                <a:latin typeface="Arial" pitchFamily="34" charset="0"/>
                <a:cs typeface="Arial" pitchFamily="34" charset="0"/>
              </a:defRPr>
            </a:lvl1pPr>
          </a:lstStyle>
          <a:p>
            <a:r>
              <a:rPr lang="en-US" dirty="0" smtClean="0"/>
              <a:t>CLICK TO EDIT MASTER TITLE STYLE</a:t>
            </a:r>
            <a:endParaRPr lang="nl-N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9" name="Afgeronde rechthoek 7"/>
          <p:cNvSpPr/>
          <p:nvPr userDrawn="1"/>
        </p:nvSpPr>
        <p:spPr>
          <a:xfrm>
            <a:off x="372818" y="6302507"/>
            <a:ext cx="8542582" cy="479293"/>
          </a:xfrm>
          <a:prstGeom prst="roundRect">
            <a:avLst>
              <a:gd name="adj" fmla="val 37374"/>
            </a:avLst>
          </a:prstGeom>
          <a:solidFill>
            <a:srgbClr val="F8971D">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200" dirty="0">
              <a:latin typeface="Arial" pitchFamily="34" charset="0"/>
              <a:cs typeface="Arial" pitchFamily="34" charset="0"/>
            </a:endParaRPr>
          </a:p>
        </p:txBody>
      </p:sp>
      <p:sp>
        <p:nvSpPr>
          <p:cNvPr id="7" name="AutoShape 2"/>
          <p:cNvSpPr>
            <a:spLocks/>
          </p:cNvSpPr>
          <p:nvPr userDrawn="1"/>
        </p:nvSpPr>
        <p:spPr bwMode="auto">
          <a:xfrm>
            <a:off x="381000" y="228600"/>
            <a:ext cx="8458200" cy="1231900"/>
          </a:xfrm>
          <a:prstGeom prst="roundRect">
            <a:avLst>
              <a:gd name="adj" fmla="val 15000"/>
            </a:avLst>
          </a:prstGeom>
          <a:solidFill>
            <a:srgbClr val="F8971D"/>
          </a:solidFill>
          <a:ln w="25400">
            <a:noFill/>
            <a:miter lim="800000"/>
            <a:headEnd/>
            <a:tailEnd/>
          </a:ln>
        </p:spPr>
        <p:txBody>
          <a:bodyPr lIns="0" tIns="0" rIns="0" bIns="0" anchor="ctr"/>
          <a:lstStyle/>
          <a:p>
            <a:pPr lvl="1"/>
            <a:endParaRPr lang="en-US" sz="3200" b="1" dirty="0">
              <a:solidFill>
                <a:schemeClr val="bg1"/>
              </a:solidFill>
              <a:latin typeface="Arial" pitchFamily="34" charset="0"/>
              <a:cs typeface="Arial" pitchFamily="34" charset="0"/>
            </a:endParaRPr>
          </a:p>
        </p:txBody>
      </p:sp>
      <p:sp>
        <p:nvSpPr>
          <p:cNvPr id="2" name="Title 1"/>
          <p:cNvSpPr>
            <a:spLocks noGrp="1"/>
          </p:cNvSpPr>
          <p:nvPr>
            <p:ph type="title" hasCustomPrompt="1"/>
          </p:nvPr>
        </p:nvSpPr>
        <p:spPr/>
        <p:txBody>
          <a:bodyPr>
            <a:normAutofit/>
          </a:bodyPr>
          <a:lstStyle>
            <a:lvl1pPr>
              <a:defRPr sz="3600" b="1">
                <a:solidFill>
                  <a:schemeClr val="bg1"/>
                </a:solidFill>
                <a:latin typeface="Arial" pitchFamily="34" charset="0"/>
                <a:cs typeface="Arial" pitchFamily="34" charset="0"/>
              </a:defRPr>
            </a:lvl1pPr>
          </a:lstStyle>
          <a:p>
            <a:r>
              <a:rPr lang="en-US" dirty="0" smtClean="0"/>
              <a:t>click to edit master title style</a:t>
            </a:r>
            <a:endParaRPr lang="nl-NL" dirty="0"/>
          </a:p>
        </p:txBody>
      </p:sp>
      <p:sp>
        <p:nvSpPr>
          <p:cNvPr id="3" name="Content Placeholder 2"/>
          <p:cNvSpPr>
            <a:spLocks noGrp="1"/>
          </p:cNvSpPr>
          <p:nvPr>
            <p:ph idx="1"/>
          </p:nvPr>
        </p:nvSpPr>
        <p:spPr/>
        <p:txBody>
          <a:bodyPr/>
          <a:lstStyle>
            <a:lvl1pPr>
              <a:buClr>
                <a:srgbClr val="FBB040"/>
              </a:buClr>
              <a:defRPr sz="28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Afgeronde rechthoek 9"/>
          <p:cNvSpPr/>
          <p:nvPr userDrawn="1"/>
        </p:nvSpPr>
        <p:spPr>
          <a:xfrm>
            <a:off x="372818" y="1600200"/>
            <a:ext cx="8466382" cy="4572000"/>
          </a:xfrm>
          <a:prstGeom prst="roundRect">
            <a:avLst>
              <a:gd name="adj" fmla="val 3364"/>
            </a:avLst>
          </a:prstGeom>
          <a:noFill/>
          <a:ln>
            <a:solidFill>
              <a:srgbClr val="FBB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Footer Placeholder 4"/>
          <p:cNvSpPr>
            <a:spLocks noGrp="1"/>
          </p:cNvSpPr>
          <p:nvPr>
            <p:ph type="ftr" sz="quarter" idx="11"/>
          </p:nvPr>
        </p:nvSpPr>
        <p:spPr>
          <a:xfrm>
            <a:off x="457200" y="6356351"/>
            <a:ext cx="4495800" cy="349250"/>
          </a:xfrm>
        </p:spPr>
        <p:txBody>
          <a:bodyPr/>
          <a:lstStyle>
            <a:lvl1pPr algn="l">
              <a:defRPr sz="1200">
                <a:solidFill>
                  <a:schemeClr val="tx1"/>
                </a:solidFill>
                <a:latin typeface="Arial" pitchFamily="34" charset="0"/>
                <a:cs typeface="Arial" pitchFamily="34" charset="0"/>
              </a:defRPr>
            </a:lvl1pPr>
          </a:lstStyle>
          <a:p>
            <a:endParaRPr lang="nl-NL" dirty="0"/>
          </a:p>
        </p:txBody>
      </p:sp>
      <p:sp>
        <p:nvSpPr>
          <p:cNvPr id="6" name="Slide Number Placeholder 5"/>
          <p:cNvSpPr>
            <a:spLocks noGrp="1"/>
          </p:cNvSpPr>
          <p:nvPr>
            <p:ph type="sldNum" sz="quarter" idx="12"/>
          </p:nvPr>
        </p:nvSpPr>
        <p:spPr>
          <a:xfrm>
            <a:off x="5867400" y="6356350"/>
            <a:ext cx="2133600" cy="365125"/>
          </a:xfrm>
        </p:spPr>
        <p:txBody>
          <a:bodyPr/>
          <a:lstStyle>
            <a:lvl1pPr>
              <a:defRPr sz="1200">
                <a:solidFill>
                  <a:schemeClr val="tx1"/>
                </a:solidFill>
                <a:latin typeface="Arial" pitchFamily="34" charset="0"/>
                <a:cs typeface="Arial" pitchFamily="34" charset="0"/>
              </a:defRPr>
            </a:lvl1pPr>
          </a:lstStyle>
          <a:p>
            <a:fld id="{B6B5D4A3-EC48-4948-B56B-369ED226E95B}" type="slidenum">
              <a:rPr lang="nl-NL" smtClean="0"/>
              <a:pPr/>
              <a:t>‹nr.›</a:t>
            </a:fld>
            <a:endParaRPr lang="nl-NL" dirty="0"/>
          </a:p>
        </p:txBody>
      </p:sp>
      <p:pic>
        <p:nvPicPr>
          <p:cNvPr id="14" name="Afbeelding 13" descr="SURF_fc.png"/>
          <p:cNvPicPr>
            <a:picLocks noChangeAspect="1"/>
          </p:cNvPicPr>
          <p:nvPr userDrawn="1"/>
        </p:nvPicPr>
        <p:blipFill>
          <a:blip r:embed="rId2" cstate="print"/>
          <a:stretch>
            <a:fillRect/>
          </a:stretch>
        </p:blipFill>
        <p:spPr>
          <a:xfrm>
            <a:off x="7956376" y="6381328"/>
            <a:ext cx="720080" cy="36709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AutoShape 2"/>
          <p:cNvSpPr>
            <a:spLocks/>
          </p:cNvSpPr>
          <p:nvPr userDrawn="1"/>
        </p:nvSpPr>
        <p:spPr bwMode="auto">
          <a:xfrm>
            <a:off x="381000" y="228600"/>
            <a:ext cx="8458200" cy="1231900"/>
          </a:xfrm>
          <a:prstGeom prst="roundRect">
            <a:avLst>
              <a:gd name="adj" fmla="val 15000"/>
            </a:avLst>
          </a:prstGeom>
          <a:solidFill>
            <a:srgbClr val="FBB040"/>
          </a:solidFill>
          <a:ln w="25400">
            <a:noFill/>
            <a:miter lim="800000"/>
            <a:headEnd/>
            <a:tailEnd/>
          </a:ln>
        </p:spPr>
        <p:txBody>
          <a:bodyPr lIns="0" tIns="0" rIns="0" bIns="0" anchor="ctr"/>
          <a:lstStyle/>
          <a:p>
            <a:pPr lvl="1"/>
            <a:endParaRPr lang="en-US" sz="3200" b="1" dirty="0">
              <a:solidFill>
                <a:schemeClr val="bg1"/>
              </a:solidFill>
              <a:latin typeface="Arial" pitchFamily="34" charset="0"/>
              <a:cs typeface="Arial" pitchFamily="34" charset="0"/>
            </a:endParaRPr>
          </a:p>
        </p:txBody>
      </p:sp>
      <p:sp>
        <p:nvSpPr>
          <p:cNvPr id="2" name="Title 1"/>
          <p:cNvSpPr>
            <a:spLocks noGrp="1"/>
          </p:cNvSpPr>
          <p:nvPr>
            <p:ph type="title"/>
          </p:nvPr>
        </p:nvSpPr>
        <p:spPr/>
        <p:txBody>
          <a:bodyPr>
            <a:normAutofit/>
          </a:bodyPr>
          <a:lstStyle>
            <a:lvl1pPr>
              <a:defRPr sz="3600">
                <a:solidFill>
                  <a:schemeClr val="bg1"/>
                </a:solidFill>
                <a:latin typeface="Arial" pitchFamily="34" charset="0"/>
                <a:cs typeface="Arial" pitchFamily="34" charset="0"/>
              </a:defRPr>
            </a:lvl1pPr>
          </a:lstStyle>
          <a:p>
            <a:r>
              <a:rPr lang="nl-NL" smtClean="0"/>
              <a:t>Klik om de stijl te bewerken</a:t>
            </a:r>
            <a:endParaRPr lang="nl-NL" dirty="0"/>
          </a:p>
        </p:txBody>
      </p:sp>
      <p:sp>
        <p:nvSpPr>
          <p:cNvPr id="3" name="Content Placeholder 2"/>
          <p:cNvSpPr>
            <a:spLocks noGrp="1"/>
          </p:cNvSpPr>
          <p:nvPr>
            <p:ph sz="half" idx="1"/>
          </p:nvPr>
        </p:nvSpPr>
        <p:spPr>
          <a:xfrm>
            <a:off x="457200" y="1600200"/>
            <a:ext cx="4038600" cy="4525963"/>
          </a:xfrm>
        </p:spPr>
        <p:txBody>
          <a:bodyPr/>
          <a:lstStyle>
            <a:lvl1pPr>
              <a:buClr>
                <a:srgbClr val="FBB040"/>
              </a:buClr>
              <a:defRPr sz="24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Content Placeholder 3"/>
          <p:cNvSpPr>
            <a:spLocks noGrp="1"/>
          </p:cNvSpPr>
          <p:nvPr>
            <p:ph sz="half" idx="2"/>
          </p:nvPr>
        </p:nvSpPr>
        <p:spPr>
          <a:xfrm>
            <a:off x="4648200" y="1600200"/>
            <a:ext cx="4038600" cy="4525963"/>
          </a:xfrm>
        </p:spPr>
        <p:txBody>
          <a:bodyPr/>
          <a:lstStyle>
            <a:lvl1pPr>
              <a:buClr>
                <a:srgbClr val="FBB040"/>
              </a:buClr>
              <a:defRPr sz="24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9" name="Afgeronde rechthoek 7"/>
          <p:cNvSpPr/>
          <p:nvPr userDrawn="1"/>
        </p:nvSpPr>
        <p:spPr>
          <a:xfrm>
            <a:off x="372818" y="6302507"/>
            <a:ext cx="8542582" cy="479293"/>
          </a:xfrm>
          <a:prstGeom prst="roundRect">
            <a:avLst>
              <a:gd name="adj" fmla="val 37374"/>
            </a:avLst>
          </a:prstGeom>
          <a:solidFill>
            <a:srgbClr val="FBB04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200" dirty="0">
              <a:latin typeface="Arial" pitchFamily="34" charset="0"/>
              <a:cs typeface="Arial" pitchFamily="34" charset="0"/>
            </a:endParaRPr>
          </a:p>
        </p:txBody>
      </p:sp>
      <p:sp>
        <p:nvSpPr>
          <p:cNvPr id="11" name="Footer Placeholder 4"/>
          <p:cNvSpPr>
            <a:spLocks noGrp="1"/>
          </p:cNvSpPr>
          <p:nvPr>
            <p:ph type="ftr" sz="quarter" idx="11"/>
          </p:nvPr>
        </p:nvSpPr>
        <p:spPr>
          <a:xfrm>
            <a:off x="457200" y="6356351"/>
            <a:ext cx="4495800" cy="349250"/>
          </a:xfrm>
        </p:spPr>
        <p:txBody>
          <a:bodyPr/>
          <a:lstStyle>
            <a:lvl1pPr algn="l">
              <a:defRPr sz="1200">
                <a:solidFill>
                  <a:schemeClr val="tx1"/>
                </a:solidFill>
                <a:latin typeface="Arial" pitchFamily="34" charset="0"/>
                <a:cs typeface="Arial" pitchFamily="34" charset="0"/>
              </a:defRPr>
            </a:lvl1pPr>
          </a:lstStyle>
          <a:p>
            <a:endParaRPr lang="nl-NL" dirty="0"/>
          </a:p>
        </p:txBody>
      </p:sp>
      <p:sp>
        <p:nvSpPr>
          <p:cNvPr id="12" name="Slide Number Placeholder 5"/>
          <p:cNvSpPr>
            <a:spLocks noGrp="1"/>
          </p:cNvSpPr>
          <p:nvPr>
            <p:ph type="sldNum" sz="quarter" idx="12"/>
          </p:nvPr>
        </p:nvSpPr>
        <p:spPr>
          <a:xfrm>
            <a:off x="5867400" y="6356350"/>
            <a:ext cx="2133600" cy="365125"/>
          </a:xfrm>
        </p:spPr>
        <p:txBody>
          <a:bodyPr/>
          <a:lstStyle>
            <a:lvl1pPr>
              <a:defRPr sz="1200">
                <a:solidFill>
                  <a:schemeClr val="tx1"/>
                </a:solidFill>
                <a:latin typeface="Arial" pitchFamily="34" charset="0"/>
                <a:cs typeface="Arial" pitchFamily="34" charset="0"/>
              </a:defRPr>
            </a:lvl1pPr>
          </a:lstStyle>
          <a:p>
            <a:fld id="{B6B5D4A3-EC48-4948-B56B-369ED226E95B}" type="slidenum">
              <a:rPr lang="nl-NL" smtClean="0"/>
              <a:pPr/>
              <a:t>‹nr.›</a:t>
            </a:fld>
            <a:endParaRPr lang="nl-NL" dirty="0"/>
          </a:p>
        </p:txBody>
      </p:sp>
      <p:pic>
        <p:nvPicPr>
          <p:cNvPr id="10" name="Afbeelding 9" descr="SURF_fc.png"/>
          <p:cNvPicPr>
            <a:picLocks noChangeAspect="1"/>
          </p:cNvPicPr>
          <p:nvPr userDrawn="1"/>
        </p:nvPicPr>
        <p:blipFill>
          <a:blip r:embed="rId2" cstate="print"/>
          <a:stretch>
            <a:fillRect/>
          </a:stretch>
        </p:blipFill>
        <p:spPr>
          <a:xfrm>
            <a:off x="7956376" y="6381328"/>
            <a:ext cx="720080" cy="3670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Afgeronde rechthoek 7"/>
          <p:cNvSpPr/>
          <p:nvPr userDrawn="1"/>
        </p:nvSpPr>
        <p:spPr>
          <a:xfrm>
            <a:off x="372818" y="6302507"/>
            <a:ext cx="8542582" cy="479293"/>
          </a:xfrm>
          <a:prstGeom prst="roundRect">
            <a:avLst>
              <a:gd name="adj" fmla="val 37374"/>
            </a:avLst>
          </a:prstGeom>
          <a:solidFill>
            <a:srgbClr val="FBB04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7" name="Footer Placeholder 4"/>
          <p:cNvSpPr>
            <a:spLocks noGrp="1"/>
          </p:cNvSpPr>
          <p:nvPr>
            <p:ph type="ftr" sz="quarter" idx="11"/>
          </p:nvPr>
        </p:nvSpPr>
        <p:spPr>
          <a:xfrm>
            <a:off x="457200" y="6356351"/>
            <a:ext cx="4495800" cy="349250"/>
          </a:xfrm>
        </p:spPr>
        <p:txBody>
          <a:bodyPr/>
          <a:lstStyle>
            <a:lvl1pPr algn="l">
              <a:defRPr>
                <a:solidFill>
                  <a:schemeClr val="tx1"/>
                </a:solidFill>
                <a:latin typeface="Arial" pitchFamily="34" charset="0"/>
                <a:cs typeface="Arial" pitchFamily="34" charset="0"/>
              </a:defRPr>
            </a:lvl1pPr>
          </a:lstStyle>
          <a:p>
            <a:endParaRPr lang="nl-NL" dirty="0"/>
          </a:p>
        </p:txBody>
      </p:sp>
      <p:sp>
        <p:nvSpPr>
          <p:cNvPr id="8" name="Slide Number Placeholder 5"/>
          <p:cNvSpPr>
            <a:spLocks noGrp="1"/>
          </p:cNvSpPr>
          <p:nvPr>
            <p:ph type="sldNum" sz="quarter" idx="12"/>
          </p:nvPr>
        </p:nvSpPr>
        <p:spPr>
          <a:xfrm>
            <a:off x="5867400" y="6356350"/>
            <a:ext cx="2133600" cy="365125"/>
          </a:xfrm>
        </p:spPr>
        <p:txBody>
          <a:bodyPr/>
          <a:lstStyle>
            <a:lvl1pPr>
              <a:defRPr>
                <a:solidFill>
                  <a:schemeClr val="tx1"/>
                </a:solidFill>
              </a:defRPr>
            </a:lvl1pPr>
          </a:lstStyle>
          <a:p>
            <a:fld id="{B6B5D4A3-EC48-4948-B56B-369ED226E95B}" type="slidenum">
              <a:rPr lang="nl-NL" smtClean="0"/>
              <a:pPr/>
              <a:t>‹nr.›</a:t>
            </a:fld>
            <a:endParaRPr lang="nl-NL" dirty="0"/>
          </a:p>
        </p:txBody>
      </p:sp>
      <p:pic>
        <p:nvPicPr>
          <p:cNvPr id="9" name="Afbeelding 8" descr="SURF_fc.png"/>
          <p:cNvPicPr>
            <a:picLocks noChangeAspect="1"/>
          </p:cNvPicPr>
          <p:nvPr userDrawn="1"/>
        </p:nvPicPr>
        <p:blipFill>
          <a:blip r:embed="rId2" cstate="print"/>
          <a:stretch>
            <a:fillRect/>
          </a:stretch>
        </p:blipFill>
        <p:spPr>
          <a:xfrm>
            <a:off x="7956376" y="6381328"/>
            <a:ext cx="720080" cy="3670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heet">
    <p:spTree>
      <p:nvGrpSpPr>
        <p:cNvPr id="1" name=""/>
        <p:cNvGrpSpPr/>
        <p:nvPr/>
      </p:nvGrpSpPr>
      <p:grpSpPr>
        <a:xfrm>
          <a:off x="0" y="0"/>
          <a:ext cx="0" cy="0"/>
          <a:chOff x="0" y="0"/>
          <a:chExt cx="0" cy="0"/>
        </a:xfrm>
      </p:grpSpPr>
      <p:sp>
        <p:nvSpPr>
          <p:cNvPr id="6" name="Afgeronde rechthoek 7"/>
          <p:cNvSpPr/>
          <p:nvPr userDrawn="1"/>
        </p:nvSpPr>
        <p:spPr>
          <a:xfrm>
            <a:off x="304800" y="381000"/>
            <a:ext cx="8610600" cy="6172200"/>
          </a:xfrm>
          <a:prstGeom prst="roundRect">
            <a:avLst>
              <a:gd name="adj" fmla="val 3015"/>
            </a:avLst>
          </a:prstGeom>
          <a:solidFill>
            <a:srgbClr val="F897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4" name="Afbeelding 3" descr="SURF_what SURF can do_fc.png"/>
          <p:cNvPicPr>
            <a:picLocks noChangeAspect="1"/>
          </p:cNvPicPr>
          <p:nvPr userDrawn="1"/>
        </p:nvPicPr>
        <p:blipFill>
          <a:blip r:embed="rId2" cstate="print"/>
          <a:stretch>
            <a:fillRect/>
          </a:stretch>
        </p:blipFill>
        <p:spPr>
          <a:xfrm>
            <a:off x="4499992" y="5373216"/>
            <a:ext cx="3888432" cy="85315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nl-NL" smtClean="0"/>
              <a:t>16 October 2008</a:t>
            </a:r>
            <a:endParaRPr lang="nl-NL"/>
          </a:p>
        </p:txBody>
      </p:sp>
      <p:sp>
        <p:nvSpPr>
          <p:cNvPr id="3" name="AutoShape 5"/>
          <p:cNvSpPr>
            <a:spLocks noGrp="1" noChangeArrowheads="1"/>
          </p:cNvSpPr>
          <p:nvPr>
            <p:ph type="sldNum" sz="quarter" idx="11"/>
          </p:nvPr>
        </p:nvSpPr>
        <p:spPr>
          <a:ln/>
        </p:spPr>
        <p:txBody>
          <a:bodyPr/>
          <a:lstStyle>
            <a:lvl1pPr>
              <a:defRPr/>
            </a:lvl1pPr>
          </a:lstStyle>
          <a:p>
            <a:pPr>
              <a:defRPr/>
            </a:pPr>
            <a:fld id="{58659D79-39FB-47E4-BF9D-B85699D4A7A1}" type="slidenum">
              <a:rPr lang="nl-NL"/>
              <a:pPr>
                <a:defRPr/>
              </a:pPr>
              <a:t>‹nr.›</a:t>
            </a:fld>
            <a:endParaRPr lang="nl-NL"/>
          </a:p>
        </p:txBody>
      </p:sp>
      <p:sp>
        <p:nvSpPr>
          <p:cNvPr id="4" name="Rectangle 6"/>
          <p:cNvSpPr>
            <a:spLocks noGrp="1" noChangeArrowheads="1"/>
          </p:cNvSpPr>
          <p:nvPr>
            <p:ph type="ftr" sz="quarter" idx="12"/>
          </p:nvPr>
        </p:nvSpPr>
        <p:spPr>
          <a:ln/>
        </p:spPr>
        <p:txBody>
          <a:bodyPr/>
          <a:lstStyle>
            <a:lvl1pPr>
              <a:defRPr/>
            </a:lvl1pPr>
          </a:lstStyle>
          <a:p>
            <a:pPr>
              <a:defRPr/>
            </a:pPr>
            <a:r>
              <a:rPr lang="nl-NL" smtClean="0"/>
              <a:t>SURF - Innovation with Impact</a:t>
            </a:r>
            <a:endParaRPr lang="nl-NL"/>
          </a:p>
        </p:txBody>
      </p:sp>
    </p:spTree>
    <p:extLst>
      <p:ext uri="{BB962C8B-B14F-4D97-AF65-F5344CB8AC3E}">
        <p14:creationId xmlns:p14="http://schemas.microsoft.com/office/powerpoint/2010/main" xmlns="" val="35705315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FDEE6-CF89-4867-987B-10E2E55F17DE}" type="datetimeFigureOut">
              <a:rPr lang="nl-NL" smtClean="0"/>
              <a:pPr/>
              <a:t>8-11-2012</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5D4A3-EC48-4948-B56B-369ED226E95B}"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rikduval.wordpress.com/about/"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hyperlink" Target="http://www.ou.nl/eCache/DEF/18/176.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hyperlink" Target="http://www.utwente.nl/gw/ist/medewerkers/Vakgroepvoorzitter/ton_de_Jong/" TargetMode="External"/><Relationship Id="rId5" Type="http://schemas.openxmlformats.org/officeDocument/2006/relationships/diagramQuickStyle" Target="../diagrams/quickStyle2.xml"/><Relationship Id="rId10" Type="http://schemas.openxmlformats.org/officeDocument/2006/relationships/hyperlink" Target="http://wwwis.win.tue.nl/~wvdaalst/aboutme.htm" TargetMode="External"/><Relationship Id="rId4" Type="http://schemas.openxmlformats.org/officeDocument/2006/relationships/diagramLayout" Target="../diagrams/layout2.xml"/><Relationship Id="rId9" Type="http://schemas.openxmlformats.org/officeDocument/2006/relationships/hyperlink" Target="http://www.ou.nl/web/leren-in-en-met-sociale-netwerken/cv-hendrik-drachsle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ideo" Target="file:///C:\Users\surf\Desktop\User%20Needs.wmv" TargetMode="Externa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file:///C:\Users\surf\Desktop\Course%20by%20Course.wmv" TargetMode="Externa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C:\Users\surf\Desktop\ProFanalytics.wmv"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ideo" Target="file:///C:\Users\surf\Desktop\MAIS.wmv" TargetMode="Externa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C:\Users\surf\Desktop\Pinpoint.wmv"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file:///C:\Users\surf\Desktop\Uvaanalytics.wmv" TargetMode="Externa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ideo" Target="file:///C:\Users\surf\Desktop\CurriM.wmv" TargetMode="Externa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surf.n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urf.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slideshare.net/ChristienBok/surf-educause-201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s://tekri.athabascau.ca/analytic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dougclow.org/2011/02/28/the-learning-analytics-cycle/"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971D"/>
        </a:solidFill>
        <a:effectLst/>
      </p:bgPr>
    </p:bg>
    <p:spTree>
      <p:nvGrpSpPr>
        <p:cNvPr id="1" name=""/>
        <p:cNvGrpSpPr/>
        <p:nvPr/>
      </p:nvGrpSpPr>
      <p:grpSpPr>
        <a:xfrm>
          <a:off x="0" y="0"/>
          <a:ext cx="0" cy="0"/>
          <a:chOff x="0" y="0"/>
          <a:chExt cx="0" cy="0"/>
        </a:xfrm>
      </p:grpSpPr>
      <p:pic>
        <p:nvPicPr>
          <p:cNvPr id="13" name="Picture 12" descr="voorkant Bieb.jpg"/>
          <p:cNvPicPr>
            <a:picLocks noChangeAspect="1"/>
          </p:cNvPicPr>
          <p:nvPr/>
        </p:nvPicPr>
        <p:blipFill>
          <a:blip r:embed="rId3" cstate="print"/>
          <a:stretch>
            <a:fillRect/>
          </a:stretch>
        </p:blipFill>
        <p:spPr>
          <a:xfrm>
            <a:off x="0" y="188640"/>
            <a:ext cx="9144000" cy="5040560"/>
          </a:xfrm>
          <a:prstGeom prst="rect">
            <a:avLst/>
          </a:prstGeom>
        </p:spPr>
      </p:pic>
      <p:pic>
        <p:nvPicPr>
          <p:cNvPr id="8" name="Afbeelding 3"/>
          <p:cNvPicPr>
            <a:picLocks noChangeAspect="1"/>
          </p:cNvPicPr>
          <p:nvPr/>
        </p:nvPicPr>
        <p:blipFill>
          <a:blip r:embed="rId4" cstate="print"/>
          <a:stretch>
            <a:fillRect/>
          </a:stretch>
        </p:blipFill>
        <p:spPr>
          <a:xfrm>
            <a:off x="-36512" y="0"/>
            <a:ext cx="9180512" cy="6858000"/>
          </a:xfrm>
          <a:prstGeom prst="rect">
            <a:avLst/>
          </a:prstGeom>
        </p:spPr>
      </p:pic>
      <p:sp>
        <p:nvSpPr>
          <p:cNvPr id="9" name="AutoShape 2"/>
          <p:cNvSpPr>
            <a:spLocks/>
          </p:cNvSpPr>
          <p:nvPr/>
        </p:nvSpPr>
        <p:spPr bwMode="auto">
          <a:xfrm>
            <a:off x="539552" y="404664"/>
            <a:ext cx="8077200" cy="1447924"/>
          </a:xfrm>
          <a:prstGeom prst="roundRect">
            <a:avLst>
              <a:gd name="adj" fmla="val 15000"/>
            </a:avLst>
          </a:prstGeom>
          <a:solidFill>
            <a:srgbClr val="F8971D"/>
          </a:solidFill>
          <a:ln w="25400">
            <a:noFill/>
            <a:miter lim="800000"/>
            <a:headEnd/>
            <a:tailEnd/>
          </a:ln>
        </p:spPr>
        <p:txBody>
          <a:bodyPr lIns="0" tIns="0" rIns="0" bIns="0" anchor="ctr"/>
          <a:lstStyle/>
          <a:p>
            <a:pPr lvl="1"/>
            <a:r>
              <a:rPr lang="en-US" sz="3000" b="1" dirty="0" smtClean="0">
                <a:solidFill>
                  <a:schemeClr val="bg1"/>
                </a:solidFill>
                <a:latin typeface="Arial" pitchFamily="34" charset="0"/>
                <a:cs typeface="Arial" pitchFamily="34" charset="0"/>
              </a:rPr>
              <a:t>Learning Analytics - </a:t>
            </a:r>
            <a:r>
              <a:rPr lang="en-US" sz="3000" dirty="0" smtClean="0">
                <a:solidFill>
                  <a:schemeClr val="bg1"/>
                </a:solidFill>
              </a:rPr>
              <a:t>Bridging the Gap between Theory and Practice</a:t>
            </a:r>
          </a:p>
          <a:p>
            <a:pPr lvl="1"/>
            <a:endParaRPr lang="en-US" sz="3200" b="1" dirty="0">
              <a:solidFill>
                <a:schemeClr val="bg1"/>
              </a:solidFill>
              <a:latin typeface="Arial" pitchFamily="34" charset="0"/>
              <a:cs typeface="Arial" pitchFamily="34" charset="0"/>
            </a:endParaRPr>
          </a:p>
        </p:txBody>
      </p:sp>
      <p:sp>
        <p:nvSpPr>
          <p:cNvPr id="10" name="TextBox 9"/>
          <p:cNvSpPr txBox="1"/>
          <p:nvPr/>
        </p:nvSpPr>
        <p:spPr>
          <a:xfrm>
            <a:off x="533400" y="5446693"/>
            <a:ext cx="4038600" cy="1200329"/>
          </a:xfrm>
          <a:prstGeom prst="rect">
            <a:avLst/>
          </a:prstGeom>
          <a:noFill/>
        </p:spPr>
        <p:txBody>
          <a:bodyPr wrap="square" rtlCol="0">
            <a:spAutoFit/>
          </a:bodyPr>
          <a:lstStyle/>
          <a:p>
            <a:r>
              <a:rPr lang="nl-NL" sz="2400" dirty="0" smtClean="0">
                <a:solidFill>
                  <a:schemeClr val="bg1"/>
                </a:solidFill>
                <a:latin typeface="Arial" pitchFamily="34" charset="0"/>
                <a:cs typeface="Arial" pitchFamily="34" charset="0"/>
              </a:rPr>
              <a:t>John Doove, SURF </a:t>
            </a:r>
            <a:r>
              <a:rPr lang="nl-NL" sz="2400" dirty="0" err="1" smtClean="0">
                <a:solidFill>
                  <a:schemeClr val="bg1"/>
                </a:solidFill>
                <a:latin typeface="Arial" pitchFamily="34" charset="0"/>
                <a:cs typeface="Arial" pitchFamily="34" charset="0"/>
              </a:rPr>
              <a:t>educause</a:t>
            </a:r>
            <a:r>
              <a:rPr lang="nl-NL" sz="2400" dirty="0" smtClean="0">
                <a:solidFill>
                  <a:schemeClr val="bg1"/>
                </a:solidFill>
                <a:latin typeface="Arial" pitchFamily="34" charset="0"/>
                <a:cs typeface="Arial" pitchFamily="34" charset="0"/>
              </a:rPr>
              <a:t> </a:t>
            </a:r>
            <a:r>
              <a:rPr lang="nl-NL" sz="2400" dirty="0" err="1" smtClean="0">
                <a:solidFill>
                  <a:schemeClr val="bg1"/>
                </a:solidFill>
                <a:latin typeface="Arial" pitchFamily="34" charset="0"/>
                <a:cs typeface="Arial" pitchFamily="34" charset="0"/>
              </a:rPr>
              <a:t>Annual</a:t>
            </a:r>
            <a:r>
              <a:rPr lang="nl-NL" sz="2400" dirty="0" smtClean="0">
                <a:solidFill>
                  <a:schemeClr val="bg1"/>
                </a:solidFill>
                <a:latin typeface="Arial" pitchFamily="34" charset="0"/>
                <a:cs typeface="Arial" pitchFamily="34" charset="0"/>
              </a:rPr>
              <a:t> meeting, </a:t>
            </a:r>
            <a:r>
              <a:rPr lang="nl-NL" sz="2400" dirty="0" err="1" smtClean="0">
                <a:solidFill>
                  <a:schemeClr val="bg1"/>
                </a:solidFill>
                <a:latin typeface="Arial" pitchFamily="34" charset="0"/>
                <a:cs typeface="Arial" pitchFamily="34" charset="0"/>
              </a:rPr>
              <a:t>nov</a:t>
            </a:r>
            <a:r>
              <a:rPr lang="nl-NL" sz="2400" dirty="0" smtClean="0">
                <a:solidFill>
                  <a:schemeClr val="bg1"/>
                </a:solidFill>
                <a:latin typeface="Arial" pitchFamily="34" charset="0"/>
                <a:cs typeface="Arial" pitchFamily="34" charset="0"/>
              </a:rPr>
              <a:t> 8, 2012</a:t>
            </a:r>
          </a:p>
        </p:txBody>
      </p:sp>
      <p:sp>
        <p:nvSpPr>
          <p:cNvPr id="11" name="AutoShape 2"/>
          <p:cNvSpPr>
            <a:spLocks/>
          </p:cNvSpPr>
          <p:nvPr/>
        </p:nvSpPr>
        <p:spPr bwMode="auto">
          <a:xfrm>
            <a:off x="533400" y="1892300"/>
            <a:ext cx="8077200" cy="698500"/>
          </a:xfrm>
          <a:prstGeom prst="roundRect">
            <a:avLst>
              <a:gd name="adj" fmla="val 15000"/>
            </a:avLst>
          </a:prstGeom>
          <a:solidFill>
            <a:srgbClr val="F8971D"/>
          </a:solidFill>
          <a:ln w="25400">
            <a:noFill/>
            <a:miter lim="800000"/>
            <a:headEnd/>
            <a:tailEnd/>
          </a:ln>
        </p:spPr>
        <p:txBody>
          <a:bodyPr lIns="0" tIns="0" rIns="0" bIns="0" anchor="ctr"/>
          <a:lstStyle/>
          <a:p>
            <a:r>
              <a:rPr lang="en-US" dirty="0" smtClean="0">
                <a:solidFill>
                  <a:schemeClr val="bg1"/>
                </a:solidFill>
              </a:rPr>
              <a:t> What Grassroots Projects Reveal about Learning Analytics in Dutch Higher Education</a:t>
            </a:r>
            <a:endParaRPr lang="en-US" dirty="0">
              <a:solidFill>
                <a:schemeClr val="bg1"/>
              </a:solidFill>
            </a:endParaRPr>
          </a:p>
        </p:txBody>
      </p:sp>
      <p:pic>
        <p:nvPicPr>
          <p:cNvPr id="15" name="Afbeelding 14" descr="SURF_fc.png"/>
          <p:cNvPicPr>
            <a:picLocks noChangeAspect="1"/>
          </p:cNvPicPr>
          <p:nvPr/>
        </p:nvPicPr>
        <p:blipFill>
          <a:blip r:embed="rId5" cstate="print"/>
          <a:stretch>
            <a:fillRect/>
          </a:stretch>
        </p:blipFill>
        <p:spPr>
          <a:xfrm>
            <a:off x="7236296" y="5661248"/>
            <a:ext cx="1412465" cy="7200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Learner</a:t>
            </a:r>
            <a:endParaRPr lang="nl-NL" dirty="0"/>
          </a:p>
        </p:txBody>
      </p:sp>
      <p:grpSp>
        <p:nvGrpSpPr>
          <p:cNvPr id="4" name="Groep 3"/>
          <p:cNvGrpSpPr/>
          <p:nvPr/>
        </p:nvGrpSpPr>
        <p:grpSpPr>
          <a:xfrm>
            <a:off x="1547664" y="1916832"/>
            <a:ext cx="2448272" cy="2309043"/>
            <a:chOff x="3885530" y="1384"/>
            <a:chExt cx="1372939" cy="1372939"/>
          </a:xfrm>
        </p:grpSpPr>
        <p:sp>
          <p:nvSpPr>
            <p:cNvPr id="5" name="Ovaal 4"/>
            <p:cNvSpPr/>
            <p:nvPr/>
          </p:nvSpPr>
          <p:spPr>
            <a:xfrm>
              <a:off x="3885530" y="1384"/>
              <a:ext cx="1372939" cy="13729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al 4"/>
            <p:cNvSpPr/>
            <p:nvPr/>
          </p:nvSpPr>
          <p:spPr>
            <a:xfrm>
              <a:off x="4086592" y="202446"/>
              <a:ext cx="970815" cy="970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nl-NL" sz="3200" kern="1200" dirty="0" err="1" smtClean="0"/>
                <a:t>Learner</a:t>
              </a:r>
              <a:endParaRPr lang="nl-NL" sz="3200" kern="1200" dirty="0"/>
            </a:p>
          </p:txBody>
        </p:sp>
      </p:grpSp>
      <p:pic>
        <p:nvPicPr>
          <p:cNvPr id="7" name="Picture 2" descr="C:\Users\surf\Desktop\Presentatie edu\128214942.jpg"/>
          <p:cNvPicPr>
            <a:picLocks noChangeAspect="1" noChangeArrowheads="1"/>
          </p:cNvPicPr>
          <p:nvPr/>
        </p:nvPicPr>
        <p:blipFill>
          <a:blip r:embed="rId2" cstate="print"/>
          <a:srcRect/>
          <a:stretch>
            <a:fillRect/>
          </a:stretch>
        </p:blipFill>
        <p:spPr bwMode="auto">
          <a:xfrm>
            <a:off x="5148064" y="1700808"/>
            <a:ext cx="2885008" cy="4230886"/>
          </a:xfrm>
          <a:prstGeom prst="rect">
            <a:avLst/>
          </a:prstGeom>
          <a:noFill/>
        </p:spPr>
      </p:pic>
      <p:sp>
        <p:nvSpPr>
          <p:cNvPr id="8" name="Gelijkbenige driehoek 7"/>
          <p:cNvSpPr/>
          <p:nvPr/>
        </p:nvSpPr>
        <p:spPr>
          <a:xfrm>
            <a:off x="1187624" y="4653136"/>
            <a:ext cx="1944216" cy="144016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smtClean="0"/>
              <a:t>Privacy</a:t>
            </a:r>
          </a:p>
          <a:p>
            <a:pPr algn="ctr"/>
            <a:r>
              <a:rPr lang="nl-NL" dirty="0" smtClean="0"/>
              <a:t>&amp; </a:t>
            </a:r>
            <a:r>
              <a:rPr lang="nl-NL" dirty="0" err="1" smtClean="0"/>
              <a:t>Ethics</a:t>
            </a: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Data</a:t>
            </a:r>
            <a:endParaRPr lang="nl-NL" dirty="0"/>
          </a:p>
        </p:txBody>
      </p:sp>
      <p:pic>
        <p:nvPicPr>
          <p:cNvPr id="1026" name="Picture 2" descr="C:\Users\surf\Desktop\Presentatie edu\128214914.jpg"/>
          <p:cNvPicPr>
            <a:picLocks noChangeAspect="1" noChangeArrowheads="1"/>
          </p:cNvPicPr>
          <p:nvPr/>
        </p:nvPicPr>
        <p:blipFill>
          <a:blip r:embed="rId2" cstate="print"/>
          <a:srcRect/>
          <a:stretch>
            <a:fillRect/>
          </a:stretch>
        </p:blipFill>
        <p:spPr bwMode="auto">
          <a:xfrm>
            <a:off x="4067944" y="1844824"/>
            <a:ext cx="4762500" cy="3571875"/>
          </a:xfrm>
          <a:prstGeom prst="rect">
            <a:avLst/>
          </a:prstGeom>
          <a:noFill/>
        </p:spPr>
      </p:pic>
      <p:grpSp>
        <p:nvGrpSpPr>
          <p:cNvPr id="5" name="Groep 4"/>
          <p:cNvGrpSpPr/>
          <p:nvPr/>
        </p:nvGrpSpPr>
        <p:grpSpPr>
          <a:xfrm>
            <a:off x="971600" y="1916832"/>
            <a:ext cx="2088232" cy="2160240"/>
            <a:chOff x="5342794" y="1458648"/>
            <a:chExt cx="1372939" cy="1372939"/>
          </a:xfrm>
        </p:grpSpPr>
        <p:sp>
          <p:nvSpPr>
            <p:cNvPr id="6" name="Ovaal 5"/>
            <p:cNvSpPr/>
            <p:nvPr/>
          </p:nvSpPr>
          <p:spPr>
            <a:xfrm>
              <a:off x="5342794" y="1458648"/>
              <a:ext cx="1372939" cy="13729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al 4"/>
            <p:cNvSpPr/>
            <p:nvPr/>
          </p:nvSpPr>
          <p:spPr>
            <a:xfrm>
              <a:off x="5543856" y="1659710"/>
              <a:ext cx="970815" cy="970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nl-NL" sz="2800" kern="1200" dirty="0" smtClean="0"/>
                <a:t>Data</a:t>
              </a:r>
              <a:endParaRPr lang="nl-NL" sz="2800" kern="1200" dirty="0"/>
            </a:p>
          </p:txBody>
        </p:sp>
      </p:grpSp>
      <p:sp>
        <p:nvSpPr>
          <p:cNvPr id="8" name="Cilinder 7"/>
          <p:cNvSpPr/>
          <p:nvPr/>
        </p:nvSpPr>
        <p:spPr>
          <a:xfrm>
            <a:off x="755576" y="4293096"/>
            <a:ext cx="1368152" cy="1728192"/>
          </a:xfrm>
          <a:prstGeom prst="ca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dirty="0" err="1" smtClean="0"/>
              <a:t>Availability</a:t>
            </a:r>
            <a:r>
              <a:rPr lang="nl-NL" dirty="0" smtClean="0"/>
              <a:t>/</a:t>
            </a:r>
            <a:r>
              <a:rPr lang="nl-NL" dirty="0" err="1" smtClean="0"/>
              <a:t>Quality</a:t>
            </a:r>
            <a:r>
              <a:rPr lang="nl-NL" dirty="0" smtClean="0"/>
              <a:t>/</a:t>
            </a:r>
          </a:p>
          <a:p>
            <a:pPr algn="ctr"/>
            <a:r>
              <a:rPr lang="nl-NL" dirty="0" err="1" smtClean="0"/>
              <a:t>Usability</a:t>
            </a:r>
            <a:endParaRPr lang="nl-NL" dirty="0" smtClean="0"/>
          </a:p>
          <a:p>
            <a:pPr algn="ct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Metrics</a:t>
            </a:r>
            <a:endParaRPr lang="nl-NL" dirty="0"/>
          </a:p>
        </p:txBody>
      </p:sp>
      <p:pic>
        <p:nvPicPr>
          <p:cNvPr id="2050" name="Picture 2" descr="C:\Users\surf\Desktop\Presentatie edu\128214954.jpg"/>
          <p:cNvPicPr>
            <a:picLocks noChangeAspect="1" noChangeArrowheads="1"/>
          </p:cNvPicPr>
          <p:nvPr/>
        </p:nvPicPr>
        <p:blipFill>
          <a:blip r:embed="rId2" cstate="print"/>
          <a:srcRect/>
          <a:stretch>
            <a:fillRect/>
          </a:stretch>
        </p:blipFill>
        <p:spPr bwMode="auto">
          <a:xfrm>
            <a:off x="6084168" y="4221088"/>
            <a:ext cx="1872208" cy="1872208"/>
          </a:xfrm>
          <a:prstGeom prst="rect">
            <a:avLst/>
          </a:prstGeom>
          <a:noFill/>
        </p:spPr>
      </p:pic>
      <p:grpSp>
        <p:nvGrpSpPr>
          <p:cNvPr id="5" name="Groep 4"/>
          <p:cNvGrpSpPr/>
          <p:nvPr/>
        </p:nvGrpSpPr>
        <p:grpSpPr>
          <a:xfrm>
            <a:off x="467544" y="1700808"/>
            <a:ext cx="2232248" cy="2376264"/>
            <a:chOff x="3885530" y="2915913"/>
            <a:chExt cx="1372939" cy="1372939"/>
          </a:xfrm>
        </p:grpSpPr>
        <p:sp>
          <p:nvSpPr>
            <p:cNvPr id="6" name="Ovaal 5"/>
            <p:cNvSpPr/>
            <p:nvPr/>
          </p:nvSpPr>
          <p:spPr>
            <a:xfrm>
              <a:off x="3885530" y="2915913"/>
              <a:ext cx="1372939" cy="13729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al 4"/>
            <p:cNvSpPr/>
            <p:nvPr/>
          </p:nvSpPr>
          <p:spPr>
            <a:xfrm>
              <a:off x="4086592" y="3116975"/>
              <a:ext cx="970815" cy="970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nl-NL" sz="2800" kern="1200" dirty="0" err="1" smtClean="0"/>
                <a:t>Metrics</a:t>
              </a:r>
              <a:endParaRPr lang="nl-NL" sz="2800" kern="1200" dirty="0"/>
            </a:p>
          </p:txBody>
        </p:sp>
      </p:grpSp>
      <p:pic>
        <p:nvPicPr>
          <p:cNvPr id="2051" name="Picture 3" descr="C:\Users\surf\Desktop\Tijdelijke Sync map_03-11-2012\LA\Presentatie stuff\correlation - casality.png"/>
          <p:cNvPicPr>
            <a:picLocks noChangeAspect="1" noChangeArrowheads="1"/>
          </p:cNvPicPr>
          <p:nvPr/>
        </p:nvPicPr>
        <p:blipFill>
          <a:blip r:embed="rId3" cstate="print"/>
          <a:srcRect/>
          <a:stretch>
            <a:fillRect/>
          </a:stretch>
        </p:blipFill>
        <p:spPr bwMode="auto">
          <a:xfrm>
            <a:off x="2915816" y="1700808"/>
            <a:ext cx="5893172" cy="2448272"/>
          </a:xfrm>
          <a:prstGeom prst="rect">
            <a:avLst/>
          </a:prstGeom>
          <a:noFill/>
        </p:spPr>
      </p:pic>
      <p:pic>
        <p:nvPicPr>
          <p:cNvPr id="2052" name="Picture 4" descr="C:\Users\surf\Desktop\Tijdelijke Sync map_03-11-2012\LA\Presentatie stuff\data_laptop.jpg"/>
          <p:cNvPicPr>
            <a:picLocks noChangeAspect="1" noChangeArrowheads="1"/>
          </p:cNvPicPr>
          <p:nvPr/>
        </p:nvPicPr>
        <p:blipFill>
          <a:blip r:embed="rId4" cstate="print"/>
          <a:srcRect/>
          <a:stretch>
            <a:fillRect/>
          </a:stretch>
        </p:blipFill>
        <p:spPr bwMode="auto">
          <a:xfrm>
            <a:off x="2627784" y="4149080"/>
            <a:ext cx="2088232" cy="1800200"/>
          </a:xfrm>
          <a:prstGeom prst="rect">
            <a:avLst/>
          </a:prstGeom>
          <a:noFill/>
        </p:spPr>
      </p:pic>
      <p:sp>
        <p:nvSpPr>
          <p:cNvPr id="10" name="PIJL-RECHTS 9"/>
          <p:cNvSpPr/>
          <p:nvPr/>
        </p:nvSpPr>
        <p:spPr>
          <a:xfrm>
            <a:off x="5004048" y="4941168"/>
            <a:ext cx="72008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additive="base">
                                        <p:cTn id="21" dur="500" fill="hold"/>
                                        <p:tgtEl>
                                          <p:spTgt spid="2050"/>
                                        </p:tgtEl>
                                        <p:attrNameLst>
                                          <p:attrName>ppt_x</p:attrName>
                                        </p:attrNameLst>
                                      </p:cBhvr>
                                      <p:tavLst>
                                        <p:tav tm="0">
                                          <p:val>
                                            <p:strVal val="#ppt_x"/>
                                          </p:val>
                                        </p:tav>
                                        <p:tav tm="100000">
                                          <p:val>
                                            <p:strVal val="#ppt_x"/>
                                          </p:val>
                                        </p:tav>
                                      </p:tavLst>
                                    </p:anim>
                                    <p:anim calcmode="lin" valueType="num">
                                      <p:cBhvr additive="base">
                                        <p:cTn id="2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Interventions</a:t>
            </a:r>
            <a:endParaRPr lang="nl-NL" dirty="0"/>
          </a:p>
        </p:txBody>
      </p:sp>
      <p:grpSp>
        <p:nvGrpSpPr>
          <p:cNvPr id="4" name="Groep 3"/>
          <p:cNvGrpSpPr/>
          <p:nvPr/>
        </p:nvGrpSpPr>
        <p:grpSpPr>
          <a:xfrm>
            <a:off x="755576" y="2060848"/>
            <a:ext cx="2414662" cy="2270646"/>
            <a:chOff x="2428265" y="1458648"/>
            <a:chExt cx="1372939" cy="1372939"/>
          </a:xfrm>
        </p:grpSpPr>
        <p:sp>
          <p:nvSpPr>
            <p:cNvPr id="5" name="Ovaal 4"/>
            <p:cNvSpPr/>
            <p:nvPr/>
          </p:nvSpPr>
          <p:spPr>
            <a:xfrm>
              <a:off x="2428265" y="1458648"/>
              <a:ext cx="1372939" cy="137293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al 4"/>
            <p:cNvSpPr/>
            <p:nvPr/>
          </p:nvSpPr>
          <p:spPr>
            <a:xfrm>
              <a:off x="2629327" y="1659710"/>
              <a:ext cx="970815" cy="9708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nl-NL" sz="2400" kern="1200" dirty="0" err="1" smtClean="0"/>
                <a:t>Interventions</a:t>
              </a:r>
              <a:endParaRPr lang="nl-NL" sz="2400" kern="1200" dirty="0"/>
            </a:p>
          </p:txBody>
        </p:sp>
      </p:grpSp>
      <p:pic>
        <p:nvPicPr>
          <p:cNvPr id="3074" name="Picture 2" descr="C:\Users\surf\Desktop\Presentatie edu\128218299.jpg"/>
          <p:cNvPicPr>
            <a:picLocks noChangeAspect="1" noChangeArrowheads="1"/>
          </p:cNvPicPr>
          <p:nvPr/>
        </p:nvPicPr>
        <p:blipFill>
          <a:blip r:embed="rId2" cstate="print"/>
          <a:srcRect/>
          <a:stretch>
            <a:fillRect/>
          </a:stretch>
        </p:blipFill>
        <p:spPr bwMode="auto">
          <a:xfrm>
            <a:off x="4355976" y="1772816"/>
            <a:ext cx="4272136" cy="32041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Now</a:t>
            </a:r>
            <a:r>
              <a:rPr lang="nl-NL" dirty="0" smtClean="0"/>
              <a:t> </a:t>
            </a:r>
            <a:r>
              <a:rPr lang="nl-NL" dirty="0" err="1" smtClean="0"/>
              <a:t>what</a:t>
            </a:r>
            <a:r>
              <a:rPr lang="nl-NL" dirty="0" smtClean="0"/>
              <a:t>? (1)</a:t>
            </a:r>
            <a:endParaRPr lang="nl-NL" dirty="0"/>
          </a:p>
        </p:txBody>
      </p:sp>
      <p:sp>
        <p:nvSpPr>
          <p:cNvPr id="3" name="Tijdelijke aanduiding voor inhoud 2"/>
          <p:cNvSpPr>
            <a:spLocks noGrp="1"/>
          </p:cNvSpPr>
          <p:nvPr>
            <p:ph idx="1"/>
          </p:nvPr>
        </p:nvSpPr>
        <p:spPr/>
        <p:txBody>
          <a:bodyPr>
            <a:normAutofit fontScale="77500" lnSpcReduction="20000"/>
          </a:bodyPr>
          <a:lstStyle/>
          <a:p>
            <a:r>
              <a:rPr lang="en-US" dirty="0" smtClean="0"/>
              <a:t>Find out if it appeals to our (broader) community?</a:t>
            </a:r>
          </a:p>
          <a:p>
            <a:endParaRPr lang="en-US" dirty="0" smtClean="0"/>
          </a:p>
          <a:p>
            <a:r>
              <a:rPr lang="en-US" dirty="0" smtClean="0"/>
              <a:t>Bring together the relevant different fields of Expertise</a:t>
            </a:r>
          </a:p>
          <a:p>
            <a:endParaRPr lang="en-US" dirty="0" smtClean="0"/>
          </a:p>
          <a:p>
            <a:r>
              <a:rPr lang="en-US" dirty="0" smtClean="0"/>
              <a:t>Facilitate the transfer of Knowledge between Theory (</a:t>
            </a:r>
            <a:r>
              <a:rPr lang="en-US" dirty="0" err="1" smtClean="0"/>
              <a:t>dataming</a:t>
            </a:r>
            <a:r>
              <a:rPr lang="en-US" dirty="0" smtClean="0"/>
              <a:t>, educational/pedagogical expertise, legal experts) and Practice (teachers, students and support staff) </a:t>
            </a:r>
          </a:p>
          <a:p>
            <a:endParaRPr lang="en-US" dirty="0" smtClean="0"/>
          </a:p>
          <a:p>
            <a:r>
              <a:rPr lang="en-US" dirty="0" smtClean="0"/>
              <a:t>Identify the possibilities and risks involved in Learning Analytics</a:t>
            </a:r>
          </a:p>
          <a:p>
            <a:endParaRPr lang="en-US" dirty="0" smtClean="0"/>
          </a:p>
          <a:p>
            <a:r>
              <a:rPr lang="en-US" dirty="0" smtClean="0"/>
              <a:t>What can be done? What can’t be done (yet)? And what is holding us back in what we want to do?</a:t>
            </a:r>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urf\AppData\Local\Microsoft\Windows\Temporary Internet Files\Content.Outlook\0YGPRLPK\Model2LosEN-03.png"/>
          <p:cNvPicPr>
            <a:picLocks noChangeAspect="1" noChangeArrowheads="1"/>
          </p:cNvPicPr>
          <p:nvPr/>
        </p:nvPicPr>
        <p:blipFill>
          <a:blip r:embed="rId3" cstate="print"/>
          <a:srcRect/>
          <a:stretch>
            <a:fillRect/>
          </a:stretch>
        </p:blipFill>
        <p:spPr bwMode="auto">
          <a:xfrm>
            <a:off x="827584" y="1052736"/>
            <a:ext cx="9326633" cy="5328591"/>
          </a:xfrm>
          <a:prstGeom prst="rect">
            <a:avLst/>
          </a:prstGeom>
          <a:noFill/>
        </p:spPr>
      </p:pic>
      <p:pic>
        <p:nvPicPr>
          <p:cNvPr id="6" name="Picture 6" descr="C:\Users\surf\Desktop\Tijdelijke Sync map_03-11-2012\LA\Presentatie stuff\copy-of-program-pitc-learning-analytics-kd_tdelt_m5k\copy-of-program-pitc-learning-analytics-kd_tdelt_m5k-089_142200_673531\data\repo\123541797.png"/>
          <p:cNvPicPr>
            <a:picLocks noChangeAspect="1" noChangeArrowheads="1"/>
          </p:cNvPicPr>
          <p:nvPr/>
        </p:nvPicPr>
        <p:blipFill>
          <a:blip r:embed="rId4" cstate="print"/>
          <a:srcRect/>
          <a:stretch>
            <a:fillRect/>
          </a:stretch>
        </p:blipFill>
        <p:spPr bwMode="auto">
          <a:xfrm>
            <a:off x="179512" y="1412776"/>
            <a:ext cx="8640960" cy="5445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694 -0.04213 L -0.32865 -0.39884 " pathEditMode="relative" rAng="0" ptsTypes="AA">
                                      <p:cBhvr>
                                        <p:cTn id="6" dur="2000" fill="hold"/>
                                        <p:tgtEl>
                                          <p:spTgt spid="2050"/>
                                        </p:tgtEl>
                                        <p:attrNameLst>
                                          <p:attrName>ppt_x</p:attrName>
                                          <p:attrName>ppt_y</p:attrName>
                                        </p:attrNameLst>
                                      </p:cBhvr>
                                      <p:rCtr x="-193" y="-178"/>
                                    </p:animMotion>
                                  </p:childTnLst>
                                </p:cTn>
                              </p:par>
                              <p:par>
                                <p:cTn id="7" presetID="6" presetClass="emph" presetSubtype="0" fill="hold" nodeType="withEffect">
                                  <p:stCondLst>
                                    <p:cond delay="0"/>
                                  </p:stCondLst>
                                  <p:childTnLst>
                                    <p:animScale>
                                      <p:cBhvr>
                                        <p:cTn id="8" dur="2000" fill="hold"/>
                                        <p:tgtEl>
                                          <p:spTgt spid="2050"/>
                                        </p:tgtEl>
                                      </p:cBhvr>
                                      <p:by x="50000" y="50000"/>
                                    </p:animScale>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err="1" smtClean="0"/>
              <a:t>Characteristics</a:t>
            </a:r>
            <a:endParaRPr lang="nl-NL" dirty="0"/>
          </a:p>
        </p:txBody>
      </p:sp>
      <p:sp>
        <p:nvSpPr>
          <p:cNvPr id="6" name="Tijdelijke aanduiding voor inhoud 5"/>
          <p:cNvSpPr>
            <a:spLocks noGrp="1"/>
          </p:cNvSpPr>
          <p:nvPr>
            <p:ph idx="1"/>
          </p:nvPr>
        </p:nvSpPr>
        <p:spPr/>
        <p:txBody>
          <a:bodyPr/>
          <a:lstStyle/>
          <a:p>
            <a:r>
              <a:rPr lang="en-US" dirty="0" smtClean="0"/>
              <a:t>Experimental, Explorative</a:t>
            </a:r>
          </a:p>
          <a:p>
            <a:r>
              <a:rPr lang="en-US" dirty="0" smtClean="0"/>
              <a:t>Short period of time (7 months, March – October 2012), little funding (average project $20.000, funding max $14.000)</a:t>
            </a:r>
          </a:p>
          <a:p>
            <a:r>
              <a:rPr lang="en-US" dirty="0" smtClean="0"/>
              <a:t>Failing was an option! as long as it was done responsibly and fully documented </a:t>
            </a:r>
            <a:r>
              <a:rPr lang="en-US" dirty="0" smtClean="0">
                <a:sym typeface="Wingdings" pitchFamily="2" charset="2"/>
              </a:rPr>
              <a:t></a:t>
            </a:r>
          </a:p>
          <a:p>
            <a:r>
              <a:rPr lang="en-US" dirty="0" smtClean="0">
                <a:sym typeface="Wingdings" pitchFamily="2" charset="2"/>
              </a:rPr>
              <a:t>Lessons Learned are key, share them</a:t>
            </a:r>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187624" y="1700808"/>
          <a:ext cx="6552728" cy="448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p:cNvSpPr txBox="1"/>
          <p:nvPr/>
        </p:nvSpPr>
        <p:spPr>
          <a:xfrm>
            <a:off x="6012160" y="3789040"/>
            <a:ext cx="2279564" cy="646331"/>
          </a:xfrm>
          <a:prstGeom prst="rect">
            <a:avLst/>
          </a:prstGeom>
          <a:noFill/>
        </p:spPr>
        <p:txBody>
          <a:bodyPr wrap="square" rtlCol="0">
            <a:spAutoFit/>
          </a:bodyPr>
          <a:lstStyle/>
          <a:p>
            <a:pPr lvl="0"/>
            <a:r>
              <a:rPr lang="nl-NL" dirty="0" smtClean="0">
                <a:hlinkClick r:id="rId8"/>
              </a:rPr>
              <a:t>Prof. Dr. Erik Duval</a:t>
            </a:r>
            <a:r>
              <a:rPr lang="nl-NL" dirty="0" smtClean="0"/>
              <a:t> </a:t>
            </a:r>
          </a:p>
          <a:p>
            <a:endParaRPr lang="nl-NL" dirty="0"/>
          </a:p>
        </p:txBody>
      </p:sp>
      <p:sp>
        <p:nvSpPr>
          <p:cNvPr id="4" name="Tekstvak 3"/>
          <p:cNvSpPr txBox="1"/>
          <p:nvPr/>
        </p:nvSpPr>
        <p:spPr>
          <a:xfrm>
            <a:off x="3491880" y="3645024"/>
            <a:ext cx="2527394" cy="369332"/>
          </a:xfrm>
          <a:prstGeom prst="rect">
            <a:avLst/>
          </a:prstGeom>
          <a:noFill/>
        </p:spPr>
        <p:txBody>
          <a:bodyPr wrap="square" rtlCol="0">
            <a:spAutoFit/>
          </a:bodyPr>
          <a:lstStyle/>
          <a:p>
            <a:pPr lvl="0"/>
            <a:r>
              <a:rPr lang="nl-NL" u="sng" dirty="0" smtClean="0">
                <a:hlinkClick r:id="rId9"/>
              </a:rPr>
              <a:t>Dr. Hendrik Drachsler</a:t>
            </a:r>
            <a:endParaRPr lang="nl-NL" dirty="0" smtClean="0"/>
          </a:p>
        </p:txBody>
      </p:sp>
      <p:sp>
        <p:nvSpPr>
          <p:cNvPr id="5" name="Tekstvak 4"/>
          <p:cNvSpPr txBox="1"/>
          <p:nvPr/>
        </p:nvSpPr>
        <p:spPr>
          <a:xfrm>
            <a:off x="971600" y="3717032"/>
            <a:ext cx="2973278" cy="369332"/>
          </a:xfrm>
          <a:prstGeom prst="rect">
            <a:avLst/>
          </a:prstGeom>
          <a:noFill/>
        </p:spPr>
        <p:txBody>
          <a:bodyPr wrap="square" rtlCol="0">
            <a:spAutoFit/>
          </a:bodyPr>
          <a:lstStyle/>
          <a:p>
            <a:pPr lvl="0"/>
            <a:r>
              <a:rPr lang="nl-NL" dirty="0" smtClean="0">
                <a:hlinkClick r:id="rId10"/>
              </a:rPr>
              <a:t>Prof. Dr. Wil van der Aalst</a:t>
            </a:r>
            <a:endParaRPr lang="nl-NL" dirty="0" smtClean="0"/>
          </a:p>
        </p:txBody>
      </p:sp>
      <p:sp>
        <p:nvSpPr>
          <p:cNvPr id="6" name="Tekstvak 5"/>
          <p:cNvSpPr txBox="1"/>
          <p:nvPr/>
        </p:nvSpPr>
        <p:spPr>
          <a:xfrm>
            <a:off x="4860032" y="5805264"/>
            <a:ext cx="2061526" cy="369332"/>
          </a:xfrm>
          <a:prstGeom prst="rect">
            <a:avLst/>
          </a:prstGeom>
          <a:noFill/>
        </p:spPr>
        <p:txBody>
          <a:bodyPr wrap="square" rtlCol="0">
            <a:spAutoFit/>
          </a:bodyPr>
          <a:lstStyle/>
          <a:p>
            <a:pPr lvl="0"/>
            <a:r>
              <a:rPr lang="nl-NL" dirty="0" smtClean="0">
                <a:hlinkClick r:id="rId11"/>
              </a:rPr>
              <a:t>Prof. dr. Ton de Jong</a:t>
            </a:r>
            <a:endParaRPr lang="nl-NL" dirty="0"/>
          </a:p>
        </p:txBody>
      </p:sp>
      <p:sp>
        <p:nvSpPr>
          <p:cNvPr id="7" name="Tekstvak 6"/>
          <p:cNvSpPr txBox="1"/>
          <p:nvPr/>
        </p:nvSpPr>
        <p:spPr>
          <a:xfrm>
            <a:off x="1907704" y="5877272"/>
            <a:ext cx="2305568" cy="369332"/>
          </a:xfrm>
          <a:prstGeom prst="rect">
            <a:avLst/>
          </a:prstGeom>
          <a:noFill/>
        </p:spPr>
        <p:txBody>
          <a:bodyPr wrap="none" rtlCol="0">
            <a:spAutoFit/>
          </a:bodyPr>
          <a:lstStyle/>
          <a:p>
            <a:pPr lvl="0"/>
            <a:r>
              <a:rPr lang="nl-NL" dirty="0" smtClean="0">
                <a:hlinkClick r:id="rId12"/>
              </a:rPr>
              <a:t>Prof. Dr. Paul Kirschner</a:t>
            </a:r>
            <a:endParaRPr lang="nl-NL" dirty="0" smtClean="0"/>
          </a:p>
        </p:txBody>
      </p:sp>
      <p:sp>
        <p:nvSpPr>
          <p:cNvPr id="8" name="Titel 7"/>
          <p:cNvSpPr>
            <a:spLocks noGrp="1"/>
          </p:cNvSpPr>
          <p:nvPr>
            <p:ph type="title"/>
          </p:nvPr>
        </p:nvSpPr>
        <p:spPr/>
        <p:txBody>
          <a:bodyPr/>
          <a:lstStyle/>
          <a:p>
            <a:r>
              <a:rPr lang="nl-NL" dirty="0" smtClean="0"/>
              <a:t>Expert </a:t>
            </a:r>
            <a:r>
              <a:rPr lang="nl-NL" dirty="0" err="1" smtClean="0"/>
              <a:t>group</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Process of </a:t>
            </a:r>
            <a:r>
              <a:rPr lang="nl-NL" dirty="0" err="1" smtClean="0"/>
              <a:t>Selection</a:t>
            </a:r>
            <a:endParaRPr lang="nl-NL" dirty="0"/>
          </a:p>
        </p:txBody>
      </p:sp>
      <p:sp>
        <p:nvSpPr>
          <p:cNvPr id="3" name="Tijdelijke aanduiding voor inhoud 2"/>
          <p:cNvSpPr>
            <a:spLocks noGrp="1"/>
          </p:cNvSpPr>
          <p:nvPr>
            <p:ph idx="1"/>
          </p:nvPr>
        </p:nvSpPr>
        <p:spPr/>
        <p:txBody>
          <a:bodyPr/>
          <a:lstStyle/>
          <a:p>
            <a:r>
              <a:rPr lang="en-US" dirty="0" smtClean="0"/>
              <a:t>15 projects submitted</a:t>
            </a:r>
          </a:p>
          <a:p>
            <a:r>
              <a:rPr lang="en-US" dirty="0" smtClean="0"/>
              <a:t>Feedback meeting. For all proposals. </a:t>
            </a:r>
          </a:p>
          <a:p>
            <a:pPr lvl="1">
              <a:buFont typeface="Wingdings" pitchFamily="2" charset="2"/>
              <a:buChar char="ü"/>
            </a:pPr>
            <a:r>
              <a:rPr lang="en-US" dirty="0" smtClean="0"/>
              <a:t>Advice from experts</a:t>
            </a:r>
          </a:p>
          <a:p>
            <a:pPr lvl="1">
              <a:buFont typeface="Wingdings" pitchFamily="2" charset="2"/>
              <a:buChar char="ü"/>
            </a:pPr>
            <a:r>
              <a:rPr lang="en-US" dirty="0" smtClean="0"/>
              <a:t>Learned from reflecting and discussing their proposal</a:t>
            </a:r>
          </a:p>
          <a:p>
            <a:pPr lvl="1">
              <a:buFont typeface="Wingdings" pitchFamily="2" charset="2"/>
              <a:buChar char="ü"/>
            </a:pPr>
            <a:r>
              <a:rPr lang="en-US" dirty="0" smtClean="0"/>
              <a:t>Learned from others/other proposals</a:t>
            </a:r>
          </a:p>
          <a:p>
            <a:pPr lvl="1">
              <a:buFont typeface="Wingdings" pitchFamily="2" charset="2"/>
              <a:buChar char="ü"/>
            </a:pPr>
            <a:r>
              <a:rPr lang="en-US" dirty="0" smtClean="0"/>
              <a:t>First steps of a community in the making</a:t>
            </a:r>
          </a:p>
          <a:p>
            <a:pPr>
              <a:buFont typeface="Wingdings" pitchFamily="2" charset="2"/>
              <a:buChar char="Ø"/>
            </a:pPr>
            <a:r>
              <a:rPr lang="en-US" dirty="0" smtClean="0"/>
              <a:t>All proposals got better, </a:t>
            </a:r>
          </a:p>
          <a:p>
            <a:pPr>
              <a:buFont typeface="Wingdings" pitchFamily="2" charset="2"/>
              <a:buChar char="Ø"/>
            </a:pPr>
            <a:r>
              <a:rPr lang="en-US" dirty="0" smtClean="0"/>
              <a:t>Some of which were not funded, started anyway </a:t>
            </a:r>
          </a:p>
          <a:p>
            <a:r>
              <a:rPr lang="en-US" dirty="0" smtClean="0"/>
              <a:t>7 Projects </a:t>
            </a:r>
            <a:r>
              <a:rPr lang="en-US" dirty="0" err="1" smtClean="0"/>
              <a:t>recieved</a:t>
            </a:r>
            <a:r>
              <a:rPr lang="en-US" dirty="0" smtClean="0"/>
              <a:t> funding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Process </a:t>
            </a:r>
            <a:r>
              <a:rPr lang="nl-NL" dirty="0" err="1" smtClean="0"/>
              <a:t>during</a:t>
            </a:r>
            <a:r>
              <a:rPr lang="nl-NL" dirty="0" smtClean="0"/>
              <a:t> the </a:t>
            </a:r>
            <a:r>
              <a:rPr lang="nl-NL" dirty="0" err="1" smtClean="0"/>
              <a:t>Projects</a:t>
            </a:r>
            <a:endParaRPr lang="nl-NL" dirty="0"/>
          </a:p>
        </p:txBody>
      </p:sp>
      <p:sp>
        <p:nvSpPr>
          <p:cNvPr id="3" name="Tijdelijke aanduiding voor inhoud 2"/>
          <p:cNvSpPr>
            <a:spLocks noGrp="1"/>
          </p:cNvSpPr>
          <p:nvPr>
            <p:ph idx="1"/>
          </p:nvPr>
        </p:nvSpPr>
        <p:spPr>
          <a:xfrm>
            <a:off x="457200" y="1600201"/>
            <a:ext cx="8229600" cy="1252736"/>
          </a:xfrm>
        </p:spPr>
        <p:txBody>
          <a:bodyPr>
            <a:normAutofit fontScale="92500" lnSpcReduction="10000"/>
          </a:bodyPr>
          <a:lstStyle/>
          <a:p>
            <a:r>
              <a:rPr lang="en-US" dirty="0" smtClean="0"/>
              <a:t>Regular meetings (kick off, midterm, final)</a:t>
            </a:r>
          </a:p>
          <a:p>
            <a:r>
              <a:rPr lang="en-US" dirty="0" smtClean="0"/>
              <a:t>Blogs as a means of reporting progress but also to exchange knowledge and involve the community</a:t>
            </a:r>
          </a:p>
          <a:p>
            <a:endParaRPr lang="nl-NL" dirty="0" smtClean="0"/>
          </a:p>
          <a:p>
            <a:endParaRPr lang="nl-NL" dirty="0" smtClean="0"/>
          </a:p>
          <a:p>
            <a:endParaRPr lang="nl-NL" dirty="0" smtClean="0"/>
          </a:p>
          <a:p>
            <a:pPr>
              <a:buNone/>
            </a:pPr>
            <a:endParaRPr lang="nl-NL" dirty="0"/>
          </a:p>
        </p:txBody>
      </p:sp>
      <p:pic>
        <p:nvPicPr>
          <p:cNvPr id="6" name="Picture 2" descr="C:\Users\surf\Desktop\Tijdelijke Sync map_03-11-2012\LA\Presentatie stuff\SURFspace screenshot.png"/>
          <p:cNvPicPr>
            <a:picLocks noChangeAspect="1" noChangeArrowheads="1"/>
          </p:cNvPicPr>
          <p:nvPr/>
        </p:nvPicPr>
        <p:blipFill>
          <a:blip r:embed="rId2" cstate="print"/>
          <a:srcRect/>
          <a:stretch>
            <a:fillRect/>
          </a:stretch>
        </p:blipFill>
        <p:spPr bwMode="auto">
          <a:xfrm>
            <a:off x="2358295" y="3068960"/>
            <a:ext cx="6785705" cy="324036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Outline</a:t>
            </a:r>
            <a:endParaRPr lang="en-US" dirty="0"/>
          </a:p>
        </p:txBody>
      </p:sp>
      <p:sp>
        <p:nvSpPr>
          <p:cNvPr id="3" name="Tijdelijke aanduiding voor inhoud 2"/>
          <p:cNvSpPr>
            <a:spLocks noGrp="1"/>
          </p:cNvSpPr>
          <p:nvPr>
            <p:ph idx="1"/>
          </p:nvPr>
        </p:nvSpPr>
        <p:spPr/>
        <p:txBody>
          <a:bodyPr/>
          <a:lstStyle/>
          <a:p>
            <a:r>
              <a:rPr lang="en-US" dirty="0" smtClean="0"/>
              <a:t>Some context</a:t>
            </a:r>
          </a:p>
          <a:p>
            <a:endParaRPr lang="en-US" dirty="0" smtClean="0"/>
          </a:p>
          <a:p>
            <a:r>
              <a:rPr lang="en-US" dirty="0" smtClean="0"/>
              <a:t>Explorative program on Learning Analytics - process</a:t>
            </a:r>
          </a:p>
          <a:p>
            <a:endParaRPr lang="en-US" dirty="0" smtClean="0"/>
          </a:p>
          <a:p>
            <a:r>
              <a:rPr lang="en-US" dirty="0" smtClean="0"/>
              <a:t>Projects</a:t>
            </a:r>
          </a:p>
          <a:p>
            <a:endParaRPr lang="en-US" dirty="0" smtClean="0"/>
          </a:p>
          <a:p>
            <a:r>
              <a:rPr lang="en-US" dirty="0" smtClean="0"/>
              <a:t>Now what?</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Projects</a:t>
            </a:r>
            <a:r>
              <a:rPr lang="nl-NL" dirty="0" smtClean="0"/>
              <a:t>: a </a:t>
            </a:r>
            <a:r>
              <a:rPr lang="nl-NL" dirty="0" err="1" smtClean="0"/>
              <a:t>variety</a:t>
            </a:r>
            <a:r>
              <a:rPr lang="nl-NL" dirty="0" smtClean="0"/>
              <a:t> of analytics</a:t>
            </a:r>
            <a:endParaRPr lang="nl-NL" dirty="0"/>
          </a:p>
        </p:txBody>
      </p:sp>
      <p:sp>
        <p:nvSpPr>
          <p:cNvPr id="3" name="Tijdelijke aanduiding voor inhoud 2"/>
          <p:cNvSpPr>
            <a:spLocks noGrp="1"/>
          </p:cNvSpPr>
          <p:nvPr>
            <p:ph idx="1"/>
          </p:nvPr>
        </p:nvSpPr>
        <p:spPr/>
        <p:txBody>
          <a:bodyPr/>
          <a:lstStyle/>
          <a:p>
            <a:r>
              <a:rPr lang="nl-NL" dirty="0" smtClean="0"/>
              <a:t>A </a:t>
            </a:r>
            <a:r>
              <a:rPr lang="en-US" dirty="0" smtClean="0"/>
              <a:t>diverse bunch</a:t>
            </a:r>
          </a:p>
          <a:p>
            <a:pPr lvl="1"/>
            <a:r>
              <a:rPr lang="en-US" dirty="0" smtClean="0"/>
              <a:t>Different data sets</a:t>
            </a:r>
          </a:p>
          <a:p>
            <a:pPr lvl="1"/>
            <a:r>
              <a:rPr lang="en-US" dirty="0" smtClean="0"/>
              <a:t>Different target groups</a:t>
            </a:r>
          </a:p>
          <a:p>
            <a:pPr lvl="1"/>
            <a:r>
              <a:rPr lang="en-US" dirty="0" smtClean="0"/>
              <a:t>Different goals</a:t>
            </a:r>
          </a:p>
          <a:p>
            <a:r>
              <a:rPr lang="en-US" dirty="0" smtClean="0"/>
              <a:t>Some set out from a </a:t>
            </a:r>
            <a:r>
              <a:rPr lang="en-US" b="1" dirty="0" smtClean="0"/>
              <a:t>research</a:t>
            </a:r>
            <a:r>
              <a:rPr lang="en-US" dirty="0" smtClean="0"/>
              <a:t> perspective others from a </a:t>
            </a:r>
            <a:r>
              <a:rPr lang="en-US" b="1" dirty="0" smtClean="0"/>
              <a:t>practical</a:t>
            </a:r>
            <a:r>
              <a:rPr lang="en-US" dirty="0" smtClean="0"/>
              <a:t> issue they wanted to address related to learning analytics.</a:t>
            </a:r>
          </a:p>
          <a:p>
            <a:r>
              <a:rPr lang="en-US" dirty="0" smtClean="0"/>
              <a:t>All: brought together experts that hadn’t frequently worked together before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User Needs </a:t>
            </a:r>
            <a:br>
              <a:rPr lang="nl-NL" dirty="0" smtClean="0"/>
            </a:br>
            <a:r>
              <a:rPr lang="nl-NL" sz="2000" i="1" dirty="0" smtClean="0"/>
              <a:t>Free </a:t>
            </a:r>
            <a:r>
              <a:rPr lang="en-US" sz="2000" i="1" dirty="0" smtClean="0"/>
              <a:t>University</a:t>
            </a:r>
            <a:r>
              <a:rPr lang="nl-NL" sz="2000" i="1" dirty="0" smtClean="0"/>
              <a:t> of Amsterdam and the </a:t>
            </a:r>
            <a:r>
              <a:rPr lang="nl-NL" sz="2000" i="1" dirty="0" err="1" smtClean="0"/>
              <a:t>University</a:t>
            </a:r>
            <a:r>
              <a:rPr lang="nl-NL" sz="2000" i="1" dirty="0" smtClean="0"/>
              <a:t> of Amsterdam</a:t>
            </a:r>
            <a:endParaRPr lang="nl-NL" sz="2000" i="1" dirty="0"/>
          </a:p>
        </p:txBody>
      </p:sp>
      <p:sp>
        <p:nvSpPr>
          <p:cNvPr id="3" name="Tijdelijke aanduiding voor inhoud 2"/>
          <p:cNvSpPr>
            <a:spLocks noGrp="1"/>
          </p:cNvSpPr>
          <p:nvPr>
            <p:ph idx="1"/>
          </p:nvPr>
        </p:nvSpPr>
        <p:spPr/>
        <p:txBody>
          <a:bodyPr>
            <a:normAutofit lnSpcReduction="10000"/>
          </a:bodyPr>
          <a:lstStyle/>
          <a:p>
            <a:pPr>
              <a:buNone/>
            </a:pPr>
            <a:r>
              <a:rPr lang="nl-NL" b="1" dirty="0" smtClean="0"/>
              <a:t>Data</a:t>
            </a:r>
            <a:r>
              <a:rPr lang="nl-NL" dirty="0" smtClean="0"/>
              <a:t>: </a:t>
            </a:r>
            <a:r>
              <a:rPr lang="nl-NL" dirty="0" err="1" smtClean="0"/>
              <a:t>Use</a:t>
            </a:r>
            <a:r>
              <a:rPr lang="nl-NL" dirty="0" smtClean="0"/>
              <a:t> of Learning </a:t>
            </a:r>
            <a:r>
              <a:rPr lang="nl-NL" dirty="0" err="1" smtClean="0"/>
              <a:t>objects</a:t>
            </a:r>
            <a:r>
              <a:rPr lang="nl-NL" dirty="0" smtClean="0"/>
              <a:t> (e.g. short </a:t>
            </a:r>
            <a:r>
              <a:rPr lang="nl-NL" dirty="0" err="1" smtClean="0"/>
              <a:t>instructional</a:t>
            </a:r>
            <a:r>
              <a:rPr lang="nl-NL" dirty="0" smtClean="0"/>
              <a:t> </a:t>
            </a:r>
            <a:r>
              <a:rPr lang="nl-NL" dirty="0" err="1" smtClean="0"/>
              <a:t>videos</a:t>
            </a:r>
            <a:r>
              <a:rPr lang="nl-NL" dirty="0" smtClean="0"/>
              <a:t>)</a:t>
            </a:r>
          </a:p>
          <a:p>
            <a:pPr>
              <a:buNone/>
            </a:pPr>
            <a:r>
              <a:rPr lang="nl-NL" b="1" dirty="0" smtClean="0"/>
              <a:t>Target Group</a:t>
            </a:r>
            <a:r>
              <a:rPr lang="nl-NL" dirty="0" smtClean="0"/>
              <a:t>: </a:t>
            </a:r>
            <a:r>
              <a:rPr lang="nl-NL" dirty="0" err="1" smtClean="0"/>
              <a:t>students</a:t>
            </a:r>
            <a:r>
              <a:rPr lang="nl-NL" dirty="0" smtClean="0"/>
              <a:t>/</a:t>
            </a:r>
            <a:r>
              <a:rPr lang="nl-NL" dirty="0" err="1" smtClean="0"/>
              <a:t>teachers</a:t>
            </a:r>
            <a:endParaRPr lang="nl-NL" dirty="0" smtClean="0"/>
          </a:p>
          <a:p>
            <a:pPr>
              <a:buNone/>
            </a:pPr>
            <a:r>
              <a:rPr lang="nl-NL" b="1" dirty="0" err="1" smtClean="0"/>
              <a:t>Aims</a:t>
            </a:r>
            <a:r>
              <a:rPr lang="nl-NL" dirty="0" smtClean="0"/>
              <a:t>: </a:t>
            </a:r>
            <a:r>
              <a:rPr lang="nl-NL" dirty="0" err="1" smtClean="0"/>
              <a:t>gain</a:t>
            </a:r>
            <a:r>
              <a:rPr lang="nl-NL" dirty="0" smtClean="0"/>
              <a:t> </a:t>
            </a:r>
            <a:r>
              <a:rPr lang="nl-NL" dirty="0" err="1" smtClean="0"/>
              <a:t>insight</a:t>
            </a:r>
            <a:r>
              <a:rPr lang="nl-NL" dirty="0" smtClean="0"/>
              <a:t> in the </a:t>
            </a:r>
            <a:r>
              <a:rPr lang="nl-NL" dirty="0" err="1" smtClean="0"/>
              <a:t>use</a:t>
            </a:r>
            <a:r>
              <a:rPr lang="nl-NL" dirty="0" smtClean="0"/>
              <a:t> of </a:t>
            </a:r>
          </a:p>
          <a:p>
            <a:pPr>
              <a:buNone/>
            </a:pPr>
            <a:r>
              <a:rPr lang="nl-NL" dirty="0" smtClean="0"/>
              <a:t>Learning </a:t>
            </a:r>
            <a:r>
              <a:rPr lang="nl-NL" dirty="0" err="1" smtClean="0"/>
              <a:t>objects</a:t>
            </a:r>
            <a:r>
              <a:rPr lang="nl-NL" dirty="0" smtClean="0"/>
              <a:t>,</a:t>
            </a:r>
          </a:p>
          <a:p>
            <a:pPr>
              <a:buNone/>
            </a:pPr>
            <a:r>
              <a:rPr lang="nl-NL" dirty="0" smtClean="0"/>
              <a:t>&amp;</a:t>
            </a:r>
          </a:p>
          <a:p>
            <a:pPr>
              <a:buNone/>
            </a:pPr>
            <a:r>
              <a:rPr lang="nl-NL" dirty="0" err="1" smtClean="0"/>
              <a:t>Identify</a:t>
            </a:r>
            <a:r>
              <a:rPr lang="nl-NL" dirty="0" smtClean="0"/>
              <a:t> the </a:t>
            </a:r>
            <a:r>
              <a:rPr lang="nl-NL" dirty="0" err="1" smtClean="0"/>
              <a:t>need</a:t>
            </a:r>
            <a:r>
              <a:rPr lang="nl-NL" dirty="0" smtClean="0"/>
              <a:t> and </a:t>
            </a:r>
            <a:r>
              <a:rPr lang="nl-NL" dirty="0" err="1" smtClean="0"/>
              <a:t>thoughts</a:t>
            </a:r>
            <a:r>
              <a:rPr lang="nl-NL" dirty="0" smtClean="0"/>
              <a:t> of </a:t>
            </a:r>
          </a:p>
          <a:p>
            <a:pPr>
              <a:buNone/>
            </a:pPr>
            <a:r>
              <a:rPr lang="nl-NL" dirty="0" err="1" smtClean="0"/>
              <a:t>students</a:t>
            </a:r>
            <a:r>
              <a:rPr lang="nl-NL" dirty="0" smtClean="0"/>
              <a:t> and </a:t>
            </a:r>
            <a:r>
              <a:rPr lang="nl-NL" dirty="0" err="1" smtClean="0"/>
              <a:t>teachers</a:t>
            </a:r>
            <a:r>
              <a:rPr lang="nl-NL" dirty="0" smtClean="0"/>
              <a:t> </a:t>
            </a:r>
            <a:r>
              <a:rPr lang="nl-NL" dirty="0" err="1" smtClean="0"/>
              <a:t>with</a:t>
            </a:r>
            <a:r>
              <a:rPr lang="nl-NL" dirty="0" smtClean="0"/>
              <a:t> </a:t>
            </a:r>
            <a:r>
              <a:rPr lang="nl-NL" dirty="0" err="1" smtClean="0"/>
              <a:t>regard</a:t>
            </a:r>
            <a:endParaRPr lang="nl-NL" dirty="0" smtClean="0"/>
          </a:p>
          <a:p>
            <a:pPr>
              <a:buNone/>
            </a:pPr>
            <a:r>
              <a:rPr lang="nl-NL" dirty="0" smtClean="0"/>
              <a:t>to learning analytics</a:t>
            </a:r>
          </a:p>
          <a:p>
            <a:pPr>
              <a:buNone/>
            </a:pPr>
            <a:endParaRPr lang="nl-NL" dirty="0" smtClean="0"/>
          </a:p>
          <a:p>
            <a:pPr>
              <a:buNone/>
            </a:pPr>
            <a:endParaRPr lang="nl-NL" dirty="0" smtClean="0"/>
          </a:p>
          <a:p>
            <a:pPr>
              <a:buNone/>
            </a:pPr>
            <a:endParaRPr lang="nl-NL" dirty="0"/>
          </a:p>
        </p:txBody>
      </p:sp>
      <p:pic>
        <p:nvPicPr>
          <p:cNvPr id="4" name="Afbeelding 3"/>
          <p:cNvPicPr/>
          <p:nvPr/>
        </p:nvPicPr>
        <p:blipFill>
          <a:blip r:embed="rId3" cstate="print"/>
          <a:srcRect/>
          <a:stretch>
            <a:fillRect/>
          </a:stretch>
        </p:blipFill>
        <p:spPr bwMode="auto">
          <a:xfrm>
            <a:off x="5868144" y="2132856"/>
            <a:ext cx="2985889" cy="4043957"/>
          </a:xfrm>
          <a:prstGeom prst="rect">
            <a:avLst/>
          </a:prstGeom>
          <a:noFill/>
          <a:ln w="9525">
            <a:noFill/>
            <a:miter lim="800000"/>
            <a:headEnd/>
            <a:tailEnd/>
          </a:ln>
        </p:spPr>
      </p:pic>
      <p:pic>
        <p:nvPicPr>
          <p:cNvPr id="5" name="User Needs.wmv">
            <a:hlinkClick r:id="" action="ppaction://media"/>
          </p:cNvPr>
          <p:cNvPicPr>
            <a:picLocks noRot="1" noChangeAspect="1"/>
          </p:cNvPicPr>
          <p:nvPr>
            <a:videoFile r:link="rId1"/>
          </p:nvPr>
        </p:nvPicPr>
        <p:blipFill>
          <a:blip r:embed="rId4" cstate="print"/>
          <a:stretch>
            <a:fillRect/>
          </a:stretch>
        </p:blipFill>
        <p:spPr>
          <a:xfrm>
            <a:off x="467544" y="980728"/>
            <a:ext cx="8244408" cy="6183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Vak voor Vak (Course </a:t>
            </a:r>
            <a:r>
              <a:rPr lang="nl-NL" dirty="0" err="1" smtClean="0"/>
              <a:t>by</a:t>
            </a:r>
            <a:r>
              <a:rPr lang="nl-NL" dirty="0" smtClean="0"/>
              <a:t> Course)</a:t>
            </a:r>
            <a:br>
              <a:rPr lang="nl-NL" dirty="0" smtClean="0"/>
            </a:br>
            <a:r>
              <a:rPr lang="nl-NL" sz="3100" i="1" dirty="0" smtClean="0"/>
              <a:t>Leiden </a:t>
            </a:r>
            <a:r>
              <a:rPr lang="nl-NL" sz="3100" i="1" dirty="0" err="1" smtClean="0"/>
              <a:t>University</a:t>
            </a:r>
            <a:endParaRPr lang="nl-NL" sz="3100" i="1" dirty="0"/>
          </a:p>
        </p:txBody>
      </p:sp>
      <p:sp>
        <p:nvSpPr>
          <p:cNvPr id="3" name="Tijdelijke aanduiding voor inhoud 2"/>
          <p:cNvSpPr>
            <a:spLocks noGrp="1"/>
          </p:cNvSpPr>
          <p:nvPr>
            <p:ph idx="1"/>
          </p:nvPr>
        </p:nvSpPr>
        <p:spPr/>
        <p:txBody>
          <a:bodyPr/>
          <a:lstStyle/>
          <a:p>
            <a:pPr>
              <a:buNone/>
            </a:pPr>
            <a:r>
              <a:rPr lang="nl-NL" b="1" dirty="0" smtClean="0"/>
              <a:t>Data</a:t>
            </a:r>
            <a:r>
              <a:rPr lang="nl-NL" dirty="0" smtClean="0"/>
              <a:t>: Course </a:t>
            </a:r>
            <a:r>
              <a:rPr lang="nl-NL" dirty="0" err="1" smtClean="0"/>
              <a:t>evaluations</a:t>
            </a:r>
            <a:r>
              <a:rPr lang="nl-NL" dirty="0" smtClean="0"/>
              <a:t> (content, teacher, </a:t>
            </a:r>
            <a:r>
              <a:rPr lang="nl-NL" dirty="0" err="1" smtClean="0"/>
              <a:t>length</a:t>
            </a:r>
            <a:r>
              <a:rPr lang="nl-NL" dirty="0" smtClean="0"/>
              <a:t> etc.) </a:t>
            </a:r>
            <a:r>
              <a:rPr lang="nl-NL" dirty="0" err="1" smtClean="0"/>
              <a:t>by</a:t>
            </a:r>
            <a:r>
              <a:rPr lang="nl-NL" dirty="0" smtClean="0"/>
              <a:t> </a:t>
            </a:r>
            <a:r>
              <a:rPr lang="nl-NL" dirty="0" err="1" smtClean="0"/>
              <a:t>students</a:t>
            </a:r>
            <a:r>
              <a:rPr lang="nl-NL" dirty="0" smtClean="0"/>
              <a:t> and student performance data</a:t>
            </a:r>
          </a:p>
          <a:p>
            <a:pPr>
              <a:buNone/>
            </a:pPr>
            <a:r>
              <a:rPr lang="nl-NL" b="1" dirty="0" smtClean="0"/>
              <a:t>Target Group</a:t>
            </a:r>
            <a:r>
              <a:rPr lang="nl-NL" dirty="0" smtClean="0"/>
              <a:t>: Educational Managers </a:t>
            </a:r>
          </a:p>
          <a:p>
            <a:pPr>
              <a:buNone/>
            </a:pPr>
            <a:r>
              <a:rPr lang="nl-NL" b="1" dirty="0" err="1" smtClean="0"/>
              <a:t>Aim</a:t>
            </a:r>
            <a:r>
              <a:rPr lang="nl-NL" dirty="0" smtClean="0"/>
              <a:t>: Provide </a:t>
            </a:r>
            <a:r>
              <a:rPr lang="nl-NL" dirty="0" err="1" smtClean="0"/>
              <a:t>Insight</a:t>
            </a:r>
            <a:r>
              <a:rPr lang="nl-NL" dirty="0" smtClean="0"/>
              <a:t> in performance indicators and </a:t>
            </a:r>
            <a:r>
              <a:rPr lang="nl-NL" dirty="0" err="1" smtClean="0"/>
              <a:t>quality</a:t>
            </a:r>
            <a:r>
              <a:rPr lang="nl-NL" dirty="0" smtClean="0"/>
              <a:t> </a:t>
            </a:r>
            <a:r>
              <a:rPr lang="nl-NL" dirty="0" err="1" smtClean="0"/>
              <a:t>measures</a:t>
            </a:r>
            <a:r>
              <a:rPr lang="nl-NL" dirty="0" smtClean="0"/>
              <a:t> </a:t>
            </a:r>
            <a:r>
              <a:rPr lang="nl-NL" dirty="0" err="1" smtClean="0"/>
              <a:t>through</a:t>
            </a:r>
            <a:r>
              <a:rPr lang="nl-NL" dirty="0" smtClean="0"/>
              <a:t> a dashboard view</a:t>
            </a:r>
            <a:endParaRPr lang="nl-NL" dirty="0"/>
          </a:p>
        </p:txBody>
      </p:sp>
      <p:pic>
        <p:nvPicPr>
          <p:cNvPr id="4" name="Afbeelding 3" descr="C:\Users\surf\Desktop\1258d604e044878769403045cf64d150_screenshot2.png"/>
          <p:cNvPicPr/>
          <p:nvPr/>
        </p:nvPicPr>
        <p:blipFill>
          <a:blip r:embed="rId3" cstate="print"/>
          <a:srcRect/>
          <a:stretch>
            <a:fillRect/>
          </a:stretch>
        </p:blipFill>
        <p:spPr bwMode="auto">
          <a:xfrm>
            <a:off x="2051720" y="4077072"/>
            <a:ext cx="4454144" cy="2524125"/>
          </a:xfrm>
          <a:prstGeom prst="rect">
            <a:avLst/>
          </a:prstGeom>
          <a:noFill/>
          <a:ln w="9525">
            <a:noFill/>
            <a:miter lim="800000"/>
            <a:headEnd/>
            <a:tailEnd/>
          </a:ln>
        </p:spPr>
      </p:pic>
      <p:pic>
        <p:nvPicPr>
          <p:cNvPr id="6" name="Course by Course.wmv">
            <a:hlinkClick r:id="" action="ppaction://media"/>
          </p:cNvPr>
          <p:cNvPicPr>
            <a:picLocks noRot="1" noChangeAspect="1"/>
          </p:cNvPicPr>
          <p:nvPr>
            <a:videoFile r:link="rId1"/>
          </p:nvPr>
        </p:nvPicPr>
        <p:blipFill>
          <a:blip r:embed="rId4" cstate="print"/>
          <a:stretch>
            <a:fillRect/>
          </a:stretch>
        </p:blipFill>
        <p:spPr>
          <a:xfrm>
            <a:off x="251520" y="1052736"/>
            <a:ext cx="8676456" cy="5481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p:cTn id="13"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smtClean="0"/>
              <a:t>ProF</a:t>
            </a:r>
            <a:r>
              <a:rPr lang="nl-NL" dirty="0" smtClean="0"/>
              <a:t> analytics</a:t>
            </a:r>
            <a:br>
              <a:rPr lang="nl-NL" dirty="0" smtClean="0"/>
            </a:br>
            <a:r>
              <a:rPr lang="nl-NL" sz="2800" i="1" dirty="0" smtClean="0"/>
              <a:t>Maastricht </a:t>
            </a:r>
            <a:r>
              <a:rPr lang="nl-NL" sz="2800" i="1" dirty="0" err="1" smtClean="0"/>
              <a:t>University</a:t>
            </a:r>
            <a:endParaRPr lang="nl-NL" sz="2800" i="1" dirty="0"/>
          </a:p>
        </p:txBody>
      </p:sp>
      <p:sp>
        <p:nvSpPr>
          <p:cNvPr id="3" name="Tijdelijke aanduiding voor inhoud 2"/>
          <p:cNvSpPr>
            <a:spLocks noGrp="1"/>
          </p:cNvSpPr>
          <p:nvPr>
            <p:ph idx="1"/>
          </p:nvPr>
        </p:nvSpPr>
        <p:spPr/>
        <p:txBody>
          <a:bodyPr>
            <a:normAutofit/>
          </a:bodyPr>
          <a:lstStyle/>
          <a:p>
            <a:pPr marL="514350" indent="-514350">
              <a:buNone/>
            </a:pPr>
            <a:r>
              <a:rPr lang="nl-NL" b="1" dirty="0" smtClean="0"/>
              <a:t>Data</a:t>
            </a:r>
            <a:r>
              <a:rPr lang="nl-NL" dirty="0" smtClean="0"/>
              <a:t>:  </a:t>
            </a:r>
            <a:r>
              <a:rPr lang="nl-NL" dirty="0" err="1" smtClean="0"/>
              <a:t>Progress</a:t>
            </a:r>
            <a:r>
              <a:rPr lang="nl-NL" dirty="0" smtClean="0"/>
              <a:t> test data and feedback data</a:t>
            </a:r>
          </a:p>
          <a:p>
            <a:pPr marL="514350" indent="-514350">
              <a:buNone/>
            </a:pPr>
            <a:r>
              <a:rPr lang="nl-NL" b="1" dirty="0" smtClean="0"/>
              <a:t>Target </a:t>
            </a:r>
            <a:r>
              <a:rPr lang="nl-NL" b="1" dirty="0" err="1" smtClean="0"/>
              <a:t>group</a:t>
            </a:r>
            <a:r>
              <a:rPr lang="nl-NL" dirty="0" smtClean="0"/>
              <a:t>: </a:t>
            </a:r>
            <a:r>
              <a:rPr lang="nl-NL" dirty="0" err="1" smtClean="0"/>
              <a:t>Teachers</a:t>
            </a:r>
            <a:r>
              <a:rPr lang="nl-NL" dirty="0" smtClean="0"/>
              <a:t> and </a:t>
            </a:r>
            <a:r>
              <a:rPr lang="nl-NL" dirty="0" err="1" smtClean="0"/>
              <a:t>ProF</a:t>
            </a:r>
            <a:r>
              <a:rPr lang="nl-NL" dirty="0" smtClean="0"/>
              <a:t> system </a:t>
            </a:r>
            <a:r>
              <a:rPr lang="nl-NL" dirty="0" err="1" smtClean="0"/>
              <a:t>developers</a:t>
            </a:r>
            <a:endParaRPr lang="nl-NL" dirty="0" smtClean="0"/>
          </a:p>
          <a:p>
            <a:pPr marL="514350" indent="-514350">
              <a:buNone/>
            </a:pPr>
            <a:r>
              <a:rPr lang="nl-NL" b="1" dirty="0" err="1" smtClean="0"/>
              <a:t>Aim</a:t>
            </a:r>
            <a:r>
              <a:rPr lang="nl-NL" dirty="0" smtClean="0"/>
              <a:t>: </a:t>
            </a:r>
            <a:r>
              <a:rPr lang="nl-NL" dirty="0" err="1" smtClean="0"/>
              <a:t>learn</a:t>
            </a:r>
            <a:r>
              <a:rPr lang="nl-NL" dirty="0" smtClean="0"/>
              <a:t> </a:t>
            </a:r>
            <a:r>
              <a:rPr lang="nl-NL" dirty="0" err="1" smtClean="0"/>
              <a:t>what</a:t>
            </a:r>
            <a:r>
              <a:rPr lang="nl-NL" dirty="0" smtClean="0"/>
              <a:t> user data </a:t>
            </a:r>
            <a:r>
              <a:rPr lang="nl-NL" dirty="0" err="1" smtClean="0"/>
              <a:t>tells</a:t>
            </a:r>
            <a:r>
              <a:rPr lang="nl-NL" dirty="0" smtClean="0"/>
              <a:t> </a:t>
            </a:r>
            <a:r>
              <a:rPr lang="nl-NL" dirty="0" err="1" smtClean="0"/>
              <a:t>us</a:t>
            </a:r>
            <a:r>
              <a:rPr lang="nl-NL" dirty="0" smtClean="0"/>
              <a:t> </a:t>
            </a:r>
            <a:r>
              <a:rPr lang="nl-NL" dirty="0" err="1" smtClean="0"/>
              <a:t>about</a:t>
            </a:r>
            <a:r>
              <a:rPr lang="nl-NL" dirty="0" smtClean="0"/>
              <a:t> </a:t>
            </a:r>
            <a:r>
              <a:rPr lang="nl-NL" dirty="0" err="1" smtClean="0"/>
              <a:t>how</a:t>
            </a:r>
            <a:r>
              <a:rPr lang="nl-NL" dirty="0" smtClean="0"/>
              <a:t> </a:t>
            </a:r>
            <a:r>
              <a:rPr lang="nl-NL" dirty="0" err="1" smtClean="0"/>
              <a:t>students</a:t>
            </a:r>
            <a:r>
              <a:rPr lang="nl-NL" dirty="0" smtClean="0"/>
              <a:t> </a:t>
            </a:r>
            <a:r>
              <a:rPr lang="nl-NL" dirty="0" err="1" smtClean="0"/>
              <a:t>use</a:t>
            </a:r>
            <a:r>
              <a:rPr lang="nl-NL" dirty="0" smtClean="0"/>
              <a:t> the system</a:t>
            </a:r>
          </a:p>
        </p:txBody>
      </p:sp>
      <p:pic>
        <p:nvPicPr>
          <p:cNvPr id="4" name="Picture 3"/>
          <p:cNvPicPr>
            <a:picLocks noChangeAspect="1" noChangeArrowheads="1"/>
          </p:cNvPicPr>
          <p:nvPr/>
        </p:nvPicPr>
        <p:blipFill>
          <a:blip r:embed="rId4" cstate="print"/>
          <a:srcRect/>
          <a:stretch>
            <a:fillRect/>
          </a:stretch>
        </p:blipFill>
        <p:spPr bwMode="auto">
          <a:xfrm>
            <a:off x="4967536" y="3933056"/>
            <a:ext cx="4176464" cy="2658215"/>
          </a:xfrm>
          <a:prstGeom prst="rect">
            <a:avLst/>
          </a:prstGeom>
          <a:noFill/>
          <a:ln w="9525">
            <a:noFill/>
            <a:miter lim="800000"/>
            <a:headEnd/>
            <a:tailEnd/>
          </a:ln>
        </p:spPr>
      </p:pic>
      <p:pic>
        <p:nvPicPr>
          <p:cNvPr id="5" name="ProFanalytics.wmv">
            <a:hlinkClick r:id="" action="ppaction://media"/>
          </p:cNvPr>
          <p:cNvPicPr>
            <a:picLocks noRot="1" noChangeAspect="1"/>
          </p:cNvPicPr>
          <p:nvPr>
            <a:videoFile r:link="rId1"/>
          </p:nvPr>
        </p:nvPicPr>
        <p:blipFill>
          <a:blip r:embed="rId5" cstate="print"/>
          <a:stretch>
            <a:fillRect/>
          </a:stretch>
        </p:blipFill>
        <p:spPr>
          <a:xfrm>
            <a:off x="456051" y="908720"/>
            <a:ext cx="7932373" cy="59492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MAIS </a:t>
            </a:r>
            <a:r>
              <a:rPr lang="nl-NL" sz="2600" dirty="0" smtClean="0"/>
              <a:t>(</a:t>
            </a:r>
            <a:r>
              <a:rPr lang="nl-NL" sz="2600" dirty="0" err="1" smtClean="0"/>
              <a:t>Measure</a:t>
            </a:r>
            <a:r>
              <a:rPr lang="nl-NL" sz="2600" dirty="0" smtClean="0"/>
              <a:t>, Analyse, </a:t>
            </a:r>
            <a:r>
              <a:rPr lang="nl-NL" sz="2600" dirty="0" err="1" smtClean="0"/>
              <a:t>Inform</a:t>
            </a:r>
            <a:r>
              <a:rPr lang="nl-NL" sz="2600" dirty="0" smtClean="0"/>
              <a:t>, </a:t>
            </a:r>
            <a:r>
              <a:rPr lang="nl-NL" sz="2600" dirty="0" err="1" smtClean="0"/>
              <a:t>Steer</a:t>
            </a:r>
            <a:r>
              <a:rPr lang="nl-NL" sz="2600" dirty="0" smtClean="0"/>
              <a:t>)</a:t>
            </a:r>
            <a:br>
              <a:rPr lang="nl-NL" sz="2600" dirty="0" smtClean="0"/>
            </a:br>
            <a:r>
              <a:rPr lang="nl-NL" sz="2600" i="1" dirty="0" smtClean="0"/>
              <a:t>Delft </a:t>
            </a:r>
            <a:r>
              <a:rPr lang="nl-NL" sz="2600" i="1" dirty="0" err="1" smtClean="0"/>
              <a:t>University</a:t>
            </a:r>
            <a:r>
              <a:rPr lang="nl-NL" sz="2600" i="1" dirty="0" smtClean="0"/>
              <a:t> of </a:t>
            </a:r>
            <a:r>
              <a:rPr lang="nl-NL" sz="2600" i="1" dirty="0" err="1" smtClean="0"/>
              <a:t>Technology</a:t>
            </a:r>
            <a:endParaRPr lang="nl-NL" sz="2600" i="1" dirty="0"/>
          </a:p>
        </p:txBody>
      </p:sp>
      <p:sp>
        <p:nvSpPr>
          <p:cNvPr id="3" name="Tijdelijke aanduiding voor inhoud 2"/>
          <p:cNvSpPr>
            <a:spLocks noGrp="1"/>
          </p:cNvSpPr>
          <p:nvPr>
            <p:ph idx="1"/>
          </p:nvPr>
        </p:nvSpPr>
        <p:spPr/>
        <p:txBody>
          <a:bodyPr/>
          <a:lstStyle/>
          <a:p>
            <a:pPr>
              <a:buNone/>
            </a:pPr>
            <a:r>
              <a:rPr lang="nl-NL" b="1" dirty="0" smtClean="0"/>
              <a:t>Data</a:t>
            </a:r>
            <a:r>
              <a:rPr lang="nl-NL" dirty="0" smtClean="0"/>
              <a:t>: As </a:t>
            </a:r>
            <a:r>
              <a:rPr lang="nl-NL" dirty="0" err="1" smtClean="0"/>
              <a:t>gathered</a:t>
            </a:r>
            <a:r>
              <a:rPr lang="nl-NL" dirty="0" smtClean="0"/>
              <a:t> </a:t>
            </a:r>
            <a:r>
              <a:rPr lang="nl-NL" dirty="0" err="1" smtClean="0"/>
              <a:t>by</a:t>
            </a:r>
            <a:r>
              <a:rPr lang="nl-NL" dirty="0" smtClean="0"/>
              <a:t> EWS (</a:t>
            </a:r>
            <a:r>
              <a:rPr lang="nl-NL" dirty="0" err="1" smtClean="0"/>
              <a:t>Bb</a:t>
            </a:r>
            <a:r>
              <a:rPr lang="nl-NL" dirty="0" smtClean="0"/>
              <a:t>)</a:t>
            </a:r>
          </a:p>
          <a:p>
            <a:pPr>
              <a:buNone/>
            </a:pPr>
            <a:r>
              <a:rPr lang="nl-NL" b="1" dirty="0" smtClean="0"/>
              <a:t>Target </a:t>
            </a:r>
            <a:r>
              <a:rPr lang="nl-NL" b="1" dirty="0" err="1" smtClean="0"/>
              <a:t>group</a:t>
            </a:r>
            <a:r>
              <a:rPr lang="nl-NL" dirty="0" smtClean="0"/>
              <a:t>: </a:t>
            </a:r>
            <a:r>
              <a:rPr lang="nl-NL" dirty="0" err="1" smtClean="0"/>
              <a:t>teachers</a:t>
            </a:r>
            <a:endParaRPr lang="nl-NL" dirty="0" smtClean="0"/>
          </a:p>
          <a:p>
            <a:pPr>
              <a:buNone/>
            </a:pPr>
            <a:r>
              <a:rPr lang="nl-NL" b="1" dirty="0" err="1" smtClean="0"/>
              <a:t>Aim</a:t>
            </a:r>
            <a:r>
              <a:rPr lang="nl-NL" dirty="0" smtClean="0"/>
              <a:t>: </a:t>
            </a:r>
            <a:r>
              <a:rPr lang="nl-NL" dirty="0" err="1" smtClean="0"/>
              <a:t>Investigate</a:t>
            </a:r>
            <a:r>
              <a:rPr lang="nl-NL" dirty="0" smtClean="0"/>
              <a:t> </a:t>
            </a:r>
            <a:r>
              <a:rPr lang="nl-NL" dirty="0" err="1" smtClean="0"/>
              <a:t>whether</a:t>
            </a:r>
            <a:r>
              <a:rPr lang="nl-NL" dirty="0" smtClean="0"/>
              <a:t> (</a:t>
            </a:r>
            <a:r>
              <a:rPr lang="nl-NL" dirty="0" err="1" smtClean="0"/>
              <a:t>or</a:t>
            </a:r>
            <a:r>
              <a:rPr lang="nl-NL" dirty="0" smtClean="0"/>
              <a:t> </a:t>
            </a:r>
            <a:r>
              <a:rPr lang="nl-NL" dirty="0" err="1" smtClean="0"/>
              <a:t>when</a:t>
            </a:r>
            <a:r>
              <a:rPr lang="nl-NL" dirty="0" smtClean="0"/>
              <a:t>) to put a tool to </a:t>
            </a:r>
            <a:r>
              <a:rPr lang="nl-NL" dirty="0" err="1" smtClean="0"/>
              <a:t>use</a:t>
            </a:r>
            <a:r>
              <a:rPr lang="nl-NL" dirty="0" smtClean="0"/>
              <a:t> </a:t>
            </a:r>
            <a:r>
              <a:rPr lang="nl-NL" dirty="0" err="1" smtClean="0"/>
              <a:t>that</a:t>
            </a:r>
            <a:r>
              <a:rPr lang="nl-NL" dirty="0" smtClean="0"/>
              <a:t> </a:t>
            </a:r>
            <a:r>
              <a:rPr lang="nl-NL" dirty="0" err="1" smtClean="0"/>
              <a:t>practically</a:t>
            </a:r>
            <a:r>
              <a:rPr lang="nl-NL" dirty="0" smtClean="0"/>
              <a:t> </a:t>
            </a:r>
            <a:r>
              <a:rPr lang="nl-NL" dirty="0" err="1" smtClean="0"/>
              <a:t>everyone</a:t>
            </a:r>
            <a:r>
              <a:rPr lang="nl-NL" dirty="0" smtClean="0"/>
              <a:t> </a:t>
            </a:r>
            <a:r>
              <a:rPr lang="nl-NL" dirty="0" err="1" smtClean="0"/>
              <a:t>already</a:t>
            </a:r>
            <a:r>
              <a:rPr lang="nl-NL" dirty="0" smtClean="0"/>
              <a:t> </a:t>
            </a:r>
            <a:r>
              <a:rPr lang="nl-NL" dirty="0" err="1" smtClean="0"/>
              <a:t>bought</a:t>
            </a:r>
            <a:r>
              <a:rPr lang="nl-NL" dirty="0" smtClean="0"/>
              <a:t>… </a:t>
            </a:r>
            <a:r>
              <a:rPr lang="nl-NL" dirty="0" err="1" smtClean="0"/>
              <a:t>but</a:t>
            </a:r>
            <a:r>
              <a:rPr lang="nl-NL" dirty="0" smtClean="0"/>
              <a:t> </a:t>
            </a:r>
            <a:r>
              <a:rPr lang="nl-NL" dirty="0" err="1" smtClean="0"/>
              <a:t>doesn’t</a:t>
            </a:r>
            <a:r>
              <a:rPr lang="nl-NL" dirty="0" smtClean="0"/>
              <a:t> </a:t>
            </a:r>
            <a:r>
              <a:rPr lang="nl-NL" dirty="0" err="1" smtClean="0"/>
              <a:t>use</a:t>
            </a:r>
            <a:r>
              <a:rPr lang="nl-NL" dirty="0" smtClean="0"/>
              <a:t>. </a:t>
            </a:r>
          </a:p>
          <a:p>
            <a:endParaRPr lang="nl-NL" dirty="0" smtClean="0"/>
          </a:p>
          <a:p>
            <a:endParaRPr lang="nl-NL" dirty="0"/>
          </a:p>
        </p:txBody>
      </p:sp>
      <p:pic>
        <p:nvPicPr>
          <p:cNvPr id="4" name="Afbeelding 3"/>
          <p:cNvPicPr/>
          <p:nvPr/>
        </p:nvPicPr>
        <p:blipFill>
          <a:blip r:embed="rId3" cstate="print"/>
          <a:srcRect/>
          <a:stretch>
            <a:fillRect/>
          </a:stretch>
        </p:blipFill>
        <p:spPr bwMode="auto">
          <a:xfrm>
            <a:off x="4427984" y="3781425"/>
            <a:ext cx="4343400" cy="3076575"/>
          </a:xfrm>
          <a:prstGeom prst="rect">
            <a:avLst/>
          </a:prstGeom>
          <a:noFill/>
          <a:ln w="9525">
            <a:noFill/>
            <a:miter lim="800000"/>
            <a:headEnd/>
            <a:tailEnd/>
          </a:ln>
        </p:spPr>
      </p:pic>
      <p:pic>
        <p:nvPicPr>
          <p:cNvPr id="5" name="MAIS.wmv">
            <a:hlinkClick r:id="" action="ppaction://media"/>
          </p:cNvPr>
          <p:cNvPicPr>
            <a:picLocks noRot="1" noChangeAspect="1"/>
          </p:cNvPicPr>
          <p:nvPr>
            <a:videoFile r:link="rId1"/>
          </p:nvPr>
        </p:nvPicPr>
        <p:blipFill>
          <a:blip r:embed="rId4" cstate="print"/>
          <a:stretch>
            <a:fillRect/>
          </a:stretch>
        </p:blipFill>
        <p:spPr>
          <a:xfrm>
            <a:off x="683568" y="980728"/>
            <a:ext cx="8136904" cy="61026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smtClean="0"/>
              <a:t>Pinpoint</a:t>
            </a:r>
            <a:r>
              <a:rPr lang="nl-NL" dirty="0" smtClean="0"/>
              <a:t/>
            </a:r>
            <a:br>
              <a:rPr lang="nl-NL" dirty="0" smtClean="0"/>
            </a:br>
            <a:r>
              <a:rPr lang="nl-NL" sz="2700" i="1" dirty="0" smtClean="0"/>
              <a:t>Twente </a:t>
            </a:r>
            <a:r>
              <a:rPr lang="nl-NL" sz="2700" i="1" dirty="0" err="1" smtClean="0"/>
              <a:t>University</a:t>
            </a:r>
            <a:endParaRPr lang="nl-NL" sz="2700" i="1" dirty="0"/>
          </a:p>
        </p:txBody>
      </p:sp>
      <p:sp>
        <p:nvSpPr>
          <p:cNvPr id="3" name="Tijdelijke aanduiding voor inhoud 2"/>
          <p:cNvSpPr>
            <a:spLocks noGrp="1"/>
          </p:cNvSpPr>
          <p:nvPr>
            <p:ph idx="1"/>
          </p:nvPr>
        </p:nvSpPr>
        <p:spPr/>
        <p:txBody>
          <a:bodyPr/>
          <a:lstStyle/>
          <a:p>
            <a:pPr>
              <a:buNone/>
            </a:pPr>
            <a:r>
              <a:rPr lang="nl-NL" b="1" dirty="0" smtClean="0"/>
              <a:t>Data</a:t>
            </a:r>
            <a:r>
              <a:rPr lang="nl-NL" dirty="0" smtClean="0"/>
              <a:t>: student </a:t>
            </a:r>
            <a:r>
              <a:rPr lang="nl-NL" dirty="0" err="1" smtClean="0"/>
              <a:t>notes</a:t>
            </a:r>
            <a:r>
              <a:rPr lang="nl-NL" dirty="0" smtClean="0"/>
              <a:t> in </a:t>
            </a:r>
            <a:r>
              <a:rPr lang="nl-NL" dirty="0" err="1" smtClean="0"/>
              <a:t>textbooks</a:t>
            </a:r>
            <a:r>
              <a:rPr lang="nl-NL" dirty="0" smtClean="0"/>
              <a:t> (</a:t>
            </a:r>
            <a:r>
              <a:rPr lang="nl-NL" dirty="0" err="1" smtClean="0"/>
              <a:t>textmining</a:t>
            </a:r>
            <a:r>
              <a:rPr lang="nl-NL" dirty="0" smtClean="0"/>
              <a:t>)</a:t>
            </a:r>
          </a:p>
          <a:p>
            <a:pPr>
              <a:buNone/>
            </a:pPr>
            <a:r>
              <a:rPr lang="nl-NL" b="1" dirty="0" smtClean="0"/>
              <a:t>Target </a:t>
            </a:r>
            <a:r>
              <a:rPr lang="nl-NL" b="1" dirty="0" err="1" smtClean="0"/>
              <a:t>groups</a:t>
            </a:r>
            <a:r>
              <a:rPr lang="nl-NL" dirty="0" smtClean="0"/>
              <a:t>: </a:t>
            </a:r>
            <a:r>
              <a:rPr lang="nl-NL" dirty="0" err="1" smtClean="0"/>
              <a:t>Teachers</a:t>
            </a:r>
            <a:r>
              <a:rPr lang="nl-NL" dirty="0" smtClean="0"/>
              <a:t> and </a:t>
            </a:r>
            <a:r>
              <a:rPr lang="nl-NL" dirty="0" err="1" smtClean="0"/>
              <a:t>application</a:t>
            </a:r>
            <a:r>
              <a:rPr lang="nl-NL" dirty="0" smtClean="0"/>
              <a:t> </a:t>
            </a:r>
            <a:r>
              <a:rPr lang="nl-NL" dirty="0" err="1" smtClean="0"/>
              <a:t>developers</a:t>
            </a:r>
            <a:endParaRPr lang="nl-NL" dirty="0" smtClean="0"/>
          </a:p>
          <a:p>
            <a:pPr>
              <a:buNone/>
            </a:pPr>
            <a:r>
              <a:rPr lang="nl-NL" b="1" dirty="0" err="1" smtClean="0"/>
              <a:t>Aim</a:t>
            </a:r>
            <a:r>
              <a:rPr lang="nl-NL" dirty="0" smtClean="0"/>
              <a:t>: </a:t>
            </a:r>
            <a:r>
              <a:rPr lang="nl-NL" dirty="0" err="1" smtClean="0"/>
              <a:t>See</a:t>
            </a:r>
            <a:r>
              <a:rPr lang="nl-NL" dirty="0" smtClean="0"/>
              <a:t> </a:t>
            </a:r>
            <a:r>
              <a:rPr lang="nl-NL" dirty="0" err="1" smtClean="0"/>
              <a:t>how</a:t>
            </a:r>
            <a:r>
              <a:rPr lang="nl-NL" dirty="0" smtClean="0"/>
              <a:t> </a:t>
            </a:r>
            <a:r>
              <a:rPr lang="nl-NL" dirty="0" err="1" smtClean="0"/>
              <a:t>textmining</a:t>
            </a:r>
            <a:r>
              <a:rPr lang="nl-NL" dirty="0" smtClean="0"/>
              <a:t> </a:t>
            </a:r>
            <a:r>
              <a:rPr lang="nl-NL" dirty="0" err="1" smtClean="0"/>
              <a:t>notes</a:t>
            </a:r>
            <a:r>
              <a:rPr lang="nl-NL" dirty="0" smtClean="0"/>
              <a:t> </a:t>
            </a:r>
            <a:r>
              <a:rPr lang="nl-NL" dirty="0" err="1" smtClean="0"/>
              <a:t>can</a:t>
            </a:r>
            <a:r>
              <a:rPr lang="nl-NL" dirty="0" smtClean="0"/>
              <a:t> help </a:t>
            </a:r>
            <a:r>
              <a:rPr lang="nl-NL" dirty="0" err="1" smtClean="0"/>
              <a:t>teachers</a:t>
            </a:r>
            <a:r>
              <a:rPr lang="nl-NL" dirty="0" smtClean="0"/>
              <a:t> </a:t>
            </a:r>
          </a:p>
          <a:p>
            <a:pPr>
              <a:buNone/>
            </a:pPr>
            <a:endParaRPr lang="nl-NL" dirty="0" smtClean="0"/>
          </a:p>
          <a:p>
            <a:endParaRPr lang="nl-NL" dirty="0"/>
          </a:p>
        </p:txBody>
      </p:sp>
      <p:pic>
        <p:nvPicPr>
          <p:cNvPr id="5" name="Afbeelding 4" descr="lemma_book"/>
          <p:cNvPicPr/>
          <p:nvPr/>
        </p:nvPicPr>
        <p:blipFill>
          <a:blip r:embed="rId4" cstate="print"/>
          <a:srcRect/>
          <a:stretch>
            <a:fillRect/>
          </a:stretch>
        </p:blipFill>
        <p:spPr bwMode="auto">
          <a:xfrm>
            <a:off x="4181475" y="3914775"/>
            <a:ext cx="4962525" cy="2943225"/>
          </a:xfrm>
          <a:prstGeom prst="rect">
            <a:avLst/>
          </a:prstGeom>
          <a:noFill/>
          <a:ln w="9525">
            <a:noFill/>
            <a:miter lim="800000"/>
            <a:headEnd/>
            <a:tailEnd/>
          </a:ln>
        </p:spPr>
      </p:pic>
      <p:pic>
        <p:nvPicPr>
          <p:cNvPr id="6" name="Pinpoint.wmv">
            <a:hlinkClick r:id="" action="ppaction://media"/>
          </p:cNvPr>
          <p:cNvPicPr>
            <a:picLocks noRot="1" noChangeAspect="1"/>
          </p:cNvPicPr>
          <p:nvPr>
            <a:videoFile r:link="rId1"/>
          </p:nvPr>
        </p:nvPicPr>
        <p:blipFill>
          <a:blip r:embed="rId5" cstate="print"/>
          <a:stretch>
            <a:fillRect/>
          </a:stretch>
        </p:blipFill>
        <p:spPr>
          <a:xfrm>
            <a:off x="467544" y="980728"/>
            <a:ext cx="8244408" cy="61833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p:cTn id="13"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t>UvAnalytics</a:t>
            </a:r>
            <a:r>
              <a:rPr lang="nl-NL" dirty="0" smtClean="0"/>
              <a:t/>
            </a:r>
            <a:br>
              <a:rPr lang="nl-NL" dirty="0" smtClean="0"/>
            </a:br>
            <a:r>
              <a:rPr lang="nl-NL" dirty="0" smtClean="0"/>
              <a:t> </a:t>
            </a:r>
            <a:r>
              <a:rPr lang="nl-NL" sz="2700" i="1" dirty="0" err="1" smtClean="0"/>
              <a:t>University</a:t>
            </a:r>
            <a:r>
              <a:rPr lang="nl-NL" sz="2700" i="1" dirty="0" smtClean="0"/>
              <a:t> of Amsterdam</a:t>
            </a:r>
            <a:endParaRPr lang="nl-NL" sz="2700" i="1" dirty="0"/>
          </a:p>
        </p:txBody>
      </p:sp>
      <p:sp>
        <p:nvSpPr>
          <p:cNvPr id="3" name="Tijdelijke aanduiding voor inhoud 2"/>
          <p:cNvSpPr>
            <a:spLocks noGrp="1"/>
          </p:cNvSpPr>
          <p:nvPr>
            <p:ph idx="1"/>
          </p:nvPr>
        </p:nvSpPr>
        <p:spPr/>
        <p:txBody>
          <a:bodyPr/>
          <a:lstStyle/>
          <a:p>
            <a:pPr>
              <a:buNone/>
            </a:pPr>
            <a:r>
              <a:rPr lang="nl-NL" b="1" dirty="0" smtClean="0"/>
              <a:t>Data</a:t>
            </a:r>
            <a:r>
              <a:rPr lang="nl-NL" dirty="0" smtClean="0"/>
              <a:t>: </a:t>
            </a:r>
            <a:r>
              <a:rPr lang="nl-NL" dirty="0" err="1" smtClean="0"/>
              <a:t>moments</a:t>
            </a:r>
            <a:r>
              <a:rPr lang="nl-NL" dirty="0" smtClean="0"/>
              <a:t> and </a:t>
            </a:r>
            <a:r>
              <a:rPr lang="nl-NL" dirty="0" err="1" smtClean="0"/>
              <a:t>frequency</a:t>
            </a:r>
            <a:r>
              <a:rPr lang="nl-NL" dirty="0" smtClean="0"/>
              <a:t> of </a:t>
            </a:r>
            <a:r>
              <a:rPr lang="nl-NL" dirty="0" err="1" smtClean="0"/>
              <a:t>downloads</a:t>
            </a:r>
            <a:r>
              <a:rPr lang="nl-NL" dirty="0" smtClean="0"/>
              <a:t> of course </a:t>
            </a:r>
            <a:r>
              <a:rPr lang="nl-NL" dirty="0" err="1" smtClean="0"/>
              <a:t>materials</a:t>
            </a:r>
            <a:r>
              <a:rPr lang="nl-NL" dirty="0" smtClean="0"/>
              <a:t> in the Learning Management System (</a:t>
            </a:r>
            <a:r>
              <a:rPr lang="nl-NL" dirty="0" err="1" smtClean="0"/>
              <a:t>Bb</a:t>
            </a:r>
            <a:r>
              <a:rPr lang="nl-NL" dirty="0" smtClean="0"/>
              <a:t>)</a:t>
            </a:r>
          </a:p>
          <a:p>
            <a:pPr>
              <a:buNone/>
            </a:pPr>
            <a:r>
              <a:rPr lang="nl-NL" b="1" dirty="0" smtClean="0"/>
              <a:t>Target </a:t>
            </a:r>
            <a:r>
              <a:rPr lang="nl-NL" b="1" dirty="0" err="1" smtClean="0"/>
              <a:t>group</a:t>
            </a:r>
            <a:r>
              <a:rPr lang="nl-NL" dirty="0" smtClean="0"/>
              <a:t>: </a:t>
            </a:r>
            <a:r>
              <a:rPr lang="nl-NL" dirty="0" err="1" smtClean="0"/>
              <a:t>students</a:t>
            </a:r>
            <a:endParaRPr lang="nl-NL" dirty="0" smtClean="0"/>
          </a:p>
          <a:p>
            <a:pPr>
              <a:buNone/>
            </a:pPr>
            <a:r>
              <a:rPr lang="nl-NL" b="1" dirty="0" err="1" smtClean="0"/>
              <a:t>Aim</a:t>
            </a:r>
            <a:r>
              <a:rPr lang="nl-NL" dirty="0" smtClean="0"/>
              <a:t>: </a:t>
            </a:r>
            <a:r>
              <a:rPr lang="nl-NL" dirty="0" err="1" smtClean="0"/>
              <a:t>purposes</a:t>
            </a:r>
            <a:r>
              <a:rPr lang="nl-NL" dirty="0" smtClean="0"/>
              <a:t> of </a:t>
            </a:r>
            <a:r>
              <a:rPr lang="nl-NL" dirty="0" err="1" smtClean="0"/>
              <a:t>giving</a:t>
            </a:r>
            <a:r>
              <a:rPr lang="nl-NL" dirty="0" smtClean="0"/>
              <a:t> feedback and </a:t>
            </a:r>
            <a:r>
              <a:rPr lang="nl-NL" dirty="0" err="1" smtClean="0"/>
              <a:t>increasing</a:t>
            </a:r>
            <a:r>
              <a:rPr lang="nl-NL" dirty="0" smtClean="0"/>
              <a:t> awareness </a:t>
            </a:r>
            <a:r>
              <a:rPr lang="nl-NL" dirty="0" err="1" smtClean="0"/>
              <a:t>on</a:t>
            </a:r>
            <a:r>
              <a:rPr lang="nl-NL" dirty="0" smtClean="0"/>
              <a:t> study </a:t>
            </a:r>
            <a:r>
              <a:rPr lang="nl-NL" dirty="0" err="1" smtClean="0"/>
              <a:t>behevior</a:t>
            </a:r>
            <a:endParaRPr lang="nl-NL" b="1" dirty="0" smtClean="0"/>
          </a:p>
          <a:p>
            <a:endParaRPr lang="nl-NL" dirty="0"/>
          </a:p>
        </p:txBody>
      </p:sp>
      <p:sp>
        <p:nvSpPr>
          <p:cNvPr id="4" name="Shape 89"/>
          <p:cNvSpPr>
            <a:spLocks noChangeArrowheads="1"/>
          </p:cNvSpPr>
          <p:nvPr/>
        </p:nvSpPr>
        <p:spPr bwMode="auto">
          <a:xfrm>
            <a:off x="1043608" y="4437112"/>
            <a:ext cx="7476183" cy="2708920"/>
          </a:xfrm>
          <a:prstGeom prst="rect">
            <a:avLst/>
          </a:prstGeom>
          <a:blipFill dpi="0" rotWithShape="1">
            <a:blip r:embed="rId3" cstate="print"/>
            <a:srcRect/>
            <a:stretch>
              <a:fillRect/>
            </a:stretch>
          </a:blipFill>
          <a:ln w="9525">
            <a:no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nl-NL"/>
          </a:p>
        </p:txBody>
      </p:sp>
      <p:pic>
        <p:nvPicPr>
          <p:cNvPr id="5" name="Uvaanalytics.wmv">
            <a:hlinkClick r:id="" action="ppaction://media"/>
          </p:cNvPr>
          <p:cNvPicPr>
            <a:picLocks noRot="1" noChangeAspect="1"/>
          </p:cNvPicPr>
          <p:nvPr>
            <a:videoFile r:link="rId1"/>
          </p:nvPr>
        </p:nvPicPr>
        <p:blipFill>
          <a:blip r:embed="rId4" cstate="print"/>
          <a:stretch>
            <a:fillRect/>
          </a:stretch>
        </p:blipFill>
        <p:spPr>
          <a:xfrm>
            <a:off x="611560" y="936104"/>
            <a:ext cx="7895861" cy="59218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5"/>
                                        </p:tgtEl>
                                      </p:cBhvr>
                                    </p:cmd>
                                  </p:childTnLst>
                                </p:cTn>
                              </p:par>
                            </p:childTnLst>
                          </p:cTn>
                        </p:par>
                      </p:childTnLst>
                    </p:cTn>
                  </p:par>
                </p:childTnLst>
              </p:cTn>
              <p:nextCondLst>
                <p:cond evt="onClick" delay="0">
                  <p:tgtEl>
                    <p:spTgt spid="5"/>
                  </p:tgtEl>
                </p:cond>
              </p:nextCondLst>
            </p:seq>
            <p:video>
              <p:cMediaNode>
                <p:cTn id="14"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Curriculum Mining</a:t>
            </a:r>
            <a:br>
              <a:rPr lang="en-US" dirty="0" smtClean="0"/>
            </a:br>
            <a:r>
              <a:rPr lang="en-US" sz="2700" i="1" dirty="0" smtClean="0"/>
              <a:t>Eindhoven University</a:t>
            </a:r>
            <a:endParaRPr lang="en-US" sz="2700" i="1" dirty="0"/>
          </a:p>
        </p:txBody>
      </p:sp>
      <p:sp>
        <p:nvSpPr>
          <p:cNvPr id="3" name="Tijdelijke aanduiding voor inhoud 2"/>
          <p:cNvSpPr>
            <a:spLocks noGrp="1"/>
          </p:cNvSpPr>
          <p:nvPr>
            <p:ph idx="1"/>
          </p:nvPr>
        </p:nvSpPr>
        <p:spPr/>
        <p:txBody>
          <a:bodyPr/>
          <a:lstStyle/>
          <a:p>
            <a:pPr>
              <a:buNone/>
            </a:pPr>
            <a:r>
              <a:rPr lang="en-US" b="1" dirty="0" smtClean="0"/>
              <a:t>Data</a:t>
            </a:r>
            <a:r>
              <a:rPr lang="en-US" dirty="0" smtClean="0"/>
              <a:t>: Learning paths and student performance</a:t>
            </a:r>
          </a:p>
          <a:p>
            <a:pPr>
              <a:buNone/>
            </a:pPr>
            <a:r>
              <a:rPr lang="en-US" b="1" dirty="0" smtClean="0"/>
              <a:t>Target group</a:t>
            </a:r>
            <a:r>
              <a:rPr lang="en-US" dirty="0" smtClean="0"/>
              <a:t>: Students (educational managers)</a:t>
            </a:r>
          </a:p>
          <a:p>
            <a:pPr>
              <a:buNone/>
            </a:pPr>
            <a:r>
              <a:rPr lang="en-US" b="1" dirty="0" smtClean="0"/>
              <a:t>Aim</a:t>
            </a:r>
            <a:r>
              <a:rPr lang="en-US" dirty="0" smtClean="0"/>
              <a:t>: Give feedback and recommendations on learning paths to students</a:t>
            </a:r>
            <a:endParaRPr lang="en-US" dirty="0"/>
          </a:p>
        </p:txBody>
      </p:sp>
      <p:pic>
        <p:nvPicPr>
          <p:cNvPr id="5" name="Tijdelijke aanduiding voor inhoud 3"/>
          <p:cNvPicPr>
            <a:picLocks/>
          </p:cNvPicPr>
          <p:nvPr/>
        </p:nvPicPr>
        <p:blipFill>
          <a:blip r:embed="rId3" cstate="print"/>
          <a:srcRect/>
          <a:stretch>
            <a:fillRect/>
          </a:stretch>
        </p:blipFill>
        <p:spPr bwMode="auto">
          <a:xfrm>
            <a:off x="2930624" y="3789040"/>
            <a:ext cx="6213376" cy="2489994"/>
          </a:xfrm>
          <a:prstGeom prst="rect">
            <a:avLst/>
          </a:prstGeom>
          <a:noFill/>
          <a:ln w="9525">
            <a:noFill/>
            <a:miter lim="800000"/>
            <a:headEnd/>
            <a:tailEnd/>
          </a:ln>
        </p:spPr>
      </p:pic>
      <p:pic>
        <p:nvPicPr>
          <p:cNvPr id="6" name="CurriM.wmv">
            <a:hlinkClick r:id="" action="ppaction://media"/>
          </p:cNvPr>
          <p:cNvPicPr>
            <a:picLocks noRot="1" noChangeAspect="1"/>
          </p:cNvPicPr>
          <p:nvPr>
            <a:videoFile r:link="rId1"/>
          </p:nvPr>
        </p:nvPicPr>
        <p:blipFill>
          <a:blip r:embed="rId4" cstate="print"/>
          <a:stretch>
            <a:fillRect/>
          </a:stretch>
        </p:blipFill>
        <p:spPr>
          <a:xfrm>
            <a:off x="755576" y="980728"/>
            <a:ext cx="7596336" cy="56972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p:cTn id="13"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Lessons Learned</a:t>
            </a:r>
            <a:endParaRPr lang="en-US" dirty="0"/>
          </a:p>
        </p:txBody>
      </p:sp>
      <p:sp>
        <p:nvSpPr>
          <p:cNvPr id="3" name="Tijdelijke aanduiding voor inhoud 2"/>
          <p:cNvSpPr>
            <a:spLocks noGrp="1"/>
          </p:cNvSpPr>
          <p:nvPr>
            <p:ph idx="1"/>
          </p:nvPr>
        </p:nvSpPr>
        <p:spPr/>
        <p:txBody>
          <a:bodyPr>
            <a:normAutofit fontScale="92500" lnSpcReduction="10000"/>
          </a:bodyPr>
          <a:lstStyle/>
          <a:p>
            <a:r>
              <a:rPr lang="en-US" dirty="0" smtClean="0"/>
              <a:t>There’s a lot of enthusiasm for the possibilities of learning analytics</a:t>
            </a:r>
          </a:p>
          <a:p>
            <a:r>
              <a:rPr lang="en-US" dirty="0" smtClean="0"/>
              <a:t>Start with defining a goal (question to be </a:t>
            </a:r>
            <a:r>
              <a:rPr lang="en-US" dirty="0" err="1" smtClean="0"/>
              <a:t>adressed</a:t>
            </a:r>
            <a:r>
              <a:rPr lang="en-US" dirty="0" smtClean="0"/>
              <a:t>) not the data or method</a:t>
            </a:r>
          </a:p>
          <a:p>
            <a:r>
              <a:rPr lang="en-US" dirty="0" smtClean="0"/>
              <a:t>Several projects were obviously too optimistic about the usability of the data </a:t>
            </a:r>
          </a:p>
          <a:p>
            <a:r>
              <a:rPr lang="en-US" dirty="0" smtClean="0"/>
              <a:t>There’s no clarity on the legal constraints</a:t>
            </a:r>
          </a:p>
          <a:p>
            <a:r>
              <a:rPr lang="en-US" dirty="0" smtClean="0"/>
              <a:t>Hard to separate learning analytics from other forms of analytics in education (shared datasets, shared expertise, shared issues…) </a:t>
            </a:r>
          </a:p>
          <a:p>
            <a:r>
              <a:rPr lang="en-US" dirty="0" smtClean="0"/>
              <a:t>Transparency!</a:t>
            </a:r>
          </a:p>
          <a:p>
            <a:endParaRPr lang="en-US" dirty="0" smtClean="0"/>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Network Meeting</a:t>
            </a:r>
            <a:endParaRPr lang="en-US" dirty="0"/>
          </a:p>
        </p:txBody>
      </p:sp>
      <p:sp>
        <p:nvSpPr>
          <p:cNvPr id="3" name="Tijdelijke aanduiding voor inhoud 2"/>
          <p:cNvSpPr>
            <a:spLocks noGrp="1"/>
          </p:cNvSpPr>
          <p:nvPr>
            <p:ph idx="1"/>
          </p:nvPr>
        </p:nvSpPr>
        <p:spPr/>
        <p:txBody>
          <a:bodyPr>
            <a:normAutofit lnSpcReduction="10000"/>
          </a:bodyPr>
          <a:lstStyle/>
          <a:p>
            <a:r>
              <a:rPr lang="en-US" dirty="0" smtClean="0"/>
              <a:t>What: Meeting of experts that reflect on learning analytics beyond the projects </a:t>
            </a:r>
          </a:p>
          <a:p>
            <a:r>
              <a:rPr lang="en-US" dirty="0" smtClean="0"/>
              <a:t>When: On the day of the final presentations of the project results</a:t>
            </a:r>
          </a:p>
          <a:p>
            <a:r>
              <a:rPr lang="en-US" dirty="0" smtClean="0"/>
              <a:t>Who: Project leaders, Expert group, Relevant other experts</a:t>
            </a:r>
          </a:p>
          <a:p>
            <a:r>
              <a:rPr lang="en-US" dirty="0" smtClean="0"/>
              <a:t>Why (1): to analyze what the projects have taught us and recommend further steps</a:t>
            </a:r>
          </a:p>
          <a:p>
            <a:r>
              <a:rPr lang="en-US" dirty="0" smtClean="0"/>
              <a:t>Why (2): Good step towards an actively involved community of experts</a:t>
            </a:r>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bwMode="gray">
          <a:xfrm>
            <a:off x="395536" y="1556792"/>
            <a:ext cx="8424936" cy="4608512"/>
            <a:chOff x="972000" y="1056822"/>
            <a:chExt cx="7200000" cy="5149578"/>
          </a:xfrm>
          <a:effectLst>
            <a:outerShdw blurRad="304800" dist="101600" dir="2700000" algn="ctr" rotWithShape="0">
              <a:prstClr val="black">
                <a:alpha val="40000"/>
              </a:prstClr>
            </a:outerShdw>
          </a:effectLst>
        </p:grpSpPr>
        <p:sp>
          <p:nvSpPr>
            <p:cNvPr id="11" name="Rectangle 10"/>
            <p:cNvSpPr/>
            <p:nvPr/>
          </p:nvSpPr>
          <p:spPr bwMode="gray">
            <a:xfrm flipV="1">
              <a:off x="972000" y="1401233"/>
              <a:ext cx="7200000" cy="36237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 Same Side Corner Rectangle 4"/>
            <p:cNvSpPr/>
            <p:nvPr/>
          </p:nvSpPr>
          <p:spPr bwMode="gray">
            <a:xfrm>
              <a:off x="972000" y="1056822"/>
              <a:ext cx="7200000" cy="432000"/>
            </a:xfrm>
            <a:prstGeom prst="round2SameRect">
              <a:avLst>
                <a:gd name="adj1" fmla="val 47794"/>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Same Side Corner Rectangle 9"/>
            <p:cNvSpPr/>
            <p:nvPr/>
          </p:nvSpPr>
          <p:spPr bwMode="gray">
            <a:xfrm flipV="1">
              <a:off x="972000" y="4694400"/>
              <a:ext cx="7200000" cy="1512000"/>
            </a:xfrm>
            <a:prstGeom prst="round2SameRect">
              <a:avLst>
                <a:gd name="adj1" fmla="val 16334"/>
                <a:gd name="adj2" fmla="val 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bwMode="gray">
            <a:xfrm flipV="1">
              <a:off x="972000" y="5198400"/>
              <a:ext cx="7200000" cy="504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p:cNvSpPr txBox="1"/>
          <p:nvPr/>
        </p:nvSpPr>
        <p:spPr bwMode="gray">
          <a:xfrm>
            <a:off x="827584" y="1556792"/>
            <a:ext cx="2469907" cy="369332"/>
          </a:xfrm>
          <a:prstGeom prst="rect">
            <a:avLst/>
          </a:prstGeom>
          <a:noFill/>
        </p:spPr>
        <p:txBody>
          <a:bodyPr wrap="none" rtlCol="0">
            <a:spAutoFit/>
          </a:bodyPr>
          <a:lstStyle/>
          <a:p>
            <a:r>
              <a:rPr lang="en-US" spc="110" dirty="0" smtClean="0">
                <a:ln w="15875" cmpd="sng">
                  <a:solidFill>
                    <a:srgbClr val="FFFFFF"/>
                  </a:solidFill>
                  <a:prstDash val="solid"/>
                </a:ln>
                <a:solidFill>
                  <a:srgbClr val="FFFFFF"/>
                </a:solidFill>
                <a:effectLst>
                  <a:outerShdw blurRad="63500" dir="3600000" algn="tl" rotWithShape="0">
                    <a:srgbClr val="000000">
                      <a:alpha val="70000"/>
                    </a:srgbClr>
                  </a:outerShdw>
                </a:effectLst>
              </a:rPr>
              <a:t>CALIFORNIA,</a:t>
            </a:r>
            <a:r>
              <a:rPr lang="en-US" sz="800" spc="110" dirty="0" smtClean="0">
                <a:ln w="1587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pc="110" dirty="0" smtClean="0">
                <a:ln w="15875" cmpd="sng">
                  <a:solidFill>
                    <a:srgbClr val="FFFFFF"/>
                  </a:solidFill>
                  <a:prstDash val="solid"/>
                </a:ln>
                <a:solidFill>
                  <a:srgbClr val="FFFFFF"/>
                </a:solidFill>
                <a:effectLst>
                  <a:outerShdw blurRad="63500" dir="3600000" algn="tl" rotWithShape="0">
                    <a:srgbClr val="000000">
                      <a:alpha val="70000"/>
                    </a:srgbClr>
                  </a:outerShdw>
                </a:effectLst>
              </a:rPr>
              <a:t>USA</a:t>
            </a:r>
            <a:endParaRPr lang="en-US" spc="110" dirty="0">
              <a:ln w="158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TextBox 16"/>
          <p:cNvSpPr txBox="1"/>
          <p:nvPr/>
        </p:nvSpPr>
        <p:spPr bwMode="gray">
          <a:xfrm>
            <a:off x="5436096" y="1556792"/>
            <a:ext cx="2674130" cy="369332"/>
          </a:xfrm>
          <a:prstGeom prst="rect">
            <a:avLst/>
          </a:prstGeom>
          <a:noFill/>
        </p:spPr>
        <p:txBody>
          <a:bodyPr wrap="none" rtlCol="0">
            <a:spAutoFit/>
          </a:bodyPr>
          <a:lstStyle/>
          <a:p>
            <a:r>
              <a:rPr lang="en-US" spc="110" dirty="0" smtClean="0">
                <a:ln w="15875" cmpd="sng">
                  <a:solidFill>
                    <a:srgbClr val="FFFFFF"/>
                  </a:solidFill>
                  <a:prstDash val="solid"/>
                </a:ln>
                <a:solidFill>
                  <a:srgbClr val="FFFFFF"/>
                </a:solidFill>
                <a:effectLst>
                  <a:outerShdw blurRad="63500" dir="3600000" algn="tl" rotWithShape="0">
                    <a:srgbClr val="000000">
                      <a:alpha val="70000"/>
                    </a:srgbClr>
                  </a:outerShdw>
                </a:effectLst>
              </a:rPr>
              <a:t>THE NETHERLANDS</a:t>
            </a:r>
            <a:endParaRPr lang="en-US" spc="110" dirty="0">
              <a:ln w="158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ounded Rectangle 14"/>
          <p:cNvSpPr/>
          <p:nvPr/>
        </p:nvSpPr>
        <p:spPr bwMode="gray">
          <a:xfrm>
            <a:off x="3492000" y="4708800"/>
            <a:ext cx="2160000" cy="288000"/>
          </a:xfrm>
          <a:prstGeom prst="roundRect">
            <a:avLst>
              <a:gd name="adj" fmla="val 50000"/>
            </a:avLst>
          </a:prstGeom>
          <a:solidFill>
            <a:schemeClr val="accent5"/>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28800" rtlCol="0" anchor="ctr"/>
          <a:lstStyle/>
          <a:p>
            <a:pPr algn="ctr"/>
            <a:r>
              <a:rPr lang="en-US" sz="1600" dirty="0"/>
              <a:t>size</a:t>
            </a:r>
          </a:p>
        </p:txBody>
      </p:sp>
      <p:sp>
        <p:nvSpPr>
          <p:cNvPr id="20" name="Rounded Rectangle 19"/>
          <p:cNvSpPr/>
          <p:nvPr/>
        </p:nvSpPr>
        <p:spPr bwMode="gray">
          <a:xfrm>
            <a:off x="3492000" y="5207400"/>
            <a:ext cx="2160000" cy="288000"/>
          </a:xfrm>
          <a:prstGeom prst="roundRect">
            <a:avLst>
              <a:gd name="adj" fmla="val 50000"/>
            </a:avLst>
          </a:prstGeom>
          <a:solidFill>
            <a:schemeClr val="accent5"/>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28800" rtlCol="0" anchor="ctr"/>
          <a:lstStyle/>
          <a:p>
            <a:pPr algn="ctr"/>
            <a:r>
              <a:rPr lang="en-US" sz="1600" dirty="0"/>
              <a:t>citizens</a:t>
            </a:r>
          </a:p>
        </p:txBody>
      </p:sp>
      <p:sp>
        <p:nvSpPr>
          <p:cNvPr id="21" name="Rounded Rectangle 20"/>
          <p:cNvSpPr/>
          <p:nvPr/>
        </p:nvSpPr>
        <p:spPr bwMode="gray">
          <a:xfrm>
            <a:off x="3492000" y="5706000"/>
            <a:ext cx="2160000" cy="288000"/>
          </a:xfrm>
          <a:prstGeom prst="roundRect">
            <a:avLst>
              <a:gd name="adj" fmla="val 50000"/>
            </a:avLst>
          </a:prstGeom>
          <a:solidFill>
            <a:schemeClr val="accent5"/>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28800" rtlCol="0" anchor="ctr"/>
          <a:lstStyle/>
          <a:p>
            <a:pPr algn="ctr"/>
            <a:r>
              <a:rPr lang="en-US" sz="1600" dirty="0"/>
              <a:t>universities</a:t>
            </a:r>
          </a:p>
        </p:txBody>
      </p:sp>
      <p:sp>
        <p:nvSpPr>
          <p:cNvPr id="25" name="Freeform 9"/>
          <p:cNvSpPr>
            <a:spLocks/>
          </p:cNvSpPr>
          <p:nvPr/>
        </p:nvSpPr>
        <p:spPr bwMode="gray">
          <a:xfrm>
            <a:off x="1475656" y="1988840"/>
            <a:ext cx="2296142" cy="2725056"/>
          </a:xfrm>
          <a:custGeom>
            <a:avLst/>
            <a:gdLst>
              <a:gd name="T0" fmla="*/ 2792 w 2848"/>
              <a:gd name="T1" fmla="*/ 2711 h 3380"/>
              <a:gd name="T2" fmla="*/ 2745 w 2848"/>
              <a:gd name="T3" fmla="*/ 2657 h 3380"/>
              <a:gd name="T4" fmla="*/ 2721 w 2848"/>
              <a:gd name="T5" fmla="*/ 2610 h 3380"/>
              <a:gd name="T6" fmla="*/ 1196 w 2848"/>
              <a:gd name="T7" fmla="*/ 1081 h 3380"/>
              <a:gd name="T8" fmla="*/ 99 w 2848"/>
              <a:gd name="T9" fmla="*/ 35 h 3380"/>
              <a:gd name="T10" fmla="*/ 97 w 2848"/>
              <a:gd name="T11" fmla="*/ 350 h 3380"/>
              <a:gd name="T12" fmla="*/ 62 w 2848"/>
              <a:gd name="T13" fmla="*/ 394 h 3380"/>
              <a:gd name="T14" fmla="*/ 24 w 2848"/>
              <a:gd name="T15" fmla="*/ 337 h 3380"/>
              <a:gd name="T16" fmla="*/ 0 w 2848"/>
              <a:gd name="T17" fmla="*/ 408 h 3380"/>
              <a:gd name="T18" fmla="*/ 14 w 2848"/>
              <a:gd name="T19" fmla="*/ 565 h 3380"/>
              <a:gd name="T20" fmla="*/ 70 w 2848"/>
              <a:gd name="T21" fmla="*/ 646 h 3380"/>
              <a:gd name="T22" fmla="*/ 132 w 2848"/>
              <a:gd name="T23" fmla="*/ 754 h 3380"/>
              <a:gd name="T24" fmla="*/ 154 w 2848"/>
              <a:gd name="T25" fmla="*/ 967 h 3380"/>
              <a:gd name="T26" fmla="*/ 239 w 2848"/>
              <a:gd name="T27" fmla="*/ 1096 h 3380"/>
              <a:gd name="T28" fmla="*/ 292 w 2848"/>
              <a:gd name="T29" fmla="*/ 1172 h 3380"/>
              <a:gd name="T30" fmla="*/ 314 w 2848"/>
              <a:gd name="T31" fmla="*/ 1265 h 3380"/>
              <a:gd name="T32" fmla="*/ 318 w 2848"/>
              <a:gd name="T33" fmla="*/ 1330 h 3380"/>
              <a:gd name="T34" fmla="*/ 378 w 2848"/>
              <a:gd name="T35" fmla="*/ 1381 h 3380"/>
              <a:gd name="T36" fmla="*/ 413 w 2848"/>
              <a:gd name="T37" fmla="*/ 1425 h 3380"/>
              <a:gd name="T38" fmla="*/ 477 w 2848"/>
              <a:gd name="T39" fmla="*/ 1403 h 3380"/>
              <a:gd name="T40" fmla="*/ 468 w 2848"/>
              <a:gd name="T41" fmla="*/ 1341 h 3380"/>
              <a:gd name="T42" fmla="*/ 459 w 2848"/>
              <a:gd name="T43" fmla="*/ 1302 h 3380"/>
              <a:gd name="T44" fmla="*/ 544 w 2848"/>
              <a:gd name="T45" fmla="*/ 1311 h 3380"/>
              <a:gd name="T46" fmla="*/ 610 w 2848"/>
              <a:gd name="T47" fmla="*/ 1366 h 3380"/>
              <a:gd name="T48" fmla="*/ 544 w 2848"/>
              <a:gd name="T49" fmla="*/ 1381 h 3380"/>
              <a:gd name="T50" fmla="*/ 569 w 2848"/>
              <a:gd name="T51" fmla="*/ 1440 h 3380"/>
              <a:gd name="T52" fmla="*/ 604 w 2848"/>
              <a:gd name="T53" fmla="*/ 1492 h 3380"/>
              <a:gd name="T54" fmla="*/ 588 w 2848"/>
              <a:gd name="T55" fmla="*/ 1543 h 3380"/>
              <a:gd name="T56" fmla="*/ 514 w 2848"/>
              <a:gd name="T57" fmla="*/ 1508 h 3380"/>
              <a:gd name="T58" fmla="*/ 481 w 2848"/>
              <a:gd name="T59" fmla="*/ 1539 h 3380"/>
              <a:gd name="T60" fmla="*/ 545 w 2848"/>
              <a:gd name="T61" fmla="*/ 1707 h 3380"/>
              <a:gd name="T62" fmla="*/ 680 w 2848"/>
              <a:gd name="T63" fmla="*/ 1823 h 3380"/>
              <a:gd name="T64" fmla="*/ 590 w 2848"/>
              <a:gd name="T65" fmla="*/ 1891 h 3380"/>
              <a:gd name="T66" fmla="*/ 588 w 2848"/>
              <a:gd name="T67" fmla="*/ 1957 h 3380"/>
              <a:gd name="T68" fmla="*/ 643 w 2848"/>
              <a:gd name="T69" fmla="*/ 2038 h 3380"/>
              <a:gd name="T70" fmla="*/ 687 w 2848"/>
              <a:gd name="T71" fmla="*/ 2117 h 3380"/>
              <a:gd name="T72" fmla="*/ 759 w 2848"/>
              <a:gd name="T73" fmla="*/ 2223 h 3380"/>
              <a:gd name="T74" fmla="*/ 948 w 2848"/>
              <a:gd name="T75" fmla="*/ 2391 h 3380"/>
              <a:gd name="T76" fmla="*/ 964 w 2848"/>
              <a:gd name="T77" fmla="*/ 2558 h 3380"/>
              <a:gd name="T78" fmla="*/ 1010 w 2848"/>
              <a:gd name="T79" fmla="*/ 2652 h 3380"/>
              <a:gd name="T80" fmla="*/ 1139 w 2848"/>
              <a:gd name="T81" fmla="*/ 2668 h 3380"/>
              <a:gd name="T82" fmla="*/ 1385 w 2848"/>
              <a:gd name="T83" fmla="*/ 2786 h 3380"/>
              <a:gd name="T84" fmla="*/ 1600 w 2848"/>
              <a:gd name="T85" fmla="*/ 2893 h 3380"/>
              <a:gd name="T86" fmla="*/ 1607 w 2848"/>
              <a:gd name="T87" fmla="*/ 2922 h 3380"/>
              <a:gd name="T88" fmla="*/ 1745 w 2848"/>
              <a:gd name="T89" fmla="*/ 2983 h 3380"/>
              <a:gd name="T90" fmla="*/ 1826 w 2848"/>
              <a:gd name="T91" fmla="*/ 3093 h 3380"/>
              <a:gd name="T92" fmla="*/ 1927 w 2848"/>
              <a:gd name="T93" fmla="*/ 3342 h 3380"/>
              <a:gd name="T94" fmla="*/ 2682 w 2848"/>
              <a:gd name="T95" fmla="*/ 3294 h 3380"/>
              <a:gd name="T96" fmla="*/ 2747 w 2848"/>
              <a:gd name="T97" fmla="*/ 3272 h 3380"/>
              <a:gd name="T98" fmla="*/ 2739 w 2848"/>
              <a:gd name="T99" fmla="*/ 3215 h 3380"/>
              <a:gd name="T100" fmla="*/ 2695 w 2848"/>
              <a:gd name="T101" fmla="*/ 3183 h 3380"/>
              <a:gd name="T102" fmla="*/ 2723 w 2848"/>
              <a:gd name="T103" fmla="*/ 3005 h 3380"/>
              <a:gd name="T104" fmla="*/ 2747 w 2848"/>
              <a:gd name="T105" fmla="*/ 2834 h 3380"/>
              <a:gd name="T106" fmla="*/ 2848 w 2848"/>
              <a:gd name="T107" fmla="*/ 2762 h 3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48" h="3380">
                <a:moveTo>
                  <a:pt x="2827" y="2731"/>
                </a:moveTo>
                <a:lnTo>
                  <a:pt x="2809" y="2724"/>
                </a:lnTo>
                <a:lnTo>
                  <a:pt x="2792" y="2711"/>
                </a:lnTo>
                <a:lnTo>
                  <a:pt x="2783" y="2694"/>
                </a:lnTo>
                <a:lnTo>
                  <a:pt x="2761" y="2676"/>
                </a:lnTo>
                <a:lnTo>
                  <a:pt x="2745" y="2657"/>
                </a:lnTo>
                <a:lnTo>
                  <a:pt x="2732" y="2630"/>
                </a:lnTo>
                <a:lnTo>
                  <a:pt x="2730" y="2626"/>
                </a:lnTo>
                <a:lnTo>
                  <a:pt x="2721" y="2610"/>
                </a:lnTo>
                <a:lnTo>
                  <a:pt x="2704" y="2536"/>
                </a:lnTo>
                <a:lnTo>
                  <a:pt x="2688" y="2518"/>
                </a:lnTo>
                <a:lnTo>
                  <a:pt x="1196" y="1081"/>
                </a:lnTo>
                <a:lnTo>
                  <a:pt x="1166" y="13"/>
                </a:lnTo>
                <a:lnTo>
                  <a:pt x="95" y="0"/>
                </a:lnTo>
                <a:lnTo>
                  <a:pt x="99" y="35"/>
                </a:lnTo>
                <a:lnTo>
                  <a:pt x="101" y="142"/>
                </a:lnTo>
                <a:lnTo>
                  <a:pt x="95" y="243"/>
                </a:lnTo>
                <a:lnTo>
                  <a:pt x="97" y="350"/>
                </a:lnTo>
                <a:lnTo>
                  <a:pt x="95" y="384"/>
                </a:lnTo>
                <a:lnTo>
                  <a:pt x="84" y="388"/>
                </a:lnTo>
                <a:lnTo>
                  <a:pt x="62" y="394"/>
                </a:lnTo>
                <a:lnTo>
                  <a:pt x="53" y="383"/>
                </a:lnTo>
                <a:lnTo>
                  <a:pt x="40" y="357"/>
                </a:lnTo>
                <a:lnTo>
                  <a:pt x="24" y="337"/>
                </a:lnTo>
                <a:lnTo>
                  <a:pt x="13" y="340"/>
                </a:lnTo>
                <a:lnTo>
                  <a:pt x="7" y="364"/>
                </a:lnTo>
                <a:lnTo>
                  <a:pt x="0" y="408"/>
                </a:lnTo>
                <a:lnTo>
                  <a:pt x="2" y="508"/>
                </a:lnTo>
                <a:lnTo>
                  <a:pt x="11" y="548"/>
                </a:lnTo>
                <a:lnTo>
                  <a:pt x="14" y="565"/>
                </a:lnTo>
                <a:lnTo>
                  <a:pt x="46" y="592"/>
                </a:lnTo>
                <a:lnTo>
                  <a:pt x="53" y="625"/>
                </a:lnTo>
                <a:lnTo>
                  <a:pt x="70" y="646"/>
                </a:lnTo>
                <a:lnTo>
                  <a:pt x="115" y="688"/>
                </a:lnTo>
                <a:lnTo>
                  <a:pt x="138" y="730"/>
                </a:lnTo>
                <a:lnTo>
                  <a:pt x="132" y="754"/>
                </a:lnTo>
                <a:lnTo>
                  <a:pt x="141" y="817"/>
                </a:lnTo>
                <a:lnTo>
                  <a:pt x="136" y="890"/>
                </a:lnTo>
                <a:lnTo>
                  <a:pt x="154" y="967"/>
                </a:lnTo>
                <a:lnTo>
                  <a:pt x="180" y="1002"/>
                </a:lnTo>
                <a:lnTo>
                  <a:pt x="207" y="1045"/>
                </a:lnTo>
                <a:lnTo>
                  <a:pt x="239" y="1096"/>
                </a:lnTo>
                <a:lnTo>
                  <a:pt x="246" y="1129"/>
                </a:lnTo>
                <a:lnTo>
                  <a:pt x="257" y="1149"/>
                </a:lnTo>
                <a:lnTo>
                  <a:pt x="292" y="1172"/>
                </a:lnTo>
                <a:lnTo>
                  <a:pt x="332" y="1214"/>
                </a:lnTo>
                <a:lnTo>
                  <a:pt x="334" y="1249"/>
                </a:lnTo>
                <a:lnTo>
                  <a:pt x="314" y="1265"/>
                </a:lnTo>
                <a:lnTo>
                  <a:pt x="303" y="1269"/>
                </a:lnTo>
                <a:lnTo>
                  <a:pt x="308" y="1291"/>
                </a:lnTo>
                <a:lnTo>
                  <a:pt x="318" y="1330"/>
                </a:lnTo>
                <a:lnTo>
                  <a:pt x="334" y="1350"/>
                </a:lnTo>
                <a:lnTo>
                  <a:pt x="347" y="1354"/>
                </a:lnTo>
                <a:lnTo>
                  <a:pt x="378" y="1381"/>
                </a:lnTo>
                <a:lnTo>
                  <a:pt x="380" y="1392"/>
                </a:lnTo>
                <a:lnTo>
                  <a:pt x="387" y="1420"/>
                </a:lnTo>
                <a:lnTo>
                  <a:pt x="413" y="1425"/>
                </a:lnTo>
                <a:lnTo>
                  <a:pt x="439" y="1436"/>
                </a:lnTo>
                <a:lnTo>
                  <a:pt x="461" y="1431"/>
                </a:lnTo>
                <a:lnTo>
                  <a:pt x="477" y="1403"/>
                </a:lnTo>
                <a:lnTo>
                  <a:pt x="488" y="1396"/>
                </a:lnTo>
                <a:lnTo>
                  <a:pt x="474" y="1363"/>
                </a:lnTo>
                <a:lnTo>
                  <a:pt x="468" y="1341"/>
                </a:lnTo>
                <a:lnTo>
                  <a:pt x="459" y="1326"/>
                </a:lnTo>
                <a:lnTo>
                  <a:pt x="454" y="1304"/>
                </a:lnTo>
                <a:lnTo>
                  <a:pt x="459" y="1302"/>
                </a:lnTo>
                <a:lnTo>
                  <a:pt x="470" y="1298"/>
                </a:lnTo>
                <a:lnTo>
                  <a:pt x="512" y="1300"/>
                </a:lnTo>
                <a:lnTo>
                  <a:pt x="544" y="1311"/>
                </a:lnTo>
                <a:lnTo>
                  <a:pt x="588" y="1324"/>
                </a:lnTo>
                <a:lnTo>
                  <a:pt x="608" y="1355"/>
                </a:lnTo>
                <a:lnTo>
                  <a:pt x="610" y="1366"/>
                </a:lnTo>
                <a:lnTo>
                  <a:pt x="617" y="1394"/>
                </a:lnTo>
                <a:lnTo>
                  <a:pt x="578" y="1379"/>
                </a:lnTo>
                <a:lnTo>
                  <a:pt x="544" y="1381"/>
                </a:lnTo>
                <a:lnTo>
                  <a:pt x="545" y="1389"/>
                </a:lnTo>
                <a:lnTo>
                  <a:pt x="549" y="1411"/>
                </a:lnTo>
                <a:lnTo>
                  <a:pt x="569" y="1440"/>
                </a:lnTo>
                <a:lnTo>
                  <a:pt x="597" y="1458"/>
                </a:lnTo>
                <a:lnTo>
                  <a:pt x="601" y="1469"/>
                </a:lnTo>
                <a:lnTo>
                  <a:pt x="604" y="1492"/>
                </a:lnTo>
                <a:lnTo>
                  <a:pt x="615" y="1536"/>
                </a:lnTo>
                <a:lnTo>
                  <a:pt x="604" y="1539"/>
                </a:lnTo>
                <a:lnTo>
                  <a:pt x="588" y="1543"/>
                </a:lnTo>
                <a:lnTo>
                  <a:pt x="569" y="1541"/>
                </a:lnTo>
                <a:lnTo>
                  <a:pt x="553" y="1521"/>
                </a:lnTo>
                <a:lnTo>
                  <a:pt x="514" y="1508"/>
                </a:lnTo>
                <a:lnTo>
                  <a:pt x="483" y="1497"/>
                </a:lnTo>
                <a:lnTo>
                  <a:pt x="477" y="1523"/>
                </a:lnTo>
                <a:lnTo>
                  <a:pt x="481" y="1539"/>
                </a:lnTo>
                <a:lnTo>
                  <a:pt x="505" y="1587"/>
                </a:lnTo>
                <a:lnTo>
                  <a:pt x="522" y="1659"/>
                </a:lnTo>
                <a:lnTo>
                  <a:pt x="545" y="1707"/>
                </a:lnTo>
                <a:lnTo>
                  <a:pt x="580" y="1751"/>
                </a:lnTo>
                <a:lnTo>
                  <a:pt x="626" y="1799"/>
                </a:lnTo>
                <a:lnTo>
                  <a:pt x="680" y="1823"/>
                </a:lnTo>
                <a:lnTo>
                  <a:pt x="681" y="1834"/>
                </a:lnTo>
                <a:lnTo>
                  <a:pt x="654" y="1863"/>
                </a:lnTo>
                <a:lnTo>
                  <a:pt x="590" y="1891"/>
                </a:lnTo>
                <a:lnTo>
                  <a:pt x="582" y="1905"/>
                </a:lnTo>
                <a:lnTo>
                  <a:pt x="582" y="1935"/>
                </a:lnTo>
                <a:lnTo>
                  <a:pt x="588" y="1957"/>
                </a:lnTo>
                <a:lnTo>
                  <a:pt x="599" y="1977"/>
                </a:lnTo>
                <a:lnTo>
                  <a:pt x="626" y="2012"/>
                </a:lnTo>
                <a:lnTo>
                  <a:pt x="643" y="2038"/>
                </a:lnTo>
                <a:lnTo>
                  <a:pt x="654" y="2082"/>
                </a:lnTo>
                <a:lnTo>
                  <a:pt x="657" y="2100"/>
                </a:lnTo>
                <a:lnTo>
                  <a:pt x="687" y="2117"/>
                </a:lnTo>
                <a:lnTo>
                  <a:pt x="713" y="2128"/>
                </a:lnTo>
                <a:lnTo>
                  <a:pt x="742" y="2155"/>
                </a:lnTo>
                <a:lnTo>
                  <a:pt x="759" y="2223"/>
                </a:lnTo>
                <a:lnTo>
                  <a:pt x="788" y="2246"/>
                </a:lnTo>
                <a:lnTo>
                  <a:pt x="913" y="2345"/>
                </a:lnTo>
                <a:lnTo>
                  <a:pt x="948" y="2391"/>
                </a:lnTo>
                <a:lnTo>
                  <a:pt x="970" y="2437"/>
                </a:lnTo>
                <a:lnTo>
                  <a:pt x="994" y="2485"/>
                </a:lnTo>
                <a:lnTo>
                  <a:pt x="964" y="2558"/>
                </a:lnTo>
                <a:lnTo>
                  <a:pt x="961" y="2593"/>
                </a:lnTo>
                <a:lnTo>
                  <a:pt x="988" y="2628"/>
                </a:lnTo>
                <a:lnTo>
                  <a:pt x="1010" y="2652"/>
                </a:lnTo>
                <a:lnTo>
                  <a:pt x="1043" y="2663"/>
                </a:lnTo>
                <a:lnTo>
                  <a:pt x="1082" y="2654"/>
                </a:lnTo>
                <a:lnTo>
                  <a:pt x="1139" y="2668"/>
                </a:lnTo>
                <a:lnTo>
                  <a:pt x="1159" y="2681"/>
                </a:lnTo>
                <a:lnTo>
                  <a:pt x="1337" y="2781"/>
                </a:lnTo>
                <a:lnTo>
                  <a:pt x="1385" y="2786"/>
                </a:lnTo>
                <a:lnTo>
                  <a:pt x="1413" y="2803"/>
                </a:lnTo>
                <a:lnTo>
                  <a:pt x="1534" y="2869"/>
                </a:lnTo>
                <a:lnTo>
                  <a:pt x="1600" y="2893"/>
                </a:lnTo>
                <a:lnTo>
                  <a:pt x="1602" y="2900"/>
                </a:lnTo>
                <a:lnTo>
                  <a:pt x="1604" y="2911"/>
                </a:lnTo>
                <a:lnTo>
                  <a:pt x="1607" y="2922"/>
                </a:lnTo>
                <a:lnTo>
                  <a:pt x="1637" y="2926"/>
                </a:lnTo>
                <a:lnTo>
                  <a:pt x="1701" y="2970"/>
                </a:lnTo>
                <a:lnTo>
                  <a:pt x="1745" y="2983"/>
                </a:lnTo>
                <a:lnTo>
                  <a:pt x="1767" y="3047"/>
                </a:lnTo>
                <a:lnTo>
                  <a:pt x="1771" y="3066"/>
                </a:lnTo>
                <a:lnTo>
                  <a:pt x="1826" y="3093"/>
                </a:lnTo>
                <a:lnTo>
                  <a:pt x="1877" y="3163"/>
                </a:lnTo>
                <a:lnTo>
                  <a:pt x="1929" y="3305"/>
                </a:lnTo>
                <a:lnTo>
                  <a:pt x="1927" y="3342"/>
                </a:lnTo>
                <a:lnTo>
                  <a:pt x="1936" y="3380"/>
                </a:lnTo>
                <a:lnTo>
                  <a:pt x="2680" y="3288"/>
                </a:lnTo>
                <a:lnTo>
                  <a:pt x="2682" y="3294"/>
                </a:lnTo>
                <a:lnTo>
                  <a:pt x="2690" y="3327"/>
                </a:lnTo>
                <a:lnTo>
                  <a:pt x="2712" y="3321"/>
                </a:lnTo>
                <a:lnTo>
                  <a:pt x="2747" y="3272"/>
                </a:lnTo>
                <a:lnTo>
                  <a:pt x="2767" y="3255"/>
                </a:lnTo>
                <a:lnTo>
                  <a:pt x="2761" y="3233"/>
                </a:lnTo>
                <a:lnTo>
                  <a:pt x="2739" y="3215"/>
                </a:lnTo>
                <a:lnTo>
                  <a:pt x="2702" y="3211"/>
                </a:lnTo>
                <a:lnTo>
                  <a:pt x="2699" y="3194"/>
                </a:lnTo>
                <a:lnTo>
                  <a:pt x="2695" y="3183"/>
                </a:lnTo>
                <a:lnTo>
                  <a:pt x="2724" y="3158"/>
                </a:lnTo>
                <a:lnTo>
                  <a:pt x="2736" y="3102"/>
                </a:lnTo>
                <a:lnTo>
                  <a:pt x="2723" y="3005"/>
                </a:lnTo>
                <a:lnTo>
                  <a:pt x="2723" y="2928"/>
                </a:lnTo>
                <a:lnTo>
                  <a:pt x="2734" y="2878"/>
                </a:lnTo>
                <a:lnTo>
                  <a:pt x="2747" y="2834"/>
                </a:lnTo>
                <a:lnTo>
                  <a:pt x="2800" y="2808"/>
                </a:lnTo>
                <a:lnTo>
                  <a:pt x="2838" y="2775"/>
                </a:lnTo>
                <a:lnTo>
                  <a:pt x="2848" y="2762"/>
                </a:lnTo>
                <a:lnTo>
                  <a:pt x="2844" y="2751"/>
                </a:lnTo>
                <a:lnTo>
                  <a:pt x="2827" y="2731"/>
                </a:lnTo>
                <a:close/>
              </a:path>
            </a:pathLst>
          </a:custGeom>
          <a:blipFill dpi="0" rotWithShape="1">
            <a:blip r:embed="rId2" cstate="print">
              <a:extLst>
                <a:ext uri="{BEBA8EAE-BF5A-486C-A8C5-ECC9F3942E4B}">
                  <a14:imgProps xmlns:a14="http://schemas.microsoft.com/office/drawing/2010/main" xmlns="">
                    <a14:imgLayer r:embed="rId3">
                      <a14:imgEffect>
                        <a14:sharpenSoften amount="-25000"/>
                      </a14:imgEffect>
                      <a14:imgEffect>
                        <a14:colorTemperature colorTemp="5300"/>
                      </a14:imgEffect>
                      <a14:imgEffect>
                        <a14:brightnessContrast bright="5000"/>
                      </a14:imgEffect>
                    </a14:imgLayer>
                  </a14:imgProps>
                </a:ext>
              </a:extLst>
            </a:blip>
            <a:srcRect/>
            <a:stretch>
              <a:fillRect l="-54000" r="-9000"/>
            </a:stretch>
          </a:blipFill>
          <a:ln>
            <a:noFill/>
          </a:ln>
          <a:effectLst>
            <a:outerShdw blurRad="101600" sx="102000" sy="102000" algn="ctr"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4" name="TextBox 43"/>
          <p:cNvSpPr txBox="1"/>
          <p:nvPr/>
        </p:nvSpPr>
        <p:spPr bwMode="gray">
          <a:xfrm>
            <a:off x="1532665" y="4797152"/>
            <a:ext cx="1681871" cy="1369606"/>
          </a:xfrm>
          <a:prstGeom prst="rect">
            <a:avLst/>
          </a:prstGeom>
          <a:noFill/>
        </p:spPr>
        <p:txBody>
          <a:bodyPr wrap="square" rtlCol="0">
            <a:spAutoFit/>
          </a:bodyPr>
          <a:lstStyle/>
          <a:p>
            <a:pPr algn="r">
              <a:spcBef>
                <a:spcPts val="2100"/>
              </a:spcBef>
            </a:pPr>
            <a:r>
              <a:rPr lang="en-US" sz="1600" b="1" dirty="0" smtClean="0"/>
              <a:t>420,000 km²</a:t>
            </a:r>
          </a:p>
          <a:p>
            <a:pPr algn="r">
              <a:spcBef>
                <a:spcPts val="2100"/>
              </a:spcBef>
            </a:pPr>
            <a:r>
              <a:rPr lang="en-US" sz="1600" b="1" dirty="0" smtClean="0"/>
              <a:t>37,000,000</a:t>
            </a:r>
          </a:p>
          <a:p>
            <a:pPr algn="r">
              <a:spcBef>
                <a:spcPts val="2100"/>
              </a:spcBef>
            </a:pPr>
            <a:r>
              <a:rPr lang="en-US" sz="1600" b="1" dirty="0" smtClean="0"/>
              <a:t>40</a:t>
            </a:r>
            <a:endParaRPr lang="en-US" sz="1600" b="1" dirty="0"/>
          </a:p>
        </p:txBody>
      </p:sp>
      <p:sp>
        <p:nvSpPr>
          <p:cNvPr id="5134" name="Freeform 24"/>
          <p:cNvSpPr>
            <a:spLocks noEditPoints="1"/>
          </p:cNvSpPr>
          <p:nvPr/>
        </p:nvSpPr>
        <p:spPr bwMode="gray">
          <a:xfrm>
            <a:off x="5868144" y="2708920"/>
            <a:ext cx="1015996" cy="1080000"/>
          </a:xfrm>
          <a:custGeom>
            <a:avLst/>
            <a:gdLst>
              <a:gd name="T0" fmla="*/ 895 w 1179"/>
              <a:gd name="T1" fmla="*/ 5 h 1380"/>
              <a:gd name="T2" fmla="*/ 795 w 1179"/>
              <a:gd name="T3" fmla="*/ 29 h 1380"/>
              <a:gd name="T4" fmla="*/ 546 w 1179"/>
              <a:gd name="T5" fmla="*/ 84 h 1380"/>
              <a:gd name="T6" fmla="*/ 531 w 1179"/>
              <a:gd name="T7" fmla="*/ 109 h 1380"/>
              <a:gd name="T8" fmla="*/ 477 w 1179"/>
              <a:gd name="T9" fmla="*/ 157 h 1380"/>
              <a:gd name="T10" fmla="*/ 440 w 1179"/>
              <a:gd name="T11" fmla="*/ 264 h 1380"/>
              <a:gd name="T12" fmla="*/ 452 w 1179"/>
              <a:gd name="T13" fmla="*/ 172 h 1380"/>
              <a:gd name="T14" fmla="*/ 238 w 1179"/>
              <a:gd name="T15" fmla="*/ 914 h 1380"/>
              <a:gd name="T16" fmla="*/ 261 w 1179"/>
              <a:gd name="T17" fmla="*/ 886 h 1380"/>
              <a:gd name="T18" fmla="*/ 189 w 1179"/>
              <a:gd name="T19" fmla="*/ 898 h 1380"/>
              <a:gd name="T20" fmla="*/ 122 w 1179"/>
              <a:gd name="T21" fmla="*/ 930 h 1380"/>
              <a:gd name="T22" fmla="*/ 201 w 1179"/>
              <a:gd name="T23" fmla="*/ 921 h 1380"/>
              <a:gd name="T24" fmla="*/ 101 w 1179"/>
              <a:gd name="T25" fmla="*/ 1124 h 1380"/>
              <a:gd name="T26" fmla="*/ 214 w 1179"/>
              <a:gd name="T27" fmla="*/ 1139 h 1380"/>
              <a:gd name="T28" fmla="*/ 138 w 1179"/>
              <a:gd name="T29" fmla="*/ 1091 h 1380"/>
              <a:gd name="T30" fmla="*/ 26 w 1179"/>
              <a:gd name="T31" fmla="*/ 1066 h 1380"/>
              <a:gd name="T32" fmla="*/ 514 w 1179"/>
              <a:gd name="T33" fmla="*/ 600 h 1380"/>
              <a:gd name="T34" fmla="*/ 519 w 1179"/>
              <a:gd name="T35" fmla="*/ 524 h 1380"/>
              <a:gd name="T36" fmla="*/ 540 w 1179"/>
              <a:gd name="T37" fmla="*/ 457 h 1380"/>
              <a:gd name="T38" fmla="*/ 533 w 1179"/>
              <a:gd name="T39" fmla="*/ 381 h 1380"/>
              <a:gd name="T40" fmla="*/ 479 w 1179"/>
              <a:gd name="T41" fmla="*/ 312 h 1380"/>
              <a:gd name="T42" fmla="*/ 397 w 1179"/>
              <a:gd name="T43" fmla="*/ 374 h 1380"/>
              <a:gd name="T44" fmla="*/ 344 w 1179"/>
              <a:gd name="T45" fmla="*/ 607 h 1380"/>
              <a:gd name="T46" fmla="*/ 226 w 1179"/>
              <a:gd name="T47" fmla="*/ 775 h 1380"/>
              <a:gd name="T48" fmla="*/ 251 w 1179"/>
              <a:gd name="T49" fmla="*/ 863 h 1380"/>
              <a:gd name="T50" fmla="*/ 302 w 1179"/>
              <a:gd name="T51" fmla="*/ 941 h 1380"/>
              <a:gd name="T52" fmla="*/ 210 w 1179"/>
              <a:gd name="T53" fmla="*/ 988 h 1380"/>
              <a:gd name="T54" fmla="*/ 272 w 1179"/>
              <a:gd name="T55" fmla="*/ 1038 h 1380"/>
              <a:gd name="T56" fmla="*/ 148 w 1179"/>
              <a:gd name="T57" fmla="*/ 962 h 1380"/>
              <a:gd name="T58" fmla="*/ 39 w 1179"/>
              <a:gd name="T59" fmla="*/ 1015 h 1380"/>
              <a:gd name="T60" fmla="*/ 127 w 1179"/>
              <a:gd name="T61" fmla="*/ 1064 h 1380"/>
              <a:gd name="T62" fmla="*/ 297 w 1179"/>
              <a:gd name="T63" fmla="*/ 1075 h 1380"/>
              <a:gd name="T64" fmla="*/ 399 w 1179"/>
              <a:gd name="T65" fmla="*/ 1050 h 1380"/>
              <a:gd name="T66" fmla="*/ 434 w 1179"/>
              <a:gd name="T67" fmla="*/ 1048 h 1380"/>
              <a:gd name="T68" fmla="*/ 521 w 1179"/>
              <a:gd name="T69" fmla="*/ 1064 h 1380"/>
              <a:gd name="T70" fmla="*/ 639 w 1179"/>
              <a:gd name="T71" fmla="*/ 1119 h 1380"/>
              <a:gd name="T72" fmla="*/ 738 w 1179"/>
              <a:gd name="T73" fmla="*/ 1183 h 1380"/>
              <a:gd name="T74" fmla="*/ 720 w 1179"/>
              <a:gd name="T75" fmla="*/ 1278 h 1380"/>
              <a:gd name="T76" fmla="*/ 719 w 1179"/>
              <a:gd name="T77" fmla="*/ 1380 h 1380"/>
              <a:gd name="T78" fmla="*/ 809 w 1179"/>
              <a:gd name="T79" fmla="*/ 1354 h 1380"/>
              <a:gd name="T80" fmla="*/ 786 w 1179"/>
              <a:gd name="T81" fmla="*/ 1262 h 1380"/>
              <a:gd name="T82" fmla="*/ 835 w 1179"/>
              <a:gd name="T83" fmla="*/ 1192 h 1380"/>
              <a:gd name="T84" fmla="*/ 858 w 1179"/>
              <a:gd name="T85" fmla="*/ 1098 h 1380"/>
              <a:gd name="T86" fmla="*/ 814 w 1179"/>
              <a:gd name="T87" fmla="*/ 928 h 1380"/>
              <a:gd name="T88" fmla="*/ 825 w 1179"/>
              <a:gd name="T89" fmla="*/ 835 h 1380"/>
              <a:gd name="T90" fmla="*/ 927 w 1179"/>
              <a:gd name="T91" fmla="*/ 851 h 1380"/>
              <a:gd name="T92" fmla="*/ 1024 w 1179"/>
              <a:gd name="T93" fmla="*/ 819 h 1380"/>
              <a:gd name="T94" fmla="*/ 1035 w 1179"/>
              <a:gd name="T95" fmla="*/ 729 h 1380"/>
              <a:gd name="T96" fmla="*/ 1134 w 1179"/>
              <a:gd name="T97" fmla="*/ 598 h 1380"/>
              <a:gd name="T98" fmla="*/ 1014 w 1179"/>
              <a:gd name="T99" fmla="*/ 490 h 1380"/>
              <a:gd name="T100" fmla="*/ 1125 w 1179"/>
              <a:gd name="T101" fmla="*/ 450 h 1380"/>
              <a:gd name="T102" fmla="*/ 1171 w 1179"/>
              <a:gd name="T103" fmla="*/ 176 h 1380"/>
              <a:gd name="T104" fmla="*/ 1139 w 1179"/>
              <a:gd name="T105" fmla="*/ 112 h 1380"/>
              <a:gd name="T106" fmla="*/ 1045 w 1179"/>
              <a:gd name="T107" fmla="*/ 29 h 1380"/>
              <a:gd name="T108" fmla="*/ 814 w 1179"/>
              <a:gd name="T109" fmla="*/ 59 h 1380"/>
              <a:gd name="T110" fmla="*/ 613 w 1179"/>
              <a:gd name="T111" fmla="*/ 229 h 1380"/>
              <a:gd name="T112" fmla="*/ 683 w 1179"/>
              <a:gd name="T113" fmla="*/ 340 h 1380"/>
              <a:gd name="T114" fmla="*/ 698 w 1179"/>
              <a:gd name="T115" fmla="*/ 460 h 1380"/>
              <a:gd name="T116" fmla="*/ 625 w 1179"/>
              <a:gd name="T117" fmla="*/ 522 h 1380"/>
              <a:gd name="T118" fmla="*/ 103 w 1179"/>
              <a:gd name="T119" fmla="*/ 1035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79" h="1380">
                <a:moveTo>
                  <a:pt x="918" y="6"/>
                </a:moveTo>
                <a:cubicBezTo>
                  <a:pt x="919" y="13"/>
                  <a:pt x="910" y="9"/>
                  <a:pt x="908" y="10"/>
                </a:cubicBezTo>
                <a:cubicBezTo>
                  <a:pt x="904" y="11"/>
                  <a:pt x="902" y="16"/>
                  <a:pt x="899" y="13"/>
                </a:cubicBezTo>
                <a:cubicBezTo>
                  <a:pt x="893" y="17"/>
                  <a:pt x="886" y="20"/>
                  <a:pt x="881" y="24"/>
                </a:cubicBezTo>
                <a:cubicBezTo>
                  <a:pt x="874" y="24"/>
                  <a:pt x="865" y="23"/>
                  <a:pt x="860" y="26"/>
                </a:cubicBezTo>
                <a:cubicBezTo>
                  <a:pt x="852" y="25"/>
                  <a:pt x="855" y="36"/>
                  <a:pt x="846" y="35"/>
                </a:cubicBezTo>
                <a:cubicBezTo>
                  <a:pt x="842" y="28"/>
                  <a:pt x="844" y="13"/>
                  <a:pt x="849" y="10"/>
                </a:cubicBezTo>
                <a:cubicBezTo>
                  <a:pt x="867" y="13"/>
                  <a:pt x="881" y="7"/>
                  <a:pt x="895" y="5"/>
                </a:cubicBezTo>
                <a:cubicBezTo>
                  <a:pt x="898" y="4"/>
                  <a:pt x="904" y="3"/>
                  <a:pt x="908" y="3"/>
                </a:cubicBezTo>
                <a:cubicBezTo>
                  <a:pt x="910" y="3"/>
                  <a:pt x="918" y="0"/>
                  <a:pt x="918" y="6"/>
                </a:cubicBezTo>
                <a:moveTo>
                  <a:pt x="694" y="26"/>
                </a:moveTo>
                <a:cubicBezTo>
                  <a:pt x="693" y="32"/>
                  <a:pt x="684" y="30"/>
                  <a:pt x="687" y="40"/>
                </a:cubicBezTo>
                <a:cubicBezTo>
                  <a:pt x="694" y="54"/>
                  <a:pt x="718" y="48"/>
                  <a:pt x="729" y="42"/>
                </a:cubicBezTo>
                <a:cubicBezTo>
                  <a:pt x="748" y="47"/>
                  <a:pt x="763" y="38"/>
                  <a:pt x="777" y="33"/>
                </a:cubicBezTo>
                <a:cubicBezTo>
                  <a:pt x="788" y="33"/>
                  <a:pt x="788" y="33"/>
                  <a:pt x="788" y="33"/>
                </a:cubicBezTo>
                <a:cubicBezTo>
                  <a:pt x="791" y="33"/>
                  <a:pt x="796" y="35"/>
                  <a:pt x="795" y="29"/>
                </a:cubicBezTo>
                <a:cubicBezTo>
                  <a:pt x="769" y="23"/>
                  <a:pt x="744" y="34"/>
                  <a:pt x="715" y="31"/>
                </a:cubicBezTo>
                <a:cubicBezTo>
                  <a:pt x="709" y="28"/>
                  <a:pt x="704" y="24"/>
                  <a:pt x="694" y="26"/>
                </a:cubicBezTo>
                <a:moveTo>
                  <a:pt x="669" y="42"/>
                </a:moveTo>
                <a:cubicBezTo>
                  <a:pt x="665" y="30"/>
                  <a:pt x="648" y="38"/>
                  <a:pt x="643" y="40"/>
                </a:cubicBezTo>
                <a:cubicBezTo>
                  <a:pt x="632" y="43"/>
                  <a:pt x="619" y="50"/>
                  <a:pt x="609" y="52"/>
                </a:cubicBezTo>
                <a:cubicBezTo>
                  <a:pt x="591" y="58"/>
                  <a:pt x="573" y="58"/>
                  <a:pt x="556" y="65"/>
                </a:cubicBezTo>
                <a:cubicBezTo>
                  <a:pt x="556" y="69"/>
                  <a:pt x="553" y="71"/>
                  <a:pt x="551" y="74"/>
                </a:cubicBezTo>
                <a:cubicBezTo>
                  <a:pt x="552" y="80"/>
                  <a:pt x="543" y="76"/>
                  <a:pt x="546" y="84"/>
                </a:cubicBezTo>
                <a:cubicBezTo>
                  <a:pt x="549" y="88"/>
                  <a:pt x="554" y="90"/>
                  <a:pt x="561" y="89"/>
                </a:cubicBezTo>
                <a:cubicBezTo>
                  <a:pt x="574" y="80"/>
                  <a:pt x="587" y="72"/>
                  <a:pt x="607" y="70"/>
                </a:cubicBezTo>
                <a:cubicBezTo>
                  <a:pt x="612" y="67"/>
                  <a:pt x="616" y="63"/>
                  <a:pt x="623" y="61"/>
                </a:cubicBezTo>
                <a:cubicBezTo>
                  <a:pt x="633" y="62"/>
                  <a:pt x="640" y="60"/>
                  <a:pt x="648" y="59"/>
                </a:cubicBezTo>
                <a:cubicBezTo>
                  <a:pt x="649" y="57"/>
                  <a:pt x="651" y="55"/>
                  <a:pt x="653" y="54"/>
                </a:cubicBezTo>
                <a:cubicBezTo>
                  <a:pt x="657" y="54"/>
                  <a:pt x="654" y="46"/>
                  <a:pt x="659" y="47"/>
                </a:cubicBezTo>
                <a:cubicBezTo>
                  <a:pt x="660" y="43"/>
                  <a:pt x="671" y="49"/>
                  <a:pt x="669" y="42"/>
                </a:cubicBezTo>
                <a:moveTo>
                  <a:pt x="531" y="109"/>
                </a:moveTo>
                <a:cubicBezTo>
                  <a:pt x="524" y="106"/>
                  <a:pt x="520" y="109"/>
                  <a:pt x="516" y="111"/>
                </a:cubicBezTo>
                <a:cubicBezTo>
                  <a:pt x="514" y="111"/>
                  <a:pt x="512" y="110"/>
                  <a:pt x="510" y="111"/>
                </a:cubicBezTo>
                <a:cubicBezTo>
                  <a:pt x="510" y="111"/>
                  <a:pt x="509" y="114"/>
                  <a:pt x="509" y="114"/>
                </a:cubicBezTo>
                <a:cubicBezTo>
                  <a:pt x="502" y="117"/>
                  <a:pt x="495" y="119"/>
                  <a:pt x="493" y="121"/>
                </a:cubicBezTo>
                <a:cubicBezTo>
                  <a:pt x="486" y="127"/>
                  <a:pt x="477" y="133"/>
                  <a:pt x="473" y="139"/>
                </a:cubicBezTo>
                <a:cubicBezTo>
                  <a:pt x="467" y="145"/>
                  <a:pt x="455" y="147"/>
                  <a:pt x="454" y="157"/>
                </a:cubicBezTo>
                <a:cubicBezTo>
                  <a:pt x="457" y="163"/>
                  <a:pt x="461" y="158"/>
                  <a:pt x="464" y="158"/>
                </a:cubicBezTo>
                <a:cubicBezTo>
                  <a:pt x="468" y="158"/>
                  <a:pt x="473" y="159"/>
                  <a:pt x="477" y="157"/>
                </a:cubicBezTo>
                <a:cubicBezTo>
                  <a:pt x="481" y="153"/>
                  <a:pt x="482" y="146"/>
                  <a:pt x="486" y="142"/>
                </a:cubicBezTo>
                <a:cubicBezTo>
                  <a:pt x="496" y="133"/>
                  <a:pt x="521" y="131"/>
                  <a:pt x="528" y="121"/>
                </a:cubicBezTo>
                <a:cubicBezTo>
                  <a:pt x="531" y="118"/>
                  <a:pt x="533" y="114"/>
                  <a:pt x="531" y="109"/>
                </a:cubicBezTo>
                <a:moveTo>
                  <a:pt x="452" y="172"/>
                </a:moveTo>
                <a:cubicBezTo>
                  <a:pt x="447" y="180"/>
                  <a:pt x="440" y="185"/>
                  <a:pt x="438" y="195"/>
                </a:cubicBezTo>
                <a:cubicBezTo>
                  <a:pt x="425" y="203"/>
                  <a:pt x="424" y="222"/>
                  <a:pt x="415" y="232"/>
                </a:cubicBezTo>
                <a:cubicBezTo>
                  <a:pt x="414" y="243"/>
                  <a:pt x="412" y="254"/>
                  <a:pt x="413" y="266"/>
                </a:cubicBezTo>
                <a:cubicBezTo>
                  <a:pt x="423" y="272"/>
                  <a:pt x="427" y="261"/>
                  <a:pt x="440" y="264"/>
                </a:cubicBezTo>
                <a:cubicBezTo>
                  <a:pt x="440" y="259"/>
                  <a:pt x="443" y="256"/>
                  <a:pt x="445" y="252"/>
                </a:cubicBezTo>
                <a:cubicBezTo>
                  <a:pt x="449" y="252"/>
                  <a:pt x="452" y="252"/>
                  <a:pt x="454" y="250"/>
                </a:cubicBezTo>
                <a:cubicBezTo>
                  <a:pt x="454" y="244"/>
                  <a:pt x="458" y="242"/>
                  <a:pt x="461" y="238"/>
                </a:cubicBezTo>
                <a:cubicBezTo>
                  <a:pt x="462" y="236"/>
                  <a:pt x="463" y="233"/>
                  <a:pt x="464" y="231"/>
                </a:cubicBezTo>
                <a:cubicBezTo>
                  <a:pt x="466" y="229"/>
                  <a:pt x="472" y="230"/>
                  <a:pt x="470" y="225"/>
                </a:cubicBezTo>
                <a:cubicBezTo>
                  <a:pt x="469" y="213"/>
                  <a:pt x="471" y="204"/>
                  <a:pt x="473" y="195"/>
                </a:cubicBezTo>
                <a:cubicBezTo>
                  <a:pt x="468" y="187"/>
                  <a:pt x="466" y="175"/>
                  <a:pt x="456" y="172"/>
                </a:cubicBezTo>
                <a:lnTo>
                  <a:pt x="452" y="172"/>
                </a:lnTo>
                <a:close/>
                <a:moveTo>
                  <a:pt x="194" y="838"/>
                </a:moveTo>
                <a:cubicBezTo>
                  <a:pt x="178" y="842"/>
                  <a:pt x="170" y="854"/>
                  <a:pt x="152" y="856"/>
                </a:cubicBezTo>
                <a:cubicBezTo>
                  <a:pt x="149" y="864"/>
                  <a:pt x="152" y="867"/>
                  <a:pt x="152" y="877"/>
                </a:cubicBezTo>
                <a:cubicBezTo>
                  <a:pt x="161" y="879"/>
                  <a:pt x="164" y="875"/>
                  <a:pt x="166" y="870"/>
                </a:cubicBezTo>
                <a:cubicBezTo>
                  <a:pt x="175" y="867"/>
                  <a:pt x="183" y="864"/>
                  <a:pt x="194" y="867"/>
                </a:cubicBezTo>
                <a:cubicBezTo>
                  <a:pt x="196" y="873"/>
                  <a:pt x="201" y="876"/>
                  <a:pt x="203" y="882"/>
                </a:cubicBezTo>
                <a:cubicBezTo>
                  <a:pt x="197" y="895"/>
                  <a:pt x="210" y="899"/>
                  <a:pt x="210" y="911"/>
                </a:cubicBezTo>
                <a:cubicBezTo>
                  <a:pt x="219" y="912"/>
                  <a:pt x="229" y="912"/>
                  <a:pt x="238" y="914"/>
                </a:cubicBezTo>
                <a:cubicBezTo>
                  <a:pt x="241" y="917"/>
                  <a:pt x="244" y="920"/>
                  <a:pt x="245" y="923"/>
                </a:cubicBezTo>
                <a:cubicBezTo>
                  <a:pt x="251" y="923"/>
                  <a:pt x="253" y="927"/>
                  <a:pt x="259" y="927"/>
                </a:cubicBezTo>
                <a:cubicBezTo>
                  <a:pt x="260" y="932"/>
                  <a:pt x="265" y="931"/>
                  <a:pt x="267" y="935"/>
                </a:cubicBezTo>
                <a:cubicBezTo>
                  <a:pt x="278" y="938"/>
                  <a:pt x="290" y="937"/>
                  <a:pt x="300" y="934"/>
                </a:cubicBezTo>
                <a:cubicBezTo>
                  <a:pt x="304" y="928"/>
                  <a:pt x="309" y="922"/>
                  <a:pt x="311" y="914"/>
                </a:cubicBezTo>
                <a:cubicBezTo>
                  <a:pt x="298" y="915"/>
                  <a:pt x="291" y="909"/>
                  <a:pt x="282" y="905"/>
                </a:cubicBezTo>
                <a:cubicBezTo>
                  <a:pt x="277" y="900"/>
                  <a:pt x="273" y="893"/>
                  <a:pt x="267" y="888"/>
                </a:cubicBezTo>
                <a:cubicBezTo>
                  <a:pt x="265" y="886"/>
                  <a:pt x="263" y="887"/>
                  <a:pt x="261" y="886"/>
                </a:cubicBezTo>
                <a:cubicBezTo>
                  <a:pt x="260" y="885"/>
                  <a:pt x="259" y="882"/>
                  <a:pt x="258" y="881"/>
                </a:cubicBezTo>
                <a:cubicBezTo>
                  <a:pt x="256" y="879"/>
                  <a:pt x="253" y="880"/>
                  <a:pt x="251" y="879"/>
                </a:cubicBezTo>
                <a:cubicBezTo>
                  <a:pt x="249" y="878"/>
                  <a:pt x="249" y="874"/>
                  <a:pt x="247" y="874"/>
                </a:cubicBezTo>
                <a:cubicBezTo>
                  <a:pt x="244" y="872"/>
                  <a:pt x="238" y="872"/>
                  <a:pt x="235" y="870"/>
                </a:cubicBezTo>
                <a:cubicBezTo>
                  <a:pt x="227" y="866"/>
                  <a:pt x="219" y="860"/>
                  <a:pt x="214" y="856"/>
                </a:cubicBezTo>
                <a:cubicBezTo>
                  <a:pt x="210" y="853"/>
                  <a:pt x="207" y="851"/>
                  <a:pt x="203" y="849"/>
                </a:cubicBezTo>
                <a:cubicBezTo>
                  <a:pt x="199" y="847"/>
                  <a:pt x="201" y="838"/>
                  <a:pt x="194" y="838"/>
                </a:cubicBezTo>
                <a:moveTo>
                  <a:pt x="189" y="898"/>
                </a:moveTo>
                <a:cubicBezTo>
                  <a:pt x="179" y="902"/>
                  <a:pt x="170" y="898"/>
                  <a:pt x="162" y="895"/>
                </a:cubicBezTo>
                <a:cubicBezTo>
                  <a:pt x="158" y="895"/>
                  <a:pt x="154" y="897"/>
                  <a:pt x="150" y="897"/>
                </a:cubicBezTo>
                <a:cubicBezTo>
                  <a:pt x="147" y="896"/>
                  <a:pt x="144" y="894"/>
                  <a:pt x="141" y="893"/>
                </a:cubicBezTo>
                <a:cubicBezTo>
                  <a:pt x="139" y="893"/>
                  <a:pt x="138" y="895"/>
                  <a:pt x="136" y="895"/>
                </a:cubicBezTo>
                <a:cubicBezTo>
                  <a:pt x="133" y="895"/>
                  <a:pt x="129" y="893"/>
                  <a:pt x="127" y="893"/>
                </a:cubicBezTo>
                <a:cubicBezTo>
                  <a:pt x="117" y="894"/>
                  <a:pt x="106" y="898"/>
                  <a:pt x="99" y="904"/>
                </a:cubicBezTo>
                <a:cubicBezTo>
                  <a:pt x="95" y="916"/>
                  <a:pt x="98" y="928"/>
                  <a:pt x="106" y="934"/>
                </a:cubicBezTo>
                <a:cubicBezTo>
                  <a:pt x="112" y="934"/>
                  <a:pt x="113" y="928"/>
                  <a:pt x="122" y="930"/>
                </a:cubicBezTo>
                <a:cubicBezTo>
                  <a:pt x="125" y="925"/>
                  <a:pt x="129" y="921"/>
                  <a:pt x="136" y="920"/>
                </a:cubicBezTo>
                <a:cubicBezTo>
                  <a:pt x="140" y="923"/>
                  <a:pt x="142" y="929"/>
                  <a:pt x="152" y="927"/>
                </a:cubicBezTo>
                <a:cubicBezTo>
                  <a:pt x="155" y="934"/>
                  <a:pt x="162" y="937"/>
                  <a:pt x="161" y="950"/>
                </a:cubicBezTo>
                <a:cubicBezTo>
                  <a:pt x="168" y="949"/>
                  <a:pt x="170" y="953"/>
                  <a:pt x="178" y="951"/>
                </a:cubicBezTo>
                <a:cubicBezTo>
                  <a:pt x="178" y="955"/>
                  <a:pt x="180" y="957"/>
                  <a:pt x="184" y="957"/>
                </a:cubicBezTo>
                <a:cubicBezTo>
                  <a:pt x="200" y="959"/>
                  <a:pt x="204" y="949"/>
                  <a:pt x="219" y="950"/>
                </a:cubicBezTo>
                <a:cubicBezTo>
                  <a:pt x="222" y="945"/>
                  <a:pt x="227" y="942"/>
                  <a:pt x="228" y="935"/>
                </a:cubicBezTo>
                <a:cubicBezTo>
                  <a:pt x="223" y="927"/>
                  <a:pt x="212" y="924"/>
                  <a:pt x="201" y="921"/>
                </a:cubicBezTo>
                <a:cubicBezTo>
                  <a:pt x="199" y="911"/>
                  <a:pt x="191" y="908"/>
                  <a:pt x="189" y="898"/>
                </a:cubicBezTo>
                <a:moveTo>
                  <a:pt x="0" y="1116"/>
                </a:moveTo>
                <a:cubicBezTo>
                  <a:pt x="5" y="1116"/>
                  <a:pt x="3" y="1121"/>
                  <a:pt x="5" y="1124"/>
                </a:cubicBezTo>
                <a:cubicBezTo>
                  <a:pt x="10" y="1130"/>
                  <a:pt x="18" y="1133"/>
                  <a:pt x="21" y="1140"/>
                </a:cubicBezTo>
                <a:cubicBezTo>
                  <a:pt x="32" y="1140"/>
                  <a:pt x="45" y="1142"/>
                  <a:pt x="51" y="1137"/>
                </a:cubicBezTo>
                <a:cubicBezTo>
                  <a:pt x="52" y="1129"/>
                  <a:pt x="47" y="1127"/>
                  <a:pt x="48" y="1119"/>
                </a:cubicBezTo>
                <a:cubicBezTo>
                  <a:pt x="56" y="1116"/>
                  <a:pt x="66" y="1116"/>
                  <a:pt x="74" y="1112"/>
                </a:cubicBezTo>
                <a:cubicBezTo>
                  <a:pt x="82" y="1117"/>
                  <a:pt x="96" y="1116"/>
                  <a:pt x="101" y="1124"/>
                </a:cubicBezTo>
                <a:cubicBezTo>
                  <a:pt x="115" y="1123"/>
                  <a:pt x="122" y="1130"/>
                  <a:pt x="132" y="1133"/>
                </a:cubicBezTo>
                <a:cubicBezTo>
                  <a:pt x="131" y="1140"/>
                  <a:pt x="130" y="1146"/>
                  <a:pt x="131" y="1154"/>
                </a:cubicBezTo>
                <a:cubicBezTo>
                  <a:pt x="138" y="1153"/>
                  <a:pt x="141" y="1156"/>
                  <a:pt x="146" y="1156"/>
                </a:cubicBezTo>
                <a:cubicBezTo>
                  <a:pt x="152" y="1156"/>
                  <a:pt x="159" y="1149"/>
                  <a:pt x="161" y="1151"/>
                </a:cubicBezTo>
                <a:cubicBezTo>
                  <a:pt x="162" y="1155"/>
                  <a:pt x="158" y="1163"/>
                  <a:pt x="164" y="1161"/>
                </a:cubicBezTo>
                <a:cubicBezTo>
                  <a:pt x="167" y="1158"/>
                  <a:pt x="171" y="1155"/>
                  <a:pt x="175" y="1153"/>
                </a:cubicBezTo>
                <a:cubicBezTo>
                  <a:pt x="187" y="1151"/>
                  <a:pt x="191" y="1142"/>
                  <a:pt x="201" y="1139"/>
                </a:cubicBezTo>
                <a:cubicBezTo>
                  <a:pt x="214" y="1139"/>
                  <a:pt x="214" y="1139"/>
                  <a:pt x="214" y="1139"/>
                </a:cubicBezTo>
                <a:cubicBezTo>
                  <a:pt x="233" y="1122"/>
                  <a:pt x="259" y="1112"/>
                  <a:pt x="267" y="1084"/>
                </a:cubicBezTo>
                <a:cubicBezTo>
                  <a:pt x="261" y="1081"/>
                  <a:pt x="261" y="1072"/>
                  <a:pt x="254" y="1070"/>
                </a:cubicBezTo>
                <a:cubicBezTo>
                  <a:pt x="246" y="1077"/>
                  <a:pt x="226" y="1083"/>
                  <a:pt x="210" y="1075"/>
                </a:cubicBezTo>
                <a:cubicBezTo>
                  <a:pt x="208" y="1071"/>
                  <a:pt x="203" y="1070"/>
                  <a:pt x="205" y="1063"/>
                </a:cubicBezTo>
                <a:cubicBezTo>
                  <a:pt x="199" y="1060"/>
                  <a:pt x="193" y="1058"/>
                  <a:pt x="185" y="1057"/>
                </a:cubicBezTo>
                <a:cubicBezTo>
                  <a:pt x="183" y="1062"/>
                  <a:pt x="181" y="1067"/>
                  <a:pt x="182" y="1075"/>
                </a:cubicBezTo>
                <a:cubicBezTo>
                  <a:pt x="174" y="1080"/>
                  <a:pt x="163" y="1082"/>
                  <a:pt x="157" y="1089"/>
                </a:cubicBezTo>
                <a:cubicBezTo>
                  <a:pt x="149" y="1088"/>
                  <a:pt x="145" y="1091"/>
                  <a:pt x="138" y="1091"/>
                </a:cubicBezTo>
                <a:cubicBezTo>
                  <a:pt x="135" y="1090"/>
                  <a:pt x="136" y="1085"/>
                  <a:pt x="131" y="1087"/>
                </a:cubicBezTo>
                <a:cubicBezTo>
                  <a:pt x="125" y="1085"/>
                  <a:pt x="126" y="1090"/>
                  <a:pt x="123" y="1091"/>
                </a:cubicBezTo>
                <a:cubicBezTo>
                  <a:pt x="121" y="1086"/>
                  <a:pt x="114" y="1085"/>
                  <a:pt x="108" y="1084"/>
                </a:cubicBezTo>
                <a:cubicBezTo>
                  <a:pt x="106" y="1078"/>
                  <a:pt x="99" y="1077"/>
                  <a:pt x="95" y="1073"/>
                </a:cubicBezTo>
                <a:cubicBezTo>
                  <a:pt x="89" y="1072"/>
                  <a:pt x="83" y="1073"/>
                  <a:pt x="78" y="1071"/>
                </a:cubicBezTo>
                <a:cubicBezTo>
                  <a:pt x="70" y="1069"/>
                  <a:pt x="63" y="1058"/>
                  <a:pt x="51" y="1057"/>
                </a:cubicBezTo>
                <a:cubicBezTo>
                  <a:pt x="49" y="1057"/>
                  <a:pt x="43" y="1058"/>
                  <a:pt x="40" y="1059"/>
                </a:cubicBezTo>
                <a:cubicBezTo>
                  <a:pt x="36" y="1060"/>
                  <a:pt x="32" y="1064"/>
                  <a:pt x="26" y="1066"/>
                </a:cubicBezTo>
                <a:cubicBezTo>
                  <a:pt x="17" y="1064"/>
                  <a:pt x="14" y="1068"/>
                  <a:pt x="9" y="1071"/>
                </a:cubicBezTo>
                <a:cubicBezTo>
                  <a:pt x="6" y="1073"/>
                  <a:pt x="0" y="1072"/>
                  <a:pt x="2" y="1077"/>
                </a:cubicBezTo>
                <a:cubicBezTo>
                  <a:pt x="1" y="1084"/>
                  <a:pt x="6" y="1087"/>
                  <a:pt x="7" y="1093"/>
                </a:cubicBezTo>
                <a:cubicBezTo>
                  <a:pt x="6" y="1096"/>
                  <a:pt x="2" y="1097"/>
                  <a:pt x="0" y="1100"/>
                </a:cubicBezTo>
                <a:cubicBezTo>
                  <a:pt x="0" y="1116"/>
                  <a:pt x="0" y="1116"/>
                  <a:pt x="0" y="1116"/>
                </a:cubicBezTo>
                <a:moveTo>
                  <a:pt x="542" y="605"/>
                </a:moveTo>
                <a:cubicBezTo>
                  <a:pt x="540" y="601"/>
                  <a:pt x="533" y="602"/>
                  <a:pt x="530" y="598"/>
                </a:cubicBezTo>
                <a:cubicBezTo>
                  <a:pt x="525" y="599"/>
                  <a:pt x="516" y="596"/>
                  <a:pt x="514" y="600"/>
                </a:cubicBezTo>
                <a:cubicBezTo>
                  <a:pt x="512" y="595"/>
                  <a:pt x="506" y="595"/>
                  <a:pt x="501" y="593"/>
                </a:cubicBezTo>
                <a:cubicBezTo>
                  <a:pt x="502" y="587"/>
                  <a:pt x="499" y="586"/>
                  <a:pt x="496" y="584"/>
                </a:cubicBezTo>
                <a:cubicBezTo>
                  <a:pt x="496" y="580"/>
                  <a:pt x="501" y="580"/>
                  <a:pt x="505" y="580"/>
                </a:cubicBezTo>
                <a:cubicBezTo>
                  <a:pt x="506" y="574"/>
                  <a:pt x="510" y="570"/>
                  <a:pt x="514" y="566"/>
                </a:cubicBezTo>
                <a:cubicBezTo>
                  <a:pt x="515" y="559"/>
                  <a:pt x="526" y="562"/>
                  <a:pt x="524" y="552"/>
                </a:cubicBezTo>
                <a:cubicBezTo>
                  <a:pt x="526" y="545"/>
                  <a:pt x="514" y="551"/>
                  <a:pt x="516" y="543"/>
                </a:cubicBezTo>
                <a:cubicBezTo>
                  <a:pt x="516" y="539"/>
                  <a:pt x="514" y="532"/>
                  <a:pt x="521" y="534"/>
                </a:cubicBezTo>
                <a:cubicBezTo>
                  <a:pt x="522" y="529"/>
                  <a:pt x="519" y="528"/>
                  <a:pt x="519" y="524"/>
                </a:cubicBezTo>
                <a:cubicBezTo>
                  <a:pt x="520" y="521"/>
                  <a:pt x="526" y="524"/>
                  <a:pt x="526" y="520"/>
                </a:cubicBezTo>
                <a:cubicBezTo>
                  <a:pt x="527" y="511"/>
                  <a:pt x="524" y="507"/>
                  <a:pt x="521" y="503"/>
                </a:cubicBezTo>
                <a:cubicBezTo>
                  <a:pt x="515" y="492"/>
                  <a:pt x="510" y="480"/>
                  <a:pt x="507" y="467"/>
                </a:cubicBezTo>
                <a:cubicBezTo>
                  <a:pt x="507" y="457"/>
                  <a:pt x="504" y="455"/>
                  <a:pt x="510" y="450"/>
                </a:cubicBezTo>
                <a:cubicBezTo>
                  <a:pt x="515" y="448"/>
                  <a:pt x="516" y="447"/>
                  <a:pt x="519" y="451"/>
                </a:cubicBezTo>
                <a:cubicBezTo>
                  <a:pt x="525" y="453"/>
                  <a:pt x="523" y="447"/>
                  <a:pt x="528" y="448"/>
                </a:cubicBezTo>
                <a:cubicBezTo>
                  <a:pt x="528" y="451"/>
                  <a:pt x="531" y="452"/>
                  <a:pt x="535" y="451"/>
                </a:cubicBezTo>
                <a:cubicBezTo>
                  <a:pt x="541" y="449"/>
                  <a:pt x="536" y="457"/>
                  <a:pt x="540" y="457"/>
                </a:cubicBezTo>
                <a:cubicBezTo>
                  <a:pt x="548" y="458"/>
                  <a:pt x="553" y="455"/>
                  <a:pt x="556" y="451"/>
                </a:cubicBezTo>
                <a:cubicBezTo>
                  <a:pt x="561" y="449"/>
                  <a:pt x="565" y="446"/>
                  <a:pt x="570" y="444"/>
                </a:cubicBezTo>
                <a:cubicBezTo>
                  <a:pt x="571" y="438"/>
                  <a:pt x="578" y="436"/>
                  <a:pt x="576" y="427"/>
                </a:cubicBezTo>
                <a:cubicBezTo>
                  <a:pt x="581" y="423"/>
                  <a:pt x="589" y="421"/>
                  <a:pt x="593" y="416"/>
                </a:cubicBezTo>
                <a:cubicBezTo>
                  <a:pt x="593" y="408"/>
                  <a:pt x="585" y="407"/>
                  <a:pt x="588" y="395"/>
                </a:cubicBezTo>
                <a:cubicBezTo>
                  <a:pt x="581" y="392"/>
                  <a:pt x="574" y="389"/>
                  <a:pt x="563" y="390"/>
                </a:cubicBezTo>
                <a:cubicBezTo>
                  <a:pt x="555" y="387"/>
                  <a:pt x="559" y="396"/>
                  <a:pt x="553" y="395"/>
                </a:cubicBezTo>
                <a:cubicBezTo>
                  <a:pt x="541" y="396"/>
                  <a:pt x="540" y="385"/>
                  <a:pt x="533" y="381"/>
                </a:cubicBezTo>
                <a:cubicBezTo>
                  <a:pt x="533" y="367"/>
                  <a:pt x="536" y="357"/>
                  <a:pt x="535" y="342"/>
                </a:cubicBezTo>
                <a:cubicBezTo>
                  <a:pt x="531" y="334"/>
                  <a:pt x="528" y="325"/>
                  <a:pt x="524" y="317"/>
                </a:cubicBezTo>
                <a:cubicBezTo>
                  <a:pt x="520" y="310"/>
                  <a:pt x="513" y="304"/>
                  <a:pt x="512" y="294"/>
                </a:cubicBezTo>
                <a:cubicBezTo>
                  <a:pt x="500" y="296"/>
                  <a:pt x="492" y="298"/>
                  <a:pt x="487" y="303"/>
                </a:cubicBezTo>
                <a:cubicBezTo>
                  <a:pt x="486" y="305"/>
                  <a:pt x="487" y="307"/>
                  <a:pt x="486" y="308"/>
                </a:cubicBezTo>
                <a:cubicBezTo>
                  <a:pt x="485" y="309"/>
                  <a:pt x="483" y="308"/>
                  <a:pt x="482" y="308"/>
                </a:cubicBezTo>
                <a:cubicBezTo>
                  <a:pt x="481" y="309"/>
                  <a:pt x="483" y="311"/>
                  <a:pt x="482" y="312"/>
                </a:cubicBezTo>
                <a:cubicBezTo>
                  <a:pt x="481" y="313"/>
                  <a:pt x="479" y="312"/>
                  <a:pt x="479" y="312"/>
                </a:cubicBezTo>
                <a:cubicBezTo>
                  <a:pt x="478" y="312"/>
                  <a:pt x="477" y="315"/>
                  <a:pt x="477" y="315"/>
                </a:cubicBezTo>
                <a:cubicBezTo>
                  <a:pt x="473" y="318"/>
                  <a:pt x="468" y="317"/>
                  <a:pt x="464" y="321"/>
                </a:cubicBezTo>
                <a:cubicBezTo>
                  <a:pt x="454" y="316"/>
                  <a:pt x="444" y="311"/>
                  <a:pt x="438" y="301"/>
                </a:cubicBezTo>
                <a:cubicBezTo>
                  <a:pt x="438" y="294"/>
                  <a:pt x="443" y="291"/>
                  <a:pt x="441" y="282"/>
                </a:cubicBezTo>
                <a:cubicBezTo>
                  <a:pt x="436" y="278"/>
                  <a:pt x="436" y="289"/>
                  <a:pt x="434" y="284"/>
                </a:cubicBezTo>
                <a:cubicBezTo>
                  <a:pt x="426" y="278"/>
                  <a:pt x="416" y="285"/>
                  <a:pt x="413" y="291"/>
                </a:cubicBezTo>
                <a:cubicBezTo>
                  <a:pt x="414" y="312"/>
                  <a:pt x="409" y="333"/>
                  <a:pt x="406" y="346"/>
                </a:cubicBezTo>
                <a:cubicBezTo>
                  <a:pt x="403" y="358"/>
                  <a:pt x="400" y="365"/>
                  <a:pt x="397" y="374"/>
                </a:cubicBezTo>
                <a:cubicBezTo>
                  <a:pt x="389" y="400"/>
                  <a:pt x="387" y="429"/>
                  <a:pt x="383" y="459"/>
                </a:cubicBezTo>
                <a:cubicBezTo>
                  <a:pt x="380" y="480"/>
                  <a:pt x="377" y="495"/>
                  <a:pt x="376" y="515"/>
                </a:cubicBezTo>
                <a:cubicBezTo>
                  <a:pt x="373" y="519"/>
                  <a:pt x="372" y="525"/>
                  <a:pt x="369" y="529"/>
                </a:cubicBezTo>
                <a:cubicBezTo>
                  <a:pt x="369" y="532"/>
                  <a:pt x="369" y="535"/>
                  <a:pt x="373" y="534"/>
                </a:cubicBezTo>
                <a:cubicBezTo>
                  <a:pt x="372" y="538"/>
                  <a:pt x="365" y="535"/>
                  <a:pt x="362" y="536"/>
                </a:cubicBezTo>
                <a:cubicBezTo>
                  <a:pt x="361" y="543"/>
                  <a:pt x="365" y="546"/>
                  <a:pt x="364" y="554"/>
                </a:cubicBezTo>
                <a:cubicBezTo>
                  <a:pt x="360" y="564"/>
                  <a:pt x="357" y="574"/>
                  <a:pt x="353" y="584"/>
                </a:cubicBezTo>
                <a:cubicBezTo>
                  <a:pt x="350" y="591"/>
                  <a:pt x="347" y="602"/>
                  <a:pt x="344" y="607"/>
                </a:cubicBezTo>
                <a:cubicBezTo>
                  <a:pt x="343" y="609"/>
                  <a:pt x="340" y="611"/>
                  <a:pt x="339" y="612"/>
                </a:cubicBezTo>
                <a:cubicBezTo>
                  <a:pt x="338" y="614"/>
                  <a:pt x="338" y="618"/>
                  <a:pt x="337" y="621"/>
                </a:cubicBezTo>
                <a:cubicBezTo>
                  <a:pt x="336" y="624"/>
                  <a:pt x="335" y="626"/>
                  <a:pt x="334" y="628"/>
                </a:cubicBezTo>
                <a:cubicBezTo>
                  <a:pt x="332" y="633"/>
                  <a:pt x="329" y="638"/>
                  <a:pt x="327" y="642"/>
                </a:cubicBezTo>
                <a:cubicBezTo>
                  <a:pt x="321" y="654"/>
                  <a:pt x="313" y="668"/>
                  <a:pt x="307" y="676"/>
                </a:cubicBezTo>
                <a:cubicBezTo>
                  <a:pt x="294" y="692"/>
                  <a:pt x="283" y="710"/>
                  <a:pt x="268" y="722"/>
                </a:cubicBezTo>
                <a:cubicBezTo>
                  <a:pt x="260" y="737"/>
                  <a:pt x="248" y="748"/>
                  <a:pt x="237" y="761"/>
                </a:cubicBezTo>
                <a:cubicBezTo>
                  <a:pt x="235" y="768"/>
                  <a:pt x="226" y="767"/>
                  <a:pt x="226" y="775"/>
                </a:cubicBezTo>
                <a:cubicBezTo>
                  <a:pt x="231" y="778"/>
                  <a:pt x="210" y="775"/>
                  <a:pt x="203" y="773"/>
                </a:cubicBezTo>
                <a:cubicBezTo>
                  <a:pt x="200" y="775"/>
                  <a:pt x="195" y="784"/>
                  <a:pt x="199" y="789"/>
                </a:cubicBezTo>
                <a:cubicBezTo>
                  <a:pt x="198" y="796"/>
                  <a:pt x="191" y="798"/>
                  <a:pt x="191" y="806"/>
                </a:cubicBezTo>
                <a:cubicBezTo>
                  <a:pt x="196" y="815"/>
                  <a:pt x="201" y="805"/>
                  <a:pt x="207" y="808"/>
                </a:cubicBezTo>
                <a:cubicBezTo>
                  <a:pt x="211" y="813"/>
                  <a:pt x="203" y="815"/>
                  <a:pt x="203" y="821"/>
                </a:cubicBezTo>
                <a:cubicBezTo>
                  <a:pt x="207" y="832"/>
                  <a:pt x="215" y="841"/>
                  <a:pt x="221" y="851"/>
                </a:cubicBezTo>
                <a:cubicBezTo>
                  <a:pt x="228" y="852"/>
                  <a:pt x="231" y="857"/>
                  <a:pt x="240" y="856"/>
                </a:cubicBezTo>
                <a:cubicBezTo>
                  <a:pt x="246" y="856"/>
                  <a:pt x="246" y="862"/>
                  <a:pt x="251" y="863"/>
                </a:cubicBezTo>
                <a:cubicBezTo>
                  <a:pt x="254" y="865"/>
                  <a:pt x="259" y="867"/>
                  <a:pt x="263" y="868"/>
                </a:cubicBezTo>
                <a:cubicBezTo>
                  <a:pt x="261" y="873"/>
                  <a:pt x="265" y="872"/>
                  <a:pt x="267" y="874"/>
                </a:cubicBezTo>
                <a:cubicBezTo>
                  <a:pt x="269" y="876"/>
                  <a:pt x="267" y="881"/>
                  <a:pt x="268" y="882"/>
                </a:cubicBezTo>
                <a:cubicBezTo>
                  <a:pt x="269" y="884"/>
                  <a:pt x="273" y="882"/>
                  <a:pt x="272" y="886"/>
                </a:cubicBezTo>
                <a:cubicBezTo>
                  <a:pt x="284" y="886"/>
                  <a:pt x="284" y="886"/>
                  <a:pt x="284" y="886"/>
                </a:cubicBezTo>
                <a:cubicBezTo>
                  <a:pt x="297" y="893"/>
                  <a:pt x="311" y="898"/>
                  <a:pt x="321" y="907"/>
                </a:cubicBezTo>
                <a:cubicBezTo>
                  <a:pt x="335" y="907"/>
                  <a:pt x="327" y="916"/>
                  <a:pt x="327" y="916"/>
                </a:cubicBezTo>
                <a:cubicBezTo>
                  <a:pt x="314" y="920"/>
                  <a:pt x="312" y="934"/>
                  <a:pt x="302" y="941"/>
                </a:cubicBezTo>
                <a:cubicBezTo>
                  <a:pt x="289" y="941"/>
                  <a:pt x="279" y="945"/>
                  <a:pt x="270" y="950"/>
                </a:cubicBezTo>
                <a:cubicBezTo>
                  <a:pt x="266" y="944"/>
                  <a:pt x="260" y="948"/>
                  <a:pt x="254" y="946"/>
                </a:cubicBezTo>
                <a:cubicBezTo>
                  <a:pt x="247" y="944"/>
                  <a:pt x="241" y="938"/>
                  <a:pt x="235" y="937"/>
                </a:cubicBezTo>
                <a:cubicBezTo>
                  <a:pt x="227" y="938"/>
                  <a:pt x="225" y="945"/>
                  <a:pt x="226" y="955"/>
                </a:cubicBezTo>
                <a:cubicBezTo>
                  <a:pt x="226" y="961"/>
                  <a:pt x="223" y="958"/>
                  <a:pt x="217" y="958"/>
                </a:cubicBezTo>
                <a:cubicBezTo>
                  <a:pt x="207" y="958"/>
                  <a:pt x="198" y="966"/>
                  <a:pt x="191" y="969"/>
                </a:cubicBezTo>
                <a:cubicBezTo>
                  <a:pt x="189" y="980"/>
                  <a:pt x="197" y="982"/>
                  <a:pt x="205" y="983"/>
                </a:cubicBezTo>
                <a:cubicBezTo>
                  <a:pt x="204" y="987"/>
                  <a:pt x="206" y="989"/>
                  <a:pt x="210" y="988"/>
                </a:cubicBezTo>
                <a:cubicBezTo>
                  <a:pt x="213" y="992"/>
                  <a:pt x="214" y="997"/>
                  <a:pt x="217" y="1001"/>
                </a:cubicBezTo>
                <a:cubicBezTo>
                  <a:pt x="225" y="1002"/>
                  <a:pt x="232" y="1003"/>
                  <a:pt x="242" y="1003"/>
                </a:cubicBezTo>
                <a:cubicBezTo>
                  <a:pt x="249" y="1004"/>
                  <a:pt x="250" y="1012"/>
                  <a:pt x="261" y="1010"/>
                </a:cubicBezTo>
                <a:cubicBezTo>
                  <a:pt x="263" y="1013"/>
                  <a:pt x="266" y="1014"/>
                  <a:pt x="265" y="1020"/>
                </a:cubicBezTo>
                <a:cubicBezTo>
                  <a:pt x="271" y="1023"/>
                  <a:pt x="275" y="1015"/>
                  <a:pt x="275" y="1018"/>
                </a:cubicBezTo>
                <a:cubicBezTo>
                  <a:pt x="279" y="1022"/>
                  <a:pt x="279" y="1020"/>
                  <a:pt x="277" y="1025"/>
                </a:cubicBezTo>
                <a:cubicBezTo>
                  <a:pt x="278" y="1028"/>
                  <a:pt x="284" y="1032"/>
                  <a:pt x="279" y="1034"/>
                </a:cubicBezTo>
                <a:cubicBezTo>
                  <a:pt x="281" y="1040"/>
                  <a:pt x="275" y="1037"/>
                  <a:pt x="272" y="1038"/>
                </a:cubicBezTo>
                <a:cubicBezTo>
                  <a:pt x="265" y="1040"/>
                  <a:pt x="258" y="1044"/>
                  <a:pt x="251" y="1040"/>
                </a:cubicBezTo>
                <a:cubicBezTo>
                  <a:pt x="244" y="1039"/>
                  <a:pt x="245" y="1045"/>
                  <a:pt x="240" y="1045"/>
                </a:cubicBezTo>
                <a:cubicBezTo>
                  <a:pt x="237" y="1043"/>
                  <a:pt x="230" y="1043"/>
                  <a:pt x="226" y="1040"/>
                </a:cubicBezTo>
                <a:cubicBezTo>
                  <a:pt x="224" y="1038"/>
                  <a:pt x="223" y="1034"/>
                  <a:pt x="221" y="1031"/>
                </a:cubicBezTo>
                <a:cubicBezTo>
                  <a:pt x="216" y="1024"/>
                  <a:pt x="212" y="1023"/>
                  <a:pt x="214" y="1013"/>
                </a:cubicBezTo>
                <a:cubicBezTo>
                  <a:pt x="205" y="1004"/>
                  <a:pt x="190" y="1002"/>
                  <a:pt x="182" y="992"/>
                </a:cubicBezTo>
                <a:cubicBezTo>
                  <a:pt x="164" y="983"/>
                  <a:pt x="164" y="983"/>
                  <a:pt x="164" y="983"/>
                </a:cubicBezTo>
                <a:cubicBezTo>
                  <a:pt x="164" y="971"/>
                  <a:pt x="156" y="966"/>
                  <a:pt x="148" y="962"/>
                </a:cubicBezTo>
                <a:cubicBezTo>
                  <a:pt x="131" y="965"/>
                  <a:pt x="118" y="963"/>
                  <a:pt x="102" y="960"/>
                </a:cubicBezTo>
                <a:cubicBezTo>
                  <a:pt x="98" y="960"/>
                  <a:pt x="98" y="964"/>
                  <a:pt x="95" y="965"/>
                </a:cubicBezTo>
                <a:cubicBezTo>
                  <a:pt x="94" y="969"/>
                  <a:pt x="87" y="965"/>
                  <a:pt x="86" y="969"/>
                </a:cubicBezTo>
                <a:cubicBezTo>
                  <a:pt x="79" y="967"/>
                  <a:pt x="79" y="967"/>
                  <a:pt x="79" y="967"/>
                </a:cubicBezTo>
                <a:cubicBezTo>
                  <a:pt x="77" y="967"/>
                  <a:pt x="74" y="968"/>
                  <a:pt x="74" y="965"/>
                </a:cubicBezTo>
                <a:cubicBezTo>
                  <a:pt x="58" y="965"/>
                  <a:pt x="48" y="975"/>
                  <a:pt x="39" y="981"/>
                </a:cubicBezTo>
                <a:cubicBezTo>
                  <a:pt x="30" y="988"/>
                  <a:pt x="24" y="989"/>
                  <a:pt x="23" y="995"/>
                </a:cubicBezTo>
                <a:cubicBezTo>
                  <a:pt x="22" y="1004"/>
                  <a:pt x="28" y="1011"/>
                  <a:pt x="39" y="1015"/>
                </a:cubicBezTo>
                <a:cubicBezTo>
                  <a:pt x="40" y="1023"/>
                  <a:pt x="48" y="1026"/>
                  <a:pt x="49" y="1034"/>
                </a:cubicBezTo>
                <a:cubicBezTo>
                  <a:pt x="56" y="1036"/>
                  <a:pt x="59" y="1041"/>
                  <a:pt x="65" y="1043"/>
                </a:cubicBezTo>
                <a:cubicBezTo>
                  <a:pt x="78" y="1044"/>
                  <a:pt x="88" y="1041"/>
                  <a:pt x="95" y="1036"/>
                </a:cubicBezTo>
                <a:cubicBezTo>
                  <a:pt x="99" y="1037"/>
                  <a:pt x="95" y="1044"/>
                  <a:pt x="102" y="1041"/>
                </a:cubicBezTo>
                <a:cubicBezTo>
                  <a:pt x="104" y="1041"/>
                  <a:pt x="106" y="1043"/>
                  <a:pt x="104" y="1043"/>
                </a:cubicBezTo>
                <a:cubicBezTo>
                  <a:pt x="103" y="1051"/>
                  <a:pt x="110" y="1051"/>
                  <a:pt x="111" y="1057"/>
                </a:cubicBezTo>
                <a:cubicBezTo>
                  <a:pt x="116" y="1059"/>
                  <a:pt x="122" y="1054"/>
                  <a:pt x="122" y="1057"/>
                </a:cubicBezTo>
                <a:cubicBezTo>
                  <a:pt x="126" y="1057"/>
                  <a:pt x="126" y="1061"/>
                  <a:pt x="127" y="1064"/>
                </a:cubicBezTo>
                <a:cubicBezTo>
                  <a:pt x="132" y="1065"/>
                  <a:pt x="133" y="1068"/>
                  <a:pt x="136" y="1070"/>
                </a:cubicBezTo>
                <a:cubicBezTo>
                  <a:pt x="147" y="1071"/>
                  <a:pt x="155" y="1068"/>
                  <a:pt x="164" y="1068"/>
                </a:cubicBezTo>
                <a:cubicBezTo>
                  <a:pt x="173" y="1058"/>
                  <a:pt x="169" y="1033"/>
                  <a:pt x="189" y="1034"/>
                </a:cubicBezTo>
                <a:cubicBezTo>
                  <a:pt x="193" y="1038"/>
                  <a:pt x="195" y="1043"/>
                  <a:pt x="199" y="1047"/>
                </a:cubicBezTo>
                <a:cubicBezTo>
                  <a:pt x="218" y="1049"/>
                  <a:pt x="227" y="1059"/>
                  <a:pt x="240" y="1066"/>
                </a:cubicBezTo>
                <a:cubicBezTo>
                  <a:pt x="248" y="1067"/>
                  <a:pt x="251" y="1063"/>
                  <a:pt x="256" y="1061"/>
                </a:cubicBezTo>
                <a:cubicBezTo>
                  <a:pt x="263" y="1063"/>
                  <a:pt x="267" y="1069"/>
                  <a:pt x="270" y="1075"/>
                </a:cubicBezTo>
                <a:cubicBezTo>
                  <a:pt x="297" y="1075"/>
                  <a:pt x="297" y="1075"/>
                  <a:pt x="297" y="1075"/>
                </a:cubicBezTo>
                <a:cubicBezTo>
                  <a:pt x="297" y="1077"/>
                  <a:pt x="300" y="1077"/>
                  <a:pt x="302" y="1078"/>
                </a:cubicBezTo>
                <a:cubicBezTo>
                  <a:pt x="303" y="1080"/>
                  <a:pt x="306" y="1083"/>
                  <a:pt x="307" y="1084"/>
                </a:cubicBezTo>
                <a:cubicBezTo>
                  <a:pt x="314" y="1086"/>
                  <a:pt x="323" y="1084"/>
                  <a:pt x="327" y="1078"/>
                </a:cubicBezTo>
                <a:cubicBezTo>
                  <a:pt x="327" y="1067"/>
                  <a:pt x="318" y="1066"/>
                  <a:pt x="314" y="1059"/>
                </a:cubicBezTo>
                <a:cubicBezTo>
                  <a:pt x="316" y="1052"/>
                  <a:pt x="317" y="1044"/>
                  <a:pt x="314" y="1038"/>
                </a:cubicBezTo>
                <a:cubicBezTo>
                  <a:pt x="326" y="1029"/>
                  <a:pt x="343" y="1018"/>
                  <a:pt x="362" y="1024"/>
                </a:cubicBezTo>
                <a:cubicBezTo>
                  <a:pt x="358" y="1031"/>
                  <a:pt x="353" y="1039"/>
                  <a:pt x="355" y="1052"/>
                </a:cubicBezTo>
                <a:cubicBezTo>
                  <a:pt x="368" y="1046"/>
                  <a:pt x="382" y="1051"/>
                  <a:pt x="399" y="1050"/>
                </a:cubicBezTo>
                <a:cubicBezTo>
                  <a:pt x="403" y="1051"/>
                  <a:pt x="400" y="1044"/>
                  <a:pt x="401" y="1041"/>
                </a:cubicBezTo>
                <a:cubicBezTo>
                  <a:pt x="403" y="1039"/>
                  <a:pt x="409" y="1039"/>
                  <a:pt x="408" y="1033"/>
                </a:cubicBezTo>
                <a:cubicBezTo>
                  <a:pt x="417" y="1027"/>
                  <a:pt x="422" y="1019"/>
                  <a:pt x="429" y="1011"/>
                </a:cubicBezTo>
                <a:cubicBezTo>
                  <a:pt x="431" y="1013"/>
                  <a:pt x="433" y="1012"/>
                  <a:pt x="436" y="1013"/>
                </a:cubicBezTo>
                <a:cubicBezTo>
                  <a:pt x="444" y="1015"/>
                  <a:pt x="441" y="1019"/>
                  <a:pt x="445" y="1022"/>
                </a:cubicBezTo>
                <a:cubicBezTo>
                  <a:pt x="447" y="1024"/>
                  <a:pt x="453" y="1021"/>
                  <a:pt x="452" y="1025"/>
                </a:cubicBezTo>
                <a:cubicBezTo>
                  <a:pt x="453" y="1036"/>
                  <a:pt x="444" y="1035"/>
                  <a:pt x="447" y="1047"/>
                </a:cubicBezTo>
                <a:cubicBezTo>
                  <a:pt x="443" y="1048"/>
                  <a:pt x="435" y="1044"/>
                  <a:pt x="434" y="1048"/>
                </a:cubicBezTo>
                <a:cubicBezTo>
                  <a:pt x="433" y="1055"/>
                  <a:pt x="441" y="1051"/>
                  <a:pt x="445" y="1052"/>
                </a:cubicBezTo>
                <a:cubicBezTo>
                  <a:pt x="453" y="1053"/>
                  <a:pt x="459" y="1055"/>
                  <a:pt x="464" y="1056"/>
                </a:cubicBezTo>
                <a:cubicBezTo>
                  <a:pt x="468" y="1059"/>
                  <a:pt x="472" y="1062"/>
                  <a:pt x="475" y="1066"/>
                </a:cubicBezTo>
                <a:cubicBezTo>
                  <a:pt x="487" y="1061"/>
                  <a:pt x="492" y="1048"/>
                  <a:pt x="503" y="1041"/>
                </a:cubicBezTo>
                <a:cubicBezTo>
                  <a:pt x="503" y="1031"/>
                  <a:pt x="504" y="1021"/>
                  <a:pt x="512" y="1018"/>
                </a:cubicBezTo>
                <a:cubicBezTo>
                  <a:pt x="508" y="1031"/>
                  <a:pt x="522" y="1025"/>
                  <a:pt x="526" y="1029"/>
                </a:cubicBezTo>
                <a:cubicBezTo>
                  <a:pt x="527" y="1035"/>
                  <a:pt x="529" y="1041"/>
                  <a:pt x="531" y="1045"/>
                </a:cubicBezTo>
                <a:cubicBezTo>
                  <a:pt x="528" y="1051"/>
                  <a:pt x="525" y="1059"/>
                  <a:pt x="521" y="1064"/>
                </a:cubicBezTo>
                <a:cubicBezTo>
                  <a:pt x="526" y="1074"/>
                  <a:pt x="534" y="1081"/>
                  <a:pt x="540" y="1089"/>
                </a:cubicBezTo>
                <a:cubicBezTo>
                  <a:pt x="541" y="1095"/>
                  <a:pt x="539" y="1103"/>
                  <a:pt x="542" y="1107"/>
                </a:cubicBezTo>
                <a:cubicBezTo>
                  <a:pt x="553" y="1109"/>
                  <a:pt x="554" y="1100"/>
                  <a:pt x="563" y="1100"/>
                </a:cubicBezTo>
                <a:cubicBezTo>
                  <a:pt x="566" y="1103"/>
                  <a:pt x="569" y="1106"/>
                  <a:pt x="574" y="1107"/>
                </a:cubicBezTo>
                <a:cubicBezTo>
                  <a:pt x="574" y="1114"/>
                  <a:pt x="571" y="1119"/>
                  <a:pt x="572" y="1128"/>
                </a:cubicBezTo>
                <a:cubicBezTo>
                  <a:pt x="581" y="1129"/>
                  <a:pt x="600" y="1132"/>
                  <a:pt x="607" y="1124"/>
                </a:cubicBezTo>
                <a:cubicBezTo>
                  <a:pt x="614" y="1126"/>
                  <a:pt x="619" y="1128"/>
                  <a:pt x="627" y="1128"/>
                </a:cubicBezTo>
                <a:cubicBezTo>
                  <a:pt x="633" y="1128"/>
                  <a:pt x="635" y="1122"/>
                  <a:pt x="639" y="1119"/>
                </a:cubicBezTo>
                <a:cubicBezTo>
                  <a:pt x="640" y="1118"/>
                  <a:pt x="643" y="1120"/>
                  <a:pt x="645" y="1119"/>
                </a:cubicBezTo>
                <a:cubicBezTo>
                  <a:pt x="648" y="1118"/>
                  <a:pt x="648" y="1111"/>
                  <a:pt x="653" y="1112"/>
                </a:cubicBezTo>
                <a:cubicBezTo>
                  <a:pt x="657" y="1120"/>
                  <a:pt x="666" y="1122"/>
                  <a:pt x="671" y="1130"/>
                </a:cubicBezTo>
                <a:cubicBezTo>
                  <a:pt x="671" y="1149"/>
                  <a:pt x="671" y="1149"/>
                  <a:pt x="671" y="1149"/>
                </a:cubicBezTo>
                <a:cubicBezTo>
                  <a:pt x="680" y="1153"/>
                  <a:pt x="687" y="1159"/>
                  <a:pt x="699" y="1160"/>
                </a:cubicBezTo>
                <a:cubicBezTo>
                  <a:pt x="698" y="1168"/>
                  <a:pt x="707" y="1165"/>
                  <a:pt x="710" y="1169"/>
                </a:cubicBezTo>
                <a:cubicBezTo>
                  <a:pt x="719" y="1170"/>
                  <a:pt x="724" y="1167"/>
                  <a:pt x="731" y="1165"/>
                </a:cubicBezTo>
                <a:cubicBezTo>
                  <a:pt x="735" y="1170"/>
                  <a:pt x="736" y="1176"/>
                  <a:pt x="738" y="1183"/>
                </a:cubicBezTo>
                <a:cubicBezTo>
                  <a:pt x="746" y="1183"/>
                  <a:pt x="747" y="1178"/>
                  <a:pt x="754" y="1177"/>
                </a:cubicBezTo>
                <a:cubicBezTo>
                  <a:pt x="754" y="1182"/>
                  <a:pt x="757" y="1183"/>
                  <a:pt x="759" y="1184"/>
                </a:cubicBezTo>
                <a:cubicBezTo>
                  <a:pt x="759" y="1194"/>
                  <a:pt x="749" y="1193"/>
                  <a:pt x="747" y="1200"/>
                </a:cubicBezTo>
                <a:cubicBezTo>
                  <a:pt x="745" y="1207"/>
                  <a:pt x="751" y="1205"/>
                  <a:pt x="751" y="1211"/>
                </a:cubicBezTo>
                <a:cubicBezTo>
                  <a:pt x="742" y="1210"/>
                  <a:pt x="744" y="1220"/>
                  <a:pt x="743" y="1227"/>
                </a:cubicBezTo>
                <a:cubicBezTo>
                  <a:pt x="736" y="1227"/>
                  <a:pt x="736" y="1227"/>
                  <a:pt x="736" y="1227"/>
                </a:cubicBezTo>
                <a:cubicBezTo>
                  <a:pt x="735" y="1239"/>
                  <a:pt x="736" y="1247"/>
                  <a:pt x="733" y="1255"/>
                </a:cubicBezTo>
                <a:cubicBezTo>
                  <a:pt x="730" y="1263"/>
                  <a:pt x="722" y="1268"/>
                  <a:pt x="720" y="1278"/>
                </a:cubicBezTo>
                <a:cubicBezTo>
                  <a:pt x="723" y="1283"/>
                  <a:pt x="727" y="1275"/>
                  <a:pt x="729" y="1280"/>
                </a:cubicBezTo>
                <a:cubicBezTo>
                  <a:pt x="729" y="1288"/>
                  <a:pt x="721" y="1288"/>
                  <a:pt x="722" y="1297"/>
                </a:cubicBezTo>
                <a:cubicBezTo>
                  <a:pt x="716" y="1299"/>
                  <a:pt x="712" y="1303"/>
                  <a:pt x="712" y="1310"/>
                </a:cubicBezTo>
                <a:cubicBezTo>
                  <a:pt x="707" y="1312"/>
                  <a:pt x="702" y="1315"/>
                  <a:pt x="698" y="1317"/>
                </a:cubicBezTo>
                <a:cubicBezTo>
                  <a:pt x="697" y="1325"/>
                  <a:pt x="694" y="1334"/>
                  <a:pt x="698" y="1342"/>
                </a:cubicBezTo>
                <a:cubicBezTo>
                  <a:pt x="700" y="1347"/>
                  <a:pt x="706" y="1347"/>
                  <a:pt x="712" y="1349"/>
                </a:cubicBezTo>
                <a:cubicBezTo>
                  <a:pt x="715" y="1362"/>
                  <a:pt x="710" y="1367"/>
                  <a:pt x="710" y="1380"/>
                </a:cubicBezTo>
                <a:cubicBezTo>
                  <a:pt x="719" y="1380"/>
                  <a:pt x="719" y="1380"/>
                  <a:pt x="719" y="1380"/>
                </a:cubicBezTo>
                <a:cubicBezTo>
                  <a:pt x="726" y="1377"/>
                  <a:pt x="730" y="1369"/>
                  <a:pt x="735" y="1363"/>
                </a:cubicBezTo>
                <a:cubicBezTo>
                  <a:pt x="740" y="1366"/>
                  <a:pt x="741" y="1373"/>
                  <a:pt x="747" y="1375"/>
                </a:cubicBezTo>
                <a:cubicBezTo>
                  <a:pt x="755" y="1371"/>
                  <a:pt x="764" y="1379"/>
                  <a:pt x="768" y="1372"/>
                </a:cubicBezTo>
                <a:cubicBezTo>
                  <a:pt x="772" y="1373"/>
                  <a:pt x="771" y="1379"/>
                  <a:pt x="777" y="1379"/>
                </a:cubicBezTo>
                <a:cubicBezTo>
                  <a:pt x="782" y="1378"/>
                  <a:pt x="785" y="1375"/>
                  <a:pt x="789" y="1373"/>
                </a:cubicBezTo>
                <a:cubicBezTo>
                  <a:pt x="799" y="1376"/>
                  <a:pt x="807" y="1378"/>
                  <a:pt x="814" y="1372"/>
                </a:cubicBezTo>
                <a:cubicBezTo>
                  <a:pt x="814" y="1359"/>
                  <a:pt x="802" y="1359"/>
                  <a:pt x="800" y="1350"/>
                </a:cubicBezTo>
                <a:cubicBezTo>
                  <a:pt x="805" y="1349"/>
                  <a:pt x="803" y="1355"/>
                  <a:pt x="809" y="1354"/>
                </a:cubicBezTo>
                <a:cubicBezTo>
                  <a:pt x="814" y="1352"/>
                  <a:pt x="810" y="1340"/>
                  <a:pt x="814" y="1336"/>
                </a:cubicBezTo>
                <a:cubicBezTo>
                  <a:pt x="817" y="1329"/>
                  <a:pt x="826" y="1327"/>
                  <a:pt x="834" y="1324"/>
                </a:cubicBezTo>
                <a:cubicBezTo>
                  <a:pt x="834" y="1317"/>
                  <a:pt x="832" y="1314"/>
                  <a:pt x="830" y="1310"/>
                </a:cubicBezTo>
                <a:cubicBezTo>
                  <a:pt x="828" y="1302"/>
                  <a:pt x="836" y="1304"/>
                  <a:pt x="835" y="1297"/>
                </a:cubicBezTo>
                <a:cubicBezTo>
                  <a:pt x="833" y="1293"/>
                  <a:pt x="826" y="1293"/>
                  <a:pt x="819" y="1292"/>
                </a:cubicBezTo>
                <a:cubicBezTo>
                  <a:pt x="816" y="1289"/>
                  <a:pt x="813" y="1284"/>
                  <a:pt x="809" y="1282"/>
                </a:cubicBezTo>
                <a:cubicBezTo>
                  <a:pt x="809" y="1275"/>
                  <a:pt x="816" y="1274"/>
                  <a:pt x="814" y="1266"/>
                </a:cubicBezTo>
                <a:cubicBezTo>
                  <a:pt x="808" y="1262"/>
                  <a:pt x="793" y="1266"/>
                  <a:pt x="786" y="1262"/>
                </a:cubicBezTo>
                <a:cubicBezTo>
                  <a:pt x="779" y="1262"/>
                  <a:pt x="779" y="1267"/>
                  <a:pt x="773" y="1267"/>
                </a:cubicBezTo>
                <a:cubicBezTo>
                  <a:pt x="774" y="1264"/>
                  <a:pt x="779" y="1264"/>
                  <a:pt x="777" y="1259"/>
                </a:cubicBezTo>
                <a:cubicBezTo>
                  <a:pt x="776" y="1252"/>
                  <a:pt x="769" y="1252"/>
                  <a:pt x="768" y="1244"/>
                </a:cubicBezTo>
                <a:cubicBezTo>
                  <a:pt x="767" y="1241"/>
                  <a:pt x="770" y="1234"/>
                  <a:pt x="766" y="1234"/>
                </a:cubicBezTo>
                <a:cubicBezTo>
                  <a:pt x="766" y="1229"/>
                  <a:pt x="779" y="1236"/>
                  <a:pt x="777" y="1229"/>
                </a:cubicBezTo>
                <a:cubicBezTo>
                  <a:pt x="785" y="1230"/>
                  <a:pt x="783" y="1240"/>
                  <a:pt x="789" y="1243"/>
                </a:cubicBezTo>
                <a:cubicBezTo>
                  <a:pt x="799" y="1242"/>
                  <a:pt x="798" y="1230"/>
                  <a:pt x="800" y="1222"/>
                </a:cubicBezTo>
                <a:cubicBezTo>
                  <a:pt x="812" y="1212"/>
                  <a:pt x="829" y="1208"/>
                  <a:pt x="835" y="1192"/>
                </a:cubicBezTo>
                <a:cubicBezTo>
                  <a:pt x="844" y="1190"/>
                  <a:pt x="850" y="1185"/>
                  <a:pt x="860" y="1184"/>
                </a:cubicBezTo>
                <a:cubicBezTo>
                  <a:pt x="862" y="1177"/>
                  <a:pt x="857" y="1176"/>
                  <a:pt x="853" y="1174"/>
                </a:cubicBezTo>
                <a:cubicBezTo>
                  <a:pt x="855" y="1170"/>
                  <a:pt x="863" y="1172"/>
                  <a:pt x="860" y="1163"/>
                </a:cubicBezTo>
                <a:cubicBezTo>
                  <a:pt x="849" y="1158"/>
                  <a:pt x="845" y="1173"/>
                  <a:pt x="834" y="1174"/>
                </a:cubicBezTo>
                <a:cubicBezTo>
                  <a:pt x="830" y="1168"/>
                  <a:pt x="826" y="1163"/>
                  <a:pt x="826" y="1153"/>
                </a:cubicBezTo>
                <a:cubicBezTo>
                  <a:pt x="826" y="1149"/>
                  <a:pt x="828" y="1149"/>
                  <a:pt x="832" y="1149"/>
                </a:cubicBezTo>
                <a:cubicBezTo>
                  <a:pt x="833" y="1144"/>
                  <a:pt x="829" y="1143"/>
                  <a:pt x="830" y="1137"/>
                </a:cubicBezTo>
                <a:cubicBezTo>
                  <a:pt x="845" y="1129"/>
                  <a:pt x="851" y="1113"/>
                  <a:pt x="858" y="1098"/>
                </a:cubicBezTo>
                <a:cubicBezTo>
                  <a:pt x="865" y="1095"/>
                  <a:pt x="870" y="1090"/>
                  <a:pt x="874" y="1084"/>
                </a:cubicBezTo>
                <a:cubicBezTo>
                  <a:pt x="876" y="1076"/>
                  <a:pt x="871" y="1070"/>
                  <a:pt x="874" y="1066"/>
                </a:cubicBezTo>
                <a:cubicBezTo>
                  <a:pt x="876" y="1060"/>
                  <a:pt x="868" y="1064"/>
                  <a:pt x="869" y="1059"/>
                </a:cubicBezTo>
                <a:cubicBezTo>
                  <a:pt x="876" y="1045"/>
                  <a:pt x="874" y="1022"/>
                  <a:pt x="871" y="1004"/>
                </a:cubicBezTo>
                <a:cubicBezTo>
                  <a:pt x="869" y="999"/>
                  <a:pt x="866" y="995"/>
                  <a:pt x="860" y="994"/>
                </a:cubicBezTo>
                <a:cubicBezTo>
                  <a:pt x="855" y="979"/>
                  <a:pt x="844" y="969"/>
                  <a:pt x="835" y="957"/>
                </a:cubicBezTo>
                <a:cubicBezTo>
                  <a:pt x="835" y="947"/>
                  <a:pt x="844" y="946"/>
                  <a:pt x="842" y="935"/>
                </a:cubicBezTo>
                <a:cubicBezTo>
                  <a:pt x="833" y="933"/>
                  <a:pt x="823" y="931"/>
                  <a:pt x="814" y="928"/>
                </a:cubicBezTo>
                <a:cubicBezTo>
                  <a:pt x="813" y="919"/>
                  <a:pt x="814" y="911"/>
                  <a:pt x="818" y="905"/>
                </a:cubicBezTo>
                <a:cubicBezTo>
                  <a:pt x="816" y="894"/>
                  <a:pt x="799" y="898"/>
                  <a:pt x="789" y="895"/>
                </a:cubicBezTo>
                <a:cubicBezTo>
                  <a:pt x="790" y="886"/>
                  <a:pt x="803" y="890"/>
                  <a:pt x="803" y="881"/>
                </a:cubicBezTo>
                <a:cubicBezTo>
                  <a:pt x="804" y="873"/>
                  <a:pt x="795" y="875"/>
                  <a:pt x="798" y="865"/>
                </a:cubicBezTo>
                <a:cubicBezTo>
                  <a:pt x="795" y="861"/>
                  <a:pt x="787" y="857"/>
                  <a:pt x="793" y="851"/>
                </a:cubicBezTo>
                <a:cubicBezTo>
                  <a:pt x="793" y="843"/>
                  <a:pt x="800" y="853"/>
                  <a:pt x="805" y="851"/>
                </a:cubicBezTo>
                <a:cubicBezTo>
                  <a:pt x="813" y="851"/>
                  <a:pt x="810" y="841"/>
                  <a:pt x="819" y="844"/>
                </a:cubicBezTo>
                <a:cubicBezTo>
                  <a:pt x="823" y="842"/>
                  <a:pt x="824" y="839"/>
                  <a:pt x="825" y="835"/>
                </a:cubicBezTo>
                <a:cubicBezTo>
                  <a:pt x="834" y="840"/>
                  <a:pt x="843" y="845"/>
                  <a:pt x="858" y="845"/>
                </a:cubicBezTo>
                <a:cubicBezTo>
                  <a:pt x="860" y="836"/>
                  <a:pt x="854" y="834"/>
                  <a:pt x="851" y="829"/>
                </a:cubicBezTo>
                <a:cubicBezTo>
                  <a:pt x="850" y="826"/>
                  <a:pt x="847" y="825"/>
                  <a:pt x="848" y="821"/>
                </a:cubicBezTo>
                <a:cubicBezTo>
                  <a:pt x="846" y="818"/>
                  <a:pt x="839" y="821"/>
                  <a:pt x="841" y="815"/>
                </a:cubicBezTo>
                <a:cubicBezTo>
                  <a:pt x="853" y="806"/>
                  <a:pt x="863" y="824"/>
                  <a:pt x="871" y="831"/>
                </a:cubicBezTo>
                <a:cubicBezTo>
                  <a:pt x="877" y="832"/>
                  <a:pt x="884" y="831"/>
                  <a:pt x="888" y="829"/>
                </a:cubicBezTo>
                <a:cubicBezTo>
                  <a:pt x="895" y="830"/>
                  <a:pt x="896" y="836"/>
                  <a:pt x="899" y="840"/>
                </a:cubicBezTo>
                <a:cubicBezTo>
                  <a:pt x="915" y="837"/>
                  <a:pt x="913" y="852"/>
                  <a:pt x="927" y="851"/>
                </a:cubicBezTo>
                <a:cubicBezTo>
                  <a:pt x="931" y="847"/>
                  <a:pt x="929" y="834"/>
                  <a:pt x="925" y="833"/>
                </a:cubicBezTo>
                <a:cubicBezTo>
                  <a:pt x="928" y="827"/>
                  <a:pt x="933" y="834"/>
                  <a:pt x="936" y="835"/>
                </a:cubicBezTo>
                <a:cubicBezTo>
                  <a:pt x="938" y="835"/>
                  <a:pt x="941" y="834"/>
                  <a:pt x="943" y="835"/>
                </a:cubicBezTo>
                <a:cubicBezTo>
                  <a:pt x="946" y="836"/>
                  <a:pt x="945" y="839"/>
                  <a:pt x="948" y="838"/>
                </a:cubicBezTo>
                <a:cubicBezTo>
                  <a:pt x="960" y="838"/>
                  <a:pt x="965" y="832"/>
                  <a:pt x="971" y="826"/>
                </a:cubicBezTo>
                <a:cubicBezTo>
                  <a:pt x="980" y="824"/>
                  <a:pt x="986" y="821"/>
                  <a:pt x="992" y="817"/>
                </a:cubicBezTo>
                <a:cubicBezTo>
                  <a:pt x="1000" y="815"/>
                  <a:pt x="1008" y="812"/>
                  <a:pt x="1014" y="808"/>
                </a:cubicBezTo>
                <a:cubicBezTo>
                  <a:pt x="1020" y="809"/>
                  <a:pt x="1020" y="816"/>
                  <a:pt x="1024" y="819"/>
                </a:cubicBezTo>
                <a:cubicBezTo>
                  <a:pt x="1038" y="814"/>
                  <a:pt x="1048" y="805"/>
                  <a:pt x="1051" y="789"/>
                </a:cubicBezTo>
                <a:cubicBezTo>
                  <a:pt x="1052" y="786"/>
                  <a:pt x="1056" y="786"/>
                  <a:pt x="1058" y="784"/>
                </a:cubicBezTo>
                <a:cubicBezTo>
                  <a:pt x="1060" y="781"/>
                  <a:pt x="1060" y="776"/>
                  <a:pt x="1060" y="771"/>
                </a:cubicBezTo>
                <a:cubicBezTo>
                  <a:pt x="1053" y="769"/>
                  <a:pt x="1050" y="764"/>
                  <a:pt x="1045" y="761"/>
                </a:cubicBezTo>
                <a:cubicBezTo>
                  <a:pt x="1041" y="757"/>
                  <a:pt x="1037" y="751"/>
                  <a:pt x="1031" y="748"/>
                </a:cubicBezTo>
                <a:cubicBezTo>
                  <a:pt x="1024" y="750"/>
                  <a:pt x="1022" y="745"/>
                  <a:pt x="1015" y="746"/>
                </a:cubicBezTo>
                <a:cubicBezTo>
                  <a:pt x="1016" y="741"/>
                  <a:pt x="1018" y="737"/>
                  <a:pt x="1019" y="732"/>
                </a:cubicBezTo>
                <a:cubicBezTo>
                  <a:pt x="1024" y="731"/>
                  <a:pt x="1030" y="730"/>
                  <a:pt x="1035" y="729"/>
                </a:cubicBezTo>
                <a:cubicBezTo>
                  <a:pt x="1037" y="723"/>
                  <a:pt x="1037" y="714"/>
                  <a:pt x="1038" y="708"/>
                </a:cubicBezTo>
                <a:cubicBezTo>
                  <a:pt x="1047" y="709"/>
                  <a:pt x="1056" y="710"/>
                  <a:pt x="1067" y="709"/>
                </a:cubicBezTo>
                <a:cubicBezTo>
                  <a:pt x="1071" y="703"/>
                  <a:pt x="1074" y="697"/>
                  <a:pt x="1075" y="688"/>
                </a:cubicBezTo>
                <a:cubicBezTo>
                  <a:pt x="1084" y="684"/>
                  <a:pt x="1089" y="677"/>
                  <a:pt x="1100" y="676"/>
                </a:cubicBezTo>
                <a:cubicBezTo>
                  <a:pt x="1104" y="669"/>
                  <a:pt x="1104" y="660"/>
                  <a:pt x="1109" y="655"/>
                </a:cubicBezTo>
                <a:cubicBezTo>
                  <a:pt x="1116" y="654"/>
                  <a:pt x="1126" y="656"/>
                  <a:pt x="1130" y="653"/>
                </a:cubicBezTo>
                <a:cubicBezTo>
                  <a:pt x="1133" y="637"/>
                  <a:pt x="1121" y="636"/>
                  <a:pt x="1120" y="625"/>
                </a:cubicBezTo>
                <a:cubicBezTo>
                  <a:pt x="1123" y="614"/>
                  <a:pt x="1128" y="606"/>
                  <a:pt x="1134" y="598"/>
                </a:cubicBezTo>
                <a:cubicBezTo>
                  <a:pt x="1135" y="588"/>
                  <a:pt x="1133" y="580"/>
                  <a:pt x="1132" y="572"/>
                </a:cubicBezTo>
                <a:cubicBezTo>
                  <a:pt x="1131" y="566"/>
                  <a:pt x="1123" y="567"/>
                  <a:pt x="1120" y="563"/>
                </a:cubicBezTo>
                <a:cubicBezTo>
                  <a:pt x="1115" y="554"/>
                  <a:pt x="1114" y="541"/>
                  <a:pt x="1107" y="534"/>
                </a:cubicBezTo>
                <a:cubicBezTo>
                  <a:pt x="1098" y="534"/>
                  <a:pt x="1101" y="546"/>
                  <a:pt x="1095" y="549"/>
                </a:cubicBezTo>
                <a:cubicBezTo>
                  <a:pt x="1084" y="546"/>
                  <a:pt x="1074" y="542"/>
                  <a:pt x="1067" y="536"/>
                </a:cubicBezTo>
                <a:cubicBezTo>
                  <a:pt x="1058" y="534"/>
                  <a:pt x="1052" y="535"/>
                  <a:pt x="1044" y="534"/>
                </a:cubicBezTo>
                <a:cubicBezTo>
                  <a:pt x="1033" y="533"/>
                  <a:pt x="1027" y="529"/>
                  <a:pt x="1019" y="524"/>
                </a:cubicBezTo>
                <a:cubicBezTo>
                  <a:pt x="1024" y="511"/>
                  <a:pt x="1017" y="500"/>
                  <a:pt x="1014" y="490"/>
                </a:cubicBezTo>
                <a:cubicBezTo>
                  <a:pt x="1019" y="490"/>
                  <a:pt x="1019" y="494"/>
                  <a:pt x="1024" y="494"/>
                </a:cubicBezTo>
                <a:cubicBezTo>
                  <a:pt x="1026" y="488"/>
                  <a:pt x="1031" y="485"/>
                  <a:pt x="1040" y="487"/>
                </a:cubicBezTo>
                <a:cubicBezTo>
                  <a:pt x="1039" y="477"/>
                  <a:pt x="1031" y="475"/>
                  <a:pt x="1026" y="469"/>
                </a:cubicBezTo>
                <a:cubicBezTo>
                  <a:pt x="1029" y="465"/>
                  <a:pt x="1028" y="456"/>
                  <a:pt x="1026" y="451"/>
                </a:cubicBezTo>
                <a:cubicBezTo>
                  <a:pt x="1033" y="449"/>
                  <a:pt x="1038" y="445"/>
                  <a:pt x="1044" y="441"/>
                </a:cubicBezTo>
                <a:cubicBezTo>
                  <a:pt x="1055" y="446"/>
                  <a:pt x="1078" y="439"/>
                  <a:pt x="1086" y="446"/>
                </a:cubicBezTo>
                <a:cubicBezTo>
                  <a:pt x="1092" y="447"/>
                  <a:pt x="1094" y="443"/>
                  <a:pt x="1100" y="444"/>
                </a:cubicBezTo>
                <a:cubicBezTo>
                  <a:pt x="1109" y="446"/>
                  <a:pt x="1114" y="450"/>
                  <a:pt x="1125" y="450"/>
                </a:cubicBezTo>
                <a:cubicBezTo>
                  <a:pt x="1130" y="449"/>
                  <a:pt x="1128" y="443"/>
                  <a:pt x="1128" y="439"/>
                </a:cubicBezTo>
                <a:cubicBezTo>
                  <a:pt x="1131" y="420"/>
                  <a:pt x="1131" y="398"/>
                  <a:pt x="1132" y="379"/>
                </a:cubicBezTo>
                <a:cubicBezTo>
                  <a:pt x="1133" y="365"/>
                  <a:pt x="1139" y="353"/>
                  <a:pt x="1139" y="340"/>
                </a:cubicBezTo>
                <a:cubicBezTo>
                  <a:pt x="1150" y="329"/>
                  <a:pt x="1155" y="310"/>
                  <a:pt x="1167" y="300"/>
                </a:cubicBezTo>
                <a:cubicBezTo>
                  <a:pt x="1177" y="273"/>
                  <a:pt x="1176" y="240"/>
                  <a:pt x="1173" y="208"/>
                </a:cubicBezTo>
                <a:cubicBezTo>
                  <a:pt x="1172" y="202"/>
                  <a:pt x="1165" y="202"/>
                  <a:pt x="1166" y="195"/>
                </a:cubicBezTo>
                <a:cubicBezTo>
                  <a:pt x="1172" y="198"/>
                  <a:pt x="1166" y="188"/>
                  <a:pt x="1171" y="188"/>
                </a:cubicBezTo>
                <a:cubicBezTo>
                  <a:pt x="1171" y="176"/>
                  <a:pt x="1171" y="176"/>
                  <a:pt x="1171" y="176"/>
                </a:cubicBezTo>
                <a:cubicBezTo>
                  <a:pt x="1174" y="173"/>
                  <a:pt x="1177" y="169"/>
                  <a:pt x="1176" y="162"/>
                </a:cubicBezTo>
                <a:cubicBezTo>
                  <a:pt x="1178" y="162"/>
                  <a:pt x="1178" y="162"/>
                  <a:pt x="1178" y="162"/>
                </a:cubicBezTo>
                <a:cubicBezTo>
                  <a:pt x="1178" y="157"/>
                  <a:pt x="1178" y="157"/>
                  <a:pt x="1178" y="157"/>
                </a:cubicBezTo>
                <a:cubicBezTo>
                  <a:pt x="1172" y="152"/>
                  <a:pt x="1179" y="148"/>
                  <a:pt x="1176" y="144"/>
                </a:cubicBezTo>
                <a:cubicBezTo>
                  <a:pt x="1176" y="144"/>
                  <a:pt x="1169" y="145"/>
                  <a:pt x="1166" y="144"/>
                </a:cubicBezTo>
                <a:cubicBezTo>
                  <a:pt x="1160" y="143"/>
                  <a:pt x="1158" y="142"/>
                  <a:pt x="1155" y="139"/>
                </a:cubicBezTo>
                <a:cubicBezTo>
                  <a:pt x="1147" y="137"/>
                  <a:pt x="1139" y="135"/>
                  <a:pt x="1136" y="128"/>
                </a:cubicBezTo>
                <a:cubicBezTo>
                  <a:pt x="1135" y="121"/>
                  <a:pt x="1140" y="119"/>
                  <a:pt x="1139" y="112"/>
                </a:cubicBezTo>
                <a:cubicBezTo>
                  <a:pt x="1137" y="108"/>
                  <a:pt x="1127" y="112"/>
                  <a:pt x="1121" y="111"/>
                </a:cubicBezTo>
                <a:cubicBezTo>
                  <a:pt x="1116" y="110"/>
                  <a:pt x="1116" y="105"/>
                  <a:pt x="1113" y="104"/>
                </a:cubicBezTo>
                <a:cubicBezTo>
                  <a:pt x="1098" y="102"/>
                  <a:pt x="1093" y="92"/>
                  <a:pt x="1081" y="88"/>
                </a:cubicBezTo>
                <a:cubicBezTo>
                  <a:pt x="1078" y="78"/>
                  <a:pt x="1081" y="62"/>
                  <a:pt x="1074" y="58"/>
                </a:cubicBezTo>
                <a:cubicBezTo>
                  <a:pt x="1072" y="49"/>
                  <a:pt x="1076" y="45"/>
                  <a:pt x="1075" y="38"/>
                </a:cubicBezTo>
                <a:cubicBezTo>
                  <a:pt x="1073" y="36"/>
                  <a:pt x="1061" y="25"/>
                  <a:pt x="1061" y="36"/>
                </a:cubicBezTo>
                <a:cubicBezTo>
                  <a:pt x="1059" y="36"/>
                  <a:pt x="1060" y="32"/>
                  <a:pt x="1060" y="29"/>
                </a:cubicBezTo>
                <a:cubicBezTo>
                  <a:pt x="1053" y="24"/>
                  <a:pt x="1050" y="33"/>
                  <a:pt x="1045" y="29"/>
                </a:cubicBezTo>
                <a:cubicBezTo>
                  <a:pt x="1032" y="27"/>
                  <a:pt x="1016" y="27"/>
                  <a:pt x="1005" y="31"/>
                </a:cubicBezTo>
                <a:cubicBezTo>
                  <a:pt x="997" y="34"/>
                  <a:pt x="991" y="41"/>
                  <a:pt x="984" y="44"/>
                </a:cubicBezTo>
                <a:cubicBezTo>
                  <a:pt x="970" y="48"/>
                  <a:pt x="954" y="45"/>
                  <a:pt x="939" y="47"/>
                </a:cubicBezTo>
                <a:cubicBezTo>
                  <a:pt x="924" y="49"/>
                  <a:pt x="913" y="54"/>
                  <a:pt x="902" y="61"/>
                </a:cubicBezTo>
                <a:cubicBezTo>
                  <a:pt x="894" y="62"/>
                  <a:pt x="894" y="55"/>
                  <a:pt x="888" y="54"/>
                </a:cubicBezTo>
                <a:cubicBezTo>
                  <a:pt x="880" y="53"/>
                  <a:pt x="875" y="55"/>
                  <a:pt x="869" y="56"/>
                </a:cubicBezTo>
                <a:cubicBezTo>
                  <a:pt x="855" y="56"/>
                  <a:pt x="855" y="56"/>
                  <a:pt x="855" y="56"/>
                </a:cubicBezTo>
                <a:cubicBezTo>
                  <a:pt x="841" y="59"/>
                  <a:pt x="827" y="57"/>
                  <a:pt x="814" y="59"/>
                </a:cubicBezTo>
                <a:cubicBezTo>
                  <a:pt x="786" y="64"/>
                  <a:pt x="759" y="73"/>
                  <a:pt x="736" y="84"/>
                </a:cubicBezTo>
                <a:cubicBezTo>
                  <a:pt x="719" y="92"/>
                  <a:pt x="700" y="100"/>
                  <a:pt x="685" y="109"/>
                </a:cubicBezTo>
                <a:cubicBezTo>
                  <a:pt x="680" y="112"/>
                  <a:pt x="675" y="117"/>
                  <a:pt x="669" y="119"/>
                </a:cubicBezTo>
                <a:cubicBezTo>
                  <a:pt x="660" y="134"/>
                  <a:pt x="646" y="143"/>
                  <a:pt x="634" y="155"/>
                </a:cubicBezTo>
                <a:cubicBezTo>
                  <a:pt x="634" y="164"/>
                  <a:pt x="628" y="167"/>
                  <a:pt x="625" y="174"/>
                </a:cubicBezTo>
                <a:cubicBezTo>
                  <a:pt x="625" y="201"/>
                  <a:pt x="625" y="201"/>
                  <a:pt x="625" y="201"/>
                </a:cubicBezTo>
                <a:cubicBezTo>
                  <a:pt x="623" y="205"/>
                  <a:pt x="619" y="208"/>
                  <a:pt x="616" y="211"/>
                </a:cubicBezTo>
                <a:cubicBezTo>
                  <a:pt x="615" y="221"/>
                  <a:pt x="621" y="227"/>
                  <a:pt x="613" y="229"/>
                </a:cubicBezTo>
                <a:cubicBezTo>
                  <a:pt x="613" y="242"/>
                  <a:pt x="620" y="249"/>
                  <a:pt x="625" y="257"/>
                </a:cubicBezTo>
                <a:cubicBezTo>
                  <a:pt x="623" y="263"/>
                  <a:pt x="621" y="277"/>
                  <a:pt x="627" y="280"/>
                </a:cubicBezTo>
                <a:cubicBezTo>
                  <a:pt x="625" y="290"/>
                  <a:pt x="619" y="297"/>
                  <a:pt x="623" y="307"/>
                </a:cubicBezTo>
                <a:cubicBezTo>
                  <a:pt x="623" y="317"/>
                  <a:pt x="610" y="314"/>
                  <a:pt x="609" y="323"/>
                </a:cubicBezTo>
                <a:cubicBezTo>
                  <a:pt x="609" y="329"/>
                  <a:pt x="614" y="331"/>
                  <a:pt x="618" y="333"/>
                </a:cubicBezTo>
                <a:cubicBezTo>
                  <a:pt x="620" y="338"/>
                  <a:pt x="624" y="340"/>
                  <a:pt x="629" y="342"/>
                </a:cubicBezTo>
                <a:cubicBezTo>
                  <a:pt x="648" y="336"/>
                  <a:pt x="657" y="349"/>
                  <a:pt x="673" y="351"/>
                </a:cubicBezTo>
                <a:cubicBezTo>
                  <a:pt x="679" y="350"/>
                  <a:pt x="679" y="343"/>
                  <a:pt x="683" y="340"/>
                </a:cubicBezTo>
                <a:cubicBezTo>
                  <a:pt x="689" y="341"/>
                  <a:pt x="694" y="340"/>
                  <a:pt x="696" y="337"/>
                </a:cubicBezTo>
                <a:cubicBezTo>
                  <a:pt x="702" y="335"/>
                  <a:pt x="698" y="344"/>
                  <a:pt x="701" y="346"/>
                </a:cubicBezTo>
                <a:cubicBezTo>
                  <a:pt x="708" y="344"/>
                  <a:pt x="711" y="343"/>
                  <a:pt x="715" y="347"/>
                </a:cubicBezTo>
                <a:cubicBezTo>
                  <a:pt x="713" y="350"/>
                  <a:pt x="706" y="349"/>
                  <a:pt x="703" y="351"/>
                </a:cubicBezTo>
                <a:cubicBezTo>
                  <a:pt x="695" y="361"/>
                  <a:pt x="689" y="372"/>
                  <a:pt x="682" y="383"/>
                </a:cubicBezTo>
                <a:cubicBezTo>
                  <a:pt x="682" y="436"/>
                  <a:pt x="682" y="436"/>
                  <a:pt x="682" y="436"/>
                </a:cubicBezTo>
                <a:cubicBezTo>
                  <a:pt x="682" y="442"/>
                  <a:pt x="688" y="442"/>
                  <a:pt x="690" y="446"/>
                </a:cubicBezTo>
                <a:cubicBezTo>
                  <a:pt x="693" y="450"/>
                  <a:pt x="694" y="457"/>
                  <a:pt x="698" y="460"/>
                </a:cubicBezTo>
                <a:cubicBezTo>
                  <a:pt x="703" y="468"/>
                  <a:pt x="703" y="468"/>
                  <a:pt x="703" y="468"/>
                </a:cubicBezTo>
                <a:cubicBezTo>
                  <a:pt x="701" y="466"/>
                  <a:pt x="696" y="466"/>
                  <a:pt x="694" y="463"/>
                </a:cubicBezTo>
                <a:cubicBezTo>
                  <a:pt x="684" y="463"/>
                  <a:pt x="684" y="471"/>
                  <a:pt x="673" y="469"/>
                </a:cubicBezTo>
                <a:cubicBezTo>
                  <a:pt x="665" y="475"/>
                  <a:pt x="658" y="483"/>
                  <a:pt x="652" y="490"/>
                </a:cubicBezTo>
                <a:cubicBezTo>
                  <a:pt x="641" y="490"/>
                  <a:pt x="641" y="490"/>
                  <a:pt x="641" y="490"/>
                </a:cubicBezTo>
                <a:cubicBezTo>
                  <a:pt x="639" y="495"/>
                  <a:pt x="638" y="502"/>
                  <a:pt x="632" y="503"/>
                </a:cubicBezTo>
                <a:cubicBezTo>
                  <a:pt x="632" y="507"/>
                  <a:pt x="632" y="511"/>
                  <a:pt x="630" y="513"/>
                </a:cubicBezTo>
                <a:cubicBezTo>
                  <a:pt x="627" y="515"/>
                  <a:pt x="624" y="517"/>
                  <a:pt x="625" y="522"/>
                </a:cubicBezTo>
                <a:cubicBezTo>
                  <a:pt x="619" y="521"/>
                  <a:pt x="617" y="523"/>
                  <a:pt x="613" y="524"/>
                </a:cubicBezTo>
                <a:cubicBezTo>
                  <a:pt x="609" y="529"/>
                  <a:pt x="606" y="536"/>
                  <a:pt x="604" y="543"/>
                </a:cubicBezTo>
                <a:cubicBezTo>
                  <a:pt x="596" y="545"/>
                  <a:pt x="593" y="551"/>
                  <a:pt x="581" y="549"/>
                </a:cubicBezTo>
                <a:cubicBezTo>
                  <a:pt x="570" y="553"/>
                  <a:pt x="564" y="561"/>
                  <a:pt x="553" y="565"/>
                </a:cubicBezTo>
                <a:cubicBezTo>
                  <a:pt x="547" y="568"/>
                  <a:pt x="545" y="574"/>
                  <a:pt x="539" y="577"/>
                </a:cubicBezTo>
                <a:cubicBezTo>
                  <a:pt x="541" y="585"/>
                  <a:pt x="538" y="598"/>
                  <a:pt x="544" y="603"/>
                </a:cubicBezTo>
                <a:moveTo>
                  <a:pt x="105" y="1035"/>
                </a:moveTo>
                <a:cubicBezTo>
                  <a:pt x="103" y="1035"/>
                  <a:pt x="103" y="1035"/>
                  <a:pt x="103" y="1035"/>
                </a:cubicBezTo>
              </a:path>
            </a:pathLst>
          </a:custGeom>
          <a:blipFill dpi="0" rotWithShape="1">
            <a:blip r:embed="rId4" cstate="print">
              <a:extLst>
                <a:ext uri="{BEBA8EAE-BF5A-486C-A8C5-ECC9F3942E4B}">
                  <a14:imgProps xmlns:a14="http://schemas.microsoft.com/office/drawing/2010/main" xmlns="">
                    <a14:imgLayer r:embed="rId5">
                      <a14:imgEffect>
                        <a14:saturation sat="66000"/>
                      </a14:imgEffect>
                      <a14:imgEffect>
                        <a14:brightnessContrast contrast="20000"/>
                      </a14:imgEffect>
                    </a14:imgLayer>
                  </a14:imgProps>
                </a:ext>
              </a:extLst>
            </a:blip>
            <a:srcRect/>
            <a:stretch>
              <a:fillRect l="-18000" t="-9000" r="-23000" b="-2000"/>
            </a:stretch>
          </a:blipFill>
          <a:ln>
            <a:noFill/>
          </a:ln>
          <a:effectLst>
            <a:outerShdw blurRad="101600" sx="102000" sy="102000" algn="ctr"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53" name="TextBox 52"/>
          <p:cNvSpPr txBox="1"/>
          <p:nvPr/>
        </p:nvSpPr>
        <p:spPr bwMode="gray">
          <a:xfrm>
            <a:off x="5974036" y="4797152"/>
            <a:ext cx="1535998" cy="1369606"/>
          </a:xfrm>
          <a:prstGeom prst="rect">
            <a:avLst/>
          </a:prstGeom>
          <a:noFill/>
        </p:spPr>
        <p:txBody>
          <a:bodyPr wrap="square" rtlCol="0">
            <a:spAutoFit/>
          </a:bodyPr>
          <a:lstStyle/>
          <a:p>
            <a:pPr>
              <a:spcBef>
                <a:spcPts val="2100"/>
              </a:spcBef>
            </a:pPr>
            <a:r>
              <a:rPr lang="en-US" sz="1600" b="1" dirty="0" smtClean="0"/>
              <a:t>42,000 km²</a:t>
            </a:r>
          </a:p>
          <a:p>
            <a:pPr>
              <a:spcBef>
                <a:spcPts val="2100"/>
              </a:spcBef>
            </a:pPr>
            <a:r>
              <a:rPr lang="en-US" sz="1600" b="1" dirty="0" smtClean="0"/>
              <a:t>16,600,000</a:t>
            </a:r>
          </a:p>
          <a:p>
            <a:pPr>
              <a:spcBef>
                <a:spcPts val="2100"/>
              </a:spcBef>
            </a:pPr>
            <a:r>
              <a:rPr lang="en-US" sz="1600" b="1" dirty="0" smtClean="0"/>
              <a:t>60</a:t>
            </a:r>
            <a:endParaRPr lang="en-US" sz="1600" b="1" dirty="0"/>
          </a:p>
        </p:txBody>
      </p:sp>
      <p:sp>
        <p:nvSpPr>
          <p:cNvPr id="60" name="TextBox 59"/>
          <p:cNvSpPr txBox="1"/>
          <p:nvPr/>
        </p:nvSpPr>
        <p:spPr bwMode="gray">
          <a:xfrm>
            <a:off x="4100557" y="2636912"/>
            <a:ext cx="942887" cy="646331"/>
          </a:xfrm>
          <a:prstGeom prst="rect">
            <a:avLst/>
          </a:prstGeom>
          <a:noFill/>
          <a:ln w="28575" cmpd="sng">
            <a:noFill/>
          </a:ln>
          <a:effectLst>
            <a:outerShdw blurRad="50800" dist="25400" dir="2700000" algn="tl" rotWithShape="0">
              <a:prstClr val="black">
                <a:alpha val="40000"/>
              </a:prstClr>
            </a:outerShdw>
          </a:effectLst>
        </p:spPr>
        <p:txBody>
          <a:bodyPr wrap="none" rtlCol="0" anchor="ctr" anchorCtr="1">
            <a:spAutoFit/>
          </a:bodyPr>
          <a:lstStyle/>
          <a:p>
            <a:pPr algn="ctr">
              <a:spcBef>
                <a:spcPts val="0"/>
              </a:spcBef>
            </a:pPr>
            <a:r>
              <a:rPr lang="en-US" sz="3600" b="1" spc="300" dirty="0" smtClean="0">
                <a:ln w="28575" cmpd="sng">
                  <a:noFill/>
                  <a:prstDash val="solid"/>
                </a:ln>
                <a:solidFill>
                  <a:schemeClr val="accent2"/>
                </a:solidFill>
              </a:rPr>
              <a:t>VS</a:t>
            </a:r>
            <a:endParaRPr lang="en-US" sz="3600" b="1" spc="300" dirty="0">
              <a:ln w="28575" cmpd="sng">
                <a:noFill/>
                <a:prstDash val="solid"/>
              </a:ln>
              <a:solidFill>
                <a:schemeClr val="accent2"/>
              </a:solidFill>
            </a:endParaRPr>
          </a:p>
        </p:txBody>
      </p:sp>
      <p:sp>
        <p:nvSpPr>
          <p:cNvPr id="18" name="Titel 17"/>
          <p:cNvSpPr>
            <a:spLocks noGrp="1"/>
          </p:cNvSpPr>
          <p:nvPr>
            <p:ph type="title"/>
          </p:nvPr>
        </p:nvSpPr>
        <p:spPr>
          <a:xfrm>
            <a:off x="467544" y="476672"/>
            <a:ext cx="8229600" cy="864096"/>
          </a:xfrm>
        </p:spPr>
        <p:txBody>
          <a:bodyPr>
            <a:normAutofit fontScale="90000"/>
          </a:bodyPr>
          <a:lstStyle/>
          <a:p>
            <a:r>
              <a:rPr lang="nl-NL" dirty="0" err="1" smtClean="0"/>
              <a:t>Some</a:t>
            </a:r>
            <a:r>
              <a:rPr lang="nl-NL" dirty="0" smtClean="0"/>
              <a:t> Context</a:t>
            </a:r>
            <a:br>
              <a:rPr lang="nl-NL" dirty="0" smtClean="0"/>
            </a:br>
            <a:endParaRPr lang="nl-NL" dirty="0"/>
          </a:p>
        </p:txBody>
      </p:sp>
    </p:spTree>
  </p:cSld>
  <p:clrMapOvr>
    <a:masterClrMapping/>
  </p:clrMapOvr>
  <mc:AlternateContent xmlns:mc="http://schemas.openxmlformats.org/markup-compatibility/2006">
    <mc:Choice xmlns:p14="http://schemas.microsoft.com/office/powerpoint/2010/main" xmlns=""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1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900" decel="100000" fill="hold"/>
                                        <p:tgtEl>
                                          <p:spTgt spid="2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2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900" decel="100000" fill="hold"/>
                                        <p:tgtEl>
                                          <p:spTgt spid="2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3" fill="hold">
                            <p:stCondLst>
                              <p:cond delay="1200"/>
                            </p:stCondLst>
                            <p:childTnLst>
                              <p:par>
                                <p:cTn id="24" presetID="22" presetClass="entr" presetSubtype="2"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wipe(left)">
                                      <p:cBhvr>
                                        <p:cTn id="2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44"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Recommendations</a:t>
            </a:r>
            <a:endParaRPr lang="en-US" dirty="0"/>
          </a:p>
        </p:txBody>
      </p:sp>
      <p:sp>
        <p:nvSpPr>
          <p:cNvPr id="3" name="Tijdelijke aanduiding voor inhoud 2"/>
          <p:cNvSpPr>
            <a:spLocks noGrp="1"/>
          </p:cNvSpPr>
          <p:nvPr>
            <p:ph idx="1"/>
          </p:nvPr>
        </p:nvSpPr>
        <p:spPr/>
        <p:txBody>
          <a:bodyPr>
            <a:normAutofit/>
          </a:bodyPr>
          <a:lstStyle/>
          <a:p>
            <a:r>
              <a:rPr lang="en-US" dirty="0" smtClean="0"/>
              <a:t>Good practices and Guidelines </a:t>
            </a:r>
          </a:p>
          <a:p>
            <a:pPr>
              <a:buFontTx/>
              <a:buChar char="-"/>
            </a:pPr>
            <a:r>
              <a:rPr lang="en-US" dirty="0" smtClean="0"/>
              <a:t>For data management, quality control</a:t>
            </a:r>
          </a:p>
          <a:p>
            <a:pPr>
              <a:buFontTx/>
              <a:buChar char="-"/>
            </a:pPr>
            <a:r>
              <a:rPr lang="en-US" dirty="0" smtClean="0"/>
              <a:t>Use of and maturity of tools</a:t>
            </a:r>
          </a:p>
          <a:p>
            <a:pPr>
              <a:buFontTx/>
              <a:buChar char="-"/>
            </a:pPr>
            <a:r>
              <a:rPr lang="en-US" dirty="0" smtClean="0"/>
              <a:t>Privacy and Ethics</a:t>
            </a:r>
          </a:p>
          <a:p>
            <a:r>
              <a:rPr lang="en-US" dirty="0" smtClean="0"/>
              <a:t>Special Interest Group on (Learning) Analytics</a:t>
            </a:r>
          </a:p>
          <a:p>
            <a:r>
              <a:rPr lang="en-US" dirty="0" smtClean="0"/>
              <a:t>Collaboration between research focused groups and the educational work floor -&gt;  Match the needs and expertise within but also across institutions.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Now what ? (2)</a:t>
            </a:r>
            <a:endParaRPr lang="en-US" dirty="0"/>
          </a:p>
        </p:txBody>
      </p:sp>
      <p:sp>
        <p:nvSpPr>
          <p:cNvPr id="3" name="Tijdelijke aanduiding voor inhoud 2"/>
          <p:cNvSpPr>
            <a:spLocks noGrp="1"/>
          </p:cNvSpPr>
          <p:nvPr>
            <p:ph idx="1"/>
          </p:nvPr>
        </p:nvSpPr>
        <p:spPr/>
        <p:txBody>
          <a:bodyPr>
            <a:normAutofit fontScale="92500"/>
          </a:bodyPr>
          <a:lstStyle/>
          <a:p>
            <a:r>
              <a:rPr lang="en-US" dirty="0" smtClean="0"/>
              <a:t>Report on Explorative program to SURF board</a:t>
            </a:r>
          </a:p>
          <a:p>
            <a:r>
              <a:rPr lang="en-US" dirty="0" smtClean="0"/>
              <a:t>Take with us what this </a:t>
            </a:r>
            <a:r>
              <a:rPr lang="en-US" dirty="0" err="1" smtClean="0"/>
              <a:t>Educause</a:t>
            </a:r>
            <a:r>
              <a:rPr lang="en-US" dirty="0" smtClean="0"/>
              <a:t> Conference teaches us</a:t>
            </a:r>
          </a:p>
          <a:p>
            <a:r>
              <a:rPr lang="en-US" dirty="0" smtClean="0"/>
              <a:t>International exchange of knowledge/collaboration</a:t>
            </a:r>
          </a:p>
          <a:p>
            <a:r>
              <a:rPr lang="en-US" dirty="0" smtClean="0"/>
              <a:t>More substantial program</a:t>
            </a:r>
          </a:p>
          <a:p>
            <a:pPr>
              <a:buNone/>
            </a:pPr>
            <a:r>
              <a:rPr lang="en-US" dirty="0" smtClean="0"/>
              <a:t>was recommended…</a:t>
            </a:r>
          </a:p>
          <a:p>
            <a:pPr>
              <a:buNone/>
            </a:pPr>
            <a:endParaRPr lang="en-US" dirty="0" smtClean="0"/>
          </a:p>
          <a:p>
            <a:pPr>
              <a:buNone/>
            </a:pPr>
            <a:endParaRPr lang="en-US" dirty="0" smtClean="0"/>
          </a:p>
          <a:p>
            <a:pPr>
              <a:buNone/>
            </a:pPr>
            <a:r>
              <a:rPr lang="en-US" dirty="0" smtClean="0"/>
              <a:t>	</a:t>
            </a:r>
            <a:endParaRPr lang="en-US" dirty="0"/>
          </a:p>
        </p:txBody>
      </p:sp>
      <p:pic>
        <p:nvPicPr>
          <p:cNvPr id="4"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gray">
          <a:xfrm>
            <a:off x="5111552" y="3429000"/>
            <a:ext cx="4032448" cy="2791116"/>
          </a:xfrm>
          <a:prstGeom prst="rect">
            <a:avLst/>
          </a:prstGeom>
          <a:effectLst>
            <a:outerShdw blurRad="127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43608" y="764704"/>
            <a:ext cx="4191000" cy="1754326"/>
          </a:xfrm>
          <a:prstGeom prst="rect">
            <a:avLst/>
          </a:prstGeom>
          <a:noFill/>
        </p:spPr>
        <p:txBody>
          <a:bodyPr wrap="square" rtlCol="0">
            <a:spAutoFit/>
          </a:bodyPr>
          <a:lstStyle/>
          <a:p>
            <a:endParaRPr lang="nl-NL" dirty="0" smtClean="0">
              <a:latin typeface="Arial" pitchFamily="34" charset="0"/>
              <a:cs typeface="Arial" pitchFamily="34" charset="0"/>
            </a:endParaRPr>
          </a:p>
          <a:p>
            <a:endParaRPr lang="nl-NL" dirty="0" smtClean="0">
              <a:latin typeface="Arial" pitchFamily="34" charset="0"/>
              <a:cs typeface="Arial" pitchFamily="34" charset="0"/>
            </a:endParaRPr>
          </a:p>
          <a:p>
            <a:r>
              <a:rPr lang="nl-NL" sz="2400" dirty="0" smtClean="0">
                <a:solidFill>
                  <a:schemeClr val="bg1"/>
                </a:solidFill>
                <a:latin typeface="Arial" pitchFamily="34" charset="0"/>
                <a:cs typeface="Arial" pitchFamily="34" charset="0"/>
              </a:rPr>
              <a:t>John Doove</a:t>
            </a:r>
          </a:p>
          <a:p>
            <a:r>
              <a:rPr lang="nl-NL" sz="2400" dirty="0" err="1" smtClean="0">
                <a:solidFill>
                  <a:schemeClr val="bg1"/>
                </a:solidFill>
                <a:latin typeface="Arial" pitchFamily="34" charset="0"/>
                <a:cs typeface="Arial" pitchFamily="34" charset="0"/>
              </a:rPr>
              <a:t>doove</a:t>
            </a:r>
            <a:r>
              <a:rPr lang="nl-NL" sz="2400" dirty="0" smtClean="0">
                <a:solidFill>
                  <a:schemeClr val="bg1"/>
                </a:solidFill>
                <a:latin typeface="Arial" pitchFamily="34" charset="0"/>
                <a:cs typeface="Arial" pitchFamily="34" charset="0"/>
              </a:rPr>
              <a:t>@</a:t>
            </a:r>
            <a:r>
              <a:rPr lang="nl-NL" sz="2400" dirty="0" err="1" smtClean="0">
                <a:solidFill>
                  <a:schemeClr val="bg1"/>
                </a:solidFill>
                <a:latin typeface="Arial" pitchFamily="34" charset="0"/>
                <a:cs typeface="Arial" pitchFamily="34" charset="0"/>
              </a:rPr>
              <a:t>surf.nl</a:t>
            </a:r>
            <a:endParaRPr lang="nl-NL" sz="2400" dirty="0" smtClean="0">
              <a:solidFill>
                <a:schemeClr val="bg1"/>
              </a:solidFill>
              <a:latin typeface="Arial" pitchFamily="34" charset="0"/>
              <a:cs typeface="Arial" pitchFamily="34" charset="0"/>
            </a:endParaRPr>
          </a:p>
          <a:p>
            <a:r>
              <a:rPr lang="nl-NL" sz="2400" dirty="0" err="1" smtClean="0">
                <a:solidFill>
                  <a:schemeClr val="bg1"/>
                </a:solidFill>
                <a:latin typeface="Arial" pitchFamily="34" charset="0"/>
                <a:cs typeface="Arial" pitchFamily="34" charset="0"/>
              </a:rPr>
              <a:t>www.surf.nl</a:t>
            </a:r>
            <a:endParaRPr lang="nl-NL" sz="2400" dirty="0">
              <a:solidFill>
                <a:schemeClr val="bg1"/>
              </a:solidFill>
              <a:latin typeface="Arial" pitchFamily="34" charset="0"/>
              <a:cs typeface="Arial" pitchFamily="34" charset="0"/>
            </a:endParaRPr>
          </a:p>
        </p:txBody>
      </p:sp>
      <p:sp>
        <p:nvSpPr>
          <p:cNvPr id="11" name="TextBox 10"/>
          <p:cNvSpPr txBox="1"/>
          <p:nvPr/>
        </p:nvSpPr>
        <p:spPr>
          <a:xfrm>
            <a:off x="5508104" y="4365104"/>
            <a:ext cx="5505909" cy="3139321"/>
          </a:xfrm>
          <a:prstGeom prst="rect">
            <a:avLst/>
          </a:prstGeom>
          <a:noFill/>
        </p:spPr>
        <p:txBody>
          <a:bodyPr wrap="square" rtlCol="0">
            <a:spAutoFit/>
          </a:bodyPr>
          <a:lstStyle/>
          <a:p>
            <a:endParaRPr lang="en-US" sz="1800" dirty="0" smtClean="0">
              <a:solidFill>
                <a:schemeClr val="bg1"/>
              </a:solidFill>
              <a:latin typeface="Arial" pitchFamily="34" charset="0"/>
              <a:cs typeface="Arial" pitchFamily="34" charset="0"/>
            </a:endParaRPr>
          </a:p>
          <a:p>
            <a:endParaRPr lang="en-US" sz="1800" b="1" dirty="0" smtClean="0">
              <a:solidFill>
                <a:schemeClr val="bg1"/>
              </a:solidFill>
              <a:latin typeface="Arial" pitchFamily="34" charset="0"/>
              <a:cs typeface="Arial" pitchFamily="34" charset="0"/>
            </a:endParaRPr>
          </a:p>
          <a:p>
            <a:endParaRPr lang="en-US" sz="1800" b="1" dirty="0" smtClean="0">
              <a:solidFill>
                <a:schemeClr val="bg1"/>
              </a:solidFill>
              <a:latin typeface="Arial" pitchFamily="34" charset="0"/>
              <a:cs typeface="Arial" pitchFamily="34" charset="0"/>
            </a:endParaRPr>
          </a:p>
          <a:p>
            <a:endParaRPr lang="en-US" sz="1800" b="1" dirty="0" smtClean="0">
              <a:solidFill>
                <a:schemeClr val="bg1"/>
              </a:solidFill>
              <a:latin typeface="Arial" pitchFamily="34" charset="0"/>
              <a:cs typeface="Arial" pitchFamily="34" charset="0"/>
            </a:endParaRPr>
          </a:p>
          <a:p>
            <a:endParaRPr lang="en-US" sz="1800" b="1" dirty="0" smtClean="0">
              <a:solidFill>
                <a:schemeClr val="bg1"/>
              </a:solidFill>
              <a:latin typeface="Arial" pitchFamily="34" charset="0"/>
              <a:cs typeface="Arial" pitchFamily="34" charset="0"/>
            </a:endParaRPr>
          </a:p>
          <a:p>
            <a:endParaRPr lang="en-US" sz="1800" b="1" dirty="0">
              <a:solidFill>
                <a:schemeClr val="bg1"/>
              </a:solidFill>
              <a:latin typeface="Arial" pitchFamily="34" charset="0"/>
              <a:cs typeface="Arial" pitchFamily="34" charset="0"/>
            </a:endParaRPr>
          </a:p>
          <a:p>
            <a:endParaRPr lang="en-US" sz="1800" b="1" dirty="0" smtClean="0">
              <a:solidFill>
                <a:schemeClr val="bg1"/>
              </a:solidFill>
              <a:latin typeface="Arial" pitchFamily="34" charset="0"/>
              <a:cs typeface="Arial" pitchFamily="34" charset="0"/>
            </a:endParaRPr>
          </a:p>
          <a:p>
            <a:endParaRPr lang="en-US" sz="1800" b="1" dirty="0" smtClean="0">
              <a:solidFill>
                <a:schemeClr val="bg1"/>
              </a:solidFill>
              <a:latin typeface="Arial" pitchFamily="34" charset="0"/>
              <a:cs typeface="Arial" pitchFamily="34" charset="0"/>
            </a:endParaRPr>
          </a:p>
          <a:p>
            <a:endParaRPr lang="en-US" sz="1800" b="1" dirty="0" smtClean="0">
              <a:solidFill>
                <a:schemeClr val="bg1"/>
              </a:solidFill>
              <a:latin typeface="Arial" pitchFamily="34" charset="0"/>
              <a:cs typeface="Arial" pitchFamily="34" charset="0"/>
            </a:endParaRPr>
          </a:p>
          <a:p>
            <a:endParaRPr lang="en-US" sz="1800" b="1" dirty="0">
              <a:solidFill>
                <a:schemeClr val="bg1"/>
              </a:solidFill>
              <a:latin typeface="Arial" pitchFamily="34" charset="0"/>
              <a:cs typeface="Arial" pitchFamily="34" charset="0"/>
            </a:endParaRPr>
          </a:p>
          <a:p>
            <a:endParaRPr lang="en-US" sz="1800" b="1" dirty="0" smtClean="0">
              <a:latin typeface="Arial" pitchFamily="34" charset="0"/>
              <a:cs typeface="Arial" pitchFamily="34" charset="0"/>
            </a:endParaRPr>
          </a:p>
        </p:txBody>
      </p:sp>
      <p:pic>
        <p:nvPicPr>
          <p:cNvPr id="10" name="Afbeelding 9" descr="CC By licentie.JPG"/>
          <p:cNvPicPr>
            <a:picLocks noChangeAspect="1"/>
          </p:cNvPicPr>
          <p:nvPr/>
        </p:nvPicPr>
        <p:blipFill>
          <a:blip r:embed="rId2" cstate="print"/>
          <a:stretch>
            <a:fillRect/>
          </a:stretch>
        </p:blipFill>
        <p:spPr>
          <a:xfrm>
            <a:off x="1187624" y="2780929"/>
            <a:ext cx="1440160" cy="503878"/>
          </a:xfrm>
          <a:prstGeom prst="rect">
            <a:avLst/>
          </a:prstGeom>
        </p:spPr>
      </p:pic>
      <p:sp>
        <p:nvSpPr>
          <p:cNvPr id="5" name="Ovaal 4"/>
          <p:cNvSpPr/>
          <p:nvPr/>
        </p:nvSpPr>
        <p:spPr>
          <a:xfrm>
            <a:off x="5724128" y="980728"/>
            <a:ext cx="2736304" cy="201622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t>Thanks for your attention!</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ormAutofit fontScale="90000"/>
          </a:bodyPr>
          <a:lstStyle/>
          <a:p>
            <a:r>
              <a:rPr lang="en-US" dirty="0" smtClean="0"/>
              <a:t>SURF: ICT innovation by and for higher education and research</a:t>
            </a:r>
            <a:endParaRPr lang="nl-NL" dirty="0"/>
          </a:p>
        </p:txBody>
      </p:sp>
      <p:sp>
        <p:nvSpPr>
          <p:cNvPr id="4" name="AutoShape 3"/>
          <p:cNvSpPr txBox="1">
            <a:spLocks noChangeArrowheads="1"/>
          </p:cNvSpPr>
          <p:nvPr/>
        </p:nvSpPr>
        <p:spPr bwMode="gray">
          <a:xfrm>
            <a:off x="971600" y="1916832"/>
            <a:ext cx="6984776" cy="3600400"/>
          </a:xfrm>
          <a:prstGeom prst="roundRect">
            <a:avLst>
              <a:gd name="adj" fmla="val 11676"/>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lIns="162000" tIns="72000" rIns="72000" bIns="72000" rtlCol="0" anchor="ctr">
            <a:normAutofit lnSpcReduction="10000"/>
          </a:bodyPr>
          <a:lstStyle/>
          <a:p>
            <a:pPr lvl="0">
              <a:spcBef>
                <a:spcPct val="20000"/>
              </a:spcBef>
              <a:defRPr/>
            </a:pPr>
            <a:r>
              <a:rPr lang="en-US" sz="2400" b="1" dirty="0" smtClean="0"/>
              <a:t>Mission </a:t>
            </a:r>
            <a:br>
              <a:rPr lang="en-US" sz="2400" b="1" dirty="0" smtClean="0"/>
            </a:br>
            <a:r>
              <a:rPr lang="en-US" sz="2400" dirty="0" smtClean="0"/>
              <a:t>SURF’s mission is: To improve the quality of higher education and research through ICT-driven innovation. </a:t>
            </a:r>
          </a:p>
          <a:p>
            <a:pPr lvl="0">
              <a:spcBef>
                <a:spcPct val="20000"/>
              </a:spcBef>
              <a:defRPr/>
            </a:pPr>
            <a:endParaRPr lang="en-US" sz="2400" dirty="0" smtClean="0"/>
          </a:p>
          <a:p>
            <a:pPr lvl="0">
              <a:spcBef>
                <a:spcPct val="20000"/>
              </a:spcBef>
              <a:defRPr/>
            </a:pPr>
            <a:r>
              <a:rPr lang="en-US" sz="2400" dirty="0" smtClean="0"/>
              <a:t>By </a:t>
            </a:r>
            <a:r>
              <a:rPr lang="en-US" sz="2400" b="1" dirty="0" smtClean="0"/>
              <a:t>collaborating</a:t>
            </a:r>
            <a:r>
              <a:rPr lang="en-US" sz="2400" dirty="0" smtClean="0"/>
              <a:t> within SURF, higher education institutions can achieve innovations that go beyond the interests  and possibilities of the individual institutions.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ekstvak 4"/>
          <p:cNvSpPr txBox="1"/>
          <p:nvPr/>
        </p:nvSpPr>
        <p:spPr>
          <a:xfrm>
            <a:off x="539552" y="5733256"/>
            <a:ext cx="1938351" cy="369332"/>
          </a:xfrm>
          <a:prstGeom prst="rect">
            <a:avLst/>
          </a:prstGeom>
          <a:noFill/>
        </p:spPr>
        <p:txBody>
          <a:bodyPr wrap="none" rtlCol="0">
            <a:spAutoFit/>
          </a:bodyPr>
          <a:lstStyle/>
          <a:p>
            <a:r>
              <a:rPr lang="nl-NL" dirty="0" smtClean="0">
                <a:hlinkClick r:id="rId3"/>
              </a:rPr>
              <a:t>http://www.surf.nl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SURF</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95536" y="260648"/>
            <a:ext cx="8553450" cy="5832648"/>
          </a:xfrm>
          <a:prstGeom prst="rect">
            <a:avLst/>
          </a:prstGeom>
          <a:noFill/>
          <a:ln w="9525">
            <a:noFill/>
            <a:miter lim="800000"/>
            <a:headEnd/>
            <a:tailEnd/>
          </a:ln>
        </p:spPr>
      </p:pic>
      <p:sp>
        <p:nvSpPr>
          <p:cNvPr id="6" name="Afgeronde rechthoek 5"/>
          <p:cNvSpPr/>
          <p:nvPr/>
        </p:nvSpPr>
        <p:spPr>
          <a:xfrm>
            <a:off x="467544" y="2780928"/>
            <a:ext cx="8424936" cy="108012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smtClean="0"/>
              <a:t>Within the parent </a:t>
            </a:r>
            <a:r>
              <a:rPr lang="en-US" sz="2400" dirty="0" err="1" smtClean="0"/>
              <a:t>organisation</a:t>
            </a:r>
            <a:r>
              <a:rPr lang="en-US" sz="2400" dirty="0" smtClean="0"/>
              <a:t>, SURF, the emphasis is on administrative coordination and initiating ICT-driven innovation. </a:t>
            </a:r>
            <a:endParaRPr lang="en-US" sz="2400" dirty="0"/>
          </a:p>
        </p:txBody>
      </p:sp>
      <p:sp>
        <p:nvSpPr>
          <p:cNvPr id="7" name="Rechthoek 6"/>
          <p:cNvSpPr/>
          <p:nvPr/>
        </p:nvSpPr>
        <p:spPr>
          <a:xfrm>
            <a:off x="395536" y="6309320"/>
            <a:ext cx="1938351" cy="369332"/>
          </a:xfrm>
          <a:prstGeom prst="rect">
            <a:avLst/>
          </a:prstGeom>
        </p:spPr>
        <p:txBody>
          <a:bodyPr wrap="none">
            <a:spAutoFit/>
          </a:bodyPr>
          <a:lstStyle/>
          <a:p>
            <a:r>
              <a:rPr lang="nl-NL" dirty="0" smtClean="0">
                <a:hlinkClick r:id="rId4"/>
              </a:rPr>
              <a:t>http://www.surf.nl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gray">
          <a:xfrm>
            <a:off x="1547664" y="1412776"/>
            <a:ext cx="5201078" cy="3600000"/>
          </a:xfrm>
          <a:prstGeom prst="rect">
            <a:avLst/>
          </a:prstGeom>
          <a:effectLst>
            <a:outerShdw blurRad="127000" algn="ctr" rotWithShape="0">
              <a:prstClr val="black">
                <a:alpha val="40000"/>
              </a:prstClr>
            </a:outerShdw>
          </a:effectLst>
        </p:spPr>
      </p:pic>
      <p:sp>
        <p:nvSpPr>
          <p:cNvPr id="3" name="Rounded Rectangle 58"/>
          <p:cNvSpPr/>
          <p:nvPr/>
        </p:nvSpPr>
        <p:spPr bwMode="gray">
          <a:xfrm>
            <a:off x="3855567" y="1089461"/>
            <a:ext cx="830563" cy="1179651"/>
          </a:xfrm>
          <a:custGeom>
            <a:avLst/>
            <a:gdLst>
              <a:gd name="connsiteX0" fmla="*/ 0 w 1008112"/>
              <a:gd name="connsiteY0" fmla="*/ 177549 h 1357200"/>
              <a:gd name="connsiteX1" fmla="*/ 177549 w 1008112"/>
              <a:gd name="connsiteY1" fmla="*/ 0 h 1357200"/>
              <a:gd name="connsiteX2" fmla="*/ 830563 w 1008112"/>
              <a:gd name="connsiteY2" fmla="*/ 0 h 1357200"/>
              <a:gd name="connsiteX3" fmla="*/ 1008112 w 1008112"/>
              <a:gd name="connsiteY3" fmla="*/ 177549 h 1357200"/>
              <a:gd name="connsiteX4" fmla="*/ 1008112 w 1008112"/>
              <a:gd name="connsiteY4" fmla="*/ 1179651 h 1357200"/>
              <a:gd name="connsiteX5" fmla="*/ 830563 w 1008112"/>
              <a:gd name="connsiteY5" fmla="*/ 1357200 h 1357200"/>
              <a:gd name="connsiteX6" fmla="*/ 177549 w 1008112"/>
              <a:gd name="connsiteY6" fmla="*/ 1357200 h 1357200"/>
              <a:gd name="connsiteX7" fmla="*/ 0 w 1008112"/>
              <a:gd name="connsiteY7" fmla="*/ 1179651 h 1357200"/>
              <a:gd name="connsiteX8" fmla="*/ 0 w 1008112"/>
              <a:gd name="connsiteY8" fmla="*/ 177549 h 1357200"/>
              <a:gd name="connsiteX0" fmla="*/ 1008112 w 1099552"/>
              <a:gd name="connsiteY0" fmla="*/ 1179651 h 1357200"/>
              <a:gd name="connsiteX1" fmla="*/ 830563 w 1099552"/>
              <a:gd name="connsiteY1" fmla="*/ 1357200 h 1357200"/>
              <a:gd name="connsiteX2" fmla="*/ 177549 w 1099552"/>
              <a:gd name="connsiteY2" fmla="*/ 1357200 h 1357200"/>
              <a:gd name="connsiteX3" fmla="*/ 0 w 1099552"/>
              <a:gd name="connsiteY3" fmla="*/ 1179651 h 1357200"/>
              <a:gd name="connsiteX4" fmla="*/ 0 w 1099552"/>
              <a:gd name="connsiteY4" fmla="*/ 177549 h 1357200"/>
              <a:gd name="connsiteX5" fmla="*/ 177549 w 1099552"/>
              <a:gd name="connsiteY5" fmla="*/ 0 h 1357200"/>
              <a:gd name="connsiteX6" fmla="*/ 830563 w 1099552"/>
              <a:gd name="connsiteY6" fmla="*/ 0 h 1357200"/>
              <a:gd name="connsiteX7" fmla="*/ 1008112 w 1099552"/>
              <a:gd name="connsiteY7" fmla="*/ 177549 h 1357200"/>
              <a:gd name="connsiteX8" fmla="*/ 1099552 w 1099552"/>
              <a:gd name="connsiteY8" fmla="*/ 1271091 h 1357200"/>
              <a:gd name="connsiteX0" fmla="*/ 1008112 w 1008112"/>
              <a:gd name="connsiteY0" fmla="*/ 1179651 h 1357200"/>
              <a:gd name="connsiteX1" fmla="*/ 830563 w 1008112"/>
              <a:gd name="connsiteY1" fmla="*/ 1357200 h 1357200"/>
              <a:gd name="connsiteX2" fmla="*/ 177549 w 1008112"/>
              <a:gd name="connsiteY2" fmla="*/ 1357200 h 1357200"/>
              <a:gd name="connsiteX3" fmla="*/ 0 w 1008112"/>
              <a:gd name="connsiteY3" fmla="*/ 1179651 h 1357200"/>
              <a:gd name="connsiteX4" fmla="*/ 0 w 1008112"/>
              <a:gd name="connsiteY4" fmla="*/ 177549 h 1357200"/>
              <a:gd name="connsiteX5" fmla="*/ 177549 w 1008112"/>
              <a:gd name="connsiteY5" fmla="*/ 0 h 1357200"/>
              <a:gd name="connsiteX6" fmla="*/ 830563 w 1008112"/>
              <a:gd name="connsiteY6" fmla="*/ 0 h 1357200"/>
              <a:gd name="connsiteX7" fmla="*/ 1008112 w 1008112"/>
              <a:gd name="connsiteY7" fmla="*/ 177549 h 1357200"/>
              <a:gd name="connsiteX0" fmla="*/ 830563 w 1008112"/>
              <a:gd name="connsiteY0" fmla="*/ 1357200 h 1357200"/>
              <a:gd name="connsiteX1" fmla="*/ 177549 w 1008112"/>
              <a:gd name="connsiteY1" fmla="*/ 1357200 h 1357200"/>
              <a:gd name="connsiteX2" fmla="*/ 0 w 1008112"/>
              <a:gd name="connsiteY2" fmla="*/ 1179651 h 1357200"/>
              <a:gd name="connsiteX3" fmla="*/ 0 w 1008112"/>
              <a:gd name="connsiteY3" fmla="*/ 177549 h 1357200"/>
              <a:gd name="connsiteX4" fmla="*/ 177549 w 1008112"/>
              <a:gd name="connsiteY4" fmla="*/ 0 h 1357200"/>
              <a:gd name="connsiteX5" fmla="*/ 830563 w 1008112"/>
              <a:gd name="connsiteY5" fmla="*/ 0 h 1357200"/>
              <a:gd name="connsiteX6" fmla="*/ 1008112 w 1008112"/>
              <a:gd name="connsiteY6" fmla="*/ 177549 h 1357200"/>
              <a:gd name="connsiteX0" fmla="*/ 177549 w 1008112"/>
              <a:gd name="connsiteY0" fmla="*/ 1357200 h 1357200"/>
              <a:gd name="connsiteX1" fmla="*/ 0 w 1008112"/>
              <a:gd name="connsiteY1" fmla="*/ 1179651 h 1357200"/>
              <a:gd name="connsiteX2" fmla="*/ 0 w 1008112"/>
              <a:gd name="connsiteY2" fmla="*/ 177549 h 1357200"/>
              <a:gd name="connsiteX3" fmla="*/ 177549 w 1008112"/>
              <a:gd name="connsiteY3" fmla="*/ 0 h 1357200"/>
              <a:gd name="connsiteX4" fmla="*/ 830563 w 1008112"/>
              <a:gd name="connsiteY4" fmla="*/ 0 h 1357200"/>
              <a:gd name="connsiteX5" fmla="*/ 1008112 w 1008112"/>
              <a:gd name="connsiteY5" fmla="*/ 177549 h 1357200"/>
              <a:gd name="connsiteX0" fmla="*/ 0 w 1008112"/>
              <a:gd name="connsiteY0" fmla="*/ 1179651 h 1179651"/>
              <a:gd name="connsiteX1" fmla="*/ 0 w 1008112"/>
              <a:gd name="connsiteY1" fmla="*/ 177549 h 1179651"/>
              <a:gd name="connsiteX2" fmla="*/ 177549 w 1008112"/>
              <a:gd name="connsiteY2" fmla="*/ 0 h 1179651"/>
              <a:gd name="connsiteX3" fmla="*/ 830563 w 1008112"/>
              <a:gd name="connsiteY3" fmla="*/ 0 h 1179651"/>
              <a:gd name="connsiteX4" fmla="*/ 1008112 w 1008112"/>
              <a:gd name="connsiteY4" fmla="*/ 177549 h 1179651"/>
              <a:gd name="connsiteX0" fmla="*/ 0 w 830563"/>
              <a:gd name="connsiteY0" fmla="*/ 1179651 h 1179651"/>
              <a:gd name="connsiteX1" fmla="*/ 0 w 830563"/>
              <a:gd name="connsiteY1" fmla="*/ 177549 h 1179651"/>
              <a:gd name="connsiteX2" fmla="*/ 177549 w 830563"/>
              <a:gd name="connsiteY2" fmla="*/ 0 h 1179651"/>
              <a:gd name="connsiteX3" fmla="*/ 830563 w 830563"/>
              <a:gd name="connsiteY3" fmla="*/ 0 h 1179651"/>
            </a:gdLst>
            <a:ahLst/>
            <a:cxnLst>
              <a:cxn ang="0">
                <a:pos x="connsiteX0" y="connsiteY0"/>
              </a:cxn>
              <a:cxn ang="0">
                <a:pos x="connsiteX1" y="connsiteY1"/>
              </a:cxn>
              <a:cxn ang="0">
                <a:pos x="connsiteX2" y="connsiteY2"/>
              </a:cxn>
              <a:cxn ang="0">
                <a:pos x="connsiteX3" y="connsiteY3"/>
              </a:cxn>
            </a:cxnLst>
            <a:rect l="l" t="t" r="r" b="b"/>
            <a:pathLst>
              <a:path w="830563" h="1179651">
                <a:moveTo>
                  <a:pt x="0" y="1179651"/>
                </a:moveTo>
                <a:lnTo>
                  <a:pt x="0" y="177549"/>
                </a:lnTo>
                <a:cubicBezTo>
                  <a:pt x="0" y="79491"/>
                  <a:pt x="79491" y="0"/>
                  <a:pt x="177549" y="0"/>
                </a:cubicBezTo>
                <a:lnTo>
                  <a:pt x="830563" y="0"/>
                </a:lnTo>
              </a:path>
            </a:pathLst>
          </a:custGeom>
          <a:noFill/>
          <a:ln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59"/>
          <p:cNvSpPr/>
          <p:nvPr/>
        </p:nvSpPr>
        <p:spPr bwMode="gray">
          <a:xfrm>
            <a:off x="5183778" y="1737462"/>
            <a:ext cx="1171529" cy="584296"/>
          </a:xfrm>
          <a:custGeom>
            <a:avLst/>
            <a:gdLst>
              <a:gd name="connsiteX0" fmla="*/ 0 w 1296433"/>
              <a:gd name="connsiteY0" fmla="*/ 124904 h 709200"/>
              <a:gd name="connsiteX1" fmla="*/ 124904 w 1296433"/>
              <a:gd name="connsiteY1" fmla="*/ 0 h 709200"/>
              <a:gd name="connsiteX2" fmla="*/ 1171529 w 1296433"/>
              <a:gd name="connsiteY2" fmla="*/ 0 h 709200"/>
              <a:gd name="connsiteX3" fmla="*/ 1296433 w 1296433"/>
              <a:gd name="connsiteY3" fmla="*/ 124904 h 709200"/>
              <a:gd name="connsiteX4" fmla="*/ 1296433 w 1296433"/>
              <a:gd name="connsiteY4" fmla="*/ 584296 h 709200"/>
              <a:gd name="connsiteX5" fmla="*/ 1171529 w 1296433"/>
              <a:gd name="connsiteY5" fmla="*/ 709200 h 709200"/>
              <a:gd name="connsiteX6" fmla="*/ 124904 w 1296433"/>
              <a:gd name="connsiteY6" fmla="*/ 709200 h 709200"/>
              <a:gd name="connsiteX7" fmla="*/ 0 w 1296433"/>
              <a:gd name="connsiteY7" fmla="*/ 584296 h 709200"/>
              <a:gd name="connsiteX8" fmla="*/ 0 w 1296433"/>
              <a:gd name="connsiteY8" fmla="*/ 124904 h 709200"/>
              <a:gd name="connsiteX0" fmla="*/ 1171529 w 1296433"/>
              <a:gd name="connsiteY0" fmla="*/ 709200 h 800640"/>
              <a:gd name="connsiteX1" fmla="*/ 124904 w 1296433"/>
              <a:gd name="connsiteY1" fmla="*/ 709200 h 800640"/>
              <a:gd name="connsiteX2" fmla="*/ 0 w 1296433"/>
              <a:gd name="connsiteY2" fmla="*/ 584296 h 800640"/>
              <a:gd name="connsiteX3" fmla="*/ 0 w 1296433"/>
              <a:gd name="connsiteY3" fmla="*/ 124904 h 800640"/>
              <a:gd name="connsiteX4" fmla="*/ 124904 w 1296433"/>
              <a:gd name="connsiteY4" fmla="*/ 0 h 800640"/>
              <a:gd name="connsiteX5" fmla="*/ 1171529 w 1296433"/>
              <a:gd name="connsiteY5" fmla="*/ 0 h 800640"/>
              <a:gd name="connsiteX6" fmla="*/ 1296433 w 1296433"/>
              <a:gd name="connsiteY6" fmla="*/ 124904 h 800640"/>
              <a:gd name="connsiteX7" fmla="*/ 1296433 w 1296433"/>
              <a:gd name="connsiteY7" fmla="*/ 584296 h 800640"/>
              <a:gd name="connsiteX8" fmla="*/ 1262969 w 1296433"/>
              <a:gd name="connsiteY8" fmla="*/ 800640 h 800640"/>
              <a:gd name="connsiteX0" fmla="*/ 1171529 w 1296433"/>
              <a:gd name="connsiteY0" fmla="*/ 709200 h 709200"/>
              <a:gd name="connsiteX1" fmla="*/ 124904 w 1296433"/>
              <a:gd name="connsiteY1" fmla="*/ 709200 h 709200"/>
              <a:gd name="connsiteX2" fmla="*/ 0 w 1296433"/>
              <a:gd name="connsiteY2" fmla="*/ 584296 h 709200"/>
              <a:gd name="connsiteX3" fmla="*/ 0 w 1296433"/>
              <a:gd name="connsiteY3" fmla="*/ 124904 h 709200"/>
              <a:gd name="connsiteX4" fmla="*/ 124904 w 1296433"/>
              <a:gd name="connsiteY4" fmla="*/ 0 h 709200"/>
              <a:gd name="connsiteX5" fmla="*/ 1171529 w 1296433"/>
              <a:gd name="connsiteY5" fmla="*/ 0 h 709200"/>
              <a:gd name="connsiteX6" fmla="*/ 1296433 w 1296433"/>
              <a:gd name="connsiteY6" fmla="*/ 124904 h 709200"/>
              <a:gd name="connsiteX7" fmla="*/ 1296433 w 1296433"/>
              <a:gd name="connsiteY7" fmla="*/ 584296 h 709200"/>
              <a:gd name="connsiteX0" fmla="*/ 1171529 w 1296433"/>
              <a:gd name="connsiteY0" fmla="*/ 709200 h 709200"/>
              <a:gd name="connsiteX1" fmla="*/ 124904 w 1296433"/>
              <a:gd name="connsiteY1" fmla="*/ 709200 h 709200"/>
              <a:gd name="connsiteX2" fmla="*/ 0 w 1296433"/>
              <a:gd name="connsiteY2" fmla="*/ 584296 h 709200"/>
              <a:gd name="connsiteX3" fmla="*/ 0 w 1296433"/>
              <a:gd name="connsiteY3" fmla="*/ 124904 h 709200"/>
              <a:gd name="connsiteX4" fmla="*/ 124904 w 1296433"/>
              <a:gd name="connsiteY4" fmla="*/ 0 h 709200"/>
              <a:gd name="connsiteX5" fmla="*/ 1171529 w 1296433"/>
              <a:gd name="connsiteY5" fmla="*/ 0 h 709200"/>
              <a:gd name="connsiteX6" fmla="*/ 1296433 w 1296433"/>
              <a:gd name="connsiteY6" fmla="*/ 124904 h 709200"/>
              <a:gd name="connsiteX0" fmla="*/ 124904 w 1296433"/>
              <a:gd name="connsiteY0" fmla="*/ 709200 h 709200"/>
              <a:gd name="connsiteX1" fmla="*/ 0 w 1296433"/>
              <a:gd name="connsiteY1" fmla="*/ 584296 h 709200"/>
              <a:gd name="connsiteX2" fmla="*/ 0 w 1296433"/>
              <a:gd name="connsiteY2" fmla="*/ 124904 h 709200"/>
              <a:gd name="connsiteX3" fmla="*/ 124904 w 1296433"/>
              <a:gd name="connsiteY3" fmla="*/ 0 h 709200"/>
              <a:gd name="connsiteX4" fmla="*/ 1171529 w 1296433"/>
              <a:gd name="connsiteY4" fmla="*/ 0 h 709200"/>
              <a:gd name="connsiteX5" fmla="*/ 1296433 w 1296433"/>
              <a:gd name="connsiteY5" fmla="*/ 124904 h 709200"/>
              <a:gd name="connsiteX0" fmla="*/ 0 w 1296433"/>
              <a:gd name="connsiteY0" fmla="*/ 584296 h 584296"/>
              <a:gd name="connsiteX1" fmla="*/ 0 w 1296433"/>
              <a:gd name="connsiteY1" fmla="*/ 124904 h 584296"/>
              <a:gd name="connsiteX2" fmla="*/ 124904 w 1296433"/>
              <a:gd name="connsiteY2" fmla="*/ 0 h 584296"/>
              <a:gd name="connsiteX3" fmla="*/ 1171529 w 1296433"/>
              <a:gd name="connsiteY3" fmla="*/ 0 h 584296"/>
              <a:gd name="connsiteX4" fmla="*/ 1296433 w 1296433"/>
              <a:gd name="connsiteY4" fmla="*/ 124904 h 584296"/>
              <a:gd name="connsiteX0" fmla="*/ 0 w 1171529"/>
              <a:gd name="connsiteY0" fmla="*/ 584296 h 584296"/>
              <a:gd name="connsiteX1" fmla="*/ 0 w 1171529"/>
              <a:gd name="connsiteY1" fmla="*/ 124904 h 584296"/>
              <a:gd name="connsiteX2" fmla="*/ 124904 w 1171529"/>
              <a:gd name="connsiteY2" fmla="*/ 0 h 584296"/>
              <a:gd name="connsiteX3" fmla="*/ 1171529 w 1171529"/>
              <a:gd name="connsiteY3" fmla="*/ 0 h 584296"/>
            </a:gdLst>
            <a:ahLst/>
            <a:cxnLst>
              <a:cxn ang="0">
                <a:pos x="connsiteX0" y="connsiteY0"/>
              </a:cxn>
              <a:cxn ang="0">
                <a:pos x="connsiteX1" y="connsiteY1"/>
              </a:cxn>
              <a:cxn ang="0">
                <a:pos x="connsiteX2" y="connsiteY2"/>
              </a:cxn>
              <a:cxn ang="0">
                <a:pos x="connsiteX3" y="connsiteY3"/>
              </a:cxn>
            </a:cxnLst>
            <a:rect l="l" t="t" r="r" b="b"/>
            <a:pathLst>
              <a:path w="1171529" h="584296">
                <a:moveTo>
                  <a:pt x="0" y="584296"/>
                </a:moveTo>
                <a:lnTo>
                  <a:pt x="0" y="124904"/>
                </a:lnTo>
                <a:cubicBezTo>
                  <a:pt x="0" y="55921"/>
                  <a:pt x="55921" y="0"/>
                  <a:pt x="124904" y="0"/>
                </a:cubicBezTo>
                <a:lnTo>
                  <a:pt x="1171529" y="0"/>
                </a:lnTo>
              </a:path>
            </a:pathLst>
          </a:custGeom>
          <a:noFill/>
          <a:ln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51"/>
          <p:cNvSpPr/>
          <p:nvPr/>
        </p:nvSpPr>
        <p:spPr bwMode="gray">
          <a:xfrm>
            <a:off x="2636193" y="531461"/>
            <a:ext cx="830563" cy="1737651"/>
          </a:xfrm>
          <a:custGeom>
            <a:avLst/>
            <a:gdLst>
              <a:gd name="connsiteX0" fmla="*/ 0 w 1008112"/>
              <a:gd name="connsiteY0" fmla="*/ 177549 h 1915200"/>
              <a:gd name="connsiteX1" fmla="*/ 177549 w 1008112"/>
              <a:gd name="connsiteY1" fmla="*/ 0 h 1915200"/>
              <a:gd name="connsiteX2" fmla="*/ 830563 w 1008112"/>
              <a:gd name="connsiteY2" fmla="*/ 0 h 1915200"/>
              <a:gd name="connsiteX3" fmla="*/ 1008112 w 1008112"/>
              <a:gd name="connsiteY3" fmla="*/ 177549 h 1915200"/>
              <a:gd name="connsiteX4" fmla="*/ 1008112 w 1008112"/>
              <a:gd name="connsiteY4" fmla="*/ 1737651 h 1915200"/>
              <a:gd name="connsiteX5" fmla="*/ 830563 w 1008112"/>
              <a:gd name="connsiteY5" fmla="*/ 1915200 h 1915200"/>
              <a:gd name="connsiteX6" fmla="*/ 177549 w 1008112"/>
              <a:gd name="connsiteY6" fmla="*/ 1915200 h 1915200"/>
              <a:gd name="connsiteX7" fmla="*/ 0 w 1008112"/>
              <a:gd name="connsiteY7" fmla="*/ 1737651 h 1915200"/>
              <a:gd name="connsiteX8" fmla="*/ 0 w 1008112"/>
              <a:gd name="connsiteY8" fmla="*/ 177549 h 1915200"/>
              <a:gd name="connsiteX0" fmla="*/ 830563 w 1008112"/>
              <a:gd name="connsiteY0" fmla="*/ 1915200 h 2006640"/>
              <a:gd name="connsiteX1" fmla="*/ 177549 w 1008112"/>
              <a:gd name="connsiteY1" fmla="*/ 1915200 h 2006640"/>
              <a:gd name="connsiteX2" fmla="*/ 0 w 1008112"/>
              <a:gd name="connsiteY2" fmla="*/ 1737651 h 2006640"/>
              <a:gd name="connsiteX3" fmla="*/ 0 w 1008112"/>
              <a:gd name="connsiteY3" fmla="*/ 177549 h 2006640"/>
              <a:gd name="connsiteX4" fmla="*/ 177549 w 1008112"/>
              <a:gd name="connsiteY4" fmla="*/ 0 h 2006640"/>
              <a:gd name="connsiteX5" fmla="*/ 830563 w 1008112"/>
              <a:gd name="connsiteY5" fmla="*/ 0 h 2006640"/>
              <a:gd name="connsiteX6" fmla="*/ 1008112 w 1008112"/>
              <a:gd name="connsiteY6" fmla="*/ 177549 h 2006640"/>
              <a:gd name="connsiteX7" fmla="*/ 1008112 w 1008112"/>
              <a:gd name="connsiteY7" fmla="*/ 1737651 h 2006640"/>
              <a:gd name="connsiteX8" fmla="*/ 922003 w 1008112"/>
              <a:gd name="connsiteY8" fmla="*/ 2006640 h 2006640"/>
              <a:gd name="connsiteX0" fmla="*/ 830563 w 1008112"/>
              <a:gd name="connsiteY0" fmla="*/ 1915200 h 1915200"/>
              <a:gd name="connsiteX1" fmla="*/ 177549 w 1008112"/>
              <a:gd name="connsiteY1" fmla="*/ 1915200 h 1915200"/>
              <a:gd name="connsiteX2" fmla="*/ 0 w 1008112"/>
              <a:gd name="connsiteY2" fmla="*/ 1737651 h 1915200"/>
              <a:gd name="connsiteX3" fmla="*/ 0 w 1008112"/>
              <a:gd name="connsiteY3" fmla="*/ 177549 h 1915200"/>
              <a:gd name="connsiteX4" fmla="*/ 177549 w 1008112"/>
              <a:gd name="connsiteY4" fmla="*/ 0 h 1915200"/>
              <a:gd name="connsiteX5" fmla="*/ 830563 w 1008112"/>
              <a:gd name="connsiteY5" fmla="*/ 0 h 1915200"/>
              <a:gd name="connsiteX6" fmla="*/ 1008112 w 1008112"/>
              <a:gd name="connsiteY6" fmla="*/ 177549 h 1915200"/>
              <a:gd name="connsiteX7" fmla="*/ 1008112 w 1008112"/>
              <a:gd name="connsiteY7" fmla="*/ 1737651 h 1915200"/>
              <a:gd name="connsiteX0" fmla="*/ 177549 w 1008112"/>
              <a:gd name="connsiteY0" fmla="*/ 1915200 h 1915200"/>
              <a:gd name="connsiteX1" fmla="*/ 0 w 1008112"/>
              <a:gd name="connsiteY1" fmla="*/ 1737651 h 1915200"/>
              <a:gd name="connsiteX2" fmla="*/ 0 w 1008112"/>
              <a:gd name="connsiteY2" fmla="*/ 177549 h 1915200"/>
              <a:gd name="connsiteX3" fmla="*/ 177549 w 1008112"/>
              <a:gd name="connsiteY3" fmla="*/ 0 h 1915200"/>
              <a:gd name="connsiteX4" fmla="*/ 830563 w 1008112"/>
              <a:gd name="connsiteY4" fmla="*/ 0 h 1915200"/>
              <a:gd name="connsiteX5" fmla="*/ 1008112 w 1008112"/>
              <a:gd name="connsiteY5" fmla="*/ 177549 h 1915200"/>
              <a:gd name="connsiteX6" fmla="*/ 1008112 w 1008112"/>
              <a:gd name="connsiteY6" fmla="*/ 1737651 h 1915200"/>
              <a:gd name="connsiteX0" fmla="*/ 0 w 1008112"/>
              <a:gd name="connsiteY0" fmla="*/ 1737651 h 1737651"/>
              <a:gd name="connsiteX1" fmla="*/ 0 w 1008112"/>
              <a:gd name="connsiteY1" fmla="*/ 177549 h 1737651"/>
              <a:gd name="connsiteX2" fmla="*/ 177549 w 1008112"/>
              <a:gd name="connsiteY2" fmla="*/ 0 h 1737651"/>
              <a:gd name="connsiteX3" fmla="*/ 830563 w 1008112"/>
              <a:gd name="connsiteY3" fmla="*/ 0 h 1737651"/>
              <a:gd name="connsiteX4" fmla="*/ 1008112 w 1008112"/>
              <a:gd name="connsiteY4" fmla="*/ 177549 h 1737651"/>
              <a:gd name="connsiteX5" fmla="*/ 1008112 w 1008112"/>
              <a:gd name="connsiteY5" fmla="*/ 1737651 h 1737651"/>
              <a:gd name="connsiteX0" fmla="*/ 0 w 1008112"/>
              <a:gd name="connsiteY0" fmla="*/ 1737651 h 1737651"/>
              <a:gd name="connsiteX1" fmla="*/ 0 w 1008112"/>
              <a:gd name="connsiteY1" fmla="*/ 177549 h 1737651"/>
              <a:gd name="connsiteX2" fmla="*/ 177549 w 1008112"/>
              <a:gd name="connsiteY2" fmla="*/ 0 h 1737651"/>
              <a:gd name="connsiteX3" fmla="*/ 830563 w 1008112"/>
              <a:gd name="connsiteY3" fmla="*/ 0 h 1737651"/>
              <a:gd name="connsiteX4" fmla="*/ 1008112 w 1008112"/>
              <a:gd name="connsiteY4" fmla="*/ 177549 h 1737651"/>
              <a:gd name="connsiteX0" fmla="*/ 0 w 830563"/>
              <a:gd name="connsiteY0" fmla="*/ 1737651 h 1737651"/>
              <a:gd name="connsiteX1" fmla="*/ 0 w 830563"/>
              <a:gd name="connsiteY1" fmla="*/ 177549 h 1737651"/>
              <a:gd name="connsiteX2" fmla="*/ 177549 w 830563"/>
              <a:gd name="connsiteY2" fmla="*/ 0 h 1737651"/>
              <a:gd name="connsiteX3" fmla="*/ 830563 w 830563"/>
              <a:gd name="connsiteY3" fmla="*/ 0 h 1737651"/>
            </a:gdLst>
            <a:ahLst/>
            <a:cxnLst>
              <a:cxn ang="0">
                <a:pos x="connsiteX0" y="connsiteY0"/>
              </a:cxn>
              <a:cxn ang="0">
                <a:pos x="connsiteX1" y="connsiteY1"/>
              </a:cxn>
              <a:cxn ang="0">
                <a:pos x="connsiteX2" y="connsiteY2"/>
              </a:cxn>
              <a:cxn ang="0">
                <a:pos x="connsiteX3" y="connsiteY3"/>
              </a:cxn>
            </a:cxnLst>
            <a:rect l="l" t="t" r="r" b="b"/>
            <a:pathLst>
              <a:path w="830563" h="1737651">
                <a:moveTo>
                  <a:pt x="0" y="1737651"/>
                </a:moveTo>
                <a:lnTo>
                  <a:pt x="0" y="177549"/>
                </a:lnTo>
                <a:cubicBezTo>
                  <a:pt x="0" y="79491"/>
                  <a:pt x="79491" y="0"/>
                  <a:pt x="177549" y="0"/>
                </a:cubicBezTo>
                <a:lnTo>
                  <a:pt x="830563" y="0"/>
                </a:lnTo>
              </a:path>
            </a:pathLst>
          </a:custGeom>
          <a:noFill/>
          <a:ln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64"/>
          <p:cNvSpPr/>
          <p:nvPr/>
        </p:nvSpPr>
        <p:spPr bwMode="gray">
          <a:xfrm>
            <a:off x="3492259" y="3424185"/>
            <a:ext cx="1012320" cy="1698797"/>
          </a:xfrm>
          <a:custGeom>
            <a:avLst/>
            <a:gdLst>
              <a:gd name="connsiteX0" fmla="*/ 0 w 1228723"/>
              <a:gd name="connsiteY0" fmla="*/ 216403 h 1915200"/>
              <a:gd name="connsiteX1" fmla="*/ 216403 w 1228723"/>
              <a:gd name="connsiteY1" fmla="*/ 0 h 1915200"/>
              <a:gd name="connsiteX2" fmla="*/ 1012320 w 1228723"/>
              <a:gd name="connsiteY2" fmla="*/ 0 h 1915200"/>
              <a:gd name="connsiteX3" fmla="*/ 1228723 w 1228723"/>
              <a:gd name="connsiteY3" fmla="*/ 216403 h 1915200"/>
              <a:gd name="connsiteX4" fmla="*/ 1228723 w 1228723"/>
              <a:gd name="connsiteY4" fmla="*/ 1698797 h 1915200"/>
              <a:gd name="connsiteX5" fmla="*/ 1012320 w 1228723"/>
              <a:gd name="connsiteY5" fmla="*/ 1915200 h 1915200"/>
              <a:gd name="connsiteX6" fmla="*/ 216403 w 1228723"/>
              <a:gd name="connsiteY6" fmla="*/ 1915200 h 1915200"/>
              <a:gd name="connsiteX7" fmla="*/ 0 w 1228723"/>
              <a:gd name="connsiteY7" fmla="*/ 1698797 h 1915200"/>
              <a:gd name="connsiteX8" fmla="*/ 0 w 1228723"/>
              <a:gd name="connsiteY8" fmla="*/ 216403 h 1915200"/>
              <a:gd name="connsiteX0" fmla="*/ 1012320 w 1228723"/>
              <a:gd name="connsiteY0" fmla="*/ 0 h 1915200"/>
              <a:gd name="connsiteX1" fmla="*/ 1228723 w 1228723"/>
              <a:gd name="connsiteY1" fmla="*/ 216403 h 1915200"/>
              <a:gd name="connsiteX2" fmla="*/ 1228723 w 1228723"/>
              <a:gd name="connsiteY2" fmla="*/ 1698797 h 1915200"/>
              <a:gd name="connsiteX3" fmla="*/ 1012320 w 1228723"/>
              <a:gd name="connsiteY3" fmla="*/ 1915200 h 1915200"/>
              <a:gd name="connsiteX4" fmla="*/ 216403 w 1228723"/>
              <a:gd name="connsiteY4" fmla="*/ 1915200 h 1915200"/>
              <a:gd name="connsiteX5" fmla="*/ 0 w 1228723"/>
              <a:gd name="connsiteY5" fmla="*/ 1698797 h 1915200"/>
              <a:gd name="connsiteX6" fmla="*/ 0 w 1228723"/>
              <a:gd name="connsiteY6" fmla="*/ 216403 h 1915200"/>
              <a:gd name="connsiteX7" fmla="*/ 216403 w 1228723"/>
              <a:gd name="connsiteY7" fmla="*/ 0 h 1915200"/>
              <a:gd name="connsiteX8" fmla="*/ 1103760 w 1228723"/>
              <a:gd name="connsiteY8" fmla="*/ 91440 h 1915200"/>
              <a:gd name="connsiteX0" fmla="*/ 1012320 w 1228723"/>
              <a:gd name="connsiteY0" fmla="*/ 0 h 1915200"/>
              <a:gd name="connsiteX1" fmla="*/ 1228723 w 1228723"/>
              <a:gd name="connsiteY1" fmla="*/ 216403 h 1915200"/>
              <a:gd name="connsiteX2" fmla="*/ 1228723 w 1228723"/>
              <a:gd name="connsiteY2" fmla="*/ 1698797 h 1915200"/>
              <a:gd name="connsiteX3" fmla="*/ 1012320 w 1228723"/>
              <a:gd name="connsiteY3" fmla="*/ 1915200 h 1915200"/>
              <a:gd name="connsiteX4" fmla="*/ 216403 w 1228723"/>
              <a:gd name="connsiteY4" fmla="*/ 1915200 h 1915200"/>
              <a:gd name="connsiteX5" fmla="*/ 0 w 1228723"/>
              <a:gd name="connsiteY5" fmla="*/ 1698797 h 1915200"/>
              <a:gd name="connsiteX6" fmla="*/ 0 w 1228723"/>
              <a:gd name="connsiteY6" fmla="*/ 216403 h 1915200"/>
              <a:gd name="connsiteX7" fmla="*/ 216403 w 1228723"/>
              <a:gd name="connsiteY7" fmla="*/ 0 h 1915200"/>
              <a:gd name="connsiteX0" fmla="*/ 1228723 w 1228723"/>
              <a:gd name="connsiteY0" fmla="*/ 216403 h 1915200"/>
              <a:gd name="connsiteX1" fmla="*/ 1228723 w 1228723"/>
              <a:gd name="connsiteY1" fmla="*/ 1698797 h 1915200"/>
              <a:gd name="connsiteX2" fmla="*/ 1012320 w 1228723"/>
              <a:gd name="connsiteY2" fmla="*/ 1915200 h 1915200"/>
              <a:gd name="connsiteX3" fmla="*/ 216403 w 1228723"/>
              <a:gd name="connsiteY3" fmla="*/ 1915200 h 1915200"/>
              <a:gd name="connsiteX4" fmla="*/ 0 w 1228723"/>
              <a:gd name="connsiteY4" fmla="*/ 1698797 h 1915200"/>
              <a:gd name="connsiteX5" fmla="*/ 0 w 1228723"/>
              <a:gd name="connsiteY5" fmla="*/ 216403 h 1915200"/>
              <a:gd name="connsiteX6" fmla="*/ 216403 w 1228723"/>
              <a:gd name="connsiteY6" fmla="*/ 0 h 1915200"/>
              <a:gd name="connsiteX0" fmla="*/ 1228723 w 1228723"/>
              <a:gd name="connsiteY0" fmla="*/ 0 h 1698797"/>
              <a:gd name="connsiteX1" fmla="*/ 1228723 w 1228723"/>
              <a:gd name="connsiteY1" fmla="*/ 1482394 h 1698797"/>
              <a:gd name="connsiteX2" fmla="*/ 1012320 w 1228723"/>
              <a:gd name="connsiteY2" fmla="*/ 1698797 h 1698797"/>
              <a:gd name="connsiteX3" fmla="*/ 216403 w 1228723"/>
              <a:gd name="connsiteY3" fmla="*/ 1698797 h 1698797"/>
              <a:gd name="connsiteX4" fmla="*/ 0 w 1228723"/>
              <a:gd name="connsiteY4" fmla="*/ 1482394 h 1698797"/>
              <a:gd name="connsiteX5" fmla="*/ 0 w 1228723"/>
              <a:gd name="connsiteY5" fmla="*/ 0 h 1698797"/>
              <a:gd name="connsiteX0" fmla="*/ 1228723 w 1228723"/>
              <a:gd name="connsiteY0" fmla="*/ 0 h 1698797"/>
              <a:gd name="connsiteX1" fmla="*/ 1228723 w 1228723"/>
              <a:gd name="connsiteY1" fmla="*/ 1482394 h 1698797"/>
              <a:gd name="connsiteX2" fmla="*/ 1012320 w 1228723"/>
              <a:gd name="connsiteY2" fmla="*/ 1698797 h 1698797"/>
              <a:gd name="connsiteX3" fmla="*/ 216403 w 1228723"/>
              <a:gd name="connsiteY3" fmla="*/ 1698797 h 1698797"/>
              <a:gd name="connsiteX4" fmla="*/ 0 w 1228723"/>
              <a:gd name="connsiteY4" fmla="*/ 1482394 h 1698797"/>
              <a:gd name="connsiteX0" fmla="*/ 1012320 w 1012320"/>
              <a:gd name="connsiteY0" fmla="*/ 0 h 1698797"/>
              <a:gd name="connsiteX1" fmla="*/ 1012320 w 1012320"/>
              <a:gd name="connsiteY1" fmla="*/ 1482394 h 1698797"/>
              <a:gd name="connsiteX2" fmla="*/ 795917 w 1012320"/>
              <a:gd name="connsiteY2" fmla="*/ 1698797 h 1698797"/>
              <a:gd name="connsiteX3" fmla="*/ 0 w 1012320"/>
              <a:gd name="connsiteY3" fmla="*/ 1698797 h 1698797"/>
            </a:gdLst>
            <a:ahLst/>
            <a:cxnLst>
              <a:cxn ang="0">
                <a:pos x="connsiteX0" y="connsiteY0"/>
              </a:cxn>
              <a:cxn ang="0">
                <a:pos x="connsiteX1" y="connsiteY1"/>
              </a:cxn>
              <a:cxn ang="0">
                <a:pos x="connsiteX2" y="connsiteY2"/>
              </a:cxn>
              <a:cxn ang="0">
                <a:pos x="connsiteX3" y="connsiteY3"/>
              </a:cxn>
            </a:cxnLst>
            <a:rect l="l" t="t" r="r" b="b"/>
            <a:pathLst>
              <a:path w="1012320" h="1698797">
                <a:moveTo>
                  <a:pt x="1012320" y="0"/>
                </a:moveTo>
                <a:lnTo>
                  <a:pt x="1012320" y="1482394"/>
                </a:lnTo>
                <a:cubicBezTo>
                  <a:pt x="1012320" y="1601910"/>
                  <a:pt x="915433" y="1698797"/>
                  <a:pt x="795917" y="1698797"/>
                </a:cubicBezTo>
                <a:lnTo>
                  <a:pt x="0" y="1698797"/>
                </a:lnTo>
              </a:path>
            </a:pathLst>
          </a:custGeom>
          <a:noFill/>
          <a:ln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5"/>
          <p:cNvSpPr/>
          <p:nvPr/>
        </p:nvSpPr>
        <p:spPr bwMode="gray">
          <a:xfrm>
            <a:off x="4931259" y="3385331"/>
            <a:ext cx="830563" cy="2385651"/>
          </a:xfrm>
          <a:custGeom>
            <a:avLst/>
            <a:gdLst>
              <a:gd name="connsiteX0" fmla="*/ 0 w 1008112"/>
              <a:gd name="connsiteY0" fmla="*/ 177549 h 2563200"/>
              <a:gd name="connsiteX1" fmla="*/ 177549 w 1008112"/>
              <a:gd name="connsiteY1" fmla="*/ 0 h 2563200"/>
              <a:gd name="connsiteX2" fmla="*/ 830563 w 1008112"/>
              <a:gd name="connsiteY2" fmla="*/ 0 h 2563200"/>
              <a:gd name="connsiteX3" fmla="*/ 1008112 w 1008112"/>
              <a:gd name="connsiteY3" fmla="*/ 177549 h 2563200"/>
              <a:gd name="connsiteX4" fmla="*/ 1008112 w 1008112"/>
              <a:gd name="connsiteY4" fmla="*/ 2385651 h 2563200"/>
              <a:gd name="connsiteX5" fmla="*/ 830563 w 1008112"/>
              <a:gd name="connsiteY5" fmla="*/ 2563200 h 2563200"/>
              <a:gd name="connsiteX6" fmla="*/ 177549 w 1008112"/>
              <a:gd name="connsiteY6" fmla="*/ 2563200 h 2563200"/>
              <a:gd name="connsiteX7" fmla="*/ 0 w 1008112"/>
              <a:gd name="connsiteY7" fmla="*/ 2385651 h 2563200"/>
              <a:gd name="connsiteX8" fmla="*/ 0 w 1008112"/>
              <a:gd name="connsiteY8" fmla="*/ 177549 h 2563200"/>
              <a:gd name="connsiteX0" fmla="*/ 830563 w 1008112"/>
              <a:gd name="connsiteY0" fmla="*/ 0 h 2563200"/>
              <a:gd name="connsiteX1" fmla="*/ 1008112 w 1008112"/>
              <a:gd name="connsiteY1" fmla="*/ 177549 h 2563200"/>
              <a:gd name="connsiteX2" fmla="*/ 1008112 w 1008112"/>
              <a:gd name="connsiteY2" fmla="*/ 2385651 h 2563200"/>
              <a:gd name="connsiteX3" fmla="*/ 830563 w 1008112"/>
              <a:gd name="connsiteY3" fmla="*/ 2563200 h 2563200"/>
              <a:gd name="connsiteX4" fmla="*/ 177549 w 1008112"/>
              <a:gd name="connsiteY4" fmla="*/ 2563200 h 2563200"/>
              <a:gd name="connsiteX5" fmla="*/ 0 w 1008112"/>
              <a:gd name="connsiteY5" fmla="*/ 2385651 h 2563200"/>
              <a:gd name="connsiteX6" fmla="*/ 0 w 1008112"/>
              <a:gd name="connsiteY6" fmla="*/ 177549 h 2563200"/>
              <a:gd name="connsiteX7" fmla="*/ 177549 w 1008112"/>
              <a:gd name="connsiteY7" fmla="*/ 0 h 2563200"/>
              <a:gd name="connsiteX8" fmla="*/ 922003 w 1008112"/>
              <a:gd name="connsiteY8" fmla="*/ 91440 h 2563200"/>
              <a:gd name="connsiteX0" fmla="*/ 830563 w 1008112"/>
              <a:gd name="connsiteY0" fmla="*/ 0 h 2563200"/>
              <a:gd name="connsiteX1" fmla="*/ 1008112 w 1008112"/>
              <a:gd name="connsiteY1" fmla="*/ 177549 h 2563200"/>
              <a:gd name="connsiteX2" fmla="*/ 1008112 w 1008112"/>
              <a:gd name="connsiteY2" fmla="*/ 2385651 h 2563200"/>
              <a:gd name="connsiteX3" fmla="*/ 830563 w 1008112"/>
              <a:gd name="connsiteY3" fmla="*/ 2563200 h 2563200"/>
              <a:gd name="connsiteX4" fmla="*/ 177549 w 1008112"/>
              <a:gd name="connsiteY4" fmla="*/ 2563200 h 2563200"/>
              <a:gd name="connsiteX5" fmla="*/ 0 w 1008112"/>
              <a:gd name="connsiteY5" fmla="*/ 2385651 h 2563200"/>
              <a:gd name="connsiteX6" fmla="*/ 0 w 1008112"/>
              <a:gd name="connsiteY6" fmla="*/ 177549 h 2563200"/>
              <a:gd name="connsiteX7" fmla="*/ 177549 w 1008112"/>
              <a:gd name="connsiteY7" fmla="*/ 0 h 2563200"/>
              <a:gd name="connsiteX0" fmla="*/ 1008112 w 1008112"/>
              <a:gd name="connsiteY0" fmla="*/ 177549 h 2563200"/>
              <a:gd name="connsiteX1" fmla="*/ 1008112 w 1008112"/>
              <a:gd name="connsiteY1" fmla="*/ 2385651 h 2563200"/>
              <a:gd name="connsiteX2" fmla="*/ 830563 w 1008112"/>
              <a:gd name="connsiteY2" fmla="*/ 2563200 h 2563200"/>
              <a:gd name="connsiteX3" fmla="*/ 177549 w 1008112"/>
              <a:gd name="connsiteY3" fmla="*/ 2563200 h 2563200"/>
              <a:gd name="connsiteX4" fmla="*/ 0 w 1008112"/>
              <a:gd name="connsiteY4" fmla="*/ 2385651 h 2563200"/>
              <a:gd name="connsiteX5" fmla="*/ 0 w 1008112"/>
              <a:gd name="connsiteY5" fmla="*/ 177549 h 2563200"/>
              <a:gd name="connsiteX6" fmla="*/ 177549 w 1008112"/>
              <a:gd name="connsiteY6" fmla="*/ 0 h 2563200"/>
              <a:gd name="connsiteX0" fmla="*/ 1008112 w 1008112"/>
              <a:gd name="connsiteY0" fmla="*/ 0 h 2385651"/>
              <a:gd name="connsiteX1" fmla="*/ 1008112 w 1008112"/>
              <a:gd name="connsiteY1" fmla="*/ 2208102 h 2385651"/>
              <a:gd name="connsiteX2" fmla="*/ 830563 w 1008112"/>
              <a:gd name="connsiteY2" fmla="*/ 2385651 h 2385651"/>
              <a:gd name="connsiteX3" fmla="*/ 177549 w 1008112"/>
              <a:gd name="connsiteY3" fmla="*/ 2385651 h 2385651"/>
              <a:gd name="connsiteX4" fmla="*/ 0 w 1008112"/>
              <a:gd name="connsiteY4" fmla="*/ 2208102 h 2385651"/>
              <a:gd name="connsiteX5" fmla="*/ 0 w 1008112"/>
              <a:gd name="connsiteY5" fmla="*/ 0 h 2385651"/>
              <a:gd name="connsiteX0" fmla="*/ 1008112 w 1008112"/>
              <a:gd name="connsiteY0" fmla="*/ 0 h 2385651"/>
              <a:gd name="connsiteX1" fmla="*/ 1008112 w 1008112"/>
              <a:gd name="connsiteY1" fmla="*/ 2208102 h 2385651"/>
              <a:gd name="connsiteX2" fmla="*/ 830563 w 1008112"/>
              <a:gd name="connsiteY2" fmla="*/ 2385651 h 2385651"/>
              <a:gd name="connsiteX3" fmla="*/ 177549 w 1008112"/>
              <a:gd name="connsiteY3" fmla="*/ 2385651 h 2385651"/>
              <a:gd name="connsiteX4" fmla="*/ 0 w 1008112"/>
              <a:gd name="connsiteY4" fmla="*/ 2208102 h 2385651"/>
              <a:gd name="connsiteX0" fmla="*/ 830563 w 830563"/>
              <a:gd name="connsiteY0" fmla="*/ 0 h 2385651"/>
              <a:gd name="connsiteX1" fmla="*/ 830563 w 830563"/>
              <a:gd name="connsiteY1" fmla="*/ 2208102 h 2385651"/>
              <a:gd name="connsiteX2" fmla="*/ 653014 w 830563"/>
              <a:gd name="connsiteY2" fmla="*/ 2385651 h 2385651"/>
              <a:gd name="connsiteX3" fmla="*/ 0 w 830563"/>
              <a:gd name="connsiteY3" fmla="*/ 2385651 h 2385651"/>
            </a:gdLst>
            <a:ahLst/>
            <a:cxnLst>
              <a:cxn ang="0">
                <a:pos x="connsiteX0" y="connsiteY0"/>
              </a:cxn>
              <a:cxn ang="0">
                <a:pos x="connsiteX1" y="connsiteY1"/>
              </a:cxn>
              <a:cxn ang="0">
                <a:pos x="connsiteX2" y="connsiteY2"/>
              </a:cxn>
              <a:cxn ang="0">
                <a:pos x="connsiteX3" y="connsiteY3"/>
              </a:cxn>
            </a:cxnLst>
            <a:rect l="l" t="t" r="r" b="b"/>
            <a:pathLst>
              <a:path w="830563" h="2385651">
                <a:moveTo>
                  <a:pt x="830563" y="0"/>
                </a:moveTo>
                <a:lnTo>
                  <a:pt x="830563" y="2208102"/>
                </a:lnTo>
                <a:cubicBezTo>
                  <a:pt x="830563" y="2306160"/>
                  <a:pt x="751072" y="2385651"/>
                  <a:pt x="653014" y="2385651"/>
                </a:cubicBezTo>
                <a:lnTo>
                  <a:pt x="0" y="2385651"/>
                </a:lnTo>
              </a:path>
            </a:pathLst>
          </a:custGeom>
          <a:noFill/>
          <a:ln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63"/>
          <p:cNvSpPr/>
          <p:nvPr/>
        </p:nvSpPr>
        <p:spPr bwMode="gray">
          <a:xfrm>
            <a:off x="1695979" y="3384778"/>
            <a:ext cx="1512920" cy="1088510"/>
          </a:xfrm>
          <a:custGeom>
            <a:avLst/>
            <a:gdLst>
              <a:gd name="connsiteX0" fmla="*/ 0 w 1745610"/>
              <a:gd name="connsiteY0" fmla="*/ 232690 h 1321200"/>
              <a:gd name="connsiteX1" fmla="*/ 232690 w 1745610"/>
              <a:gd name="connsiteY1" fmla="*/ 0 h 1321200"/>
              <a:gd name="connsiteX2" fmla="*/ 1512920 w 1745610"/>
              <a:gd name="connsiteY2" fmla="*/ 0 h 1321200"/>
              <a:gd name="connsiteX3" fmla="*/ 1745610 w 1745610"/>
              <a:gd name="connsiteY3" fmla="*/ 232690 h 1321200"/>
              <a:gd name="connsiteX4" fmla="*/ 1745610 w 1745610"/>
              <a:gd name="connsiteY4" fmla="*/ 1088510 h 1321200"/>
              <a:gd name="connsiteX5" fmla="*/ 1512920 w 1745610"/>
              <a:gd name="connsiteY5" fmla="*/ 1321200 h 1321200"/>
              <a:gd name="connsiteX6" fmla="*/ 232690 w 1745610"/>
              <a:gd name="connsiteY6" fmla="*/ 1321200 h 1321200"/>
              <a:gd name="connsiteX7" fmla="*/ 0 w 1745610"/>
              <a:gd name="connsiteY7" fmla="*/ 1088510 h 1321200"/>
              <a:gd name="connsiteX8" fmla="*/ 0 w 1745610"/>
              <a:gd name="connsiteY8" fmla="*/ 232690 h 1321200"/>
              <a:gd name="connsiteX0" fmla="*/ 232690 w 1745610"/>
              <a:gd name="connsiteY0" fmla="*/ 0 h 1321200"/>
              <a:gd name="connsiteX1" fmla="*/ 1512920 w 1745610"/>
              <a:gd name="connsiteY1" fmla="*/ 0 h 1321200"/>
              <a:gd name="connsiteX2" fmla="*/ 1745610 w 1745610"/>
              <a:gd name="connsiteY2" fmla="*/ 232690 h 1321200"/>
              <a:gd name="connsiteX3" fmla="*/ 1745610 w 1745610"/>
              <a:gd name="connsiteY3" fmla="*/ 1088510 h 1321200"/>
              <a:gd name="connsiteX4" fmla="*/ 1512920 w 1745610"/>
              <a:gd name="connsiteY4" fmla="*/ 1321200 h 1321200"/>
              <a:gd name="connsiteX5" fmla="*/ 232690 w 1745610"/>
              <a:gd name="connsiteY5" fmla="*/ 1321200 h 1321200"/>
              <a:gd name="connsiteX6" fmla="*/ 0 w 1745610"/>
              <a:gd name="connsiteY6" fmla="*/ 1088510 h 1321200"/>
              <a:gd name="connsiteX7" fmla="*/ 0 w 1745610"/>
              <a:gd name="connsiteY7" fmla="*/ 232690 h 1321200"/>
              <a:gd name="connsiteX8" fmla="*/ 324130 w 1745610"/>
              <a:gd name="connsiteY8" fmla="*/ 91440 h 1321200"/>
              <a:gd name="connsiteX0" fmla="*/ 232690 w 1745610"/>
              <a:gd name="connsiteY0" fmla="*/ 0 h 1321200"/>
              <a:gd name="connsiteX1" fmla="*/ 1512920 w 1745610"/>
              <a:gd name="connsiteY1" fmla="*/ 0 h 1321200"/>
              <a:gd name="connsiteX2" fmla="*/ 1745610 w 1745610"/>
              <a:gd name="connsiteY2" fmla="*/ 232690 h 1321200"/>
              <a:gd name="connsiteX3" fmla="*/ 1745610 w 1745610"/>
              <a:gd name="connsiteY3" fmla="*/ 1088510 h 1321200"/>
              <a:gd name="connsiteX4" fmla="*/ 1512920 w 1745610"/>
              <a:gd name="connsiteY4" fmla="*/ 1321200 h 1321200"/>
              <a:gd name="connsiteX5" fmla="*/ 232690 w 1745610"/>
              <a:gd name="connsiteY5" fmla="*/ 1321200 h 1321200"/>
              <a:gd name="connsiteX6" fmla="*/ 0 w 1745610"/>
              <a:gd name="connsiteY6" fmla="*/ 1088510 h 1321200"/>
              <a:gd name="connsiteX7" fmla="*/ 0 w 1745610"/>
              <a:gd name="connsiteY7" fmla="*/ 232690 h 1321200"/>
              <a:gd name="connsiteX0" fmla="*/ 232690 w 1745610"/>
              <a:gd name="connsiteY0" fmla="*/ 0 h 1321200"/>
              <a:gd name="connsiteX1" fmla="*/ 1512920 w 1745610"/>
              <a:gd name="connsiteY1" fmla="*/ 0 h 1321200"/>
              <a:gd name="connsiteX2" fmla="*/ 1745610 w 1745610"/>
              <a:gd name="connsiteY2" fmla="*/ 232690 h 1321200"/>
              <a:gd name="connsiteX3" fmla="*/ 1745610 w 1745610"/>
              <a:gd name="connsiteY3" fmla="*/ 1088510 h 1321200"/>
              <a:gd name="connsiteX4" fmla="*/ 1512920 w 1745610"/>
              <a:gd name="connsiteY4" fmla="*/ 1321200 h 1321200"/>
              <a:gd name="connsiteX5" fmla="*/ 232690 w 1745610"/>
              <a:gd name="connsiteY5" fmla="*/ 1321200 h 1321200"/>
              <a:gd name="connsiteX6" fmla="*/ 0 w 1745610"/>
              <a:gd name="connsiteY6" fmla="*/ 1088510 h 1321200"/>
              <a:gd name="connsiteX0" fmla="*/ 0 w 1512920"/>
              <a:gd name="connsiteY0" fmla="*/ 0 h 1321200"/>
              <a:gd name="connsiteX1" fmla="*/ 1280230 w 1512920"/>
              <a:gd name="connsiteY1" fmla="*/ 0 h 1321200"/>
              <a:gd name="connsiteX2" fmla="*/ 1512920 w 1512920"/>
              <a:gd name="connsiteY2" fmla="*/ 232690 h 1321200"/>
              <a:gd name="connsiteX3" fmla="*/ 1512920 w 1512920"/>
              <a:gd name="connsiteY3" fmla="*/ 1088510 h 1321200"/>
              <a:gd name="connsiteX4" fmla="*/ 1280230 w 1512920"/>
              <a:gd name="connsiteY4" fmla="*/ 1321200 h 1321200"/>
              <a:gd name="connsiteX5" fmla="*/ 0 w 1512920"/>
              <a:gd name="connsiteY5" fmla="*/ 1321200 h 1321200"/>
              <a:gd name="connsiteX0" fmla="*/ 1280230 w 1512920"/>
              <a:gd name="connsiteY0" fmla="*/ 0 h 1321200"/>
              <a:gd name="connsiteX1" fmla="*/ 1512920 w 1512920"/>
              <a:gd name="connsiteY1" fmla="*/ 232690 h 1321200"/>
              <a:gd name="connsiteX2" fmla="*/ 1512920 w 1512920"/>
              <a:gd name="connsiteY2" fmla="*/ 1088510 h 1321200"/>
              <a:gd name="connsiteX3" fmla="*/ 1280230 w 1512920"/>
              <a:gd name="connsiteY3" fmla="*/ 1321200 h 1321200"/>
              <a:gd name="connsiteX4" fmla="*/ 0 w 1512920"/>
              <a:gd name="connsiteY4" fmla="*/ 1321200 h 1321200"/>
              <a:gd name="connsiteX0" fmla="*/ 1512920 w 1512920"/>
              <a:gd name="connsiteY0" fmla="*/ 0 h 1088510"/>
              <a:gd name="connsiteX1" fmla="*/ 1512920 w 1512920"/>
              <a:gd name="connsiteY1" fmla="*/ 855820 h 1088510"/>
              <a:gd name="connsiteX2" fmla="*/ 1280230 w 1512920"/>
              <a:gd name="connsiteY2" fmla="*/ 1088510 h 1088510"/>
              <a:gd name="connsiteX3" fmla="*/ 0 w 1512920"/>
              <a:gd name="connsiteY3" fmla="*/ 1088510 h 1088510"/>
            </a:gdLst>
            <a:ahLst/>
            <a:cxnLst>
              <a:cxn ang="0">
                <a:pos x="connsiteX0" y="connsiteY0"/>
              </a:cxn>
              <a:cxn ang="0">
                <a:pos x="connsiteX1" y="connsiteY1"/>
              </a:cxn>
              <a:cxn ang="0">
                <a:pos x="connsiteX2" y="connsiteY2"/>
              </a:cxn>
              <a:cxn ang="0">
                <a:pos x="connsiteX3" y="connsiteY3"/>
              </a:cxn>
            </a:cxnLst>
            <a:rect l="l" t="t" r="r" b="b"/>
            <a:pathLst>
              <a:path w="1512920" h="1088510">
                <a:moveTo>
                  <a:pt x="1512920" y="0"/>
                </a:moveTo>
                <a:lnTo>
                  <a:pt x="1512920" y="855820"/>
                </a:lnTo>
                <a:cubicBezTo>
                  <a:pt x="1512920" y="984331"/>
                  <a:pt x="1408741" y="1088510"/>
                  <a:pt x="1280230" y="1088510"/>
                </a:cubicBezTo>
                <a:lnTo>
                  <a:pt x="0" y="1088510"/>
                </a:lnTo>
              </a:path>
            </a:pathLst>
          </a:custGeom>
          <a:noFill/>
          <a:ln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29"/>
          <p:cNvSpPr>
            <a:spLocks noChangeAspect="1"/>
          </p:cNvSpPr>
          <p:nvPr/>
        </p:nvSpPr>
        <p:spPr bwMode="gray">
          <a:xfrm>
            <a:off x="2573194" y="2215339"/>
            <a:ext cx="126000" cy="12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0"/>
          <p:cNvSpPr>
            <a:spLocks noChangeAspect="1"/>
          </p:cNvSpPr>
          <p:nvPr/>
        </p:nvSpPr>
        <p:spPr bwMode="gray">
          <a:xfrm>
            <a:off x="3792568" y="2215339"/>
            <a:ext cx="126000" cy="12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31"/>
          <p:cNvSpPr>
            <a:spLocks noChangeAspect="1"/>
          </p:cNvSpPr>
          <p:nvPr/>
        </p:nvSpPr>
        <p:spPr bwMode="gray">
          <a:xfrm>
            <a:off x="5122046" y="2215339"/>
            <a:ext cx="126000" cy="12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2"/>
          <p:cNvSpPr>
            <a:spLocks noChangeAspect="1"/>
          </p:cNvSpPr>
          <p:nvPr/>
        </p:nvSpPr>
        <p:spPr bwMode="gray">
          <a:xfrm>
            <a:off x="3147166" y="3314820"/>
            <a:ext cx="126000" cy="12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33"/>
          <p:cNvSpPr>
            <a:spLocks noChangeAspect="1"/>
          </p:cNvSpPr>
          <p:nvPr/>
        </p:nvSpPr>
        <p:spPr bwMode="gray">
          <a:xfrm>
            <a:off x="4443960" y="3314820"/>
            <a:ext cx="126000" cy="12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34"/>
          <p:cNvSpPr>
            <a:spLocks noChangeAspect="1"/>
          </p:cNvSpPr>
          <p:nvPr/>
        </p:nvSpPr>
        <p:spPr bwMode="gray">
          <a:xfrm>
            <a:off x="5700607" y="3314820"/>
            <a:ext cx="126000" cy="12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2"/>
          <p:cNvSpPr/>
          <p:nvPr/>
        </p:nvSpPr>
        <p:spPr bwMode="gray">
          <a:xfrm>
            <a:off x="359532" y="4221288"/>
            <a:ext cx="1656000" cy="504000"/>
          </a:xfrm>
          <a:prstGeom prst="roundRect">
            <a:avLst>
              <a:gd name="adj" fmla="val 213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0" bIns="10800" numCol="1" spcCol="0" rtlCol="0" fromWordArt="0" anchor="ctr" anchorCtr="0" forceAA="0" compatLnSpc="1">
            <a:prstTxWarp prst="textNoShape">
              <a:avLst/>
            </a:prstTxWarp>
            <a:noAutofit/>
          </a:bodyPr>
          <a:lstStyle/>
          <a:p>
            <a:r>
              <a:rPr lang="en-US" sz="1400" b="1">
                <a:latin typeface="Gill Sans MT" pitchFamily="34" charset="0"/>
                <a:cs typeface="Arial" pitchFamily="34" charset="0"/>
              </a:rPr>
              <a:t>PROFESSIONAL </a:t>
            </a:r>
            <a:br>
              <a:rPr lang="en-US" sz="1400" b="1">
                <a:latin typeface="Gill Sans MT" pitchFamily="34" charset="0"/>
                <a:cs typeface="Arial" pitchFamily="34" charset="0"/>
              </a:rPr>
            </a:br>
            <a:r>
              <a:rPr lang="en-US" sz="1400" b="1">
                <a:latin typeface="Gill Sans MT" pitchFamily="34" charset="0"/>
                <a:cs typeface="Arial" pitchFamily="34" charset="0"/>
              </a:rPr>
              <a:t>DEVELOPMENT</a:t>
            </a:r>
          </a:p>
        </p:txBody>
      </p:sp>
      <p:sp>
        <p:nvSpPr>
          <p:cNvPr id="16" name="Rounded Rectangle 18"/>
          <p:cNvSpPr/>
          <p:nvPr/>
        </p:nvSpPr>
        <p:spPr bwMode="gray">
          <a:xfrm>
            <a:off x="1151620" y="4869288"/>
            <a:ext cx="2448012" cy="504000"/>
          </a:xfrm>
          <a:prstGeom prst="roundRect">
            <a:avLst>
              <a:gd name="adj" fmla="val 2091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0" bIns="10800" numCol="1" spcCol="0" rtlCol="0" fromWordArt="0" anchor="ctr" anchorCtr="0" forceAA="0" compatLnSpc="1">
            <a:prstTxWarp prst="textNoShape">
              <a:avLst/>
            </a:prstTxWarp>
            <a:noAutofit/>
          </a:bodyPr>
          <a:lstStyle/>
          <a:p>
            <a:r>
              <a:rPr lang="en-US" sz="1400" b="1" dirty="0">
                <a:latin typeface="Gill Sans MT" pitchFamily="34" charset="0"/>
                <a:cs typeface="Arial" pitchFamily="34" charset="0"/>
              </a:rPr>
              <a:t>EXPERIMENT, </a:t>
            </a:r>
            <a:r>
              <a:rPr lang="en-US" sz="1400" b="1" dirty="0" smtClean="0">
                <a:latin typeface="Gill Sans MT" pitchFamily="34" charset="0"/>
                <a:cs typeface="Arial" pitchFamily="34" charset="0"/>
              </a:rPr>
              <a:t> DEVELOP </a:t>
            </a:r>
            <a:r>
              <a:rPr lang="en-US" sz="1400" b="1" dirty="0">
                <a:latin typeface="Gill Sans MT" pitchFamily="34" charset="0"/>
                <a:cs typeface="Arial" pitchFamily="34" charset="0"/>
              </a:rPr>
              <a:t/>
            </a:r>
            <a:br>
              <a:rPr lang="en-US" sz="1400" b="1" dirty="0">
                <a:latin typeface="Gill Sans MT" pitchFamily="34" charset="0"/>
                <a:cs typeface="Arial" pitchFamily="34" charset="0"/>
              </a:rPr>
            </a:br>
            <a:r>
              <a:rPr lang="en-US" sz="1400" b="1" dirty="0">
                <a:latin typeface="Gill Sans MT" pitchFamily="34" charset="0"/>
                <a:cs typeface="Arial" pitchFamily="34" charset="0"/>
              </a:rPr>
              <a:t>AND ENCOURAGE USE</a:t>
            </a:r>
          </a:p>
        </p:txBody>
      </p:sp>
      <p:sp>
        <p:nvSpPr>
          <p:cNvPr id="17" name="Rounded Rectangle 19"/>
          <p:cNvSpPr/>
          <p:nvPr/>
        </p:nvSpPr>
        <p:spPr bwMode="gray">
          <a:xfrm>
            <a:off x="3131840" y="5517288"/>
            <a:ext cx="2196000" cy="504000"/>
          </a:xfrm>
          <a:prstGeom prst="roundRect">
            <a:avLst>
              <a:gd name="adj" fmla="val 2139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0" bIns="10800" numCol="1" spcCol="0" rtlCol="0" fromWordArt="0" anchor="ctr" anchorCtr="0" forceAA="0" compatLnSpc="1">
            <a:prstTxWarp prst="textNoShape">
              <a:avLst/>
            </a:prstTxWarp>
            <a:noAutofit/>
          </a:bodyPr>
          <a:lstStyle/>
          <a:p>
            <a:r>
              <a:rPr lang="en-US" sz="1400" b="1">
                <a:latin typeface="Gill Sans MT" pitchFamily="34" charset="0"/>
                <a:cs typeface="Arial" pitchFamily="34" charset="0"/>
              </a:rPr>
              <a:t>PROVIDE TECHNICAL</a:t>
            </a:r>
            <a:br>
              <a:rPr lang="en-US" sz="1400" b="1">
                <a:latin typeface="Gill Sans MT" pitchFamily="34" charset="0"/>
                <a:cs typeface="Arial" pitchFamily="34" charset="0"/>
              </a:rPr>
            </a:br>
            <a:r>
              <a:rPr lang="en-US" sz="1400" b="1">
                <a:latin typeface="Gill Sans MT" pitchFamily="34" charset="0"/>
                <a:cs typeface="Arial" pitchFamily="34" charset="0"/>
              </a:rPr>
              <a:t>PRECONDITIONS</a:t>
            </a:r>
          </a:p>
        </p:txBody>
      </p:sp>
      <p:sp>
        <p:nvSpPr>
          <p:cNvPr id="18" name="Rounded Rectangle 20"/>
          <p:cNvSpPr/>
          <p:nvPr/>
        </p:nvSpPr>
        <p:spPr bwMode="gray">
          <a:xfrm>
            <a:off x="3095836" y="368839"/>
            <a:ext cx="2556000" cy="324000"/>
          </a:xfrm>
          <a:prstGeom prst="roundRect">
            <a:avLst>
              <a:gd name="adj" fmla="val 2989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0" bIns="10800" numCol="1" spcCol="0" rtlCol="0" fromWordArt="0" anchor="ctr" anchorCtr="0" forceAA="0" compatLnSpc="1">
            <a:prstTxWarp prst="textNoShape">
              <a:avLst/>
            </a:prstTxWarp>
            <a:noAutofit/>
          </a:bodyPr>
          <a:lstStyle/>
          <a:p>
            <a:r>
              <a:rPr lang="en-US" sz="1400" b="1">
                <a:latin typeface="Gill Sans MT" pitchFamily="34" charset="0"/>
                <a:cs typeface="Arial" pitchFamily="34" charset="0"/>
              </a:rPr>
              <a:t>EXPLORE </a:t>
            </a:r>
            <a:r>
              <a:rPr lang="en-US" sz="1400" b="1" smtClean="0">
                <a:latin typeface="Gill Sans MT" pitchFamily="34" charset="0"/>
                <a:cs typeface="Arial" pitchFamily="34" charset="0"/>
              </a:rPr>
              <a:t>AND EVALUATE</a:t>
            </a:r>
            <a:endParaRPr lang="en-US" sz="1400" b="1">
              <a:latin typeface="Gill Sans MT" pitchFamily="34" charset="0"/>
              <a:cs typeface="Arial" pitchFamily="34" charset="0"/>
            </a:endParaRPr>
          </a:p>
        </p:txBody>
      </p:sp>
      <p:sp>
        <p:nvSpPr>
          <p:cNvPr id="19" name="Rounded Rectangle 21"/>
          <p:cNvSpPr/>
          <p:nvPr/>
        </p:nvSpPr>
        <p:spPr bwMode="gray">
          <a:xfrm>
            <a:off x="4523783" y="836840"/>
            <a:ext cx="2988000" cy="504000"/>
          </a:xfrm>
          <a:prstGeom prst="roundRect">
            <a:avLst>
              <a:gd name="adj" fmla="val 213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0" bIns="10800" numCol="1" spcCol="0" rtlCol="0" fromWordArt="0" anchor="ctr" anchorCtr="0" forceAA="0" compatLnSpc="1">
            <a:prstTxWarp prst="textNoShape">
              <a:avLst/>
            </a:prstTxWarp>
            <a:noAutofit/>
          </a:bodyPr>
          <a:lstStyle/>
          <a:p>
            <a:r>
              <a:rPr lang="en-US" sz="1400" b="1" dirty="0">
                <a:latin typeface="Gill Sans MT" pitchFamily="34" charset="0"/>
                <a:cs typeface="Arial" pitchFamily="34" charset="0"/>
              </a:rPr>
              <a:t>FACILITATE AND </a:t>
            </a:r>
            <a:r>
              <a:rPr lang="en-US" sz="1400" b="1" dirty="0" smtClean="0">
                <a:latin typeface="Gill Sans MT" pitchFamily="34" charset="0"/>
                <a:cs typeface="Arial" pitchFamily="34" charset="0"/>
              </a:rPr>
              <a:t>PARTICIPATE</a:t>
            </a:r>
            <a:br>
              <a:rPr lang="en-US" sz="1400" b="1" dirty="0" smtClean="0">
                <a:latin typeface="Gill Sans MT" pitchFamily="34" charset="0"/>
                <a:cs typeface="Arial" pitchFamily="34" charset="0"/>
              </a:rPr>
            </a:br>
            <a:r>
              <a:rPr lang="en-US" sz="1400" b="1" dirty="0" smtClean="0">
                <a:latin typeface="Gill Sans MT" pitchFamily="34" charset="0"/>
                <a:cs typeface="Arial" pitchFamily="34" charset="0"/>
              </a:rPr>
              <a:t>IN </a:t>
            </a:r>
            <a:r>
              <a:rPr lang="en-US" sz="1400" b="1" dirty="0">
                <a:latin typeface="Gill Sans MT" pitchFamily="34" charset="0"/>
                <a:cs typeface="Arial" pitchFamily="34" charset="0"/>
              </a:rPr>
              <a:t>NETWORKS</a:t>
            </a:r>
          </a:p>
        </p:txBody>
      </p:sp>
      <p:sp>
        <p:nvSpPr>
          <p:cNvPr id="20" name="Rounded Rectangle 22"/>
          <p:cNvSpPr/>
          <p:nvPr/>
        </p:nvSpPr>
        <p:spPr bwMode="gray">
          <a:xfrm>
            <a:off x="6192180" y="1484840"/>
            <a:ext cx="2520000" cy="504000"/>
          </a:xfrm>
          <a:prstGeom prst="roundRect">
            <a:avLst>
              <a:gd name="adj" fmla="val 2139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0" bIns="10800" numCol="1" spcCol="0" rtlCol="0" fromWordArt="0" anchor="ctr" anchorCtr="0" forceAA="0" compatLnSpc="1">
            <a:prstTxWarp prst="textNoShape">
              <a:avLst/>
            </a:prstTxWarp>
            <a:noAutofit/>
          </a:bodyPr>
          <a:lstStyle/>
          <a:p>
            <a:r>
              <a:rPr lang="en-US" sz="1400" b="1" smtClean="0">
                <a:latin typeface="Gill Sans MT" pitchFamily="34" charset="0"/>
                <a:cs typeface="Arial" pitchFamily="34" charset="0"/>
              </a:rPr>
              <a:t>BUILD KNOWLEDGE AND</a:t>
            </a:r>
            <a:br>
              <a:rPr lang="en-US" sz="1400" b="1" smtClean="0">
                <a:latin typeface="Gill Sans MT" pitchFamily="34" charset="0"/>
                <a:cs typeface="Arial" pitchFamily="34" charset="0"/>
              </a:rPr>
            </a:br>
            <a:r>
              <a:rPr lang="en-US" sz="1400" b="1" smtClean="0">
                <a:latin typeface="Gill Sans MT" pitchFamily="34" charset="0"/>
                <a:cs typeface="Arial" pitchFamily="34" charset="0"/>
              </a:rPr>
              <a:t>SHARE INFORMATION</a:t>
            </a:r>
            <a:endParaRPr lang="en-US" sz="1400" b="1">
              <a:latin typeface="Gill Sans MT" pitchFamily="34" charset="0"/>
              <a:cs typeface="Arial" pitchFamily="34" charset="0"/>
            </a:endParaRPr>
          </a:p>
        </p:txBody>
      </p:sp>
      <p:sp>
        <p:nvSpPr>
          <p:cNvPr id="22" name="Tekstvak 21"/>
          <p:cNvSpPr txBox="1"/>
          <p:nvPr/>
        </p:nvSpPr>
        <p:spPr>
          <a:xfrm>
            <a:off x="251520" y="6237312"/>
            <a:ext cx="5899948" cy="369332"/>
          </a:xfrm>
          <a:prstGeom prst="rect">
            <a:avLst/>
          </a:prstGeom>
          <a:noFill/>
        </p:spPr>
        <p:txBody>
          <a:bodyPr wrap="none" rtlCol="0">
            <a:spAutoFit/>
          </a:bodyPr>
          <a:lstStyle/>
          <a:p>
            <a:r>
              <a:rPr lang="nl-NL" dirty="0" smtClean="0">
                <a:hlinkClick r:id="rId4"/>
              </a:rPr>
              <a:t>http://www.slideshare.net/ChristienBok/surf-educause-2011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3"/>
          <p:cNvSpPr>
            <a:spLocks noGrp="1"/>
          </p:cNvSpPr>
          <p:nvPr>
            <p:ph type="ftr" sz="quarter" idx="12"/>
          </p:nvPr>
        </p:nvSpPr>
        <p:spPr>
          <a:xfrm>
            <a:off x="539552" y="6381328"/>
            <a:ext cx="5757862" cy="287337"/>
          </a:xfrm>
        </p:spPr>
        <p:txBody>
          <a:bodyPr/>
          <a:lstStyle/>
          <a:p>
            <a:pPr>
              <a:defRPr/>
            </a:pPr>
            <a:r>
              <a:rPr lang="en-US" smtClean="0"/>
              <a:t>SURF - Innovation with Impact</a:t>
            </a:r>
            <a:endParaRPr lang="en-US"/>
          </a:p>
        </p:txBody>
      </p:sp>
      <p:pic>
        <p:nvPicPr>
          <p:cNvPr id="3"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gray">
          <a:xfrm>
            <a:off x="2555744" y="732256"/>
            <a:ext cx="4918014" cy="5220000"/>
          </a:xfrm>
          <a:prstGeom prst="rect">
            <a:avLst/>
          </a:prstGeom>
          <a:effectLst>
            <a:outerShdw blurRad="190500" dist="76200" dir="8100000" algn="br" rotWithShape="0">
              <a:prstClr val="black">
                <a:alpha val="40000"/>
              </a:prstClr>
            </a:outerShdw>
          </a:effectLst>
        </p:spPr>
      </p:pic>
      <p:grpSp>
        <p:nvGrpSpPr>
          <p:cNvPr id="4" name="Group 2"/>
          <p:cNvGrpSpPr/>
          <p:nvPr/>
        </p:nvGrpSpPr>
        <p:grpSpPr>
          <a:xfrm>
            <a:off x="1189807" y="457574"/>
            <a:ext cx="1077937" cy="108000"/>
            <a:chOff x="1154063" y="1183318"/>
            <a:chExt cx="1077937" cy="108000"/>
          </a:xfrm>
        </p:grpSpPr>
        <p:sp>
          <p:nvSpPr>
            <p:cNvPr id="5" name="Oval 7"/>
            <p:cNvSpPr>
              <a:spLocks noChangeAspect="1"/>
            </p:cNvSpPr>
            <p:nvPr/>
          </p:nvSpPr>
          <p:spPr bwMode="gray">
            <a:xfrm>
              <a:off x="1154063" y="1183318"/>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8"/>
            <p:cNvCxnSpPr>
              <a:stCxn id="5" idx="6"/>
              <a:endCxn id="7" idx="1"/>
            </p:cNvCxnSpPr>
            <p:nvPr/>
          </p:nvCxnSpPr>
          <p:spPr bwMode="gray">
            <a:xfrm>
              <a:off x="1262063" y="1237318"/>
              <a:ext cx="969937" cy="1082"/>
            </a:xfrm>
            <a:prstGeom prst="line">
              <a:avLst/>
            </a:prstGeom>
            <a:noFill/>
            <a:ln cap="rnd">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7" name="Rounded Rectangle 9"/>
          <p:cNvSpPr/>
          <p:nvPr/>
        </p:nvSpPr>
        <p:spPr bwMode="gray">
          <a:xfrm>
            <a:off x="2267744" y="332656"/>
            <a:ext cx="3024000" cy="360000"/>
          </a:xfrm>
          <a:prstGeom prst="roundRect">
            <a:avLst>
              <a:gd name="adj" fmla="val 2139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0" rIns="0" bIns="10800" numCol="1" spcCol="0" rtlCol="0" fromWordArt="0" anchor="ctr" anchorCtr="0" forceAA="0" compatLnSpc="1">
            <a:prstTxWarp prst="textNoShape">
              <a:avLst/>
            </a:prstTxWarp>
            <a:noAutofit/>
          </a:bodyPr>
          <a:lstStyle/>
          <a:p>
            <a:r>
              <a:rPr lang="en-US" sz="1600" b="1">
                <a:latin typeface="Gill Sans MT" pitchFamily="34" charset="0"/>
                <a:cs typeface="Arial" pitchFamily="34" charset="0"/>
              </a:rPr>
              <a:t>EXPLORE </a:t>
            </a:r>
            <a:r>
              <a:rPr lang="en-US" sz="1600" b="1">
                <a:solidFill>
                  <a:schemeClr val="tx1"/>
                </a:solidFill>
                <a:latin typeface="Gill Sans MT" pitchFamily="34" charset="0"/>
                <a:cs typeface="Arial" pitchFamily="34" charset="0"/>
              </a:rPr>
              <a:t>.</a:t>
            </a:r>
            <a:r>
              <a:rPr lang="en-US" sz="1600" b="1" smtClean="0">
                <a:latin typeface="Gill Sans MT" pitchFamily="34" charset="0"/>
                <a:cs typeface="Arial" pitchFamily="34" charset="0"/>
              </a:rPr>
              <a:t>AND </a:t>
            </a:r>
            <a:r>
              <a:rPr lang="en-US" sz="1600" b="1">
                <a:latin typeface="Gill Sans MT" pitchFamily="34" charset="0"/>
                <a:cs typeface="Arial" pitchFamily="34" charset="0"/>
              </a:rPr>
              <a:t>EVALUATE</a:t>
            </a:r>
          </a:p>
        </p:txBody>
      </p:sp>
      <p:pic>
        <p:nvPicPr>
          <p:cNvPr id="1026" name="Picture 2" descr="C:\Users\surf\Desktop\Tijdelijke Sync map_03-11-2012\presenaties_en_materiaal\SURFtrends.jpg"/>
          <p:cNvPicPr>
            <a:picLocks noChangeAspect="1" noChangeArrowheads="1"/>
          </p:cNvPicPr>
          <p:nvPr/>
        </p:nvPicPr>
        <p:blipFill>
          <a:blip r:embed="rId4" cstate="print"/>
          <a:srcRect/>
          <a:stretch>
            <a:fillRect/>
          </a:stretch>
        </p:blipFill>
        <p:spPr bwMode="auto">
          <a:xfrm>
            <a:off x="4067944" y="3140968"/>
            <a:ext cx="1657350" cy="1603375"/>
          </a:xfrm>
          <a:prstGeom prst="rect">
            <a:avLst/>
          </a:prstGeom>
          <a:noFill/>
        </p:spPr>
      </p:pic>
      <p:pic>
        <p:nvPicPr>
          <p:cNvPr id="1027" name="Picture 3" descr="C:\Users\surf\Desktop\Presentatie edu\123583856.png"/>
          <p:cNvPicPr>
            <a:picLocks noChangeAspect="1" noChangeArrowheads="1"/>
          </p:cNvPicPr>
          <p:nvPr/>
        </p:nvPicPr>
        <p:blipFill>
          <a:blip r:embed="rId5" cstate="print"/>
          <a:srcRect/>
          <a:stretch>
            <a:fillRect/>
          </a:stretch>
        </p:blipFill>
        <p:spPr bwMode="auto">
          <a:xfrm>
            <a:off x="3707904" y="1628800"/>
            <a:ext cx="2847524" cy="3411860"/>
          </a:xfrm>
          <a:prstGeom prst="rect">
            <a:avLst/>
          </a:prstGeom>
          <a:noFill/>
        </p:spPr>
      </p:pic>
      <p:pic>
        <p:nvPicPr>
          <p:cNvPr id="1029" name="Picture 5"/>
          <p:cNvPicPr>
            <a:picLocks noChangeAspect="1" noChangeArrowheads="1"/>
          </p:cNvPicPr>
          <p:nvPr/>
        </p:nvPicPr>
        <p:blipFill>
          <a:blip r:embed="rId6" cstate="print"/>
          <a:srcRect/>
          <a:stretch>
            <a:fillRect/>
          </a:stretch>
        </p:blipFill>
        <p:spPr bwMode="auto">
          <a:xfrm>
            <a:off x="2555776" y="1484784"/>
            <a:ext cx="4278808" cy="41764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0 0 L-0.4083373 -0.3976909 E" pathEditMode="relative" ptsTypes="AA">
                                      <p:cBhvr>
                                        <p:cTn id="6" dur="1500" fill="hold"/>
                                        <p:tgtEl>
                                          <p:spTgt spid="3"/>
                                        </p:tgtEl>
                                        <p:attrNameLst>
                                          <p:attrName>ppt_x</p:attrName>
                                          <p:attrName>ppt_y</p:attrName>
                                        </p:attrNameLst>
                                      </p:cBhvr>
                                    </p:animMotion>
                                    <p:animScale>
                                      <p:cBhvr>
                                        <p:cTn id="7" dur="1500" fill="hold">
                                          <p:stCondLst>
                                            <p:cond delay="0"/>
                                          </p:stCondLst>
                                        </p:cTn>
                                        <p:tgtEl>
                                          <p:spTgt spid="3"/>
                                        </p:tgtEl>
                                      </p:cBhvr>
                                      <p:from x="100000" y="100000"/>
                                      <p:to x="34483" y="34483"/>
                                    </p:animScale>
                                    <p:animRot by="0">
                                      <p:cBhvr>
                                        <p:cTn id="8" dur="1500" fill="hold">
                                          <p:stCondLst>
                                            <p:cond delay="0"/>
                                          </p:stCondLst>
                                        </p:cTn>
                                        <p:tgtEl>
                                          <p:spTgt spid="3"/>
                                        </p:tgtEl>
                                        <p:attrNameLst>
                                          <p:attrName>r</p:attrName>
                                        </p:attrNameLst>
                                      </p:cBhvr>
                                    </p:animRot>
                                  </p:childTnLst>
                                </p:cTn>
                              </p:par>
                              <p:par>
                                <p:cTn id="9" presetID="22" presetClass="entr" presetSubtype="2" fill="hold" nodeType="with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75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checkerboard(across)">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500" fill="hold"/>
                                        <p:tgtEl>
                                          <p:spTgt spid="1027"/>
                                        </p:tgtEl>
                                        <p:attrNameLst>
                                          <p:attrName>ppt_x</p:attrName>
                                        </p:attrNameLst>
                                      </p:cBhvr>
                                      <p:tavLst>
                                        <p:tav tm="0">
                                          <p:val>
                                            <p:strVal val="#ppt_x"/>
                                          </p:val>
                                        </p:tav>
                                        <p:tav tm="100000">
                                          <p:val>
                                            <p:strVal val="#ppt_x"/>
                                          </p:val>
                                        </p:tav>
                                      </p:tavLst>
                                    </p:anim>
                                    <p:anim calcmode="lin" valueType="num">
                                      <p:cBhvr additive="base">
                                        <p:cTn id="2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 calcmode="lin" valueType="num">
                                      <p:cBhvr additive="base">
                                        <p:cTn id="27" dur="500" fill="hold"/>
                                        <p:tgtEl>
                                          <p:spTgt spid="1029"/>
                                        </p:tgtEl>
                                        <p:attrNameLst>
                                          <p:attrName>ppt_x</p:attrName>
                                        </p:attrNameLst>
                                      </p:cBhvr>
                                      <p:tavLst>
                                        <p:tav tm="0">
                                          <p:val>
                                            <p:strVal val="#ppt_x"/>
                                          </p:val>
                                        </p:tav>
                                        <p:tav tm="100000">
                                          <p:val>
                                            <p:strVal val="#ppt_x"/>
                                          </p:val>
                                        </p:tav>
                                      </p:tavLst>
                                    </p:anim>
                                    <p:anim calcmode="lin" valueType="num">
                                      <p:cBhvr additive="base">
                                        <p:cTn id="2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Learning Analytics</a:t>
            </a:r>
            <a:endParaRPr lang="nl-NL" dirty="0"/>
          </a:p>
        </p:txBody>
      </p:sp>
      <p:sp>
        <p:nvSpPr>
          <p:cNvPr id="3" name="Tijdelijke aanduiding voor inhoud 2"/>
          <p:cNvSpPr>
            <a:spLocks noGrp="1"/>
          </p:cNvSpPr>
          <p:nvPr>
            <p:ph idx="1"/>
          </p:nvPr>
        </p:nvSpPr>
        <p:spPr/>
        <p:txBody>
          <a:bodyPr/>
          <a:lstStyle/>
          <a:p>
            <a:pPr>
              <a:buNone/>
            </a:pPr>
            <a:r>
              <a:rPr lang="en-US" dirty="0" smtClean="0"/>
              <a:t> </a:t>
            </a:r>
          </a:p>
          <a:p>
            <a:pPr>
              <a:buNone/>
            </a:pPr>
            <a:r>
              <a:rPr lang="en-US" b="1" dirty="0" smtClean="0"/>
              <a:t>“</a:t>
            </a:r>
            <a:r>
              <a:rPr lang="en-US" dirty="0" smtClean="0"/>
              <a:t>the </a:t>
            </a:r>
            <a:r>
              <a:rPr lang="en-US" b="1" dirty="0" smtClean="0"/>
              <a:t>measurement, collection, analysis </a:t>
            </a:r>
            <a:r>
              <a:rPr lang="en-US" dirty="0" smtClean="0"/>
              <a:t>and</a:t>
            </a:r>
            <a:r>
              <a:rPr lang="en-US" b="1" dirty="0" smtClean="0"/>
              <a:t> reporting </a:t>
            </a:r>
            <a:r>
              <a:rPr lang="en-US" dirty="0" smtClean="0"/>
              <a:t>of </a:t>
            </a:r>
            <a:r>
              <a:rPr lang="en-US" b="1" dirty="0" smtClean="0"/>
              <a:t>data</a:t>
            </a:r>
            <a:r>
              <a:rPr lang="en-US" dirty="0" smtClean="0"/>
              <a:t> about </a:t>
            </a:r>
            <a:r>
              <a:rPr lang="en-US" u="sng" dirty="0" smtClean="0"/>
              <a:t>learners </a:t>
            </a:r>
            <a:r>
              <a:rPr lang="en-US" dirty="0" smtClean="0"/>
              <a:t>and their </a:t>
            </a:r>
            <a:r>
              <a:rPr lang="en-US" u="sng" dirty="0" smtClean="0"/>
              <a:t>contexts</a:t>
            </a:r>
            <a:r>
              <a:rPr lang="en-US" dirty="0" smtClean="0"/>
              <a:t>, for purposes of </a:t>
            </a:r>
            <a:r>
              <a:rPr lang="en-US" i="1" dirty="0" smtClean="0"/>
              <a:t>understanding</a:t>
            </a:r>
            <a:r>
              <a:rPr lang="en-US" dirty="0" smtClean="0"/>
              <a:t> and </a:t>
            </a:r>
            <a:r>
              <a:rPr lang="en-US" i="1" dirty="0" smtClean="0"/>
              <a:t>optimizing</a:t>
            </a:r>
            <a:r>
              <a:rPr lang="en-US" dirty="0" smtClean="0"/>
              <a:t> learning and the environments in which it occurs</a:t>
            </a:r>
            <a:r>
              <a:rPr lang="en-US" sz="2200" i="1" dirty="0" smtClean="0"/>
              <a:t>.”, </a:t>
            </a:r>
            <a:r>
              <a:rPr lang="en-US" sz="2200" i="1" dirty="0" err="1" smtClean="0"/>
              <a:t>SoLAR</a:t>
            </a:r>
            <a:r>
              <a:rPr lang="en-US" sz="2200" i="1" dirty="0" smtClean="0"/>
              <a:t>, 1</a:t>
            </a:r>
            <a:r>
              <a:rPr lang="en-US" sz="2200" i="1" baseline="30000" dirty="0" smtClean="0"/>
              <a:t>st</a:t>
            </a:r>
            <a:r>
              <a:rPr lang="en-US" sz="2200" i="1" dirty="0" smtClean="0"/>
              <a:t> LAK, 2011</a:t>
            </a:r>
            <a:r>
              <a:rPr lang="en-US" sz="2200" dirty="0" smtClean="0"/>
              <a:t>.</a:t>
            </a:r>
            <a:endParaRPr lang="nl-NL" sz="2200" dirty="0" smtClean="0"/>
          </a:p>
          <a:p>
            <a:endParaRPr lang="nl-NL" dirty="0"/>
          </a:p>
        </p:txBody>
      </p:sp>
      <p:sp>
        <p:nvSpPr>
          <p:cNvPr id="4" name="Tekstvak 3"/>
          <p:cNvSpPr txBox="1"/>
          <p:nvPr/>
        </p:nvSpPr>
        <p:spPr>
          <a:xfrm>
            <a:off x="457200" y="5756831"/>
            <a:ext cx="4473725" cy="369332"/>
          </a:xfrm>
          <a:prstGeom prst="rect">
            <a:avLst/>
          </a:prstGeom>
          <a:noFill/>
        </p:spPr>
        <p:txBody>
          <a:bodyPr wrap="none" rtlCol="0">
            <a:spAutoFit/>
          </a:bodyPr>
          <a:lstStyle/>
          <a:p>
            <a:r>
              <a:rPr lang="nl-NL" dirty="0" smtClean="0"/>
              <a:t>Source: </a:t>
            </a:r>
            <a:r>
              <a:rPr lang="nl-NL" dirty="0" smtClean="0">
                <a:hlinkClick r:id="rId3"/>
              </a:rPr>
              <a:t>https://tekri.athabascau.ca/analytics/</a:t>
            </a:r>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Learning Analytics - </a:t>
            </a:r>
            <a:r>
              <a:rPr lang="nl-NL" dirty="0" err="1" smtClean="0"/>
              <a:t>Cycle</a:t>
            </a:r>
            <a:endParaRPr lang="nl-NL" dirty="0"/>
          </a:p>
        </p:txBody>
      </p:sp>
      <p:graphicFrame>
        <p:nvGraphicFramePr>
          <p:cNvPr id="4" name="Tijdelijke aanduiding voor inhoud 3"/>
          <p:cNvGraphicFramePr>
            <a:graphicFrameLocks noGrp="1"/>
          </p:cNvGraphicFramePr>
          <p:nvPr>
            <p:ph idx="1"/>
          </p:nvPr>
        </p:nvGraphicFramePr>
        <p:xfrm>
          <a:off x="0" y="1600200"/>
          <a:ext cx="9144000" cy="4290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kstvak 5"/>
          <p:cNvSpPr txBox="1"/>
          <p:nvPr/>
        </p:nvSpPr>
        <p:spPr>
          <a:xfrm>
            <a:off x="457200" y="5890437"/>
            <a:ext cx="6801798" cy="646331"/>
          </a:xfrm>
          <a:prstGeom prst="rect">
            <a:avLst/>
          </a:prstGeom>
          <a:noFill/>
        </p:spPr>
        <p:txBody>
          <a:bodyPr wrap="none" rtlCol="0">
            <a:spAutoFit/>
          </a:bodyPr>
          <a:lstStyle/>
          <a:p>
            <a:r>
              <a:rPr lang="nl-NL" dirty="0" smtClean="0"/>
              <a:t>Source: </a:t>
            </a:r>
            <a:r>
              <a:rPr lang="nl-NL" dirty="0" smtClean="0">
                <a:hlinkClick r:id="rId8"/>
              </a:rPr>
              <a:t>http://dougclow.org/2011/02/28/the-learning-analytics-cycle/</a:t>
            </a:r>
            <a:endParaRPr lang="nl-NL" dirty="0" smtClean="0"/>
          </a:p>
          <a:p>
            <a:endParaRPr lang="nl-N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RFne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1EB253EDDA8F40BD7D9BF23A96EEC9" ma:contentTypeVersion="0" ma:contentTypeDescription="Create a new document." ma:contentTypeScope="" ma:versionID="b34ac0844d05601599b5139be5f1f64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2E80C89-95B4-4D4D-84C6-B555E78E6939}">
  <ds:schemaRefs>
    <ds:schemaRef ds:uri="http://schemas.microsoft.com/sharepoint/v3/contenttype/forms"/>
  </ds:schemaRefs>
</ds:datastoreItem>
</file>

<file path=customXml/itemProps2.xml><?xml version="1.0" encoding="utf-8"?>
<ds:datastoreItem xmlns:ds="http://schemas.openxmlformats.org/officeDocument/2006/customXml" ds:itemID="{852E4FFC-0663-47DE-8F49-8A753382C00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E9E11BA5-407D-4BDD-ADF7-2698DA710F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SURFnet template</Template>
  <TotalTime>3957</TotalTime>
  <Words>1207</Words>
  <Application>Microsoft Office PowerPoint</Application>
  <PresentationFormat>Diavoorstelling (4:3)</PresentationFormat>
  <Paragraphs>230</Paragraphs>
  <Slides>32</Slides>
  <Notes>17</Notes>
  <HiddenSlides>0</HiddenSlides>
  <MMClips>7</MMClips>
  <ScaleCrop>false</ScaleCrop>
  <HeadingPairs>
    <vt:vector size="4" baseType="variant">
      <vt:variant>
        <vt:lpstr>Thema</vt:lpstr>
      </vt:variant>
      <vt:variant>
        <vt:i4>1</vt:i4>
      </vt:variant>
      <vt:variant>
        <vt:lpstr>Diatitels</vt:lpstr>
      </vt:variant>
      <vt:variant>
        <vt:i4>32</vt:i4>
      </vt:variant>
    </vt:vector>
  </HeadingPairs>
  <TitlesOfParts>
    <vt:vector size="33" baseType="lpstr">
      <vt:lpstr>SURFnet template</vt:lpstr>
      <vt:lpstr>Dia 1</vt:lpstr>
      <vt:lpstr>Outline</vt:lpstr>
      <vt:lpstr>Some Context </vt:lpstr>
      <vt:lpstr>SURF: ICT innovation by and for higher education and research</vt:lpstr>
      <vt:lpstr>SURF</vt:lpstr>
      <vt:lpstr>Dia 6</vt:lpstr>
      <vt:lpstr>Dia 7</vt:lpstr>
      <vt:lpstr>Learning Analytics</vt:lpstr>
      <vt:lpstr>Learning Analytics - Cycle</vt:lpstr>
      <vt:lpstr>Learner</vt:lpstr>
      <vt:lpstr>Data</vt:lpstr>
      <vt:lpstr>Metrics</vt:lpstr>
      <vt:lpstr>Interventions</vt:lpstr>
      <vt:lpstr>Now what? (1)</vt:lpstr>
      <vt:lpstr>Dia 15</vt:lpstr>
      <vt:lpstr>Characteristics</vt:lpstr>
      <vt:lpstr>Expert group</vt:lpstr>
      <vt:lpstr>Process of Selection</vt:lpstr>
      <vt:lpstr>Process during the Projects</vt:lpstr>
      <vt:lpstr>Projects: a variety of analytics</vt:lpstr>
      <vt:lpstr>User Needs  Free University of Amsterdam and the University of Amsterdam</vt:lpstr>
      <vt:lpstr>Vak voor Vak (Course by Course) Leiden University</vt:lpstr>
      <vt:lpstr>ProF analytics Maastricht University</vt:lpstr>
      <vt:lpstr>MAIS (Measure, Analyse, Inform, Steer) Delft University of Technology</vt:lpstr>
      <vt:lpstr>Pinpoint Twente University</vt:lpstr>
      <vt:lpstr>UvAnalytics  University of Amsterdam</vt:lpstr>
      <vt:lpstr>Curriculum Mining Eindhoven University</vt:lpstr>
      <vt:lpstr>Lessons Learned</vt:lpstr>
      <vt:lpstr>Network Meeting</vt:lpstr>
      <vt:lpstr>Recommendations</vt:lpstr>
      <vt:lpstr>Now what ? (2)</vt:lpstr>
      <vt:lpstr>Dia 32</vt:lpstr>
    </vt:vector>
  </TitlesOfParts>
  <Company>Multrix Benelux B.V.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Maryse Laseroms</dc:creator>
  <cp:lastModifiedBy>nlsrf0158</cp:lastModifiedBy>
  <cp:revision>135</cp:revision>
  <dcterms:created xsi:type="dcterms:W3CDTF">2012-05-25T12:27:26Z</dcterms:created>
  <dcterms:modified xsi:type="dcterms:W3CDTF">2012-11-08T16:37:31Z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0x010100DA1EB253EDDA8F40BD7D9BF23A96EEC9</vt:lpwstr>
  </property>
</Properties>
</file>