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60"/>
  </p:notesMasterIdLst>
  <p:handoutMasterIdLst>
    <p:handoutMasterId r:id="rId61"/>
  </p:handoutMasterIdLst>
  <p:sldIdLst>
    <p:sldId id="256" r:id="rId2"/>
    <p:sldId id="257" r:id="rId3"/>
    <p:sldId id="277" r:id="rId4"/>
    <p:sldId id="322" r:id="rId5"/>
    <p:sldId id="323" r:id="rId6"/>
    <p:sldId id="324" r:id="rId7"/>
    <p:sldId id="325" r:id="rId8"/>
    <p:sldId id="326" r:id="rId9"/>
    <p:sldId id="327" r:id="rId10"/>
    <p:sldId id="328" r:id="rId11"/>
    <p:sldId id="329" r:id="rId12"/>
    <p:sldId id="330" r:id="rId13"/>
    <p:sldId id="331" r:id="rId14"/>
    <p:sldId id="332" r:id="rId15"/>
    <p:sldId id="333" r:id="rId16"/>
    <p:sldId id="334" r:id="rId17"/>
    <p:sldId id="278" r:id="rId18"/>
    <p:sldId id="288" r:id="rId19"/>
    <p:sldId id="289" r:id="rId20"/>
    <p:sldId id="290" r:id="rId21"/>
    <p:sldId id="291" r:id="rId22"/>
    <p:sldId id="292" r:id="rId23"/>
    <p:sldId id="293" r:id="rId24"/>
    <p:sldId id="294" r:id="rId25"/>
    <p:sldId id="295" r:id="rId26"/>
    <p:sldId id="296" r:id="rId27"/>
    <p:sldId id="297" r:id="rId28"/>
    <p:sldId id="298" r:id="rId29"/>
    <p:sldId id="299" r:id="rId30"/>
    <p:sldId id="300" r:id="rId31"/>
    <p:sldId id="301" r:id="rId32"/>
    <p:sldId id="302" r:id="rId33"/>
    <p:sldId id="303" r:id="rId34"/>
    <p:sldId id="304" r:id="rId35"/>
    <p:sldId id="276" r:id="rId36"/>
    <p:sldId id="305" r:id="rId37"/>
    <p:sldId id="306" r:id="rId38"/>
    <p:sldId id="307" r:id="rId39"/>
    <p:sldId id="308" r:id="rId40"/>
    <p:sldId id="309" r:id="rId41"/>
    <p:sldId id="310" r:id="rId42"/>
    <p:sldId id="311" r:id="rId43"/>
    <p:sldId id="312" r:id="rId44"/>
    <p:sldId id="313" r:id="rId45"/>
    <p:sldId id="314" r:id="rId46"/>
    <p:sldId id="315" r:id="rId47"/>
    <p:sldId id="316" r:id="rId48"/>
    <p:sldId id="317" r:id="rId49"/>
    <p:sldId id="318" r:id="rId50"/>
    <p:sldId id="319" r:id="rId51"/>
    <p:sldId id="320" r:id="rId52"/>
    <p:sldId id="321" r:id="rId53"/>
    <p:sldId id="279" r:id="rId54"/>
    <p:sldId id="282" r:id="rId55"/>
    <p:sldId id="286" r:id="rId56"/>
    <p:sldId id="284" r:id="rId57"/>
    <p:sldId id="285" r:id="rId58"/>
    <p:sldId id="287" r:id="rId5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8920" autoAdjust="0"/>
    <p:restoredTop sz="95192" autoAdjust="0"/>
  </p:normalViewPr>
  <p:slideViewPr>
    <p:cSldViewPr>
      <p:cViewPr>
        <p:scale>
          <a:sx n="74" d="100"/>
          <a:sy n="74" d="100"/>
        </p:scale>
        <p:origin x="-2694" y="-900"/>
      </p:cViewPr>
      <p:guideLst>
        <p:guide orient="horz" pos="2160"/>
        <p:guide pos="2880"/>
      </p:guideLst>
    </p:cSldViewPr>
  </p:slideViewPr>
  <p:notesTextViewPr>
    <p:cViewPr>
      <p:scale>
        <a:sx n="1" d="1"/>
        <a:sy n="1" d="1"/>
      </p:scale>
      <p:origin x="0" y="0"/>
    </p:cViewPr>
  </p:notesTextViewPr>
  <p:notesViewPr>
    <p:cSldViewPr>
      <p:cViewPr varScale="1">
        <p:scale>
          <a:sx n="77" d="100"/>
          <a:sy n="77" d="100"/>
        </p:scale>
        <p:origin x="-2556"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482398F-9359-4EFF-BC6B-852EBD665D80}" type="doc">
      <dgm:prSet loTypeId="urn:diagrams.loki3.com/TabbedArc+Icon" loCatId="relationship" qsTypeId="urn:microsoft.com/office/officeart/2005/8/quickstyle/simple1" qsCatId="simple" csTypeId="urn:microsoft.com/office/officeart/2005/8/colors/accent1_2" csCatId="accent1" phldr="1"/>
      <dgm:spPr/>
    </dgm:pt>
    <dgm:pt modelId="{F5B3CBC5-F7DF-4204-8AD8-6C60828D7E7C}">
      <dgm:prSet phldrT="[Text]"/>
      <dgm:spPr>
        <a:solidFill>
          <a:srgbClr val="FF0000"/>
        </a:solidFill>
      </dgm:spPr>
      <dgm:t>
        <a:bodyPr/>
        <a:lstStyle/>
        <a:p>
          <a:r>
            <a:rPr lang="en-US" dirty="0" smtClean="0"/>
            <a:t>Foundational Skills</a:t>
          </a:r>
          <a:endParaRPr lang="en-US" dirty="0"/>
        </a:p>
      </dgm:t>
    </dgm:pt>
    <dgm:pt modelId="{6EEC122C-023D-4338-A837-FE96E75674BC}" type="parTrans" cxnId="{2CAAAD30-5ACA-4281-8C8C-F962988AE11D}">
      <dgm:prSet/>
      <dgm:spPr/>
      <dgm:t>
        <a:bodyPr/>
        <a:lstStyle/>
        <a:p>
          <a:endParaRPr lang="en-US"/>
        </a:p>
      </dgm:t>
    </dgm:pt>
    <dgm:pt modelId="{038ED552-95D6-4BFE-89B2-DD7B2716ECA9}" type="sibTrans" cxnId="{2CAAAD30-5ACA-4281-8C8C-F962988AE11D}">
      <dgm:prSet/>
      <dgm:spPr/>
      <dgm:t>
        <a:bodyPr/>
        <a:lstStyle/>
        <a:p>
          <a:endParaRPr lang="en-US"/>
        </a:p>
      </dgm:t>
    </dgm:pt>
    <dgm:pt modelId="{628310C3-02B4-4E55-B0FE-709CE724FCA2}">
      <dgm:prSet phldrT="[Text]"/>
      <dgm:spPr>
        <a:solidFill>
          <a:srgbClr val="00B050"/>
        </a:solidFill>
      </dgm:spPr>
      <dgm:t>
        <a:bodyPr/>
        <a:lstStyle/>
        <a:p>
          <a:r>
            <a:rPr lang="en-US" dirty="0" smtClean="0"/>
            <a:t>Personal and Social Skills</a:t>
          </a:r>
          <a:endParaRPr lang="en-US" dirty="0"/>
        </a:p>
      </dgm:t>
    </dgm:pt>
    <dgm:pt modelId="{15847130-BCF6-44BF-9FB1-D7CE5CEBD75F}" type="parTrans" cxnId="{1D80C7F2-8290-49C5-80BD-20F6A986A401}">
      <dgm:prSet/>
      <dgm:spPr/>
      <dgm:t>
        <a:bodyPr/>
        <a:lstStyle/>
        <a:p>
          <a:endParaRPr lang="en-US"/>
        </a:p>
      </dgm:t>
    </dgm:pt>
    <dgm:pt modelId="{CF67CD5C-3614-4B95-B97C-5005CE03DEF6}" type="sibTrans" cxnId="{1D80C7F2-8290-49C5-80BD-20F6A986A401}">
      <dgm:prSet/>
      <dgm:spPr/>
      <dgm:t>
        <a:bodyPr/>
        <a:lstStyle/>
        <a:p>
          <a:endParaRPr lang="en-US"/>
        </a:p>
      </dgm:t>
    </dgm:pt>
    <dgm:pt modelId="{F87A31DC-5E86-4EA7-AB28-14B0890FEF23}">
      <dgm:prSet phldrT="[Text]"/>
      <dgm:spPr>
        <a:solidFill>
          <a:srgbClr val="7030A0"/>
        </a:solidFill>
      </dgm:spPr>
      <dgm:t>
        <a:bodyPr/>
        <a:lstStyle/>
        <a:p>
          <a:r>
            <a:rPr lang="en-US" dirty="0" smtClean="0"/>
            <a:t>Content Knowledge</a:t>
          </a:r>
          <a:endParaRPr lang="en-US" dirty="0"/>
        </a:p>
      </dgm:t>
    </dgm:pt>
    <dgm:pt modelId="{DC0A360D-EC30-4366-8480-B896B001A977}" type="parTrans" cxnId="{9148620D-8693-4075-92A4-B379BE3289CD}">
      <dgm:prSet/>
      <dgm:spPr/>
      <dgm:t>
        <a:bodyPr/>
        <a:lstStyle/>
        <a:p>
          <a:endParaRPr lang="en-US"/>
        </a:p>
      </dgm:t>
    </dgm:pt>
    <dgm:pt modelId="{E4EA3048-53C3-4D62-A15F-957D1F05C381}" type="sibTrans" cxnId="{9148620D-8693-4075-92A4-B379BE3289CD}">
      <dgm:prSet/>
      <dgm:spPr/>
      <dgm:t>
        <a:bodyPr/>
        <a:lstStyle/>
        <a:p>
          <a:endParaRPr lang="en-US"/>
        </a:p>
      </dgm:t>
    </dgm:pt>
    <dgm:pt modelId="{AF47954A-1213-4A23-AB16-C5873FFB0A75}" type="pres">
      <dgm:prSet presAssocID="{0482398F-9359-4EFF-BC6B-852EBD665D80}" presName="Name0" presStyleCnt="0">
        <dgm:presLayoutVars>
          <dgm:dir/>
          <dgm:resizeHandles val="exact"/>
        </dgm:presLayoutVars>
      </dgm:prSet>
      <dgm:spPr/>
    </dgm:pt>
    <dgm:pt modelId="{9E90118F-AED4-4A2C-B948-1F7F299F8BA3}" type="pres">
      <dgm:prSet presAssocID="{F5B3CBC5-F7DF-4204-8AD8-6C60828D7E7C}" presName="twoplus" presStyleLbl="node1" presStyleIdx="0" presStyleCnt="3" custAng="2400000" custScaleX="110000" custScaleY="110000" custRadScaleRad="111859" custRadScaleInc="4640">
        <dgm:presLayoutVars>
          <dgm:bulletEnabled val="1"/>
        </dgm:presLayoutVars>
      </dgm:prSet>
      <dgm:spPr>
        <a:prstGeom prst="roundRect">
          <a:avLst/>
        </a:prstGeom>
      </dgm:spPr>
      <dgm:t>
        <a:bodyPr/>
        <a:lstStyle/>
        <a:p>
          <a:endParaRPr lang="en-US"/>
        </a:p>
      </dgm:t>
    </dgm:pt>
    <dgm:pt modelId="{022F58B7-D83D-4696-98A2-7E330D93897F}" type="pres">
      <dgm:prSet presAssocID="{628310C3-02B4-4E55-B0FE-709CE724FCA2}" presName="twoplus" presStyleLbl="node1" presStyleIdx="1" presStyleCnt="3" custScaleX="110000" custScaleY="110000" custRadScaleRad="92261" custRadScaleInc="-166">
        <dgm:presLayoutVars>
          <dgm:bulletEnabled val="1"/>
        </dgm:presLayoutVars>
      </dgm:prSet>
      <dgm:spPr>
        <a:prstGeom prst="roundRect">
          <a:avLst/>
        </a:prstGeom>
      </dgm:spPr>
      <dgm:t>
        <a:bodyPr/>
        <a:lstStyle/>
        <a:p>
          <a:endParaRPr lang="en-US"/>
        </a:p>
      </dgm:t>
    </dgm:pt>
    <dgm:pt modelId="{7B580A67-9363-499C-825B-BD3F974D2C3C}" type="pres">
      <dgm:prSet presAssocID="{F87A31DC-5E86-4EA7-AB28-14B0890FEF23}" presName="twoplus" presStyleLbl="node1" presStyleIdx="2" presStyleCnt="3" custAng="19200000" custScaleX="110000" custScaleY="110000" custRadScaleRad="111497" custRadScaleInc="-4867">
        <dgm:presLayoutVars>
          <dgm:bulletEnabled val="1"/>
        </dgm:presLayoutVars>
      </dgm:prSet>
      <dgm:spPr>
        <a:prstGeom prst="roundRect">
          <a:avLst/>
        </a:prstGeom>
      </dgm:spPr>
      <dgm:t>
        <a:bodyPr/>
        <a:lstStyle/>
        <a:p>
          <a:endParaRPr lang="en-US"/>
        </a:p>
      </dgm:t>
    </dgm:pt>
  </dgm:ptLst>
  <dgm:cxnLst>
    <dgm:cxn modelId="{1D80C7F2-8290-49C5-80BD-20F6A986A401}" srcId="{0482398F-9359-4EFF-BC6B-852EBD665D80}" destId="{628310C3-02B4-4E55-B0FE-709CE724FCA2}" srcOrd="1" destOrd="0" parTransId="{15847130-BCF6-44BF-9FB1-D7CE5CEBD75F}" sibTransId="{CF67CD5C-3614-4B95-B97C-5005CE03DEF6}"/>
    <dgm:cxn modelId="{9148620D-8693-4075-92A4-B379BE3289CD}" srcId="{0482398F-9359-4EFF-BC6B-852EBD665D80}" destId="{F87A31DC-5E86-4EA7-AB28-14B0890FEF23}" srcOrd="2" destOrd="0" parTransId="{DC0A360D-EC30-4366-8480-B896B001A977}" sibTransId="{E4EA3048-53C3-4D62-A15F-957D1F05C381}"/>
    <dgm:cxn modelId="{3C37D53B-D406-4BD2-89FF-D75CAD0C1E2F}" type="presOf" srcId="{0482398F-9359-4EFF-BC6B-852EBD665D80}" destId="{AF47954A-1213-4A23-AB16-C5873FFB0A75}" srcOrd="0" destOrd="0" presId="urn:diagrams.loki3.com/TabbedArc+Icon"/>
    <dgm:cxn modelId="{2CAAAD30-5ACA-4281-8C8C-F962988AE11D}" srcId="{0482398F-9359-4EFF-BC6B-852EBD665D80}" destId="{F5B3CBC5-F7DF-4204-8AD8-6C60828D7E7C}" srcOrd="0" destOrd="0" parTransId="{6EEC122C-023D-4338-A837-FE96E75674BC}" sibTransId="{038ED552-95D6-4BFE-89B2-DD7B2716ECA9}"/>
    <dgm:cxn modelId="{8FD99D0A-2FD9-44F4-A91B-8DCCDCAD8E6F}" type="presOf" srcId="{F5B3CBC5-F7DF-4204-8AD8-6C60828D7E7C}" destId="{9E90118F-AED4-4A2C-B948-1F7F299F8BA3}" srcOrd="0" destOrd="0" presId="urn:diagrams.loki3.com/TabbedArc+Icon"/>
    <dgm:cxn modelId="{B90FB712-7EE4-474E-8768-20A6AB72F792}" type="presOf" srcId="{F87A31DC-5E86-4EA7-AB28-14B0890FEF23}" destId="{7B580A67-9363-499C-825B-BD3F974D2C3C}" srcOrd="0" destOrd="0" presId="urn:diagrams.loki3.com/TabbedArc+Icon"/>
    <dgm:cxn modelId="{97B02529-7A91-4832-9CF2-E2A24050D433}" type="presOf" srcId="{628310C3-02B4-4E55-B0FE-709CE724FCA2}" destId="{022F58B7-D83D-4696-98A2-7E330D93897F}" srcOrd="0" destOrd="0" presId="urn:diagrams.loki3.com/TabbedArc+Icon"/>
    <dgm:cxn modelId="{73DC1D8B-5924-4885-89B2-E732850B04B7}" type="presParOf" srcId="{AF47954A-1213-4A23-AB16-C5873FFB0A75}" destId="{9E90118F-AED4-4A2C-B948-1F7F299F8BA3}" srcOrd="0" destOrd="0" presId="urn:diagrams.loki3.com/TabbedArc+Icon"/>
    <dgm:cxn modelId="{BD694D5A-BF11-40CC-9230-3D0CC71407D0}" type="presParOf" srcId="{AF47954A-1213-4A23-AB16-C5873FFB0A75}" destId="{022F58B7-D83D-4696-98A2-7E330D93897F}" srcOrd="1" destOrd="0" presId="urn:diagrams.loki3.com/TabbedArc+Icon"/>
    <dgm:cxn modelId="{7C9DC63E-2F52-4050-89D6-768F172235BC}" type="presParOf" srcId="{AF47954A-1213-4A23-AB16-C5873FFB0A75}" destId="{7B580A67-9363-499C-825B-BD3F974D2C3C}" srcOrd="2" destOrd="0" presId="urn:diagrams.loki3.com/TabbedArc+Ic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diagrams.loki3.com/TabbedArc+Icon">
  <dgm:title val="Tabbed Arc"/>
  <dgm:desc val="Use to show a set of related items arcing over a common area.  Best with small amounts of text."/>
  <dgm:catLst>
    <dgm:cat type="relationship" pri="20500"/>
    <dgm:cat type="officeonline" pri="4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dir/>
      <dgm:resizeHandles val="exact"/>
    </dgm:varLst>
    <dgm:choose name="Name1">
      <dgm:if name="Name2" axis="ch" ptType="node" func="cnt" op="equ" val="1">
        <dgm:alg type="cycle"/>
      </dgm:if>
      <dgm:else name="Name3">
        <dgm:choose name="Name4">
          <dgm:if name="Name5" axis="ch" ptType="node" func="cnt" op="lte" val="3">
            <dgm:choose name="Name6">
              <dgm:if name="Name7" func="var" arg="dir" op="equ" val="norm">
                <dgm:alg type="cycle">
                  <dgm:param type="stAng" val="-40"/>
                  <dgm:param type="spanAng" val="80"/>
                  <dgm:param type="rotPath" val="alongPath"/>
                </dgm:alg>
              </dgm:if>
              <dgm:else name="Name8">
                <dgm:alg type="cycle">
                  <dgm:param type="stAng" val="40"/>
                  <dgm:param type="spanAng" val="-80"/>
                  <dgm:param type="rotPath" val="alongPath"/>
                </dgm:alg>
              </dgm:else>
            </dgm:choose>
          </dgm:if>
          <dgm:else name="Name9">
            <dgm:choose name="Name10">
              <dgm:if name="Name11" func="var" arg="dir" op="equ" val="norm">
                <dgm:alg type="cycle">
                  <dgm:param type="stAng" val="-60"/>
                  <dgm:param type="spanAng" val="120"/>
                  <dgm:param type="rotPath" val="alongPath"/>
                </dgm:alg>
              </dgm:if>
              <dgm:else name="Name12">
                <dgm:alg type="cycle">
                  <dgm:param type="stAng" val="60"/>
                  <dgm:param type="spanAng" val="-120"/>
                  <dgm:param type="rotPath" val="alongPath"/>
                </dgm:alg>
              </dgm:else>
            </dgm:choose>
          </dgm:else>
        </dgm:choose>
      </dgm:else>
    </dgm:choose>
    <dgm:shape xmlns:r="http://schemas.openxmlformats.org/officeDocument/2006/relationships" r:blip="">
      <dgm:adjLst/>
    </dgm:shape>
    <dgm:presOf/>
    <dgm:choose name="Name13">
      <dgm:if name="Name14" axis="ch" ptType="node" func="cnt" op="equ" val="2">
        <dgm:constrLst>
          <dgm:constr type="w" for="ch" ptType="node" refType="w"/>
          <dgm:constr type="primFontSz" for="ch" ptType="node" op="equ" val="65"/>
          <dgm:constr type="sibSp" refType="w" fact="0.22"/>
        </dgm:constrLst>
      </dgm:if>
      <dgm:else name="Name15">
        <dgm:constrLst>
          <dgm:constr type="w" for="ch" ptType="node" refType="w"/>
          <dgm:constr type="primFontSz" for="ch" ptType="node" op="equ" val="65"/>
          <dgm:constr type="sibSp" refType="w" fact="0.14"/>
        </dgm:constrLst>
      </dgm:else>
    </dgm:choose>
    <dgm:ruleLst/>
    <dgm:forEach name="Name16" axis="ch" ptType="node">
      <dgm:choose name="Name17">
        <dgm:if name="Name18" axis="par ch" ptType="doc node" func="cnt" op="equ" val="1">
          <dgm:layoutNode name="one">
            <dgm:varLst>
              <dgm:bulletEnabled val="1"/>
            </dgm:varLst>
            <dgm:alg type="tx"/>
            <dgm:shape xmlns:r="http://schemas.openxmlformats.org/officeDocument/2006/relationships" type="round2SameRect" r:blip="">
              <dgm:adjLst/>
            </dgm:shape>
            <dgm:presOf axis="desOrSelf" ptType="node"/>
            <dgm:constrLst>
              <dgm:constr type="h" refType="w" fact="0.65"/>
              <dgm:constr type="tMarg" refType="primFontSz" fact="0.1"/>
              <dgm:constr type="bMarg" refType="primFontSz" fact="0.1"/>
              <dgm:constr type="lMarg" refType="primFontSz" fact="0.3"/>
              <dgm:constr type="rMarg" refType="primFontSz" fact="0.3"/>
            </dgm:constrLst>
            <dgm:ruleLst>
              <dgm:rule type="primFontSz" val="5" fact="NaN" max="NaN"/>
            </dgm:ruleLst>
          </dgm:layoutNode>
        </dgm:if>
        <dgm:else name="Name19">
          <dgm:layoutNode name="twoplus">
            <dgm:varLst>
              <dgm:bulletEnabled val="1"/>
            </dgm:varLst>
            <dgm:alg type="tx">
              <dgm:param type="autoTxRot" val="grav"/>
            </dgm:alg>
            <dgm:shape xmlns:r="http://schemas.openxmlformats.org/officeDocument/2006/relationships" type="round2SameRect" r:blip="">
              <dgm:adjLst/>
            </dgm:shape>
            <dgm:presOf axis="desOrSelf" ptType="node"/>
            <dgm:constrLst>
              <dgm:constr type="h" refType="w" fact="0.65"/>
              <dgm:constr type="tMarg" refType="primFontSz" fact="0.1"/>
              <dgm:constr type="bMarg" refType="primFontSz" fact="0.1"/>
              <dgm:constr type="lMarg" refType="primFontSz" fact="0.3"/>
              <dgm:constr type="rMarg" refType="primFontSz" fact="0.3"/>
            </dgm:constrLst>
            <dgm:ruleLst>
              <dgm:rule type="primFontSz" val="5" fact="NaN" max="NaN"/>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A897F6F-EA93-41A6-B116-0D243AC7BFF6}" type="datetimeFigureOut">
              <a:rPr lang="en-US" smtClean="0"/>
              <a:pPr/>
              <a:t>11/12/2012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1EDA333-9329-4AF7-9BE3-4CB9A8FB3B03}" type="slidenum">
              <a:rPr lang="en-US" smtClean="0"/>
              <a:pPr/>
              <a:t>‹#›</a:t>
            </a:fld>
            <a:endParaRPr lang="en-US"/>
          </a:p>
        </p:txBody>
      </p:sp>
    </p:spTree>
    <p:extLst>
      <p:ext uri="{BB962C8B-B14F-4D97-AF65-F5344CB8AC3E}">
        <p14:creationId xmlns:p14="http://schemas.microsoft.com/office/powerpoint/2010/main" val="35333721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BF3C536-B022-4B3B-BF44-277076C13EF6}" type="datetimeFigureOut">
              <a:rPr lang="en-US" smtClean="0"/>
              <a:pPr/>
              <a:t>11/12/2012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95ABBC2-E412-481D-97FB-4EB44A77651F}" type="slidenum">
              <a:rPr lang="en-US" smtClean="0"/>
              <a:pPr/>
              <a:t>‹#›</a:t>
            </a:fld>
            <a:endParaRPr lang="en-US"/>
          </a:p>
        </p:txBody>
      </p:sp>
    </p:spTree>
    <p:extLst>
      <p:ext uri="{BB962C8B-B14F-4D97-AF65-F5344CB8AC3E}">
        <p14:creationId xmlns:p14="http://schemas.microsoft.com/office/powerpoint/2010/main" val="35389198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nces.ed.gov/pubs2002/2002159.pdf" TargetMode="External"/><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www.wiley.com/WileyCDA/WileyTitle/productCd-0470888199.html" TargetMode="External"/><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news.yahoo.com/southern-hampshire-university-awarded-next-generation-learning-challenges-040143222.html" TargetMode="External"/><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B7BC27-9C96-C54B-9648-3F7ABA0B4B15}" type="slidenum">
              <a:rPr lang="en-US" smtClean="0"/>
              <a:t>4</a:t>
            </a:fld>
            <a:endParaRPr lang="en-US"/>
          </a:p>
        </p:txBody>
      </p:sp>
    </p:spTree>
    <p:extLst>
      <p:ext uri="{BB962C8B-B14F-4D97-AF65-F5344CB8AC3E}">
        <p14:creationId xmlns:p14="http://schemas.microsoft.com/office/powerpoint/2010/main" val="31562758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4572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BDB7BC27-9C96-C54B-9648-3F7ABA0B4B15}" type="slidenum">
              <a:rPr lang="en-US" smtClean="0"/>
              <a:t>16</a:t>
            </a:fld>
            <a:endParaRPr lang="en-US"/>
          </a:p>
        </p:txBody>
      </p:sp>
    </p:spTree>
    <p:extLst>
      <p:ext uri="{BB962C8B-B14F-4D97-AF65-F5344CB8AC3E}">
        <p14:creationId xmlns:p14="http://schemas.microsoft.com/office/powerpoint/2010/main" val="3987131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SNHU’s </a:t>
            </a:r>
            <a:r>
              <a:rPr lang="en-US" sz="1200" b="1" kern="1200" dirty="0" smtClean="0">
                <a:solidFill>
                  <a:schemeClr val="tx1"/>
                </a:solidFill>
                <a:effectLst/>
                <a:latin typeface="+mn-lt"/>
                <a:ea typeface="+mn-ea"/>
                <a:cs typeface="+mn-cs"/>
              </a:rPr>
              <a:t>Three-year degree </a:t>
            </a:r>
            <a:r>
              <a:rPr lang="en-US" sz="1200" kern="1200" dirty="0" smtClean="0">
                <a:solidFill>
                  <a:schemeClr val="tx1"/>
                </a:solidFill>
                <a:effectLst/>
                <a:latin typeface="+mn-lt"/>
                <a:ea typeface="+mn-ea"/>
                <a:cs typeface="+mn-cs"/>
              </a:rPr>
              <a:t>land-based program eschews seat time for competency mastery. It views learning as a constant and time as the variable. Students complete their 120 credit course of study in six semesters with no summer school, intersession or online courses needed. Approximately 30 credits are earned outside of the traditional seat time model. Research shows that the learning outcomes of this Integrated three-year competency-based model are at least as good as the traditional four-year model. Students score on a par with or above their four-year counterparts on nationally normed major tests and fully participate in extra-curricular activities, including NCAA athletics.</a:t>
            </a:r>
            <a:endParaRPr lang="en-US" b="1" dirty="0"/>
          </a:p>
        </p:txBody>
      </p:sp>
      <p:sp>
        <p:nvSpPr>
          <p:cNvPr id="4" name="Slide Number Placeholder 3"/>
          <p:cNvSpPr>
            <a:spLocks noGrp="1"/>
          </p:cNvSpPr>
          <p:nvPr>
            <p:ph type="sldNum" sz="quarter" idx="10"/>
          </p:nvPr>
        </p:nvSpPr>
        <p:spPr/>
        <p:txBody>
          <a:bodyPr/>
          <a:lstStyle/>
          <a:p>
            <a:fld id="{295ABBC2-E412-481D-97FB-4EB44A77651F}" type="slidenum">
              <a:rPr lang="en-US" smtClean="0"/>
              <a:t>39</a:t>
            </a:fld>
            <a:endParaRPr lang="en-US"/>
          </a:p>
        </p:txBody>
      </p:sp>
    </p:spTree>
    <p:extLst>
      <p:ext uri="{BB962C8B-B14F-4D97-AF65-F5344CB8AC3E}">
        <p14:creationId xmlns:p14="http://schemas.microsoft.com/office/powerpoint/2010/main" val="26138158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Competencies</a:t>
            </a:r>
            <a:r>
              <a:rPr lang="en-US" baseline="0" dirty="0" smtClean="0"/>
              <a:t> &amp; learning experiences </a:t>
            </a:r>
            <a:r>
              <a:rPr lang="en-US" baseline="0" dirty="0" smtClean="0">
                <a:sym typeface="Wingdings" pitchFamily="2" charset="2"/>
              </a:rPr>
              <a:t>  measurable learning outcomes: Must align with competencies. </a:t>
            </a:r>
            <a:endParaRPr lang="en-US" dirty="0" smtClean="0"/>
          </a:p>
          <a:p>
            <a:endParaRPr lang="en-US" dirty="0"/>
          </a:p>
        </p:txBody>
      </p:sp>
      <p:sp>
        <p:nvSpPr>
          <p:cNvPr id="4" name="Slide Number Placeholder 3"/>
          <p:cNvSpPr>
            <a:spLocks noGrp="1"/>
          </p:cNvSpPr>
          <p:nvPr>
            <p:ph type="sldNum" sz="quarter" idx="10"/>
          </p:nvPr>
        </p:nvSpPr>
        <p:spPr/>
        <p:txBody>
          <a:bodyPr/>
          <a:lstStyle/>
          <a:p>
            <a:fld id="{295ABBC2-E412-481D-97FB-4EB44A77651F}" type="slidenum">
              <a:rPr lang="en-US" smtClean="0"/>
              <a:t>40</a:t>
            </a:fld>
            <a:endParaRPr lang="en-US"/>
          </a:p>
        </p:txBody>
      </p:sp>
    </p:spTree>
    <p:extLst>
      <p:ext uri="{BB962C8B-B14F-4D97-AF65-F5344CB8AC3E}">
        <p14:creationId xmlns:p14="http://schemas.microsoft.com/office/powerpoint/2010/main" val="40480368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Defining and Assessing</a:t>
            </a:r>
            <a:r>
              <a:rPr lang="en-US" baseline="0" dirty="0" smtClean="0"/>
              <a:t> </a:t>
            </a:r>
            <a:r>
              <a:rPr lang="en-US" dirty="0" smtClean="0"/>
              <a:t>Learning: Exploring</a:t>
            </a:r>
            <a:r>
              <a:rPr lang="en-US" baseline="0" dirty="0" smtClean="0"/>
              <a:t> </a:t>
            </a:r>
            <a:r>
              <a:rPr lang="en-US" dirty="0" smtClean="0"/>
              <a:t>Competency-Based Initiatives:</a:t>
            </a:r>
            <a:r>
              <a:rPr lang="en-US" baseline="0" dirty="0" smtClean="0"/>
              <a:t> </a:t>
            </a:r>
            <a:r>
              <a:rPr lang="en-US" dirty="0" smtClean="0"/>
              <a:t>Report of the National Postsecondary</a:t>
            </a:r>
            <a:r>
              <a:rPr lang="en-US" baseline="0" dirty="0" smtClean="0"/>
              <a:t> </a:t>
            </a:r>
            <a:r>
              <a:rPr lang="en-US" dirty="0" smtClean="0"/>
              <a:t>Education Cooperative Working Group on Competency Based Initiatives in Postsecondary Education </a:t>
            </a:r>
            <a:r>
              <a:rPr lang="en-US" baseline="0" dirty="0" smtClean="0"/>
              <a:t> </a:t>
            </a:r>
            <a:r>
              <a:rPr lang="en-US" dirty="0" smtClean="0"/>
              <a:t>2002  </a:t>
            </a:r>
            <a:r>
              <a:rPr lang="en-US" baseline="0" dirty="0" smtClean="0"/>
              <a:t> </a:t>
            </a:r>
            <a:r>
              <a:rPr lang="en-US" dirty="0" smtClean="0">
                <a:hlinkClick r:id="rId3"/>
              </a:rPr>
              <a:t>http://nces.ed.gov/pubs2002/2002159.pdf</a:t>
            </a:r>
            <a:endParaRPr lang="en-US" dirty="0" smtClean="0"/>
          </a:p>
          <a:p>
            <a:pPr defTabSz="905613">
              <a:defRPr/>
            </a:pPr>
            <a:endParaRPr lang="en-US" dirty="0" smtClean="0"/>
          </a:p>
          <a:p>
            <a:pPr defTabSz="905613">
              <a:defRPr/>
            </a:pPr>
            <a:r>
              <a:rPr lang="en-US" dirty="0" smtClean="0"/>
              <a:t>Traits and Characteristics are the foundation for learning, the innate make-up of </a:t>
            </a:r>
          </a:p>
          <a:p>
            <a:pPr defTabSz="905613">
              <a:defRPr/>
            </a:pPr>
            <a:r>
              <a:rPr lang="en-US" dirty="0" smtClean="0"/>
              <a:t>individuals on which further experiences can be built.  Differences in traits and </a:t>
            </a:r>
          </a:p>
          <a:p>
            <a:pPr defTabSz="905613">
              <a:defRPr/>
            </a:pPr>
            <a:r>
              <a:rPr lang="en-US" dirty="0" smtClean="0"/>
              <a:t>characteristics help explain why people pursue different learning experiences and </a:t>
            </a:r>
          </a:p>
          <a:p>
            <a:pPr defTabSz="905613">
              <a:defRPr/>
            </a:pPr>
            <a:r>
              <a:rPr lang="en-US" dirty="0" smtClean="0"/>
              <a:t>acquire different levels and kinds of knowledge and skills. </a:t>
            </a:r>
          </a:p>
          <a:p>
            <a:pPr defTabSz="905613">
              <a:defRPr/>
            </a:pPr>
            <a:r>
              <a:rPr lang="en-US" dirty="0" smtClean="0"/>
              <a:t>• Skills, Abilities, and Knowledge are developed through learning experiences, </a:t>
            </a:r>
          </a:p>
          <a:p>
            <a:pPr defTabSz="905613">
              <a:defRPr/>
            </a:pPr>
            <a:r>
              <a:rPr lang="en-US" dirty="0" smtClean="0"/>
              <a:t>broadly defined to include school, work, participation in community affairs, etc. </a:t>
            </a:r>
          </a:p>
          <a:p>
            <a:pPr defTabSz="905613">
              <a:defRPr/>
            </a:pPr>
            <a:r>
              <a:rPr lang="en-US" dirty="0" smtClean="0"/>
              <a:t>(although the Competency-Based Initiatives project is focusing on formally </a:t>
            </a:r>
          </a:p>
          <a:p>
            <a:pPr defTabSz="905613">
              <a:defRPr/>
            </a:pPr>
            <a:r>
              <a:rPr lang="en-US" dirty="0" smtClean="0"/>
              <a:t>organized postsecondary education learning processes).  </a:t>
            </a:r>
          </a:p>
          <a:p>
            <a:pPr defTabSz="905613">
              <a:defRPr/>
            </a:pPr>
            <a:r>
              <a:rPr lang="en-US" dirty="0" smtClean="0"/>
              <a:t>• Competencies are the result of integrative learning experiences in which skills, </a:t>
            </a:r>
          </a:p>
          <a:p>
            <a:pPr defTabSz="905613">
              <a:defRPr/>
            </a:pPr>
            <a:r>
              <a:rPr lang="en-US" dirty="0" smtClean="0"/>
              <a:t>abilities, and knowledge interact to form bundles that have currency in relation to the </a:t>
            </a:r>
          </a:p>
          <a:p>
            <a:pPr defTabSz="905613">
              <a:defRPr/>
            </a:pPr>
            <a:r>
              <a:rPr lang="en-US" dirty="0" smtClean="0"/>
              <a:t>task for which they are assembled. </a:t>
            </a:r>
          </a:p>
          <a:p>
            <a:pPr defTabSz="905613">
              <a:defRPr/>
            </a:pPr>
            <a:r>
              <a:rPr lang="en-US" dirty="0" smtClean="0"/>
              <a:t>• Demonstrations are the results of applying competencies.  It is at this level that </a:t>
            </a:r>
          </a:p>
          <a:p>
            <a:pPr defTabSz="905613">
              <a:defRPr/>
            </a:pPr>
            <a:r>
              <a:rPr lang="en-US" dirty="0" smtClean="0"/>
              <a:t>performance can be assessed.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295ABBC2-E412-481D-97FB-4EB44A77651F}" type="slidenum">
              <a:rPr lang="en-US" smtClean="0"/>
              <a:t>41</a:t>
            </a:fld>
            <a:endParaRPr lang="en-US"/>
          </a:p>
        </p:txBody>
      </p:sp>
    </p:spTree>
    <p:extLst>
      <p:ext uri="{BB962C8B-B14F-4D97-AF65-F5344CB8AC3E}">
        <p14:creationId xmlns:p14="http://schemas.microsoft.com/office/powerpoint/2010/main" val="32819721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three-year program is based upon competencies, which consist of knowledge and skills. Together, these competencies define what a college-educated person should know and be able to do. Employers are happy because they are assured that graduates from competency-based programs have earned a high-quality education. Students are well prepared to go on to graduate school, and many do. </a:t>
            </a:r>
            <a:endParaRPr lang="en-US" dirty="0"/>
          </a:p>
        </p:txBody>
      </p:sp>
      <p:sp>
        <p:nvSpPr>
          <p:cNvPr id="4" name="Slide Number Placeholder 3"/>
          <p:cNvSpPr>
            <a:spLocks noGrp="1"/>
          </p:cNvSpPr>
          <p:nvPr>
            <p:ph type="sldNum" sz="quarter" idx="10"/>
          </p:nvPr>
        </p:nvSpPr>
        <p:spPr/>
        <p:txBody>
          <a:bodyPr/>
          <a:lstStyle/>
          <a:p>
            <a:fld id="{295ABBC2-E412-481D-97FB-4EB44A77651F}" type="slidenum">
              <a:rPr lang="en-US" smtClean="0"/>
              <a:t>42</a:t>
            </a:fld>
            <a:endParaRPr lang="en-US"/>
          </a:p>
        </p:txBody>
      </p:sp>
    </p:spTree>
    <p:extLst>
      <p:ext uri="{BB962C8B-B14F-4D97-AF65-F5344CB8AC3E}">
        <p14:creationId xmlns:p14="http://schemas.microsoft.com/office/powerpoint/2010/main" val="22588598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retention and graduation statistics are quite remarkable with an overall first-to-second-year retention rate of 87 percent, in contrast to a 71 percent national rate for four-year students. The overall on-time SNHU three-year-graduation rate is 79 percent compared to a national on-time four-year-graduation rate of 39 percent. The program is in its 15th year. It saves students 25% of their college costs and saves institutional almost that much in course delivery costs.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Reference</a:t>
            </a:r>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Bradley, M., Seidman, R., &amp; Painchaud, S. (2012). </a:t>
            </a:r>
            <a:r>
              <a:rPr lang="en-US" sz="1200" i="1" kern="1200" dirty="0" smtClean="0">
                <a:solidFill>
                  <a:schemeClr val="tx1"/>
                </a:solidFill>
                <a:effectLst/>
                <a:latin typeface="+mn-lt"/>
                <a:ea typeface="+mn-ea"/>
                <a:cs typeface="+mn-cs"/>
              </a:rPr>
              <a:t>Saving Higher Education: </a:t>
            </a:r>
            <a:r>
              <a:rPr lang="en-US" sz="1200" i="1" u="none" strike="noStrike" kern="1200" dirty="0" smtClean="0">
                <a:solidFill>
                  <a:schemeClr val="tx1"/>
                </a:solidFill>
                <a:effectLst/>
                <a:latin typeface="+mn-lt"/>
                <a:ea typeface="+mn-ea"/>
                <a:cs typeface="+mn-cs"/>
                <a:hlinkClick r:id="rId3"/>
              </a:rPr>
              <a:t>The Integrated, Competency-Based Three-Year Bachelor's Degree Program</a:t>
            </a:r>
            <a:r>
              <a:rPr lang="en-US" sz="1200" kern="1200" dirty="0" smtClean="0">
                <a:solidFill>
                  <a:schemeClr val="tx1"/>
                </a:solidFill>
                <a:effectLst/>
                <a:latin typeface="+mn-lt"/>
                <a:ea typeface="+mn-ea"/>
                <a:cs typeface="+mn-cs"/>
              </a:rPr>
              <a:t>. San Francisco: Wiley.</a:t>
            </a:r>
          </a:p>
          <a:p>
            <a:endParaRPr lang="en-US" dirty="0"/>
          </a:p>
        </p:txBody>
      </p:sp>
      <p:sp>
        <p:nvSpPr>
          <p:cNvPr id="4" name="Slide Number Placeholder 3"/>
          <p:cNvSpPr>
            <a:spLocks noGrp="1"/>
          </p:cNvSpPr>
          <p:nvPr>
            <p:ph type="sldNum" sz="quarter" idx="10"/>
          </p:nvPr>
        </p:nvSpPr>
        <p:spPr/>
        <p:txBody>
          <a:bodyPr/>
          <a:lstStyle/>
          <a:p>
            <a:fld id="{295ABBC2-E412-481D-97FB-4EB44A77651F}" type="slidenum">
              <a:rPr lang="en-US" smtClean="0"/>
              <a:t>43</a:t>
            </a:fld>
            <a:endParaRPr lang="en-US"/>
          </a:p>
        </p:txBody>
      </p:sp>
    </p:spTree>
    <p:extLst>
      <p:ext uri="{BB962C8B-B14F-4D97-AF65-F5344CB8AC3E}">
        <p14:creationId xmlns:p14="http://schemas.microsoft.com/office/powerpoint/2010/main" val="31688742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dirty="0" smtClean="0"/>
              <a:t>This is the result.</a:t>
            </a:r>
            <a:r>
              <a:rPr lang="en-US" baseline="0" dirty="0" smtClean="0"/>
              <a:t> Year One. Similar for other years.</a:t>
            </a:r>
          </a:p>
          <a:p>
            <a:pPr>
              <a:spcBef>
                <a:spcPct val="0"/>
              </a:spcBef>
            </a:pPr>
            <a:r>
              <a:rPr lang="en-US" baseline="0" dirty="0" smtClean="0"/>
              <a:t>Overview of modules, connecting themes, week-long integrating experiences.</a:t>
            </a:r>
          </a:p>
          <a:p>
            <a:pPr>
              <a:spcBef>
                <a:spcPct val="0"/>
              </a:spcBef>
            </a:pPr>
            <a:endParaRPr lang="en-US" baseline="0" dirty="0" smtClean="0"/>
          </a:p>
          <a:p>
            <a:pPr marL="0" marR="0" indent="0" algn="l" defTabSz="914400" rtl="0" eaLnBrk="1" fontAlgn="auto" latinLnBrk="0" hangingPunct="1">
              <a:lnSpc>
                <a:spcPct val="100000"/>
              </a:lnSpc>
              <a:spcBef>
                <a:spcPct val="0"/>
              </a:spcBef>
              <a:spcAft>
                <a:spcPts val="0"/>
              </a:spcAft>
              <a:buClrTx/>
              <a:buSzTx/>
              <a:buFontTx/>
              <a:buNone/>
              <a:tabLst/>
              <a:defRPr/>
            </a:pPr>
            <a:r>
              <a:rPr lang="en-US" sz="1200" b="0" kern="1200" dirty="0" smtClean="0">
                <a:solidFill>
                  <a:schemeClr val="tx1"/>
                </a:solidFill>
                <a:effectLst/>
                <a:latin typeface="+mn-lt"/>
                <a:ea typeface="+mn-ea"/>
                <a:cs typeface="+mn-cs"/>
              </a:rPr>
              <a:t>SNHU School of Business is</a:t>
            </a:r>
            <a:r>
              <a:rPr lang="en-US" sz="1200" b="0" kern="1200" baseline="0" dirty="0" smtClean="0">
                <a:solidFill>
                  <a:schemeClr val="tx1"/>
                </a:solidFill>
                <a:effectLst/>
                <a:latin typeface="+mn-lt"/>
                <a:ea typeface="+mn-ea"/>
                <a:cs typeface="+mn-cs"/>
              </a:rPr>
              <a:t> moving to all 3Yr Integrated degree majors. Total of three in 2013. More to follow.</a:t>
            </a:r>
          </a:p>
          <a:p>
            <a:pPr>
              <a:spcBef>
                <a:spcPct val="0"/>
              </a:spcBef>
            </a:pPr>
            <a:endParaRPr lang="en-US" dirty="0" smtClean="0"/>
          </a:p>
          <a:p>
            <a:endParaRPr lang="en-US" dirty="0"/>
          </a:p>
        </p:txBody>
      </p:sp>
      <p:sp>
        <p:nvSpPr>
          <p:cNvPr id="4" name="Slide Number Placeholder 3"/>
          <p:cNvSpPr>
            <a:spLocks noGrp="1"/>
          </p:cNvSpPr>
          <p:nvPr>
            <p:ph type="sldNum" sz="quarter" idx="10"/>
          </p:nvPr>
        </p:nvSpPr>
        <p:spPr/>
        <p:txBody>
          <a:bodyPr/>
          <a:lstStyle/>
          <a:p>
            <a:fld id="{295ABBC2-E412-481D-97FB-4EB44A77651F}" type="slidenum">
              <a:rPr lang="en-US" smtClean="0"/>
              <a:t>44</a:t>
            </a:fld>
            <a:endParaRPr lang="en-US"/>
          </a:p>
        </p:txBody>
      </p:sp>
    </p:spTree>
    <p:extLst>
      <p:ext uri="{BB962C8B-B14F-4D97-AF65-F5344CB8AC3E}">
        <p14:creationId xmlns:p14="http://schemas.microsoft.com/office/powerpoint/2010/main" val="26492388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Alignment is key. Interdisciplinary pedagogy</a:t>
            </a:r>
            <a:r>
              <a:rPr lang="en-US" baseline="0" dirty="0" smtClean="0"/>
              <a:t> and content is encouraged.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 side benefit of reworking of the traditional four year curriculum into a competency and assessment-based Integrated three-year model is that faculty rethinks everything that they have been doing – including the artificial division of disciplines and content, and their pedagogical approaches to teaching and learning.</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295ABBC2-E412-481D-97FB-4EB44A77651F}" type="slidenum">
              <a:rPr lang="en-US" smtClean="0"/>
              <a:t>45</a:t>
            </a:fld>
            <a:endParaRPr lang="en-US"/>
          </a:p>
        </p:txBody>
      </p:sp>
    </p:spTree>
    <p:extLst>
      <p:ext uri="{BB962C8B-B14F-4D97-AF65-F5344CB8AC3E}">
        <p14:creationId xmlns:p14="http://schemas.microsoft.com/office/powerpoint/2010/main" val="19665469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 pilot project begins in January</a:t>
            </a:r>
            <a:r>
              <a:rPr lang="en-US" sz="1200" kern="1200" baseline="0" dirty="0" smtClean="0">
                <a:solidFill>
                  <a:schemeClr val="tx1"/>
                </a:solidFill>
                <a:effectLst/>
                <a:latin typeface="+mn-lt"/>
                <a:ea typeface="+mn-ea"/>
                <a:cs typeface="+mn-cs"/>
              </a:rPr>
              <a:t> 2013</a:t>
            </a:r>
            <a:r>
              <a:rPr lang="en-US" sz="1200" kern="1200" dirty="0" smtClean="0">
                <a:solidFill>
                  <a:schemeClr val="tx1"/>
                </a:solidFill>
                <a:effectLst/>
                <a:latin typeface="+mn-lt"/>
                <a:ea typeface="+mn-ea"/>
                <a:cs typeface="+mn-cs"/>
              </a:rPr>
              <a:t> supported by a $1M Next Generation Learning Challenges grant. This is an online A.A. in General Studies degree that is self-paced, self-directed and competency-based. Plans for a future B.A.</a:t>
            </a:r>
            <a:r>
              <a:rPr lang="en-US" sz="1200" kern="1200" baseline="0" dirty="0" smtClean="0">
                <a:solidFill>
                  <a:schemeClr val="tx1"/>
                </a:solidFill>
                <a:effectLst/>
                <a:latin typeface="+mn-lt"/>
                <a:ea typeface="+mn-ea"/>
                <a:cs typeface="+mn-cs"/>
              </a:rPr>
              <a:t> </a:t>
            </a:r>
            <a:endParaRPr lang="en-US" dirty="0" smtClean="0"/>
          </a:p>
          <a:p>
            <a:endParaRPr lang="en-US" dirty="0"/>
          </a:p>
        </p:txBody>
      </p:sp>
      <p:sp>
        <p:nvSpPr>
          <p:cNvPr id="4" name="Slide Number Placeholder 3"/>
          <p:cNvSpPr>
            <a:spLocks noGrp="1"/>
          </p:cNvSpPr>
          <p:nvPr>
            <p:ph type="sldNum" sz="quarter" idx="10"/>
          </p:nvPr>
        </p:nvSpPr>
        <p:spPr/>
        <p:txBody>
          <a:bodyPr/>
          <a:lstStyle/>
          <a:p>
            <a:fld id="{295ABBC2-E412-481D-97FB-4EB44A77651F}" type="slidenum">
              <a:rPr lang="en-US" smtClean="0"/>
              <a:t>46</a:t>
            </a:fld>
            <a:endParaRPr lang="en-US"/>
          </a:p>
        </p:txBody>
      </p:sp>
    </p:spTree>
    <p:extLst>
      <p:ext uri="{BB962C8B-B14F-4D97-AF65-F5344CB8AC3E}">
        <p14:creationId xmlns:p14="http://schemas.microsoft.com/office/powerpoint/2010/main" val="41771964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goal is to offer higher education opportunities to those who are underserved. The program is intentionally designed to support student persistence toward completion. The A.A. degree program is low cost: $5,000. </a:t>
            </a:r>
            <a:r>
              <a:rPr lang="en-US" sz="1200" b="1" kern="1200" dirty="0" smtClean="0">
                <a:solidFill>
                  <a:schemeClr val="tx1"/>
                </a:solidFill>
                <a:effectLst/>
                <a:latin typeface="+mn-lt"/>
                <a:ea typeface="+mn-ea"/>
                <a:cs typeface="+mn-cs"/>
              </a:rPr>
              <a:t>Because</a:t>
            </a:r>
            <a:r>
              <a:rPr lang="en-US" sz="1200" b="1" kern="1200" baseline="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study is self-paced there are no conventional faculty roles in the actual instruction.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Each student enters into an Individualized Mastery Plan with a ‘coach’ who serves in an advisory role. There are no set courses in the traditional sense. </a:t>
            </a:r>
            <a:r>
              <a:rPr lang="en-US" sz="1200" b="1" kern="1200" dirty="0" smtClean="0">
                <a:solidFill>
                  <a:schemeClr val="tx1"/>
                </a:solidFill>
                <a:effectLst/>
                <a:latin typeface="+mn-lt"/>
                <a:ea typeface="+mn-ea"/>
                <a:cs typeface="+mn-cs"/>
              </a:rPr>
              <a:t>Students choose the order and speed with which they progress through their program of competency mastery.</a:t>
            </a:r>
            <a:r>
              <a:rPr lang="en-US" sz="1200" kern="1200" dirty="0" smtClean="0">
                <a:solidFill>
                  <a:schemeClr val="tx1"/>
                </a:solidFill>
                <a:effectLst/>
                <a:latin typeface="+mn-lt"/>
                <a:ea typeface="+mn-ea"/>
                <a:cs typeface="+mn-cs"/>
              </a:rPr>
              <a:t> Taken together, the competencies map into traditional for-credit courses offered by SNHU. Assessment is carried out by trained graders using expert-designed analytic rubrics. Student artifacts are collected in an e-portfolio system. </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295ABBC2-E412-481D-97FB-4EB44A77651F}" type="slidenum">
              <a:rPr lang="en-US" smtClean="0"/>
              <a:t>47</a:t>
            </a:fld>
            <a:endParaRPr lang="en-US"/>
          </a:p>
        </p:txBody>
      </p:sp>
    </p:spTree>
    <p:extLst>
      <p:ext uri="{BB962C8B-B14F-4D97-AF65-F5344CB8AC3E}">
        <p14:creationId xmlns:p14="http://schemas.microsoft.com/office/powerpoint/2010/main" val="31639470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B7BC27-9C96-C54B-9648-3F7ABA0B4B15}" type="slidenum">
              <a:rPr lang="en-US" smtClean="0"/>
              <a:t>5</a:t>
            </a:fld>
            <a:endParaRPr lang="en-US"/>
          </a:p>
        </p:txBody>
      </p:sp>
    </p:spTree>
    <p:extLst>
      <p:ext uri="{BB962C8B-B14F-4D97-AF65-F5344CB8AC3E}">
        <p14:creationId xmlns:p14="http://schemas.microsoft.com/office/powerpoint/2010/main" val="2728929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95ABBC2-E412-481D-97FB-4EB44A77651F}" type="slidenum">
              <a:rPr lang="en-US" smtClean="0"/>
              <a:t>48</a:t>
            </a:fld>
            <a:endParaRPr lang="en-US"/>
          </a:p>
        </p:txBody>
      </p:sp>
    </p:spTree>
    <p:extLst>
      <p:ext uri="{BB962C8B-B14F-4D97-AF65-F5344CB8AC3E}">
        <p14:creationId xmlns:p14="http://schemas.microsoft.com/office/powerpoint/2010/main" val="40580479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95ABBC2-E412-481D-97FB-4EB44A77651F}" type="slidenum">
              <a:rPr lang="en-US" smtClean="0"/>
              <a:t>49</a:t>
            </a:fld>
            <a:endParaRPr lang="en-US"/>
          </a:p>
        </p:txBody>
      </p:sp>
    </p:spTree>
    <p:extLst>
      <p:ext uri="{BB962C8B-B14F-4D97-AF65-F5344CB8AC3E}">
        <p14:creationId xmlns:p14="http://schemas.microsoft.com/office/powerpoint/2010/main" val="40580479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95ABBC2-E412-481D-97FB-4EB44A77651F}" type="slidenum">
              <a:rPr lang="en-US" smtClean="0"/>
              <a:t>50</a:t>
            </a:fld>
            <a:endParaRPr lang="en-US"/>
          </a:p>
        </p:txBody>
      </p:sp>
    </p:spTree>
    <p:extLst>
      <p:ext uri="{BB962C8B-B14F-4D97-AF65-F5344CB8AC3E}">
        <p14:creationId xmlns:p14="http://schemas.microsoft.com/office/powerpoint/2010/main" val="79370556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95ABBC2-E412-481D-97FB-4EB44A77651F}" type="slidenum">
              <a:rPr lang="en-US" smtClean="0"/>
              <a:t>51</a:t>
            </a:fld>
            <a:endParaRPr lang="en-US"/>
          </a:p>
        </p:txBody>
      </p:sp>
    </p:spTree>
    <p:extLst>
      <p:ext uri="{BB962C8B-B14F-4D97-AF65-F5344CB8AC3E}">
        <p14:creationId xmlns:p14="http://schemas.microsoft.com/office/powerpoint/2010/main" val="40580479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new degree program is approved by SNHU’s regional accrediting body, New England Association of Schools and Colleges.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More</a:t>
            </a:r>
            <a:r>
              <a:rPr lang="en-US" sz="1200" kern="1200" baseline="0" dirty="0" smtClean="0">
                <a:solidFill>
                  <a:schemeClr val="tx1"/>
                </a:solidFill>
                <a:effectLst/>
                <a:latin typeface="+mn-lt"/>
                <a:ea typeface="+mn-ea"/>
                <a:cs typeface="+mn-cs"/>
              </a:rPr>
              <a:t> on College for America at 4:30pm today in Four Seasons Ballroom.</a:t>
            </a:r>
            <a:endParaRPr lang="en-US" sz="1200" kern="1200" dirty="0" smtClean="0">
              <a:solidFill>
                <a:schemeClr val="tx1"/>
              </a:solidFill>
              <a:effectLst/>
              <a:latin typeface="+mn-lt"/>
              <a:ea typeface="+mn-ea"/>
              <a:cs typeface="+mn-cs"/>
            </a:endParaRP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Reference</a:t>
            </a:r>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r>
              <a:rPr lang="en-US" sz="1200" kern="1200" dirty="0" err="1" smtClean="0">
                <a:solidFill>
                  <a:schemeClr val="tx1"/>
                </a:solidFill>
                <a:effectLst/>
                <a:latin typeface="+mn-lt"/>
                <a:ea typeface="+mn-ea"/>
                <a:cs typeface="+mn-cs"/>
              </a:rPr>
              <a:t>PRWeb</a:t>
            </a:r>
            <a:r>
              <a:rPr lang="en-US" sz="1200" kern="1200" dirty="0" smtClean="0">
                <a:solidFill>
                  <a:schemeClr val="tx1"/>
                </a:solidFill>
                <a:effectLst/>
                <a:latin typeface="+mn-lt"/>
                <a:ea typeface="+mn-ea"/>
                <a:cs typeface="+mn-cs"/>
              </a:rPr>
              <a:t> (2012, June 21). Southern New Hampshire University Awarded Next Generation Learning Challenges Grant. Yahoo! News. Retrieved from </a:t>
            </a:r>
            <a:r>
              <a:rPr lang="en-US" sz="1200" u="sng" kern="1200" dirty="0" smtClean="0">
                <a:solidFill>
                  <a:schemeClr val="tx1"/>
                </a:solidFill>
                <a:effectLst/>
                <a:latin typeface="+mn-lt"/>
                <a:ea typeface="+mn-ea"/>
                <a:cs typeface="+mn-cs"/>
                <a:hlinkClick r:id="rId3"/>
              </a:rPr>
              <a:t>http://news.yahoo.com/southern-hampshire-university-awarded-next-generation-learning-challenges-040143222.html</a:t>
            </a:r>
            <a:r>
              <a:rPr lang="en-US"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295ABBC2-E412-481D-97FB-4EB44A77651F}" type="slidenum">
              <a:rPr lang="en-US" smtClean="0"/>
              <a:pPr/>
              <a:t>52</a:t>
            </a:fld>
            <a:endParaRPr lang="en-US"/>
          </a:p>
        </p:txBody>
      </p:sp>
    </p:spTree>
    <p:extLst>
      <p:ext uri="{BB962C8B-B14F-4D97-AF65-F5344CB8AC3E}">
        <p14:creationId xmlns:p14="http://schemas.microsoft.com/office/powerpoint/2010/main" val="28877273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B7BC27-9C96-C54B-9648-3F7ABA0B4B15}" type="slidenum">
              <a:rPr lang="en-US" smtClean="0"/>
              <a:t>6</a:t>
            </a:fld>
            <a:endParaRPr lang="en-US"/>
          </a:p>
        </p:txBody>
      </p:sp>
    </p:spTree>
    <p:extLst>
      <p:ext uri="{BB962C8B-B14F-4D97-AF65-F5344CB8AC3E}">
        <p14:creationId xmlns:p14="http://schemas.microsoft.com/office/powerpoint/2010/main" val="36095586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B7BC27-9C96-C54B-9648-3F7ABA0B4B15}" type="slidenum">
              <a:rPr lang="en-US" smtClean="0"/>
              <a:t>7</a:t>
            </a:fld>
            <a:endParaRPr lang="en-US"/>
          </a:p>
        </p:txBody>
      </p:sp>
    </p:spTree>
    <p:extLst>
      <p:ext uri="{BB962C8B-B14F-4D97-AF65-F5344CB8AC3E}">
        <p14:creationId xmlns:p14="http://schemas.microsoft.com/office/powerpoint/2010/main" val="25068896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B7BC27-9C96-C54B-9648-3F7ABA0B4B15}" type="slidenum">
              <a:rPr lang="en-US" smtClean="0"/>
              <a:t>8</a:t>
            </a:fld>
            <a:endParaRPr lang="en-US"/>
          </a:p>
        </p:txBody>
      </p:sp>
    </p:spTree>
    <p:extLst>
      <p:ext uri="{BB962C8B-B14F-4D97-AF65-F5344CB8AC3E}">
        <p14:creationId xmlns:p14="http://schemas.microsoft.com/office/powerpoint/2010/main" val="25068896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B7BC27-9C96-C54B-9648-3F7ABA0B4B15}" type="slidenum">
              <a:rPr lang="en-US" smtClean="0"/>
              <a:t>9</a:t>
            </a:fld>
            <a:endParaRPr lang="en-US"/>
          </a:p>
        </p:txBody>
      </p:sp>
    </p:spTree>
    <p:extLst>
      <p:ext uri="{BB962C8B-B14F-4D97-AF65-F5344CB8AC3E}">
        <p14:creationId xmlns:p14="http://schemas.microsoft.com/office/powerpoint/2010/main" val="25068896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B7BC27-9C96-C54B-9648-3F7ABA0B4B15}" type="slidenum">
              <a:rPr lang="en-US" smtClean="0"/>
              <a:t>10</a:t>
            </a:fld>
            <a:endParaRPr lang="en-US"/>
          </a:p>
        </p:txBody>
      </p:sp>
    </p:spTree>
    <p:extLst>
      <p:ext uri="{BB962C8B-B14F-4D97-AF65-F5344CB8AC3E}">
        <p14:creationId xmlns:p14="http://schemas.microsoft.com/office/powerpoint/2010/main" val="34974586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B7BC27-9C96-C54B-9648-3F7ABA0B4B15}" type="slidenum">
              <a:rPr lang="en-US" smtClean="0"/>
              <a:t>13</a:t>
            </a:fld>
            <a:endParaRPr lang="en-US"/>
          </a:p>
        </p:txBody>
      </p:sp>
    </p:spTree>
    <p:extLst>
      <p:ext uri="{BB962C8B-B14F-4D97-AF65-F5344CB8AC3E}">
        <p14:creationId xmlns:p14="http://schemas.microsoft.com/office/powerpoint/2010/main" val="17446201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endParaRPr lang="en-US" sz="1200" dirty="0" smtClean="0"/>
          </a:p>
          <a:p>
            <a:pPr marL="228600" indent="-228600"/>
            <a:endParaRPr lang="en-US" sz="1200" dirty="0" smtClean="0"/>
          </a:p>
          <a:p>
            <a:endParaRPr lang="en-US" dirty="0"/>
          </a:p>
        </p:txBody>
      </p:sp>
      <p:sp>
        <p:nvSpPr>
          <p:cNvPr id="4" name="Slide Number Placeholder 3"/>
          <p:cNvSpPr>
            <a:spLocks noGrp="1"/>
          </p:cNvSpPr>
          <p:nvPr>
            <p:ph type="sldNum" sz="quarter" idx="10"/>
          </p:nvPr>
        </p:nvSpPr>
        <p:spPr/>
        <p:txBody>
          <a:bodyPr/>
          <a:lstStyle/>
          <a:p>
            <a:fld id="{BDB7BC27-9C96-C54B-9648-3F7ABA0B4B15}" type="slidenum">
              <a:rPr lang="en-US" smtClean="0"/>
              <a:t>14</a:t>
            </a:fld>
            <a:endParaRPr lang="en-US"/>
          </a:p>
        </p:txBody>
      </p:sp>
    </p:spTree>
    <p:extLst>
      <p:ext uri="{BB962C8B-B14F-4D97-AF65-F5344CB8AC3E}">
        <p14:creationId xmlns:p14="http://schemas.microsoft.com/office/powerpoint/2010/main" val="276290350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E12 Titl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4" name="Text Placeholder 2"/>
          <p:cNvSpPr>
            <a:spLocks noGrp="1"/>
          </p:cNvSpPr>
          <p:nvPr>
            <p:ph type="body" idx="12" hasCustomPrompt="1"/>
          </p:nvPr>
        </p:nvSpPr>
        <p:spPr>
          <a:xfrm>
            <a:off x="609601" y="5500255"/>
            <a:ext cx="7848600" cy="500732"/>
          </a:xfrm>
          <a:prstGeom prst="rect">
            <a:avLst/>
          </a:prstGeom>
        </p:spPr>
        <p:txBody>
          <a:bodyPr anchor="t"/>
          <a:lstStyle>
            <a:lvl1pPr marL="0" indent="0" algn="r">
              <a:buNone/>
              <a:defRPr sz="1800" baseline="0">
                <a:solidFill>
                  <a:schemeClr val="bg1"/>
                </a:solidFill>
                <a:latin typeface="Arial"/>
                <a:cs typeface="Aria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Month Day, Year</a:t>
            </a:r>
          </a:p>
        </p:txBody>
      </p:sp>
    </p:spTree>
    <p:extLst>
      <p:ext uri="{BB962C8B-B14F-4D97-AF65-F5344CB8AC3E}">
        <p14:creationId xmlns:p14="http://schemas.microsoft.com/office/powerpoint/2010/main" val="316573183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12 THU Body">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606829" y="338675"/>
            <a:ext cx="8021782" cy="729971"/>
          </a:xfrm>
          <a:prstGeom prst="rect">
            <a:avLst/>
          </a:prstGeom>
        </p:spPr>
        <p:txBody>
          <a:bodyPr anchor="t"/>
          <a:lstStyle>
            <a:lvl1pPr algn="l">
              <a:defRPr sz="3600" b="0" cap="none">
                <a:solidFill>
                  <a:schemeClr val="tx1">
                    <a:lumMod val="75000"/>
                    <a:lumOff val="25000"/>
                  </a:schemeClr>
                </a:solidFill>
                <a:latin typeface="Arial"/>
                <a:cs typeface="Arial"/>
              </a:defRPr>
            </a:lvl1pPr>
          </a:lstStyle>
          <a:p>
            <a:r>
              <a:rPr lang="en-US" dirty="0" smtClean="0"/>
              <a:t>Section Header</a:t>
            </a:r>
            <a:endParaRPr lang="en-US" dirty="0"/>
          </a:p>
        </p:txBody>
      </p:sp>
      <p:sp>
        <p:nvSpPr>
          <p:cNvPr id="9" name="Content Placeholder 2"/>
          <p:cNvSpPr>
            <a:spLocks noGrp="1"/>
          </p:cNvSpPr>
          <p:nvPr>
            <p:ph idx="1" hasCustomPrompt="1"/>
          </p:nvPr>
        </p:nvSpPr>
        <p:spPr>
          <a:xfrm>
            <a:off x="606829" y="1371599"/>
            <a:ext cx="8079971" cy="4546599"/>
          </a:xfrm>
          <a:prstGeom prst="rect">
            <a:avLst/>
          </a:prstGeom>
        </p:spPr>
        <p:txBody>
          <a:bodyPr/>
          <a:lstStyle>
            <a:lvl1pPr marL="457200" indent="-457200">
              <a:buClr>
                <a:srgbClr val="B20838"/>
              </a:buClr>
              <a:buFont typeface="Wingdings" pitchFamily="2" charset="2"/>
              <a:buChar char="§"/>
              <a:defRPr sz="3000" baseline="0">
                <a:solidFill>
                  <a:schemeClr val="tx1">
                    <a:lumMod val="75000"/>
                    <a:lumOff val="25000"/>
                  </a:schemeClr>
                </a:solidFill>
                <a:latin typeface="Arial"/>
                <a:cs typeface="Arial"/>
              </a:defRPr>
            </a:lvl1pPr>
            <a:lvl2pPr marL="914400" indent="-457200">
              <a:buClr>
                <a:srgbClr val="B20838"/>
              </a:buClr>
              <a:buFont typeface="Wingdings" pitchFamily="2" charset="2"/>
              <a:buChar char="§"/>
              <a:defRPr sz="2700">
                <a:solidFill>
                  <a:schemeClr val="tx1">
                    <a:lumMod val="75000"/>
                    <a:lumOff val="25000"/>
                  </a:schemeClr>
                </a:solidFill>
                <a:latin typeface="Arial"/>
                <a:cs typeface="Arial"/>
              </a:defRPr>
            </a:lvl2pPr>
            <a:lvl3pPr marL="1257300" indent="-342900">
              <a:buClr>
                <a:srgbClr val="B20838"/>
              </a:buClr>
              <a:buFont typeface="Wingdings" pitchFamily="2" charset="2"/>
              <a:buChar char="§"/>
              <a:defRPr sz="2400">
                <a:solidFill>
                  <a:schemeClr val="tx1">
                    <a:lumMod val="75000"/>
                    <a:lumOff val="25000"/>
                  </a:schemeClr>
                </a:solidFill>
                <a:latin typeface="Arial"/>
                <a:cs typeface="Arial"/>
              </a:defRPr>
            </a:lvl3pPr>
            <a:lvl4pPr marL="1714500" indent="-342900">
              <a:buClr>
                <a:srgbClr val="B20838"/>
              </a:buClr>
              <a:buFont typeface="Wingdings" pitchFamily="2" charset="2"/>
              <a:buChar char="§"/>
              <a:defRPr sz="2100">
                <a:solidFill>
                  <a:schemeClr val="tx1">
                    <a:lumMod val="75000"/>
                    <a:lumOff val="25000"/>
                  </a:schemeClr>
                </a:solidFill>
                <a:latin typeface="Arial"/>
                <a:cs typeface="Arial"/>
              </a:defRPr>
            </a:lvl4pPr>
            <a:lvl5pPr marL="2114550" indent="-285750">
              <a:buClr>
                <a:srgbClr val="B20838"/>
              </a:buClr>
              <a:buFont typeface="Wingdings" pitchFamily="2" charset="2"/>
              <a:buChar char="§"/>
              <a:defRPr sz="1800">
                <a:solidFill>
                  <a:schemeClr val="tx1">
                    <a:lumMod val="75000"/>
                    <a:lumOff val="25000"/>
                  </a:schemeClr>
                </a:solidFill>
                <a:latin typeface="Arial"/>
                <a:cs typeface="Arial"/>
              </a:defRPr>
            </a:lvl5p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148917493"/>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12 FRI">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609599" y="2514600"/>
            <a:ext cx="7866612" cy="905924"/>
          </a:xfrm>
          <a:prstGeom prst="rect">
            <a:avLst/>
          </a:prstGeom>
        </p:spPr>
        <p:txBody>
          <a:bodyPr anchor="t"/>
          <a:lstStyle>
            <a:lvl1pPr algn="l">
              <a:defRPr sz="6000" b="1" cap="none">
                <a:solidFill>
                  <a:schemeClr val="bg1"/>
                </a:solidFill>
                <a:latin typeface="Arial"/>
                <a:cs typeface="Arial"/>
              </a:defRPr>
            </a:lvl1pPr>
          </a:lstStyle>
          <a:p>
            <a:r>
              <a:rPr lang="en-US" dirty="0" smtClean="0"/>
              <a:t>FRIDAY</a:t>
            </a:r>
            <a:endParaRPr lang="en-US" dirty="0"/>
          </a:p>
        </p:txBody>
      </p:sp>
    </p:spTree>
    <p:extLst>
      <p:ext uri="{BB962C8B-B14F-4D97-AF65-F5344CB8AC3E}">
        <p14:creationId xmlns:p14="http://schemas.microsoft.com/office/powerpoint/2010/main" val="3516573504"/>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12 FRI Body">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606829" y="338675"/>
            <a:ext cx="8021782" cy="729971"/>
          </a:xfrm>
          <a:prstGeom prst="rect">
            <a:avLst/>
          </a:prstGeom>
        </p:spPr>
        <p:txBody>
          <a:bodyPr anchor="t"/>
          <a:lstStyle>
            <a:lvl1pPr algn="l">
              <a:defRPr sz="3600" b="0" cap="none">
                <a:solidFill>
                  <a:schemeClr val="tx1">
                    <a:lumMod val="75000"/>
                    <a:lumOff val="25000"/>
                  </a:schemeClr>
                </a:solidFill>
                <a:latin typeface="Arial"/>
                <a:cs typeface="Arial"/>
              </a:defRPr>
            </a:lvl1pPr>
          </a:lstStyle>
          <a:p>
            <a:r>
              <a:rPr lang="en-US" dirty="0" smtClean="0"/>
              <a:t>Section Header</a:t>
            </a:r>
            <a:endParaRPr lang="en-US" dirty="0"/>
          </a:p>
        </p:txBody>
      </p:sp>
      <p:sp>
        <p:nvSpPr>
          <p:cNvPr id="9" name="Content Placeholder 2"/>
          <p:cNvSpPr>
            <a:spLocks noGrp="1"/>
          </p:cNvSpPr>
          <p:nvPr>
            <p:ph idx="1" hasCustomPrompt="1"/>
          </p:nvPr>
        </p:nvSpPr>
        <p:spPr>
          <a:xfrm>
            <a:off x="606829" y="1371599"/>
            <a:ext cx="8079971" cy="4546599"/>
          </a:xfrm>
          <a:prstGeom prst="rect">
            <a:avLst/>
          </a:prstGeom>
        </p:spPr>
        <p:txBody>
          <a:bodyPr/>
          <a:lstStyle>
            <a:lvl1pPr marL="457200" indent="-457200">
              <a:buClr>
                <a:srgbClr val="B20838"/>
              </a:buClr>
              <a:buFont typeface="Wingdings" pitchFamily="2" charset="2"/>
              <a:buChar char="§"/>
              <a:defRPr sz="3000" baseline="0">
                <a:solidFill>
                  <a:schemeClr val="tx1">
                    <a:lumMod val="75000"/>
                    <a:lumOff val="25000"/>
                  </a:schemeClr>
                </a:solidFill>
                <a:latin typeface="Arial"/>
                <a:cs typeface="Arial"/>
              </a:defRPr>
            </a:lvl1pPr>
            <a:lvl2pPr marL="914400" indent="-457200">
              <a:buClr>
                <a:srgbClr val="B20838"/>
              </a:buClr>
              <a:buFont typeface="Wingdings" pitchFamily="2" charset="2"/>
              <a:buChar char="§"/>
              <a:defRPr sz="2700">
                <a:solidFill>
                  <a:schemeClr val="tx1">
                    <a:lumMod val="75000"/>
                    <a:lumOff val="25000"/>
                  </a:schemeClr>
                </a:solidFill>
                <a:latin typeface="Arial"/>
                <a:cs typeface="Arial"/>
              </a:defRPr>
            </a:lvl2pPr>
            <a:lvl3pPr marL="1257300" indent="-342900">
              <a:buClr>
                <a:srgbClr val="B20838"/>
              </a:buClr>
              <a:buFont typeface="Wingdings" pitchFamily="2" charset="2"/>
              <a:buChar char="§"/>
              <a:defRPr sz="2400">
                <a:solidFill>
                  <a:schemeClr val="tx1">
                    <a:lumMod val="75000"/>
                    <a:lumOff val="25000"/>
                  </a:schemeClr>
                </a:solidFill>
                <a:latin typeface="Arial"/>
                <a:cs typeface="Arial"/>
              </a:defRPr>
            </a:lvl3pPr>
            <a:lvl4pPr marL="1714500" indent="-342900">
              <a:buClr>
                <a:srgbClr val="B20838"/>
              </a:buClr>
              <a:buFont typeface="Wingdings" pitchFamily="2" charset="2"/>
              <a:buChar char="§"/>
              <a:defRPr sz="2100">
                <a:solidFill>
                  <a:schemeClr val="tx1">
                    <a:lumMod val="75000"/>
                    <a:lumOff val="25000"/>
                  </a:schemeClr>
                </a:solidFill>
                <a:latin typeface="Arial"/>
                <a:cs typeface="Arial"/>
              </a:defRPr>
            </a:lvl4pPr>
            <a:lvl5pPr marL="2114550" indent="-285750">
              <a:buClr>
                <a:srgbClr val="B20838"/>
              </a:buClr>
              <a:buFont typeface="Wingdings" pitchFamily="2" charset="2"/>
              <a:buChar char="§"/>
              <a:defRPr sz="1800">
                <a:solidFill>
                  <a:schemeClr val="tx1">
                    <a:lumMod val="75000"/>
                    <a:lumOff val="25000"/>
                  </a:schemeClr>
                </a:solidFill>
                <a:latin typeface="Arial"/>
                <a:cs typeface="Arial"/>
              </a:defRPr>
            </a:lvl5p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903699703"/>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2552070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12 Title 2">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599" y="2370676"/>
            <a:ext cx="7866612" cy="905924"/>
          </a:xfrm>
          <a:prstGeom prst="rect">
            <a:avLst/>
          </a:prstGeom>
        </p:spPr>
        <p:txBody>
          <a:bodyPr anchor="t"/>
          <a:lstStyle>
            <a:lvl1pPr algn="l">
              <a:defRPr sz="4000" b="0" cap="none">
                <a:solidFill>
                  <a:schemeClr val="bg1"/>
                </a:solidFill>
                <a:latin typeface="Arial"/>
                <a:cs typeface="Arial"/>
              </a:defRPr>
            </a:lvl1pPr>
          </a:lstStyle>
          <a:p>
            <a:r>
              <a:rPr lang="en-US" dirty="0" smtClean="0"/>
              <a:t>Presentation Title</a:t>
            </a:r>
            <a:endParaRPr lang="en-US" dirty="0"/>
          </a:p>
        </p:txBody>
      </p:sp>
      <p:sp>
        <p:nvSpPr>
          <p:cNvPr id="12" name="Text Placeholder 2"/>
          <p:cNvSpPr>
            <a:spLocks noGrp="1"/>
          </p:cNvSpPr>
          <p:nvPr>
            <p:ph type="body" idx="12" hasCustomPrompt="1"/>
          </p:nvPr>
        </p:nvSpPr>
        <p:spPr>
          <a:xfrm>
            <a:off x="609601" y="5500255"/>
            <a:ext cx="7848599" cy="500732"/>
          </a:xfrm>
          <a:prstGeom prst="rect">
            <a:avLst/>
          </a:prstGeom>
        </p:spPr>
        <p:txBody>
          <a:bodyPr anchor="t"/>
          <a:lstStyle>
            <a:lvl1pPr marL="0" indent="0" algn="r">
              <a:buNone/>
              <a:defRPr sz="1800" baseline="0">
                <a:solidFill>
                  <a:schemeClr val="bg1"/>
                </a:solidFill>
                <a:latin typeface="Arial"/>
                <a:cs typeface="Aria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Month Day, Year</a:t>
            </a:r>
          </a:p>
        </p:txBody>
      </p:sp>
      <p:sp>
        <p:nvSpPr>
          <p:cNvPr id="3" name="Text Placeholder 2"/>
          <p:cNvSpPr>
            <a:spLocks noGrp="1"/>
          </p:cNvSpPr>
          <p:nvPr>
            <p:ph type="body" idx="1" hasCustomPrompt="1"/>
          </p:nvPr>
        </p:nvSpPr>
        <p:spPr>
          <a:xfrm>
            <a:off x="609600" y="3276600"/>
            <a:ext cx="7866611" cy="500732"/>
          </a:xfrm>
          <a:prstGeom prst="rect">
            <a:avLst/>
          </a:prstGeom>
        </p:spPr>
        <p:txBody>
          <a:bodyPr anchor="t"/>
          <a:lstStyle>
            <a:lvl1pPr marL="0" indent="0" algn="l">
              <a:buNone/>
              <a:defRPr sz="2400" baseline="0">
                <a:solidFill>
                  <a:schemeClr val="bg1"/>
                </a:solidFill>
                <a:latin typeface="Arial"/>
                <a:cs typeface="Aria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Speaker Name</a:t>
            </a:r>
          </a:p>
        </p:txBody>
      </p:sp>
    </p:spTree>
    <p:extLst>
      <p:ext uri="{BB962C8B-B14F-4D97-AF65-F5344CB8AC3E}">
        <p14:creationId xmlns:p14="http://schemas.microsoft.com/office/powerpoint/2010/main" val="403786252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12 Title 3">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599" y="2370676"/>
            <a:ext cx="7866612" cy="905924"/>
          </a:xfrm>
          <a:prstGeom prst="rect">
            <a:avLst/>
          </a:prstGeom>
        </p:spPr>
        <p:txBody>
          <a:bodyPr anchor="t"/>
          <a:lstStyle>
            <a:lvl1pPr algn="l">
              <a:defRPr sz="4000" b="0" cap="none">
                <a:solidFill>
                  <a:schemeClr val="tx1">
                    <a:lumMod val="75000"/>
                    <a:lumOff val="25000"/>
                  </a:schemeClr>
                </a:solidFill>
                <a:latin typeface="Arial"/>
                <a:cs typeface="Arial"/>
              </a:defRPr>
            </a:lvl1pPr>
          </a:lstStyle>
          <a:p>
            <a:r>
              <a:rPr lang="en-US" dirty="0" smtClean="0"/>
              <a:t>Presentation Title</a:t>
            </a:r>
            <a:endParaRPr lang="en-US" dirty="0"/>
          </a:p>
        </p:txBody>
      </p:sp>
      <p:sp>
        <p:nvSpPr>
          <p:cNvPr id="12" name="Text Placeholder 2"/>
          <p:cNvSpPr>
            <a:spLocks noGrp="1"/>
          </p:cNvSpPr>
          <p:nvPr>
            <p:ph type="body" idx="12" hasCustomPrompt="1"/>
          </p:nvPr>
        </p:nvSpPr>
        <p:spPr>
          <a:xfrm>
            <a:off x="609601" y="5500255"/>
            <a:ext cx="7848599" cy="500732"/>
          </a:xfrm>
          <a:prstGeom prst="rect">
            <a:avLst/>
          </a:prstGeom>
        </p:spPr>
        <p:txBody>
          <a:bodyPr anchor="t"/>
          <a:lstStyle>
            <a:lvl1pPr marL="0" indent="0" algn="r">
              <a:buNone/>
              <a:defRPr sz="1800" baseline="0">
                <a:solidFill>
                  <a:schemeClr val="tx1">
                    <a:lumMod val="75000"/>
                    <a:lumOff val="25000"/>
                  </a:schemeClr>
                </a:solidFill>
                <a:latin typeface="Arial"/>
                <a:cs typeface="Aria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Month Day, Year</a:t>
            </a:r>
          </a:p>
        </p:txBody>
      </p:sp>
      <p:sp>
        <p:nvSpPr>
          <p:cNvPr id="3" name="Text Placeholder 2"/>
          <p:cNvSpPr>
            <a:spLocks noGrp="1"/>
          </p:cNvSpPr>
          <p:nvPr>
            <p:ph type="body" idx="1" hasCustomPrompt="1"/>
          </p:nvPr>
        </p:nvSpPr>
        <p:spPr>
          <a:xfrm>
            <a:off x="609600" y="3276600"/>
            <a:ext cx="7866611" cy="500732"/>
          </a:xfrm>
          <a:prstGeom prst="rect">
            <a:avLst/>
          </a:prstGeom>
        </p:spPr>
        <p:txBody>
          <a:bodyPr anchor="t"/>
          <a:lstStyle>
            <a:lvl1pPr marL="0" indent="0" algn="l">
              <a:buNone/>
              <a:defRPr sz="2400" baseline="0">
                <a:solidFill>
                  <a:schemeClr val="tx1">
                    <a:lumMod val="75000"/>
                    <a:lumOff val="25000"/>
                  </a:schemeClr>
                </a:solidFill>
                <a:latin typeface="Arial"/>
                <a:cs typeface="Aria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Speaker Name</a:t>
            </a:r>
          </a:p>
        </p:txBody>
      </p:sp>
    </p:spTree>
    <p:extLst>
      <p:ext uri="{BB962C8B-B14F-4D97-AF65-F5344CB8AC3E}">
        <p14:creationId xmlns:p14="http://schemas.microsoft.com/office/powerpoint/2010/main" val="297119979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12 Body">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606829" y="338675"/>
            <a:ext cx="8021782" cy="729971"/>
          </a:xfrm>
          <a:prstGeom prst="rect">
            <a:avLst/>
          </a:prstGeom>
        </p:spPr>
        <p:txBody>
          <a:bodyPr anchor="t"/>
          <a:lstStyle>
            <a:lvl1pPr algn="l">
              <a:defRPr sz="3600" b="0" cap="none">
                <a:solidFill>
                  <a:schemeClr val="tx1">
                    <a:lumMod val="75000"/>
                    <a:lumOff val="25000"/>
                  </a:schemeClr>
                </a:solidFill>
                <a:latin typeface="Arial"/>
                <a:cs typeface="Arial"/>
              </a:defRPr>
            </a:lvl1pPr>
          </a:lstStyle>
          <a:p>
            <a:r>
              <a:rPr lang="en-US" dirty="0" smtClean="0"/>
              <a:t>Section Header</a:t>
            </a:r>
            <a:endParaRPr lang="en-US" dirty="0"/>
          </a:p>
        </p:txBody>
      </p:sp>
      <p:sp>
        <p:nvSpPr>
          <p:cNvPr id="6" name="Content Placeholder 2"/>
          <p:cNvSpPr>
            <a:spLocks noGrp="1"/>
          </p:cNvSpPr>
          <p:nvPr>
            <p:ph idx="1" hasCustomPrompt="1"/>
          </p:nvPr>
        </p:nvSpPr>
        <p:spPr>
          <a:xfrm>
            <a:off x="606829" y="1371599"/>
            <a:ext cx="8079971" cy="4546599"/>
          </a:xfrm>
          <a:prstGeom prst="rect">
            <a:avLst/>
          </a:prstGeom>
        </p:spPr>
        <p:txBody>
          <a:bodyPr/>
          <a:lstStyle>
            <a:lvl1pPr marL="457200" indent="-457200">
              <a:buClr>
                <a:srgbClr val="B20838"/>
              </a:buClr>
              <a:buFont typeface="Wingdings" pitchFamily="2" charset="2"/>
              <a:buChar char="§"/>
              <a:defRPr sz="3000" baseline="0">
                <a:solidFill>
                  <a:schemeClr val="tx1">
                    <a:lumMod val="75000"/>
                    <a:lumOff val="25000"/>
                  </a:schemeClr>
                </a:solidFill>
                <a:latin typeface="Arial"/>
                <a:cs typeface="Arial"/>
              </a:defRPr>
            </a:lvl1pPr>
            <a:lvl2pPr marL="914400" indent="-457200">
              <a:buClr>
                <a:srgbClr val="B20838"/>
              </a:buClr>
              <a:buFont typeface="Wingdings" pitchFamily="2" charset="2"/>
              <a:buChar char="§"/>
              <a:defRPr sz="2700">
                <a:solidFill>
                  <a:schemeClr val="tx1">
                    <a:lumMod val="75000"/>
                    <a:lumOff val="25000"/>
                  </a:schemeClr>
                </a:solidFill>
                <a:latin typeface="Arial"/>
                <a:cs typeface="Arial"/>
              </a:defRPr>
            </a:lvl2pPr>
            <a:lvl3pPr marL="1257300" indent="-342900">
              <a:buClr>
                <a:srgbClr val="B20838"/>
              </a:buClr>
              <a:buFont typeface="Wingdings" pitchFamily="2" charset="2"/>
              <a:buChar char="§"/>
              <a:defRPr sz="2400">
                <a:solidFill>
                  <a:schemeClr val="tx1">
                    <a:lumMod val="75000"/>
                    <a:lumOff val="25000"/>
                  </a:schemeClr>
                </a:solidFill>
                <a:latin typeface="Arial"/>
                <a:cs typeface="Arial"/>
              </a:defRPr>
            </a:lvl3pPr>
            <a:lvl4pPr marL="1714500" indent="-342900">
              <a:buClr>
                <a:srgbClr val="B20838"/>
              </a:buClr>
              <a:buFont typeface="Wingdings" pitchFamily="2" charset="2"/>
              <a:buChar char="§"/>
              <a:defRPr sz="2100">
                <a:solidFill>
                  <a:schemeClr val="tx1">
                    <a:lumMod val="75000"/>
                    <a:lumOff val="25000"/>
                  </a:schemeClr>
                </a:solidFill>
                <a:latin typeface="Arial"/>
                <a:cs typeface="Arial"/>
              </a:defRPr>
            </a:lvl4pPr>
            <a:lvl5pPr marL="2114550" indent="-285750">
              <a:buClr>
                <a:srgbClr val="B20838"/>
              </a:buClr>
              <a:buFont typeface="Wingdings" pitchFamily="2" charset="2"/>
              <a:buChar char="§"/>
              <a:defRPr sz="1800">
                <a:solidFill>
                  <a:schemeClr val="tx1">
                    <a:lumMod val="75000"/>
                    <a:lumOff val="25000"/>
                  </a:schemeClr>
                </a:solidFill>
                <a:latin typeface="Arial"/>
                <a:cs typeface="Arial"/>
              </a:defRPr>
            </a:lvl5p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09939530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12 Tuesday">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599" y="2514600"/>
            <a:ext cx="7866612" cy="905924"/>
          </a:xfrm>
          <a:prstGeom prst="rect">
            <a:avLst/>
          </a:prstGeom>
        </p:spPr>
        <p:txBody>
          <a:bodyPr anchor="t"/>
          <a:lstStyle>
            <a:lvl1pPr algn="l">
              <a:defRPr sz="6000" b="1" cap="none">
                <a:solidFill>
                  <a:schemeClr val="bg1"/>
                </a:solidFill>
                <a:latin typeface="Arial"/>
                <a:cs typeface="Arial"/>
              </a:defRPr>
            </a:lvl1pPr>
          </a:lstStyle>
          <a:p>
            <a:r>
              <a:rPr lang="en-US" dirty="0" smtClean="0"/>
              <a:t>TUESDAY</a:t>
            </a:r>
            <a:endParaRPr lang="en-US" dirty="0"/>
          </a:p>
        </p:txBody>
      </p:sp>
      <p:sp>
        <p:nvSpPr>
          <p:cNvPr id="12" name="Text Placeholder 2"/>
          <p:cNvSpPr>
            <a:spLocks noGrp="1"/>
          </p:cNvSpPr>
          <p:nvPr>
            <p:ph type="body" idx="12" hasCustomPrompt="1"/>
          </p:nvPr>
        </p:nvSpPr>
        <p:spPr>
          <a:xfrm>
            <a:off x="609601" y="5500255"/>
            <a:ext cx="7924800" cy="500732"/>
          </a:xfrm>
          <a:prstGeom prst="rect">
            <a:avLst/>
          </a:prstGeom>
        </p:spPr>
        <p:txBody>
          <a:bodyPr anchor="t"/>
          <a:lstStyle>
            <a:lvl1pPr marL="0" indent="0" algn="r">
              <a:buNone/>
              <a:defRPr sz="1800" baseline="0">
                <a:solidFill>
                  <a:schemeClr val="bg1"/>
                </a:solidFill>
                <a:latin typeface="Arial"/>
                <a:cs typeface="Aria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Month Day, Year</a:t>
            </a:r>
          </a:p>
        </p:txBody>
      </p:sp>
    </p:spTree>
    <p:extLst>
      <p:ext uri="{BB962C8B-B14F-4D97-AF65-F5344CB8AC3E}">
        <p14:creationId xmlns:p14="http://schemas.microsoft.com/office/powerpoint/2010/main" val="160204868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12 TUES Body">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606829" y="338675"/>
            <a:ext cx="8021782" cy="729971"/>
          </a:xfrm>
          <a:prstGeom prst="rect">
            <a:avLst/>
          </a:prstGeom>
        </p:spPr>
        <p:txBody>
          <a:bodyPr anchor="t"/>
          <a:lstStyle>
            <a:lvl1pPr algn="l">
              <a:defRPr sz="3600" b="0" cap="none">
                <a:solidFill>
                  <a:schemeClr val="tx1">
                    <a:lumMod val="75000"/>
                    <a:lumOff val="25000"/>
                  </a:schemeClr>
                </a:solidFill>
                <a:latin typeface="Arial"/>
                <a:cs typeface="Arial"/>
              </a:defRPr>
            </a:lvl1pPr>
          </a:lstStyle>
          <a:p>
            <a:r>
              <a:rPr lang="en-US" dirty="0" smtClean="0"/>
              <a:t>Section Header</a:t>
            </a:r>
            <a:endParaRPr lang="en-US" dirty="0"/>
          </a:p>
        </p:txBody>
      </p:sp>
      <p:sp>
        <p:nvSpPr>
          <p:cNvPr id="9" name="Content Placeholder 2"/>
          <p:cNvSpPr>
            <a:spLocks noGrp="1"/>
          </p:cNvSpPr>
          <p:nvPr>
            <p:ph idx="1" hasCustomPrompt="1"/>
          </p:nvPr>
        </p:nvSpPr>
        <p:spPr>
          <a:xfrm>
            <a:off x="606829" y="1371599"/>
            <a:ext cx="8079971" cy="4546599"/>
          </a:xfrm>
          <a:prstGeom prst="rect">
            <a:avLst/>
          </a:prstGeom>
        </p:spPr>
        <p:txBody>
          <a:bodyPr/>
          <a:lstStyle>
            <a:lvl1pPr marL="457200" indent="-457200">
              <a:buClr>
                <a:srgbClr val="B20838"/>
              </a:buClr>
              <a:buFont typeface="Wingdings" pitchFamily="2" charset="2"/>
              <a:buChar char="§"/>
              <a:defRPr sz="3000" baseline="0">
                <a:solidFill>
                  <a:schemeClr val="tx1">
                    <a:lumMod val="75000"/>
                    <a:lumOff val="25000"/>
                  </a:schemeClr>
                </a:solidFill>
                <a:latin typeface="Arial"/>
                <a:cs typeface="Arial"/>
              </a:defRPr>
            </a:lvl1pPr>
            <a:lvl2pPr marL="914400" indent="-457200">
              <a:buClr>
                <a:srgbClr val="B20838"/>
              </a:buClr>
              <a:buFont typeface="Wingdings" pitchFamily="2" charset="2"/>
              <a:buChar char="§"/>
              <a:defRPr sz="2700">
                <a:solidFill>
                  <a:schemeClr val="tx1">
                    <a:lumMod val="75000"/>
                    <a:lumOff val="25000"/>
                  </a:schemeClr>
                </a:solidFill>
                <a:latin typeface="Arial"/>
                <a:cs typeface="Arial"/>
              </a:defRPr>
            </a:lvl2pPr>
            <a:lvl3pPr marL="1257300" indent="-342900">
              <a:buClr>
                <a:srgbClr val="B20838"/>
              </a:buClr>
              <a:buFont typeface="Wingdings" pitchFamily="2" charset="2"/>
              <a:buChar char="§"/>
              <a:defRPr sz="2400">
                <a:solidFill>
                  <a:schemeClr val="tx1">
                    <a:lumMod val="75000"/>
                    <a:lumOff val="25000"/>
                  </a:schemeClr>
                </a:solidFill>
                <a:latin typeface="Arial"/>
                <a:cs typeface="Arial"/>
              </a:defRPr>
            </a:lvl3pPr>
            <a:lvl4pPr marL="1714500" indent="-342900">
              <a:buClr>
                <a:srgbClr val="B20838"/>
              </a:buClr>
              <a:buFont typeface="Wingdings" pitchFamily="2" charset="2"/>
              <a:buChar char="§"/>
              <a:defRPr sz="2100">
                <a:solidFill>
                  <a:schemeClr val="tx1">
                    <a:lumMod val="75000"/>
                    <a:lumOff val="25000"/>
                  </a:schemeClr>
                </a:solidFill>
                <a:latin typeface="Arial"/>
                <a:cs typeface="Arial"/>
              </a:defRPr>
            </a:lvl4pPr>
            <a:lvl5pPr marL="2114550" indent="-285750">
              <a:buClr>
                <a:srgbClr val="B20838"/>
              </a:buClr>
              <a:buFont typeface="Wingdings" pitchFamily="2" charset="2"/>
              <a:buChar char="§"/>
              <a:defRPr sz="1800">
                <a:solidFill>
                  <a:schemeClr val="tx1">
                    <a:lumMod val="75000"/>
                    <a:lumOff val="25000"/>
                  </a:schemeClr>
                </a:solidFill>
                <a:latin typeface="Arial"/>
                <a:cs typeface="Arial"/>
              </a:defRPr>
            </a:lvl5p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60371897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12 WE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609599" y="2514600"/>
            <a:ext cx="7866612" cy="905924"/>
          </a:xfrm>
          <a:prstGeom prst="rect">
            <a:avLst/>
          </a:prstGeom>
        </p:spPr>
        <p:txBody>
          <a:bodyPr anchor="t"/>
          <a:lstStyle>
            <a:lvl1pPr algn="l">
              <a:defRPr sz="6000" b="1" cap="none">
                <a:solidFill>
                  <a:schemeClr val="bg1"/>
                </a:solidFill>
                <a:latin typeface="Arial"/>
                <a:cs typeface="Arial"/>
              </a:defRPr>
            </a:lvl1pPr>
          </a:lstStyle>
          <a:p>
            <a:r>
              <a:rPr lang="en-US" dirty="0" smtClean="0"/>
              <a:t>WEDNESDAY</a:t>
            </a:r>
            <a:endParaRPr lang="en-US" dirty="0"/>
          </a:p>
        </p:txBody>
      </p:sp>
    </p:spTree>
    <p:extLst>
      <p:ext uri="{BB962C8B-B14F-4D97-AF65-F5344CB8AC3E}">
        <p14:creationId xmlns:p14="http://schemas.microsoft.com/office/powerpoint/2010/main" val="4591651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12 WED Body">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606829" y="338675"/>
            <a:ext cx="8021782" cy="729971"/>
          </a:xfrm>
          <a:prstGeom prst="rect">
            <a:avLst/>
          </a:prstGeom>
        </p:spPr>
        <p:txBody>
          <a:bodyPr anchor="t"/>
          <a:lstStyle>
            <a:lvl1pPr algn="l">
              <a:defRPr sz="3600" b="0" cap="none">
                <a:solidFill>
                  <a:schemeClr val="tx1">
                    <a:lumMod val="75000"/>
                    <a:lumOff val="25000"/>
                  </a:schemeClr>
                </a:solidFill>
                <a:latin typeface="Arial"/>
                <a:cs typeface="Arial"/>
              </a:defRPr>
            </a:lvl1pPr>
          </a:lstStyle>
          <a:p>
            <a:r>
              <a:rPr lang="en-US" dirty="0" smtClean="0"/>
              <a:t>Section Header</a:t>
            </a:r>
            <a:endParaRPr lang="en-US" dirty="0"/>
          </a:p>
        </p:txBody>
      </p:sp>
      <p:sp>
        <p:nvSpPr>
          <p:cNvPr id="9" name="Content Placeholder 2"/>
          <p:cNvSpPr>
            <a:spLocks noGrp="1"/>
          </p:cNvSpPr>
          <p:nvPr>
            <p:ph idx="1" hasCustomPrompt="1"/>
          </p:nvPr>
        </p:nvSpPr>
        <p:spPr>
          <a:xfrm>
            <a:off x="606829" y="1371599"/>
            <a:ext cx="8079971" cy="4546599"/>
          </a:xfrm>
          <a:prstGeom prst="rect">
            <a:avLst/>
          </a:prstGeom>
        </p:spPr>
        <p:txBody>
          <a:bodyPr/>
          <a:lstStyle>
            <a:lvl1pPr marL="457200" indent="-457200">
              <a:buClr>
                <a:srgbClr val="B20838"/>
              </a:buClr>
              <a:buFont typeface="Wingdings" pitchFamily="2" charset="2"/>
              <a:buChar char="§"/>
              <a:defRPr sz="3000" baseline="0">
                <a:solidFill>
                  <a:schemeClr val="tx1">
                    <a:lumMod val="75000"/>
                    <a:lumOff val="25000"/>
                  </a:schemeClr>
                </a:solidFill>
                <a:latin typeface="Arial"/>
                <a:cs typeface="Arial"/>
              </a:defRPr>
            </a:lvl1pPr>
            <a:lvl2pPr marL="914400" indent="-457200">
              <a:buClr>
                <a:srgbClr val="B20838"/>
              </a:buClr>
              <a:buFont typeface="Wingdings" pitchFamily="2" charset="2"/>
              <a:buChar char="§"/>
              <a:defRPr sz="2700">
                <a:solidFill>
                  <a:schemeClr val="tx1">
                    <a:lumMod val="75000"/>
                    <a:lumOff val="25000"/>
                  </a:schemeClr>
                </a:solidFill>
                <a:latin typeface="Arial"/>
                <a:cs typeface="Arial"/>
              </a:defRPr>
            </a:lvl2pPr>
            <a:lvl3pPr marL="1257300" indent="-342900">
              <a:buClr>
                <a:srgbClr val="B20838"/>
              </a:buClr>
              <a:buFont typeface="Wingdings" pitchFamily="2" charset="2"/>
              <a:buChar char="§"/>
              <a:defRPr sz="2400">
                <a:solidFill>
                  <a:schemeClr val="tx1">
                    <a:lumMod val="75000"/>
                    <a:lumOff val="25000"/>
                  </a:schemeClr>
                </a:solidFill>
                <a:latin typeface="Arial"/>
                <a:cs typeface="Arial"/>
              </a:defRPr>
            </a:lvl3pPr>
            <a:lvl4pPr marL="1714500" indent="-342900">
              <a:buClr>
                <a:srgbClr val="B20838"/>
              </a:buClr>
              <a:buFont typeface="Wingdings" pitchFamily="2" charset="2"/>
              <a:buChar char="§"/>
              <a:defRPr sz="2100">
                <a:solidFill>
                  <a:schemeClr val="tx1">
                    <a:lumMod val="75000"/>
                    <a:lumOff val="25000"/>
                  </a:schemeClr>
                </a:solidFill>
                <a:latin typeface="Arial"/>
                <a:cs typeface="Arial"/>
              </a:defRPr>
            </a:lvl4pPr>
            <a:lvl5pPr marL="2114550" indent="-285750">
              <a:buClr>
                <a:srgbClr val="B20838"/>
              </a:buClr>
              <a:buFont typeface="Wingdings" pitchFamily="2" charset="2"/>
              <a:buChar char="§"/>
              <a:defRPr sz="1800">
                <a:solidFill>
                  <a:schemeClr val="tx1">
                    <a:lumMod val="75000"/>
                    <a:lumOff val="25000"/>
                  </a:schemeClr>
                </a:solidFill>
                <a:latin typeface="Arial"/>
                <a:cs typeface="Arial"/>
              </a:defRPr>
            </a:lvl5p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38476889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12 THU">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609599" y="2514600"/>
            <a:ext cx="7866612" cy="905924"/>
          </a:xfrm>
          <a:prstGeom prst="rect">
            <a:avLst/>
          </a:prstGeom>
        </p:spPr>
        <p:txBody>
          <a:bodyPr anchor="t"/>
          <a:lstStyle>
            <a:lvl1pPr algn="l">
              <a:defRPr sz="6000" b="1" cap="none">
                <a:solidFill>
                  <a:schemeClr val="bg1"/>
                </a:solidFill>
                <a:latin typeface="Arial"/>
                <a:cs typeface="Arial"/>
              </a:defRPr>
            </a:lvl1pPr>
          </a:lstStyle>
          <a:p>
            <a:r>
              <a:rPr lang="en-US" dirty="0" smtClean="0"/>
              <a:t>THURSDAY</a:t>
            </a:r>
            <a:endParaRPr lang="en-US" dirty="0"/>
          </a:p>
        </p:txBody>
      </p:sp>
    </p:spTree>
    <p:extLst>
      <p:ext uri="{BB962C8B-B14F-4D97-AF65-F5344CB8AC3E}">
        <p14:creationId xmlns:p14="http://schemas.microsoft.com/office/powerpoint/2010/main" val="121993290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4321963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0.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55.gif"/><Relationship Id="rId1" Type="http://schemas.openxmlformats.org/officeDocument/2006/relationships/slideLayout" Target="../slideLayouts/slideLayout10.xml"/></Relationships>
</file>

<file path=ppt/slides/_rels/slide55.xml.rels><?xml version="1.0" encoding="UTF-8" standalone="yes"?>
<Relationships xmlns="http://schemas.openxmlformats.org/package/2006/relationships"><Relationship Id="rId2" Type="http://schemas.openxmlformats.org/officeDocument/2006/relationships/image" Target="../media/image55.gif"/><Relationship Id="rId1" Type="http://schemas.openxmlformats.org/officeDocument/2006/relationships/slideLayout" Target="../slideLayouts/slideLayout10.xml"/></Relationships>
</file>

<file path=ppt/slides/_rels/slide56.xml.rels><?xml version="1.0" encoding="UTF-8" standalone="yes"?>
<Relationships xmlns="http://schemas.openxmlformats.org/package/2006/relationships"><Relationship Id="rId2" Type="http://schemas.openxmlformats.org/officeDocument/2006/relationships/image" Target="../media/image55.gif"/><Relationship Id="rId1" Type="http://schemas.openxmlformats.org/officeDocument/2006/relationships/slideLayout" Target="../slideLayouts/slideLayout10.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2"/>
          </p:nvPr>
        </p:nvSpPr>
        <p:spPr/>
        <p:txBody>
          <a:bodyPr/>
          <a:lstStyle/>
          <a:p>
            <a:r>
              <a:rPr lang="en-US" dirty="0" smtClean="0"/>
              <a:t>November 8, 2012</a:t>
            </a:r>
            <a:endParaRPr lang="en-US" dirty="0"/>
          </a:p>
        </p:txBody>
      </p:sp>
    </p:spTree>
    <p:extLst>
      <p:ext uri="{BB962C8B-B14F-4D97-AF65-F5344CB8AC3E}">
        <p14:creationId xmlns:p14="http://schemas.microsoft.com/office/powerpoint/2010/main" val="24100110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Research to guide innovative teaching</a:t>
            </a:r>
            <a:endParaRPr lang="en-US" dirty="0"/>
          </a:p>
        </p:txBody>
      </p:sp>
      <p:sp>
        <p:nvSpPr>
          <p:cNvPr id="3" name="Content Placeholder 2"/>
          <p:cNvSpPr>
            <a:spLocks noGrp="1"/>
          </p:cNvSpPr>
          <p:nvPr>
            <p:ph idx="1"/>
          </p:nvPr>
        </p:nvSpPr>
        <p:spPr>
          <a:xfrm>
            <a:off x="835429" y="1371599"/>
            <a:ext cx="7622771" cy="4546599"/>
          </a:xfrm>
        </p:spPr>
        <p:txBody>
          <a:bodyPr/>
          <a:lstStyle/>
          <a:p>
            <a:pPr marL="0" indent="0">
              <a:buNone/>
            </a:pPr>
            <a:endParaRPr lang="en-US" sz="3200" dirty="0" smtClean="0">
              <a:latin typeface="Helvetica" charset="0"/>
              <a:ea typeface="ＭＳ Ｐゴシック" charset="0"/>
              <a:cs typeface="ＭＳ Ｐゴシック" charset="0"/>
            </a:endParaRPr>
          </a:p>
          <a:p>
            <a:pPr marL="0" indent="0">
              <a:buNone/>
            </a:pPr>
            <a:r>
              <a:rPr lang="en-US" sz="3200" dirty="0" smtClean="0">
                <a:latin typeface="Helvetica" charset="0"/>
                <a:ea typeface="ＭＳ Ｐゴシック" charset="0"/>
                <a:cs typeface="ＭＳ Ｐゴシック" charset="0"/>
              </a:rPr>
              <a:t>When students take this course in hybrid mode, can they learn </a:t>
            </a:r>
            <a:r>
              <a:rPr lang="en-US" sz="3200" dirty="0">
                <a:latin typeface="Helvetica" charset="0"/>
                <a:ea typeface="ＭＳ Ｐゴシック" charset="0"/>
                <a:cs typeface="ＭＳ Ｐゴシック" charset="0"/>
              </a:rPr>
              <a:t>the </a:t>
            </a:r>
            <a:r>
              <a:rPr lang="en-US" sz="3200" b="1" dirty="0">
                <a:latin typeface="Helvetica" charset="0"/>
                <a:ea typeface="ＭＳ Ｐゴシック" charset="0"/>
                <a:cs typeface="ＭＳ Ｐゴシック" charset="0"/>
              </a:rPr>
              <a:t>same material </a:t>
            </a:r>
            <a:r>
              <a:rPr lang="en-US" sz="3200" dirty="0">
                <a:latin typeface="Helvetica" charset="0"/>
                <a:ea typeface="ＭＳ Ｐゴシック" charset="0"/>
                <a:cs typeface="ＭＳ Ｐゴシック" charset="0"/>
              </a:rPr>
              <a:t>as they would in a traditional course in </a:t>
            </a:r>
            <a:r>
              <a:rPr lang="en-US" sz="3200" b="1" dirty="0">
                <a:latin typeface="Helvetica" charset="0"/>
                <a:ea typeface="ＭＳ Ｐゴシック" charset="0"/>
                <a:cs typeface="ＭＳ Ｐゴシック" charset="0"/>
              </a:rPr>
              <a:t>shorter time </a:t>
            </a:r>
            <a:r>
              <a:rPr lang="en-US" sz="3200" dirty="0">
                <a:latin typeface="Helvetica" charset="0"/>
                <a:ea typeface="ＭＳ Ｐゴシック" charset="0"/>
                <a:cs typeface="ＭＳ Ｐゴシック" charset="0"/>
              </a:rPr>
              <a:t>and still show </a:t>
            </a:r>
            <a:r>
              <a:rPr lang="en-US" sz="3200" b="1" dirty="0">
                <a:latin typeface="Helvetica" charset="0"/>
                <a:ea typeface="ＭＳ Ｐゴシック" charset="0"/>
                <a:cs typeface="ＭＳ Ｐゴシック" charset="0"/>
              </a:rPr>
              <a:t>equal or better </a:t>
            </a:r>
            <a:r>
              <a:rPr lang="en-US" sz="3200" b="1" dirty="0" smtClean="0">
                <a:latin typeface="Helvetica" charset="0"/>
                <a:ea typeface="ＭＳ Ｐゴシック" charset="0"/>
                <a:cs typeface="ＭＳ Ｐゴシック" charset="0"/>
              </a:rPr>
              <a:t>learning</a:t>
            </a:r>
            <a:r>
              <a:rPr lang="en-US" sz="3200" dirty="0" smtClean="0">
                <a:latin typeface="Helvetica" charset="0"/>
                <a:ea typeface="ＭＳ Ｐゴシック" charset="0"/>
                <a:cs typeface="ＭＳ Ｐゴシック" charset="0"/>
              </a:rPr>
              <a:t>?</a:t>
            </a:r>
            <a:endParaRPr lang="en-US" dirty="0"/>
          </a:p>
        </p:txBody>
      </p:sp>
      <p:sp>
        <p:nvSpPr>
          <p:cNvPr id="7" name="Rectangle 3"/>
          <p:cNvSpPr>
            <a:spLocks noChangeArrowheads="1"/>
          </p:cNvSpPr>
          <p:nvPr/>
        </p:nvSpPr>
        <p:spPr bwMode="auto">
          <a:xfrm>
            <a:off x="2323" y="5638800"/>
            <a:ext cx="556027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dirty="0" smtClean="0">
                <a:latin typeface="Arial"/>
                <a:cs typeface="Arial"/>
              </a:rPr>
              <a:t>Lovett</a:t>
            </a:r>
            <a:r>
              <a:rPr lang="en-US" dirty="0">
                <a:latin typeface="Arial"/>
                <a:cs typeface="Arial"/>
              </a:rPr>
              <a:t>, Meyer, &amp; </a:t>
            </a:r>
            <a:r>
              <a:rPr lang="en-US" dirty="0" err="1" smtClean="0">
                <a:latin typeface="Arial"/>
                <a:cs typeface="Arial"/>
              </a:rPr>
              <a:t>Thille</a:t>
            </a:r>
            <a:r>
              <a:rPr lang="en-US" dirty="0" smtClean="0">
                <a:latin typeface="Arial"/>
                <a:cs typeface="Arial"/>
              </a:rPr>
              <a:t> (2008) </a:t>
            </a:r>
            <a:r>
              <a:rPr lang="en-US" i="1" dirty="0" smtClean="0">
                <a:latin typeface="Arial"/>
                <a:cs typeface="Arial"/>
              </a:rPr>
              <a:t>www</a:t>
            </a:r>
            <a:r>
              <a:rPr lang="en-US" i="1" dirty="0">
                <a:latin typeface="Arial"/>
                <a:cs typeface="Arial"/>
              </a:rPr>
              <a:t>-</a:t>
            </a:r>
            <a:r>
              <a:rPr lang="en-US" i="1" dirty="0" err="1">
                <a:latin typeface="Arial"/>
                <a:cs typeface="Arial"/>
              </a:rPr>
              <a:t>jime.open.ac.uk</a:t>
            </a:r>
            <a:r>
              <a:rPr lang="en-US" i="1" dirty="0">
                <a:latin typeface="Arial"/>
                <a:cs typeface="Arial"/>
              </a:rPr>
              <a:t>/</a:t>
            </a:r>
            <a:endParaRPr lang="en-US" dirty="0">
              <a:latin typeface="Arial"/>
              <a:cs typeface="Arial"/>
            </a:endParaRPr>
          </a:p>
        </p:txBody>
      </p:sp>
    </p:spTree>
    <p:extLst>
      <p:ext uri="{BB962C8B-B14F-4D97-AF65-F5344CB8AC3E}">
        <p14:creationId xmlns:p14="http://schemas.microsoft.com/office/powerpoint/2010/main" val="39034318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6828" y="338675"/>
            <a:ext cx="8384772" cy="729971"/>
          </a:xfrm>
        </p:spPr>
        <p:txBody>
          <a:bodyPr/>
          <a:lstStyle/>
          <a:p>
            <a:r>
              <a:rPr lang="en-US" dirty="0"/>
              <a:t>Research to guide innovative teaching</a:t>
            </a:r>
            <a:endParaRPr lang="en-US" i="1" dirty="0"/>
          </a:p>
        </p:txBody>
      </p:sp>
      <p:sp>
        <p:nvSpPr>
          <p:cNvPr id="3" name="Content Placeholder 2"/>
          <p:cNvSpPr>
            <a:spLocks noGrp="1"/>
          </p:cNvSpPr>
          <p:nvPr>
            <p:ph idx="1"/>
          </p:nvPr>
        </p:nvSpPr>
        <p:spPr>
          <a:xfrm>
            <a:off x="606829" y="1295400"/>
            <a:ext cx="8079971" cy="4546599"/>
          </a:xfrm>
        </p:spPr>
        <p:txBody>
          <a:bodyPr/>
          <a:lstStyle/>
          <a:p>
            <a:pPr marL="0" indent="0">
              <a:buNone/>
            </a:pPr>
            <a:r>
              <a:rPr lang="en-US" dirty="0" smtClean="0"/>
              <a:t>	Typical “reformed” introductory course</a:t>
            </a:r>
          </a:p>
        </p:txBody>
      </p:sp>
      <p:pic>
        <p:nvPicPr>
          <p:cNvPr id="5" name="Picture 14" descr="ComputerClusterStudents.JPG"/>
          <p:cNvPicPr>
            <a:picLocks noChangeAspect="1"/>
          </p:cNvPicPr>
          <p:nvPr/>
        </p:nvPicPr>
        <p:blipFill>
          <a:blip r:embed="rId2">
            <a:extLst>
              <a:ext uri="{28A0092B-C50C-407E-A947-70E740481C1C}">
                <a14:useLocalDpi xmlns:a14="http://schemas.microsoft.com/office/drawing/2010/main" val="0"/>
              </a:ext>
            </a:extLst>
          </a:blip>
          <a:srcRect l="6593" r="32349" b="8376"/>
          <a:stretch>
            <a:fillRect/>
          </a:stretch>
        </p:blipFill>
        <p:spPr bwMode="auto">
          <a:xfrm>
            <a:off x="3733801" y="1890225"/>
            <a:ext cx="4267200" cy="393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Content Placeholder 13" descr="lecturestudents.jpg"/>
          <p:cNvPicPr>
            <a:picLocks noChangeAspect="1"/>
          </p:cNvPicPr>
          <p:nvPr/>
        </p:nvPicPr>
        <p:blipFill>
          <a:blip r:embed="rId3">
            <a:extLst>
              <a:ext uri="{28A0092B-C50C-407E-A947-70E740481C1C}">
                <a14:useLocalDpi xmlns:a14="http://schemas.microsoft.com/office/drawing/2010/main" val="0"/>
              </a:ext>
            </a:extLst>
          </a:blip>
          <a:srcRect t="8678" b="8678"/>
          <a:stretch>
            <a:fillRect/>
          </a:stretch>
        </p:blipFill>
        <p:spPr>
          <a:xfrm>
            <a:off x="762000" y="1905001"/>
            <a:ext cx="3505200" cy="1927445"/>
          </a:xfrm>
          <a:prstGeom prst="rect">
            <a:avLst/>
          </a:prstGeom>
          <a:noFill/>
        </p:spPr>
      </p:pic>
      <p:sp>
        <p:nvSpPr>
          <p:cNvPr id="7" name="TextBox 1"/>
          <p:cNvSpPr txBox="1">
            <a:spLocks noChangeArrowheads="1"/>
          </p:cNvSpPr>
          <p:nvPr/>
        </p:nvSpPr>
        <p:spPr bwMode="auto">
          <a:xfrm>
            <a:off x="685800" y="4114801"/>
            <a:ext cx="28956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800" dirty="0" smtClean="0">
                <a:latin typeface="45 Helvetica Light" charset="0"/>
              </a:rPr>
              <a:t>         15 weeks</a:t>
            </a:r>
          </a:p>
          <a:p>
            <a:pPr eaLnBrk="1" hangingPunct="1"/>
            <a:r>
              <a:rPr lang="en-US" sz="2800" dirty="0">
                <a:latin typeface="45 Helvetica Light" charset="0"/>
              </a:rPr>
              <a:t>4 classes/</a:t>
            </a:r>
            <a:r>
              <a:rPr lang="en-US" sz="2800" dirty="0" smtClean="0">
                <a:latin typeface="45 Helvetica Light" charset="0"/>
              </a:rPr>
              <a:t>week</a:t>
            </a:r>
          </a:p>
          <a:p>
            <a:pPr eaLnBrk="1" hangingPunct="1"/>
            <a:endParaRPr lang="en-US" sz="1200" dirty="0" smtClean="0">
              <a:latin typeface="45 Helvetica Light" charset="0"/>
            </a:endParaRPr>
          </a:p>
          <a:p>
            <a:pPr eaLnBrk="1" hangingPunct="1"/>
            <a:r>
              <a:rPr lang="en-US" sz="2800" dirty="0" smtClean="0">
                <a:latin typeface="45 Helvetica Light" charset="0"/>
              </a:rPr>
              <a:t>3% learning gain</a:t>
            </a:r>
            <a:endParaRPr lang="en-US" sz="2800" dirty="0">
              <a:latin typeface="45 Helvetica Light" charset="0"/>
            </a:endParaRPr>
          </a:p>
        </p:txBody>
      </p:sp>
      <p:cxnSp>
        <p:nvCxnSpPr>
          <p:cNvPr id="9" name="Straight Connector 8"/>
          <p:cNvCxnSpPr/>
          <p:nvPr/>
        </p:nvCxnSpPr>
        <p:spPr>
          <a:xfrm>
            <a:off x="609600" y="5105401"/>
            <a:ext cx="2971800" cy="0"/>
          </a:xfrm>
          <a:prstGeom prst="line">
            <a:avLst/>
          </a:prstGeom>
          <a:ln w="28575" cmpd="sng">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60174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6828" y="338675"/>
            <a:ext cx="8384772" cy="729971"/>
          </a:xfrm>
        </p:spPr>
        <p:txBody>
          <a:bodyPr/>
          <a:lstStyle/>
          <a:p>
            <a:r>
              <a:rPr lang="en-US" dirty="0"/>
              <a:t>Research to guide innovative teaching</a:t>
            </a:r>
            <a:endParaRPr lang="en-US" i="1" dirty="0"/>
          </a:p>
        </p:txBody>
      </p:sp>
      <p:sp>
        <p:nvSpPr>
          <p:cNvPr id="3" name="Content Placeholder 2"/>
          <p:cNvSpPr>
            <a:spLocks noGrp="1"/>
          </p:cNvSpPr>
          <p:nvPr>
            <p:ph idx="1"/>
          </p:nvPr>
        </p:nvSpPr>
        <p:spPr>
          <a:xfrm>
            <a:off x="606829" y="1295400"/>
            <a:ext cx="8079971" cy="4546599"/>
          </a:xfrm>
        </p:spPr>
        <p:txBody>
          <a:bodyPr/>
          <a:lstStyle/>
          <a:p>
            <a:pPr marL="0" indent="0">
              <a:buNone/>
            </a:pPr>
            <a:r>
              <a:rPr lang="en-US" dirty="0" smtClean="0"/>
              <a:t>	Adaptive</a:t>
            </a:r>
            <a:r>
              <a:rPr lang="en-US" dirty="0"/>
              <a:t>/</a:t>
            </a:r>
            <a:r>
              <a:rPr lang="en-US" dirty="0" smtClean="0"/>
              <a:t>accelerated hybrid course</a:t>
            </a:r>
          </a:p>
        </p:txBody>
      </p:sp>
      <p:sp>
        <p:nvSpPr>
          <p:cNvPr id="7" name="TextBox 1"/>
          <p:cNvSpPr txBox="1">
            <a:spLocks noChangeArrowheads="1"/>
          </p:cNvSpPr>
          <p:nvPr/>
        </p:nvSpPr>
        <p:spPr bwMode="auto">
          <a:xfrm>
            <a:off x="5410200" y="4114800"/>
            <a:ext cx="30480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800" dirty="0" smtClean="0">
                <a:latin typeface="45 Helvetica Light" charset="0"/>
              </a:rPr>
              <a:t>            8 weeks</a:t>
            </a:r>
          </a:p>
          <a:p>
            <a:pPr eaLnBrk="1" hangingPunct="1"/>
            <a:r>
              <a:rPr lang="en-US" sz="2800" dirty="0" smtClean="0">
                <a:latin typeface="45 Helvetica Light" charset="0"/>
              </a:rPr>
              <a:t>  2 </a:t>
            </a:r>
            <a:r>
              <a:rPr lang="en-US" sz="2800" dirty="0">
                <a:latin typeface="45 Helvetica Light" charset="0"/>
              </a:rPr>
              <a:t>classes/</a:t>
            </a:r>
            <a:r>
              <a:rPr lang="en-US" sz="2800" dirty="0" smtClean="0">
                <a:latin typeface="45 Helvetica Light" charset="0"/>
              </a:rPr>
              <a:t>week</a:t>
            </a:r>
          </a:p>
          <a:p>
            <a:pPr eaLnBrk="1" hangingPunct="1"/>
            <a:endParaRPr lang="en-US" sz="1200" dirty="0" smtClean="0">
              <a:latin typeface="45 Helvetica Light" charset="0"/>
            </a:endParaRPr>
          </a:p>
          <a:p>
            <a:pPr eaLnBrk="1" hangingPunct="1"/>
            <a:r>
              <a:rPr lang="en-US" sz="2800" dirty="0" smtClean="0">
                <a:latin typeface="45 Helvetica Light" charset="0"/>
              </a:rPr>
              <a:t>18% learning gain</a:t>
            </a:r>
            <a:endParaRPr lang="en-US" sz="2800" dirty="0">
              <a:latin typeface="45 Helvetica Light" charset="0"/>
            </a:endParaRPr>
          </a:p>
        </p:txBody>
      </p:sp>
      <p:cxnSp>
        <p:nvCxnSpPr>
          <p:cNvPr id="9" name="Straight Connector 8"/>
          <p:cNvCxnSpPr/>
          <p:nvPr/>
        </p:nvCxnSpPr>
        <p:spPr>
          <a:xfrm>
            <a:off x="5410200" y="5105401"/>
            <a:ext cx="2971800" cy="0"/>
          </a:xfrm>
          <a:prstGeom prst="line">
            <a:avLst/>
          </a:prstGeom>
          <a:ln w="28575" cmpd="sng">
            <a:solidFill>
              <a:schemeClr val="tx1"/>
            </a:solidFill>
          </a:ln>
        </p:spPr>
        <p:style>
          <a:lnRef idx="2">
            <a:schemeClr val="accent1"/>
          </a:lnRef>
          <a:fillRef idx="0">
            <a:schemeClr val="accent1"/>
          </a:fillRef>
          <a:effectRef idx="1">
            <a:schemeClr val="accent1"/>
          </a:effectRef>
          <a:fontRef idx="minor">
            <a:schemeClr val="tx1"/>
          </a:fontRef>
        </p:style>
      </p:cxnSp>
      <p:pic>
        <p:nvPicPr>
          <p:cNvPr id="12" name="Picture 11" descr="header06.png"/>
          <p:cNvPicPr>
            <a:picLocks noChangeAspect="1"/>
          </p:cNvPicPr>
          <p:nvPr/>
        </p:nvPicPr>
        <p:blipFill rotWithShape="1">
          <a:blip r:embed="rId2">
            <a:extLst>
              <a:ext uri="{28A0092B-C50C-407E-A947-70E740481C1C}">
                <a14:useLocalDpi xmlns:a14="http://schemas.microsoft.com/office/drawing/2010/main" val="0"/>
              </a:ext>
            </a:extLst>
          </a:blip>
          <a:srcRect r="58081"/>
          <a:stretch/>
        </p:blipFill>
        <p:spPr>
          <a:xfrm>
            <a:off x="3581400" y="1981200"/>
            <a:ext cx="5270501" cy="1905000"/>
          </a:xfrm>
          <a:prstGeom prst="rect">
            <a:avLst/>
          </a:prstGeom>
        </p:spPr>
      </p:pic>
      <p:pic>
        <p:nvPicPr>
          <p:cNvPr id="11" name="Picture 10" descr="header10.png"/>
          <p:cNvPicPr>
            <a:picLocks noChangeAspect="1"/>
          </p:cNvPicPr>
          <p:nvPr/>
        </p:nvPicPr>
        <p:blipFill rotWithShape="1">
          <a:blip r:embed="rId3">
            <a:extLst>
              <a:ext uri="{28A0092B-C50C-407E-A947-70E740481C1C}">
                <a14:useLocalDpi xmlns:a14="http://schemas.microsoft.com/office/drawing/2010/main" val="0"/>
              </a:ext>
            </a:extLst>
          </a:blip>
          <a:srcRect r="79481"/>
          <a:stretch/>
        </p:blipFill>
        <p:spPr>
          <a:xfrm>
            <a:off x="762000" y="1981200"/>
            <a:ext cx="4230899" cy="3124200"/>
          </a:xfrm>
          <a:prstGeom prst="rect">
            <a:avLst/>
          </a:prstGeom>
        </p:spPr>
      </p:pic>
    </p:spTree>
    <p:extLst>
      <p:ext uri="{BB962C8B-B14F-4D97-AF65-F5344CB8AC3E}">
        <p14:creationId xmlns:p14="http://schemas.microsoft.com/office/powerpoint/2010/main" val="1580019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6828" y="338675"/>
            <a:ext cx="8384772" cy="729971"/>
          </a:xfrm>
        </p:spPr>
        <p:txBody>
          <a:bodyPr/>
          <a:lstStyle/>
          <a:p>
            <a:r>
              <a:rPr lang="en-US" dirty="0" smtClean="0"/>
              <a:t>Support to promote use of new methods</a:t>
            </a:r>
            <a:endParaRPr lang="en-US" i="1" dirty="0"/>
          </a:p>
        </p:txBody>
      </p:sp>
      <p:sp>
        <p:nvSpPr>
          <p:cNvPr id="3" name="Content Placeholder 2"/>
          <p:cNvSpPr>
            <a:spLocks noGrp="1"/>
          </p:cNvSpPr>
          <p:nvPr>
            <p:ph idx="1"/>
          </p:nvPr>
        </p:nvSpPr>
        <p:spPr/>
        <p:txBody>
          <a:bodyPr/>
          <a:lstStyle/>
          <a:p>
            <a:pPr marL="0" indent="0">
              <a:buNone/>
            </a:pPr>
            <a:r>
              <a:rPr lang="en-US" dirty="0" smtClean="0"/>
              <a:t>The </a:t>
            </a:r>
            <a:r>
              <a:rPr lang="en-US" i="1" dirty="0" smtClean="0"/>
              <a:t>Learning Dashboard</a:t>
            </a:r>
            <a:r>
              <a:rPr lang="en-US" dirty="0"/>
              <a:t>:</a:t>
            </a:r>
            <a:r>
              <a:rPr lang="en-US" dirty="0" smtClean="0"/>
              <a:t> an analytics system that estimates students’ learning skill by skill</a:t>
            </a:r>
          </a:p>
          <a:p>
            <a:pPr marL="0" indent="0">
              <a:buNone/>
            </a:pPr>
            <a:endParaRPr lang="en-US" dirty="0" smtClean="0"/>
          </a:p>
        </p:txBody>
      </p:sp>
      <p:pic>
        <p:nvPicPr>
          <p:cNvPr id="7" name="Picture 5" descr="LD Slide2.tiff"/>
          <p:cNvPicPr>
            <a:picLocks noChangeAspect="1"/>
          </p:cNvPicPr>
          <p:nvPr/>
        </p:nvPicPr>
        <p:blipFill rotWithShape="1">
          <a:blip r:embed="rId3">
            <a:extLst>
              <a:ext uri="{28A0092B-C50C-407E-A947-70E740481C1C}">
                <a14:useLocalDpi xmlns:a14="http://schemas.microsoft.com/office/drawing/2010/main" val="0"/>
              </a:ext>
            </a:extLst>
          </a:blip>
          <a:srcRect t="11084" r="14286" b="6512"/>
          <a:stretch/>
        </p:blipFill>
        <p:spPr bwMode="auto">
          <a:xfrm>
            <a:off x="3429000" y="2514600"/>
            <a:ext cx="5029200" cy="325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838200" y="3124200"/>
            <a:ext cx="2209800" cy="1815882"/>
          </a:xfrm>
          <a:prstGeom prst="rect">
            <a:avLst/>
          </a:prstGeom>
        </p:spPr>
        <p:txBody>
          <a:bodyPr wrap="square">
            <a:spAutoFit/>
          </a:bodyPr>
          <a:lstStyle/>
          <a:p>
            <a:r>
              <a:rPr lang="en-US" sz="2800" dirty="0" smtClean="0">
                <a:latin typeface="Arial"/>
                <a:cs typeface="Arial"/>
              </a:rPr>
              <a:t>Support for instructors, students, &amp; designers</a:t>
            </a:r>
            <a:endParaRPr lang="en-US" sz="2800" dirty="0">
              <a:latin typeface="Arial"/>
              <a:cs typeface="Arial"/>
            </a:endParaRPr>
          </a:p>
        </p:txBody>
      </p:sp>
    </p:spTree>
    <p:extLst>
      <p:ext uri="{BB962C8B-B14F-4D97-AF65-F5344CB8AC3E}">
        <p14:creationId xmlns:p14="http://schemas.microsoft.com/office/powerpoint/2010/main" val="3514758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Dashboard’s Key Ingredients</a:t>
            </a:r>
          </a:p>
        </p:txBody>
      </p:sp>
      <p:sp>
        <p:nvSpPr>
          <p:cNvPr id="3" name="Content Placeholder 2"/>
          <p:cNvSpPr>
            <a:spLocks noGrp="1"/>
          </p:cNvSpPr>
          <p:nvPr>
            <p:ph idx="1"/>
          </p:nvPr>
        </p:nvSpPr>
        <p:spPr>
          <a:xfrm>
            <a:off x="606829" y="1371599"/>
            <a:ext cx="8308571" cy="4546599"/>
          </a:xfrm>
        </p:spPr>
        <p:txBody>
          <a:bodyPr/>
          <a:lstStyle/>
          <a:p>
            <a:pPr marL="0" indent="0">
              <a:buNone/>
            </a:pPr>
            <a:r>
              <a:rPr lang="en-US" sz="2800" dirty="0" smtClean="0"/>
              <a:t>Cognitive/Learning Theory: learning is skill specific</a:t>
            </a:r>
            <a:endParaRPr lang="en-US" sz="2800" dirty="0"/>
          </a:p>
          <a:p>
            <a:pPr indent="0">
              <a:spcBef>
                <a:spcPts val="1872"/>
              </a:spcBef>
              <a:buNone/>
            </a:pPr>
            <a:r>
              <a:rPr lang="en-US" sz="2400" dirty="0" smtClean="0"/>
              <a:t>If </a:t>
            </a:r>
            <a:r>
              <a:rPr lang="en-US" sz="2400" dirty="0"/>
              <a:t>you’re not paying attention to </a:t>
            </a:r>
            <a:r>
              <a:rPr lang="en-US" sz="2400" dirty="0" smtClean="0"/>
              <a:t>the skills students need to learn, </a:t>
            </a:r>
            <a:r>
              <a:rPr lang="en-US" sz="2400" dirty="0"/>
              <a:t>you’re missing something </a:t>
            </a:r>
            <a:r>
              <a:rPr lang="en-US" sz="2400" dirty="0" smtClean="0"/>
              <a:t>fundamental</a:t>
            </a:r>
            <a:endParaRPr lang="en-US" sz="2400" dirty="0"/>
          </a:p>
          <a:p>
            <a:pPr marL="0" indent="0">
              <a:spcBef>
                <a:spcPts val="1872"/>
              </a:spcBef>
              <a:buNone/>
            </a:pPr>
            <a:endParaRPr lang="en-US" sz="2800" dirty="0" smtClean="0"/>
          </a:p>
          <a:p>
            <a:pPr marL="0" indent="0">
              <a:buNone/>
            </a:pPr>
            <a:r>
              <a:rPr lang="en-US" sz="2800" dirty="0" smtClean="0"/>
              <a:t>State</a:t>
            </a:r>
            <a:r>
              <a:rPr lang="en-US" sz="2800" dirty="0"/>
              <a:t>-of-the-Art Statistical Models</a:t>
            </a:r>
          </a:p>
          <a:p>
            <a:pPr indent="0">
              <a:spcBef>
                <a:spcPts val="1872"/>
              </a:spcBef>
              <a:buNone/>
            </a:pPr>
            <a:r>
              <a:rPr lang="en-US" sz="2400" dirty="0" smtClean="0"/>
              <a:t>With modern statistical methods, we can build – and draw meaning from – a realistic model of the data</a:t>
            </a:r>
            <a:endParaRPr lang="en-US" sz="2800" dirty="0"/>
          </a:p>
          <a:p>
            <a:endParaRPr lang="en-US" dirty="0"/>
          </a:p>
        </p:txBody>
      </p:sp>
    </p:spTree>
    <p:extLst>
      <p:ext uri="{BB962C8B-B14F-4D97-AF65-F5344CB8AC3E}">
        <p14:creationId xmlns:p14="http://schemas.microsoft.com/office/powerpoint/2010/main" val="2572981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Deep insights into student learning</a:t>
            </a:r>
          </a:p>
        </p:txBody>
      </p:sp>
      <p:sp>
        <p:nvSpPr>
          <p:cNvPr id="5" name="Content Placeholder 2"/>
          <p:cNvSpPr>
            <a:spLocks noGrp="1"/>
          </p:cNvSpPr>
          <p:nvPr>
            <p:ph idx="1"/>
          </p:nvPr>
        </p:nvSpPr>
        <p:spPr>
          <a:xfrm>
            <a:off x="1143001" y="1375798"/>
            <a:ext cx="7010400" cy="986402"/>
          </a:xfrm>
        </p:spPr>
        <p:txBody>
          <a:bodyPr>
            <a:noAutofit/>
          </a:bodyPr>
          <a:lstStyle/>
          <a:p>
            <a:pPr marL="0" indent="0">
              <a:buNone/>
            </a:pPr>
            <a:r>
              <a:rPr lang="en-US" sz="2800" dirty="0" smtClean="0">
                <a:latin typeface="Arial"/>
                <a:cs typeface="Arial"/>
              </a:rPr>
              <a:t>When students interact with online learning systems, they produce a rich data stream</a:t>
            </a:r>
            <a:endParaRPr lang="en-US" sz="2800" dirty="0">
              <a:latin typeface="Arial"/>
              <a:cs typeface="Arial"/>
            </a:endParaRPr>
          </a:p>
          <a:p>
            <a:pPr marL="0" indent="0">
              <a:buNone/>
            </a:pPr>
            <a:r>
              <a:rPr lang="en-US" sz="2800" dirty="0" smtClean="0">
                <a:latin typeface="Arial"/>
                <a:cs typeface="Arial"/>
              </a:rPr>
              <a:t/>
            </a:r>
            <a:br>
              <a:rPr lang="en-US" sz="2800" dirty="0" smtClean="0">
                <a:latin typeface="Arial"/>
                <a:cs typeface="Arial"/>
              </a:rPr>
            </a:br>
            <a:endParaRPr lang="en-US" sz="2800" dirty="0" smtClean="0">
              <a:latin typeface="Arial"/>
              <a:cs typeface="Arial"/>
            </a:endParaRPr>
          </a:p>
        </p:txBody>
      </p:sp>
      <p:sp>
        <p:nvSpPr>
          <p:cNvPr id="6" name="TextBox 5"/>
          <p:cNvSpPr txBox="1"/>
          <p:nvPr/>
        </p:nvSpPr>
        <p:spPr>
          <a:xfrm>
            <a:off x="4550509" y="2541181"/>
            <a:ext cx="4267200" cy="3170099"/>
          </a:xfrm>
          <a:prstGeom prst="rect">
            <a:avLst/>
          </a:prstGeom>
          <a:noFill/>
        </p:spPr>
        <p:txBody>
          <a:bodyPr wrap="square" rtlCol="0">
            <a:spAutoFit/>
          </a:bodyPr>
          <a:lstStyle/>
          <a:p>
            <a:r>
              <a:rPr lang="en-US" sz="2000" dirty="0">
                <a:latin typeface="Arial"/>
                <a:cs typeface="Arial"/>
              </a:rPr>
              <a:t>The </a:t>
            </a:r>
            <a:r>
              <a:rPr lang="en-US" sz="2000" i="1" dirty="0">
                <a:solidFill>
                  <a:srgbClr val="9E082C"/>
                </a:solidFill>
                <a:latin typeface="Arial"/>
                <a:cs typeface="Arial"/>
              </a:rPr>
              <a:t>Learning Dashboard</a:t>
            </a:r>
            <a:r>
              <a:rPr lang="en-US" sz="2000" dirty="0">
                <a:solidFill>
                  <a:srgbClr val="9E082C"/>
                </a:solidFill>
                <a:latin typeface="Arial"/>
                <a:cs typeface="Arial"/>
              </a:rPr>
              <a:t> </a:t>
            </a:r>
            <a:r>
              <a:rPr lang="en-US" sz="2000" dirty="0" smtClean="0">
                <a:latin typeface="Arial"/>
                <a:cs typeface="Arial"/>
              </a:rPr>
              <a:t>gets </a:t>
            </a:r>
            <a:r>
              <a:rPr lang="en-US" sz="2000" dirty="0">
                <a:latin typeface="Arial"/>
                <a:cs typeface="Arial"/>
              </a:rPr>
              <a:t>more out of the </a:t>
            </a:r>
            <a:r>
              <a:rPr lang="en-US" sz="2000" dirty="0" smtClean="0">
                <a:latin typeface="Arial"/>
                <a:cs typeface="Arial"/>
              </a:rPr>
              <a:t>data:</a:t>
            </a:r>
            <a:endParaRPr lang="en-US" sz="2000" dirty="0">
              <a:latin typeface="Arial"/>
              <a:cs typeface="Arial"/>
            </a:endParaRPr>
          </a:p>
          <a:p>
            <a:pPr>
              <a:spcBef>
                <a:spcPts val="600"/>
              </a:spcBef>
            </a:pPr>
            <a:r>
              <a:rPr lang="en-US" sz="2000" b="1" dirty="0">
                <a:solidFill>
                  <a:srgbClr val="9E082C"/>
                </a:solidFill>
                <a:latin typeface="Arial"/>
                <a:cs typeface="Arial"/>
              </a:rPr>
              <a:t>Reveals</a:t>
            </a:r>
            <a:r>
              <a:rPr lang="en-US" sz="2000" dirty="0">
                <a:latin typeface="Arial"/>
                <a:cs typeface="Arial"/>
              </a:rPr>
              <a:t> what students </a:t>
            </a:r>
            <a:r>
              <a:rPr lang="en-US" sz="2000" dirty="0" smtClean="0">
                <a:latin typeface="Arial"/>
                <a:cs typeface="Arial"/>
              </a:rPr>
              <a:t>did/not learn</a:t>
            </a:r>
            <a:endParaRPr lang="en-US" sz="2000" dirty="0">
              <a:latin typeface="Arial"/>
              <a:cs typeface="Arial"/>
            </a:endParaRPr>
          </a:p>
          <a:p>
            <a:pPr>
              <a:spcBef>
                <a:spcPts val="600"/>
              </a:spcBef>
            </a:pPr>
            <a:r>
              <a:rPr lang="en-US" sz="2000" b="1" dirty="0">
                <a:solidFill>
                  <a:srgbClr val="9E082C"/>
                </a:solidFill>
                <a:latin typeface="Arial"/>
                <a:cs typeface="Arial"/>
              </a:rPr>
              <a:t>Quantifies</a:t>
            </a:r>
            <a:r>
              <a:rPr lang="en-US" sz="2000" dirty="0">
                <a:solidFill>
                  <a:srgbClr val="9E082C"/>
                </a:solidFill>
                <a:latin typeface="Arial"/>
                <a:cs typeface="Arial"/>
              </a:rPr>
              <a:t> </a:t>
            </a:r>
            <a:r>
              <a:rPr lang="en-US" sz="2000" dirty="0">
                <a:latin typeface="Arial"/>
                <a:cs typeface="Arial"/>
              </a:rPr>
              <a:t>how well students have learned each skill</a:t>
            </a:r>
          </a:p>
          <a:p>
            <a:pPr>
              <a:spcBef>
                <a:spcPts val="600"/>
              </a:spcBef>
            </a:pPr>
            <a:r>
              <a:rPr lang="en-US" sz="2000" b="1" dirty="0">
                <a:solidFill>
                  <a:srgbClr val="9E082C"/>
                </a:solidFill>
                <a:latin typeface="Arial"/>
                <a:cs typeface="Arial"/>
              </a:rPr>
              <a:t>Identifies</a:t>
            </a:r>
            <a:r>
              <a:rPr lang="en-US" sz="2000" dirty="0">
                <a:solidFill>
                  <a:srgbClr val="9E082C"/>
                </a:solidFill>
                <a:latin typeface="Arial"/>
                <a:cs typeface="Arial"/>
              </a:rPr>
              <a:t> </a:t>
            </a:r>
            <a:r>
              <a:rPr lang="en-US" sz="2000" dirty="0">
                <a:latin typeface="Arial"/>
                <a:cs typeface="Arial"/>
              </a:rPr>
              <a:t>consequential patterns in students’ learning behaviors </a:t>
            </a:r>
          </a:p>
          <a:p>
            <a:pPr>
              <a:spcBef>
                <a:spcPts val="600"/>
              </a:spcBef>
            </a:pPr>
            <a:r>
              <a:rPr lang="en-US" sz="2000" b="1" dirty="0">
                <a:solidFill>
                  <a:srgbClr val="9E082C"/>
                </a:solidFill>
                <a:latin typeface="Arial"/>
                <a:cs typeface="Arial"/>
              </a:rPr>
              <a:t>Measures</a:t>
            </a:r>
            <a:r>
              <a:rPr lang="en-US" sz="2000" dirty="0">
                <a:solidFill>
                  <a:srgbClr val="9E082C"/>
                </a:solidFill>
                <a:latin typeface="Arial"/>
                <a:cs typeface="Arial"/>
              </a:rPr>
              <a:t> </a:t>
            </a:r>
            <a:r>
              <a:rPr lang="en-US" sz="2000" dirty="0">
                <a:latin typeface="Arial"/>
                <a:cs typeface="Arial"/>
              </a:rPr>
              <a:t>effectiveness of instructional and design </a:t>
            </a:r>
            <a:r>
              <a:rPr lang="en-US" sz="2000" dirty="0" smtClean="0">
                <a:latin typeface="Arial"/>
                <a:cs typeface="Arial"/>
              </a:rPr>
              <a:t>choices</a:t>
            </a:r>
            <a:endParaRPr lang="en-US" sz="2000" dirty="0">
              <a:latin typeface="Arial"/>
              <a:cs typeface="Arial"/>
            </a:endParaRPr>
          </a:p>
        </p:txBody>
      </p:sp>
      <p:sp>
        <p:nvSpPr>
          <p:cNvPr id="7" name="TextBox 6"/>
          <p:cNvSpPr txBox="1"/>
          <p:nvPr/>
        </p:nvSpPr>
        <p:spPr>
          <a:xfrm>
            <a:off x="609600" y="2541181"/>
            <a:ext cx="3945794" cy="2169825"/>
          </a:xfrm>
          <a:prstGeom prst="rect">
            <a:avLst/>
          </a:prstGeom>
          <a:noFill/>
        </p:spPr>
        <p:txBody>
          <a:bodyPr wrap="square" rtlCol="0">
            <a:spAutoFit/>
          </a:bodyPr>
          <a:lstStyle/>
          <a:p>
            <a:pPr>
              <a:spcBef>
                <a:spcPts val="900"/>
              </a:spcBef>
            </a:pPr>
            <a:r>
              <a:rPr lang="en-US" sz="2000" dirty="0" smtClean="0">
                <a:latin typeface="Arial"/>
                <a:cs typeface="Arial"/>
              </a:rPr>
              <a:t>Most learning </a:t>
            </a:r>
            <a:r>
              <a:rPr lang="en-US" sz="2000" dirty="0">
                <a:latin typeface="Arial"/>
                <a:cs typeface="Arial"/>
              </a:rPr>
              <a:t>analytic systems barely tap this potential:</a:t>
            </a:r>
          </a:p>
          <a:p>
            <a:pPr>
              <a:spcBef>
                <a:spcPts val="600"/>
              </a:spcBef>
            </a:pPr>
            <a:r>
              <a:rPr lang="en-US" sz="2000" b="1" dirty="0">
                <a:latin typeface="Arial"/>
                <a:cs typeface="Arial"/>
              </a:rPr>
              <a:t>Track</a:t>
            </a:r>
            <a:r>
              <a:rPr lang="en-US" sz="2000" dirty="0">
                <a:latin typeface="Arial"/>
                <a:cs typeface="Arial"/>
              </a:rPr>
              <a:t> what students do</a:t>
            </a:r>
          </a:p>
          <a:p>
            <a:pPr>
              <a:spcBef>
                <a:spcPts val="600"/>
              </a:spcBef>
            </a:pPr>
            <a:r>
              <a:rPr lang="en-US" sz="2000" b="1" dirty="0">
                <a:latin typeface="Arial"/>
                <a:cs typeface="Arial"/>
              </a:rPr>
              <a:t>Record</a:t>
            </a:r>
            <a:r>
              <a:rPr lang="en-US" sz="2000" dirty="0">
                <a:latin typeface="Arial"/>
                <a:cs typeface="Arial"/>
              </a:rPr>
              <a:t> which questions students get right or wrong</a:t>
            </a:r>
          </a:p>
          <a:p>
            <a:pPr>
              <a:spcBef>
                <a:spcPts val="600"/>
              </a:spcBef>
            </a:pPr>
            <a:r>
              <a:rPr lang="en-US" sz="2000" b="1" dirty="0">
                <a:latin typeface="Arial"/>
                <a:cs typeface="Arial"/>
              </a:rPr>
              <a:t>Summarize</a:t>
            </a:r>
            <a:r>
              <a:rPr lang="en-US" sz="2000" dirty="0">
                <a:latin typeface="Arial"/>
                <a:cs typeface="Arial"/>
              </a:rPr>
              <a:t> student performance</a:t>
            </a:r>
          </a:p>
        </p:txBody>
      </p:sp>
    </p:spTree>
    <p:extLst>
      <p:ext uri="{BB962C8B-B14F-4D97-AF65-F5344CB8AC3E}">
        <p14:creationId xmlns:p14="http://schemas.microsoft.com/office/powerpoint/2010/main" val="2807439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Concluding Remarks</a:t>
            </a:r>
            <a:endParaRPr lang="en-US" dirty="0"/>
          </a:p>
        </p:txBody>
      </p:sp>
      <p:sp>
        <p:nvSpPr>
          <p:cNvPr id="3" name="Content Placeholder 2"/>
          <p:cNvSpPr>
            <a:spLocks noGrp="1"/>
          </p:cNvSpPr>
          <p:nvPr>
            <p:ph idx="1"/>
          </p:nvPr>
        </p:nvSpPr>
        <p:spPr/>
        <p:txBody>
          <a:bodyPr/>
          <a:lstStyle/>
          <a:p>
            <a:pPr marL="0" indent="0">
              <a:buNone/>
            </a:pPr>
            <a:r>
              <a:rPr lang="en-US" dirty="0" smtClean="0"/>
              <a:t>With the </a:t>
            </a:r>
            <a:r>
              <a:rPr lang="en-US" i="1" dirty="0" smtClean="0"/>
              <a:t>Learning Dashboard </a:t>
            </a:r>
            <a:r>
              <a:rPr lang="en-US" dirty="0" smtClean="0"/>
              <a:t>in a hybrid, online course, students learn at 2X speed</a:t>
            </a:r>
          </a:p>
          <a:p>
            <a:pPr marL="0" indent="0">
              <a:buNone/>
            </a:pPr>
            <a:endParaRPr lang="en-US" sz="2000" dirty="0" smtClean="0"/>
          </a:p>
          <a:p>
            <a:pPr marL="457200" lvl="1" indent="0">
              <a:buNone/>
            </a:pPr>
            <a:r>
              <a:rPr lang="en-US" dirty="0" smtClean="0"/>
              <a:t>Feedback-rich teaching and learning</a:t>
            </a:r>
          </a:p>
          <a:p>
            <a:pPr marL="457200" lvl="1" indent="0">
              <a:buNone/>
            </a:pPr>
            <a:r>
              <a:rPr lang="en-US" dirty="0" smtClean="0"/>
              <a:t>Focus on formative assessment</a:t>
            </a:r>
          </a:p>
          <a:p>
            <a:pPr marL="457200" lvl="1" indent="0">
              <a:buNone/>
            </a:pPr>
            <a:r>
              <a:rPr lang="en-US" dirty="0" smtClean="0"/>
              <a:t>Data analysis aimed at “actionable” results</a:t>
            </a:r>
          </a:p>
          <a:p>
            <a:pPr marL="457200" lvl="1" indent="0">
              <a:buNone/>
            </a:pPr>
            <a:r>
              <a:rPr lang="en-US" dirty="0"/>
              <a:t>Self-directed learning is a key skill for </a:t>
            </a:r>
            <a:r>
              <a:rPr lang="en-US" dirty="0" smtClean="0"/>
              <a:t>students</a:t>
            </a:r>
            <a:endParaRPr lang="en-US" sz="3000" dirty="0"/>
          </a:p>
          <a:p>
            <a:pPr marL="457200" lvl="1" indent="0">
              <a:buNone/>
            </a:pPr>
            <a:endParaRPr lang="en-US" dirty="0" smtClean="0"/>
          </a:p>
        </p:txBody>
      </p:sp>
    </p:spTree>
    <p:extLst>
      <p:ext uri="{BB962C8B-B14F-4D97-AF65-F5344CB8AC3E}">
        <p14:creationId xmlns:p14="http://schemas.microsoft.com/office/powerpoint/2010/main" val="1405469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447800"/>
            <a:ext cx="7866612" cy="905924"/>
          </a:xfrm>
        </p:spPr>
        <p:txBody>
          <a:bodyPr/>
          <a:lstStyle/>
          <a:p>
            <a:r>
              <a:rPr lang="en-US" dirty="0" smtClean="0"/>
              <a:t>Disruptive Innovation: </a:t>
            </a:r>
            <a:br>
              <a:rPr lang="en-US" dirty="0" smtClean="0"/>
            </a:br>
            <a:r>
              <a:rPr lang="en-US" sz="3200" dirty="0" smtClean="0"/>
              <a:t>Current Trends &amp; Future Directions</a:t>
            </a:r>
            <a:endParaRPr lang="en-US" sz="3200" dirty="0"/>
          </a:p>
        </p:txBody>
      </p:sp>
      <p:sp>
        <p:nvSpPr>
          <p:cNvPr id="3" name="Text Placeholder 2"/>
          <p:cNvSpPr>
            <a:spLocks noGrp="1"/>
          </p:cNvSpPr>
          <p:nvPr>
            <p:ph type="body" idx="1"/>
          </p:nvPr>
        </p:nvSpPr>
        <p:spPr>
          <a:xfrm>
            <a:off x="609600" y="2819400"/>
            <a:ext cx="7866611" cy="500732"/>
          </a:xfrm>
        </p:spPr>
        <p:txBody>
          <a:bodyPr/>
          <a:lstStyle/>
          <a:p>
            <a:r>
              <a:rPr lang="en-US" dirty="0" smtClean="0"/>
              <a:t>Adrian </a:t>
            </a:r>
            <a:r>
              <a:rPr lang="en-US" dirty="0" err="1" smtClean="0"/>
              <a:t>Sannier</a:t>
            </a:r>
            <a:endParaRPr lang="en-US" dirty="0" smtClean="0"/>
          </a:p>
          <a:p>
            <a:r>
              <a:rPr lang="en-US" dirty="0" smtClean="0"/>
              <a:t>Senior Vice President of Product</a:t>
            </a:r>
          </a:p>
          <a:p>
            <a:r>
              <a:rPr lang="en-US" dirty="0" smtClean="0"/>
              <a:t>Pearson</a:t>
            </a:r>
          </a:p>
        </p:txBody>
      </p:sp>
      <p:sp>
        <p:nvSpPr>
          <p:cNvPr id="4" name="Text Placeholder 3"/>
          <p:cNvSpPr>
            <a:spLocks noGrp="1"/>
          </p:cNvSpPr>
          <p:nvPr>
            <p:ph type="body" idx="12"/>
          </p:nvPr>
        </p:nvSpPr>
        <p:spPr/>
        <p:txBody>
          <a:bodyPr/>
          <a:lstStyle/>
          <a:p>
            <a:r>
              <a:rPr lang="en-US" dirty="0" smtClean="0"/>
              <a:t>November 8, 2012</a:t>
            </a:r>
            <a:endParaRPr lang="en-US" dirty="0"/>
          </a:p>
        </p:txBody>
      </p:sp>
    </p:spTree>
    <p:extLst>
      <p:ext uri="{BB962C8B-B14F-4D97-AF65-F5344CB8AC3E}">
        <p14:creationId xmlns:p14="http://schemas.microsoft.com/office/powerpoint/2010/main" val="343374313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image.png"/>
          <p:cNvPicPr>
            <a:picLocks noGrp="1" noChangeAspect="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600200" y="762000"/>
            <a:ext cx="5791200" cy="825583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83528984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G_0028.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381000"/>
            <a:ext cx="8519566" cy="5486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8452294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447800"/>
            <a:ext cx="7866612" cy="905924"/>
          </a:xfrm>
        </p:spPr>
        <p:txBody>
          <a:bodyPr/>
          <a:lstStyle/>
          <a:p>
            <a:r>
              <a:rPr lang="en-US" dirty="0" smtClean="0"/>
              <a:t>Disruptive Innovation: </a:t>
            </a:r>
            <a:br>
              <a:rPr lang="en-US" dirty="0" smtClean="0"/>
            </a:br>
            <a:r>
              <a:rPr lang="en-US" sz="3200" dirty="0" smtClean="0"/>
              <a:t>Current Trends &amp; Future Directions</a:t>
            </a:r>
            <a:endParaRPr lang="en-US" sz="3200" dirty="0"/>
          </a:p>
        </p:txBody>
      </p:sp>
      <p:sp>
        <p:nvSpPr>
          <p:cNvPr id="3" name="Text Placeholder 2"/>
          <p:cNvSpPr>
            <a:spLocks noGrp="1"/>
          </p:cNvSpPr>
          <p:nvPr>
            <p:ph type="body" idx="1"/>
          </p:nvPr>
        </p:nvSpPr>
        <p:spPr>
          <a:xfrm>
            <a:off x="609600" y="2819400"/>
            <a:ext cx="7866611" cy="500732"/>
          </a:xfrm>
        </p:spPr>
        <p:txBody>
          <a:bodyPr/>
          <a:lstStyle/>
          <a:p>
            <a:r>
              <a:rPr lang="en-US" dirty="0" smtClean="0"/>
              <a:t>Marsha C. Lovett, Carnegie Mellon University</a:t>
            </a:r>
          </a:p>
          <a:p>
            <a:r>
              <a:rPr lang="en-US" dirty="0" smtClean="0"/>
              <a:t>James G. </a:t>
            </a:r>
            <a:r>
              <a:rPr lang="en-US" dirty="0" err="1" smtClean="0"/>
              <a:t>Mazoué</a:t>
            </a:r>
            <a:r>
              <a:rPr lang="en-US" dirty="0" smtClean="0"/>
              <a:t>, Wayne State University</a:t>
            </a:r>
          </a:p>
          <a:p>
            <a:r>
              <a:rPr lang="en-US" dirty="0" smtClean="0"/>
              <a:t>Adrian </a:t>
            </a:r>
            <a:r>
              <a:rPr lang="en-US" dirty="0" err="1" smtClean="0"/>
              <a:t>Sannier</a:t>
            </a:r>
            <a:r>
              <a:rPr lang="en-US" dirty="0" smtClean="0"/>
              <a:t>, Pearson</a:t>
            </a:r>
          </a:p>
          <a:p>
            <a:r>
              <a:rPr lang="en-US" dirty="0" smtClean="0"/>
              <a:t>Robert </a:t>
            </a:r>
            <a:r>
              <a:rPr lang="en-US" dirty="0" err="1" smtClean="0"/>
              <a:t>Seidman</a:t>
            </a:r>
            <a:r>
              <a:rPr lang="en-US" dirty="0" smtClean="0"/>
              <a:t>, Southern New Hampshire University</a:t>
            </a:r>
            <a:endParaRPr lang="en-US" dirty="0"/>
          </a:p>
        </p:txBody>
      </p:sp>
      <p:sp>
        <p:nvSpPr>
          <p:cNvPr id="4" name="Text Placeholder 3"/>
          <p:cNvSpPr>
            <a:spLocks noGrp="1"/>
          </p:cNvSpPr>
          <p:nvPr>
            <p:ph type="body" idx="12"/>
          </p:nvPr>
        </p:nvSpPr>
        <p:spPr/>
        <p:txBody>
          <a:bodyPr/>
          <a:lstStyle/>
          <a:p>
            <a:r>
              <a:rPr lang="en-US" dirty="0" smtClean="0"/>
              <a:t>November 8, 2012</a:t>
            </a:r>
            <a:endParaRPr lang="en-US" dirty="0"/>
          </a:p>
        </p:txBody>
      </p:sp>
    </p:spTree>
    <p:extLst>
      <p:ext uri="{BB962C8B-B14F-4D97-AF65-F5344CB8AC3E}">
        <p14:creationId xmlns:p14="http://schemas.microsoft.com/office/powerpoint/2010/main" val="343374313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a:grpSpLocks/>
          </p:cNvGrpSpPr>
          <p:nvPr/>
        </p:nvGrpSpPr>
        <p:grpSpPr bwMode="auto">
          <a:xfrm>
            <a:off x="1468394" y="420689"/>
            <a:ext cx="6296069" cy="5446712"/>
            <a:chOff x="0" y="0"/>
            <a:chExt cx="503" cy="474"/>
          </a:xfrm>
        </p:grpSpPr>
        <p:pic>
          <p:nvPicPr>
            <p:cNvPr id="5" name="Picture 4" descr="IMG_0127.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 y="4"/>
              <a:ext cx="489" cy="45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503" cy="47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spTree>
    <p:extLst>
      <p:ext uri="{BB962C8B-B14F-4D97-AF65-F5344CB8AC3E}">
        <p14:creationId xmlns:p14="http://schemas.microsoft.com/office/powerpoint/2010/main" val="272649284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age3.png"/>
          <p:cNvPicPr>
            <a:picLocks noChangeAspect="1"/>
          </p:cNvPicPr>
          <p:nvPr/>
        </p:nvPicPr>
        <p:blipFill>
          <a:blip r:embed="rId2" cstate="print">
            <a:extLst>
              <a:ext uri="{28A0092B-C50C-407E-A947-70E740481C1C}">
                <a14:useLocalDpi xmlns:a14="http://schemas.microsoft.com/office/drawing/2010/main" val="0"/>
              </a:ext>
            </a:extLst>
          </a:blip>
          <a:srcRect l="4666" t="65559" r="11488" b="19044"/>
          <a:stretch>
            <a:fillRect/>
          </a:stretch>
        </p:blipFill>
        <p:spPr bwMode="auto">
          <a:xfrm>
            <a:off x="152400" y="2073351"/>
            <a:ext cx="8763000" cy="120165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41692951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descr="IMG_0112.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24600" y="1066800"/>
            <a:ext cx="2392362" cy="3352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 name="Rectangle 4"/>
          <p:cNvSpPr>
            <a:spLocks/>
          </p:cNvSpPr>
          <p:nvPr/>
        </p:nvSpPr>
        <p:spPr bwMode="auto">
          <a:xfrm>
            <a:off x="6324600" y="4572000"/>
            <a:ext cx="2284412" cy="863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r>
              <a:rPr lang="en-US" sz="2500" dirty="0">
                <a:latin typeface="Helvetica" charset="0"/>
                <a:ea typeface="Helvetica" charset="0"/>
                <a:cs typeface="Helvetica" charset="0"/>
                <a:sym typeface="Helvetica" charset="0"/>
              </a:rPr>
              <a:t>Herbert Simon</a:t>
            </a:r>
          </a:p>
          <a:p>
            <a:r>
              <a:rPr lang="en-US" sz="2500" dirty="0">
                <a:latin typeface="Helvetica" charset="0"/>
                <a:ea typeface="Helvetica" charset="0"/>
                <a:cs typeface="Helvetica" charset="0"/>
                <a:sym typeface="Helvetica" charset="0"/>
              </a:rPr>
              <a:t>Nobel Laureate</a:t>
            </a:r>
            <a:endParaRPr lang="en-US" dirty="0"/>
          </a:p>
        </p:txBody>
      </p:sp>
      <p:sp>
        <p:nvSpPr>
          <p:cNvPr id="8" name="Rectangle 2"/>
          <p:cNvSpPr>
            <a:spLocks/>
          </p:cNvSpPr>
          <p:nvPr/>
        </p:nvSpPr>
        <p:spPr bwMode="auto">
          <a:xfrm>
            <a:off x="534730" y="685800"/>
            <a:ext cx="5180270" cy="47497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r>
              <a:rPr lang="en-US" sz="3600" dirty="0">
                <a:latin typeface="Helvetica" charset="0"/>
                <a:ea typeface="Helvetica" charset="0"/>
                <a:cs typeface="Helvetica" charset="0"/>
                <a:sym typeface="Helvetica" charset="0"/>
              </a:rPr>
              <a:t>Improvement in Post Secondary Education will require converting teaching from a ‘solo sport’ to a community based research activity</a:t>
            </a:r>
          </a:p>
          <a:p>
            <a:endParaRPr lang="en-US" sz="3600" dirty="0">
              <a:solidFill>
                <a:srgbClr val="000000"/>
              </a:solidFill>
              <a:latin typeface="Gill Sans" charset="0"/>
              <a:ea typeface="Gill Sans" charset="0"/>
              <a:cs typeface="Gill Sans" charset="0"/>
              <a:sym typeface="Gill Sans" charset="0"/>
            </a:endParaRPr>
          </a:p>
        </p:txBody>
      </p:sp>
    </p:spTree>
    <p:extLst>
      <p:ext uri="{BB962C8B-B14F-4D97-AF65-F5344CB8AC3E}">
        <p14:creationId xmlns:p14="http://schemas.microsoft.com/office/powerpoint/2010/main" val="212154398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p:cNvSpPr>
          <p:nvPr/>
        </p:nvSpPr>
        <p:spPr bwMode="auto">
          <a:xfrm>
            <a:off x="3886200" y="2057400"/>
            <a:ext cx="4572000" cy="1676400"/>
          </a:xfrm>
          <a:prstGeom prst="rect">
            <a:avLst/>
          </a:prstGeom>
          <a:noFill/>
          <a:ln w="3175" cap="flat" cmpd="sng">
            <a:solidFill>
              <a:schemeClr val="tx1"/>
            </a:solidFill>
            <a:prstDash val="solid"/>
            <a:miter lim="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en-US" sz="2800" dirty="0"/>
              <a:t>Changing the Production </a:t>
            </a:r>
          </a:p>
          <a:p>
            <a:pPr algn="ctr"/>
            <a:r>
              <a:rPr lang="en-US" sz="2800" dirty="0"/>
              <a:t>Function In Higher Education</a:t>
            </a:r>
          </a:p>
        </p:txBody>
      </p:sp>
      <p:pic>
        <p:nvPicPr>
          <p:cNvPr id="5" name="Picture 2" descr="InsertedImage.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9481" y="1143000"/>
            <a:ext cx="2646362" cy="29514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Rectangle 1"/>
          <p:cNvSpPr>
            <a:spLocks/>
          </p:cNvSpPr>
          <p:nvPr/>
        </p:nvSpPr>
        <p:spPr bwMode="auto">
          <a:xfrm>
            <a:off x="152400" y="4137985"/>
            <a:ext cx="3930650" cy="1879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smtClean="0">
                <a:ln>
                  <a:noFill/>
                </a:ln>
                <a:solidFill>
                  <a:sysClr val="windowText" lastClr="000000"/>
                </a:solidFill>
                <a:effectLst/>
                <a:uLnTx/>
                <a:uFillTx/>
              </a:rPr>
              <a:t>Candace </a:t>
            </a:r>
            <a:r>
              <a:rPr kumimoji="0" lang="en-US" sz="3200" b="0" i="0" u="none" strike="noStrike" kern="0" cap="none" spc="0" normalizeH="0" baseline="0" noProof="0" dirty="0" err="1" smtClean="0">
                <a:ln>
                  <a:noFill/>
                </a:ln>
                <a:solidFill>
                  <a:sysClr val="windowText" lastClr="000000"/>
                </a:solidFill>
                <a:effectLst/>
                <a:uLnTx/>
                <a:uFillTx/>
              </a:rPr>
              <a:t>Thille</a:t>
            </a:r>
            <a:endParaRPr kumimoji="0" lang="en-US" sz="3200" b="0" i="0" u="none" strike="noStrike" kern="0" cap="none" spc="0" normalizeH="0" baseline="0" noProof="0" dirty="0" smtClean="0">
              <a:ln>
                <a:noFill/>
              </a:ln>
              <a:solidFill>
                <a:sysClr val="windowText" lastClr="000000"/>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500" b="0" i="0" u="none" strike="noStrike" kern="0" cap="none" spc="0" normalizeH="0" baseline="0" noProof="0" dirty="0" smtClean="0">
                <a:ln>
                  <a:noFill/>
                </a:ln>
                <a:solidFill>
                  <a:sysClr val="windowText" lastClr="000000"/>
                </a:solidFill>
                <a:effectLst/>
                <a:uLnTx/>
                <a:uFillTx/>
              </a:rPr>
              <a:t>Director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500" b="0" i="0" u="none" strike="noStrike" kern="0" cap="none" spc="0" normalizeH="0" baseline="0" noProof="0" dirty="0" smtClean="0">
                <a:ln>
                  <a:noFill/>
                </a:ln>
                <a:solidFill>
                  <a:sysClr val="windowText" lastClr="000000"/>
                </a:solidFill>
                <a:effectLst/>
                <a:uLnTx/>
                <a:uFillTx/>
              </a:rPr>
              <a:t>Open Learning Initiative</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500" b="0" i="0" u="none" strike="noStrike" kern="0" cap="none" spc="0" normalizeH="0" baseline="0" noProof="0" dirty="0" smtClean="0">
                <a:ln>
                  <a:noFill/>
                </a:ln>
                <a:solidFill>
                  <a:sysClr val="windowText" lastClr="000000"/>
                </a:solidFill>
                <a:effectLst/>
                <a:uLnTx/>
                <a:uFillTx/>
              </a:rPr>
              <a:t>Carnegie Mellon University</a:t>
            </a:r>
            <a:endParaRPr kumimoji="0" lang="en-US" sz="1800" b="0" i="0" u="none" strike="noStrike" kern="0" cap="none" spc="0" normalizeH="0" baseline="0" noProof="0" dirty="0" smtClean="0">
              <a:ln>
                <a:noFill/>
              </a:ln>
              <a:solidFill>
                <a:sysClr val="windowText" lastClr="000000"/>
              </a:solidFill>
              <a:effectLst/>
              <a:uLnTx/>
              <a:uFillTx/>
            </a:endParaRPr>
          </a:p>
        </p:txBody>
      </p:sp>
    </p:spTree>
    <p:extLst>
      <p:ext uri="{BB962C8B-B14F-4D97-AF65-F5344CB8AC3E}">
        <p14:creationId xmlns:p14="http://schemas.microsoft.com/office/powerpoint/2010/main" val="113698699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descr="InsertedImage.png"/>
          <p:cNvPicPr>
            <a:picLocks noChangeAspect="1"/>
          </p:cNvPicPr>
          <p:nvPr/>
        </p:nvPicPr>
        <p:blipFill>
          <a:blip r:embed="rId2" cstate="print">
            <a:extLst>
              <a:ext uri="{28A0092B-C50C-407E-A947-70E740481C1C}">
                <a14:useLocalDpi xmlns:a14="http://schemas.microsoft.com/office/drawing/2010/main" val="0"/>
              </a:ext>
            </a:extLst>
          </a:blip>
          <a:srcRect l="8781" t="9991" r="9367" b="8899"/>
          <a:stretch>
            <a:fillRect/>
          </a:stretch>
        </p:blipFill>
        <p:spPr bwMode="auto">
          <a:xfrm>
            <a:off x="228600" y="228601"/>
            <a:ext cx="8610599" cy="57856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12939813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p:cNvSpPr>
          <p:nvPr/>
        </p:nvSpPr>
        <p:spPr bwMode="auto">
          <a:xfrm>
            <a:off x="567291" y="1143000"/>
            <a:ext cx="7896225" cy="1619250"/>
          </a:xfrm>
          <a:prstGeom prst="rect">
            <a:avLst/>
          </a:prstGeom>
          <a:noFill/>
          <a:ln w="12700" cap="flat" cmpd="sng">
            <a:solidFill>
              <a:schemeClr val="tx1"/>
            </a:solidFill>
            <a:prstDash val="solid"/>
            <a:miter lim="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en-US" sz="2800" dirty="0"/>
              <a:t>It's easier to change the course of history than to change a history course....</a:t>
            </a:r>
          </a:p>
        </p:txBody>
      </p:sp>
      <p:pic>
        <p:nvPicPr>
          <p:cNvPr id="5" name="Picture 2" descr="InsertedImage.jpg"/>
          <p:cNvPicPr>
            <a:picLocks noChangeAspect="1"/>
          </p:cNvPicPr>
          <p:nvPr/>
        </p:nvPicPr>
        <p:blipFill>
          <a:blip r:embed="rId2" cstate="print">
            <a:extLst>
              <a:ext uri="{28A0092B-C50C-407E-A947-70E740481C1C}">
                <a14:useLocalDpi xmlns:a14="http://schemas.microsoft.com/office/drawing/2010/main" val="0"/>
              </a:ext>
            </a:extLst>
          </a:blip>
          <a:srcRect l="9192" r="27177" b="46762"/>
          <a:stretch>
            <a:fillRect/>
          </a:stretch>
        </p:blipFill>
        <p:spPr bwMode="auto">
          <a:xfrm>
            <a:off x="6553200" y="2971800"/>
            <a:ext cx="1662112" cy="185477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Rectangle 3"/>
          <p:cNvSpPr>
            <a:spLocks/>
          </p:cNvSpPr>
          <p:nvPr/>
        </p:nvSpPr>
        <p:spPr bwMode="auto">
          <a:xfrm>
            <a:off x="6564672" y="4953000"/>
            <a:ext cx="1898843" cy="812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r>
              <a:rPr lang="en-US" sz="2000" dirty="0"/>
              <a:t>Johnny </a:t>
            </a:r>
            <a:r>
              <a:rPr lang="en-US" sz="2000" dirty="0" err="1"/>
              <a:t>McMoy</a:t>
            </a:r>
            <a:endParaRPr lang="en-US" sz="2000" dirty="0"/>
          </a:p>
          <a:p>
            <a:r>
              <a:rPr lang="en-US" sz="2000" dirty="0"/>
              <a:t>College Dean </a:t>
            </a:r>
          </a:p>
          <a:p>
            <a:r>
              <a:rPr lang="en-US" sz="2000" dirty="0"/>
              <a:t>Wallace State</a:t>
            </a:r>
          </a:p>
        </p:txBody>
      </p:sp>
    </p:spTree>
    <p:extLst>
      <p:ext uri="{BB962C8B-B14F-4D97-AF65-F5344CB8AC3E}">
        <p14:creationId xmlns:p14="http://schemas.microsoft.com/office/powerpoint/2010/main" val="100447055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descr="InsertedImage.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6613" y="152400"/>
            <a:ext cx="7463525" cy="5791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54059798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descr="InsertedImage.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228600"/>
            <a:ext cx="8610600" cy="56906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81092247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nsertedImage.png"/>
          <p:cNvPicPr>
            <a:picLocks noChangeAspect="1"/>
          </p:cNvPicPr>
          <p:nvPr/>
        </p:nvPicPr>
        <p:blipFill>
          <a:blip r:embed="rId2" cstate="print">
            <a:extLst>
              <a:ext uri="{28A0092B-C50C-407E-A947-70E740481C1C}">
                <a14:useLocalDpi xmlns:a14="http://schemas.microsoft.com/office/drawing/2010/main" val="0"/>
              </a:ext>
            </a:extLst>
          </a:blip>
          <a:srcRect l="9375"/>
          <a:stretch>
            <a:fillRect/>
          </a:stretch>
        </p:blipFill>
        <p:spPr bwMode="auto">
          <a:xfrm rot="5400000">
            <a:off x="1684719" y="-1379920"/>
            <a:ext cx="5791199" cy="885584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406922723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descr="InsertedImage.jpg"/>
          <p:cNvPicPr>
            <a:picLocks noChangeAspect="1"/>
          </p:cNvPicPr>
          <p:nvPr/>
        </p:nvPicPr>
        <p:blipFill>
          <a:blip r:embed="rId2" cstate="print">
            <a:extLst>
              <a:ext uri="{28A0092B-C50C-407E-A947-70E740481C1C}">
                <a14:useLocalDpi xmlns:a14="http://schemas.microsoft.com/office/drawing/2010/main" val="0"/>
              </a:ext>
            </a:extLst>
          </a:blip>
          <a:srcRect t="22589"/>
          <a:stretch>
            <a:fillRect/>
          </a:stretch>
        </p:blipFill>
        <p:spPr bwMode="auto">
          <a:xfrm>
            <a:off x="266700" y="500063"/>
            <a:ext cx="4524165" cy="20907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 name="Picture 2" descr="InsertedImage.png"/>
          <p:cNvPicPr>
            <a:picLocks noChangeAspect="1"/>
          </p:cNvPicPr>
          <p:nvPr/>
        </p:nvPicPr>
        <p:blipFill>
          <a:blip r:embed="rId3" cstate="print">
            <a:extLst>
              <a:ext uri="{28A0092B-C50C-407E-A947-70E740481C1C}">
                <a14:useLocalDpi xmlns:a14="http://schemas.microsoft.com/office/drawing/2010/main" val="0"/>
              </a:ext>
            </a:extLst>
          </a:blip>
          <a:srcRect l="12411" t="14363" r="12529" b="1717"/>
          <a:stretch>
            <a:fillRect/>
          </a:stretch>
        </p:blipFill>
        <p:spPr bwMode="auto">
          <a:xfrm>
            <a:off x="3886200" y="1831138"/>
            <a:ext cx="5004088" cy="419602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8620631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447800"/>
            <a:ext cx="7866612" cy="905924"/>
          </a:xfrm>
        </p:spPr>
        <p:txBody>
          <a:bodyPr/>
          <a:lstStyle/>
          <a:p>
            <a:r>
              <a:rPr lang="en-US" dirty="0" smtClean="0"/>
              <a:t>Disruptive Innovation: </a:t>
            </a:r>
            <a:br>
              <a:rPr lang="en-US" dirty="0" smtClean="0"/>
            </a:br>
            <a:r>
              <a:rPr lang="en-US" sz="3200" dirty="0" smtClean="0"/>
              <a:t>Current Trends &amp; Future Directions</a:t>
            </a:r>
            <a:endParaRPr lang="en-US" sz="3200" dirty="0"/>
          </a:p>
        </p:txBody>
      </p:sp>
      <p:sp>
        <p:nvSpPr>
          <p:cNvPr id="3" name="Text Placeholder 2"/>
          <p:cNvSpPr>
            <a:spLocks noGrp="1"/>
          </p:cNvSpPr>
          <p:nvPr>
            <p:ph type="body" idx="1"/>
          </p:nvPr>
        </p:nvSpPr>
        <p:spPr>
          <a:xfrm>
            <a:off x="609600" y="2819400"/>
            <a:ext cx="7866611" cy="500732"/>
          </a:xfrm>
        </p:spPr>
        <p:txBody>
          <a:bodyPr/>
          <a:lstStyle/>
          <a:p>
            <a:r>
              <a:rPr lang="en-US" dirty="0" smtClean="0"/>
              <a:t>Marsha C. Lovett</a:t>
            </a:r>
          </a:p>
          <a:p>
            <a:r>
              <a:rPr lang="en-US" dirty="0" smtClean="0"/>
              <a:t>Director, </a:t>
            </a:r>
            <a:r>
              <a:rPr lang="en-US" dirty="0" err="1" smtClean="0"/>
              <a:t>Eberly</a:t>
            </a:r>
            <a:r>
              <a:rPr lang="en-US" dirty="0" smtClean="0"/>
              <a:t> Center for Teaching Excellence</a:t>
            </a:r>
          </a:p>
          <a:p>
            <a:r>
              <a:rPr lang="en-US" dirty="0" smtClean="0"/>
              <a:t>Carnegie Mellon University</a:t>
            </a:r>
          </a:p>
        </p:txBody>
      </p:sp>
      <p:sp>
        <p:nvSpPr>
          <p:cNvPr id="4" name="Text Placeholder 3"/>
          <p:cNvSpPr>
            <a:spLocks noGrp="1"/>
          </p:cNvSpPr>
          <p:nvPr>
            <p:ph type="body" idx="12"/>
          </p:nvPr>
        </p:nvSpPr>
        <p:spPr/>
        <p:txBody>
          <a:bodyPr/>
          <a:lstStyle/>
          <a:p>
            <a:r>
              <a:rPr lang="en-US" dirty="0" smtClean="0"/>
              <a:t>November 8, 2012</a:t>
            </a:r>
            <a:endParaRPr lang="en-US" dirty="0"/>
          </a:p>
        </p:txBody>
      </p:sp>
    </p:spTree>
    <p:extLst>
      <p:ext uri="{BB962C8B-B14F-4D97-AF65-F5344CB8AC3E}">
        <p14:creationId xmlns:p14="http://schemas.microsoft.com/office/powerpoint/2010/main" val="343374313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descr="InsertedImage.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21835" y="60580"/>
            <a:ext cx="3650365" cy="59592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15922954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descr="InsertedImage.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113357"/>
            <a:ext cx="8839200" cy="583024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07245079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152400" y="685800"/>
            <a:ext cx="8763000" cy="4419600"/>
            <a:chOff x="0" y="0"/>
            <a:chExt cx="839" cy="385"/>
          </a:xfrm>
        </p:grpSpPr>
        <p:pic>
          <p:nvPicPr>
            <p:cNvPr id="5" name="Picture 3" descr="image1.png"/>
            <p:cNvPicPr>
              <a:picLocks noChangeAspect="1"/>
            </p:cNvPicPr>
            <p:nvPr/>
          </p:nvPicPr>
          <p:blipFill>
            <a:blip r:embed="rId2" cstate="print">
              <a:extLst>
                <a:ext uri="{28A0092B-C50C-407E-A947-70E740481C1C}">
                  <a14:useLocalDpi xmlns:a14="http://schemas.microsoft.com/office/drawing/2010/main" val="0"/>
                </a:ext>
              </a:extLst>
            </a:blip>
            <a:srcRect t="19295" b="18562"/>
            <a:stretch>
              <a:fillRect/>
            </a:stretch>
          </p:blipFill>
          <p:spPr bwMode="auto">
            <a:xfrm>
              <a:off x="10" y="7"/>
              <a:ext cx="819" cy="3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 name="Picture 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839" cy="3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spTree>
    <p:extLst>
      <p:ext uri="{BB962C8B-B14F-4D97-AF65-F5344CB8AC3E}">
        <p14:creationId xmlns:p14="http://schemas.microsoft.com/office/powerpoint/2010/main" val="350693804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descr="InsertedImage.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457200"/>
            <a:ext cx="8831214" cy="541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 name="Rectangle 2"/>
          <p:cNvSpPr>
            <a:spLocks/>
          </p:cNvSpPr>
          <p:nvPr/>
        </p:nvSpPr>
        <p:spPr bwMode="auto">
          <a:xfrm rot="20193214">
            <a:off x="719205" y="2090618"/>
            <a:ext cx="7697603" cy="2143362"/>
          </a:xfrm>
          <a:prstGeom prst="rect">
            <a:avLst/>
          </a:prstGeom>
          <a:noFill/>
          <a:ln w="165100" cap="flat" cmpd="sng">
            <a:solidFill>
              <a:srgbClr val="830B13"/>
            </a:solidFill>
            <a:prstDash val="solid"/>
            <a:miter lim="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r>
              <a:rPr lang="en-US" sz="12500" b="1" dirty="0">
                <a:solidFill>
                  <a:srgbClr val="C74243"/>
                </a:solidFill>
                <a:latin typeface="American Typewriter" charset="0"/>
                <a:ea typeface="American Typewriter" charset="0"/>
                <a:cs typeface="American Typewriter" charset="0"/>
                <a:sym typeface="American Typewriter" charset="0"/>
              </a:rPr>
              <a:t>Redesign</a:t>
            </a:r>
            <a:endParaRPr lang="en-US" sz="12500" dirty="0"/>
          </a:p>
        </p:txBody>
      </p:sp>
    </p:spTree>
    <p:extLst>
      <p:ext uri="{BB962C8B-B14F-4D97-AF65-F5344CB8AC3E}">
        <p14:creationId xmlns:p14="http://schemas.microsoft.com/office/powerpoint/2010/main" val="95082907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descr="InsertedImage.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516" y="76200"/>
            <a:ext cx="8919274" cy="5943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49795844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447800"/>
            <a:ext cx="7866612" cy="905924"/>
          </a:xfrm>
        </p:spPr>
        <p:txBody>
          <a:bodyPr/>
          <a:lstStyle/>
          <a:p>
            <a:r>
              <a:rPr lang="en-US" dirty="0" smtClean="0"/>
              <a:t>Disruptive Innovation: </a:t>
            </a:r>
            <a:br>
              <a:rPr lang="en-US" dirty="0" smtClean="0"/>
            </a:br>
            <a:r>
              <a:rPr lang="en-US" sz="3200" dirty="0" smtClean="0"/>
              <a:t>Current Trends &amp; Future Directions</a:t>
            </a:r>
            <a:endParaRPr lang="en-US" sz="3200" dirty="0"/>
          </a:p>
        </p:txBody>
      </p:sp>
      <p:sp>
        <p:nvSpPr>
          <p:cNvPr id="3" name="Text Placeholder 2"/>
          <p:cNvSpPr>
            <a:spLocks noGrp="1"/>
          </p:cNvSpPr>
          <p:nvPr>
            <p:ph type="body" idx="1"/>
          </p:nvPr>
        </p:nvSpPr>
        <p:spPr>
          <a:xfrm>
            <a:off x="609600" y="2819400"/>
            <a:ext cx="7866611" cy="500732"/>
          </a:xfrm>
        </p:spPr>
        <p:txBody>
          <a:bodyPr/>
          <a:lstStyle/>
          <a:p>
            <a:endParaRPr lang="en-US" dirty="0" smtClean="0"/>
          </a:p>
          <a:p>
            <a:r>
              <a:rPr lang="en-US" dirty="0" smtClean="0"/>
              <a:t>Robert </a:t>
            </a:r>
            <a:r>
              <a:rPr lang="en-US" dirty="0" err="1" smtClean="0"/>
              <a:t>Seidman</a:t>
            </a:r>
            <a:endParaRPr lang="en-US" dirty="0" smtClean="0"/>
          </a:p>
          <a:p>
            <a:r>
              <a:rPr lang="en-US" dirty="0" smtClean="0"/>
              <a:t>Professor, Computer Information Technology</a:t>
            </a:r>
          </a:p>
          <a:p>
            <a:r>
              <a:rPr lang="en-US" dirty="0" smtClean="0"/>
              <a:t>Southern New Hampshire University</a:t>
            </a:r>
            <a:endParaRPr lang="en-US" dirty="0"/>
          </a:p>
        </p:txBody>
      </p:sp>
      <p:sp>
        <p:nvSpPr>
          <p:cNvPr id="4" name="Text Placeholder 3"/>
          <p:cNvSpPr>
            <a:spLocks noGrp="1"/>
          </p:cNvSpPr>
          <p:nvPr>
            <p:ph type="body" idx="12"/>
          </p:nvPr>
        </p:nvSpPr>
        <p:spPr/>
        <p:txBody>
          <a:bodyPr/>
          <a:lstStyle/>
          <a:p>
            <a:r>
              <a:rPr lang="en-US" dirty="0" smtClean="0"/>
              <a:t>November 8, 2012</a:t>
            </a:r>
            <a:endParaRPr lang="en-US" dirty="0"/>
          </a:p>
        </p:txBody>
      </p:sp>
    </p:spTree>
    <p:extLst>
      <p:ext uri="{BB962C8B-B14F-4D97-AF65-F5344CB8AC3E}">
        <p14:creationId xmlns:p14="http://schemas.microsoft.com/office/powerpoint/2010/main" val="343374313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81000" y="338675"/>
            <a:ext cx="8458200" cy="729971"/>
          </a:xfrm>
        </p:spPr>
        <p:txBody>
          <a:bodyPr/>
          <a:lstStyle/>
          <a:p>
            <a:pPr algn="ctr"/>
            <a:r>
              <a:rPr lang="en-US" b="1" dirty="0">
                <a:solidFill>
                  <a:srgbClr val="7030A0"/>
                </a:solidFill>
              </a:rPr>
              <a:t>Southern New Hampshire University</a:t>
            </a:r>
          </a:p>
        </p:txBody>
      </p:sp>
      <p:sp>
        <p:nvSpPr>
          <p:cNvPr id="6" name="Content Placeholder 5"/>
          <p:cNvSpPr>
            <a:spLocks noGrp="1"/>
          </p:cNvSpPr>
          <p:nvPr>
            <p:ph idx="1"/>
          </p:nvPr>
        </p:nvSpPr>
        <p:spPr/>
        <p:txBody>
          <a:bodyPr/>
          <a:lstStyle/>
          <a:p>
            <a:r>
              <a:rPr lang="en-US" dirty="0"/>
              <a:t>Three-Year </a:t>
            </a:r>
            <a:r>
              <a:rPr lang="en-US" dirty="0" smtClean="0"/>
              <a:t>Degree Integrated Programs</a:t>
            </a:r>
            <a:br>
              <a:rPr lang="en-US" dirty="0" smtClean="0"/>
            </a:br>
            <a:r>
              <a:rPr lang="en-US" dirty="0" smtClean="0"/>
              <a:t/>
            </a:r>
            <a:br>
              <a:rPr lang="en-US" dirty="0" smtClean="0"/>
            </a:br>
            <a:endParaRPr lang="en-US" dirty="0" smtClean="0"/>
          </a:p>
          <a:p>
            <a:endParaRPr lang="en-US" dirty="0"/>
          </a:p>
          <a:p>
            <a:endParaRPr lang="en-US" dirty="0"/>
          </a:p>
          <a:p>
            <a:r>
              <a:rPr lang="en-US" dirty="0"/>
              <a:t>College for </a:t>
            </a:r>
            <a:r>
              <a:rPr lang="en-US" dirty="0" smtClean="0"/>
              <a:t>America</a:t>
            </a:r>
            <a:br>
              <a:rPr lang="en-US" dirty="0" smtClean="0"/>
            </a:br>
            <a:r>
              <a:rPr lang="en-US" dirty="0" smtClean="0"/>
              <a:t> </a:t>
            </a:r>
            <a:endParaRPr lang="en-US" dirty="0"/>
          </a:p>
          <a:p>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4343400"/>
            <a:ext cx="1281449" cy="12814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2209800"/>
            <a:ext cx="2471615" cy="1318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6050175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06828" y="338675"/>
            <a:ext cx="8156171" cy="729971"/>
          </a:xfrm>
        </p:spPr>
        <p:txBody>
          <a:bodyPr/>
          <a:lstStyle/>
          <a:p>
            <a:pPr algn="ctr"/>
            <a:r>
              <a:rPr lang="en-US" b="1" dirty="0" smtClean="0"/>
              <a:t>Three-Year Degree </a:t>
            </a:r>
            <a:r>
              <a:rPr lang="en-US" b="1" dirty="0"/>
              <a:t>Programs</a:t>
            </a:r>
            <a:endParaRPr lang="en-US" dirty="0"/>
          </a:p>
        </p:txBody>
      </p:sp>
      <p:sp>
        <p:nvSpPr>
          <p:cNvPr id="6" name="Content Placeholder 5"/>
          <p:cNvSpPr>
            <a:spLocks noGrp="1"/>
          </p:cNvSpPr>
          <p:nvPr>
            <p:ph idx="1"/>
          </p:nvPr>
        </p:nvSpPr>
        <p:spPr>
          <a:xfrm>
            <a:off x="606829" y="1600200"/>
            <a:ext cx="8079971" cy="4317998"/>
          </a:xfrm>
        </p:spPr>
        <p:txBody>
          <a:bodyPr/>
          <a:lstStyle/>
          <a:p>
            <a:pPr marL="0" indent="0">
              <a:buNone/>
            </a:pPr>
            <a:r>
              <a:rPr lang="en-US" dirty="0"/>
              <a:t>Ohio public colleges and universities required by law to make three-year degrees available for 10% of their majors by October 15, 2012. </a:t>
            </a:r>
          </a:p>
          <a:p>
            <a:pPr marL="0" indent="0">
              <a:buNone/>
            </a:pPr>
            <a:r>
              <a:rPr lang="en-US" sz="3200" dirty="0" smtClean="0">
                <a:effectLst>
                  <a:outerShdw blurRad="38100" dist="38100" dir="2700000" algn="tl">
                    <a:srgbClr val="000000">
                      <a:alpha val="43137"/>
                    </a:srgbClr>
                  </a:outerShdw>
                </a:effectLst>
              </a:rPr>
              <a:t/>
            </a:r>
            <a:br>
              <a:rPr lang="en-US" sz="3200" dirty="0" smtClean="0">
                <a:effectLst>
                  <a:outerShdw blurRad="38100" dist="38100" dir="2700000" algn="tl">
                    <a:srgbClr val="000000">
                      <a:alpha val="43137"/>
                    </a:srgbClr>
                  </a:outerShdw>
                </a:effectLst>
              </a:rPr>
            </a:br>
            <a:r>
              <a:rPr lang="en-US" sz="3200" dirty="0" smtClean="0">
                <a:effectLst>
                  <a:outerShdw blurRad="38100" dist="38100" dir="2700000" algn="tl">
                    <a:srgbClr val="000000">
                      <a:alpha val="43137"/>
                    </a:srgbClr>
                  </a:outerShdw>
                </a:effectLst>
              </a:rPr>
              <a:t/>
            </a:r>
            <a:br>
              <a:rPr lang="en-US" sz="3200" dirty="0" smtClean="0">
                <a:effectLst>
                  <a:outerShdw blurRad="38100" dist="38100" dir="2700000" algn="tl">
                    <a:srgbClr val="000000">
                      <a:alpha val="43137"/>
                    </a:srgbClr>
                  </a:outerShdw>
                </a:effectLst>
              </a:rPr>
            </a:br>
            <a:r>
              <a:rPr lang="en-US" sz="3200" dirty="0" smtClean="0">
                <a:effectLst>
                  <a:outerShdw blurRad="38100" dist="38100" dir="2700000" algn="tl">
                    <a:srgbClr val="000000">
                      <a:alpha val="43137"/>
                    </a:srgbClr>
                  </a:outerShdw>
                </a:effectLst>
              </a:rPr>
              <a:t>60</a:t>
            </a:r>
            <a:r>
              <a:rPr lang="en-US" sz="3200" dirty="0">
                <a:effectLst>
                  <a:outerShdw blurRad="38100" dist="38100" dir="2700000" algn="tl">
                    <a:srgbClr val="000000">
                      <a:alpha val="43137"/>
                    </a:srgbClr>
                  </a:outerShdw>
                </a:effectLst>
              </a:rPr>
              <a:t>% by June 2014</a:t>
            </a:r>
          </a:p>
          <a:p>
            <a:pPr marL="0" indent="0">
              <a:buNone/>
            </a:pPr>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1454" y="3124200"/>
            <a:ext cx="2590800" cy="31179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1305210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4400" b="1" dirty="0">
                <a:solidFill>
                  <a:srgbClr val="002060"/>
                </a:solidFill>
                <a:latin typeface="Arial" pitchFamily="34" charset="0"/>
                <a:cs typeface="Arial" pitchFamily="34" charset="0"/>
              </a:rPr>
              <a:t>Three-Year Degree Models</a:t>
            </a:r>
            <a:r>
              <a:rPr lang="en-US" sz="2800" b="1" dirty="0">
                <a:solidFill>
                  <a:srgbClr val="002060"/>
                </a:solidFill>
                <a:latin typeface="Arial" pitchFamily="34" charset="0"/>
                <a:cs typeface="Arial" pitchFamily="34" charset="0"/>
              </a:rPr>
              <a:t/>
            </a:r>
            <a:br>
              <a:rPr lang="en-US" sz="2800" b="1" dirty="0">
                <a:solidFill>
                  <a:srgbClr val="002060"/>
                </a:solidFill>
                <a:latin typeface="Arial" pitchFamily="34" charset="0"/>
                <a:cs typeface="Arial" pitchFamily="34" charset="0"/>
              </a:rPr>
            </a:br>
            <a:endParaRPr lang="en-US" sz="4400" b="1" dirty="0">
              <a:latin typeface="Arial" pitchFamily="34" charset="0"/>
              <a:cs typeface="Arial" pitchFamily="34" charset="0"/>
            </a:endParaRPr>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2360069307"/>
              </p:ext>
            </p:extLst>
          </p:nvPr>
        </p:nvGraphicFramePr>
        <p:xfrm>
          <a:off x="606425" y="1371600"/>
          <a:ext cx="8080374" cy="4221480"/>
        </p:xfrm>
        <a:graphic>
          <a:graphicData uri="http://schemas.openxmlformats.org/drawingml/2006/table">
            <a:tbl>
              <a:tblPr firstRow="1" bandRow="1">
                <a:tableStyleId>{5C22544A-7EE6-4342-B048-85BDC9FD1C3A}</a:tableStyleId>
              </a:tblPr>
              <a:tblGrid>
                <a:gridCol w="2693458"/>
                <a:gridCol w="2693458"/>
                <a:gridCol w="2693458"/>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solidFill>
                            <a:schemeClr val="tx1"/>
                          </a:solidFill>
                        </a:rPr>
                        <a:t>Prior-Learning</a:t>
                      </a:r>
                    </a:p>
                  </a:txBody>
                  <a:tcPr/>
                </a:tc>
                <a:tc>
                  <a:txBody>
                    <a:bodyPr/>
                    <a:lstStyle/>
                    <a:p>
                      <a:pPr algn="ctr"/>
                      <a:r>
                        <a:rPr lang="en-US" sz="1800" dirty="0" smtClean="0">
                          <a:solidFill>
                            <a:schemeClr val="tx1"/>
                          </a:solidFill>
                        </a:rPr>
                        <a:t>Accelerated</a:t>
                      </a:r>
                    </a:p>
                    <a:p>
                      <a:pPr algn="ctr"/>
                      <a:r>
                        <a:rPr lang="en-US" sz="1800" dirty="0" smtClean="0">
                          <a:solidFill>
                            <a:schemeClr val="tx1"/>
                          </a:solidFill>
                        </a:rPr>
                        <a:t>(Compressed)</a:t>
                      </a:r>
                      <a:endParaRPr lang="en-US" sz="1800" dirty="0">
                        <a:solidFill>
                          <a:schemeClr val="tx1"/>
                        </a:solidFill>
                      </a:endParaRPr>
                    </a:p>
                  </a:txBody>
                  <a:tcPr/>
                </a:tc>
                <a:tc>
                  <a:txBody>
                    <a:bodyPr/>
                    <a:lstStyle/>
                    <a:p>
                      <a:pPr algn="ctr"/>
                      <a:r>
                        <a:rPr lang="en-US" sz="2000" dirty="0" smtClean="0">
                          <a:solidFill>
                            <a:srgbClr val="FF0000"/>
                          </a:solidFill>
                        </a:rPr>
                        <a:t>Integrated </a:t>
                      </a:r>
                    </a:p>
                    <a:p>
                      <a:pPr algn="ctr"/>
                      <a:r>
                        <a:rPr lang="en-US" sz="2000" dirty="0" smtClean="0">
                          <a:solidFill>
                            <a:srgbClr val="FF0000"/>
                          </a:solidFill>
                        </a:rPr>
                        <a:t>Competency-based</a:t>
                      </a:r>
                      <a:endParaRPr lang="en-US" sz="2000" dirty="0">
                        <a:solidFill>
                          <a:srgbClr val="FF0000"/>
                        </a:solidFill>
                      </a:endParaRPr>
                    </a:p>
                  </a:txBody>
                  <a:tcPr/>
                </a:tc>
              </a:tr>
              <a:tr h="370840">
                <a:tc>
                  <a:txBody>
                    <a:bodyPr/>
                    <a:lstStyle/>
                    <a:p>
                      <a:pPr lvl="0" indent="-182880">
                        <a:spcBef>
                          <a:spcPts val="1200"/>
                        </a:spcBef>
                        <a:buFont typeface="Arial" pitchFamily="34" charset="0"/>
                        <a:buChar char="•"/>
                      </a:pPr>
                      <a:r>
                        <a:rPr lang="en-US" sz="1800" dirty="0" smtClean="0"/>
                        <a:t>Students transfer in</a:t>
                      </a:r>
                      <a:br>
                        <a:rPr lang="en-US" sz="1800" dirty="0" smtClean="0"/>
                      </a:br>
                      <a:r>
                        <a:rPr lang="en-US" sz="1800" dirty="0" smtClean="0"/>
                        <a:t>   AP courses</a:t>
                      </a:r>
                    </a:p>
                    <a:p>
                      <a:pPr lvl="0" indent="-182880">
                        <a:spcBef>
                          <a:spcPts val="1200"/>
                        </a:spcBef>
                        <a:buFont typeface="Arial" pitchFamily="34" charset="0"/>
                        <a:buChar char="•"/>
                      </a:pPr>
                      <a:r>
                        <a:rPr lang="en-US" sz="1800" dirty="0" smtClean="0"/>
                        <a:t>CLEP out of </a:t>
                      </a:r>
                      <a:r>
                        <a:rPr lang="en-US" sz="1800" b="0" dirty="0" smtClean="0"/>
                        <a:t>courses</a:t>
                      </a:r>
                    </a:p>
                    <a:p>
                      <a:pPr lvl="0" indent="-182880">
                        <a:spcBef>
                          <a:spcPts val="1200"/>
                        </a:spcBef>
                        <a:buFont typeface="Arial" pitchFamily="34" charset="0"/>
                        <a:buChar char="•"/>
                      </a:pPr>
                      <a:r>
                        <a:rPr lang="en-US" sz="1800" b="0" dirty="0" smtClean="0"/>
                        <a:t>Three </a:t>
                      </a:r>
                      <a:r>
                        <a:rPr lang="en-US" sz="1800" dirty="0" smtClean="0"/>
                        <a:t>years of tuition</a:t>
                      </a:r>
                    </a:p>
                    <a:p>
                      <a:pPr lvl="0" indent="-182880">
                        <a:spcBef>
                          <a:spcPts val="1200"/>
                        </a:spcBef>
                        <a:buFont typeface="Arial" pitchFamily="34" charset="0"/>
                        <a:buChar char="•"/>
                      </a:pPr>
                      <a:r>
                        <a:rPr lang="en-US" sz="1800" dirty="0" smtClean="0"/>
                        <a:t>No curricular changes</a:t>
                      </a:r>
                      <a:br>
                        <a:rPr lang="en-US" sz="1800" dirty="0" smtClean="0"/>
                      </a:br>
                      <a:r>
                        <a:rPr lang="en-US" sz="1800" dirty="0" smtClean="0"/>
                        <a:t>   needed</a:t>
                      </a:r>
                    </a:p>
                    <a:p>
                      <a:pPr lvl="0" indent="-182880">
                        <a:spcBef>
                          <a:spcPts val="1200"/>
                        </a:spcBef>
                        <a:buFont typeface="Arial" pitchFamily="34" charset="0"/>
                        <a:buChar char="•"/>
                      </a:pPr>
                      <a:r>
                        <a:rPr lang="en-US" sz="1800" dirty="0" smtClean="0"/>
                        <a:t>120 credits</a:t>
                      </a:r>
                    </a:p>
                    <a:p>
                      <a:endParaRPr lang="en-US" dirty="0"/>
                    </a:p>
                  </a:txBody>
                  <a:tcPr/>
                </a:tc>
                <a:tc>
                  <a:txBody>
                    <a:bodyPr/>
                    <a:lstStyle/>
                    <a:p>
                      <a:pPr lvl="0" indent="-182880">
                        <a:spcBef>
                          <a:spcPts val="0"/>
                        </a:spcBef>
                        <a:buFont typeface="Arial" pitchFamily="34" charset="0"/>
                        <a:buChar char="•"/>
                      </a:pPr>
                      <a:r>
                        <a:rPr lang="en-US" sz="2000" dirty="0" smtClean="0"/>
                        <a:t>36 months  </a:t>
                      </a:r>
                    </a:p>
                    <a:p>
                      <a:pPr lvl="1" indent="-182880">
                        <a:spcBef>
                          <a:spcPts val="0"/>
                        </a:spcBef>
                        <a:buFont typeface="Arial" pitchFamily="34" charset="0"/>
                        <a:buNone/>
                      </a:pPr>
                      <a:r>
                        <a:rPr lang="en-US" sz="1800" dirty="0" smtClean="0"/>
                        <a:t>additional courses in</a:t>
                      </a:r>
                      <a:r>
                        <a:rPr lang="en-US" sz="1800" baseline="0" dirty="0" smtClean="0"/>
                        <a:t> </a:t>
                      </a:r>
                      <a:r>
                        <a:rPr lang="en-US" sz="1800" dirty="0" smtClean="0"/>
                        <a:t>semesters – </a:t>
                      </a:r>
                      <a:r>
                        <a:rPr lang="en-US" sz="1800" dirty="0" smtClean="0">
                          <a:sym typeface="Wingdings" pitchFamily="2" charset="2"/>
                        </a:rPr>
                        <a:t>s</a:t>
                      </a:r>
                      <a:r>
                        <a:rPr lang="en-US" sz="1800" dirty="0" smtClean="0"/>
                        <a:t>ummers –  intersessions – </a:t>
                      </a:r>
                      <a:br>
                        <a:rPr lang="en-US" sz="1800" dirty="0" smtClean="0"/>
                      </a:br>
                      <a:r>
                        <a:rPr lang="en-US" sz="1800" dirty="0" smtClean="0"/>
                        <a:t>    weekends – online</a:t>
                      </a:r>
                    </a:p>
                    <a:p>
                      <a:pPr lvl="0" indent="-182880">
                        <a:spcBef>
                          <a:spcPts val="600"/>
                        </a:spcBef>
                        <a:buFont typeface="Arial" pitchFamily="34" charset="0"/>
                        <a:buChar char="•"/>
                      </a:pPr>
                      <a:r>
                        <a:rPr lang="en-US" sz="2000" dirty="0" smtClean="0"/>
                        <a:t>Charged  3 or 4 years</a:t>
                      </a:r>
                      <a:br>
                        <a:rPr lang="en-US" sz="2000" dirty="0" smtClean="0"/>
                      </a:br>
                      <a:r>
                        <a:rPr lang="en-US" sz="2000" dirty="0" smtClean="0"/>
                        <a:t>    tuition </a:t>
                      </a:r>
                    </a:p>
                    <a:p>
                      <a:pPr lvl="0" indent="-182880">
                        <a:spcBef>
                          <a:spcPts val="600"/>
                        </a:spcBef>
                        <a:buFont typeface="Arial" pitchFamily="34" charset="0"/>
                        <a:buChar char="•"/>
                      </a:pPr>
                      <a:r>
                        <a:rPr lang="en-US" sz="2000" dirty="0" smtClean="0"/>
                        <a:t>No curricular changes</a:t>
                      </a:r>
                      <a:br>
                        <a:rPr lang="en-US" sz="2000" dirty="0" smtClean="0"/>
                      </a:br>
                      <a:r>
                        <a:rPr lang="en-US" sz="2000" dirty="0" smtClean="0"/>
                        <a:t>    needed</a:t>
                      </a:r>
                    </a:p>
                    <a:p>
                      <a:pPr lvl="0" indent="-182880">
                        <a:spcBef>
                          <a:spcPts val="600"/>
                        </a:spcBef>
                        <a:buFont typeface="Arial" pitchFamily="34" charset="0"/>
                        <a:buChar char="•"/>
                      </a:pPr>
                      <a:r>
                        <a:rPr lang="en-US" sz="2000" dirty="0" smtClean="0"/>
                        <a:t>120 credits</a:t>
                      </a:r>
                    </a:p>
                    <a:p>
                      <a:endParaRPr lang="en-US" dirty="0"/>
                    </a:p>
                  </a:txBody>
                  <a:tcPr/>
                </a:tc>
                <a:tc>
                  <a:txBody>
                    <a:bodyPr/>
                    <a:lstStyle/>
                    <a:p>
                      <a:pPr lvl="0" indent="-182880">
                        <a:spcBef>
                          <a:spcPts val="1200"/>
                        </a:spcBef>
                        <a:buFont typeface="Arial" pitchFamily="34" charset="0"/>
                        <a:buChar char="•"/>
                      </a:pPr>
                      <a:r>
                        <a:rPr lang="en-US" sz="1800" dirty="0" smtClean="0">
                          <a:solidFill>
                            <a:srgbClr val="FF0000"/>
                          </a:solidFill>
                        </a:rPr>
                        <a:t>No summer school, </a:t>
                      </a:r>
                      <a:br>
                        <a:rPr lang="en-US" sz="1800" dirty="0" smtClean="0">
                          <a:solidFill>
                            <a:srgbClr val="FF0000"/>
                          </a:solidFill>
                        </a:rPr>
                      </a:br>
                      <a:r>
                        <a:rPr lang="en-US" sz="1800" dirty="0" smtClean="0">
                          <a:solidFill>
                            <a:srgbClr val="FF0000"/>
                          </a:solidFill>
                        </a:rPr>
                        <a:t>    intersessions, or online </a:t>
                      </a:r>
                      <a:br>
                        <a:rPr lang="en-US" sz="1800" dirty="0" smtClean="0">
                          <a:solidFill>
                            <a:srgbClr val="FF0000"/>
                          </a:solidFill>
                        </a:rPr>
                      </a:br>
                      <a:r>
                        <a:rPr lang="en-US" sz="1800" dirty="0" smtClean="0">
                          <a:solidFill>
                            <a:srgbClr val="FF0000"/>
                          </a:solidFill>
                        </a:rPr>
                        <a:t>    classes required</a:t>
                      </a:r>
                    </a:p>
                    <a:p>
                      <a:pPr lvl="0" indent="-182880">
                        <a:spcBef>
                          <a:spcPts val="600"/>
                        </a:spcBef>
                        <a:buFont typeface="Arial" pitchFamily="34" charset="0"/>
                        <a:buChar char="•"/>
                      </a:pPr>
                      <a:r>
                        <a:rPr lang="en-US" sz="1800" dirty="0" smtClean="0">
                          <a:solidFill>
                            <a:srgbClr val="FF0000"/>
                          </a:solidFill>
                        </a:rPr>
                        <a:t>Time is variable &amp; </a:t>
                      </a:r>
                      <a:br>
                        <a:rPr lang="en-US" sz="1800" dirty="0" smtClean="0">
                          <a:solidFill>
                            <a:srgbClr val="FF0000"/>
                          </a:solidFill>
                        </a:rPr>
                      </a:br>
                      <a:r>
                        <a:rPr lang="en-US" sz="1800" dirty="0" smtClean="0">
                          <a:solidFill>
                            <a:srgbClr val="FF0000"/>
                          </a:solidFill>
                        </a:rPr>
                        <a:t>    learning is constant</a:t>
                      </a:r>
                    </a:p>
                    <a:p>
                      <a:pPr lvl="0" indent="-182880">
                        <a:spcBef>
                          <a:spcPts val="600"/>
                        </a:spcBef>
                        <a:buFont typeface="Arial" pitchFamily="34" charset="0"/>
                        <a:buChar char="•"/>
                      </a:pPr>
                      <a:r>
                        <a:rPr lang="en-US" sz="1800" dirty="0" smtClean="0">
                          <a:solidFill>
                            <a:srgbClr val="FF0000"/>
                          </a:solidFill>
                        </a:rPr>
                        <a:t>Competency &amp; </a:t>
                      </a:r>
                      <a:br>
                        <a:rPr lang="en-US" sz="1800" dirty="0" smtClean="0">
                          <a:solidFill>
                            <a:srgbClr val="FF0000"/>
                          </a:solidFill>
                        </a:rPr>
                      </a:br>
                      <a:r>
                        <a:rPr lang="en-US" sz="1800" dirty="0" smtClean="0">
                          <a:solidFill>
                            <a:srgbClr val="FF0000"/>
                          </a:solidFill>
                        </a:rPr>
                        <a:t>   outcomes-based </a:t>
                      </a:r>
                    </a:p>
                    <a:p>
                      <a:pPr marL="0" marR="0" lvl="0" indent="-182880" algn="l" defTabSz="914400" rtl="0" eaLnBrk="1" fontAlgn="auto" latinLnBrk="0" hangingPunct="1">
                        <a:lnSpc>
                          <a:spcPct val="100000"/>
                        </a:lnSpc>
                        <a:spcBef>
                          <a:spcPts val="600"/>
                        </a:spcBef>
                        <a:spcAft>
                          <a:spcPts val="0"/>
                        </a:spcAft>
                        <a:buClrTx/>
                        <a:buSzTx/>
                        <a:buFont typeface="Arial" pitchFamily="34" charset="0"/>
                        <a:buChar char="•"/>
                        <a:tabLst/>
                        <a:defRPr/>
                      </a:pPr>
                      <a:r>
                        <a:rPr lang="en-US" sz="1800" dirty="0" smtClean="0">
                          <a:solidFill>
                            <a:srgbClr val="FF0000"/>
                          </a:solidFill>
                        </a:rPr>
                        <a:t>120 credits in only</a:t>
                      </a:r>
                      <a:r>
                        <a:rPr lang="en-US" sz="1800" baseline="0" dirty="0" smtClean="0">
                          <a:solidFill>
                            <a:srgbClr val="FF0000"/>
                          </a:solidFill>
                        </a:rPr>
                        <a:t> </a:t>
                      </a:r>
                      <a:r>
                        <a:rPr lang="en-US" sz="1800" dirty="0" smtClean="0">
                          <a:solidFill>
                            <a:srgbClr val="FF0000"/>
                          </a:solidFill>
                        </a:rPr>
                        <a:t>6</a:t>
                      </a:r>
                      <a:br>
                        <a:rPr lang="en-US" sz="1800" dirty="0" smtClean="0">
                          <a:solidFill>
                            <a:srgbClr val="FF0000"/>
                          </a:solidFill>
                        </a:rPr>
                      </a:br>
                      <a:r>
                        <a:rPr lang="en-US" sz="1800" dirty="0" smtClean="0">
                          <a:solidFill>
                            <a:srgbClr val="FF0000"/>
                          </a:solidFill>
                        </a:rPr>
                        <a:t>    semesters</a:t>
                      </a:r>
                    </a:p>
                    <a:p>
                      <a:endParaRPr lang="en-US" dirty="0"/>
                    </a:p>
                  </a:txBody>
                  <a:tcPr/>
                </a:tc>
              </a:tr>
            </a:tbl>
          </a:graphicData>
        </a:graphic>
      </p:graphicFrame>
    </p:spTree>
    <p:extLst>
      <p:ext uri="{BB962C8B-B14F-4D97-AF65-F5344CB8AC3E}">
        <p14:creationId xmlns:p14="http://schemas.microsoft.com/office/powerpoint/2010/main" val="374990581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a:t>Transforming 4-Year into 3-Year</a:t>
            </a:r>
            <a:endParaRPr lang="en-US" dirty="0"/>
          </a:p>
        </p:txBody>
      </p:sp>
      <p:sp>
        <p:nvSpPr>
          <p:cNvPr id="6" name="Content Placeholder 5"/>
          <p:cNvSpPr>
            <a:spLocks noGrp="1"/>
          </p:cNvSpPr>
          <p:nvPr>
            <p:ph idx="1"/>
          </p:nvPr>
        </p:nvSpPr>
        <p:spPr/>
        <p:txBody>
          <a:bodyPr/>
          <a:lstStyle/>
          <a:p>
            <a:pPr marL="0" indent="0">
              <a:buNone/>
            </a:pPr>
            <a:r>
              <a:rPr lang="en-US" sz="3200" dirty="0"/>
              <a:t>Core components of Integrated 3-Year Programs</a:t>
            </a:r>
            <a:endParaRPr lang="en-US" dirty="0"/>
          </a:p>
          <a:p>
            <a:pPr>
              <a:spcBef>
                <a:spcPts val="1200"/>
              </a:spcBef>
            </a:pPr>
            <a:r>
              <a:rPr lang="en-US" b="1" dirty="0"/>
              <a:t>Seat-time</a:t>
            </a:r>
            <a:r>
              <a:rPr lang="en-US" dirty="0"/>
              <a:t> is eliminated as primary measure of student learning &amp; educational delivery</a:t>
            </a:r>
          </a:p>
          <a:p>
            <a:pPr>
              <a:spcBef>
                <a:spcPts val="600"/>
              </a:spcBef>
            </a:pPr>
            <a:r>
              <a:rPr lang="en-US" b="1" dirty="0"/>
              <a:t>Competency-based</a:t>
            </a:r>
            <a:r>
              <a:rPr lang="en-US" dirty="0"/>
              <a:t> curriculum focuses on measurable learning outcomes</a:t>
            </a:r>
          </a:p>
          <a:p>
            <a:pPr>
              <a:spcBef>
                <a:spcPts val="600"/>
              </a:spcBef>
            </a:pPr>
            <a:r>
              <a:rPr lang="en-US" dirty="0"/>
              <a:t>4-Yr courses are reworked into Integrated 3-Yr </a:t>
            </a:r>
            <a:r>
              <a:rPr lang="en-US" b="1" dirty="0"/>
              <a:t>modules</a:t>
            </a:r>
          </a:p>
          <a:p>
            <a:pPr marL="0" indent="0">
              <a:buNone/>
            </a:pPr>
            <a:endParaRPr lang="en-US" dirty="0"/>
          </a:p>
        </p:txBody>
      </p:sp>
    </p:spTree>
    <p:extLst>
      <p:ext uri="{BB962C8B-B14F-4D97-AF65-F5344CB8AC3E}">
        <p14:creationId xmlns:p14="http://schemas.microsoft.com/office/powerpoint/2010/main" val="41567185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606829" y="2209800"/>
            <a:ext cx="8079971" cy="3708398"/>
          </a:xfrm>
        </p:spPr>
        <p:txBody>
          <a:bodyPr/>
          <a:lstStyle/>
          <a:p>
            <a:pPr marL="0" indent="0" algn="ctr">
              <a:buNone/>
            </a:pPr>
            <a:r>
              <a:rPr lang="en-US" sz="9600" dirty="0" smtClean="0"/>
              <a:t>16,000</a:t>
            </a:r>
            <a:endParaRPr lang="en-US" sz="9600" dirty="0"/>
          </a:p>
        </p:txBody>
      </p:sp>
    </p:spTree>
    <p:extLst>
      <p:ext uri="{BB962C8B-B14F-4D97-AF65-F5344CB8AC3E}">
        <p14:creationId xmlns:p14="http://schemas.microsoft.com/office/powerpoint/2010/main" val="112801396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28600" y="338675"/>
            <a:ext cx="8839200" cy="729971"/>
          </a:xfrm>
        </p:spPr>
        <p:txBody>
          <a:bodyPr/>
          <a:lstStyle/>
          <a:p>
            <a:r>
              <a:rPr lang="en-US" b="1" dirty="0"/>
              <a:t>Identifying &amp; Measuring Competencies</a:t>
            </a:r>
            <a:endParaRPr lang="en-US" dirty="0"/>
          </a:p>
        </p:txBody>
      </p:sp>
      <p:sp>
        <p:nvSpPr>
          <p:cNvPr id="6" name="Content Placeholder 5"/>
          <p:cNvSpPr>
            <a:spLocks noGrp="1"/>
          </p:cNvSpPr>
          <p:nvPr>
            <p:ph idx="1"/>
          </p:nvPr>
        </p:nvSpPr>
        <p:spPr/>
        <p:txBody>
          <a:bodyPr/>
          <a:lstStyle/>
          <a:p>
            <a:pPr marL="0" indent="0">
              <a:buNone/>
            </a:pPr>
            <a:r>
              <a:rPr lang="en-US" sz="3200" dirty="0"/>
              <a:t>Competencies are the hallmark of 3-Year Integrated programs</a:t>
            </a:r>
          </a:p>
          <a:p>
            <a:pPr>
              <a:spcBef>
                <a:spcPts val="1200"/>
              </a:spcBef>
            </a:pPr>
            <a:r>
              <a:rPr lang="en-US" dirty="0"/>
              <a:t>Learning experiences produce measurable outcomes to align with competencies</a:t>
            </a:r>
          </a:p>
          <a:p>
            <a:pPr>
              <a:spcBef>
                <a:spcPts val="600"/>
              </a:spcBef>
            </a:pPr>
            <a:r>
              <a:rPr lang="en-US" dirty="0"/>
              <a:t>Alignment accomplished through master course-level Academic Plans</a:t>
            </a:r>
          </a:p>
          <a:p>
            <a:pPr>
              <a:spcBef>
                <a:spcPts val="600"/>
              </a:spcBef>
            </a:pPr>
            <a:r>
              <a:rPr lang="en-US" dirty="0"/>
              <a:t>Formative &amp; Summative competency assessments throughout</a:t>
            </a:r>
          </a:p>
          <a:p>
            <a:pPr marL="0" indent="0">
              <a:buNone/>
            </a:pPr>
            <a:endParaRPr lang="en-US" dirty="0"/>
          </a:p>
        </p:txBody>
      </p:sp>
    </p:spTree>
    <p:extLst>
      <p:ext uri="{BB962C8B-B14F-4D97-AF65-F5344CB8AC3E}">
        <p14:creationId xmlns:p14="http://schemas.microsoft.com/office/powerpoint/2010/main" val="408029877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06829" y="338675"/>
            <a:ext cx="8021782" cy="423325"/>
          </a:xfrm>
        </p:spPr>
        <p:txBody>
          <a:bodyPr/>
          <a:lstStyle/>
          <a:p>
            <a:r>
              <a:rPr lang="en-US" b="1" dirty="0"/>
              <a:t>Competency</a:t>
            </a:r>
            <a:endParaRPr lang="en-US" dirty="0"/>
          </a:p>
        </p:txBody>
      </p:sp>
      <p:sp>
        <p:nvSpPr>
          <p:cNvPr id="6" name="Content Placeholder 5"/>
          <p:cNvSpPr>
            <a:spLocks noGrp="1"/>
          </p:cNvSpPr>
          <p:nvPr>
            <p:ph idx="1"/>
          </p:nvPr>
        </p:nvSpPr>
        <p:spPr>
          <a:xfrm>
            <a:off x="606829" y="1066801"/>
            <a:ext cx="8079971" cy="4851398"/>
          </a:xfrm>
        </p:spPr>
        <p:txBody>
          <a:bodyPr/>
          <a:lstStyle/>
          <a:p>
            <a:pPr marL="0" indent="0">
              <a:buNone/>
            </a:pPr>
            <a:r>
              <a:rPr lang="en-US" sz="1800" dirty="0"/>
              <a:t>The skills, abilities, and knowledge that are functionally related to attaining a performance goal</a:t>
            </a:r>
          </a:p>
          <a:p>
            <a:pPr marL="0" indent="0">
              <a:buNone/>
            </a:pPr>
            <a:endParaRPr lang="en-US" dirty="0"/>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200" y="1828800"/>
            <a:ext cx="6705600" cy="42126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6466267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52400" y="338675"/>
            <a:ext cx="8839200" cy="729971"/>
          </a:xfrm>
        </p:spPr>
        <p:txBody>
          <a:bodyPr/>
          <a:lstStyle/>
          <a:p>
            <a:r>
              <a:rPr lang="en-US" sz="3200" b="1" dirty="0"/>
              <a:t>Program-level &amp; Course-level Competencies</a:t>
            </a:r>
            <a:endParaRPr lang="en-US" sz="3200" dirty="0"/>
          </a:p>
        </p:txBody>
      </p:sp>
      <p:sp>
        <p:nvSpPr>
          <p:cNvPr id="6" name="Content Placeholder 5"/>
          <p:cNvSpPr>
            <a:spLocks noGrp="1"/>
          </p:cNvSpPr>
          <p:nvPr>
            <p:ph idx="1"/>
          </p:nvPr>
        </p:nvSpPr>
        <p:spPr/>
        <p:txBody>
          <a:bodyPr/>
          <a:lstStyle/>
          <a:p>
            <a:pPr marL="0" indent="0">
              <a:buNone/>
            </a:pPr>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4580" y="1371600"/>
            <a:ext cx="5959324" cy="396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7345093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532014" y="1219200"/>
            <a:ext cx="8079971" cy="4851398"/>
          </a:xfrm>
        </p:spPr>
        <p:txBody>
          <a:bodyPr/>
          <a:lstStyle/>
          <a:p>
            <a:pPr marL="0" indent="0">
              <a:buNone/>
            </a:pPr>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1349593"/>
            <a:ext cx="6858000" cy="4523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a:spLocks noGrp="1"/>
          </p:cNvSpPr>
          <p:nvPr>
            <p:ph type="title"/>
          </p:nvPr>
        </p:nvSpPr>
        <p:spPr>
          <a:xfrm>
            <a:off x="457200" y="228600"/>
            <a:ext cx="8229600" cy="762000"/>
          </a:xfrm>
        </p:spPr>
        <p:txBody>
          <a:bodyPr>
            <a:noAutofit/>
          </a:bodyPr>
          <a:lstStyle/>
          <a:p>
            <a:pPr algn="ctr"/>
            <a:r>
              <a:rPr lang="en-US" sz="2800" b="1" dirty="0" smtClean="0">
                <a:solidFill>
                  <a:schemeClr val="tx1"/>
                </a:solidFill>
              </a:rPr>
              <a:t>Southern NH University School of Business </a:t>
            </a:r>
            <a:br>
              <a:rPr lang="en-US" sz="2800" b="1" dirty="0" smtClean="0">
                <a:solidFill>
                  <a:schemeClr val="tx1"/>
                </a:solidFill>
              </a:rPr>
            </a:br>
            <a:r>
              <a:rPr lang="en-US" sz="2800" b="1" dirty="0" smtClean="0">
                <a:solidFill>
                  <a:schemeClr val="tx1"/>
                </a:solidFill>
              </a:rPr>
              <a:t>Competencies</a:t>
            </a:r>
            <a:r>
              <a:rPr lang="en-US" sz="2800" b="1" dirty="0" smtClean="0"/>
              <a:t>/</a:t>
            </a:r>
            <a:r>
              <a:rPr lang="en-US" sz="2800" b="1" dirty="0" smtClean="0">
                <a:solidFill>
                  <a:srgbClr val="0070C0"/>
                </a:solidFill>
              </a:rPr>
              <a:t>SNHU Goals/</a:t>
            </a:r>
            <a:r>
              <a:rPr lang="en-US" sz="2800" b="1" dirty="0" smtClean="0">
                <a:solidFill>
                  <a:srgbClr val="FF0000"/>
                </a:solidFill>
              </a:rPr>
              <a:t>Lumina</a:t>
            </a:r>
            <a:r>
              <a:rPr lang="en-US" sz="2800" b="1" dirty="0" smtClean="0">
                <a:solidFill>
                  <a:srgbClr val="0070C0"/>
                </a:solidFill>
              </a:rPr>
              <a:t> </a:t>
            </a:r>
            <a:r>
              <a:rPr lang="en-US" sz="2800" b="1" dirty="0" smtClean="0">
                <a:solidFill>
                  <a:srgbClr val="FF0000"/>
                </a:solidFill>
              </a:rPr>
              <a:t>DQP</a:t>
            </a:r>
            <a:endParaRPr lang="en-US" sz="2800" b="1" dirty="0">
              <a:solidFill>
                <a:srgbClr val="FF0000"/>
              </a:solidFill>
            </a:endParaRPr>
          </a:p>
        </p:txBody>
      </p:sp>
    </p:spTree>
    <p:extLst>
      <p:ext uri="{BB962C8B-B14F-4D97-AF65-F5344CB8AC3E}">
        <p14:creationId xmlns:p14="http://schemas.microsoft.com/office/powerpoint/2010/main" val="279984951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8" descr="Y1_03-05"/>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1090613" y="228600"/>
            <a:ext cx="7111999" cy="568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8692192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85800" y="381001"/>
            <a:ext cx="8021782" cy="457200"/>
          </a:xfrm>
        </p:spPr>
        <p:txBody>
          <a:bodyPr/>
          <a:lstStyle/>
          <a:p>
            <a:pPr algn="ctr"/>
            <a:r>
              <a:rPr lang="en-US" b="1" dirty="0"/>
              <a:t>Ensure Competency </a:t>
            </a:r>
            <a:r>
              <a:rPr lang="en-US" b="1" dirty="0" smtClean="0"/>
              <a:t>Alignment</a:t>
            </a:r>
            <a:r>
              <a:rPr lang="en-US" sz="3200" b="1" dirty="0"/>
              <a:t/>
            </a:r>
            <a:br>
              <a:rPr lang="en-US" sz="3200" b="1" dirty="0"/>
            </a:br>
            <a:r>
              <a:rPr lang="en-US" sz="2400" b="1" dirty="0"/>
              <a:t>Module Academic Planning Documents</a:t>
            </a:r>
            <a:endParaRPr lang="en-US" sz="2400" dirty="0"/>
          </a:p>
        </p:txBody>
      </p:sp>
      <p:pic>
        <p:nvPicPr>
          <p:cNvPr id="4"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1830928" y="1371600"/>
            <a:ext cx="5631369" cy="454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6290370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95564" y="457200"/>
            <a:ext cx="8453952" cy="32655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919161" y="4247944"/>
            <a:ext cx="7848600" cy="400110"/>
          </a:xfrm>
          <a:prstGeom prst="rect">
            <a:avLst/>
          </a:prstGeom>
          <a:noFill/>
        </p:spPr>
        <p:txBody>
          <a:bodyPr wrap="square" rtlCol="0">
            <a:spAutoFit/>
          </a:bodyPr>
          <a:lstStyle/>
          <a:p>
            <a:pPr algn="ctr"/>
            <a:r>
              <a:rPr lang="en-US" sz="2000" kern="1400" spc="360" dirty="0" smtClean="0">
                <a:solidFill>
                  <a:srgbClr val="4F81BD">
                    <a:lumMod val="75000"/>
                  </a:srgbClr>
                </a:solidFill>
                <a:latin typeface="Tw Cen MT" pitchFamily="34" charset="0"/>
              </a:rPr>
              <a:t>@</a:t>
            </a:r>
            <a:r>
              <a:rPr lang="en-US" sz="2000" kern="1400" spc="400" dirty="0" smtClean="0">
                <a:solidFill>
                  <a:srgbClr val="4F81BD">
                    <a:lumMod val="75000"/>
                  </a:srgbClr>
                </a:solidFill>
                <a:latin typeface="Tw Cen MT" pitchFamily="34" charset="0"/>
              </a:rPr>
              <a:t>SOUTHERN</a:t>
            </a:r>
            <a:r>
              <a:rPr lang="en-US" sz="2000" kern="1400" spc="360" dirty="0" smtClean="0">
                <a:solidFill>
                  <a:srgbClr val="4F81BD">
                    <a:lumMod val="75000"/>
                  </a:srgbClr>
                </a:solidFill>
                <a:latin typeface="Tw Cen MT" pitchFamily="34" charset="0"/>
              </a:rPr>
              <a:t> NEW HAMPSHIRE UNIVERSITY</a:t>
            </a:r>
          </a:p>
        </p:txBody>
      </p:sp>
    </p:spTree>
    <p:extLst>
      <p:ext uri="{BB962C8B-B14F-4D97-AF65-F5344CB8AC3E}">
        <p14:creationId xmlns:p14="http://schemas.microsoft.com/office/powerpoint/2010/main" val="297927920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smtClean="0"/>
              <a:t>College for America - </a:t>
            </a:r>
            <a:r>
              <a:rPr lang="en-US" b="1" dirty="0"/>
              <a:t>Big Picture</a:t>
            </a:r>
            <a:endParaRPr lang="en-US" dirty="0"/>
          </a:p>
        </p:txBody>
      </p:sp>
      <p:pic>
        <p:nvPicPr>
          <p:cNvPr id="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308517" y="1749662"/>
            <a:ext cx="6676191" cy="37904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8158222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6829" y="609601"/>
            <a:ext cx="8079971" cy="5308598"/>
          </a:xfrm>
        </p:spPr>
        <p:txBody>
          <a:bodyPr/>
          <a:lstStyle/>
          <a:p>
            <a:pPr marL="0" indent="0" algn="ctr">
              <a:buNone/>
            </a:pPr>
            <a:r>
              <a:rPr lang="en-US" sz="4400" dirty="0"/>
              <a:t>Mastery Triad</a:t>
            </a:r>
          </a:p>
        </p:txBody>
      </p:sp>
      <p:graphicFrame>
        <p:nvGraphicFramePr>
          <p:cNvPr id="5" name="Content Placeholder 4"/>
          <p:cNvGraphicFramePr>
            <a:graphicFrameLocks/>
          </p:cNvGraphicFramePr>
          <p:nvPr>
            <p:extLst>
              <p:ext uri="{D42A27DB-BD31-4B8C-83A1-F6EECF244321}">
                <p14:modId xmlns:p14="http://schemas.microsoft.com/office/powerpoint/2010/main" val="894931843"/>
              </p:ext>
            </p:extLst>
          </p:nvPr>
        </p:nvGraphicFramePr>
        <p:xfrm>
          <a:off x="762000" y="2133600"/>
          <a:ext cx="7408862" cy="34512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0708149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6829" y="457201"/>
            <a:ext cx="8079971" cy="5460998"/>
          </a:xfrm>
        </p:spPr>
        <p:txBody>
          <a:bodyPr/>
          <a:lstStyle/>
          <a:p>
            <a:pPr marL="0" indent="0" algn="ctr">
              <a:buNone/>
            </a:pPr>
            <a:r>
              <a:rPr lang="en-US" sz="3600" b="1" dirty="0"/>
              <a:t>Competency Clusters</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1828800"/>
            <a:ext cx="6180326" cy="3653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417039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606829" y="2209800"/>
            <a:ext cx="8079971" cy="3708398"/>
          </a:xfrm>
        </p:spPr>
        <p:txBody>
          <a:bodyPr/>
          <a:lstStyle/>
          <a:p>
            <a:pPr marL="0" indent="0" algn="ctr">
              <a:buNone/>
            </a:pPr>
            <a:r>
              <a:rPr lang="en-US" sz="8800" dirty="0" smtClean="0"/>
              <a:t>16,000</a:t>
            </a:r>
            <a:endParaRPr lang="en-US" sz="8800" dirty="0"/>
          </a:p>
        </p:txBody>
      </p:sp>
      <p:pic>
        <p:nvPicPr>
          <p:cNvPr id="3" name="Picture 2" descr="how-to-tie-your-shoelaces.jpg"/>
          <p:cNvPicPr>
            <a:picLocks noChangeAspect="1"/>
          </p:cNvPicPr>
          <p:nvPr/>
        </p:nvPicPr>
        <p:blipFill rotWithShape="1">
          <a:blip r:embed="rId3">
            <a:extLst>
              <a:ext uri="{28A0092B-C50C-407E-A947-70E740481C1C}">
                <a14:useLocalDpi xmlns:a14="http://schemas.microsoft.com/office/drawing/2010/main" val="0"/>
              </a:ext>
            </a:extLst>
          </a:blip>
          <a:srcRect r="7196"/>
          <a:stretch/>
        </p:blipFill>
        <p:spPr>
          <a:xfrm>
            <a:off x="-23879" y="5652"/>
            <a:ext cx="9167880" cy="6090348"/>
          </a:xfrm>
          <a:prstGeom prst="rect">
            <a:avLst/>
          </a:prstGeom>
        </p:spPr>
      </p:pic>
    </p:spTree>
    <p:extLst>
      <p:ext uri="{BB962C8B-B14F-4D97-AF65-F5344CB8AC3E}">
        <p14:creationId xmlns:p14="http://schemas.microsoft.com/office/powerpoint/2010/main" val="225084979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2800" b="1" dirty="0"/>
              <a:t>Conceptual Framework for A.A</a:t>
            </a:r>
            <a:r>
              <a:rPr lang="en-US" sz="2800" b="1" dirty="0" smtClean="0"/>
              <a:t>. Degree in </a:t>
            </a:r>
            <a:br>
              <a:rPr lang="en-US" sz="2800" b="1" dirty="0" smtClean="0"/>
            </a:br>
            <a:r>
              <a:rPr lang="en-US" sz="2800" b="1" dirty="0" smtClean="0"/>
              <a:t>General Studies</a:t>
            </a:r>
            <a:endParaRPr lang="en-US" sz="2800" dirty="0"/>
          </a:p>
        </p:txBody>
      </p:sp>
      <p:pic>
        <p:nvPicPr>
          <p:cNvPr id="4" name="Content Placeholder 3"/>
          <p:cNvPicPr>
            <a:picLocks noGrp="1"/>
          </p:cNvPicPr>
          <p:nvPr>
            <p:ph idx="1"/>
          </p:nvPr>
        </p:nvPicPr>
        <p:blipFill>
          <a:blip r:embed="rId3"/>
          <a:stretch>
            <a:fillRect/>
          </a:stretch>
        </p:blipFill>
        <p:spPr>
          <a:xfrm>
            <a:off x="381000" y="1295400"/>
            <a:ext cx="8308975" cy="4419600"/>
          </a:xfrm>
          <a:prstGeom prst="rect">
            <a:avLst/>
          </a:prstGeom>
        </p:spPr>
      </p:pic>
    </p:spTree>
    <p:extLst>
      <p:ext uri="{BB962C8B-B14F-4D97-AF65-F5344CB8AC3E}">
        <p14:creationId xmlns:p14="http://schemas.microsoft.com/office/powerpoint/2010/main" val="380342396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457200"/>
            <a:ext cx="7315200" cy="52887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7475202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pPr algn="ctr"/>
            <a:r>
              <a:rPr lang="en-US" b="1" dirty="0">
                <a:solidFill>
                  <a:srgbClr val="7030A0"/>
                </a:solidFill>
              </a:rPr>
              <a:t>College for America - 5:30pm today Four Seasons Ballroom</a:t>
            </a:r>
            <a:endParaRPr lang="en-US" dirty="0"/>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752601"/>
            <a:ext cx="9153525"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885914" y="5419701"/>
            <a:ext cx="7953286" cy="400110"/>
          </a:xfrm>
          <a:prstGeom prst="rect">
            <a:avLst/>
          </a:prstGeom>
          <a:noFill/>
        </p:spPr>
        <p:txBody>
          <a:bodyPr wrap="square" rtlCol="0">
            <a:spAutoFit/>
          </a:bodyPr>
          <a:lstStyle/>
          <a:p>
            <a:r>
              <a:rPr lang="en-US" sz="2000" b="1" smtClean="0">
                <a:solidFill>
                  <a:srgbClr val="FF0000"/>
                </a:solidFill>
                <a:effectLst>
                  <a:outerShdw blurRad="38100" dist="38100" dir="2700000" algn="tl">
                    <a:srgbClr val="000000">
                      <a:alpha val="43137"/>
                    </a:srgbClr>
                  </a:outerShdw>
                </a:effectLst>
              </a:rPr>
              <a:t>  </a:t>
            </a:r>
            <a:r>
              <a:rPr lang="en-US" sz="2000" b="1">
                <a:solidFill>
                  <a:srgbClr val="FF0000"/>
                </a:solidFill>
                <a:effectLst>
                  <a:outerShdw blurRad="38100" dist="38100" dir="2700000" algn="tl">
                    <a:srgbClr val="000000">
                      <a:alpha val="43137"/>
                    </a:srgbClr>
                  </a:outerShdw>
                </a:effectLst>
              </a:rPr>
              <a:t> </a:t>
            </a:r>
            <a:r>
              <a:rPr lang="en-US" sz="2000" b="1" smtClean="0">
                <a:solidFill>
                  <a:srgbClr val="FF0000"/>
                </a:solidFill>
                <a:effectLst>
                  <a:outerShdw blurRad="38100" dist="38100" dir="2700000" algn="tl">
                    <a:srgbClr val="000000">
                      <a:alpha val="43137"/>
                    </a:srgbClr>
                  </a:outerShdw>
                </a:effectLst>
              </a:rPr>
              <a:t>      Robert </a:t>
            </a:r>
            <a:r>
              <a:rPr lang="en-US" sz="2000" b="1" dirty="0" smtClean="0">
                <a:solidFill>
                  <a:srgbClr val="FF0000"/>
                </a:solidFill>
                <a:effectLst>
                  <a:outerShdw blurRad="38100" dist="38100" dir="2700000" algn="tl">
                    <a:srgbClr val="000000">
                      <a:alpha val="43137"/>
                    </a:srgbClr>
                  </a:outerShdw>
                </a:effectLst>
              </a:rPr>
              <a:t>Seidman   r.seidman@snhu.edu   http://bit.ly/DrRHSeidman</a:t>
            </a:r>
            <a:endParaRPr lang="en-US" sz="2000" b="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60074787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447800"/>
            <a:ext cx="7866612" cy="905924"/>
          </a:xfrm>
        </p:spPr>
        <p:txBody>
          <a:bodyPr/>
          <a:lstStyle/>
          <a:p>
            <a:r>
              <a:rPr lang="en-US" dirty="0" smtClean="0"/>
              <a:t>Disruptive Innovation: </a:t>
            </a:r>
            <a:br>
              <a:rPr lang="en-US" dirty="0" smtClean="0"/>
            </a:br>
            <a:r>
              <a:rPr lang="en-US" sz="3200" dirty="0" smtClean="0"/>
              <a:t>Current Trends &amp; Future Directions</a:t>
            </a:r>
            <a:endParaRPr lang="en-US" sz="3200" dirty="0"/>
          </a:p>
        </p:txBody>
      </p:sp>
      <p:sp>
        <p:nvSpPr>
          <p:cNvPr id="3" name="Text Placeholder 2"/>
          <p:cNvSpPr>
            <a:spLocks noGrp="1"/>
          </p:cNvSpPr>
          <p:nvPr>
            <p:ph type="body" idx="1"/>
          </p:nvPr>
        </p:nvSpPr>
        <p:spPr>
          <a:xfrm>
            <a:off x="609600" y="2819400"/>
            <a:ext cx="7866611" cy="500732"/>
          </a:xfrm>
        </p:spPr>
        <p:txBody>
          <a:bodyPr/>
          <a:lstStyle/>
          <a:p>
            <a:r>
              <a:rPr lang="en-US" dirty="0" smtClean="0"/>
              <a:t>James G. </a:t>
            </a:r>
            <a:r>
              <a:rPr lang="en-US" dirty="0" err="1" smtClean="0"/>
              <a:t>Mazoué</a:t>
            </a:r>
            <a:endParaRPr lang="en-US" dirty="0" smtClean="0"/>
          </a:p>
          <a:p>
            <a:r>
              <a:rPr lang="en-US" dirty="0" smtClean="0"/>
              <a:t>Director, Online Programs</a:t>
            </a:r>
          </a:p>
          <a:p>
            <a:r>
              <a:rPr lang="en-US" dirty="0" smtClean="0"/>
              <a:t>Wayne State University</a:t>
            </a:r>
          </a:p>
        </p:txBody>
      </p:sp>
      <p:sp>
        <p:nvSpPr>
          <p:cNvPr id="4" name="Text Placeholder 3"/>
          <p:cNvSpPr>
            <a:spLocks noGrp="1"/>
          </p:cNvSpPr>
          <p:nvPr>
            <p:ph type="body" idx="12"/>
          </p:nvPr>
        </p:nvSpPr>
        <p:spPr/>
        <p:txBody>
          <a:bodyPr/>
          <a:lstStyle/>
          <a:p>
            <a:r>
              <a:rPr lang="en-US" dirty="0" smtClean="0"/>
              <a:t>November 8, 2012</a:t>
            </a:r>
            <a:endParaRPr lang="en-US" dirty="0"/>
          </a:p>
        </p:txBody>
      </p:sp>
    </p:spTree>
    <p:extLst>
      <p:ext uri="{BB962C8B-B14F-4D97-AF65-F5344CB8AC3E}">
        <p14:creationId xmlns:p14="http://schemas.microsoft.com/office/powerpoint/2010/main" val="343374313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dirty="0" smtClean="0"/>
              <a:t>Drivers of Change</a:t>
            </a:r>
            <a:endParaRPr lang="en-US" sz="4000" dirty="0"/>
          </a:p>
        </p:txBody>
      </p:sp>
      <p:sp>
        <p:nvSpPr>
          <p:cNvPr id="3" name="Content Placeholder 2"/>
          <p:cNvSpPr>
            <a:spLocks noGrp="1"/>
          </p:cNvSpPr>
          <p:nvPr>
            <p:ph idx="1"/>
          </p:nvPr>
        </p:nvSpPr>
        <p:spPr>
          <a:xfrm>
            <a:off x="609600" y="1143000"/>
            <a:ext cx="8079971" cy="4546599"/>
          </a:xfrm>
        </p:spPr>
        <p:txBody>
          <a:bodyPr/>
          <a:lstStyle/>
          <a:p>
            <a:pPr>
              <a:buBlip>
                <a:blip r:embed="rId2"/>
              </a:buBlip>
            </a:pPr>
            <a:r>
              <a:rPr lang="en-US" dirty="0" smtClean="0"/>
              <a:t>Disruptive Decentralization</a:t>
            </a:r>
          </a:p>
          <a:p>
            <a:pPr lvl="1">
              <a:buBlip>
                <a:blip r:embed="rId2"/>
              </a:buBlip>
            </a:pPr>
            <a:r>
              <a:rPr lang="en-US" sz="2100" dirty="0" smtClean="0"/>
              <a:t>Christensen et al</a:t>
            </a:r>
          </a:p>
          <a:p>
            <a:pPr lvl="1">
              <a:lnSpc>
                <a:spcPct val="150000"/>
              </a:lnSpc>
              <a:buBlip>
                <a:blip r:embed="rId2"/>
              </a:buBlip>
            </a:pPr>
            <a:r>
              <a:rPr lang="en-US" sz="2000" dirty="0" smtClean="0"/>
              <a:t>Digital disintermediation</a:t>
            </a:r>
            <a:endParaRPr lang="en-US" sz="2100" dirty="0" smtClean="0"/>
          </a:p>
          <a:p>
            <a:pPr>
              <a:lnSpc>
                <a:spcPct val="150000"/>
              </a:lnSpc>
              <a:buBlip>
                <a:blip r:embed="rId2"/>
              </a:buBlip>
            </a:pPr>
            <a:r>
              <a:rPr lang="en-US" dirty="0" smtClean="0"/>
              <a:t>Learning Sciences</a:t>
            </a:r>
          </a:p>
          <a:p>
            <a:pPr lvl="1">
              <a:lnSpc>
                <a:spcPct val="150000"/>
              </a:lnSpc>
              <a:buBlip>
                <a:blip r:embed="rId2"/>
              </a:buBlip>
            </a:pPr>
            <a:r>
              <a:rPr lang="en-US" sz="2100" dirty="0" smtClean="0"/>
              <a:t>OLI, adaptive/individualized  learning, ITS,             cognitive courseware</a:t>
            </a:r>
          </a:p>
          <a:p>
            <a:pPr>
              <a:lnSpc>
                <a:spcPct val="150000"/>
              </a:lnSpc>
              <a:buBlip>
                <a:blip r:embed="rId2"/>
              </a:buBlip>
            </a:pPr>
            <a:r>
              <a:rPr lang="en-US" dirty="0" smtClean="0"/>
              <a:t>Competency-based Education</a:t>
            </a:r>
          </a:p>
          <a:p>
            <a:pPr lvl="1">
              <a:buBlip>
                <a:blip r:embed="rId2"/>
              </a:buBlip>
            </a:pPr>
            <a:r>
              <a:rPr lang="en-US" sz="2100" dirty="0" smtClean="0"/>
              <a:t>WGU, verifiable learning outcomes, DQP</a:t>
            </a:r>
          </a:p>
          <a:p>
            <a:pPr>
              <a:buNone/>
            </a:pPr>
            <a:endParaRPr lang="en-US"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6829" y="1371600"/>
            <a:ext cx="8079971" cy="4546598"/>
          </a:xfrm>
        </p:spPr>
        <p:txBody>
          <a:bodyPr numCol="2"/>
          <a:lstStyle/>
          <a:p>
            <a:pPr>
              <a:lnSpc>
                <a:spcPct val="150000"/>
              </a:lnSpc>
              <a:buClr>
                <a:schemeClr val="accent5">
                  <a:lumMod val="50000"/>
                </a:schemeClr>
              </a:buClr>
              <a:buNone/>
            </a:pPr>
            <a:r>
              <a:rPr lang="en-US" sz="2400" dirty="0" smtClean="0"/>
              <a:t>     Handcrafted </a:t>
            </a:r>
            <a:endParaRPr lang="en-US" sz="2400" dirty="0" smtClean="0">
              <a:sym typeface="Wingdings" pitchFamily="2" charset="2"/>
            </a:endParaRPr>
          </a:p>
          <a:p>
            <a:pPr>
              <a:lnSpc>
                <a:spcPct val="150000"/>
              </a:lnSpc>
              <a:buClr>
                <a:schemeClr val="accent5">
                  <a:lumMod val="50000"/>
                </a:schemeClr>
              </a:buClr>
              <a:buNone/>
            </a:pPr>
            <a:r>
              <a:rPr lang="en-US" sz="2400" dirty="0" smtClean="0">
                <a:sym typeface="Wingdings" pitchFamily="2" charset="2"/>
              </a:rPr>
              <a:t>     Intuitive Teaching</a:t>
            </a:r>
            <a:endParaRPr lang="en-US" sz="2400" dirty="0" smtClean="0"/>
          </a:p>
          <a:p>
            <a:pPr>
              <a:lnSpc>
                <a:spcPct val="150000"/>
              </a:lnSpc>
              <a:buClr>
                <a:schemeClr val="accent5">
                  <a:lumMod val="50000"/>
                </a:schemeClr>
              </a:buClr>
              <a:buNone/>
            </a:pPr>
            <a:r>
              <a:rPr lang="en-US" sz="2400" dirty="0" smtClean="0">
                <a:sym typeface="Wingdings" pitchFamily="2" charset="2"/>
              </a:rPr>
              <a:t>     Seat-Time </a:t>
            </a:r>
          </a:p>
          <a:p>
            <a:pPr>
              <a:lnSpc>
                <a:spcPct val="150000"/>
              </a:lnSpc>
              <a:buClr>
                <a:schemeClr val="accent5">
                  <a:lumMod val="50000"/>
                </a:schemeClr>
              </a:buClr>
              <a:buNone/>
            </a:pPr>
            <a:r>
              <a:rPr lang="en-US" sz="2400" dirty="0" smtClean="0">
                <a:sym typeface="Wingdings" pitchFamily="2" charset="2"/>
              </a:rPr>
              <a:t>     Fee-based Credits</a:t>
            </a:r>
          </a:p>
          <a:p>
            <a:pPr>
              <a:lnSpc>
                <a:spcPct val="150000"/>
              </a:lnSpc>
              <a:buClr>
                <a:schemeClr val="accent5">
                  <a:lumMod val="50000"/>
                </a:schemeClr>
              </a:buClr>
              <a:buNone/>
            </a:pPr>
            <a:r>
              <a:rPr lang="en-US" sz="2400" dirty="0" smtClean="0">
                <a:sym typeface="Wingdings" pitchFamily="2" charset="2"/>
              </a:rPr>
              <a:t>     Scarcity</a:t>
            </a:r>
          </a:p>
          <a:p>
            <a:pPr>
              <a:lnSpc>
                <a:spcPct val="150000"/>
              </a:lnSpc>
              <a:buClr>
                <a:schemeClr val="accent5">
                  <a:lumMod val="50000"/>
                </a:schemeClr>
              </a:buClr>
              <a:buNone/>
            </a:pPr>
            <a:r>
              <a:rPr lang="en-US" sz="2400" dirty="0" smtClean="0">
                <a:sym typeface="Wingdings" pitchFamily="2" charset="2"/>
              </a:rPr>
              <a:t>     Campus-Centric </a:t>
            </a:r>
          </a:p>
          <a:p>
            <a:pPr>
              <a:lnSpc>
                <a:spcPct val="150000"/>
              </a:lnSpc>
              <a:buClr>
                <a:schemeClr val="accent5">
                  <a:lumMod val="50000"/>
                </a:schemeClr>
              </a:buClr>
              <a:buNone/>
            </a:pPr>
            <a:r>
              <a:rPr lang="en-US" sz="2400" dirty="0" smtClean="0">
                <a:sym typeface="Wingdings" pitchFamily="2" charset="2"/>
              </a:rPr>
              <a:t>     Location-bound </a:t>
            </a:r>
          </a:p>
          <a:p>
            <a:pPr>
              <a:buBlip>
                <a:blip r:embed="rId2"/>
              </a:buBlip>
            </a:pPr>
            <a:endParaRPr lang="en-US" sz="2400" dirty="0" smtClean="0">
              <a:sym typeface="Wingdings" pitchFamily="2" charset="2"/>
            </a:endParaRPr>
          </a:p>
          <a:p>
            <a:pPr>
              <a:buBlip>
                <a:blip r:embed="rId2"/>
              </a:buBlip>
            </a:pPr>
            <a:endParaRPr lang="en-US" sz="2400" dirty="0" smtClean="0">
              <a:sym typeface="Wingdings" pitchFamily="2" charset="2"/>
            </a:endParaRPr>
          </a:p>
          <a:p>
            <a:pPr>
              <a:lnSpc>
                <a:spcPct val="150000"/>
              </a:lnSpc>
              <a:buBlip>
                <a:blip r:embed="rId2"/>
              </a:buBlip>
            </a:pPr>
            <a:r>
              <a:rPr lang="en-US" sz="2400" dirty="0" smtClean="0">
                <a:sym typeface="Wingdings" pitchFamily="2" charset="2"/>
              </a:rPr>
              <a:t>Precision-Built</a:t>
            </a:r>
          </a:p>
          <a:p>
            <a:pPr>
              <a:lnSpc>
                <a:spcPct val="150000"/>
              </a:lnSpc>
              <a:buBlip>
                <a:blip r:embed="rId2"/>
              </a:buBlip>
            </a:pPr>
            <a:r>
              <a:rPr lang="en-US" sz="2400" dirty="0" smtClean="0">
                <a:sym typeface="Wingdings" pitchFamily="2" charset="2"/>
              </a:rPr>
              <a:t>Science of Education</a:t>
            </a:r>
          </a:p>
          <a:p>
            <a:pPr>
              <a:lnSpc>
                <a:spcPct val="150000"/>
              </a:lnSpc>
              <a:buBlip>
                <a:blip r:embed="rId2"/>
              </a:buBlip>
            </a:pPr>
            <a:r>
              <a:rPr lang="en-US" sz="2400" dirty="0" smtClean="0">
                <a:sym typeface="Wingdings" pitchFamily="2" charset="2"/>
              </a:rPr>
              <a:t>Competency-based </a:t>
            </a:r>
          </a:p>
          <a:p>
            <a:pPr>
              <a:lnSpc>
                <a:spcPct val="150000"/>
              </a:lnSpc>
              <a:buBlip>
                <a:blip r:embed="rId2"/>
              </a:buBlip>
            </a:pPr>
            <a:r>
              <a:rPr lang="en-US" sz="2400" dirty="0" smtClean="0">
                <a:sym typeface="Wingdings" pitchFamily="2" charset="2"/>
              </a:rPr>
              <a:t>Fee-based Credentials</a:t>
            </a:r>
          </a:p>
          <a:p>
            <a:pPr>
              <a:lnSpc>
                <a:spcPct val="150000"/>
              </a:lnSpc>
              <a:buBlip>
                <a:blip r:embed="rId2"/>
              </a:buBlip>
            </a:pPr>
            <a:r>
              <a:rPr lang="en-US" sz="2400" dirty="0" smtClean="0">
                <a:sym typeface="Wingdings" pitchFamily="2" charset="2"/>
              </a:rPr>
              <a:t>Unlimited Scalability</a:t>
            </a:r>
          </a:p>
          <a:p>
            <a:pPr>
              <a:lnSpc>
                <a:spcPct val="150000"/>
              </a:lnSpc>
              <a:buBlip>
                <a:blip r:embed="rId2"/>
              </a:buBlip>
            </a:pPr>
            <a:r>
              <a:rPr lang="en-US" sz="2400" dirty="0" smtClean="0">
                <a:sym typeface="Wingdings" pitchFamily="2" charset="2"/>
              </a:rPr>
              <a:t>Network- Mediated</a:t>
            </a:r>
          </a:p>
          <a:p>
            <a:pPr>
              <a:lnSpc>
                <a:spcPct val="150000"/>
              </a:lnSpc>
              <a:buBlip>
                <a:blip r:embed="rId2"/>
              </a:buBlip>
            </a:pPr>
            <a:r>
              <a:rPr lang="en-US" sz="2400" dirty="0" smtClean="0">
                <a:sym typeface="Wingdings" pitchFamily="2" charset="2"/>
              </a:rPr>
              <a:t>Place-Independent  </a:t>
            </a:r>
          </a:p>
          <a:p>
            <a:pPr>
              <a:buNone/>
            </a:pPr>
            <a:endParaRPr lang="en-US" dirty="0"/>
          </a:p>
        </p:txBody>
      </p:sp>
      <p:sp>
        <p:nvSpPr>
          <p:cNvPr id="4" name="Title 5"/>
          <p:cNvSpPr>
            <a:spLocks noGrp="1"/>
          </p:cNvSpPr>
          <p:nvPr>
            <p:ph type="title"/>
          </p:nvPr>
        </p:nvSpPr>
        <p:spPr/>
        <p:txBody>
          <a:bodyPr>
            <a:normAutofit/>
          </a:bodyPr>
          <a:lstStyle/>
          <a:p>
            <a:pPr algn="ctr"/>
            <a:r>
              <a:rPr lang="en-US" dirty="0" smtClean="0"/>
              <a:t>An Educational Reformation</a:t>
            </a:r>
            <a:endParaRPr lang="en-US"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38675"/>
            <a:ext cx="8458199" cy="956725"/>
          </a:xfrm>
        </p:spPr>
        <p:txBody>
          <a:bodyPr/>
          <a:lstStyle/>
          <a:p>
            <a:pPr algn="ctr"/>
            <a:r>
              <a:rPr lang="en-US" sz="3200" dirty="0" smtClean="0"/>
              <a:t>Post-Industrial Model </a:t>
            </a:r>
            <a:r>
              <a:rPr lang="en-US" sz="4800" dirty="0" smtClean="0"/>
              <a:t/>
            </a:r>
            <a:br>
              <a:rPr lang="en-US" sz="4800" dirty="0" smtClean="0"/>
            </a:br>
            <a:r>
              <a:rPr lang="en-US" sz="2800" dirty="0" smtClean="0"/>
              <a:t>Convergence: Learning Science + Online Networks</a:t>
            </a:r>
            <a:endParaRPr lang="en-US" sz="2800" dirty="0"/>
          </a:p>
        </p:txBody>
      </p:sp>
      <p:sp>
        <p:nvSpPr>
          <p:cNvPr id="3" name="Content Placeholder 2"/>
          <p:cNvSpPr>
            <a:spLocks noGrp="1"/>
          </p:cNvSpPr>
          <p:nvPr>
            <p:ph idx="1"/>
          </p:nvPr>
        </p:nvSpPr>
        <p:spPr>
          <a:xfrm>
            <a:off x="606829" y="1371599"/>
            <a:ext cx="8308571" cy="4546599"/>
          </a:xfrm>
        </p:spPr>
        <p:txBody>
          <a:bodyPr/>
          <a:lstStyle/>
          <a:p>
            <a:pPr>
              <a:spcAft>
                <a:spcPts val="600"/>
              </a:spcAft>
              <a:buNone/>
            </a:pPr>
            <a:r>
              <a:rPr lang="en-US" dirty="0" smtClean="0"/>
              <a:t> </a:t>
            </a:r>
            <a:r>
              <a:rPr lang="en-US" sz="2400" dirty="0" smtClean="0"/>
              <a:t>Learning Sciences </a:t>
            </a:r>
            <a:r>
              <a:rPr lang="en-US" sz="2400" dirty="0" smtClean="0">
                <a:solidFill>
                  <a:schemeClr val="accent5">
                    <a:lumMod val="50000"/>
                  </a:schemeClr>
                </a:solidFill>
                <a:sym typeface="Wingdings" pitchFamily="2" charset="2"/>
              </a:rPr>
              <a:t></a:t>
            </a:r>
            <a:r>
              <a:rPr lang="en-US" sz="2400" dirty="0" smtClean="0">
                <a:sym typeface="Wingdings" pitchFamily="2" charset="2"/>
              </a:rPr>
              <a:t> ‘Course’ Exemplars</a:t>
            </a:r>
          </a:p>
          <a:p>
            <a:pPr lvl="1">
              <a:buClr>
                <a:schemeClr val="accent5">
                  <a:lumMod val="50000"/>
                </a:schemeClr>
              </a:buClr>
              <a:buBlip>
                <a:blip r:embed="rId2"/>
              </a:buBlip>
            </a:pPr>
            <a:r>
              <a:rPr lang="en-US" sz="2000" dirty="0" smtClean="0"/>
              <a:t>Optimally Designed Curricula</a:t>
            </a:r>
          </a:p>
          <a:p>
            <a:pPr lvl="1">
              <a:buClr>
                <a:schemeClr val="accent5">
                  <a:lumMod val="50000"/>
                </a:schemeClr>
              </a:buClr>
              <a:buBlip>
                <a:blip r:embed="rId2"/>
              </a:buBlip>
            </a:pPr>
            <a:r>
              <a:rPr lang="en-US" sz="2000" dirty="0" smtClean="0">
                <a:sym typeface="Wingdings" pitchFamily="2" charset="2"/>
              </a:rPr>
              <a:t>Competency-Based</a:t>
            </a:r>
          </a:p>
          <a:p>
            <a:pPr lvl="1">
              <a:buClr>
                <a:schemeClr val="accent5">
                  <a:lumMod val="50000"/>
                </a:schemeClr>
              </a:buClr>
              <a:buBlip>
                <a:blip r:embed="rId2"/>
              </a:buBlip>
            </a:pPr>
            <a:r>
              <a:rPr lang="en-US" sz="2000" dirty="0" smtClean="0"/>
              <a:t>Customized Learning &amp; Unlimited Scalability </a:t>
            </a:r>
          </a:p>
          <a:p>
            <a:pPr lvl="1">
              <a:buClr>
                <a:schemeClr val="accent5">
                  <a:lumMod val="50000"/>
                </a:schemeClr>
              </a:buClr>
              <a:buBlip>
                <a:blip r:embed="rId2"/>
              </a:buBlip>
            </a:pPr>
            <a:r>
              <a:rPr lang="en-US" sz="2000" dirty="0" smtClean="0"/>
              <a:t>Precision-Built Online Degrees/Credentialing</a:t>
            </a:r>
          </a:p>
          <a:p>
            <a:pPr lvl="1"/>
            <a:endParaRPr lang="en-US" sz="2400" dirty="0" smtClean="0">
              <a:sym typeface="Wingdings" pitchFamily="2" charset="2"/>
            </a:endParaRPr>
          </a:p>
          <a:p>
            <a:pPr marL="342900" lvl="1" indent="-342900">
              <a:spcAft>
                <a:spcPts val="600"/>
              </a:spcAft>
              <a:buNone/>
            </a:pPr>
            <a:r>
              <a:rPr lang="en-US" sz="2400" dirty="0" smtClean="0">
                <a:sym typeface="Wingdings" pitchFamily="2" charset="2"/>
              </a:rPr>
              <a:t>    </a:t>
            </a:r>
            <a:r>
              <a:rPr lang="en-US" sz="2400" dirty="0" smtClean="0">
                <a:solidFill>
                  <a:schemeClr val="accent5">
                    <a:lumMod val="50000"/>
                  </a:schemeClr>
                </a:solidFill>
                <a:sym typeface="Wingdings" pitchFamily="2" charset="2"/>
              </a:rPr>
              <a:t> </a:t>
            </a:r>
            <a:r>
              <a:rPr lang="en-US" sz="2400" dirty="0" smtClean="0"/>
              <a:t>Disaggregation: Land-Based Services </a:t>
            </a:r>
            <a:r>
              <a:rPr lang="en-US" sz="2400" dirty="0" smtClean="0">
                <a:sym typeface="Wingdings" pitchFamily="2" charset="2"/>
              </a:rPr>
              <a:t>      </a:t>
            </a:r>
            <a:r>
              <a:rPr lang="en-US" sz="2400" dirty="0" smtClean="0"/>
              <a:t> </a:t>
            </a:r>
          </a:p>
          <a:p>
            <a:pPr marL="342900" lvl="1" indent="-342900">
              <a:buNone/>
            </a:pPr>
            <a:r>
              <a:rPr lang="en-US" sz="2400" dirty="0" smtClean="0"/>
              <a:t>    </a:t>
            </a:r>
            <a:r>
              <a:rPr lang="en-US" sz="2000" dirty="0" smtClean="0"/>
              <a:t>Learning Optimized + Competency-Based +  Location Independent  + Cost Effective</a:t>
            </a:r>
          </a:p>
          <a:p>
            <a:pPr marL="342900" lvl="1" indent="-342900">
              <a:lnSpc>
                <a:spcPct val="150000"/>
              </a:lnSpc>
              <a:buNone/>
            </a:pPr>
            <a:r>
              <a:rPr lang="en-US" sz="2400" dirty="0" smtClean="0"/>
              <a:t>	Institutional Brand Differentiation?</a:t>
            </a:r>
            <a:endParaRPr lang="en-US"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990600"/>
            <a:ext cx="8021782" cy="729971"/>
          </a:xfrm>
        </p:spPr>
        <p:txBody>
          <a:bodyPr/>
          <a:lstStyle/>
          <a:p>
            <a:pPr algn="ctr"/>
            <a:r>
              <a:rPr lang="en-US" dirty="0" smtClean="0"/>
              <a:t>jmazoue@wayne.edu</a:t>
            </a:r>
            <a:endParaRPr lang="en-US" dirty="0"/>
          </a:p>
        </p:txBody>
      </p:sp>
      <p:sp>
        <p:nvSpPr>
          <p:cNvPr id="3" name="Content Placeholder 2"/>
          <p:cNvSpPr>
            <a:spLocks noGrp="1"/>
          </p:cNvSpPr>
          <p:nvPr>
            <p:ph idx="1"/>
          </p:nvPr>
        </p:nvSpPr>
        <p:spPr>
          <a:xfrm>
            <a:off x="685800" y="2362200"/>
            <a:ext cx="8079971" cy="3251198"/>
          </a:xfrm>
        </p:spPr>
        <p:txBody>
          <a:bodyPr/>
          <a:lstStyle/>
          <a:p>
            <a:pPr>
              <a:buNone/>
            </a:pPr>
            <a:r>
              <a:rPr lang="en-US" dirty="0" err="1" smtClean="0"/>
              <a:t>Mazoué</a:t>
            </a:r>
            <a:r>
              <a:rPr lang="en-US" dirty="0" smtClean="0"/>
              <a:t>, J. G. (2012). The deconstructed campus. </a:t>
            </a:r>
            <a:r>
              <a:rPr lang="en-US" i="1" dirty="0" smtClean="0"/>
              <a:t>Journal of Computing in Higher Education</a:t>
            </a:r>
            <a:r>
              <a:rPr lang="en-US" dirty="0" smtClean="0"/>
              <a:t>, 24 (2), 74-95.</a:t>
            </a:r>
            <a:endParaRPr lang="en-US"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endParaRPr lang="en-US" dirty="0"/>
          </a:p>
        </p:txBody>
      </p:sp>
      <p:sp>
        <p:nvSpPr>
          <p:cNvPr id="3" name="Content Placeholder 2"/>
          <p:cNvSpPr>
            <a:spLocks noGrp="1"/>
          </p:cNvSpPr>
          <p:nvPr>
            <p:ph idx="1"/>
          </p:nvPr>
        </p:nvSpPr>
        <p:spPr/>
        <p:txBody>
          <a:bodyPr/>
          <a:lstStyle/>
          <a:p>
            <a:pPr algn="ctr">
              <a:buNone/>
            </a:pPr>
            <a:r>
              <a:rPr lang="en-US" sz="8000" dirty="0" smtClean="0">
                <a:solidFill>
                  <a:schemeClr val="tx1"/>
                </a:solidFill>
              </a:rPr>
              <a:t>Questions?</a:t>
            </a:r>
            <a:endParaRPr lang="en-US" sz="8000" dirty="0">
              <a:solidFill>
                <a:schemeClr val="tx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Like tying shoes…</a:t>
            </a:r>
            <a:endParaRPr lang="en-US" b="1" dirty="0"/>
          </a:p>
        </p:txBody>
      </p:sp>
      <p:sp>
        <p:nvSpPr>
          <p:cNvPr id="3" name="Content Placeholder 2"/>
          <p:cNvSpPr>
            <a:spLocks noGrp="1"/>
          </p:cNvSpPr>
          <p:nvPr>
            <p:ph idx="1"/>
          </p:nvPr>
        </p:nvSpPr>
        <p:spPr>
          <a:xfrm>
            <a:off x="606829" y="1600200"/>
            <a:ext cx="8079971" cy="4317998"/>
          </a:xfrm>
        </p:spPr>
        <p:txBody>
          <a:bodyPr/>
          <a:lstStyle/>
          <a:p>
            <a:pPr marL="0" indent="0">
              <a:buNone/>
            </a:pPr>
            <a:r>
              <a:rPr lang="en-US" sz="3200" dirty="0" smtClean="0">
                <a:solidFill>
                  <a:schemeClr val="tx1"/>
                </a:solidFill>
              </a:rPr>
              <a:t>Relevant research can inform and guide innovation in teaching</a:t>
            </a:r>
          </a:p>
          <a:p>
            <a:pPr marL="0" indent="0">
              <a:buNone/>
            </a:pPr>
            <a:endParaRPr lang="en-US" sz="1600" dirty="0" smtClean="0">
              <a:solidFill>
                <a:schemeClr val="tx1"/>
              </a:solidFill>
            </a:endParaRPr>
          </a:p>
          <a:p>
            <a:pPr marL="0" indent="0" algn="ctr">
              <a:buNone/>
            </a:pPr>
            <a:r>
              <a:rPr lang="en-US" sz="3200" dirty="0" smtClean="0">
                <a:solidFill>
                  <a:srgbClr val="9E082C"/>
                </a:solidFill>
              </a:rPr>
              <a:t>But change is hard, so</a:t>
            </a:r>
            <a:endParaRPr lang="en-US" sz="3200" dirty="0">
              <a:solidFill>
                <a:srgbClr val="9E082C"/>
              </a:solidFill>
            </a:endParaRPr>
          </a:p>
          <a:p>
            <a:pPr marL="0" indent="0">
              <a:buNone/>
            </a:pPr>
            <a:endParaRPr lang="en-US" sz="1600" dirty="0" smtClean="0">
              <a:solidFill>
                <a:schemeClr val="tx1"/>
              </a:solidFill>
            </a:endParaRPr>
          </a:p>
          <a:p>
            <a:pPr marL="0" indent="0">
              <a:buNone/>
            </a:pPr>
            <a:r>
              <a:rPr lang="en-US" sz="3200" dirty="0" smtClean="0">
                <a:solidFill>
                  <a:schemeClr val="tx1"/>
                </a:solidFill>
              </a:rPr>
              <a:t>Support is needed to promote effective use of new teaching methods</a:t>
            </a:r>
          </a:p>
          <a:p>
            <a:endParaRPr lang="en-US" dirty="0"/>
          </a:p>
        </p:txBody>
      </p:sp>
    </p:spTree>
    <p:extLst>
      <p:ext uri="{BB962C8B-B14F-4D97-AF65-F5344CB8AC3E}">
        <p14:creationId xmlns:p14="http://schemas.microsoft.com/office/powerpoint/2010/main" val="908339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Research to guide innovative teaching</a:t>
            </a:r>
            <a:endParaRPr lang="en-US" dirty="0"/>
          </a:p>
        </p:txBody>
      </p:sp>
      <p:sp>
        <p:nvSpPr>
          <p:cNvPr id="3" name="Content Placeholder 2"/>
          <p:cNvSpPr>
            <a:spLocks noGrp="1"/>
          </p:cNvSpPr>
          <p:nvPr>
            <p:ph idx="1"/>
          </p:nvPr>
        </p:nvSpPr>
        <p:spPr/>
        <p:txBody>
          <a:bodyPr/>
          <a:lstStyle/>
          <a:p>
            <a:pPr marL="0" indent="0">
              <a:buNone/>
            </a:pPr>
            <a:endParaRPr lang="en-US" dirty="0" smtClean="0"/>
          </a:p>
          <a:p>
            <a:pPr marL="0" indent="0">
              <a:buNone/>
            </a:pPr>
            <a:r>
              <a:rPr lang="en-US" dirty="0" smtClean="0"/>
              <a:t>Goal-directed practice</a:t>
            </a:r>
          </a:p>
          <a:p>
            <a:pPr marL="0" indent="0">
              <a:buNone/>
            </a:pPr>
            <a:endParaRPr lang="en-US" sz="1600" dirty="0" smtClean="0"/>
          </a:p>
          <a:p>
            <a:pPr marL="0" indent="0">
              <a:buNone/>
            </a:pPr>
            <a:r>
              <a:rPr lang="en-US" dirty="0" smtClean="0"/>
              <a:t>Appropriate level of challenge</a:t>
            </a:r>
          </a:p>
          <a:p>
            <a:pPr marL="0" indent="0">
              <a:buNone/>
            </a:pPr>
            <a:endParaRPr lang="en-US" sz="1600" dirty="0"/>
          </a:p>
          <a:p>
            <a:pPr marL="0" indent="0">
              <a:buNone/>
            </a:pPr>
            <a:r>
              <a:rPr lang="en-US" dirty="0" smtClean="0"/>
              <a:t>Targeted feedback</a:t>
            </a:r>
            <a:endParaRPr lang="en-US" dirty="0"/>
          </a:p>
        </p:txBody>
      </p:sp>
      <p:pic>
        <p:nvPicPr>
          <p:cNvPr id="4" name="Picture 3" descr="HLW.tif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1519237"/>
            <a:ext cx="2708275" cy="404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00955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2623360"/>
            <a:ext cx="5791201" cy="2671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dirty="0" smtClean="0"/>
              <a:t>Research to guide innovative teaching</a:t>
            </a:r>
            <a:endParaRPr lang="en-US" dirty="0"/>
          </a:p>
        </p:txBody>
      </p:sp>
      <p:sp>
        <p:nvSpPr>
          <p:cNvPr id="3" name="Content Placeholder 2"/>
          <p:cNvSpPr>
            <a:spLocks noGrp="1"/>
          </p:cNvSpPr>
          <p:nvPr>
            <p:ph idx="1"/>
          </p:nvPr>
        </p:nvSpPr>
        <p:spPr>
          <a:xfrm>
            <a:off x="838200" y="1371600"/>
            <a:ext cx="7546571" cy="4546599"/>
          </a:xfrm>
        </p:spPr>
        <p:txBody>
          <a:bodyPr/>
          <a:lstStyle/>
          <a:p>
            <a:pPr marL="0" indent="0">
              <a:buNone/>
            </a:pPr>
            <a:r>
              <a:rPr lang="en-US" dirty="0" smtClean="0"/>
              <a:t>Online course in introductory statistics built within the Open Learning Initiative platform</a:t>
            </a:r>
            <a:endParaRPr lang="en-US" dirty="0"/>
          </a:p>
        </p:txBody>
      </p:sp>
    </p:spTree>
    <p:extLst>
      <p:ext uri="{BB962C8B-B14F-4D97-AF65-F5344CB8AC3E}">
        <p14:creationId xmlns:p14="http://schemas.microsoft.com/office/powerpoint/2010/main" val="27235145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2623360"/>
            <a:ext cx="5791201" cy="2671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905000" y="2667000"/>
            <a:ext cx="5486400" cy="3010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dirty="0" smtClean="0"/>
              <a:t>Research to guide innovative teaching</a:t>
            </a:r>
            <a:endParaRPr lang="en-US" dirty="0"/>
          </a:p>
        </p:txBody>
      </p:sp>
      <p:sp>
        <p:nvSpPr>
          <p:cNvPr id="3" name="Content Placeholder 2"/>
          <p:cNvSpPr>
            <a:spLocks noGrp="1"/>
          </p:cNvSpPr>
          <p:nvPr>
            <p:ph idx="1"/>
          </p:nvPr>
        </p:nvSpPr>
        <p:spPr>
          <a:xfrm>
            <a:off x="838200" y="1371600"/>
            <a:ext cx="7546571" cy="4546599"/>
          </a:xfrm>
        </p:spPr>
        <p:txBody>
          <a:bodyPr/>
          <a:lstStyle/>
          <a:p>
            <a:pPr marL="0" indent="0">
              <a:buNone/>
            </a:pPr>
            <a:r>
              <a:rPr lang="en-US" dirty="0" smtClean="0"/>
              <a:t>Online course in introductory statistics built within the Open Learning Initiative platform</a:t>
            </a:r>
            <a:endParaRPr lang="en-US" dirty="0"/>
          </a:p>
        </p:txBody>
      </p:sp>
    </p:spTree>
    <p:extLst>
      <p:ext uri="{BB962C8B-B14F-4D97-AF65-F5344CB8AC3E}">
        <p14:creationId xmlns:p14="http://schemas.microsoft.com/office/powerpoint/2010/main" val="2685436123"/>
      </p:ext>
    </p:extLst>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1917</TotalTime>
  <Words>1656</Words>
  <Application>Microsoft Office PowerPoint</Application>
  <PresentationFormat>On-screen Show (4:3)</PresentationFormat>
  <Paragraphs>259</Paragraphs>
  <Slides>58</Slides>
  <Notes>24</Notes>
  <HiddenSlides>0</HiddenSlides>
  <MMClips>0</MMClips>
  <ScaleCrop>false</ScaleCrop>
  <HeadingPairs>
    <vt:vector size="4" baseType="variant">
      <vt:variant>
        <vt:lpstr>Theme</vt:lpstr>
      </vt:variant>
      <vt:variant>
        <vt:i4>1</vt:i4>
      </vt:variant>
      <vt:variant>
        <vt:lpstr>Slide Titles</vt:lpstr>
      </vt:variant>
      <vt:variant>
        <vt:i4>58</vt:i4>
      </vt:variant>
    </vt:vector>
  </HeadingPairs>
  <TitlesOfParts>
    <vt:vector size="59" baseType="lpstr">
      <vt:lpstr>Custom Design</vt:lpstr>
      <vt:lpstr>PowerPoint Presentation</vt:lpstr>
      <vt:lpstr>Disruptive Innovation:  Current Trends &amp; Future Directions</vt:lpstr>
      <vt:lpstr>Disruptive Innovation:  Current Trends &amp; Future Directions</vt:lpstr>
      <vt:lpstr>PowerPoint Presentation</vt:lpstr>
      <vt:lpstr>PowerPoint Presentation</vt:lpstr>
      <vt:lpstr>Like tying shoes…</vt:lpstr>
      <vt:lpstr>Research to guide innovative teaching</vt:lpstr>
      <vt:lpstr>Research to guide innovative teaching</vt:lpstr>
      <vt:lpstr>Research to guide innovative teaching</vt:lpstr>
      <vt:lpstr>Research to guide innovative teaching</vt:lpstr>
      <vt:lpstr>Research to guide innovative teaching</vt:lpstr>
      <vt:lpstr>Research to guide innovative teaching</vt:lpstr>
      <vt:lpstr>Support to promote use of new methods</vt:lpstr>
      <vt:lpstr>Learning Dashboard’s Key Ingredients</vt:lpstr>
      <vt:lpstr>Deep insights into student learning</vt:lpstr>
      <vt:lpstr>Concluding Remarks</vt:lpstr>
      <vt:lpstr>Disruptive Innovation:  Current Trends &amp; Future Directions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Disruptive Innovation:  Current Trends &amp; Future Directions</vt:lpstr>
      <vt:lpstr>Southern New Hampshire University</vt:lpstr>
      <vt:lpstr>Three-Year Degree Programs</vt:lpstr>
      <vt:lpstr>Three-Year Degree Models </vt:lpstr>
      <vt:lpstr>Transforming 4-Year into 3-Year</vt:lpstr>
      <vt:lpstr>Identifying &amp; Measuring Competencies</vt:lpstr>
      <vt:lpstr>Competency</vt:lpstr>
      <vt:lpstr>Program-level &amp; Course-level Competencies</vt:lpstr>
      <vt:lpstr>Southern NH University School of Business  Competencies/SNHU Goals/Lumina DQP</vt:lpstr>
      <vt:lpstr>PowerPoint Presentation</vt:lpstr>
      <vt:lpstr>Ensure Competency Alignment Module Academic Planning Documents</vt:lpstr>
      <vt:lpstr>PowerPoint Presentation</vt:lpstr>
      <vt:lpstr>College for America - Big Picture</vt:lpstr>
      <vt:lpstr>PowerPoint Presentation</vt:lpstr>
      <vt:lpstr>PowerPoint Presentation</vt:lpstr>
      <vt:lpstr>Conceptual Framework for A.A. Degree in  General Studies</vt:lpstr>
      <vt:lpstr>PowerPoint Presentation</vt:lpstr>
      <vt:lpstr>College for America - 5:30pm today Four Seasons Ballroom</vt:lpstr>
      <vt:lpstr>Disruptive Innovation:  Current Trends &amp; Future Directions</vt:lpstr>
      <vt:lpstr>Drivers of Change</vt:lpstr>
      <vt:lpstr>An Educational Reformation</vt:lpstr>
      <vt:lpstr>Post-Industrial Model  Convergence: Learning Science + Online Networks</vt:lpstr>
      <vt:lpstr>jmazoue@wayne.edu</vt:lpstr>
      <vt:lpstr>PowerPoint Presentation</vt:lpstr>
    </vt:vector>
  </TitlesOfParts>
  <Company>EDUCAUSE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Emily Burrows</dc:creator>
  <cp:lastModifiedBy>WSULS</cp:lastModifiedBy>
  <cp:revision>32</cp:revision>
  <dcterms:created xsi:type="dcterms:W3CDTF">2012-08-20T22:08:20Z</dcterms:created>
  <dcterms:modified xsi:type="dcterms:W3CDTF">2012-11-12T14:20:00Z</dcterms:modified>
</cp:coreProperties>
</file>