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4" r:id="rId4"/>
  </p:sldMasterIdLst>
  <p:notesMasterIdLst>
    <p:notesMasterId r:id="rId31"/>
  </p:notesMasterIdLst>
  <p:handoutMasterIdLst>
    <p:handoutMasterId r:id="rId32"/>
  </p:handoutMasterIdLst>
  <p:sldIdLst>
    <p:sldId id="326" r:id="rId5"/>
    <p:sldId id="327" r:id="rId6"/>
    <p:sldId id="328" r:id="rId7"/>
    <p:sldId id="329" r:id="rId8"/>
    <p:sldId id="330" r:id="rId9"/>
    <p:sldId id="331" r:id="rId10"/>
    <p:sldId id="332" r:id="rId11"/>
    <p:sldId id="294" r:id="rId12"/>
    <p:sldId id="334" r:id="rId13"/>
    <p:sldId id="333" r:id="rId14"/>
    <p:sldId id="336" r:id="rId15"/>
    <p:sldId id="298" r:id="rId16"/>
    <p:sldId id="335" r:id="rId17"/>
    <p:sldId id="312" r:id="rId18"/>
    <p:sldId id="313" r:id="rId19"/>
    <p:sldId id="314" r:id="rId20"/>
    <p:sldId id="315" r:id="rId21"/>
    <p:sldId id="316" r:id="rId22"/>
    <p:sldId id="317" r:id="rId23"/>
    <p:sldId id="318" r:id="rId24"/>
    <p:sldId id="319" r:id="rId25"/>
    <p:sldId id="320" r:id="rId26"/>
    <p:sldId id="321" r:id="rId27"/>
    <p:sldId id="337" r:id="rId28"/>
    <p:sldId id="323" r:id="rId29"/>
    <p:sldId id="324" r:id="rId30"/>
  </p:sldIdLst>
  <p:sldSz cx="9144000" cy="6858000" type="screen4x3"/>
  <p:notesSz cx="6858000" cy="9144000"/>
  <p:custDataLst>
    <p:tags r:id="rId33"/>
  </p:custDataLst>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DDFE"/>
    <a:srgbClr val="0269BE"/>
    <a:srgbClr val="9797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803" autoAdjust="0"/>
    <p:restoredTop sz="66619" autoAdjust="0"/>
  </p:normalViewPr>
  <p:slideViewPr>
    <p:cSldViewPr snapToObjects="1">
      <p:cViewPr>
        <p:scale>
          <a:sx n="100" d="100"/>
          <a:sy n="100" d="100"/>
        </p:scale>
        <p:origin x="-1224" y="87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0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51AC31-17BD-4386-850D-07CF0C5AD343}" type="doc">
      <dgm:prSet loTypeId="urn:microsoft.com/office/officeart/2011/layout/HexagonRadial" loCatId="officeonline" qsTypeId="urn:microsoft.com/office/officeart/2005/8/quickstyle/simple1" qsCatId="simple" csTypeId="urn:microsoft.com/office/officeart/2005/8/colors/accent1_2" csCatId="accent1" phldr="1"/>
      <dgm:spPr/>
      <dgm:t>
        <a:bodyPr/>
        <a:lstStyle/>
        <a:p>
          <a:endParaRPr lang="en-US"/>
        </a:p>
      </dgm:t>
    </dgm:pt>
    <dgm:pt modelId="{9E5BAD3B-4C91-4D88-88F8-87570A9D7F49}">
      <dgm:prSet phldrT="[Text]"/>
      <dgm:spPr/>
      <dgm:t>
        <a:bodyPr/>
        <a:lstStyle/>
        <a:p>
          <a:r>
            <a:rPr lang="en-US" b="1" dirty="0" smtClean="0"/>
            <a:t>Accessible Technology Initiative  </a:t>
          </a:r>
        </a:p>
      </dgm:t>
    </dgm:pt>
    <dgm:pt modelId="{AC3F4964-DCEF-4F58-9697-746CB8CA66E5}" type="parTrans" cxnId="{D3A4BC32-9A30-4D80-8069-68E2C31DB119}">
      <dgm:prSet/>
      <dgm:spPr/>
      <dgm:t>
        <a:bodyPr/>
        <a:lstStyle/>
        <a:p>
          <a:endParaRPr lang="en-US"/>
        </a:p>
      </dgm:t>
    </dgm:pt>
    <dgm:pt modelId="{371AD6B2-7165-4784-A8B4-CB84F7FBCE71}" type="sibTrans" cxnId="{D3A4BC32-9A30-4D80-8069-68E2C31DB119}">
      <dgm:prSet/>
      <dgm:spPr/>
      <dgm:t>
        <a:bodyPr/>
        <a:lstStyle/>
        <a:p>
          <a:endParaRPr lang="en-US"/>
        </a:p>
      </dgm:t>
    </dgm:pt>
    <dgm:pt modelId="{E2512DFC-1F56-40F9-9596-B0B3BB2686F9}">
      <dgm:prSet phldrT="[Text]"/>
      <dgm:spPr/>
      <dgm:t>
        <a:bodyPr/>
        <a:lstStyle/>
        <a:p>
          <a:r>
            <a:rPr lang="en-US" b="1" dirty="0" smtClean="0"/>
            <a:t>Policy</a:t>
          </a:r>
          <a:endParaRPr lang="en-US" b="1" dirty="0"/>
        </a:p>
      </dgm:t>
    </dgm:pt>
    <dgm:pt modelId="{39A505EB-2B57-4E3B-A9CD-5E79EE99E1AA}" type="parTrans" cxnId="{91886987-3B78-4EF8-80E6-40574015CFF1}">
      <dgm:prSet/>
      <dgm:spPr/>
      <dgm:t>
        <a:bodyPr/>
        <a:lstStyle/>
        <a:p>
          <a:endParaRPr lang="en-US"/>
        </a:p>
      </dgm:t>
    </dgm:pt>
    <dgm:pt modelId="{178E7412-EC10-4581-BE3B-53E37A3F3D2B}" type="sibTrans" cxnId="{91886987-3B78-4EF8-80E6-40574015CFF1}">
      <dgm:prSet/>
      <dgm:spPr/>
      <dgm:t>
        <a:bodyPr/>
        <a:lstStyle/>
        <a:p>
          <a:endParaRPr lang="en-US"/>
        </a:p>
      </dgm:t>
    </dgm:pt>
    <dgm:pt modelId="{A014FC1E-1F79-42FC-8C72-1EB9A2615E20}">
      <dgm:prSet phldrT="[Text]"/>
      <dgm:spPr/>
      <dgm:t>
        <a:bodyPr/>
        <a:lstStyle/>
        <a:p>
          <a:r>
            <a:rPr lang="en-US" b="1" dirty="0" smtClean="0"/>
            <a:t>Capacity/ Target High Impact Areas</a:t>
          </a:r>
          <a:endParaRPr lang="en-US" b="1" dirty="0"/>
        </a:p>
      </dgm:t>
    </dgm:pt>
    <dgm:pt modelId="{C6345E9D-3D2C-4F29-87FD-D69663BD4851}" type="parTrans" cxnId="{40A5CE87-376E-4318-8497-21CDC5E809FB}">
      <dgm:prSet/>
      <dgm:spPr/>
      <dgm:t>
        <a:bodyPr/>
        <a:lstStyle/>
        <a:p>
          <a:endParaRPr lang="en-US"/>
        </a:p>
      </dgm:t>
    </dgm:pt>
    <dgm:pt modelId="{1A6F3E2F-022F-4B50-A693-702B3C8FD93F}" type="sibTrans" cxnId="{40A5CE87-376E-4318-8497-21CDC5E809FB}">
      <dgm:prSet/>
      <dgm:spPr/>
      <dgm:t>
        <a:bodyPr/>
        <a:lstStyle/>
        <a:p>
          <a:endParaRPr lang="en-US"/>
        </a:p>
      </dgm:t>
    </dgm:pt>
    <dgm:pt modelId="{7104E994-8224-4971-8D9C-D92882ED891B}">
      <dgm:prSet phldrT="[Text]"/>
      <dgm:spPr/>
      <dgm:t>
        <a:bodyPr/>
        <a:lstStyle/>
        <a:p>
          <a:r>
            <a:rPr lang="en-US" b="1" dirty="0" smtClean="0"/>
            <a:t>Procurement</a:t>
          </a:r>
          <a:endParaRPr lang="en-US" b="1" dirty="0"/>
        </a:p>
      </dgm:t>
    </dgm:pt>
    <dgm:pt modelId="{32ECCED6-7500-478D-9CD4-2BE7A8FC432D}" type="parTrans" cxnId="{275EBB29-7CFC-495F-A347-74DFAB616CE3}">
      <dgm:prSet/>
      <dgm:spPr/>
      <dgm:t>
        <a:bodyPr/>
        <a:lstStyle/>
        <a:p>
          <a:endParaRPr lang="en-US"/>
        </a:p>
      </dgm:t>
    </dgm:pt>
    <dgm:pt modelId="{7141E092-8276-4BA9-9D6A-7601CF971E29}" type="sibTrans" cxnId="{275EBB29-7CFC-495F-A347-74DFAB616CE3}">
      <dgm:prSet/>
      <dgm:spPr/>
      <dgm:t>
        <a:bodyPr/>
        <a:lstStyle/>
        <a:p>
          <a:endParaRPr lang="en-US"/>
        </a:p>
      </dgm:t>
    </dgm:pt>
    <dgm:pt modelId="{3F9BB687-79FB-4B79-8942-D9F745A2255D}">
      <dgm:prSet phldrT="[Text]"/>
      <dgm:spPr/>
      <dgm:t>
        <a:bodyPr/>
        <a:lstStyle/>
        <a:p>
          <a:r>
            <a:rPr lang="en-US" b="1" dirty="0" smtClean="0"/>
            <a:t>Collaborate with vendors</a:t>
          </a:r>
          <a:endParaRPr lang="en-US" b="1" dirty="0"/>
        </a:p>
      </dgm:t>
    </dgm:pt>
    <dgm:pt modelId="{9104D437-EE55-4530-93FF-0B3DC8CB9D82}" type="parTrans" cxnId="{15448875-28C6-40A8-86A0-69CBCFFC2B82}">
      <dgm:prSet/>
      <dgm:spPr/>
      <dgm:t>
        <a:bodyPr/>
        <a:lstStyle/>
        <a:p>
          <a:endParaRPr lang="en-US"/>
        </a:p>
      </dgm:t>
    </dgm:pt>
    <dgm:pt modelId="{64F4B1C5-EFA0-47B4-ACBF-106F23F0CC6F}" type="sibTrans" cxnId="{15448875-28C6-40A8-86A0-69CBCFFC2B82}">
      <dgm:prSet/>
      <dgm:spPr/>
      <dgm:t>
        <a:bodyPr/>
        <a:lstStyle/>
        <a:p>
          <a:endParaRPr lang="en-US"/>
        </a:p>
      </dgm:t>
    </dgm:pt>
    <dgm:pt modelId="{FC84FAD5-50CB-4F98-AE1E-9B0D8E3FF25B}">
      <dgm:prSet phldrT="[Text]"/>
      <dgm:spPr/>
      <dgm:t>
        <a:bodyPr/>
        <a:lstStyle/>
        <a:p>
          <a:r>
            <a:rPr lang="en-US" b="1" dirty="0" smtClean="0"/>
            <a:t>Assessment</a:t>
          </a:r>
          <a:endParaRPr lang="en-US" b="1" dirty="0"/>
        </a:p>
      </dgm:t>
    </dgm:pt>
    <dgm:pt modelId="{5D6171B0-B041-4537-B92B-A70BE8F42939}" type="parTrans" cxnId="{E739DD3B-BB95-41C1-8A49-49F0301E306B}">
      <dgm:prSet/>
      <dgm:spPr/>
      <dgm:t>
        <a:bodyPr/>
        <a:lstStyle/>
        <a:p>
          <a:endParaRPr lang="en-US"/>
        </a:p>
      </dgm:t>
    </dgm:pt>
    <dgm:pt modelId="{4FFAE815-68E7-4B74-898D-CE3728F82A40}" type="sibTrans" cxnId="{E739DD3B-BB95-41C1-8A49-49F0301E306B}">
      <dgm:prSet/>
      <dgm:spPr/>
      <dgm:t>
        <a:bodyPr/>
        <a:lstStyle/>
        <a:p>
          <a:endParaRPr lang="en-US"/>
        </a:p>
      </dgm:t>
    </dgm:pt>
    <dgm:pt modelId="{A759B263-AA39-4351-AA3C-862E67166C88}">
      <dgm:prSet phldrT="[Text]"/>
      <dgm:spPr/>
      <dgm:t>
        <a:bodyPr/>
        <a:lstStyle/>
        <a:p>
          <a:r>
            <a:rPr lang="en-US" b="1" dirty="0" smtClean="0"/>
            <a:t>Connect</a:t>
          </a:r>
          <a:endParaRPr lang="en-US" b="1" dirty="0"/>
        </a:p>
      </dgm:t>
    </dgm:pt>
    <dgm:pt modelId="{9F21086E-8DB0-4069-BD30-3FD52A7C096F}" type="parTrans" cxnId="{6636864D-FD2E-4092-98EE-B7A9EB77E899}">
      <dgm:prSet/>
      <dgm:spPr/>
      <dgm:t>
        <a:bodyPr/>
        <a:lstStyle/>
        <a:p>
          <a:endParaRPr lang="en-US"/>
        </a:p>
      </dgm:t>
    </dgm:pt>
    <dgm:pt modelId="{D1192758-2248-493F-BC56-1B4C93570DE7}" type="sibTrans" cxnId="{6636864D-FD2E-4092-98EE-B7A9EB77E899}">
      <dgm:prSet/>
      <dgm:spPr/>
      <dgm:t>
        <a:bodyPr/>
        <a:lstStyle/>
        <a:p>
          <a:endParaRPr lang="en-US"/>
        </a:p>
      </dgm:t>
    </dgm:pt>
    <dgm:pt modelId="{DF77DACD-DDF9-4C5A-B644-BAAFED9F8FA7}" type="pres">
      <dgm:prSet presAssocID="{9251AC31-17BD-4386-850D-07CF0C5AD343}" presName="Name0" presStyleCnt="0">
        <dgm:presLayoutVars>
          <dgm:chMax val="1"/>
          <dgm:chPref val="1"/>
          <dgm:dir/>
          <dgm:animOne val="branch"/>
          <dgm:animLvl val="lvl"/>
        </dgm:presLayoutVars>
      </dgm:prSet>
      <dgm:spPr/>
      <dgm:t>
        <a:bodyPr/>
        <a:lstStyle/>
        <a:p>
          <a:endParaRPr lang="en-US"/>
        </a:p>
      </dgm:t>
    </dgm:pt>
    <dgm:pt modelId="{2D037CE5-7573-4AD8-B133-C0CDEABB2737}" type="pres">
      <dgm:prSet presAssocID="{9E5BAD3B-4C91-4D88-88F8-87570A9D7F49}" presName="Parent" presStyleLbl="node0" presStyleIdx="0" presStyleCnt="1">
        <dgm:presLayoutVars>
          <dgm:chMax val="6"/>
          <dgm:chPref val="6"/>
        </dgm:presLayoutVars>
      </dgm:prSet>
      <dgm:spPr/>
      <dgm:t>
        <a:bodyPr/>
        <a:lstStyle/>
        <a:p>
          <a:endParaRPr lang="en-US"/>
        </a:p>
      </dgm:t>
    </dgm:pt>
    <dgm:pt modelId="{4C17EE6A-885F-4456-B5C5-0C50E357EB6D}" type="pres">
      <dgm:prSet presAssocID="{E2512DFC-1F56-40F9-9596-B0B3BB2686F9}" presName="Accent1" presStyleCnt="0"/>
      <dgm:spPr/>
    </dgm:pt>
    <dgm:pt modelId="{4F56D4A4-EC1D-4A9F-A6B2-48DA4294F3BE}" type="pres">
      <dgm:prSet presAssocID="{E2512DFC-1F56-40F9-9596-B0B3BB2686F9}" presName="Accent" presStyleLbl="bgShp" presStyleIdx="0" presStyleCnt="6"/>
      <dgm:spPr/>
    </dgm:pt>
    <dgm:pt modelId="{0A6C7E37-B4FF-4AF2-A615-E41D0710DCAB}" type="pres">
      <dgm:prSet presAssocID="{E2512DFC-1F56-40F9-9596-B0B3BB2686F9}" presName="Child1" presStyleLbl="node1" presStyleIdx="0" presStyleCnt="6">
        <dgm:presLayoutVars>
          <dgm:chMax val="0"/>
          <dgm:chPref val="0"/>
          <dgm:bulletEnabled val="1"/>
        </dgm:presLayoutVars>
      </dgm:prSet>
      <dgm:spPr/>
      <dgm:t>
        <a:bodyPr/>
        <a:lstStyle/>
        <a:p>
          <a:endParaRPr lang="en-US"/>
        </a:p>
      </dgm:t>
    </dgm:pt>
    <dgm:pt modelId="{007CB1F1-0EC3-410E-8DCB-D2DD2BD93AFC}" type="pres">
      <dgm:prSet presAssocID="{A014FC1E-1F79-42FC-8C72-1EB9A2615E20}" presName="Accent2" presStyleCnt="0"/>
      <dgm:spPr/>
    </dgm:pt>
    <dgm:pt modelId="{9B240CDC-FF1D-4050-A4A8-87B91D7DC273}" type="pres">
      <dgm:prSet presAssocID="{A014FC1E-1F79-42FC-8C72-1EB9A2615E20}" presName="Accent" presStyleLbl="bgShp" presStyleIdx="1" presStyleCnt="6"/>
      <dgm:spPr/>
    </dgm:pt>
    <dgm:pt modelId="{49D1070F-833C-40FA-8525-6B225E8D8B13}" type="pres">
      <dgm:prSet presAssocID="{A014FC1E-1F79-42FC-8C72-1EB9A2615E20}" presName="Child2" presStyleLbl="node1" presStyleIdx="1" presStyleCnt="6">
        <dgm:presLayoutVars>
          <dgm:chMax val="0"/>
          <dgm:chPref val="0"/>
          <dgm:bulletEnabled val="1"/>
        </dgm:presLayoutVars>
      </dgm:prSet>
      <dgm:spPr/>
      <dgm:t>
        <a:bodyPr/>
        <a:lstStyle/>
        <a:p>
          <a:endParaRPr lang="en-US"/>
        </a:p>
      </dgm:t>
    </dgm:pt>
    <dgm:pt modelId="{F7C8EC3D-13C4-4CD0-9611-58620715CD1A}" type="pres">
      <dgm:prSet presAssocID="{7104E994-8224-4971-8D9C-D92882ED891B}" presName="Accent3" presStyleCnt="0"/>
      <dgm:spPr/>
    </dgm:pt>
    <dgm:pt modelId="{5680CD33-1D1B-4087-8CE0-AE4F47134A2F}" type="pres">
      <dgm:prSet presAssocID="{7104E994-8224-4971-8D9C-D92882ED891B}" presName="Accent" presStyleLbl="bgShp" presStyleIdx="2" presStyleCnt="6"/>
      <dgm:spPr/>
    </dgm:pt>
    <dgm:pt modelId="{889C3322-B6FC-4ED1-B595-F16BD415BD05}" type="pres">
      <dgm:prSet presAssocID="{7104E994-8224-4971-8D9C-D92882ED891B}" presName="Child3" presStyleLbl="node1" presStyleIdx="2" presStyleCnt="6">
        <dgm:presLayoutVars>
          <dgm:chMax val="0"/>
          <dgm:chPref val="0"/>
          <dgm:bulletEnabled val="1"/>
        </dgm:presLayoutVars>
      </dgm:prSet>
      <dgm:spPr/>
      <dgm:t>
        <a:bodyPr/>
        <a:lstStyle/>
        <a:p>
          <a:endParaRPr lang="en-US"/>
        </a:p>
      </dgm:t>
    </dgm:pt>
    <dgm:pt modelId="{A866AF1E-2CAD-4E66-90D2-E443348AC20E}" type="pres">
      <dgm:prSet presAssocID="{3F9BB687-79FB-4B79-8942-D9F745A2255D}" presName="Accent4" presStyleCnt="0"/>
      <dgm:spPr/>
    </dgm:pt>
    <dgm:pt modelId="{29BB3FFE-CF6F-4CBC-8BD6-2826D4B7EFDB}" type="pres">
      <dgm:prSet presAssocID="{3F9BB687-79FB-4B79-8942-D9F745A2255D}" presName="Accent" presStyleLbl="bgShp" presStyleIdx="3" presStyleCnt="6"/>
      <dgm:spPr/>
    </dgm:pt>
    <dgm:pt modelId="{8619F713-4000-4433-AE50-795C1E9D024D}" type="pres">
      <dgm:prSet presAssocID="{3F9BB687-79FB-4B79-8942-D9F745A2255D}" presName="Child4" presStyleLbl="node1" presStyleIdx="3" presStyleCnt="6">
        <dgm:presLayoutVars>
          <dgm:chMax val="0"/>
          <dgm:chPref val="0"/>
          <dgm:bulletEnabled val="1"/>
        </dgm:presLayoutVars>
      </dgm:prSet>
      <dgm:spPr/>
      <dgm:t>
        <a:bodyPr/>
        <a:lstStyle/>
        <a:p>
          <a:endParaRPr lang="en-US"/>
        </a:p>
      </dgm:t>
    </dgm:pt>
    <dgm:pt modelId="{2074D32A-95E8-475E-8F56-A021406DE9BF}" type="pres">
      <dgm:prSet presAssocID="{FC84FAD5-50CB-4F98-AE1E-9B0D8E3FF25B}" presName="Accent5" presStyleCnt="0"/>
      <dgm:spPr/>
    </dgm:pt>
    <dgm:pt modelId="{2E35382A-C9EC-428C-A12F-0FCD11B13B5A}" type="pres">
      <dgm:prSet presAssocID="{FC84FAD5-50CB-4F98-AE1E-9B0D8E3FF25B}" presName="Accent" presStyleLbl="bgShp" presStyleIdx="4" presStyleCnt="6"/>
      <dgm:spPr/>
    </dgm:pt>
    <dgm:pt modelId="{5FB80C68-59D2-4320-ACF4-89FA2E4EEAAB}" type="pres">
      <dgm:prSet presAssocID="{FC84FAD5-50CB-4F98-AE1E-9B0D8E3FF25B}" presName="Child5" presStyleLbl="node1" presStyleIdx="4" presStyleCnt="6">
        <dgm:presLayoutVars>
          <dgm:chMax val="0"/>
          <dgm:chPref val="0"/>
          <dgm:bulletEnabled val="1"/>
        </dgm:presLayoutVars>
      </dgm:prSet>
      <dgm:spPr/>
      <dgm:t>
        <a:bodyPr/>
        <a:lstStyle/>
        <a:p>
          <a:endParaRPr lang="en-US"/>
        </a:p>
      </dgm:t>
    </dgm:pt>
    <dgm:pt modelId="{E5570621-C6AB-4521-8953-EFC336561DB9}" type="pres">
      <dgm:prSet presAssocID="{A759B263-AA39-4351-AA3C-862E67166C88}" presName="Accent6" presStyleCnt="0"/>
      <dgm:spPr/>
    </dgm:pt>
    <dgm:pt modelId="{17144C0B-981C-4343-A119-0C2137945FA2}" type="pres">
      <dgm:prSet presAssocID="{A759B263-AA39-4351-AA3C-862E67166C88}" presName="Accent" presStyleLbl="bgShp" presStyleIdx="5" presStyleCnt="6"/>
      <dgm:spPr/>
    </dgm:pt>
    <dgm:pt modelId="{0D65911A-3AFE-41B2-872E-CB25C385E34E}" type="pres">
      <dgm:prSet presAssocID="{A759B263-AA39-4351-AA3C-862E67166C88}" presName="Child6" presStyleLbl="node1" presStyleIdx="5" presStyleCnt="6">
        <dgm:presLayoutVars>
          <dgm:chMax val="0"/>
          <dgm:chPref val="0"/>
          <dgm:bulletEnabled val="1"/>
        </dgm:presLayoutVars>
      </dgm:prSet>
      <dgm:spPr/>
      <dgm:t>
        <a:bodyPr/>
        <a:lstStyle/>
        <a:p>
          <a:endParaRPr lang="en-US"/>
        </a:p>
      </dgm:t>
    </dgm:pt>
  </dgm:ptLst>
  <dgm:cxnLst>
    <dgm:cxn modelId="{40A5CE87-376E-4318-8497-21CDC5E809FB}" srcId="{9E5BAD3B-4C91-4D88-88F8-87570A9D7F49}" destId="{A014FC1E-1F79-42FC-8C72-1EB9A2615E20}" srcOrd="1" destOrd="0" parTransId="{C6345E9D-3D2C-4F29-87FD-D69663BD4851}" sibTransId="{1A6F3E2F-022F-4B50-A693-702B3C8FD93F}"/>
    <dgm:cxn modelId="{F5FD61EF-E186-453B-945F-38864A282BD0}" type="presOf" srcId="{FC84FAD5-50CB-4F98-AE1E-9B0D8E3FF25B}" destId="{5FB80C68-59D2-4320-ACF4-89FA2E4EEAAB}" srcOrd="0" destOrd="0" presId="urn:microsoft.com/office/officeart/2011/layout/HexagonRadial"/>
    <dgm:cxn modelId="{4F5A3F0B-874C-46CA-A060-D6BC04E16DBE}" type="presOf" srcId="{9251AC31-17BD-4386-850D-07CF0C5AD343}" destId="{DF77DACD-DDF9-4C5A-B644-BAAFED9F8FA7}" srcOrd="0" destOrd="0" presId="urn:microsoft.com/office/officeart/2011/layout/HexagonRadial"/>
    <dgm:cxn modelId="{C9C5E4A5-AF29-4496-AA96-F1574ECA65B6}" type="presOf" srcId="{E2512DFC-1F56-40F9-9596-B0B3BB2686F9}" destId="{0A6C7E37-B4FF-4AF2-A615-E41D0710DCAB}" srcOrd="0" destOrd="0" presId="urn:microsoft.com/office/officeart/2011/layout/HexagonRadial"/>
    <dgm:cxn modelId="{7E7708FE-2DDB-4D30-9B5A-5E8CED160889}" type="presOf" srcId="{9E5BAD3B-4C91-4D88-88F8-87570A9D7F49}" destId="{2D037CE5-7573-4AD8-B133-C0CDEABB2737}" srcOrd="0" destOrd="0" presId="urn:microsoft.com/office/officeart/2011/layout/HexagonRadial"/>
    <dgm:cxn modelId="{D3A4BC32-9A30-4D80-8069-68E2C31DB119}" srcId="{9251AC31-17BD-4386-850D-07CF0C5AD343}" destId="{9E5BAD3B-4C91-4D88-88F8-87570A9D7F49}" srcOrd="0" destOrd="0" parTransId="{AC3F4964-DCEF-4F58-9697-746CB8CA66E5}" sibTransId="{371AD6B2-7165-4784-A8B4-CB84F7FBCE71}"/>
    <dgm:cxn modelId="{E739DD3B-BB95-41C1-8A49-49F0301E306B}" srcId="{9E5BAD3B-4C91-4D88-88F8-87570A9D7F49}" destId="{FC84FAD5-50CB-4F98-AE1E-9B0D8E3FF25B}" srcOrd="4" destOrd="0" parTransId="{5D6171B0-B041-4537-B92B-A70BE8F42939}" sibTransId="{4FFAE815-68E7-4B74-898D-CE3728F82A40}"/>
    <dgm:cxn modelId="{214CF14C-9C76-4EFA-B4E9-9364FA4A387A}" type="presOf" srcId="{A014FC1E-1F79-42FC-8C72-1EB9A2615E20}" destId="{49D1070F-833C-40FA-8525-6B225E8D8B13}" srcOrd="0" destOrd="0" presId="urn:microsoft.com/office/officeart/2011/layout/HexagonRadial"/>
    <dgm:cxn modelId="{E43A9641-CFAC-482D-8263-BFB1664604F9}" type="presOf" srcId="{A759B263-AA39-4351-AA3C-862E67166C88}" destId="{0D65911A-3AFE-41B2-872E-CB25C385E34E}" srcOrd="0" destOrd="0" presId="urn:microsoft.com/office/officeart/2011/layout/HexagonRadial"/>
    <dgm:cxn modelId="{6636864D-FD2E-4092-98EE-B7A9EB77E899}" srcId="{9E5BAD3B-4C91-4D88-88F8-87570A9D7F49}" destId="{A759B263-AA39-4351-AA3C-862E67166C88}" srcOrd="5" destOrd="0" parTransId="{9F21086E-8DB0-4069-BD30-3FD52A7C096F}" sibTransId="{D1192758-2248-493F-BC56-1B4C93570DE7}"/>
    <dgm:cxn modelId="{275EBB29-7CFC-495F-A347-74DFAB616CE3}" srcId="{9E5BAD3B-4C91-4D88-88F8-87570A9D7F49}" destId="{7104E994-8224-4971-8D9C-D92882ED891B}" srcOrd="2" destOrd="0" parTransId="{32ECCED6-7500-478D-9CD4-2BE7A8FC432D}" sibTransId="{7141E092-8276-4BA9-9D6A-7601CF971E29}"/>
    <dgm:cxn modelId="{4D762958-F56A-4EB2-9AA4-9D1BB5CE99C1}" type="presOf" srcId="{3F9BB687-79FB-4B79-8942-D9F745A2255D}" destId="{8619F713-4000-4433-AE50-795C1E9D024D}" srcOrd="0" destOrd="0" presId="urn:microsoft.com/office/officeart/2011/layout/HexagonRadial"/>
    <dgm:cxn modelId="{15448875-28C6-40A8-86A0-69CBCFFC2B82}" srcId="{9E5BAD3B-4C91-4D88-88F8-87570A9D7F49}" destId="{3F9BB687-79FB-4B79-8942-D9F745A2255D}" srcOrd="3" destOrd="0" parTransId="{9104D437-EE55-4530-93FF-0B3DC8CB9D82}" sibTransId="{64F4B1C5-EFA0-47B4-ACBF-106F23F0CC6F}"/>
    <dgm:cxn modelId="{CA04EEB4-301B-4349-9524-F3A15D3AE27F}" type="presOf" srcId="{7104E994-8224-4971-8D9C-D92882ED891B}" destId="{889C3322-B6FC-4ED1-B595-F16BD415BD05}" srcOrd="0" destOrd="0" presId="urn:microsoft.com/office/officeart/2011/layout/HexagonRadial"/>
    <dgm:cxn modelId="{91886987-3B78-4EF8-80E6-40574015CFF1}" srcId="{9E5BAD3B-4C91-4D88-88F8-87570A9D7F49}" destId="{E2512DFC-1F56-40F9-9596-B0B3BB2686F9}" srcOrd="0" destOrd="0" parTransId="{39A505EB-2B57-4E3B-A9CD-5E79EE99E1AA}" sibTransId="{178E7412-EC10-4581-BE3B-53E37A3F3D2B}"/>
    <dgm:cxn modelId="{6BEF207E-83A7-466A-91D7-2B3B2ADDEBCA}" type="presParOf" srcId="{DF77DACD-DDF9-4C5A-B644-BAAFED9F8FA7}" destId="{2D037CE5-7573-4AD8-B133-C0CDEABB2737}" srcOrd="0" destOrd="0" presId="urn:microsoft.com/office/officeart/2011/layout/HexagonRadial"/>
    <dgm:cxn modelId="{7A93DE1B-12C8-4BD4-9782-F4F0B04F6C4D}" type="presParOf" srcId="{DF77DACD-DDF9-4C5A-B644-BAAFED9F8FA7}" destId="{4C17EE6A-885F-4456-B5C5-0C50E357EB6D}" srcOrd="1" destOrd="0" presId="urn:microsoft.com/office/officeart/2011/layout/HexagonRadial"/>
    <dgm:cxn modelId="{50872274-979D-4882-8B9F-0EA1FA9C4422}" type="presParOf" srcId="{4C17EE6A-885F-4456-B5C5-0C50E357EB6D}" destId="{4F56D4A4-EC1D-4A9F-A6B2-48DA4294F3BE}" srcOrd="0" destOrd="0" presId="urn:microsoft.com/office/officeart/2011/layout/HexagonRadial"/>
    <dgm:cxn modelId="{4B2F89C7-5289-47B4-B0CD-45C3841B176B}" type="presParOf" srcId="{DF77DACD-DDF9-4C5A-B644-BAAFED9F8FA7}" destId="{0A6C7E37-B4FF-4AF2-A615-E41D0710DCAB}" srcOrd="2" destOrd="0" presId="urn:microsoft.com/office/officeart/2011/layout/HexagonRadial"/>
    <dgm:cxn modelId="{A9929873-1848-4A83-A698-4EE63F59D559}" type="presParOf" srcId="{DF77DACD-DDF9-4C5A-B644-BAAFED9F8FA7}" destId="{007CB1F1-0EC3-410E-8DCB-D2DD2BD93AFC}" srcOrd="3" destOrd="0" presId="urn:microsoft.com/office/officeart/2011/layout/HexagonRadial"/>
    <dgm:cxn modelId="{85203AAF-5C28-4495-8F82-D842769DA1E8}" type="presParOf" srcId="{007CB1F1-0EC3-410E-8DCB-D2DD2BD93AFC}" destId="{9B240CDC-FF1D-4050-A4A8-87B91D7DC273}" srcOrd="0" destOrd="0" presId="urn:microsoft.com/office/officeart/2011/layout/HexagonRadial"/>
    <dgm:cxn modelId="{9FC62C2A-D700-4DEF-B665-44F08EB1DCEE}" type="presParOf" srcId="{DF77DACD-DDF9-4C5A-B644-BAAFED9F8FA7}" destId="{49D1070F-833C-40FA-8525-6B225E8D8B13}" srcOrd="4" destOrd="0" presId="urn:microsoft.com/office/officeart/2011/layout/HexagonRadial"/>
    <dgm:cxn modelId="{42767379-715F-4757-87BD-CF6717200A6D}" type="presParOf" srcId="{DF77DACD-DDF9-4C5A-B644-BAAFED9F8FA7}" destId="{F7C8EC3D-13C4-4CD0-9611-58620715CD1A}" srcOrd="5" destOrd="0" presId="urn:microsoft.com/office/officeart/2011/layout/HexagonRadial"/>
    <dgm:cxn modelId="{B0D1D805-157A-4C48-9CEE-9F44624DE770}" type="presParOf" srcId="{F7C8EC3D-13C4-4CD0-9611-58620715CD1A}" destId="{5680CD33-1D1B-4087-8CE0-AE4F47134A2F}" srcOrd="0" destOrd="0" presId="urn:microsoft.com/office/officeart/2011/layout/HexagonRadial"/>
    <dgm:cxn modelId="{330A7564-DE22-4CF7-A0C4-3DB97B66EBF7}" type="presParOf" srcId="{DF77DACD-DDF9-4C5A-B644-BAAFED9F8FA7}" destId="{889C3322-B6FC-4ED1-B595-F16BD415BD05}" srcOrd="6" destOrd="0" presId="urn:microsoft.com/office/officeart/2011/layout/HexagonRadial"/>
    <dgm:cxn modelId="{EF932822-4101-4A39-A073-FEF880FCD09D}" type="presParOf" srcId="{DF77DACD-DDF9-4C5A-B644-BAAFED9F8FA7}" destId="{A866AF1E-2CAD-4E66-90D2-E443348AC20E}" srcOrd="7" destOrd="0" presId="urn:microsoft.com/office/officeart/2011/layout/HexagonRadial"/>
    <dgm:cxn modelId="{77509B74-314B-4CE2-911E-A01CB44DEA2D}" type="presParOf" srcId="{A866AF1E-2CAD-4E66-90D2-E443348AC20E}" destId="{29BB3FFE-CF6F-4CBC-8BD6-2826D4B7EFDB}" srcOrd="0" destOrd="0" presId="urn:microsoft.com/office/officeart/2011/layout/HexagonRadial"/>
    <dgm:cxn modelId="{0FE62992-5DB8-4737-BA04-3F6820BB27FC}" type="presParOf" srcId="{DF77DACD-DDF9-4C5A-B644-BAAFED9F8FA7}" destId="{8619F713-4000-4433-AE50-795C1E9D024D}" srcOrd="8" destOrd="0" presId="urn:microsoft.com/office/officeart/2011/layout/HexagonRadial"/>
    <dgm:cxn modelId="{69ADC79B-39F5-4647-B55F-71BB5BEA5999}" type="presParOf" srcId="{DF77DACD-DDF9-4C5A-B644-BAAFED9F8FA7}" destId="{2074D32A-95E8-475E-8F56-A021406DE9BF}" srcOrd="9" destOrd="0" presId="urn:microsoft.com/office/officeart/2011/layout/HexagonRadial"/>
    <dgm:cxn modelId="{28A60997-D6A2-4C07-8F11-86E2E1DEAC25}" type="presParOf" srcId="{2074D32A-95E8-475E-8F56-A021406DE9BF}" destId="{2E35382A-C9EC-428C-A12F-0FCD11B13B5A}" srcOrd="0" destOrd="0" presId="urn:microsoft.com/office/officeart/2011/layout/HexagonRadial"/>
    <dgm:cxn modelId="{197DC551-3C8F-47A9-98D3-01B5A0518CBC}" type="presParOf" srcId="{DF77DACD-DDF9-4C5A-B644-BAAFED9F8FA7}" destId="{5FB80C68-59D2-4320-ACF4-89FA2E4EEAAB}" srcOrd="10" destOrd="0" presId="urn:microsoft.com/office/officeart/2011/layout/HexagonRadial"/>
    <dgm:cxn modelId="{1E318B9C-7C06-4A5B-9554-6BEAF751E2D3}" type="presParOf" srcId="{DF77DACD-DDF9-4C5A-B644-BAAFED9F8FA7}" destId="{E5570621-C6AB-4521-8953-EFC336561DB9}" srcOrd="11" destOrd="0" presId="urn:microsoft.com/office/officeart/2011/layout/HexagonRadial"/>
    <dgm:cxn modelId="{C38AE84F-9A7B-4431-A3E6-34D312EC6993}" type="presParOf" srcId="{E5570621-C6AB-4521-8953-EFC336561DB9}" destId="{17144C0B-981C-4343-A119-0C2137945FA2}" srcOrd="0" destOrd="0" presId="urn:microsoft.com/office/officeart/2011/layout/HexagonRadial"/>
    <dgm:cxn modelId="{90E31242-C494-4601-8290-17E290FD86BD}" type="presParOf" srcId="{DF77DACD-DDF9-4C5A-B644-BAAFED9F8FA7}" destId="{0D65911A-3AFE-41B2-872E-CB25C385E34E}" srcOrd="12" destOrd="0" presId="urn:microsoft.com/office/officeart/2011/layout/HexagonRadial"/>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037CE5-7573-4AD8-B133-C0CDEABB2737}">
      <dsp:nvSpPr>
        <dsp:cNvPr id="0" name=""/>
        <dsp:cNvSpPr/>
      </dsp:nvSpPr>
      <dsp:spPr>
        <a:xfrm>
          <a:off x="3178289" y="1892823"/>
          <a:ext cx="2405860" cy="2081166"/>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Accessible Technology Initiative  </a:t>
          </a:r>
        </a:p>
      </dsp:txBody>
      <dsp:txXfrm>
        <a:off x="3576974" y="2237701"/>
        <a:ext cx="1608490" cy="1391410"/>
      </dsp:txXfrm>
    </dsp:sp>
    <dsp:sp modelId="{9B240CDC-FF1D-4050-A4A8-87B91D7DC273}">
      <dsp:nvSpPr>
        <dsp:cNvPr id="0" name=""/>
        <dsp:cNvSpPr/>
      </dsp:nvSpPr>
      <dsp:spPr>
        <a:xfrm>
          <a:off x="4684820" y="897125"/>
          <a:ext cx="907724" cy="782124"/>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A6C7E37-B4FF-4AF2-A615-E41D0710DCAB}">
      <dsp:nvSpPr>
        <dsp:cNvPr id="0" name=""/>
        <dsp:cNvSpPr/>
      </dsp:nvSpPr>
      <dsp:spPr>
        <a:xfrm>
          <a:off x="3399904" y="0"/>
          <a:ext cx="1971585" cy="1705653"/>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Policy</a:t>
          </a:r>
          <a:endParaRPr lang="en-US" sz="1600" b="1" kern="1200" dirty="0"/>
        </a:p>
      </dsp:txBody>
      <dsp:txXfrm>
        <a:off x="3726638" y="282663"/>
        <a:ext cx="1318117" cy="1140327"/>
      </dsp:txXfrm>
    </dsp:sp>
    <dsp:sp modelId="{5680CD33-1D1B-4087-8CE0-AE4F47134A2F}">
      <dsp:nvSpPr>
        <dsp:cNvPr id="0" name=""/>
        <dsp:cNvSpPr/>
      </dsp:nvSpPr>
      <dsp:spPr>
        <a:xfrm>
          <a:off x="5744205" y="2359281"/>
          <a:ext cx="907724" cy="782124"/>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9D1070F-833C-40FA-8525-6B225E8D8B13}">
      <dsp:nvSpPr>
        <dsp:cNvPr id="0" name=""/>
        <dsp:cNvSpPr/>
      </dsp:nvSpPr>
      <dsp:spPr>
        <a:xfrm>
          <a:off x="5208077" y="1049091"/>
          <a:ext cx="1971585" cy="1705653"/>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Capacity/ Target High Impact Areas</a:t>
          </a:r>
          <a:endParaRPr lang="en-US" sz="1600" b="1" kern="1200" dirty="0"/>
        </a:p>
      </dsp:txBody>
      <dsp:txXfrm>
        <a:off x="5534811" y="1331754"/>
        <a:ext cx="1318117" cy="1140327"/>
      </dsp:txXfrm>
    </dsp:sp>
    <dsp:sp modelId="{29BB3FFE-CF6F-4CBC-8BD6-2826D4B7EFDB}">
      <dsp:nvSpPr>
        <dsp:cNvPr id="0" name=""/>
        <dsp:cNvSpPr/>
      </dsp:nvSpPr>
      <dsp:spPr>
        <a:xfrm>
          <a:off x="5008288" y="4009781"/>
          <a:ext cx="907724" cy="782124"/>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9C3322-B6FC-4ED1-B595-F16BD415BD05}">
      <dsp:nvSpPr>
        <dsp:cNvPr id="0" name=""/>
        <dsp:cNvSpPr/>
      </dsp:nvSpPr>
      <dsp:spPr>
        <a:xfrm>
          <a:off x="5208077" y="3111482"/>
          <a:ext cx="1971585" cy="1705653"/>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Procurement</a:t>
          </a:r>
          <a:endParaRPr lang="en-US" sz="1600" b="1" kern="1200" dirty="0"/>
        </a:p>
      </dsp:txBody>
      <dsp:txXfrm>
        <a:off x="5534811" y="3394145"/>
        <a:ext cx="1318117" cy="1140327"/>
      </dsp:txXfrm>
    </dsp:sp>
    <dsp:sp modelId="{2E35382A-C9EC-428C-A12F-0FCD11B13B5A}">
      <dsp:nvSpPr>
        <dsp:cNvPr id="0" name=""/>
        <dsp:cNvSpPr/>
      </dsp:nvSpPr>
      <dsp:spPr>
        <a:xfrm>
          <a:off x="3182766" y="4181109"/>
          <a:ext cx="907724" cy="782124"/>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19F713-4000-4433-AE50-795C1E9D024D}">
      <dsp:nvSpPr>
        <dsp:cNvPr id="0" name=""/>
        <dsp:cNvSpPr/>
      </dsp:nvSpPr>
      <dsp:spPr>
        <a:xfrm>
          <a:off x="3399904" y="4161746"/>
          <a:ext cx="1971585" cy="1705653"/>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Collaborate with vendors</a:t>
          </a:r>
          <a:endParaRPr lang="en-US" sz="1600" b="1" kern="1200" dirty="0"/>
        </a:p>
      </dsp:txBody>
      <dsp:txXfrm>
        <a:off x="3726638" y="4444409"/>
        <a:ext cx="1318117" cy="1140327"/>
      </dsp:txXfrm>
    </dsp:sp>
    <dsp:sp modelId="{17144C0B-981C-4343-A119-0C2137945FA2}">
      <dsp:nvSpPr>
        <dsp:cNvPr id="0" name=""/>
        <dsp:cNvSpPr/>
      </dsp:nvSpPr>
      <dsp:spPr>
        <a:xfrm>
          <a:off x="2106033" y="2719539"/>
          <a:ext cx="907724" cy="782124"/>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FB80C68-59D2-4320-ACF4-89FA2E4EEAAB}">
      <dsp:nvSpPr>
        <dsp:cNvPr id="0" name=""/>
        <dsp:cNvSpPr/>
      </dsp:nvSpPr>
      <dsp:spPr>
        <a:xfrm>
          <a:off x="1583336" y="3112655"/>
          <a:ext cx="1971585" cy="1705653"/>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Assessment</a:t>
          </a:r>
          <a:endParaRPr lang="en-US" sz="1600" b="1" kern="1200" dirty="0"/>
        </a:p>
      </dsp:txBody>
      <dsp:txXfrm>
        <a:off x="1910070" y="3395318"/>
        <a:ext cx="1318117" cy="1140327"/>
      </dsp:txXfrm>
    </dsp:sp>
    <dsp:sp modelId="{0D65911A-3AFE-41B2-872E-CB25C385E34E}">
      <dsp:nvSpPr>
        <dsp:cNvPr id="0" name=""/>
        <dsp:cNvSpPr/>
      </dsp:nvSpPr>
      <dsp:spPr>
        <a:xfrm>
          <a:off x="1583336" y="1046744"/>
          <a:ext cx="1971585" cy="1705653"/>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Connect</a:t>
          </a:r>
          <a:endParaRPr lang="en-US" sz="1600" b="1" kern="1200" dirty="0"/>
        </a:p>
      </dsp:txBody>
      <dsp:txXfrm>
        <a:off x="1910070" y="1329407"/>
        <a:ext cx="1318117" cy="1140327"/>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6CFC67-B6BA-486E-8606-ABEC841C8B0D}" type="datetimeFigureOut">
              <a:rPr lang="en-US" smtClean="0"/>
              <a:t>11/15/2012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DD019C8-EBD9-4AA3-94DA-83B88784649D}" type="slidenum">
              <a:rPr lang="en-US" smtClean="0"/>
              <a:t>‹#›</a:t>
            </a:fld>
            <a:endParaRPr lang="en-US"/>
          </a:p>
        </p:txBody>
      </p:sp>
    </p:spTree>
    <p:extLst>
      <p:ext uri="{BB962C8B-B14F-4D97-AF65-F5344CB8AC3E}">
        <p14:creationId xmlns:p14="http://schemas.microsoft.com/office/powerpoint/2010/main" val="1632044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108" charset="0"/>
                <a:ea typeface="ＭＳ Ｐゴシック" pitchFamily="-108" charset="-128"/>
                <a:cs typeface="ＭＳ Ｐゴシック" pitchFamily="-108"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CD1E124-280C-46BE-B4C9-DF9132EFAEAC}" type="datetime1">
              <a:rPr lang="en-US"/>
              <a:pPr>
                <a:defRPr/>
              </a:pPr>
              <a:t>11/15/2012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108" charset="0"/>
                <a:ea typeface="ＭＳ Ｐゴシック" pitchFamily="-108" charset="-128"/>
                <a:cs typeface="ＭＳ Ｐゴシック" pitchFamily="-108"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E98CF72-C3BC-4682-8C56-42D1744837E1}" type="slidenum">
              <a:rPr lang="en-US"/>
              <a:pPr>
                <a:defRPr/>
              </a:pPr>
              <a:t>‹#›</a:t>
            </a:fld>
            <a:endParaRPr lang="en-US"/>
          </a:p>
        </p:txBody>
      </p:sp>
    </p:spTree>
    <p:extLst>
      <p:ext uri="{BB962C8B-B14F-4D97-AF65-F5344CB8AC3E}">
        <p14:creationId xmlns:p14="http://schemas.microsoft.com/office/powerpoint/2010/main" val="1846696429"/>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bwMode="auto">
          <a:noFill/>
          <a:ln>
            <a:miter lim="800000"/>
            <a:headEnd/>
            <a:tailEnd/>
          </a:ln>
        </p:spPr>
        <p:txBody>
          <a:bodyPr/>
          <a:lstStyle/>
          <a:p>
            <a:fld id="{D84DB2FF-A687-4D29-98F1-AF1603A20DCF}" type="slidenum">
              <a:rPr lang="en-US" smtClean="0">
                <a:latin typeface="Arial" charset="0"/>
              </a:rPr>
              <a:pPr/>
              <a:t>1</a:t>
            </a:fld>
            <a:endParaRPr lang="en-US" smtClean="0">
              <a:latin typeface="Arial" charset="0"/>
            </a:endParaRPr>
          </a:p>
        </p:txBody>
      </p:sp>
      <p:sp>
        <p:nvSpPr>
          <p:cNvPr id="81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196" name="Rectangle 3"/>
          <p:cNvSpPr>
            <a:spLocks noGrp="1" noChangeArrowheads="1"/>
          </p:cNvSpPr>
          <p:nvPr>
            <p:ph type="body" idx="1"/>
          </p:nvPr>
        </p:nvSpPr>
        <p:spPr bwMode="auto">
          <a:noFill/>
        </p:spPr>
        <p:txBody>
          <a:bodyPr/>
          <a:lstStyle/>
          <a:p>
            <a:pPr eaLnBrk="1" hangingPunct="1">
              <a:spcBef>
                <a:spcPct val="0"/>
              </a:spcBef>
            </a:pPr>
            <a:r>
              <a:rPr lang="en-US" smtClean="0">
                <a:latin typeface="Arial" charset="0"/>
                <a:ea typeface="ＭＳ Ｐゴシック" charset="-128"/>
              </a:rPr>
              <a:t>The California State University</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an example of one of our Goals and a</a:t>
            </a:r>
            <a:r>
              <a:rPr lang="en-US" baseline="0" dirty="0" smtClean="0"/>
              <a:t> few of success indicators that support the goal and status levels that measure progress. </a:t>
            </a:r>
          </a:p>
          <a:p>
            <a:endParaRPr lang="en-US" baseline="0" dirty="0" smtClean="0"/>
          </a:p>
          <a:p>
            <a:r>
              <a:rPr lang="en-US" baseline="0" dirty="0" smtClean="0"/>
              <a:t>The success indicators describe what needs to be done. Our campuses decide how they will do it.  </a:t>
            </a:r>
            <a:endParaRPr lang="en-US" dirty="0"/>
          </a:p>
        </p:txBody>
      </p:sp>
      <p:sp>
        <p:nvSpPr>
          <p:cNvPr id="4" name="Slide Number Placeholder 3"/>
          <p:cNvSpPr>
            <a:spLocks noGrp="1"/>
          </p:cNvSpPr>
          <p:nvPr>
            <p:ph type="sldNum" sz="quarter" idx="10"/>
          </p:nvPr>
        </p:nvSpPr>
        <p:spPr/>
        <p:txBody>
          <a:bodyPr/>
          <a:lstStyle/>
          <a:p>
            <a:fld id="{5CD6892B-F580-487E-85BC-6923C5DCE16E}" type="slidenum">
              <a:rPr lang="en-US" smtClean="0"/>
              <a:t>10</a:t>
            </a:fld>
            <a:endParaRPr lang="en-US" dirty="0"/>
          </a:p>
        </p:txBody>
      </p:sp>
    </p:spTree>
    <p:extLst>
      <p:ext uri="{BB962C8B-B14F-4D97-AF65-F5344CB8AC3E}">
        <p14:creationId xmlns:p14="http://schemas.microsoft.com/office/powerpoint/2010/main" val="2795656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Status</a:t>
            </a:r>
            <a:r>
              <a:rPr lang="en-US" baseline="0" dirty="0" smtClean="0"/>
              <a:t> levels range from Not Started to Optimizing and they are measured by a description of the maturity of the procedure, the level of documentation, a whether or not resources have been allocated. For example, on the last slide we had a success indicator that is at the status level of defined.  Establishing a regularly scheduled audit process – in this case defined may mean that Sally in the IT department has been designated to do audit scans every 6 months but the task is not part of her regular job description. So to move this success indicator to Established the tasks would need to part of her job description which would require more complete documentation and resource allocation.</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CE98CF72-C3BC-4682-8C56-42D1744837E1}" type="slidenum">
              <a:rPr lang="en-US" smtClean="0"/>
              <a:pPr>
                <a:defRPr/>
              </a:pPr>
              <a:t>11</a:t>
            </a:fld>
            <a:endParaRPr lang="en-US"/>
          </a:p>
        </p:txBody>
      </p:sp>
    </p:spTree>
    <p:extLst>
      <p:ext uri="{BB962C8B-B14F-4D97-AF65-F5344CB8AC3E}">
        <p14:creationId xmlns:p14="http://schemas.microsoft.com/office/powerpoint/2010/main" val="40790057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Aft>
                <a:spcPts val="1200"/>
              </a:spcAft>
            </a:pPr>
            <a:r>
              <a:rPr lang="en-US" sz="1200" dirty="0" smtClean="0"/>
              <a:t>We</a:t>
            </a:r>
            <a:r>
              <a:rPr lang="en-US" sz="1200" baseline="0" dirty="0" smtClean="0"/>
              <a:t> implement our framework by using our strategies, applying continuous process improvement guided by our goals and success indicators. There is strong Executive support which is one of keys to success. Each year our campuses follow the implementation cycle</a:t>
            </a:r>
          </a:p>
          <a:p>
            <a:pPr>
              <a:spcAft>
                <a:spcPts val="1200"/>
              </a:spcAft>
            </a:pPr>
            <a:endParaRPr lang="en-US" sz="1200" dirty="0" smtClean="0"/>
          </a:p>
          <a:p>
            <a:pPr>
              <a:spcAft>
                <a:spcPts val="1200"/>
              </a:spcAft>
            </a:pPr>
            <a:r>
              <a:rPr lang="en-US" sz="1200" dirty="0" smtClean="0"/>
              <a:t>Planning – Each campus establishes a plan based on priorities such as impact and capacity to guide their work on Success Indicators </a:t>
            </a:r>
          </a:p>
          <a:p>
            <a:pPr>
              <a:spcAft>
                <a:spcPts val="1200"/>
              </a:spcAft>
            </a:pPr>
            <a:endParaRPr lang="en-US" sz="1200" dirty="0" smtClean="0"/>
          </a:p>
          <a:p>
            <a:pPr>
              <a:spcAft>
                <a:spcPts val="1200"/>
              </a:spcAft>
            </a:pPr>
            <a:r>
              <a:rPr lang="en-US" sz="1200" dirty="0" smtClean="0"/>
              <a:t>Working the Plan - the ATI System team organizes projects to address specific high impact Success Indicators. These projects are collaborative efforts across our campuses that produce deliverables that can be adopted and adapted by individual campus’. Each campus works on their own projects and adopts </a:t>
            </a:r>
            <a:r>
              <a:rPr lang="en-US" sz="1200" dirty="0" err="1" smtClean="0"/>
              <a:t>systemwide</a:t>
            </a:r>
            <a:r>
              <a:rPr lang="en-US" sz="1200" dirty="0" smtClean="0"/>
              <a:t> deliverables as needed.</a:t>
            </a:r>
          </a:p>
          <a:p>
            <a:pPr>
              <a:spcAft>
                <a:spcPts val="1200"/>
              </a:spcAft>
            </a:pPr>
            <a:endParaRPr lang="en-US" sz="1200" dirty="0" smtClean="0"/>
          </a:p>
          <a:p>
            <a:pPr>
              <a:spcAft>
                <a:spcPts val="1200"/>
              </a:spcAft>
            </a:pPr>
            <a:r>
              <a:rPr lang="en-US" sz="1200" dirty="0" smtClean="0"/>
              <a:t>Measuring Progress - ATI Annual Reports that cover all the goals and success Indictors measured by status level  are submitted by each campus. Systemwide Aggregate reports are compiled from the individual campus reports.</a:t>
            </a:r>
          </a:p>
          <a:p>
            <a:pPr>
              <a:spcAft>
                <a:spcPts val="1200"/>
              </a:spcAft>
            </a:pPr>
            <a:endParaRPr lang="en-US" sz="1200" dirty="0" smtClean="0"/>
          </a:p>
          <a:p>
            <a:pPr marL="0" marR="0" indent="0" algn="l" defTabSz="457200" rtl="0" eaLnBrk="0" fontAlgn="base" latinLnBrk="0" hangingPunct="0">
              <a:lnSpc>
                <a:spcPct val="100000"/>
              </a:lnSpc>
              <a:spcBef>
                <a:spcPct val="30000"/>
              </a:spcBef>
              <a:spcAft>
                <a:spcPts val="1200"/>
              </a:spcAft>
              <a:buClrTx/>
              <a:buSzTx/>
              <a:buFontTx/>
              <a:buNone/>
              <a:tabLst/>
              <a:defRPr/>
            </a:pPr>
            <a:r>
              <a:rPr lang="en-US" baseline="0" dirty="0" smtClean="0"/>
              <a:t>We are concluding the third year of measuring </a:t>
            </a:r>
            <a:r>
              <a:rPr lang="en-US" baseline="0" dirty="0" err="1" smtClean="0"/>
              <a:t>systemwide</a:t>
            </a:r>
            <a:r>
              <a:rPr lang="en-US" baseline="0" dirty="0" smtClean="0"/>
              <a:t> progress. We have seen improvement each year and we have been able to determine where campuses are experiencing difficulties.</a:t>
            </a:r>
            <a:endParaRPr lang="en-US" dirty="0" smtClean="0"/>
          </a:p>
          <a:p>
            <a:pPr>
              <a:spcAft>
                <a:spcPts val="1200"/>
              </a:spcAft>
            </a:pPr>
            <a:endParaRPr lang="en-US" sz="1200" dirty="0"/>
          </a:p>
        </p:txBody>
      </p:sp>
      <p:sp>
        <p:nvSpPr>
          <p:cNvPr id="4" name="Slide Number Placeholder 3"/>
          <p:cNvSpPr>
            <a:spLocks noGrp="1"/>
          </p:cNvSpPr>
          <p:nvPr>
            <p:ph type="sldNum" sz="quarter" idx="10"/>
          </p:nvPr>
        </p:nvSpPr>
        <p:spPr/>
        <p:txBody>
          <a:bodyPr/>
          <a:lstStyle/>
          <a:p>
            <a:pPr>
              <a:defRPr/>
            </a:pPr>
            <a:fld id="{CE98CF72-C3BC-4682-8C56-42D1744837E1}"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a:t>
            </a:r>
            <a:r>
              <a:rPr lang="en-US" baseline="0" dirty="0" smtClean="0"/>
              <a:t> annual  reporting has also helped us identify areas where </a:t>
            </a:r>
            <a:r>
              <a:rPr lang="en-US" baseline="0" dirty="0" err="1" smtClean="0"/>
              <a:t>systemwide</a:t>
            </a:r>
            <a:r>
              <a:rPr lang="en-US" baseline="0" dirty="0" smtClean="0"/>
              <a:t> projects can help campuses build capacity. Some examples of these projects are </a:t>
            </a:r>
            <a:endParaRPr lang="en-US" dirty="0"/>
          </a:p>
        </p:txBody>
      </p:sp>
      <p:sp>
        <p:nvSpPr>
          <p:cNvPr id="4" name="Slide Number Placeholder 3"/>
          <p:cNvSpPr>
            <a:spLocks noGrp="1"/>
          </p:cNvSpPr>
          <p:nvPr>
            <p:ph type="sldNum" sz="quarter" idx="10"/>
          </p:nvPr>
        </p:nvSpPr>
        <p:spPr/>
        <p:txBody>
          <a:bodyPr/>
          <a:lstStyle/>
          <a:p>
            <a:fld id="{5CD6892B-F580-487E-85BC-6923C5DCE16E}" type="slidenum">
              <a:rPr lang="en-US" smtClean="0"/>
              <a:t>13</a:t>
            </a:fld>
            <a:endParaRPr lang="en-US" dirty="0"/>
          </a:p>
        </p:txBody>
      </p:sp>
    </p:spTree>
    <p:extLst>
      <p:ext uri="{BB962C8B-B14F-4D97-AF65-F5344CB8AC3E}">
        <p14:creationId xmlns:p14="http://schemas.microsoft.com/office/powerpoint/2010/main" val="35252081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Mandated deadlines were overwhelming to the campus</a:t>
            </a:r>
          </a:p>
          <a:p>
            <a:r>
              <a:rPr lang="en-US" dirty="0" smtClean="0"/>
              <a:t>Scope was so large that the </a:t>
            </a:r>
            <a:r>
              <a:rPr lang="en-US" smtClean="0"/>
              <a:t>initiative initially </a:t>
            </a:r>
            <a:r>
              <a:rPr lang="en-US" dirty="0" smtClean="0"/>
              <a:t>floundered</a:t>
            </a:r>
          </a:p>
          <a:p>
            <a:r>
              <a:rPr lang="en-US" dirty="0" smtClean="0"/>
              <a:t>Establishing guiding principles and goals with success factors made attainment of accessibility objective more manageable</a:t>
            </a:r>
          </a:p>
          <a:p>
            <a:r>
              <a:rPr lang="en-US" dirty="0" smtClean="0"/>
              <a:t>ESSC allows for discussion of best practices, impact of CO policy on campus infrastructure, establishment of collaborations across</a:t>
            </a:r>
            <a:r>
              <a:rPr lang="en-US" baseline="0" dirty="0" smtClean="0"/>
              <a:t> campuses – Higher Ed is heavy into shared governance</a:t>
            </a:r>
            <a:endParaRPr lang="en-US" dirty="0"/>
          </a:p>
        </p:txBody>
      </p:sp>
      <p:sp>
        <p:nvSpPr>
          <p:cNvPr id="4" name="Slide Number Placeholder 3"/>
          <p:cNvSpPr>
            <a:spLocks noGrp="1"/>
          </p:cNvSpPr>
          <p:nvPr>
            <p:ph type="sldNum" sz="quarter" idx="10"/>
          </p:nvPr>
        </p:nvSpPr>
        <p:spPr/>
        <p:txBody>
          <a:bodyPr/>
          <a:lstStyle/>
          <a:p>
            <a:pPr>
              <a:defRPr/>
            </a:pPr>
            <a:fld id="{CE98CF72-C3BC-4682-8C56-42D1744837E1}"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Initial discussion of universal design was rejected by faculty,</a:t>
            </a:r>
            <a:r>
              <a:rPr lang="en-US" baseline="0" dirty="0" smtClean="0"/>
              <a:t> since then the conversation was reframed and more readily accepted</a:t>
            </a:r>
          </a:p>
          <a:p>
            <a:endParaRPr lang="en-US" dirty="0"/>
          </a:p>
        </p:txBody>
      </p:sp>
      <p:sp>
        <p:nvSpPr>
          <p:cNvPr id="4" name="Slide Number Placeholder 3"/>
          <p:cNvSpPr>
            <a:spLocks noGrp="1"/>
          </p:cNvSpPr>
          <p:nvPr>
            <p:ph type="sldNum" sz="quarter" idx="10"/>
          </p:nvPr>
        </p:nvSpPr>
        <p:spPr/>
        <p:txBody>
          <a:bodyPr/>
          <a:lstStyle/>
          <a:p>
            <a:pPr>
              <a:defRPr/>
            </a:pPr>
            <a:fld id="{CE98CF72-C3BC-4682-8C56-42D1744837E1}" type="slidenum">
              <a:rPr lang="en-US" smtClean="0"/>
              <a:pPr>
                <a:defRPr/>
              </a:pPr>
              <a:t>15</a:t>
            </a:fld>
            <a:endParaRPr lang="en-US"/>
          </a:p>
        </p:txBody>
      </p:sp>
    </p:spTree>
    <p:extLst>
      <p:ext uri="{BB962C8B-B14F-4D97-AF65-F5344CB8AC3E}">
        <p14:creationId xmlns:p14="http://schemas.microsoft.com/office/powerpoint/2010/main" val="40720313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Scholarship Manager was eager – some vendors were non-responsive</a:t>
            </a:r>
          </a:p>
          <a:p>
            <a:endParaRPr lang="en-US" dirty="0"/>
          </a:p>
        </p:txBody>
      </p:sp>
      <p:sp>
        <p:nvSpPr>
          <p:cNvPr id="4" name="Slide Number Placeholder 3"/>
          <p:cNvSpPr>
            <a:spLocks noGrp="1"/>
          </p:cNvSpPr>
          <p:nvPr>
            <p:ph type="sldNum" sz="quarter" idx="10"/>
          </p:nvPr>
        </p:nvSpPr>
        <p:spPr/>
        <p:txBody>
          <a:bodyPr/>
          <a:lstStyle/>
          <a:p>
            <a:pPr>
              <a:defRPr/>
            </a:pPr>
            <a:fld id="{CE98CF72-C3BC-4682-8C56-42D1744837E1}" type="slidenum">
              <a:rPr lang="en-US" smtClean="0"/>
              <a:pPr>
                <a:defRPr/>
              </a:pPr>
              <a:t>16</a:t>
            </a:fld>
            <a:endParaRPr lang="en-US"/>
          </a:p>
        </p:txBody>
      </p:sp>
    </p:spTree>
    <p:extLst>
      <p:ext uri="{BB962C8B-B14F-4D97-AF65-F5344CB8AC3E}">
        <p14:creationId xmlns:p14="http://schemas.microsoft.com/office/powerpoint/2010/main" val="19361253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E98CF72-C3BC-4682-8C56-42D1744837E1}" type="slidenum">
              <a:rPr lang="en-US" smtClean="0"/>
              <a:pPr>
                <a:defRPr/>
              </a:pPr>
              <a:t>17</a:t>
            </a:fld>
            <a:endParaRPr lang="en-US"/>
          </a:p>
        </p:txBody>
      </p:sp>
    </p:spTree>
    <p:extLst>
      <p:ext uri="{BB962C8B-B14F-4D97-AF65-F5344CB8AC3E}">
        <p14:creationId xmlns:p14="http://schemas.microsoft.com/office/powerpoint/2010/main" val="15883269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E98CF72-C3BC-4682-8C56-42D1744837E1}" type="slidenum">
              <a:rPr lang="en-US" smtClean="0"/>
              <a:pPr>
                <a:defRPr/>
              </a:pPr>
              <a:t>18</a:t>
            </a:fld>
            <a:endParaRPr lang="en-US"/>
          </a:p>
        </p:txBody>
      </p:sp>
    </p:spTree>
    <p:extLst>
      <p:ext uri="{BB962C8B-B14F-4D97-AF65-F5344CB8AC3E}">
        <p14:creationId xmlns:p14="http://schemas.microsoft.com/office/powerpoint/2010/main" val="36350924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Status</a:t>
            </a:r>
            <a:r>
              <a:rPr lang="en-US" baseline="0" dirty="0" smtClean="0"/>
              <a:t> levels range from Not Started to Optimizing and they are measured by a description of the maturity of the procedure, the level of documentation, a whether or not resources have been allocated. For example, on the last slide we had a success indicator that is at the status level of defined.  Establishing a regularly scheduled audit process – in this case defined may mean that Sally in the IT department has been designated to do audit scans every 6 months but the task is not part of her regular job description. So to move this success indicator to Established the tasks would need to part of her job description which would require more complete documentation and resource allocation.</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CE98CF72-C3BC-4682-8C56-42D1744837E1}" type="slidenum">
              <a:rPr lang="en-US" smtClean="0"/>
              <a:pPr>
                <a:defRPr/>
              </a:pPr>
              <a:t>24</a:t>
            </a:fld>
            <a:endParaRPr lang="en-US"/>
          </a:p>
        </p:txBody>
      </p:sp>
    </p:spTree>
    <p:extLst>
      <p:ext uri="{BB962C8B-B14F-4D97-AF65-F5344CB8AC3E}">
        <p14:creationId xmlns:p14="http://schemas.microsoft.com/office/powerpoint/2010/main" val="4079005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E98CF72-C3BC-4682-8C56-42D1744837E1}"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p:spPr>
      </p:sp>
      <p:sp>
        <p:nvSpPr>
          <p:cNvPr id="9219" name="Notes Placeholder 2"/>
          <p:cNvSpPr>
            <a:spLocks noGrp="1"/>
          </p:cNvSpPr>
          <p:nvPr>
            <p:ph type="body" idx="1"/>
          </p:nvPr>
        </p:nvSpPr>
        <p:spPr bwMode="auto">
          <a:noFill/>
        </p:spPr>
        <p:txBody>
          <a:bodyPr/>
          <a:lstStyle/>
          <a:p>
            <a:endParaRPr lang="en-US" dirty="0" smtClean="0">
              <a:ea typeface="ＭＳ Ｐゴシック" charset="-128"/>
            </a:endParaRPr>
          </a:p>
        </p:txBody>
      </p:sp>
      <p:sp>
        <p:nvSpPr>
          <p:cNvPr id="9220" name="Slide Number Placeholder 3"/>
          <p:cNvSpPr>
            <a:spLocks noGrp="1"/>
          </p:cNvSpPr>
          <p:nvPr>
            <p:ph type="sldNum" sz="quarter" idx="5"/>
          </p:nvPr>
        </p:nvSpPr>
        <p:spPr bwMode="auto">
          <a:noFill/>
          <a:ln>
            <a:miter lim="800000"/>
            <a:headEnd/>
            <a:tailEnd/>
          </a:ln>
        </p:spPr>
        <p:txBody>
          <a:bodyPr/>
          <a:lstStyle/>
          <a:p>
            <a:fld id="{472040E9-8102-43CC-9D3E-7B9364D22DF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98CF72-C3BC-4682-8C56-42D1744837E1}"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ＭＳ Ｐゴシック" pitchFamily="-108" charset="-128"/>
                <a:cs typeface="ＭＳ Ｐゴシック" pitchFamily="-108" charset="-128"/>
              </a:rPr>
              <a:t>Being afraid of the negative consequences for doing something wrong is needed and important for a society to function.  But fear can also lead people to deny and avoid problems they need to solve.   One might say that love begins with the unconditional acceptance of the true state of a person and your hope and actions will help develop that person to become a better person, through the loving relationship.   That is, love helps mature the capabilities of the person so they reach their optimal state.</a:t>
            </a:r>
          </a:p>
          <a:p>
            <a:r>
              <a:rPr lang="en-US" sz="1200" kern="1200" dirty="0" smtClean="0">
                <a:solidFill>
                  <a:schemeClr val="tx1"/>
                </a:solidFill>
                <a:effectLst/>
                <a:latin typeface="+mn-lt"/>
                <a:ea typeface="ＭＳ Ｐゴシック" pitchFamily="-108" charset="-128"/>
                <a:cs typeface="ＭＳ Ｐゴシック" pitchFamily="-108" charset="-128"/>
              </a:rPr>
              <a:t>In the CSU, we have communicated the consequences of breaking the accessibility related laws and thanks to groups such as NFB, people are afraid of the consequences of breaking the laws.   But if we only managed by fear, people would deny and try to hide the accessibility barriers they are facing.</a:t>
            </a:r>
          </a:p>
          <a:p>
            <a:r>
              <a:rPr lang="en-US" sz="1200" kern="1200" dirty="0" smtClean="0">
                <a:solidFill>
                  <a:schemeClr val="tx1"/>
                </a:solidFill>
                <a:effectLst/>
                <a:latin typeface="+mn-lt"/>
                <a:ea typeface="ＭＳ Ｐゴシック" pitchFamily="-108" charset="-128"/>
                <a:cs typeface="ＭＳ Ｐゴシック" pitchFamily="-108" charset="-128"/>
              </a:rPr>
              <a:t>Three years ago, we made some significant changes to the CSU Accessible Technology Initiative to move add management by Love to our strategy</a:t>
            </a:r>
          </a:p>
          <a:p>
            <a:pPr lvl="0"/>
            <a:r>
              <a:rPr lang="en-US" sz="1200" kern="1200" dirty="0" smtClean="0">
                <a:solidFill>
                  <a:schemeClr val="tx1"/>
                </a:solidFill>
                <a:effectLst/>
                <a:latin typeface="+mn-lt"/>
                <a:ea typeface="ＭＳ Ｐゴシック" pitchFamily="-108" charset="-128"/>
                <a:cs typeface="ＭＳ Ｐゴシック" pitchFamily="-108" charset="-128"/>
              </a:rPr>
              <a:t>Originally ATI was set up in a “policy” department and the policing of campus accessibility was the focus. Gerry choose to bring the ATI into the Academic Technology Services organization.   Consequently, ATI shifted to a service department with its goal of improving the capabilities of all campuses to better service the accessibility needs of all their students.  Also, all academic technology projects now had an accessibility element to the project.   We institutionalized accessibility.</a:t>
            </a:r>
          </a:p>
          <a:p>
            <a:pPr lvl="0"/>
            <a:r>
              <a:rPr lang="en-US" sz="1200" kern="1200" dirty="0" smtClean="0">
                <a:solidFill>
                  <a:schemeClr val="tx1"/>
                </a:solidFill>
                <a:effectLst/>
                <a:latin typeface="+mn-lt"/>
                <a:ea typeface="ＭＳ Ｐゴシック" pitchFamily="-108" charset="-128"/>
                <a:cs typeface="ＭＳ Ｐゴシック" pitchFamily="-108" charset="-128"/>
              </a:rPr>
              <a:t>Being part of Academic Technology Services enable ATI to be connected to the broader mission of the university and in the CSU, the core principle of it’s mission is access to an excellent education for all students.    The passion Gerry brings to accessible academic technology reinforces the importance of everyone adding accessibility to their planning and decision processes.</a:t>
            </a:r>
          </a:p>
          <a:p>
            <a:pPr lvl="0"/>
            <a:r>
              <a:rPr lang="en-US" sz="1200" kern="1200" dirty="0" smtClean="0">
                <a:solidFill>
                  <a:schemeClr val="tx1"/>
                </a:solidFill>
                <a:effectLst/>
                <a:latin typeface="+mn-lt"/>
                <a:ea typeface="ＭＳ Ｐゴシック" pitchFamily="-108" charset="-128"/>
                <a:cs typeface="ＭＳ Ｐゴシック" pitchFamily="-108" charset="-128"/>
              </a:rPr>
              <a:t>In 2006, Gerry launched the Digital Marketplace Project.  Early on in the project, they focused on three (3) principles, “Choice, Affordability, and Accessibility”.   In brief, the goal of the project is to provide faculty and students greater choices of high quality and affordable digital course materials that are accessible to all students and faculty.   The accessibility principle guided the design of our vendors’ technologies and accessibility requirements became part of our business requirements.   Once we decided that Digital Textbook Rentals was a high priority initiative (last fall), accessibility requirements were added to the contractual agreement with </a:t>
            </a:r>
            <a:r>
              <a:rPr lang="en-US" sz="1200" kern="1200" dirty="0" err="1" smtClean="0">
                <a:solidFill>
                  <a:schemeClr val="tx1"/>
                </a:solidFill>
                <a:effectLst/>
                <a:latin typeface="+mn-lt"/>
                <a:ea typeface="ＭＳ Ｐゴシック" pitchFamily="-108" charset="-128"/>
                <a:cs typeface="ＭＳ Ｐゴシック" pitchFamily="-108" charset="-128"/>
              </a:rPr>
              <a:t>Cengage</a:t>
            </a:r>
            <a:r>
              <a:rPr lang="en-US" sz="1200" kern="1200" dirty="0" smtClean="0">
                <a:solidFill>
                  <a:schemeClr val="tx1"/>
                </a:solidFill>
                <a:effectLst/>
                <a:latin typeface="+mn-lt"/>
                <a:ea typeface="ＭＳ Ｐゴシック" pitchFamily="-108" charset="-128"/>
                <a:cs typeface="ＭＳ Ｐゴシック" pitchFamily="-108" charset="-128"/>
              </a:rPr>
              <a:t>, </a:t>
            </a:r>
            <a:r>
              <a:rPr lang="en-US" sz="1200" kern="1200" dirty="0" err="1" smtClean="0">
                <a:solidFill>
                  <a:schemeClr val="tx1"/>
                </a:solidFill>
                <a:effectLst/>
                <a:latin typeface="+mn-lt"/>
                <a:ea typeface="ＭＳ Ｐゴシック" pitchFamily="-108" charset="-128"/>
                <a:cs typeface="ＭＳ Ｐゴシック" pitchFamily="-108" charset="-128"/>
              </a:rPr>
              <a:t>Follett,and</a:t>
            </a:r>
            <a:r>
              <a:rPr lang="en-US" sz="1200" kern="1200" dirty="0" smtClean="0">
                <a:solidFill>
                  <a:schemeClr val="tx1"/>
                </a:solidFill>
                <a:effectLst/>
                <a:latin typeface="+mn-lt"/>
                <a:ea typeface="ＭＳ Ｐゴシック" pitchFamily="-108" charset="-128"/>
                <a:cs typeface="ＭＳ Ｐゴシック" pitchFamily="-108" charset="-128"/>
              </a:rPr>
              <a:t> </a:t>
            </a:r>
            <a:r>
              <a:rPr lang="en-US" sz="1200" kern="1200" dirty="0" err="1" smtClean="0">
                <a:solidFill>
                  <a:schemeClr val="tx1"/>
                </a:solidFill>
                <a:effectLst/>
                <a:latin typeface="+mn-lt"/>
                <a:ea typeface="ＭＳ Ｐゴシック" pitchFamily="-108" charset="-128"/>
                <a:cs typeface="ＭＳ Ｐゴシック" pitchFamily="-108" charset="-128"/>
              </a:rPr>
              <a:t>CourseSmart</a:t>
            </a:r>
            <a:r>
              <a:rPr lang="en-US" sz="1200" kern="1200" dirty="0" smtClean="0">
                <a:solidFill>
                  <a:schemeClr val="tx1"/>
                </a:solidFill>
                <a:effectLst/>
                <a:latin typeface="+mn-lt"/>
                <a:ea typeface="ＭＳ Ｐゴシック" pitchFamily="-108" charset="-128"/>
                <a:cs typeface="ＭＳ Ｐゴシック" pitchFamily="-108" charset="-128"/>
              </a:rPr>
              <a:t>.  </a:t>
            </a:r>
          </a:p>
          <a:p>
            <a:endParaRPr lang="en-US" dirty="0"/>
          </a:p>
        </p:txBody>
      </p:sp>
      <p:sp>
        <p:nvSpPr>
          <p:cNvPr id="4" name="Slide Number Placeholder 3"/>
          <p:cNvSpPr>
            <a:spLocks noGrp="1"/>
          </p:cNvSpPr>
          <p:nvPr>
            <p:ph type="sldNum" sz="quarter" idx="10"/>
          </p:nvPr>
        </p:nvSpPr>
        <p:spPr/>
        <p:txBody>
          <a:bodyPr/>
          <a:lstStyle/>
          <a:p>
            <a:pPr>
              <a:defRPr/>
            </a:pPr>
            <a:fld id="{CE98CF72-C3BC-4682-8C56-42D1744837E1}"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E98CF72-C3BC-4682-8C56-42D1744837E1}"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E98CF72-C3BC-4682-8C56-42D1744837E1}"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kern="1200" dirty="0" smtClean="0">
                <a:solidFill>
                  <a:schemeClr val="tx1"/>
                </a:solidFill>
                <a:effectLst/>
                <a:latin typeface="+mn-lt"/>
                <a:ea typeface="ＭＳ Ｐゴシック" pitchFamily="-108" charset="-128"/>
                <a:cs typeface="ＭＳ Ｐゴシック" pitchFamily="-108" charset="-128"/>
              </a:rPr>
              <a:t>As Gerry</a:t>
            </a:r>
            <a:r>
              <a:rPr lang="en-US" sz="1200" kern="1200" baseline="0" dirty="0" smtClean="0">
                <a:solidFill>
                  <a:schemeClr val="tx1"/>
                </a:solidFill>
                <a:effectLst/>
                <a:latin typeface="+mn-lt"/>
                <a:ea typeface="ＭＳ Ｐゴシック" pitchFamily="-108" charset="-128"/>
                <a:cs typeface="ＭＳ Ｐゴシック" pitchFamily="-108" charset="-128"/>
              </a:rPr>
              <a:t> mentioned we have several implementation strategies </a:t>
            </a:r>
            <a:endParaRPr lang="en-US" sz="1200" kern="1200" dirty="0" smtClean="0">
              <a:solidFill>
                <a:schemeClr val="tx1"/>
              </a:solidFill>
              <a:effectLst/>
              <a:latin typeface="+mn-lt"/>
              <a:ea typeface="ＭＳ Ｐゴシック" pitchFamily="-108" charset="-128"/>
              <a:cs typeface="ＭＳ Ｐゴシック" pitchFamily="-108" charset="-128"/>
            </a:endParaRPr>
          </a:p>
          <a:p>
            <a:r>
              <a:rPr lang="en-US" sz="1200" kern="1200" dirty="0" smtClean="0">
                <a:solidFill>
                  <a:schemeClr val="tx1"/>
                </a:solidFill>
                <a:effectLst/>
                <a:latin typeface="+mn-lt"/>
                <a:ea typeface="ＭＳ Ｐゴシック" pitchFamily="-108" charset="-128"/>
                <a:cs typeface="ＭＳ Ｐゴシック" pitchFamily="-108" charset="-128"/>
              </a:rPr>
              <a:t>1) Establish a clear institutional policy.</a:t>
            </a:r>
          </a:p>
          <a:p>
            <a:r>
              <a:rPr lang="en-US" sz="1200" kern="1200" dirty="0" smtClean="0">
                <a:solidFill>
                  <a:schemeClr val="tx1"/>
                </a:solidFill>
                <a:effectLst/>
                <a:latin typeface="+mn-lt"/>
                <a:ea typeface="ＭＳ Ｐゴシック" pitchFamily="-108" charset="-128"/>
                <a:cs typeface="ＭＳ Ｐゴシック" pitchFamily="-108" charset="-128"/>
              </a:rPr>
              <a:t>2) Build sufficient capacity to support your implementation.  Start by Targeting essential, high-impact areas</a:t>
            </a:r>
          </a:p>
          <a:p>
            <a:pPr marL="0" marR="0" indent="0" algn="l" defTabSz="4572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ＭＳ Ｐゴシック" pitchFamily="-108" charset="-128"/>
                <a:cs typeface="ＭＳ Ｐゴシック" pitchFamily="-108" charset="-128"/>
              </a:rPr>
              <a:t>3) Use the procurement process to drive improvements for better product accessibility support. </a:t>
            </a:r>
          </a:p>
          <a:p>
            <a:r>
              <a:rPr lang="en-US" sz="1200" kern="1200" dirty="0" smtClean="0">
                <a:solidFill>
                  <a:schemeClr val="tx1"/>
                </a:solidFill>
                <a:effectLst/>
                <a:latin typeface="+mn-lt"/>
                <a:ea typeface="ＭＳ Ｐゴシック" pitchFamily="-108" charset="-128"/>
                <a:cs typeface="ＭＳ Ｐゴシック" pitchFamily="-108" charset="-128"/>
              </a:rPr>
              <a:t>4) Work collaboratively with vendors to improve product accessibility. </a:t>
            </a:r>
          </a:p>
          <a:p>
            <a:pPr marL="0" marR="0" indent="0" algn="l" defTabSz="4572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ＭＳ Ｐゴシック" pitchFamily="-108" charset="-128"/>
                <a:cs typeface="ＭＳ Ｐゴシック" pitchFamily="-108" charset="-128"/>
              </a:rPr>
              <a:t>5)Measure progress over time. </a:t>
            </a:r>
          </a:p>
          <a:p>
            <a:pPr marL="0" marR="0" indent="0" algn="l" defTabSz="4572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ＭＳ Ｐゴシック" pitchFamily="-108" charset="-128"/>
                <a:cs typeface="ＭＳ Ｐゴシック" pitchFamily="-108" charset="-128"/>
              </a:rPr>
              <a:t>7) Get connected with others. There are many postsecondary institutions and government agencies across the country actively engaged in accessible technology initiatives. strongly consider attending conferences to learn what strategies other institutions are using and to establish relationships/partnerships that will reduce redundant efforts and save costs.</a:t>
            </a:r>
          </a:p>
          <a:p>
            <a:pPr marL="0" marR="0" indent="0" algn="l" defTabSz="4572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effectLst/>
              <a:latin typeface="+mn-lt"/>
              <a:ea typeface="ＭＳ Ｐゴシック" pitchFamily="-108" charset="-128"/>
              <a:cs typeface="ＭＳ Ｐゴシック" pitchFamily="-108" charset="-128"/>
            </a:endParaRPr>
          </a:p>
          <a:p>
            <a:endParaRPr lang="en-US" sz="1200" kern="1200" dirty="0" smtClean="0">
              <a:solidFill>
                <a:schemeClr val="tx1"/>
              </a:solidFill>
              <a:effectLst/>
              <a:latin typeface="+mn-lt"/>
              <a:ea typeface="ＭＳ Ｐゴシック" pitchFamily="-108" charset="-128"/>
              <a:cs typeface="ＭＳ Ｐゴシック" pitchFamily="-108" charset="-128"/>
            </a:endParaRPr>
          </a:p>
          <a:p>
            <a:r>
              <a:rPr lang="en-US" sz="1200" kern="1200" dirty="0" smtClean="0">
                <a:solidFill>
                  <a:schemeClr val="tx1"/>
                </a:solidFill>
                <a:effectLst/>
                <a:latin typeface="+mn-lt"/>
                <a:ea typeface="ＭＳ Ｐゴシック" pitchFamily="-108" charset="-128"/>
                <a:cs typeface="ＭＳ Ｐゴシック" pitchFamily="-108" charset="-128"/>
              </a:rPr>
              <a:t> </a:t>
            </a:r>
          </a:p>
          <a:p>
            <a:endParaRPr lang="en-US" dirty="0"/>
          </a:p>
        </p:txBody>
      </p:sp>
      <p:sp>
        <p:nvSpPr>
          <p:cNvPr id="4" name="Slide Number Placeholder 3"/>
          <p:cNvSpPr>
            <a:spLocks noGrp="1"/>
          </p:cNvSpPr>
          <p:nvPr>
            <p:ph type="sldNum" sz="quarter" idx="10"/>
          </p:nvPr>
        </p:nvSpPr>
        <p:spPr/>
        <p:txBody>
          <a:bodyPr/>
          <a:lstStyle/>
          <a:p>
            <a:pPr>
              <a:defRPr/>
            </a:pPr>
            <a:fld id="{CE98CF72-C3BC-4682-8C56-42D1744837E1}" type="slidenum">
              <a:rPr lang="en-US" smtClean="0"/>
              <a:pPr>
                <a:defRPr/>
              </a:pPr>
              <a:t>8</a:t>
            </a:fld>
            <a:endParaRPr lang="en-US"/>
          </a:p>
        </p:txBody>
      </p:sp>
    </p:spTree>
    <p:extLst>
      <p:ext uri="{BB962C8B-B14F-4D97-AF65-F5344CB8AC3E}">
        <p14:creationId xmlns:p14="http://schemas.microsoft.com/office/powerpoint/2010/main" val="25425443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addition to our strategies</a:t>
            </a:r>
            <a:r>
              <a:rPr lang="en-US" baseline="0" dirty="0" smtClean="0"/>
              <a:t> we empower our CSU people by stating what needs to be done to integrate accessibility into our institutional processes</a:t>
            </a:r>
            <a:endParaRPr lang="en-US" dirty="0"/>
          </a:p>
        </p:txBody>
      </p:sp>
      <p:sp>
        <p:nvSpPr>
          <p:cNvPr id="4" name="Slide Number Placeholder 3"/>
          <p:cNvSpPr>
            <a:spLocks noGrp="1"/>
          </p:cNvSpPr>
          <p:nvPr>
            <p:ph type="sldNum" sz="quarter" idx="10"/>
          </p:nvPr>
        </p:nvSpPr>
        <p:spPr/>
        <p:txBody>
          <a:bodyPr/>
          <a:lstStyle/>
          <a:p>
            <a:pPr>
              <a:defRPr/>
            </a:pPr>
            <a:fld id="{CE98CF72-C3BC-4682-8C56-42D1744837E1}" type="slidenum">
              <a:rPr lang="en-US" smtClean="0">
                <a:solidFill>
                  <a:prstClr val="black"/>
                </a:solidFill>
              </a:rPr>
              <a:pPr>
                <a:defRPr/>
              </a:pPr>
              <a:t>9</a:t>
            </a:fld>
            <a:endParaRPr lang="en-U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Rectangle 32"/>
          <p:cNvSpPr>
            <a:spLocks noChangeArrowheads="1"/>
          </p:cNvSpPr>
          <p:nvPr userDrawn="1"/>
        </p:nvSpPr>
        <p:spPr bwMode="auto">
          <a:xfrm>
            <a:off x="0" y="1981200"/>
            <a:ext cx="9144000" cy="2895600"/>
          </a:xfrm>
          <a:prstGeom prst="rect">
            <a:avLst/>
          </a:prstGeom>
          <a:solidFill>
            <a:srgbClr val="CF142B"/>
          </a:solidFill>
          <a:ln w="9525">
            <a:noFill/>
            <a:miter lim="800000"/>
            <a:headEnd/>
            <a:tailEnd/>
          </a:ln>
        </p:spPr>
        <p:txBody>
          <a:bodyPr wrap="none" anchor="ctr"/>
          <a:lstStyle/>
          <a:p>
            <a:pPr algn="ctr"/>
            <a:endParaRPr lang="en-US">
              <a:solidFill>
                <a:schemeClr val="accent1"/>
              </a:solidFill>
            </a:endParaRPr>
          </a:p>
        </p:txBody>
      </p:sp>
      <p:pic>
        <p:nvPicPr>
          <p:cNvPr id="3" name="Picture 31" descr="The California State University, Working for California"/>
          <p:cNvPicPr>
            <a:picLocks noChangeAspect="1" noChangeArrowheads="1"/>
          </p:cNvPicPr>
          <p:nvPr userDrawn="1"/>
        </p:nvPicPr>
        <p:blipFill>
          <a:blip r:embed="rId2"/>
          <a:srcRect l="20618" t="71927"/>
          <a:stretch>
            <a:fillRect/>
          </a:stretch>
        </p:blipFill>
        <p:spPr bwMode="auto">
          <a:xfrm>
            <a:off x="458788" y="455613"/>
            <a:ext cx="3579812" cy="461962"/>
          </a:xfrm>
          <a:prstGeom prst="rect">
            <a:avLst/>
          </a:prstGeom>
          <a:noFill/>
          <a:ln w="9525">
            <a:noFill/>
            <a:miter lim="800000"/>
            <a:headEnd/>
            <a:tailEnd/>
          </a:ln>
        </p:spPr>
      </p:pic>
      <p:sp>
        <p:nvSpPr>
          <p:cNvPr id="4" name="Rectangle 28"/>
          <p:cNvSpPr>
            <a:spLocks noChangeArrowheads="1"/>
          </p:cNvSpPr>
          <p:nvPr userDrawn="1"/>
        </p:nvSpPr>
        <p:spPr bwMode="auto">
          <a:xfrm>
            <a:off x="0" y="1981200"/>
            <a:ext cx="9144000" cy="76200"/>
          </a:xfrm>
          <a:prstGeom prst="rect">
            <a:avLst/>
          </a:prstGeom>
          <a:solidFill>
            <a:srgbClr val="746F66"/>
          </a:solidFill>
          <a:ln w="9525">
            <a:noFill/>
            <a:miter lim="800000"/>
            <a:headEnd/>
            <a:tailEnd/>
          </a:ln>
        </p:spPr>
        <p:txBody>
          <a:bodyPr wrap="none" anchor="ctr"/>
          <a:lstStyle/>
          <a:p>
            <a:endParaRPr lang="en-US"/>
          </a:p>
        </p:txBody>
      </p:sp>
      <p:sp>
        <p:nvSpPr>
          <p:cNvPr id="5" name="Rectangle 29"/>
          <p:cNvSpPr>
            <a:spLocks noChangeArrowheads="1"/>
          </p:cNvSpPr>
          <p:nvPr userDrawn="1"/>
        </p:nvSpPr>
        <p:spPr bwMode="auto">
          <a:xfrm>
            <a:off x="0" y="4800600"/>
            <a:ext cx="9144000" cy="76200"/>
          </a:xfrm>
          <a:prstGeom prst="rect">
            <a:avLst/>
          </a:prstGeom>
          <a:solidFill>
            <a:srgbClr val="746F66"/>
          </a:solidFill>
          <a:ln w="9525">
            <a:noFill/>
            <a:miter lim="800000"/>
            <a:headEnd/>
            <a:tailEnd/>
          </a:ln>
        </p:spPr>
        <p:txBody>
          <a:bodyPr wrap="none" anchor="ct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1FA52DD-7840-43F0-B16B-CC7FC8AA8CE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371600"/>
            <a:ext cx="2057400" cy="4800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371600"/>
            <a:ext cx="6019800" cy="4800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0ECE73-A03C-4982-AE73-36329B18B23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79D845-7761-4C65-A923-4A039E04975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5FD0A3A-94F1-4F32-B4A9-7EA3ACA74A2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362200"/>
            <a:ext cx="40386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362200"/>
            <a:ext cx="40386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7DAB7B8-868E-45D7-8532-339A46BBA3A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4FA2FA7-6AAB-4EA3-9E8D-AAA9A8AD0BC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93278CE-549F-4530-8358-562E0F370BB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286768A-A2E6-42B1-848E-3A339FB8AAA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64561FC-A1F8-46FC-8A88-E65762C48AE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04E25C1-0655-46AA-8DEC-907CF8D3130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38" descr="The California State University, Working for California"/>
          <p:cNvPicPr>
            <a:picLocks noChangeAspect="1" noChangeArrowheads="1"/>
          </p:cNvPicPr>
          <p:nvPr userDrawn="1"/>
        </p:nvPicPr>
        <p:blipFill>
          <a:blip r:embed="rId13"/>
          <a:srcRect l="20618" t="71927"/>
          <a:stretch>
            <a:fillRect/>
          </a:stretch>
        </p:blipFill>
        <p:spPr bwMode="auto">
          <a:xfrm>
            <a:off x="306388" y="379413"/>
            <a:ext cx="3579812" cy="461962"/>
          </a:xfrm>
          <a:prstGeom prst="rect">
            <a:avLst/>
          </a:prstGeom>
          <a:noFill/>
          <a:ln w="9525">
            <a:noFill/>
            <a:miter lim="800000"/>
            <a:headEnd/>
            <a:tailEnd/>
          </a:ln>
        </p:spPr>
      </p:pic>
      <p:sp>
        <p:nvSpPr>
          <p:cNvPr id="2051" name="Rectangle 2"/>
          <p:cNvSpPr>
            <a:spLocks noGrp="1" noChangeArrowheads="1"/>
          </p:cNvSpPr>
          <p:nvPr>
            <p:ph type="title"/>
          </p:nvPr>
        </p:nvSpPr>
        <p:spPr bwMode="auto">
          <a:xfrm>
            <a:off x="457200" y="1371600"/>
            <a:ext cx="8229600" cy="914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2" name="Rectangle 3"/>
          <p:cNvSpPr>
            <a:spLocks noGrp="1" noChangeArrowheads="1"/>
          </p:cNvSpPr>
          <p:nvPr>
            <p:ph type="body" idx="1"/>
          </p:nvPr>
        </p:nvSpPr>
        <p:spPr bwMode="auto">
          <a:xfrm>
            <a:off x="457200" y="2362200"/>
            <a:ext cx="82296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bg2"/>
                </a:solidFill>
                <a:latin typeface="Arial" pitchFamily="-108" charset="0"/>
                <a:ea typeface="ＭＳ Ｐゴシック" pitchFamily="-108" charset="-128"/>
                <a:cs typeface="ＭＳ Ｐゴシック" pitchFamily="-108"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solidFill>
                  <a:schemeClr val="bg2"/>
                </a:solidFill>
                <a:latin typeface="Arial" pitchFamily="-108" charset="0"/>
                <a:ea typeface="ＭＳ Ｐゴシック" pitchFamily="-108" charset="-128"/>
                <a:cs typeface="ＭＳ Ｐゴシック" pitchFamily="-108" charset="-128"/>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2"/>
                </a:solidFill>
              </a:defRPr>
            </a:lvl1pPr>
          </a:lstStyle>
          <a:p>
            <a:pPr>
              <a:defRPr/>
            </a:pPr>
            <a:fld id="{EEB8598C-A13A-455A-867C-462DEE3636D7}" type="slidenum">
              <a:rPr lang="en-US"/>
              <a:pPr>
                <a:defRPr/>
              </a:pPr>
              <a:t>‹#›</a:t>
            </a:fld>
            <a:endParaRPr lang="en-US"/>
          </a:p>
        </p:txBody>
      </p:sp>
      <p:sp>
        <p:nvSpPr>
          <p:cNvPr id="2056" name="Rectangle 36"/>
          <p:cNvSpPr>
            <a:spLocks noChangeArrowheads="1"/>
          </p:cNvSpPr>
          <p:nvPr userDrawn="1"/>
        </p:nvSpPr>
        <p:spPr bwMode="auto">
          <a:xfrm>
            <a:off x="0" y="0"/>
            <a:ext cx="9144000" cy="76200"/>
          </a:xfrm>
          <a:prstGeom prst="rect">
            <a:avLst/>
          </a:prstGeom>
          <a:solidFill>
            <a:srgbClr val="CF142B"/>
          </a:solidFill>
          <a:ln w="9525">
            <a:noFill/>
            <a:miter lim="800000"/>
            <a:headEnd/>
            <a:tailEnd/>
          </a:ln>
        </p:spPr>
        <p:txBody>
          <a:bodyPr wrap="none" anchor="ctr"/>
          <a:lstStyle/>
          <a:p>
            <a:pPr algn="ctr"/>
            <a:endParaRPr lang="en-US">
              <a:solidFill>
                <a:schemeClr val="accent1"/>
              </a:solidFill>
            </a:endParaRPr>
          </a:p>
        </p:txBody>
      </p:sp>
      <p:sp>
        <p:nvSpPr>
          <p:cNvPr id="2057" name="Line 37"/>
          <p:cNvSpPr>
            <a:spLocks noChangeShapeType="1"/>
          </p:cNvSpPr>
          <p:nvPr userDrawn="1"/>
        </p:nvSpPr>
        <p:spPr bwMode="auto">
          <a:xfrm>
            <a:off x="0" y="1066800"/>
            <a:ext cx="9144000" cy="0"/>
          </a:xfrm>
          <a:prstGeom prst="line">
            <a:avLst/>
          </a:prstGeom>
          <a:noFill/>
          <a:ln w="9525">
            <a:solidFill>
              <a:srgbClr val="746F66"/>
            </a:solidFill>
            <a:round/>
            <a:headEnd/>
            <a:tailEnd/>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060" r:id="rId1"/>
    <p:sldLayoutId id="2147484049" r:id="rId2"/>
    <p:sldLayoutId id="2147484050" r:id="rId3"/>
    <p:sldLayoutId id="2147484051" r:id="rId4"/>
    <p:sldLayoutId id="2147484052" r:id="rId5"/>
    <p:sldLayoutId id="2147484053" r:id="rId6"/>
    <p:sldLayoutId id="2147484054" r:id="rId7"/>
    <p:sldLayoutId id="2147484055" r:id="rId8"/>
    <p:sldLayoutId id="2147484056" r:id="rId9"/>
    <p:sldLayoutId id="2147484057" r:id="rId10"/>
    <p:sldLayoutId id="2147484058" r:id="rId11"/>
  </p:sldLayoutIdLst>
  <p:hf hdr="0" ftr="0" dt="0"/>
  <p:txStyles>
    <p:titleStyle>
      <a:lvl1pPr algn="l" rtl="0" eaLnBrk="0" fontAlgn="base" hangingPunct="0">
        <a:spcBef>
          <a:spcPct val="0"/>
        </a:spcBef>
        <a:spcAft>
          <a:spcPct val="0"/>
        </a:spcAft>
        <a:defRPr sz="3200" b="1">
          <a:solidFill>
            <a:srgbClr val="010000"/>
          </a:solidFill>
          <a:latin typeface="+mj-lt"/>
          <a:ea typeface="ＭＳ Ｐゴシック" pitchFamily="-110" charset="-128"/>
          <a:cs typeface="ＭＳ Ｐゴシック" pitchFamily="-110" charset="-128"/>
        </a:defRPr>
      </a:lvl1pPr>
      <a:lvl2pPr algn="l" rtl="0" eaLnBrk="0" fontAlgn="base" hangingPunct="0">
        <a:spcBef>
          <a:spcPct val="0"/>
        </a:spcBef>
        <a:spcAft>
          <a:spcPct val="0"/>
        </a:spcAft>
        <a:defRPr sz="3200" b="1">
          <a:solidFill>
            <a:srgbClr val="010000"/>
          </a:solidFill>
          <a:latin typeface="Arial" charset="0"/>
          <a:ea typeface="ＭＳ Ｐゴシック" pitchFamily="-110" charset="-128"/>
          <a:cs typeface="ＭＳ Ｐゴシック" pitchFamily="-110" charset="-128"/>
        </a:defRPr>
      </a:lvl2pPr>
      <a:lvl3pPr algn="l" rtl="0" eaLnBrk="0" fontAlgn="base" hangingPunct="0">
        <a:spcBef>
          <a:spcPct val="0"/>
        </a:spcBef>
        <a:spcAft>
          <a:spcPct val="0"/>
        </a:spcAft>
        <a:defRPr sz="3200" b="1">
          <a:solidFill>
            <a:srgbClr val="010000"/>
          </a:solidFill>
          <a:latin typeface="Arial" charset="0"/>
          <a:ea typeface="ＭＳ Ｐゴシック" pitchFamily="-110" charset="-128"/>
          <a:cs typeface="ＭＳ Ｐゴシック" pitchFamily="-110" charset="-128"/>
        </a:defRPr>
      </a:lvl3pPr>
      <a:lvl4pPr algn="l" rtl="0" eaLnBrk="0" fontAlgn="base" hangingPunct="0">
        <a:spcBef>
          <a:spcPct val="0"/>
        </a:spcBef>
        <a:spcAft>
          <a:spcPct val="0"/>
        </a:spcAft>
        <a:defRPr sz="3200" b="1">
          <a:solidFill>
            <a:srgbClr val="010000"/>
          </a:solidFill>
          <a:latin typeface="Arial" charset="0"/>
          <a:ea typeface="ＭＳ Ｐゴシック" pitchFamily="-110" charset="-128"/>
          <a:cs typeface="ＭＳ Ｐゴシック" pitchFamily="-110" charset="-128"/>
        </a:defRPr>
      </a:lvl4pPr>
      <a:lvl5pPr algn="l" rtl="0" eaLnBrk="0" fontAlgn="base" hangingPunct="0">
        <a:spcBef>
          <a:spcPct val="0"/>
        </a:spcBef>
        <a:spcAft>
          <a:spcPct val="0"/>
        </a:spcAft>
        <a:defRPr sz="3200" b="1">
          <a:solidFill>
            <a:srgbClr val="010000"/>
          </a:solidFill>
          <a:latin typeface="Arial" charset="0"/>
          <a:ea typeface="ＭＳ Ｐゴシック" pitchFamily="-110" charset="-128"/>
          <a:cs typeface="ＭＳ Ｐゴシック" pitchFamily="-110" charset="-128"/>
        </a:defRPr>
      </a:lvl5pPr>
      <a:lvl6pPr marL="457200" algn="l" rtl="0" fontAlgn="base">
        <a:spcBef>
          <a:spcPct val="0"/>
        </a:spcBef>
        <a:spcAft>
          <a:spcPct val="0"/>
        </a:spcAft>
        <a:defRPr sz="3200" b="1">
          <a:solidFill>
            <a:srgbClr val="010000"/>
          </a:solidFill>
          <a:latin typeface="Arial" charset="0"/>
        </a:defRPr>
      </a:lvl6pPr>
      <a:lvl7pPr marL="914400" algn="l" rtl="0" fontAlgn="base">
        <a:spcBef>
          <a:spcPct val="0"/>
        </a:spcBef>
        <a:spcAft>
          <a:spcPct val="0"/>
        </a:spcAft>
        <a:defRPr sz="3200" b="1">
          <a:solidFill>
            <a:srgbClr val="010000"/>
          </a:solidFill>
          <a:latin typeface="Arial" charset="0"/>
        </a:defRPr>
      </a:lvl7pPr>
      <a:lvl8pPr marL="1371600" algn="l" rtl="0" fontAlgn="base">
        <a:spcBef>
          <a:spcPct val="0"/>
        </a:spcBef>
        <a:spcAft>
          <a:spcPct val="0"/>
        </a:spcAft>
        <a:defRPr sz="3200" b="1">
          <a:solidFill>
            <a:srgbClr val="010000"/>
          </a:solidFill>
          <a:latin typeface="Arial" charset="0"/>
        </a:defRPr>
      </a:lvl8pPr>
      <a:lvl9pPr marL="1828800" algn="l" rtl="0" fontAlgn="base">
        <a:spcBef>
          <a:spcPct val="0"/>
        </a:spcBef>
        <a:spcAft>
          <a:spcPct val="0"/>
        </a:spcAft>
        <a:defRPr sz="3200" b="1">
          <a:solidFill>
            <a:srgbClr val="010000"/>
          </a:solidFill>
          <a:latin typeface="Arial" charset="0"/>
        </a:defRPr>
      </a:lvl9pPr>
    </p:titleStyle>
    <p:bodyStyle>
      <a:lvl1pPr marL="234950" indent="-234950" algn="l" rtl="0" eaLnBrk="0" fontAlgn="base" hangingPunct="0">
        <a:spcBef>
          <a:spcPct val="20000"/>
        </a:spcBef>
        <a:spcAft>
          <a:spcPct val="0"/>
        </a:spcAft>
        <a:buFont typeface="Times" charset="0"/>
        <a:buChar char="•"/>
        <a:defRPr sz="2800">
          <a:solidFill>
            <a:schemeClr val="bg2"/>
          </a:solidFill>
          <a:latin typeface="+mn-lt"/>
          <a:ea typeface="ＭＳ Ｐゴシック" pitchFamily="-110" charset="-128"/>
          <a:cs typeface="ＭＳ Ｐゴシック" pitchFamily="-110" charset="-128"/>
        </a:defRPr>
      </a:lvl1pPr>
      <a:lvl2pPr marL="742950" indent="-285750" algn="l" rtl="0" eaLnBrk="0" fontAlgn="base" hangingPunct="0">
        <a:spcBef>
          <a:spcPct val="20000"/>
        </a:spcBef>
        <a:spcAft>
          <a:spcPct val="0"/>
        </a:spcAft>
        <a:buClr>
          <a:srgbClr val="CF142B"/>
        </a:buClr>
        <a:buFont typeface="Times" charset="0"/>
        <a:buChar char="•"/>
        <a:defRPr sz="2600">
          <a:solidFill>
            <a:schemeClr val="bg2"/>
          </a:solidFill>
          <a:latin typeface="+mn-lt"/>
          <a:ea typeface="ＭＳ Ｐゴシック" pitchFamily="-110" charset="-128"/>
        </a:defRPr>
      </a:lvl2pPr>
      <a:lvl3pPr marL="1143000" indent="-228600" algn="l" rtl="0" eaLnBrk="0" fontAlgn="base" hangingPunct="0">
        <a:spcBef>
          <a:spcPct val="20000"/>
        </a:spcBef>
        <a:spcAft>
          <a:spcPct val="0"/>
        </a:spcAft>
        <a:buFont typeface="Times" charset="0"/>
        <a:buChar char="•"/>
        <a:defRPr sz="2400">
          <a:solidFill>
            <a:schemeClr val="bg2"/>
          </a:solidFill>
          <a:latin typeface="+mn-lt"/>
          <a:ea typeface="ＭＳ Ｐゴシック" pitchFamily="-110" charset="-128"/>
        </a:defRPr>
      </a:lvl3pPr>
      <a:lvl4pPr marL="1600200" indent="-228600" algn="l" rtl="0" eaLnBrk="0" fontAlgn="base" hangingPunct="0">
        <a:spcBef>
          <a:spcPct val="20000"/>
        </a:spcBef>
        <a:spcAft>
          <a:spcPct val="0"/>
        </a:spcAft>
        <a:buClr>
          <a:srgbClr val="CF142B"/>
        </a:buClr>
        <a:buFont typeface="Times" charset="0"/>
        <a:buChar char="•"/>
        <a:defRPr sz="2000">
          <a:solidFill>
            <a:schemeClr val="bg2"/>
          </a:solidFill>
          <a:latin typeface="+mn-lt"/>
          <a:ea typeface="ＭＳ Ｐゴシック" pitchFamily="-110" charset="-128"/>
        </a:defRPr>
      </a:lvl4pPr>
      <a:lvl5pPr marL="2057400" indent="-228600" algn="l" rtl="0" eaLnBrk="0" fontAlgn="base" hangingPunct="0">
        <a:spcBef>
          <a:spcPct val="20000"/>
        </a:spcBef>
        <a:spcAft>
          <a:spcPct val="0"/>
        </a:spcAft>
        <a:buFont typeface="Times" charset="0"/>
        <a:buChar char="•"/>
        <a:defRPr sz="2000">
          <a:solidFill>
            <a:schemeClr val="bg2"/>
          </a:solidFill>
          <a:latin typeface="+mn-lt"/>
          <a:ea typeface="ＭＳ Ｐゴシック" pitchFamily="-110" charset="-128"/>
        </a:defRPr>
      </a:lvl5pPr>
      <a:lvl6pPr marL="2514600" indent="-228600" algn="l" rtl="0" fontAlgn="base">
        <a:spcBef>
          <a:spcPct val="20000"/>
        </a:spcBef>
        <a:spcAft>
          <a:spcPct val="0"/>
        </a:spcAft>
        <a:buFont typeface="Times" charset="0"/>
        <a:buChar char="•"/>
        <a:defRPr sz="2000">
          <a:solidFill>
            <a:schemeClr val="bg2"/>
          </a:solidFill>
          <a:latin typeface="+mn-lt"/>
        </a:defRPr>
      </a:lvl6pPr>
      <a:lvl7pPr marL="2971800" indent="-228600" algn="l" rtl="0" fontAlgn="base">
        <a:spcBef>
          <a:spcPct val="20000"/>
        </a:spcBef>
        <a:spcAft>
          <a:spcPct val="0"/>
        </a:spcAft>
        <a:buFont typeface="Times" charset="0"/>
        <a:buChar char="•"/>
        <a:defRPr sz="2000">
          <a:solidFill>
            <a:schemeClr val="bg2"/>
          </a:solidFill>
          <a:latin typeface="+mn-lt"/>
        </a:defRPr>
      </a:lvl7pPr>
      <a:lvl8pPr marL="3429000" indent="-228600" algn="l" rtl="0" fontAlgn="base">
        <a:spcBef>
          <a:spcPct val="20000"/>
        </a:spcBef>
        <a:spcAft>
          <a:spcPct val="0"/>
        </a:spcAft>
        <a:buFont typeface="Times" charset="0"/>
        <a:buChar char="•"/>
        <a:defRPr sz="2000">
          <a:solidFill>
            <a:schemeClr val="bg2"/>
          </a:solidFill>
          <a:latin typeface="+mn-lt"/>
        </a:defRPr>
      </a:lvl8pPr>
      <a:lvl9pPr marL="3886200" indent="-228600" algn="l" rtl="0" fontAlgn="base">
        <a:spcBef>
          <a:spcPct val="20000"/>
        </a:spcBef>
        <a:spcAft>
          <a:spcPct val="0"/>
        </a:spcAft>
        <a:buFont typeface="Times"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acm.csusb.edu/webaccessibility/default.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accessibility.csusb.edu/"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acm.csusb.edu/webaccessibility/mobileDeviceAccessibility.htm"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idx="4294967295"/>
          </p:nvPr>
        </p:nvSpPr>
        <p:spPr>
          <a:xfrm>
            <a:off x="228600" y="2362200"/>
            <a:ext cx="8610600" cy="1905000"/>
          </a:xfrm>
        </p:spPr>
        <p:txBody>
          <a:bodyPr/>
          <a:lstStyle/>
          <a:p>
            <a:pPr algn="ctr"/>
            <a:r>
              <a:rPr lang="en-US" sz="3800" b="1" dirty="0" smtClean="0">
                <a:solidFill>
                  <a:schemeClr val="bg1"/>
                </a:solidFill>
              </a:rPr>
              <a:t>Scalable Solutions for Implementing Accessible Technology in </a:t>
            </a:r>
            <a:br>
              <a:rPr lang="en-US" sz="3800" b="1" dirty="0" smtClean="0">
                <a:solidFill>
                  <a:schemeClr val="bg1"/>
                </a:solidFill>
              </a:rPr>
            </a:br>
            <a:r>
              <a:rPr lang="en-US" sz="3800" b="1" dirty="0" smtClean="0">
                <a:solidFill>
                  <a:schemeClr val="bg1"/>
                </a:solidFill>
              </a:rPr>
              <a:t>Postsecondary Institutions</a:t>
            </a:r>
            <a:endParaRPr lang="en-US" sz="3800" b="1" dirty="0">
              <a:solidFill>
                <a:schemeClr val="bg1"/>
              </a:solidFill>
            </a:endParaRPr>
          </a:p>
        </p:txBody>
      </p:sp>
      <p:sp>
        <p:nvSpPr>
          <p:cNvPr id="2" name="TextBox 1"/>
          <p:cNvSpPr txBox="1"/>
          <p:nvPr/>
        </p:nvSpPr>
        <p:spPr>
          <a:xfrm>
            <a:off x="2209800" y="5334000"/>
            <a:ext cx="4648200" cy="1384995"/>
          </a:xfrm>
          <a:prstGeom prst="rect">
            <a:avLst/>
          </a:prstGeom>
          <a:noFill/>
        </p:spPr>
        <p:txBody>
          <a:bodyPr wrap="square" rtlCol="0">
            <a:spAutoFit/>
          </a:bodyPr>
          <a:lstStyle/>
          <a:p>
            <a:pPr algn="ctr"/>
            <a:r>
              <a:rPr lang="en-US" sz="2800" b="1" dirty="0" smtClean="0"/>
              <a:t>EDUCAUSE 2012</a:t>
            </a:r>
          </a:p>
          <a:p>
            <a:pPr algn="ctr"/>
            <a:r>
              <a:rPr lang="en-US" sz="2800" b="1" dirty="0" smtClean="0"/>
              <a:t>Denver CO</a:t>
            </a:r>
          </a:p>
          <a:p>
            <a:pPr algn="ctr"/>
            <a:r>
              <a:rPr lang="en-US" sz="2800" b="1" dirty="0" smtClean="0"/>
              <a:t>November 8, 2012</a:t>
            </a:r>
            <a:endParaRPr lang="en-US" sz="2800" b="1" dirty="0"/>
          </a:p>
        </p:txBody>
      </p:sp>
    </p:spTree>
    <p:extLst>
      <p:ext uri="{BB962C8B-B14F-4D97-AF65-F5344CB8AC3E}">
        <p14:creationId xmlns:p14="http://schemas.microsoft.com/office/powerpoint/2010/main" val="545689982"/>
      </p:ext>
    </p:extLst>
  </p:cSld>
  <p:clrMapOvr>
    <a:masterClrMapping/>
  </p:clrMapOvr>
  <mc:AlternateContent xmlns:mc="http://schemas.openxmlformats.org/markup-compatibility/2006" xmlns:p14="http://schemas.microsoft.com/office/powerpoint/2010/main">
    <mc:Choice Requires="p14">
      <p:transition spd="slow" p14:dur="2000" advTm="2980"/>
    </mc:Choice>
    <mc:Fallback xmlns="">
      <p:transition spd="slow" advTm="298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457200"/>
          </a:xfrm>
        </p:spPr>
        <p:txBody>
          <a:bodyPr/>
          <a:lstStyle/>
          <a:p>
            <a:r>
              <a:rPr lang="en-US" sz="2800" dirty="0" smtClean="0"/>
              <a:t>Goal and Success Indicators</a:t>
            </a:r>
            <a:endParaRPr lang="en-US" sz="2800" dirty="0"/>
          </a:p>
        </p:txBody>
      </p:sp>
      <p:sp>
        <p:nvSpPr>
          <p:cNvPr id="3" name="Content Placeholder 2"/>
          <p:cNvSpPr>
            <a:spLocks noGrp="1"/>
          </p:cNvSpPr>
          <p:nvPr>
            <p:ph idx="1"/>
          </p:nvPr>
        </p:nvSpPr>
        <p:spPr>
          <a:xfrm>
            <a:off x="533400" y="1676400"/>
            <a:ext cx="8229600" cy="1295400"/>
          </a:xfrm>
        </p:spPr>
        <p:txBody>
          <a:bodyPr/>
          <a:lstStyle/>
          <a:p>
            <a:pPr>
              <a:spcAft>
                <a:spcPts val="1200"/>
              </a:spcAft>
            </a:pPr>
            <a:r>
              <a:rPr lang="en-US" sz="2000" dirty="0" smtClean="0"/>
              <a:t>Web </a:t>
            </a:r>
            <a:r>
              <a:rPr lang="en-US" sz="2000" dirty="0"/>
              <a:t>Accessibility Evaluation </a:t>
            </a:r>
            <a:r>
              <a:rPr lang="en-US" sz="2000" dirty="0" smtClean="0"/>
              <a:t>Process Area</a:t>
            </a:r>
            <a:endParaRPr lang="en-US" sz="2000" dirty="0"/>
          </a:p>
          <a:p>
            <a:pPr>
              <a:spcAft>
                <a:spcPts val="1200"/>
              </a:spcAft>
            </a:pPr>
            <a:r>
              <a:rPr lang="en-US" sz="2000" dirty="0"/>
              <a:t>Goal 1.0 Identify and repair or replace inaccessible websites, web applications, and digital content.</a:t>
            </a:r>
          </a:p>
          <a:p>
            <a:endParaRPr lang="en-US" dirty="0"/>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pPr>
                <a:defRPr/>
              </a:pPr>
              <a:t>10</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129494053"/>
              </p:ext>
            </p:extLst>
          </p:nvPr>
        </p:nvGraphicFramePr>
        <p:xfrm>
          <a:off x="609600" y="3276601"/>
          <a:ext cx="8010525" cy="2743199"/>
        </p:xfrm>
        <a:graphic>
          <a:graphicData uri="http://schemas.openxmlformats.org/drawingml/2006/table">
            <a:tbl>
              <a:tblPr firstRow="1" firstCol="1" bandRow="1">
                <a:tableStyleId>{5C22544A-7EE6-4342-B048-85BDC9FD1C3A}</a:tableStyleId>
              </a:tblPr>
              <a:tblGrid>
                <a:gridCol w="6943725"/>
                <a:gridCol w="1066800"/>
              </a:tblGrid>
              <a:tr h="673970">
                <a:tc>
                  <a:txBody>
                    <a:bodyPr/>
                    <a:lstStyle/>
                    <a:p>
                      <a:pPr marL="0" marR="0">
                        <a:lnSpc>
                          <a:spcPct val="115000"/>
                        </a:lnSpc>
                        <a:spcBef>
                          <a:spcPts val="0"/>
                        </a:spcBef>
                        <a:spcAft>
                          <a:spcPts val="0"/>
                        </a:spcAft>
                      </a:pPr>
                      <a:r>
                        <a:rPr lang="en-US" sz="1400" baseline="0" dirty="0">
                          <a:effectLst/>
                        </a:rPr>
                        <a:t>Success Indicator</a:t>
                      </a:r>
                      <a:endParaRPr lang="en-US" sz="1400" baseline="0" dirty="0">
                        <a:effectLst/>
                        <a:latin typeface="Calibri"/>
                        <a:ea typeface="Calibri"/>
                        <a:cs typeface="Times New Roman"/>
                      </a:endParaRPr>
                    </a:p>
                  </a:txBody>
                  <a:tcPr marL="47440" marR="47440" marT="0" marB="0">
                    <a:solidFill>
                      <a:srgbClr val="0269BE"/>
                    </a:solidFill>
                  </a:tcPr>
                </a:tc>
                <a:tc>
                  <a:txBody>
                    <a:bodyPr/>
                    <a:lstStyle/>
                    <a:p>
                      <a:pPr marL="0" marR="0">
                        <a:lnSpc>
                          <a:spcPct val="115000"/>
                        </a:lnSpc>
                        <a:spcBef>
                          <a:spcPts val="0"/>
                        </a:spcBef>
                        <a:spcAft>
                          <a:spcPts val="0"/>
                        </a:spcAft>
                      </a:pPr>
                      <a:r>
                        <a:rPr lang="en-US" sz="1200" baseline="0" dirty="0" smtClean="0">
                          <a:solidFill>
                            <a:schemeClr val="tx1"/>
                          </a:solidFill>
                          <a:effectLst/>
                        </a:rPr>
                        <a:t>Status Level</a:t>
                      </a:r>
                      <a:endParaRPr lang="en-US" sz="1200" baseline="0" dirty="0">
                        <a:solidFill>
                          <a:schemeClr val="tx1"/>
                        </a:solidFill>
                        <a:effectLst/>
                        <a:latin typeface="Calibri"/>
                        <a:ea typeface="Calibri"/>
                        <a:cs typeface="Times New Roman"/>
                      </a:endParaRPr>
                    </a:p>
                  </a:txBody>
                  <a:tcPr marL="47440" marR="47440" marT="0" marB="0">
                    <a:solidFill>
                      <a:srgbClr val="B4DDFE"/>
                    </a:solidFill>
                  </a:tcPr>
                </a:tc>
              </a:tr>
              <a:tr h="656323">
                <a:tc>
                  <a:txBody>
                    <a:bodyPr/>
                    <a:lstStyle/>
                    <a:p>
                      <a:pPr marL="457200" marR="0" lvl="1" indent="0">
                        <a:lnSpc>
                          <a:spcPct val="115000"/>
                        </a:lnSpc>
                        <a:spcBef>
                          <a:spcPts val="0"/>
                        </a:spcBef>
                        <a:spcAft>
                          <a:spcPts val="0"/>
                        </a:spcAft>
                        <a:buFont typeface="+mj-lt"/>
                        <a:buNone/>
                        <a:tabLst>
                          <a:tab pos="914400" algn="l"/>
                        </a:tabLst>
                      </a:pPr>
                      <a:r>
                        <a:rPr lang="en-US" sz="1400" baseline="0" dirty="0" smtClean="0">
                          <a:effectLst/>
                        </a:rPr>
                        <a:t>1.1  Assigned </a:t>
                      </a:r>
                      <a:r>
                        <a:rPr lang="en-US" sz="1400" baseline="0" dirty="0">
                          <a:effectLst/>
                        </a:rPr>
                        <a:t>responsibility for the evaluation process to a body (person(s) </a:t>
                      </a:r>
                      <a:r>
                        <a:rPr lang="en-US" sz="1400" baseline="0" dirty="0" smtClean="0">
                          <a:effectLst/>
                        </a:rPr>
                        <a:t>  or </a:t>
                      </a:r>
                      <a:r>
                        <a:rPr lang="en-US" sz="1400" baseline="0" dirty="0">
                          <a:effectLst/>
                        </a:rPr>
                        <a:t>business entity).</a:t>
                      </a:r>
                      <a:endParaRPr lang="en-US" sz="1400" baseline="0" dirty="0">
                        <a:effectLst/>
                        <a:latin typeface="Calibri"/>
                        <a:ea typeface="Calibri"/>
                        <a:cs typeface="Times New Roman"/>
                      </a:endParaRPr>
                    </a:p>
                  </a:txBody>
                  <a:tcPr marL="47440" marR="47440" marT="0" marB="0">
                    <a:solidFill>
                      <a:srgbClr val="0269BE"/>
                    </a:solidFill>
                  </a:tcPr>
                </a:tc>
                <a:tc>
                  <a:txBody>
                    <a:bodyPr/>
                    <a:lstStyle/>
                    <a:p>
                      <a:pPr marL="0" marR="0" algn="ctr">
                        <a:lnSpc>
                          <a:spcPct val="115000"/>
                        </a:lnSpc>
                        <a:spcBef>
                          <a:spcPts val="0"/>
                        </a:spcBef>
                        <a:spcAft>
                          <a:spcPts val="0"/>
                        </a:spcAft>
                      </a:pPr>
                      <a:r>
                        <a:rPr lang="en-US" sz="1400" baseline="0" dirty="0" smtClean="0">
                          <a:effectLst/>
                          <a:latin typeface="Calibri"/>
                          <a:ea typeface="Calibri"/>
                          <a:cs typeface="Times New Roman"/>
                        </a:rPr>
                        <a:t>Established</a:t>
                      </a:r>
                      <a:endParaRPr lang="en-US" sz="1400" baseline="0" dirty="0">
                        <a:effectLst/>
                        <a:latin typeface="Calibri"/>
                        <a:ea typeface="Calibri"/>
                        <a:cs typeface="Times New Roman"/>
                      </a:endParaRPr>
                    </a:p>
                  </a:txBody>
                  <a:tcPr marL="47440" marR="47440" marT="0" marB="0">
                    <a:solidFill>
                      <a:srgbClr val="B4DDFE"/>
                    </a:solidFill>
                  </a:tcPr>
                </a:tc>
              </a:tr>
              <a:tr h="437548">
                <a:tc>
                  <a:txBody>
                    <a:bodyPr/>
                    <a:lstStyle/>
                    <a:p>
                      <a:pPr marL="457200" marR="0" lvl="1" indent="0">
                        <a:lnSpc>
                          <a:spcPct val="115000"/>
                        </a:lnSpc>
                        <a:spcBef>
                          <a:spcPts val="0"/>
                        </a:spcBef>
                        <a:spcAft>
                          <a:spcPts val="0"/>
                        </a:spcAft>
                        <a:buFont typeface="+mj-lt"/>
                        <a:buNone/>
                        <a:tabLst>
                          <a:tab pos="914400" algn="l"/>
                        </a:tabLst>
                      </a:pPr>
                      <a:r>
                        <a:rPr lang="en-US" sz="1400" baseline="0" dirty="0" smtClean="0">
                          <a:effectLst/>
                        </a:rPr>
                        <a:t>1.2  </a:t>
                      </a:r>
                      <a:r>
                        <a:rPr lang="en-US" sz="1400" b="1" kern="1200" dirty="0" smtClean="0">
                          <a:solidFill>
                            <a:schemeClr val="lt1"/>
                          </a:solidFill>
                          <a:effectLst/>
                          <a:latin typeface="+mn-lt"/>
                          <a:ea typeface="+mn-ea"/>
                          <a:cs typeface="+mn-cs"/>
                        </a:rPr>
                        <a:t>Inventoried all campus websites and web applications</a:t>
                      </a:r>
                      <a:endParaRPr lang="en-US" sz="1400" baseline="0" dirty="0">
                        <a:effectLst/>
                        <a:latin typeface="Calibri"/>
                        <a:ea typeface="Calibri"/>
                        <a:cs typeface="Times New Roman"/>
                      </a:endParaRPr>
                    </a:p>
                  </a:txBody>
                  <a:tcPr marL="47440" marR="47440" marT="0" marB="0">
                    <a:solidFill>
                      <a:srgbClr val="0269BE"/>
                    </a:solidFill>
                  </a:tcPr>
                </a:tc>
                <a:tc>
                  <a:txBody>
                    <a:bodyPr/>
                    <a:lstStyle/>
                    <a:p>
                      <a:pPr marL="0" marR="0" algn="ctr">
                        <a:lnSpc>
                          <a:spcPct val="115000"/>
                        </a:lnSpc>
                        <a:spcBef>
                          <a:spcPts val="0"/>
                        </a:spcBef>
                        <a:spcAft>
                          <a:spcPts val="0"/>
                        </a:spcAft>
                      </a:pPr>
                      <a:r>
                        <a:rPr lang="en-US" sz="1400" baseline="0" dirty="0" smtClean="0">
                          <a:effectLst/>
                          <a:latin typeface="Calibri"/>
                          <a:ea typeface="Calibri"/>
                          <a:cs typeface="Times New Roman"/>
                        </a:rPr>
                        <a:t>Established</a:t>
                      </a:r>
                      <a:endParaRPr lang="en-US" sz="1400" baseline="0" dirty="0">
                        <a:effectLst/>
                        <a:latin typeface="Calibri"/>
                        <a:ea typeface="Calibri"/>
                        <a:cs typeface="Times New Roman"/>
                      </a:endParaRPr>
                    </a:p>
                  </a:txBody>
                  <a:tcPr marL="47440" marR="47440" marT="0" marB="0">
                    <a:solidFill>
                      <a:srgbClr val="B4DDFE"/>
                    </a:solidFill>
                  </a:tcPr>
                </a:tc>
              </a:tr>
              <a:tr h="975358">
                <a:tc>
                  <a:txBody>
                    <a:bodyPr/>
                    <a:lstStyle/>
                    <a:p>
                      <a:pPr marL="457200" marR="0" lvl="1" indent="0">
                        <a:lnSpc>
                          <a:spcPct val="115000"/>
                        </a:lnSpc>
                        <a:spcBef>
                          <a:spcPts val="0"/>
                        </a:spcBef>
                        <a:spcAft>
                          <a:spcPts val="0"/>
                        </a:spcAft>
                        <a:buFont typeface="+mj-lt"/>
                        <a:buNone/>
                      </a:pPr>
                      <a:r>
                        <a:rPr lang="en-US" sz="1400" baseline="0" dirty="0" smtClean="0">
                          <a:effectLst/>
                        </a:rPr>
                        <a:t>1.3  Established </a:t>
                      </a:r>
                      <a:r>
                        <a:rPr lang="en-US" sz="1400" baseline="0" dirty="0">
                          <a:effectLst/>
                        </a:rPr>
                        <a:t>a process to perform regularly scheduled accessibility audits using established criteria to identify websites that need remediation.  </a:t>
                      </a:r>
                      <a:endParaRPr lang="en-US" sz="1400" baseline="0" dirty="0">
                        <a:effectLst/>
                        <a:latin typeface="Calibri"/>
                        <a:ea typeface="Calibri"/>
                        <a:cs typeface="Times New Roman"/>
                      </a:endParaRPr>
                    </a:p>
                  </a:txBody>
                  <a:tcPr marL="47440" marR="47440" marT="0" marB="0">
                    <a:solidFill>
                      <a:srgbClr val="0269BE"/>
                    </a:solidFill>
                  </a:tcPr>
                </a:tc>
                <a:tc>
                  <a:txBody>
                    <a:bodyPr/>
                    <a:lstStyle/>
                    <a:p>
                      <a:pPr marL="0" marR="0" algn="ctr">
                        <a:lnSpc>
                          <a:spcPct val="115000"/>
                        </a:lnSpc>
                        <a:spcBef>
                          <a:spcPts val="0"/>
                        </a:spcBef>
                        <a:spcAft>
                          <a:spcPts val="0"/>
                        </a:spcAft>
                      </a:pPr>
                      <a:r>
                        <a:rPr lang="en-US" sz="1400" baseline="0" dirty="0" smtClean="0">
                          <a:effectLst/>
                          <a:latin typeface="Calibri"/>
                          <a:ea typeface="Calibri"/>
                          <a:cs typeface="Times New Roman"/>
                        </a:rPr>
                        <a:t>Defined</a:t>
                      </a:r>
                      <a:endParaRPr lang="en-US" sz="1400" baseline="0" dirty="0">
                        <a:effectLst/>
                        <a:latin typeface="Calibri"/>
                        <a:ea typeface="Calibri"/>
                        <a:cs typeface="Times New Roman"/>
                      </a:endParaRPr>
                    </a:p>
                  </a:txBody>
                  <a:tcPr marL="47440" marR="47440" marT="0" marB="0">
                    <a:solidFill>
                      <a:srgbClr val="B4DDFE"/>
                    </a:solidFill>
                  </a:tcPr>
                </a:tc>
              </a:tr>
            </a:tbl>
          </a:graphicData>
        </a:graphic>
      </p:graphicFrame>
    </p:spTree>
    <p:extLst>
      <p:ext uri="{BB962C8B-B14F-4D97-AF65-F5344CB8AC3E}">
        <p14:creationId xmlns:p14="http://schemas.microsoft.com/office/powerpoint/2010/main" val="29179192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533400"/>
          </a:xfrm>
        </p:spPr>
        <p:txBody>
          <a:bodyPr/>
          <a:lstStyle/>
          <a:p>
            <a:r>
              <a:rPr lang="en-US" dirty="0"/>
              <a:t>Measuring Progress – Status Levels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44694923"/>
              </p:ext>
            </p:extLst>
          </p:nvPr>
        </p:nvGraphicFramePr>
        <p:xfrm>
          <a:off x="228600" y="2057401"/>
          <a:ext cx="8534400" cy="4572000"/>
        </p:xfrm>
        <a:graphic>
          <a:graphicData uri="http://schemas.openxmlformats.org/drawingml/2006/table">
            <a:tbl>
              <a:tblPr firstRow="1" firstCol="1" bandRow="1">
                <a:tableStyleId>{5C22544A-7EE6-4342-B048-85BDC9FD1C3A}</a:tableStyleId>
              </a:tblPr>
              <a:tblGrid>
                <a:gridCol w="1292230"/>
                <a:gridCol w="2556060"/>
                <a:gridCol w="2414056"/>
                <a:gridCol w="2272054"/>
              </a:tblGrid>
              <a:tr h="523327">
                <a:tc>
                  <a:txBody>
                    <a:bodyPr/>
                    <a:lstStyle/>
                    <a:p>
                      <a:pPr marL="0" marR="0" indent="0">
                        <a:lnSpc>
                          <a:spcPct val="115000"/>
                        </a:lnSpc>
                        <a:spcBef>
                          <a:spcPts val="0"/>
                        </a:spcBef>
                        <a:spcAft>
                          <a:spcPts val="0"/>
                        </a:spcAft>
                      </a:pPr>
                      <a:r>
                        <a:rPr lang="en-US" sz="900" dirty="0">
                          <a:effectLst/>
                        </a:rPr>
                        <a:t>Status Levels</a:t>
                      </a:r>
                      <a:endParaRPr lang="en-US" sz="900" dirty="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0"/>
                        </a:spcAft>
                      </a:pPr>
                      <a:r>
                        <a:rPr lang="en-US" sz="900">
                          <a:effectLst/>
                        </a:rPr>
                        <a:t>Description for Procedures</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0"/>
                        </a:spcAft>
                      </a:pPr>
                      <a:r>
                        <a:rPr lang="en-US" sz="900" dirty="0">
                          <a:effectLst/>
                        </a:rPr>
                        <a:t>Description for Documentation</a:t>
                      </a:r>
                      <a:endParaRPr lang="en-US" sz="900" dirty="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400"/>
                        </a:spcAft>
                      </a:pPr>
                      <a:r>
                        <a:rPr lang="en-US" sz="900">
                          <a:effectLst/>
                        </a:rPr>
                        <a:t>Description for Resources</a:t>
                      </a:r>
                      <a:endParaRPr lang="en-US" sz="900">
                        <a:effectLst/>
                        <a:latin typeface="Calibri"/>
                        <a:ea typeface="Calibri"/>
                        <a:cs typeface="Times New Roman"/>
                      </a:endParaRPr>
                    </a:p>
                  </a:txBody>
                  <a:tcPr marL="56472" marR="56472" marT="0" marB="0"/>
                </a:tc>
              </a:tr>
              <a:tr h="296561">
                <a:tc>
                  <a:txBody>
                    <a:bodyPr/>
                    <a:lstStyle/>
                    <a:p>
                      <a:pPr marL="0" marR="0" indent="0">
                        <a:lnSpc>
                          <a:spcPct val="115000"/>
                        </a:lnSpc>
                        <a:spcBef>
                          <a:spcPts val="0"/>
                        </a:spcBef>
                        <a:spcAft>
                          <a:spcPts val="0"/>
                        </a:spcAft>
                      </a:pPr>
                      <a:r>
                        <a:rPr lang="en-US" sz="900">
                          <a:effectLst/>
                        </a:rPr>
                        <a:t>Not Started</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400"/>
                        </a:spcAft>
                      </a:pPr>
                      <a:r>
                        <a:rPr lang="en-US" sz="900">
                          <a:effectLst/>
                        </a:rPr>
                        <a:t>No action has been taken yet.</a:t>
                      </a:r>
                      <a:endParaRPr lang="en-US" sz="900">
                        <a:effectLst/>
                        <a:latin typeface="Calibri"/>
                        <a:ea typeface="Calibri"/>
                        <a:cs typeface="Times New Roman"/>
                      </a:endParaRPr>
                    </a:p>
                  </a:txBody>
                  <a:tcPr marL="56472" marR="56472" marT="0" marB="0"/>
                </a:tc>
                <a:tc>
                  <a:txBody>
                    <a:bodyPr/>
                    <a:lstStyle/>
                    <a:p>
                      <a:pPr marL="0" marR="0">
                        <a:lnSpc>
                          <a:spcPct val="115000"/>
                        </a:lnSpc>
                        <a:spcBef>
                          <a:spcPts val="0"/>
                        </a:spcBef>
                        <a:spcAft>
                          <a:spcPts val="1000"/>
                        </a:spcAft>
                      </a:pPr>
                      <a:r>
                        <a:rPr lang="en-US" sz="900">
                          <a:effectLst/>
                        </a:rPr>
                        <a:t>No documentation has yet been generated.</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400"/>
                        </a:spcAft>
                      </a:pPr>
                      <a:r>
                        <a:rPr lang="en-US" sz="900">
                          <a:effectLst/>
                        </a:rPr>
                        <a:t>No resources have yet been allocated.</a:t>
                      </a:r>
                      <a:endParaRPr lang="en-US" sz="900">
                        <a:effectLst/>
                        <a:latin typeface="Calibri"/>
                        <a:ea typeface="Calibri"/>
                        <a:cs typeface="Times New Roman"/>
                      </a:endParaRPr>
                    </a:p>
                  </a:txBody>
                  <a:tcPr marL="56472" marR="56472" marT="0" marB="0"/>
                </a:tc>
              </a:tr>
              <a:tr h="660432">
                <a:tc>
                  <a:txBody>
                    <a:bodyPr/>
                    <a:lstStyle/>
                    <a:p>
                      <a:pPr marL="0" marR="0" indent="0">
                        <a:lnSpc>
                          <a:spcPct val="115000"/>
                        </a:lnSpc>
                        <a:spcBef>
                          <a:spcPts val="0"/>
                        </a:spcBef>
                        <a:spcAft>
                          <a:spcPts val="0"/>
                        </a:spcAft>
                      </a:pPr>
                      <a:r>
                        <a:rPr lang="en-US" sz="900">
                          <a:effectLst/>
                        </a:rPr>
                        <a:t>Initiated</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400"/>
                        </a:spcAft>
                      </a:pPr>
                      <a:r>
                        <a:rPr lang="en-US" sz="900">
                          <a:effectLst/>
                        </a:rPr>
                        <a:t>The campus has an ad hoc or developing practice. Procedures, if in place, are generally ad hoc.</a:t>
                      </a:r>
                      <a:endParaRPr lang="en-US" sz="900">
                        <a:effectLst/>
                        <a:latin typeface="Calibri"/>
                        <a:ea typeface="Calibri"/>
                        <a:cs typeface="Times New Roman"/>
                      </a:endParaRPr>
                    </a:p>
                  </a:txBody>
                  <a:tcPr marL="56472" marR="56472" marT="0" marB="0"/>
                </a:tc>
                <a:tc>
                  <a:txBody>
                    <a:bodyPr/>
                    <a:lstStyle/>
                    <a:p>
                      <a:pPr marL="0" marR="0">
                        <a:lnSpc>
                          <a:spcPct val="115000"/>
                        </a:lnSpc>
                        <a:spcBef>
                          <a:spcPts val="0"/>
                        </a:spcBef>
                        <a:spcAft>
                          <a:spcPts val="1000"/>
                        </a:spcAft>
                      </a:pPr>
                      <a:r>
                        <a:rPr lang="en-US" sz="900">
                          <a:effectLst/>
                        </a:rPr>
                        <a:t>Documentation is generally absent.</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400"/>
                        </a:spcAft>
                      </a:pPr>
                      <a:r>
                        <a:rPr lang="en-US" sz="900">
                          <a:effectLst/>
                        </a:rPr>
                        <a:t>Resources have been tentatively identified but not yet allocated.</a:t>
                      </a:r>
                      <a:endParaRPr lang="en-US" sz="900">
                        <a:effectLst/>
                        <a:latin typeface="Calibri"/>
                        <a:ea typeface="Calibri"/>
                        <a:cs typeface="Times New Roman"/>
                      </a:endParaRPr>
                    </a:p>
                  </a:txBody>
                  <a:tcPr marL="56472" marR="56472" marT="0" marB="0"/>
                </a:tc>
              </a:tr>
              <a:tr h="660432">
                <a:tc>
                  <a:txBody>
                    <a:bodyPr/>
                    <a:lstStyle/>
                    <a:p>
                      <a:pPr marL="0" marR="0" indent="0">
                        <a:lnSpc>
                          <a:spcPct val="115000"/>
                        </a:lnSpc>
                        <a:spcBef>
                          <a:spcPts val="0"/>
                        </a:spcBef>
                        <a:spcAft>
                          <a:spcPts val="0"/>
                        </a:spcAft>
                      </a:pPr>
                      <a:r>
                        <a:rPr lang="en-US" sz="900">
                          <a:effectLst/>
                        </a:rPr>
                        <a:t>Defined</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0"/>
                        </a:spcAft>
                      </a:pPr>
                      <a:r>
                        <a:rPr lang="en-US" sz="900">
                          <a:effectLst/>
                        </a:rPr>
                        <a:t>The campus has a common practice. Procedures, if in place, are consistent but informal.</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0"/>
                        </a:spcAft>
                      </a:pPr>
                      <a:r>
                        <a:rPr lang="en-US" sz="900">
                          <a:effectLst/>
                        </a:rPr>
                        <a:t>Documentation, if present, is in working draft.</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400"/>
                        </a:spcAft>
                      </a:pPr>
                      <a:r>
                        <a:rPr lang="en-US" sz="900">
                          <a:effectLst/>
                        </a:rPr>
                        <a:t>Resources have been firmly identified but not yet allocated.</a:t>
                      </a:r>
                      <a:endParaRPr lang="en-US" sz="900">
                        <a:effectLst/>
                        <a:latin typeface="Calibri"/>
                        <a:ea typeface="Calibri"/>
                        <a:cs typeface="Times New Roman"/>
                      </a:endParaRPr>
                    </a:p>
                  </a:txBody>
                  <a:tcPr marL="56472" marR="56472" marT="0" marB="0"/>
                </a:tc>
              </a:tr>
              <a:tr h="435458">
                <a:tc>
                  <a:txBody>
                    <a:bodyPr/>
                    <a:lstStyle/>
                    <a:p>
                      <a:pPr marL="0" marR="0" indent="0">
                        <a:lnSpc>
                          <a:spcPct val="115000"/>
                        </a:lnSpc>
                        <a:spcBef>
                          <a:spcPts val="0"/>
                        </a:spcBef>
                        <a:spcAft>
                          <a:spcPts val="0"/>
                        </a:spcAft>
                      </a:pPr>
                      <a:r>
                        <a:rPr lang="en-US" sz="900">
                          <a:effectLst/>
                        </a:rPr>
                        <a:t>Established</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0"/>
                        </a:spcAft>
                      </a:pPr>
                      <a:r>
                        <a:rPr lang="en-US" sz="900">
                          <a:effectLst/>
                        </a:rPr>
                        <a:t>The campus has a standard practice. Procedures are consistent and formal.</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0"/>
                        </a:spcAft>
                      </a:pPr>
                      <a:r>
                        <a:rPr lang="en-US" sz="900">
                          <a:effectLst/>
                        </a:rPr>
                        <a:t>Documentation is complete and fully reflects the standard practice.</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400"/>
                        </a:spcAft>
                      </a:pPr>
                      <a:r>
                        <a:rPr lang="en-US" sz="900" dirty="0">
                          <a:effectLst/>
                        </a:rPr>
                        <a:t>Resources have been both identified and allocated.</a:t>
                      </a:r>
                      <a:endParaRPr lang="en-US" sz="900" dirty="0">
                        <a:effectLst/>
                        <a:latin typeface="Calibri"/>
                        <a:ea typeface="Calibri"/>
                        <a:cs typeface="Times New Roman"/>
                      </a:endParaRPr>
                    </a:p>
                  </a:txBody>
                  <a:tcPr marL="56472" marR="56472" marT="0" marB="0"/>
                </a:tc>
              </a:tr>
              <a:tr h="885408">
                <a:tc>
                  <a:txBody>
                    <a:bodyPr/>
                    <a:lstStyle/>
                    <a:p>
                      <a:pPr marL="0" marR="0" indent="0">
                        <a:lnSpc>
                          <a:spcPct val="115000"/>
                        </a:lnSpc>
                        <a:spcBef>
                          <a:spcPts val="0"/>
                        </a:spcBef>
                        <a:spcAft>
                          <a:spcPts val="0"/>
                        </a:spcAft>
                      </a:pPr>
                      <a:r>
                        <a:rPr lang="en-US" sz="900">
                          <a:effectLst/>
                        </a:rPr>
                        <a:t>Managed</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0"/>
                        </a:spcAft>
                      </a:pPr>
                      <a:r>
                        <a:rPr lang="en-US" sz="900">
                          <a:effectLst/>
                        </a:rPr>
                        <a:t>The campus has a mature practice. Procedures are also in place to track and capture success indicators (milestones and measures of success).</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0"/>
                        </a:spcAft>
                      </a:pPr>
                      <a:r>
                        <a:rPr lang="en-US" sz="900">
                          <a:effectLst/>
                        </a:rPr>
                        <a:t>Documentation is complete and fully reflects the standard practice. </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400"/>
                        </a:spcAft>
                      </a:pPr>
                      <a:r>
                        <a:rPr lang="en-US" sz="900">
                          <a:effectLst/>
                        </a:rPr>
                        <a:t>Resources have been both identified and allocated.</a:t>
                      </a:r>
                      <a:endParaRPr lang="en-US" sz="900">
                        <a:effectLst/>
                        <a:latin typeface="Calibri"/>
                        <a:ea typeface="Calibri"/>
                        <a:cs typeface="Times New Roman"/>
                      </a:endParaRPr>
                    </a:p>
                  </a:txBody>
                  <a:tcPr marL="56472" marR="56472" marT="0" marB="0"/>
                </a:tc>
              </a:tr>
              <a:tr h="1110382">
                <a:tc>
                  <a:txBody>
                    <a:bodyPr/>
                    <a:lstStyle/>
                    <a:p>
                      <a:pPr marL="0" marR="0" indent="0">
                        <a:lnSpc>
                          <a:spcPct val="115000"/>
                        </a:lnSpc>
                        <a:spcBef>
                          <a:spcPts val="0"/>
                        </a:spcBef>
                        <a:spcAft>
                          <a:spcPts val="0"/>
                        </a:spcAft>
                      </a:pPr>
                      <a:r>
                        <a:rPr lang="en-US" sz="900" dirty="0">
                          <a:effectLst/>
                        </a:rPr>
                        <a:t>Optimized</a:t>
                      </a:r>
                      <a:endParaRPr lang="en-US" sz="900" dirty="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0"/>
                        </a:spcAft>
                      </a:pPr>
                      <a:r>
                        <a:rPr lang="en-US" sz="900">
                          <a:effectLst/>
                        </a:rPr>
                        <a:t>The campus has a mature practice. In addition, procedures are in place to conduct regular administrative reviews of success indicators to gauge effectiveness and implement improvements.</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0"/>
                        </a:spcAft>
                      </a:pPr>
                      <a:r>
                        <a:rPr lang="en-US" sz="900">
                          <a:effectLst/>
                        </a:rPr>
                        <a:t>Documentation is continually revised to reflect the managed practice. Periodic administrative review of documentation is conducted.</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400"/>
                        </a:spcAft>
                      </a:pPr>
                      <a:r>
                        <a:rPr lang="en-US" sz="900" dirty="0">
                          <a:effectLst/>
                        </a:rPr>
                        <a:t>Resources have been both identified and allocated. Periodic administrative review of resource allocations is conducted</a:t>
                      </a:r>
                      <a:endParaRPr lang="en-US" sz="900" dirty="0">
                        <a:effectLst/>
                        <a:latin typeface="Calibri"/>
                        <a:ea typeface="Calibri"/>
                        <a:cs typeface="Times New Roman"/>
                      </a:endParaRPr>
                    </a:p>
                  </a:txBody>
                  <a:tcPr marL="56472" marR="56472" marT="0" marB="0"/>
                </a:tc>
              </a:tr>
            </a:tbl>
          </a:graphicData>
        </a:graphic>
      </p:graphicFrame>
      <p:sp>
        <p:nvSpPr>
          <p:cNvPr id="4" name="Slide Number Placeholder 3"/>
          <p:cNvSpPr>
            <a:spLocks noGrp="1"/>
          </p:cNvSpPr>
          <p:nvPr>
            <p:ph type="sldNum" sz="quarter" idx="12"/>
          </p:nvPr>
        </p:nvSpPr>
        <p:spPr/>
        <p:txBody>
          <a:bodyPr/>
          <a:lstStyle/>
          <a:p>
            <a:pPr>
              <a:defRPr/>
            </a:pPr>
            <a:fld id="{9279D845-7761-4C65-A923-4A039E04975D}" type="slidenum">
              <a:rPr lang="en-US" smtClean="0"/>
              <a:pPr>
                <a:defRPr/>
              </a:pPr>
              <a:t>11</a:t>
            </a:fld>
            <a:endParaRPr lang="en-US"/>
          </a:p>
        </p:txBody>
      </p:sp>
    </p:spTree>
    <p:extLst>
      <p:ext uri="{BB962C8B-B14F-4D97-AF65-F5344CB8AC3E}">
        <p14:creationId xmlns:p14="http://schemas.microsoft.com/office/powerpoint/2010/main" val="2403172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1295400"/>
            <a:ext cx="9296400" cy="533400"/>
          </a:xfrm>
        </p:spPr>
        <p:txBody>
          <a:bodyPr/>
          <a:lstStyle/>
          <a:p>
            <a:r>
              <a:rPr lang="en-US" dirty="0" smtClean="0"/>
              <a:t>Implementing the Framework - Campus</a:t>
            </a:r>
            <a:endParaRPr lang="en-US" dirty="0"/>
          </a:p>
        </p:txBody>
      </p:sp>
      <p:sp>
        <p:nvSpPr>
          <p:cNvPr id="4" name="Slide Number Placeholder 3"/>
          <p:cNvSpPr>
            <a:spLocks noGrp="1"/>
          </p:cNvSpPr>
          <p:nvPr>
            <p:ph type="sldNum" sz="quarter" idx="12"/>
          </p:nvPr>
        </p:nvSpPr>
        <p:spPr>
          <a:solidFill>
            <a:schemeClr val="bg1">
              <a:alpha val="97000"/>
            </a:schemeClr>
          </a:solidFill>
        </p:spPr>
        <p:txBody>
          <a:bodyPr/>
          <a:lstStyle/>
          <a:p>
            <a:pPr>
              <a:defRPr/>
            </a:pPr>
            <a:fld id="{9279D845-7761-4C65-A923-4A039E04975D}" type="slidenum">
              <a:rPr lang="en-US" smtClean="0"/>
              <a:pPr>
                <a:defRPr/>
              </a:pPr>
              <a:t>12</a:t>
            </a:fld>
            <a:endParaRPr lang="en-US"/>
          </a:p>
        </p:txBody>
      </p:sp>
      <p:sp>
        <p:nvSpPr>
          <p:cNvPr id="6" name="Oval 5"/>
          <p:cNvSpPr/>
          <p:nvPr/>
        </p:nvSpPr>
        <p:spPr bwMode="auto">
          <a:xfrm>
            <a:off x="2057400" y="3200400"/>
            <a:ext cx="4876800" cy="1514475"/>
          </a:xfrm>
          <a:prstGeom prst="ellipse">
            <a:avLst/>
          </a:prstGeom>
          <a:solidFill>
            <a:srgbClr val="C00000"/>
          </a:solidFill>
          <a:ln w="2540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charset="0"/>
              </a:rPr>
              <a:t>Continuous</a:t>
            </a:r>
            <a:r>
              <a:rPr kumimoji="0" lang="en-US" sz="2000" b="1" i="0" u="none" strike="noStrike" cap="none" normalizeH="0" dirty="0" smtClean="0">
                <a:ln>
                  <a:noFill/>
                </a:ln>
                <a:solidFill>
                  <a:schemeClr val="bg1"/>
                </a:solidFill>
                <a:effectLst/>
                <a:latin typeface="Arial" charset="0"/>
              </a:rPr>
              <a:t> Process Improvement with Strong Executive Support</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bg1"/>
              </a:solidFill>
              <a:effectLst/>
              <a:latin typeface="Arial" charset="0"/>
            </a:endParaRPr>
          </a:p>
        </p:txBody>
      </p:sp>
      <p:cxnSp>
        <p:nvCxnSpPr>
          <p:cNvPr id="8" name="Straight Connector 7"/>
          <p:cNvCxnSpPr/>
          <p:nvPr/>
        </p:nvCxnSpPr>
        <p:spPr bwMode="auto">
          <a:xfrm>
            <a:off x="4419600" y="2895600"/>
            <a:ext cx="0" cy="304800"/>
          </a:xfrm>
          <a:prstGeom prst="line">
            <a:avLst/>
          </a:prstGeom>
          <a:solidFill>
            <a:schemeClr val="accent1"/>
          </a:solidFill>
          <a:ln w="25400" cap="flat" cmpd="sng" algn="ctr">
            <a:solidFill>
              <a:schemeClr val="tx1"/>
            </a:solidFill>
            <a:prstDash val="solid"/>
            <a:round/>
            <a:headEnd type="none" w="med" len="med"/>
            <a:tailEnd type="diamond" w="med" len="med"/>
          </a:ln>
          <a:effectLst/>
        </p:spPr>
      </p:cxnSp>
      <p:sp>
        <p:nvSpPr>
          <p:cNvPr id="10" name="Rectangle 9"/>
          <p:cNvSpPr/>
          <p:nvPr/>
        </p:nvSpPr>
        <p:spPr bwMode="auto">
          <a:xfrm>
            <a:off x="1143000" y="2133600"/>
            <a:ext cx="6858000" cy="762000"/>
          </a:xfrm>
          <a:prstGeom prst="rect">
            <a:avLst/>
          </a:prstGeom>
          <a:solidFill>
            <a:schemeClr val="tx1">
              <a:alpha val="97000"/>
            </a:schemeClr>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Arial" charset="0"/>
              </a:rPr>
              <a:t>CSU Framework</a:t>
            </a:r>
          </a:p>
          <a:p>
            <a:pPr marL="0" marR="0" indent="0" algn="ctr" defTabSz="914400" rtl="0" eaLnBrk="1" fontAlgn="base" latinLnBrk="0" hangingPunct="1">
              <a:lnSpc>
                <a:spcPct val="100000"/>
              </a:lnSpc>
              <a:spcBef>
                <a:spcPct val="0"/>
              </a:spcBef>
              <a:spcAft>
                <a:spcPct val="0"/>
              </a:spcAft>
              <a:buClrTx/>
              <a:buSzTx/>
              <a:buFontTx/>
              <a:buNone/>
              <a:tabLst/>
            </a:pPr>
            <a:r>
              <a:rPr lang="en-US" sz="2400" b="1" dirty="0" smtClean="0">
                <a:solidFill>
                  <a:schemeClr val="bg1"/>
                </a:solidFill>
              </a:rPr>
              <a:t>Strategies/Goals &amp; Success Indicators</a:t>
            </a:r>
            <a:endParaRPr kumimoji="0" lang="en-US" sz="2400" b="1" i="0" u="none" strike="noStrike" cap="none" normalizeH="0" baseline="0" dirty="0" smtClean="0">
              <a:ln>
                <a:noFill/>
              </a:ln>
              <a:solidFill>
                <a:schemeClr val="bg1"/>
              </a:solidFill>
              <a:effectLst/>
              <a:latin typeface="Arial" charset="0"/>
            </a:endParaRPr>
          </a:p>
        </p:txBody>
      </p:sp>
      <p:sp>
        <p:nvSpPr>
          <p:cNvPr id="13" name="Oval 12"/>
          <p:cNvSpPr/>
          <p:nvPr/>
        </p:nvSpPr>
        <p:spPr bwMode="auto">
          <a:xfrm>
            <a:off x="152400" y="4633912"/>
            <a:ext cx="2971800" cy="1171575"/>
          </a:xfrm>
          <a:prstGeom prst="ellipse">
            <a:avLst/>
          </a:prstGeom>
          <a:solidFill>
            <a:schemeClr val="bg1">
              <a:alpha val="97000"/>
            </a:schemeClr>
          </a:solidFill>
          <a:ln w="9525" cap="flat" cmpd="sng" algn="ctr">
            <a:solidFill>
              <a:srgbClr val="C00000"/>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chemeClr val="tx1"/>
                </a:solidFill>
                <a:effectLst/>
                <a:latin typeface="Arial" charset="0"/>
              </a:rPr>
              <a:t>Make a Campus Plan</a:t>
            </a:r>
          </a:p>
        </p:txBody>
      </p:sp>
      <p:sp>
        <p:nvSpPr>
          <p:cNvPr id="16" name="Oval 15"/>
          <p:cNvSpPr/>
          <p:nvPr/>
        </p:nvSpPr>
        <p:spPr bwMode="auto">
          <a:xfrm>
            <a:off x="3048000" y="5410200"/>
            <a:ext cx="3048000" cy="1219200"/>
          </a:xfrm>
          <a:prstGeom prst="ellipse">
            <a:avLst/>
          </a:prstGeom>
          <a:solidFill>
            <a:schemeClr val="bg1">
              <a:alpha val="97000"/>
            </a:schemeClr>
          </a:solidFill>
          <a:ln w="9525" cap="flat" cmpd="sng" algn="ctr">
            <a:solidFill>
              <a:srgbClr val="C00000"/>
            </a:solidFill>
            <a:prstDash val="solid"/>
            <a:round/>
            <a:headEnd type="none" w="med" len="med"/>
            <a:tailEnd type="none" w="med" len="med"/>
          </a:ln>
          <a:effectLst>
            <a:innerShdw blurRad="63500" dist="50800" dir="13500000">
              <a:prstClr val="black">
                <a:alpha val="50000"/>
              </a:prstClr>
            </a:innerShdw>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charset="0"/>
              </a:rPr>
              <a:t>Work the Campus</a:t>
            </a:r>
            <a:r>
              <a:rPr kumimoji="0" lang="en-US" sz="2400" b="1" i="0" u="none" strike="noStrike" cap="none" normalizeH="0" dirty="0" smtClean="0">
                <a:ln>
                  <a:noFill/>
                </a:ln>
                <a:solidFill>
                  <a:schemeClr val="tx1"/>
                </a:solidFill>
                <a:effectLst/>
                <a:latin typeface="Arial" charset="0"/>
              </a:rPr>
              <a:t> Plan</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charset="0"/>
              </a:rPr>
              <a:t> </a:t>
            </a:r>
          </a:p>
        </p:txBody>
      </p:sp>
      <p:sp>
        <p:nvSpPr>
          <p:cNvPr id="17" name="Oval 16"/>
          <p:cNvSpPr/>
          <p:nvPr/>
        </p:nvSpPr>
        <p:spPr bwMode="auto">
          <a:xfrm>
            <a:off x="6029325" y="4572000"/>
            <a:ext cx="2971800" cy="1233487"/>
          </a:xfrm>
          <a:prstGeom prst="ellipse">
            <a:avLst/>
          </a:prstGeom>
          <a:solidFill>
            <a:schemeClr val="bg1">
              <a:alpha val="97000"/>
            </a:schemeClr>
          </a:solidFill>
          <a:ln w="9525" cap="flat" cmpd="sng" algn="ctr">
            <a:solidFill>
              <a:srgbClr val="C00000"/>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Do a Self-</a:t>
            </a:r>
            <a:r>
              <a:rPr kumimoji="0" lang="en-US" sz="2000" b="1" i="0" u="none" strike="noStrike" cap="none" normalizeH="0" dirty="0" smtClean="0">
                <a:ln>
                  <a:noFill/>
                </a:ln>
                <a:solidFill>
                  <a:schemeClr val="tx1"/>
                </a:solidFill>
                <a:effectLst/>
                <a:latin typeface="Arial" charset="0"/>
              </a:rPr>
              <a:t>  Assessment</a:t>
            </a:r>
            <a:endParaRPr kumimoji="0" lang="en-US" sz="2000" b="1"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42223657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457200"/>
          </a:xfrm>
        </p:spPr>
        <p:txBody>
          <a:bodyPr/>
          <a:lstStyle/>
          <a:p>
            <a:r>
              <a:rPr lang="en-US" sz="2800" dirty="0" smtClean="0"/>
              <a:t>Building Capacity</a:t>
            </a:r>
            <a:endParaRPr lang="en-US" sz="2800" dirty="0"/>
          </a:p>
        </p:txBody>
      </p:sp>
      <p:sp>
        <p:nvSpPr>
          <p:cNvPr id="3" name="Content Placeholder 2"/>
          <p:cNvSpPr>
            <a:spLocks noGrp="1"/>
          </p:cNvSpPr>
          <p:nvPr>
            <p:ph idx="1"/>
          </p:nvPr>
        </p:nvSpPr>
        <p:spPr>
          <a:xfrm>
            <a:off x="457200" y="1905000"/>
            <a:ext cx="8229600" cy="4724400"/>
          </a:xfrm>
        </p:spPr>
        <p:txBody>
          <a:bodyPr/>
          <a:lstStyle/>
          <a:p>
            <a:pPr>
              <a:spcAft>
                <a:spcPts val="1200"/>
              </a:spcAft>
            </a:pPr>
            <a:r>
              <a:rPr lang="en-US" sz="2000" dirty="0" smtClean="0"/>
              <a:t>Systemwide </a:t>
            </a:r>
            <a:r>
              <a:rPr lang="en-US" sz="2000" dirty="0"/>
              <a:t>contract that provides cost effective timely video captioning </a:t>
            </a:r>
            <a:r>
              <a:rPr lang="en-US" sz="2000" dirty="0" smtClean="0"/>
              <a:t>services</a:t>
            </a:r>
            <a:endParaRPr lang="en-US" sz="2000" dirty="0"/>
          </a:p>
          <a:p>
            <a:pPr>
              <a:spcAft>
                <a:spcPts val="1200"/>
              </a:spcAft>
            </a:pPr>
            <a:r>
              <a:rPr lang="en-US" sz="2000" dirty="0"/>
              <a:t>Systemwide contract for </a:t>
            </a:r>
            <a:r>
              <a:rPr lang="en-US" sz="2000" dirty="0" smtClean="0"/>
              <a:t>a Web </a:t>
            </a:r>
            <a:r>
              <a:rPr lang="en-US" sz="2000" dirty="0"/>
              <a:t>Accessibility Evaluation tool including standardized accessibility requirements and extensive training and support so campuses will able to use the tool to its full capacity.</a:t>
            </a:r>
          </a:p>
          <a:p>
            <a:pPr>
              <a:spcAft>
                <a:spcPts val="1200"/>
              </a:spcAft>
            </a:pPr>
            <a:r>
              <a:rPr lang="en-US" sz="2000" dirty="0"/>
              <a:t>CSU Accessible Technology </a:t>
            </a:r>
            <a:r>
              <a:rPr lang="en-US" sz="2000" dirty="0" smtClean="0"/>
              <a:t>Network CSU ATN -  leverages </a:t>
            </a:r>
            <a:r>
              <a:rPr lang="en-US" sz="2000" dirty="0"/>
              <a:t>accessibility expertise across the </a:t>
            </a:r>
            <a:r>
              <a:rPr lang="en-US" sz="2000" dirty="0" smtClean="0"/>
              <a:t>system. Campus </a:t>
            </a:r>
            <a:r>
              <a:rPr lang="en-US" sz="2000" dirty="0"/>
              <a:t>personnel at a variety of campuses contract with the Network to provide services and produce deliverables that can be </a:t>
            </a:r>
            <a:r>
              <a:rPr lang="en-US" sz="2000" dirty="0" smtClean="0"/>
              <a:t>shared throughout the system. The </a:t>
            </a:r>
            <a:r>
              <a:rPr lang="en-US" sz="2000" dirty="0"/>
              <a:t>CSU ATN </a:t>
            </a:r>
            <a:r>
              <a:rPr lang="en-US" sz="2000" dirty="0" smtClean="0"/>
              <a:t>is starting to work </a:t>
            </a:r>
            <a:r>
              <a:rPr lang="en-US" sz="2000" dirty="0"/>
              <a:t>collaboratively across campuses to provide </a:t>
            </a:r>
            <a:r>
              <a:rPr lang="en-US" sz="2000" dirty="0" smtClean="0"/>
              <a:t>accessible product documentation review, product accessibility testing, and collaboration with vendors to improve the accessibility of products. These services will </a:t>
            </a:r>
            <a:r>
              <a:rPr lang="en-US" sz="2000" dirty="0"/>
              <a:t>reduce redundancy of effort and deliver cost savings to the system.</a:t>
            </a:r>
          </a:p>
          <a:p>
            <a:pPr>
              <a:spcAft>
                <a:spcPts val="1200"/>
              </a:spcAft>
            </a:pPr>
            <a:endParaRPr lang="en-US" sz="2000" dirty="0"/>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pPr>
                <a:defRPr/>
              </a:pPr>
              <a:t>13</a:t>
            </a:fld>
            <a:endParaRPr lang="en-US" dirty="0"/>
          </a:p>
        </p:txBody>
      </p:sp>
    </p:spTree>
    <p:extLst>
      <p:ext uri="{BB962C8B-B14F-4D97-AF65-F5344CB8AC3E}">
        <p14:creationId xmlns:p14="http://schemas.microsoft.com/office/powerpoint/2010/main" val="30184627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838200"/>
            <a:ext cx="9448800" cy="914400"/>
          </a:xfrm>
        </p:spPr>
        <p:txBody>
          <a:bodyPr/>
          <a:lstStyle/>
          <a:p>
            <a:r>
              <a:rPr lang="en-US" dirty="0" smtClean="0"/>
              <a:t>Campus Executive View:</a:t>
            </a:r>
            <a:r>
              <a:rPr lang="en-US" dirty="0"/>
              <a:t> </a:t>
            </a:r>
            <a:r>
              <a:rPr lang="en-US" dirty="0" smtClean="0"/>
              <a:t>CSU San Bernardino</a:t>
            </a:r>
            <a:endParaRPr lang="en-US" dirty="0"/>
          </a:p>
        </p:txBody>
      </p:sp>
      <p:sp>
        <p:nvSpPr>
          <p:cNvPr id="3" name="Content Placeholder 2"/>
          <p:cNvSpPr>
            <a:spLocks noGrp="1"/>
          </p:cNvSpPr>
          <p:nvPr>
            <p:ph idx="1"/>
          </p:nvPr>
        </p:nvSpPr>
        <p:spPr>
          <a:xfrm>
            <a:off x="438150" y="1981200"/>
            <a:ext cx="8229600" cy="4495800"/>
          </a:xfrm>
        </p:spPr>
        <p:txBody>
          <a:bodyPr/>
          <a:lstStyle/>
          <a:p>
            <a:pPr marL="0" indent="0">
              <a:buNone/>
            </a:pPr>
            <a:r>
              <a:rPr lang="en-US" b="1" dirty="0" smtClean="0"/>
              <a:t>Establish Clear Institutional Policy</a:t>
            </a:r>
          </a:p>
          <a:p>
            <a:pPr marL="0" indent="0">
              <a:buNone/>
            </a:pPr>
            <a:endParaRPr lang="en-US" sz="1400" dirty="0" smtClean="0"/>
          </a:p>
          <a:p>
            <a:r>
              <a:rPr lang="en-US" sz="2000" dirty="0" smtClean="0"/>
              <a:t>Executive </a:t>
            </a:r>
            <a:r>
              <a:rPr lang="en-US" sz="2000" dirty="0"/>
              <a:t>Order 926 and Academic Affairs Coded Memorandums</a:t>
            </a:r>
          </a:p>
          <a:p>
            <a:r>
              <a:rPr lang="en-US" sz="2000" dirty="0"/>
              <a:t>Presidential </a:t>
            </a:r>
            <a:r>
              <a:rPr lang="en-US" sz="2000" dirty="0" smtClean="0"/>
              <a:t>appointments</a:t>
            </a:r>
          </a:p>
          <a:p>
            <a:pPr lvl="1"/>
            <a:r>
              <a:rPr lang="en-US" sz="1800" dirty="0" smtClean="0"/>
              <a:t>Lorraine </a:t>
            </a:r>
            <a:r>
              <a:rPr lang="en-US" sz="1800" dirty="0"/>
              <a:t>Frost, </a:t>
            </a:r>
            <a:r>
              <a:rPr lang="en-US" sz="1800" dirty="0" smtClean="0"/>
              <a:t>VP/CIO, </a:t>
            </a:r>
            <a:r>
              <a:rPr lang="en-US" sz="1800" dirty="0"/>
              <a:t>co-executive sponsor for </a:t>
            </a:r>
            <a:r>
              <a:rPr lang="en-US" sz="1800" dirty="0" smtClean="0"/>
              <a:t>ATI</a:t>
            </a:r>
          </a:p>
          <a:p>
            <a:pPr lvl="1"/>
            <a:r>
              <a:rPr lang="en-US" sz="1800" dirty="0" smtClean="0"/>
              <a:t>Frank Rincon, VP Student Affairs, co-executive sponsor for ATI</a:t>
            </a:r>
          </a:p>
          <a:p>
            <a:r>
              <a:rPr lang="en-US" sz="2200" dirty="0" smtClean="0"/>
              <a:t>Early campus work on accessibility resulted from Office of Civil Rights findings</a:t>
            </a:r>
          </a:p>
          <a:p>
            <a:pPr lvl="1"/>
            <a:r>
              <a:rPr lang="en-US" sz="1800" dirty="0" smtClean="0"/>
              <a:t>Multi-million dollar and multi-year effort to remediate physical barriers</a:t>
            </a:r>
          </a:p>
          <a:p>
            <a:pPr lvl="1"/>
            <a:r>
              <a:rPr lang="en-US" sz="1800" dirty="0" smtClean="0"/>
              <a:t>Developed a strong web accessibility policy</a:t>
            </a:r>
          </a:p>
          <a:p>
            <a:pPr lvl="1"/>
            <a:r>
              <a:rPr lang="en-US" sz="1800" dirty="0" smtClean="0"/>
              <a:t>Established  CAAB – Campus Accessibility Advisory Board</a:t>
            </a:r>
          </a:p>
          <a:p>
            <a:r>
              <a:rPr lang="en-US" sz="2000" dirty="0" smtClean="0"/>
              <a:t>Established ATI Steering Committee</a:t>
            </a:r>
          </a:p>
          <a:p>
            <a:r>
              <a:rPr lang="en-US" sz="2000" dirty="0" smtClean="0"/>
              <a:t>CSU Executive Sponsor Steering Committee</a:t>
            </a:r>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pPr>
                <a:defRPr/>
              </a:pPr>
              <a:t>14</a:t>
            </a:fld>
            <a:endParaRPr lang="en-US"/>
          </a:p>
        </p:txBody>
      </p:sp>
    </p:spTree>
    <p:extLst>
      <p:ext uri="{BB962C8B-B14F-4D97-AF65-F5344CB8AC3E}">
        <p14:creationId xmlns:p14="http://schemas.microsoft.com/office/powerpoint/2010/main" val="6021485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914400"/>
          </a:xfrm>
        </p:spPr>
        <p:txBody>
          <a:bodyPr/>
          <a:lstStyle/>
          <a:p>
            <a:r>
              <a:rPr lang="en-US" dirty="0" smtClean="0"/>
              <a:t>CSU </a:t>
            </a:r>
            <a:r>
              <a:rPr lang="en-US" cap="all" dirty="0" smtClean="0"/>
              <a:t>S</a:t>
            </a:r>
            <a:r>
              <a:rPr lang="en-US" dirty="0" smtClean="0"/>
              <a:t>an Bernardino</a:t>
            </a:r>
            <a:endParaRPr lang="en-US" dirty="0"/>
          </a:p>
        </p:txBody>
      </p:sp>
      <p:sp>
        <p:nvSpPr>
          <p:cNvPr id="3" name="Content Placeholder 2"/>
          <p:cNvSpPr>
            <a:spLocks noGrp="1"/>
          </p:cNvSpPr>
          <p:nvPr>
            <p:ph idx="1"/>
          </p:nvPr>
        </p:nvSpPr>
        <p:spPr>
          <a:xfrm>
            <a:off x="457200" y="2133600"/>
            <a:ext cx="8305800" cy="4191000"/>
          </a:xfrm>
        </p:spPr>
        <p:txBody>
          <a:bodyPr/>
          <a:lstStyle/>
          <a:p>
            <a:pPr marL="0" indent="0">
              <a:buNone/>
            </a:pPr>
            <a:r>
              <a:rPr lang="en-US" b="1" dirty="0" smtClean="0"/>
              <a:t>Building Capacity</a:t>
            </a:r>
          </a:p>
          <a:p>
            <a:pPr marL="0" indent="0">
              <a:buNone/>
            </a:pPr>
            <a:endParaRPr lang="en-US" sz="1400" b="1" dirty="0" smtClean="0"/>
          </a:p>
          <a:p>
            <a:r>
              <a:rPr lang="en-US" sz="2000" dirty="0" smtClean="0"/>
              <a:t>Identified faculty cohorts – courses attended by students with disabilities and large lecture classes</a:t>
            </a:r>
          </a:p>
          <a:p>
            <a:r>
              <a:rPr lang="en-US" sz="2000" dirty="0" smtClean="0"/>
              <a:t>Established training on web accessibility development</a:t>
            </a:r>
          </a:p>
          <a:p>
            <a:pPr lvl="1"/>
            <a:r>
              <a:rPr lang="en-US" sz="1800" dirty="0">
                <a:hlinkClick r:id="rId3"/>
              </a:rPr>
              <a:t>http://</a:t>
            </a:r>
            <a:r>
              <a:rPr lang="en-US" sz="1800" dirty="0" smtClean="0">
                <a:hlinkClick r:id="rId3"/>
              </a:rPr>
              <a:t>acm.csusb.edu/webaccessibility/default.html</a:t>
            </a:r>
            <a:r>
              <a:rPr lang="en-US" sz="1800" dirty="0" smtClean="0"/>
              <a:t> </a:t>
            </a:r>
          </a:p>
          <a:p>
            <a:r>
              <a:rPr lang="en-US" sz="2000" dirty="0" smtClean="0"/>
              <a:t>Evaluated new web applications for compliance prior to release</a:t>
            </a:r>
          </a:p>
          <a:p>
            <a:r>
              <a:rPr lang="en-US" sz="2000" dirty="0" smtClean="0"/>
              <a:t>Developed procurement guidelines which included exemption process</a:t>
            </a:r>
          </a:p>
          <a:p>
            <a:r>
              <a:rPr lang="en-US" sz="2000" dirty="0" smtClean="0"/>
              <a:t>Refined working relationship between academic departments and services to students with disabilities</a:t>
            </a:r>
          </a:p>
          <a:p>
            <a:r>
              <a:rPr lang="en-US" sz="2000" dirty="0" smtClean="0"/>
              <a:t>Slowly </a:t>
            </a:r>
            <a:r>
              <a:rPr lang="en-US" sz="2000" dirty="0"/>
              <a:t>changing c</a:t>
            </a:r>
            <a:r>
              <a:rPr lang="en-US" sz="2000" dirty="0" smtClean="0"/>
              <a:t>ampus culture to THINK </a:t>
            </a:r>
            <a:r>
              <a:rPr lang="en-US" sz="2000" cap="all" dirty="0" smtClean="0"/>
              <a:t>accessibility</a:t>
            </a:r>
            <a:r>
              <a:rPr lang="en-US" sz="2000" dirty="0"/>
              <a:t> </a:t>
            </a:r>
            <a:r>
              <a:rPr lang="en-US" sz="2000" dirty="0" smtClean="0"/>
              <a:t>first </a:t>
            </a:r>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pPr>
                <a:defRPr/>
              </a:pPr>
              <a:t>15</a:t>
            </a:fld>
            <a:endParaRPr lang="en-US" dirty="0"/>
          </a:p>
        </p:txBody>
      </p:sp>
    </p:spTree>
    <p:extLst>
      <p:ext uri="{BB962C8B-B14F-4D97-AF65-F5344CB8AC3E}">
        <p14:creationId xmlns:p14="http://schemas.microsoft.com/office/powerpoint/2010/main" val="26297511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CSU San Bernardino</a:t>
            </a:r>
            <a:endParaRPr lang="en-US" dirty="0"/>
          </a:p>
        </p:txBody>
      </p:sp>
      <p:sp>
        <p:nvSpPr>
          <p:cNvPr id="3" name="Content Placeholder 2"/>
          <p:cNvSpPr>
            <a:spLocks noGrp="1"/>
          </p:cNvSpPr>
          <p:nvPr>
            <p:ph idx="1"/>
          </p:nvPr>
        </p:nvSpPr>
        <p:spPr>
          <a:xfrm>
            <a:off x="457200" y="2438400"/>
            <a:ext cx="8229600" cy="3810000"/>
          </a:xfrm>
        </p:spPr>
        <p:txBody>
          <a:bodyPr/>
          <a:lstStyle/>
          <a:p>
            <a:pPr marL="0" indent="0">
              <a:buNone/>
            </a:pPr>
            <a:r>
              <a:rPr lang="en-US" b="1" dirty="0"/>
              <a:t>Collaboration with </a:t>
            </a:r>
            <a:r>
              <a:rPr lang="en-US" b="1" dirty="0" smtClean="0"/>
              <a:t>vendors</a:t>
            </a:r>
          </a:p>
          <a:p>
            <a:pPr marL="0" indent="0">
              <a:buNone/>
            </a:pPr>
            <a:endParaRPr lang="en-US" sz="1600" b="1" dirty="0"/>
          </a:p>
          <a:p>
            <a:r>
              <a:rPr lang="en-US" sz="2000" dirty="0"/>
              <a:t>Work closely with vendors of web applications to increase web accessibility compliance.  Increased vendor awareness of requirements.</a:t>
            </a:r>
          </a:p>
          <a:p>
            <a:r>
              <a:rPr lang="en-US" sz="2000" dirty="0"/>
              <a:t>Developed accessible media player since market did not provide</a:t>
            </a:r>
          </a:p>
          <a:p>
            <a:r>
              <a:rPr lang="en-US" sz="2000" dirty="0"/>
              <a:t>Incorporated media player into </a:t>
            </a:r>
            <a:r>
              <a:rPr lang="en-US" sz="2000" dirty="0" err="1"/>
              <a:t>iTunesU</a:t>
            </a:r>
            <a:r>
              <a:rPr lang="en-US" sz="2000" dirty="0"/>
              <a:t> deployment, ensured that all media was captioned on </a:t>
            </a:r>
            <a:r>
              <a:rPr lang="en-US" sz="2000" dirty="0" err="1"/>
              <a:t>iTunesU</a:t>
            </a:r>
            <a:endParaRPr lang="en-US" sz="2000" dirty="0"/>
          </a:p>
          <a:p>
            <a:r>
              <a:rPr lang="en-US" sz="2000" dirty="0"/>
              <a:t>Continue education of vendors on need for accessible products</a:t>
            </a:r>
          </a:p>
          <a:p>
            <a:r>
              <a:rPr lang="en-US" sz="2000" dirty="0"/>
              <a:t>Each renewal period revisit vendor roadmap toward accessibility</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pPr>
                <a:defRPr/>
              </a:pPr>
              <a:t>16</a:t>
            </a:fld>
            <a:endParaRPr lang="en-US"/>
          </a:p>
        </p:txBody>
      </p:sp>
    </p:spTree>
    <p:extLst>
      <p:ext uri="{BB962C8B-B14F-4D97-AF65-F5344CB8AC3E}">
        <p14:creationId xmlns:p14="http://schemas.microsoft.com/office/powerpoint/2010/main" val="31417087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609600"/>
          </a:xfrm>
        </p:spPr>
        <p:txBody>
          <a:bodyPr/>
          <a:lstStyle/>
          <a:p>
            <a:r>
              <a:rPr lang="en-US" dirty="0" smtClean="0"/>
              <a:t>CSU San Bernardino</a:t>
            </a:r>
            <a:endParaRPr lang="en-US" dirty="0"/>
          </a:p>
        </p:txBody>
      </p:sp>
      <p:sp>
        <p:nvSpPr>
          <p:cNvPr id="3" name="Content Placeholder 2"/>
          <p:cNvSpPr>
            <a:spLocks noGrp="1"/>
          </p:cNvSpPr>
          <p:nvPr>
            <p:ph idx="1"/>
          </p:nvPr>
        </p:nvSpPr>
        <p:spPr>
          <a:xfrm>
            <a:off x="457200" y="2006600"/>
            <a:ext cx="8229600" cy="3810000"/>
          </a:xfrm>
        </p:spPr>
        <p:txBody>
          <a:bodyPr/>
          <a:lstStyle/>
          <a:p>
            <a:pPr marL="0" indent="0">
              <a:buNone/>
            </a:pPr>
            <a:r>
              <a:rPr lang="en-US" b="1" dirty="0" smtClean="0"/>
              <a:t>Measure Progress</a:t>
            </a:r>
          </a:p>
          <a:p>
            <a:r>
              <a:rPr lang="en-US" sz="2000" dirty="0" smtClean="0">
                <a:solidFill>
                  <a:schemeClr val="tx1"/>
                </a:solidFill>
              </a:rPr>
              <a:t>Annual reporting on compliance of administrative websites per policy</a:t>
            </a:r>
          </a:p>
          <a:p>
            <a:pPr lvl="1"/>
            <a:r>
              <a:rPr lang="en-US" sz="1800" dirty="0" smtClean="0">
                <a:solidFill>
                  <a:schemeClr val="tx1"/>
                </a:solidFill>
              </a:rPr>
              <a:t>With new WCAG 2.0 guidelines, retooling training</a:t>
            </a:r>
          </a:p>
          <a:p>
            <a:pPr lvl="1"/>
            <a:r>
              <a:rPr lang="en-US" sz="1800" dirty="0" smtClean="0">
                <a:solidFill>
                  <a:schemeClr val="tx1"/>
                </a:solidFill>
              </a:rPr>
              <a:t>Refocus evaluations on continuous improvement rather than annual reviews</a:t>
            </a:r>
          </a:p>
          <a:p>
            <a:r>
              <a:rPr lang="en-US" sz="2000" dirty="0" smtClean="0">
                <a:solidFill>
                  <a:schemeClr val="tx1"/>
                </a:solidFill>
              </a:rPr>
              <a:t>ATI Annual reports assists campus in heightening awareness and establishing priorities</a:t>
            </a:r>
          </a:p>
          <a:p>
            <a:pPr lvl="1"/>
            <a:r>
              <a:rPr lang="en-US" sz="1800" dirty="0" smtClean="0">
                <a:solidFill>
                  <a:schemeClr val="tx1"/>
                </a:solidFill>
              </a:rPr>
              <a:t>Executive sponsor meets with 3 subcommittees to discuss progress and future directions and creation of campus plan.  </a:t>
            </a:r>
          </a:p>
          <a:p>
            <a:pPr lvl="1"/>
            <a:r>
              <a:rPr lang="en-US" sz="1800" dirty="0" smtClean="0">
                <a:solidFill>
                  <a:schemeClr val="tx1"/>
                </a:solidFill>
              </a:rPr>
              <a:t>Campus Prioritization Framework developed for Web, challenging for Instructional Materials and Procurement</a:t>
            </a:r>
          </a:p>
          <a:p>
            <a:r>
              <a:rPr lang="en-US" sz="2000" dirty="0" smtClean="0">
                <a:solidFill>
                  <a:schemeClr val="tx1"/>
                </a:solidFill>
              </a:rPr>
              <a:t>Annual budget requests include assessment of ATI shortfalls and prioritization of needs</a:t>
            </a:r>
            <a:endParaRPr lang="en-US" sz="2000" dirty="0">
              <a:solidFill>
                <a:schemeClr val="tx1"/>
              </a:solidFill>
            </a:endParaRPr>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pPr>
                <a:defRPr/>
              </a:pPr>
              <a:t>17</a:t>
            </a:fld>
            <a:endParaRPr lang="en-US"/>
          </a:p>
        </p:txBody>
      </p:sp>
    </p:spTree>
    <p:extLst>
      <p:ext uri="{BB962C8B-B14F-4D97-AF65-F5344CB8AC3E}">
        <p14:creationId xmlns:p14="http://schemas.microsoft.com/office/powerpoint/2010/main" val="25460381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CSU San Bernardino</a:t>
            </a:r>
            <a:endParaRPr lang="en-US" dirty="0"/>
          </a:p>
        </p:txBody>
      </p:sp>
      <p:sp>
        <p:nvSpPr>
          <p:cNvPr id="3" name="Content Placeholder 2"/>
          <p:cNvSpPr>
            <a:spLocks noGrp="1"/>
          </p:cNvSpPr>
          <p:nvPr>
            <p:ph idx="1"/>
          </p:nvPr>
        </p:nvSpPr>
        <p:spPr/>
        <p:txBody>
          <a:bodyPr/>
          <a:lstStyle/>
          <a:p>
            <a:pPr marL="0" indent="0">
              <a:buNone/>
            </a:pPr>
            <a:r>
              <a:rPr lang="en-US" b="1" dirty="0" smtClean="0"/>
              <a:t>Get Connected</a:t>
            </a:r>
            <a:endParaRPr lang="en-US" b="1" dirty="0"/>
          </a:p>
          <a:p>
            <a:r>
              <a:rPr lang="en-US" sz="2000" dirty="0" smtClean="0"/>
              <a:t>Outreach to fellow campuses for best practices</a:t>
            </a:r>
          </a:p>
          <a:p>
            <a:pPr lvl="1"/>
            <a:r>
              <a:rPr lang="en-US" sz="2000" dirty="0" smtClean="0"/>
              <a:t>Accessibility Events</a:t>
            </a:r>
          </a:p>
          <a:p>
            <a:pPr lvl="2"/>
            <a:r>
              <a:rPr lang="en-US" sz="2000" dirty="0" smtClean="0"/>
              <a:t>Accessibility Awareness Day</a:t>
            </a:r>
          </a:p>
          <a:p>
            <a:pPr lvl="2"/>
            <a:r>
              <a:rPr lang="en-US" sz="2000" dirty="0" smtClean="0"/>
              <a:t>Universal </a:t>
            </a:r>
            <a:r>
              <a:rPr lang="en-US" sz="2000" dirty="0" smtClean="0">
                <a:solidFill>
                  <a:schemeClr val="tx1"/>
                </a:solidFill>
              </a:rPr>
              <a:t>Design in Action Day</a:t>
            </a:r>
          </a:p>
          <a:p>
            <a:pPr lvl="2"/>
            <a:r>
              <a:rPr lang="en-US" sz="2000" dirty="0" smtClean="0">
                <a:solidFill>
                  <a:schemeClr val="tx1"/>
                </a:solidFill>
              </a:rPr>
              <a:t>Access Fair prior to Access Day (inspirational speaker)</a:t>
            </a:r>
          </a:p>
          <a:p>
            <a:pPr lvl="1"/>
            <a:r>
              <a:rPr lang="en-US" sz="2000" dirty="0" smtClean="0">
                <a:solidFill>
                  <a:schemeClr val="tx1"/>
                </a:solidFill>
              </a:rPr>
              <a:t>Creation of Accessibility website</a:t>
            </a:r>
          </a:p>
          <a:p>
            <a:pPr lvl="2"/>
            <a:r>
              <a:rPr lang="en-US" sz="1800" dirty="0" smtClean="0">
                <a:solidFill>
                  <a:schemeClr val="tx1"/>
                </a:solidFill>
                <a:hlinkClick r:id="rId3"/>
              </a:rPr>
              <a:t>http</a:t>
            </a:r>
            <a:r>
              <a:rPr lang="en-US" sz="1800" dirty="0">
                <a:solidFill>
                  <a:schemeClr val="tx1"/>
                </a:solidFill>
                <a:hlinkClick r:id="rId3"/>
              </a:rPr>
              <a:t>://accessibility.csusb.edu</a:t>
            </a:r>
            <a:r>
              <a:rPr lang="en-US" sz="1800" dirty="0" smtClean="0">
                <a:solidFill>
                  <a:schemeClr val="tx1"/>
                </a:solidFill>
                <a:hlinkClick r:id="rId3"/>
              </a:rPr>
              <a:t>/</a:t>
            </a:r>
            <a:r>
              <a:rPr lang="en-US" sz="1800" dirty="0" smtClean="0">
                <a:solidFill>
                  <a:schemeClr val="tx1"/>
                </a:solidFill>
              </a:rPr>
              <a:t> </a:t>
            </a:r>
          </a:p>
          <a:p>
            <a:pPr lvl="1"/>
            <a:r>
              <a:rPr lang="en-US" sz="2000" dirty="0" smtClean="0">
                <a:solidFill>
                  <a:schemeClr val="tx1"/>
                </a:solidFill>
              </a:rPr>
              <a:t>Developed Mobile Device Accessibility Guidelines</a:t>
            </a:r>
            <a:endParaRPr lang="en-US" sz="2000" dirty="0">
              <a:solidFill>
                <a:schemeClr val="tx1"/>
              </a:solidFill>
            </a:endParaRPr>
          </a:p>
          <a:p>
            <a:pPr lvl="2"/>
            <a:r>
              <a:rPr lang="en-US" sz="1700" dirty="0" smtClean="0">
                <a:solidFill>
                  <a:schemeClr val="tx1"/>
                </a:solidFill>
                <a:hlinkClick r:id="rId4"/>
              </a:rPr>
              <a:t>http</a:t>
            </a:r>
            <a:r>
              <a:rPr lang="en-US" sz="1700" dirty="0">
                <a:solidFill>
                  <a:schemeClr val="tx1"/>
                </a:solidFill>
                <a:hlinkClick r:id="rId4"/>
              </a:rPr>
              <a:t>://</a:t>
            </a:r>
            <a:r>
              <a:rPr lang="en-US" sz="1700" dirty="0" smtClean="0">
                <a:solidFill>
                  <a:schemeClr val="tx1"/>
                </a:solidFill>
                <a:hlinkClick r:id="rId4"/>
              </a:rPr>
              <a:t>acm.csusb.edu/webaccessibility/mobileDeviceAccessibility.htm</a:t>
            </a:r>
            <a:r>
              <a:rPr lang="en-US" sz="1700" dirty="0" smtClean="0">
                <a:solidFill>
                  <a:schemeClr val="tx1"/>
                </a:solidFill>
              </a:rPr>
              <a:t> </a:t>
            </a:r>
            <a:endParaRPr lang="en-US" sz="1700" dirty="0">
              <a:solidFill>
                <a:schemeClr val="tx1"/>
              </a:solidFill>
            </a:endParaRPr>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pPr>
                <a:defRPr/>
              </a:pPr>
              <a:t>18</a:t>
            </a:fld>
            <a:endParaRPr lang="en-US"/>
          </a:p>
        </p:txBody>
      </p:sp>
    </p:spTree>
    <p:extLst>
      <p:ext uri="{BB962C8B-B14F-4D97-AF65-F5344CB8AC3E}">
        <p14:creationId xmlns:p14="http://schemas.microsoft.com/office/powerpoint/2010/main" val="3999006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609600"/>
          </a:xfrm>
        </p:spPr>
        <p:txBody>
          <a:bodyPr/>
          <a:lstStyle/>
          <a:p>
            <a:r>
              <a:rPr lang="en-US" sz="2800" dirty="0" smtClean="0"/>
              <a:t>Cal Poly Pomona</a:t>
            </a:r>
            <a:endParaRPr lang="en-US" sz="2800" dirty="0"/>
          </a:p>
        </p:txBody>
      </p:sp>
      <p:sp>
        <p:nvSpPr>
          <p:cNvPr id="3" name="Content Placeholder 2"/>
          <p:cNvSpPr>
            <a:spLocks noGrp="1"/>
          </p:cNvSpPr>
          <p:nvPr>
            <p:ph idx="1"/>
          </p:nvPr>
        </p:nvSpPr>
        <p:spPr>
          <a:xfrm>
            <a:off x="457200" y="2133600"/>
            <a:ext cx="8229600" cy="3810000"/>
          </a:xfrm>
        </p:spPr>
        <p:txBody>
          <a:bodyPr/>
          <a:lstStyle/>
          <a:p>
            <a:r>
              <a:rPr lang="en-US" sz="2400" dirty="0" smtClean="0"/>
              <a:t>Responsibilities &amp; Plans - Rules, consistency &amp; enforcement</a:t>
            </a:r>
          </a:p>
          <a:p>
            <a:pPr lvl="1"/>
            <a:r>
              <a:rPr lang="en-US" sz="2400" dirty="0" smtClean="0"/>
              <a:t>Internal:  ATI Procurement Review Team, CIO, Procurement Department, </a:t>
            </a:r>
          </a:p>
          <a:p>
            <a:pPr lvl="1"/>
            <a:r>
              <a:rPr lang="en-US" sz="2400" dirty="0" smtClean="0"/>
              <a:t>External:  Chancellor’s Office, fellow campuses</a:t>
            </a:r>
          </a:p>
          <a:p>
            <a:r>
              <a:rPr lang="en-US" sz="2400" dirty="0" smtClean="0"/>
              <a:t>Use existing processes – follow the money</a:t>
            </a:r>
          </a:p>
          <a:p>
            <a:pPr lvl="1"/>
            <a:r>
              <a:rPr lang="en-US" sz="2400" dirty="0" smtClean="0"/>
              <a:t>Technical and security review teams</a:t>
            </a:r>
          </a:p>
          <a:p>
            <a:pPr lvl="1"/>
            <a:r>
              <a:rPr lang="en-US" sz="2400" dirty="0" smtClean="0"/>
              <a:t>Procurement cycle including contract amendments, requisition forms, communications &amp; training</a:t>
            </a:r>
          </a:p>
          <a:p>
            <a:r>
              <a:rPr lang="en-US" sz="2400" dirty="0" smtClean="0"/>
              <a:t>Interesting Bedfellows – vendors (really!)</a:t>
            </a:r>
          </a:p>
          <a:p>
            <a:r>
              <a:rPr lang="en-US" sz="2400" dirty="0" smtClean="0"/>
              <a:t>Training vs. education vs. operationalizing</a:t>
            </a:r>
            <a:endParaRPr lang="en-US" sz="2400" dirty="0"/>
          </a:p>
        </p:txBody>
      </p:sp>
      <p:sp>
        <p:nvSpPr>
          <p:cNvPr id="4" name="Slide Number Placeholder 3"/>
          <p:cNvSpPr>
            <a:spLocks noGrp="1"/>
          </p:cNvSpPr>
          <p:nvPr>
            <p:ph type="sldNum" sz="quarter" idx="12"/>
          </p:nvPr>
        </p:nvSpPr>
        <p:spPr/>
        <p:txBody>
          <a:bodyPr/>
          <a:lstStyle/>
          <a:p>
            <a:fld id="{9279D845-7761-4C65-A923-4A039E04975D}" type="slidenum">
              <a:rPr lang="en-US" smtClean="0"/>
              <a:pPr/>
              <a:t>19</a:t>
            </a:fld>
            <a:endParaRPr lang="en-US"/>
          </a:p>
        </p:txBody>
      </p:sp>
    </p:spTree>
    <p:extLst>
      <p:ext uri="{BB962C8B-B14F-4D97-AF65-F5344CB8AC3E}">
        <p14:creationId xmlns:p14="http://schemas.microsoft.com/office/powerpoint/2010/main" val="3148013926"/>
      </p:ext>
    </p:extLst>
  </p:cSld>
  <p:clrMapOvr>
    <a:masterClrMapping/>
  </p:clrMapOvr>
  <mc:AlternateContent xmlns:mc="http://schemas.openxmlformats.org/markup-compatibility/2006" xmlns:p14="http://schemas.microsoft.com/office/powerpoint/2010/main">
    <mc:Choice Requires="p14">
      <p:transition spd="slow" p14:dur="2000" advTm="87523"/>
    </mc:Choice>
    <mc:Fallback xmlns="">
      <p:transition spd="slow" advTm="87523"/>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609600"/>
          </a:xfrm>
        </p:spPr>
        <p:txBody>
          <a:bodyPr/>
          <a:lstStyle/>
          <a:p>
            <a:r>
              <a:rPr lang="en-US" dirty="0" smtClean="0"/>
              <a:t>Introductions</a:t>
            </a:r>
            <a:endParaRPr lang="en-US" dirty="0"/>
          </a:p>
        </p:txBody>
      </p:sp>
      <p:sp>
        <p:nvSpPr>
          <p:cNvPr id="3" name="Content Placeholder 2"/>
          <p:cNvSpPr>
            <a:spLocks noGrp="1"/>
          </p:cNvSpPr>
          <p:nvPr>
            <p:ph idx="1"/>
          </p:nvPr>
        </p:nvSpPr>
        <p:spPr>
          <a:xfrm>
            <a:off x="457200" y="2057400"/>
            <a:ext cx="8229600" cy="4114800"/>
          </a:xfrm>
        </p:spPr>
        <p:txBody>
          <a:bodyPr/>
          <a:lstStyle/>
          <a:p>
            <a:r>
              <a:rPr lang="en-US" sz="2400" b="1" dirty="0"/>
              <a:t>Gerard L. Hanley, Ph.D.</a:t>
            </a:r>
            <a:r>
              <a:rPr lang="en-US" sz="2400" dirty="0"/>
              <a:t>,</a:t>
            </a:r>
            <a:r>
              <a:rPr lang="en-US" sz="2400" b="1" dirty="0"/>
              <a:t> </a:t>
            </a:r>
            <a:r>
              <a:rPr lang="en-US" sz="2400" dirty="0"/>
              <a:t>Senior Director, Academic Technology </a:t>
            </a:r>
            <a:r>
              <a:rPr lang="en-US" sz="2400" dirty="0" smtClean="0"/>
              <a:t>Services</a:t>
            </a:r>
            <a:endParaRPr lang="en-US" sz="2400" b="1" dirty="0" smtClean="0"/>
          </a:p>
          <a:p>
            <a:r>
              <a:rPr lang="en-US" sz="2400" b="1" dirty="0" smtClean="0"/>
              <a:t>Cheryl Pruitt, M.S.</a:t>
            </a:r>
            <a:r>
              <a:rPr lang="en-US" sz="2400" dirty="0" smtClean="0"/>
              <a:t>,</a:t>
            </a:r>
            <a:r>
              <a:rPr lang="en-US" sz="2400" b="1" dirty="0" smtClean="0"/>
              <a:t> </a:t>
            </a:r>
            <a:r>
              <a:rPr lang="en-US" sz="2400" dirty="0" smtClean="0"/>
              <a:t>Director, Accessible Technology Initiative</a:t>
            </a:r>
          </a:p>
          <a:p>
            <a:r>
              <a:rPr lang="en-US" sz="2400" b="1" dirty="0"/>
              <a:t>Lorraine M. Frost, M.A., PMP</a:t>
            </a:r>
            <a:r>
              <a:rPr lang="en-US" sz="2400" dirty="0"/>
              <a:t>, Interim Vice President and Chief Information Officer Information Resources and Technology,  CSU, San </a:t>
            </a:r>
            <a:r>
              <a:rPr lang="en-US" sz="2400" dirty="0" smtClean="0"/>
              <a:t>Bernardino</a:t>
            </a:r>
            <a:endParaRPr lang="en-US" sz="2400" dirty="0"/>
          </a:p>
          <a:p>
            <a:r>
              <a:rPr lang="en-US" sz="2400" b="1" dirty="0" smtClean="0"/>
              <a:t>Carol </a:t>
            </a:r>
            <a:r>
              <a:rPr lang="en-US" sz="2400" b="1" dirty="0"/>
              <a:t>K. </a:t>
            </a:r>
            <a:r>
              <a:rPr lang="en-US" sz="2400" b="1" dirty="0" smtClean="0"/>
              <a:t>Gonzales</a:t>
            </a:r>
            <a:r>
              <a:rPr lang="en-US" sz="2400" b="1" dirty="0"/>
              <a:t>, Ph.D., </a:t>
            </a:r>
            <a:r>
              <a:rPr lang="en-US" sz="2400" b="1" dirty="0" smtClean="0"/>
              <a:t>CISA</a:t>
            </a:r>
            <a:r>
              <a:rPr lang="en-US" sz="2400" dirty="0" smtClean="0"/>
              <a:t>, Director</a:t>
            </a:r>
            <a:r>
              <a:rPr lang="en-US" sz="2400" dirty="0"/>
              <a:t>, I&amp;IT </a:t>
            </a:r>
            <a:r>
              <a:rPr lang="en-US" sz="2400" dirty="0" smtClean="0"/>
              <a:t>Support, Accessible </a:t>
            </a:r>
            <a:r>
              <a:rPr lang="en-US" sz="2400" dirty="0"/>
              <a:t>Technology </a:t>
            </a:r>
            <a:r>
              <a:rPr lang="en-US" sz="2400" dirty="0" smtClean="0"/>
              <a:t>Coordinator, CSU Pomona</a:t>
            </a:r>
          </a:p>
          <a:p>
            <a:endParaRPr lang="en-US" dirty="0" smtClean="0"/>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pPr>
                <a:defRPr/>
              </a:pPr>
              <a:t>2</a:t>
            </a:fld>
            <a:endParaRPr lang="en-US"/>
          </a:p>
        </p:txBody>
      </p:sp>
    </p:spTree>
    <p:extLst>
      <p:ext uri="{BB962C8B-B14F-4D97-AF65-F5344CB8AC3E}">
        <p14:creationId xmlns:p14="http://schemas.microsoft.com/office/powerpoint/2010/main" val="3789494383"/>
      </p:ext>
    </p:extLst>
  </p:cSld>
  <p:clrMapOvr>
    <a:masterClrMapping/>
  </p:clrMapOvr>
  <mc:AlternateContent xmlns:mc="http://schemas.openxmlformats.org/markup-compatibility/2006" xmlns:p14="http://schemas.microsoft.com/office/powerpoint/2010/main">
    <mc:Choice Requires="p14">
      <p:transition spd="slow" p14:dur="2000" advTm="98"/>
    </mc:Choice>
    <mc:Fallback xmlns="">
      <p:transition spd="slow" advTm="98"/>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533400"/>
          </a:xfrm>
        </p:spPr>
        <p:txBody>
          <a:bodyPr/>
          <a:lstStyle/>
          <a:p>
            <a:r>
              <a:rPr lang="en-US" sz="3200" b="1" dirty="0" smtClean="0">
                <a:solidFill>
                  <a:srgbClr val="010000"/>
                </a:solidFill>
                <a:effectLst/>
                <a:latin typeface="+mj-lt"/>
                <a:ea typeface="ＭＳ Ｐゴシック" pitchFamily="-110" charset="-128"/>
                <a:cs typeface="ＭＳ Ｐゴシック" pitchFamily="-110" charset="-128"/>
              </a:rPr>
              <a:t>Cal Poly Pomona</a:t>
            </a:r>
            <a:endParaRPr lang="en-US" dirty="0"/>
          </a:p>
        </p:txBody>
      </p:sp>
      <p:sp>
        <p:nvSpPr>
          <p:cNvPr id="3" name="Content Placeholder 2"/>
          <p:cNvSpPr>
            <a:spLocks noGrp="1"/>
          </p:cNvSpPr>
          <p:nvPr>
            <p:ph idx="1"/>
          </p:nvPr>
        </p:nvSpPr>
        <p:spPr>
          <a:xfrm>
            <a:off x="457200" y="1981200"/>
            <a:ext cx="8229600" cy="4191000"/>
          </a:xfrm>
        </p:spPr>
        <p:txBody>
          <a:bodyPr/>
          <a:lstStyle/>
          <a:p>
            <a:r>
              <a:rPr lang="en-US" sz="2400" dirty="0" smtClean="0"/>
              <a:t>Measure Progress – </a:t>
            </a:r>
          </a:p>
          <a:p>
            <a:pPr lvl="1"/>
            <a:r>
              <a:rPr lang="en-US" sz="2400" dirty="0" smtClean="0"/>
              <a:t>Acknowledge what you are doing and what you are </a:t>
            </a:r>
            <a:r>
              <a:rPr lang="en-US" sz="2400" u="sng" dirty="0" smtClean="0"/>
              <a:t>not</a:t>
            </a:r>
            <a:r>
              <a:rPr lang="en-US" sz="2400" dirty="0" smtClean="0"/>
              <a:t> doing</a:t>
            </a:r>
          </a:p>
          <a:p>
            <a:pPr lvl="1"/>
            <a:r>
              <a:rPr lang="en-US" sz="2400" dirty="0" smtClean="0"/>
              <a:t>Definable measures, goals, and indicators.  </a:t>
            </a:r>
          </a:p>
          <a:p>
            <a:pPr lvl="2"/>
            <a:r>
              <a:rPr lang="en-US" sz="2000" dirty="0" smtClean="0"/>
              <a:t>Not Started, Initiated, Defined, Managed, Optimized</a:t>
            </a:r>
          </a:p>
          <a:p>
            <a:r>
              <a:rPr lang="en-US" sz="2400" dirty="0" smtClean="0"/>
              <a:t>Get Connected</a:t>
            </a:r>
          </a:p>
          <a:p>
            <a:pPr lvl="1"/>
            <a:r>
              <a:rPr lang="en-US" sz="2400" dirty="0" smtClean="0"/>
              <a:t>ATI Steering Committee</a:t>
            </a:r>
          </a:p>
          <a:p>
            <a:pPr lvl="1"/>
            <a:r>
              <a:rPr lang="en-US" sz="2400" dirty="0" smtClean="0"/>
              <a:t>CSU ATI Communities</a:t>
            </a:r>
          </a:p>
          <a:p>
            <a:pPr lvl="1"/>
            <a:r>
              <a:rPr lang="en-US" sz="2400" dirty="0" smtClean="0"/>
              <a:t>Use existing relationships &amp; seek new ones</a:t>
            </a:r>
          </a:p>
          <a:p>
            <a:pPr lvl="1"/>
            <a:r>
              <a:rPr lang="en-US" sz="2400" dirty="0" smtClean="0"/>
              <a:t>Capitalize on the ideas and tools used by others</a:t>
            </a:r>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pPr>
                <a:defRPr/>
              </a:pPr>
              <a:t>20</a:t>
            </a:fld>
            <a:endParaRPr lang="en-US"/>
          </a:p>
        </p:txBody>
      </p:sp>
    </p:spTree>
    <p:extLst>
      <p:ext uri="{BB962C8B-B14F-4D97-AF65-F5344CB8AC3E}">
        <p14:creationId xmlns:p14="http://schemas.microsoft.com/office/powerpoint/2010/main" val="444328563"/>
      </p:ext>
    </p:extLst>
  </p:cSld>
  <p:clrMapOvr>
    <a:masterClrMapping/>
  </p:clrMapOvr>
  <mc:AlternateContent xmlns:mc="http://schemas.openxmlformats.org/markup-compatibility/2006" xmlns:p14="http://schemas.microsoft.com/office/powerpoint/2010/main">
    <mc:Choice Requires="p14">
      <p:transition spd="slow" p14:dur="2000" advTm="47517"/>
    </mc:Choice>
    <mc:Fallback xmlns="">
      <p:transition spd="slow" advTm="47517"/>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533400"/>
          </a:xfrm>
        </p:spPr>
        <p:txBody>
          <a:bodyPr/>
          <a:lstStyle/>
          <a:p>
            <a:r>
              <a:rPr lang="en-US" sz="3200" b="1" dirty="0" smtClean="0">
                <a:solidFill>
                  <a:srgbClr val="010000"/>
                </a:solidFill>
                <a:effectLst/>
                <a:latin typeface="+mj-lt"/>
                <a:ea typeface="ＭＳ Ｐゴシック" pitchFamily="-110" charset="-128"/>
                <a:cs typeface="ＭＳ Ｐゴシック" pitchFamily="-110" charset="-128"/>
              </a:rPr>
              <a:t>Cal Poly Pomona</a:t>
            </a:r>
            <a:endParaRPr lang="en-US" dirty="0"/>
          </a:p>
        </p:txBody>
      </p:sp>
      <p:sp>
        <p:nvSpPr>
          <p:cNvPr id="3" name="Content Placeholder 2"/>
          <p:cNvSpPr>
            <a:spLocks noGrp="1"/>
          </p:cNvSpPr>
          <p:nvPr>
            <p:ph idx="1"/>
          </p:nvPr>
        </p:nvSpPr>
        <p:spPr>
          <a:xfrm>
            <a:off x="457200" y="1981200"/>
            <a:ext cx="8229600" cy="4191000"/>
          </a:xfrm>
        </p:spPr>
        <p:txBody>
          <a:bodyPr/>
          <a:lstStyle/>
          <a:p>
            <a:r>
              <a:rPr lang="en-US" sz="2400" smtClean="0"/>
              <a:t>Build Capacity</a:t>
            </a:r>
            <a:endParaRPr lang="en-US" sz="2400" dirty="0" smtClean="0"/>
          </a:p>
          <a:p>
            <a:pPr lvl="1"/>
            <a:r>
              <a:rPr lang="en-US" sz="2200" dirty="0" smtClean="0"/>
              <a:t>Participant with the CSU Accessible Technology Network as Product Documentation Review Coordinator.  </a:t>
            </a:r>
          </a:p>
          <a:p>
            <a:pPr lvl="2"/>
            <a:r>
              <a:rPr lang="en-US" sz="2000" dirty="0" smtClean="0"/>
              <a:t>Compiling best practices.</a:t>
            </a:r>
          </a:p>
          <a:p>
            <a:pPr lvl="2"/>
            <a:r>
              <a:rPr lang="en-US" sz="2000" dirty="0" smtClean="0"/>
              <a:t>Developing a common set of practices, guidelines and templates.  </a:t>
            </a:r>
          </a:p>
          <a:p>
            <a:pPr lvl="2"/>
            <a:r>
              <a:rPr lang="en-US" sz="2000" dirty="0" smtClean="0"/>
              <a:t>Conducting/Coordinating VPAT and product reviews – starting with for widely-used and high risk products used in the CSU.  </a:t>
            </a:r>
          </a:p>
          <a:p>
            <a:pPr lvl="1"/>
            <a:endParaRPr lang="en-US" sz="2200" dirty="0" smtClean="0"/>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pPr>
                <a:defRPr/>
              </a:pPr>
              <a:t>21</a:t>
            </a:fld>
            <a:endParaRPr lang="en-US"/>
          </a:p>
        </p:txBody>
      </p:sp>
    </p:spTree>
    <p:extLst>
      <p:ext uri="{BB962C8B-B14F-4D97-AF65-F5344CB8AC3E}">
        <p14:creationId xmlns:p14="http://schemas.microsoft.com/office/powerpoint/2010/main" val="512689923"/>
      </p:ext>
    </p:extLst>
  </p:cSld>
  <p:clrMapOvr>
    <a:masterClrMapping/>
  </p:clrMapOvr>
  <mc:AlternateContent xmlns:mc="http://schemas.openxmlformats.org/markup-compatibility/2006" xmlns:p14="http://schemas.microsoft.com/office/powerpoint/2010/main">
    <mc:Choice Requires="p14">
      <p:transition spd="slow" p14:dur="2000" advTm="35999"/>
    </mc:Choice>
    <mc:Fallback xmlns="">
      <p:transition spd="slow" advTm="35999"/>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371600"/>
            <a:ext cx="8610600" cy="762000"/>
          </a:xfrm>
        </p:spPr>
        <p:txBody>
          <a:bodyPr anchor="t"/>
          <a:lstStyle/>
          <a:p>
            <a:r>
              <a:rPr lang="en-US" sz="2800" dirty="0" smtClean="0"/>
              <a:t>Example - Getting started with Web Accessibility</a:t>
            </a:r>
            <a:endParaRPr lang="en-US" sz="2800" dirty="0"/>
          </a:p>
        </p:txBody>
      </p:sp>
      <p:sp>
        <p:nvSpPr>
          <p:cNvPr id="3" name="Content Placeholder 2"/>
          <p:cNvSpPr>
            <a:spLocks noGrp="1"/>
          </p:cNvSpPr>
          <p:nvPr>
            <p:ph idx="1"/>
          </p:nvPr>
        </p:nvSpPr>
        <p:spPr>
          <a:xfrm>
            <a:off x="419100" y="2057400"/>
            <a:ext cx="8229600" cy="3810000"/>
          </a:xfrm>
        </p:spPr>
        <p:txBody>
          <a:bodyPr/>
          <a:lstStyle/>
          <a:p>
            <a:pPr marL="406400" indent="-457200"/>
            <a:r>
              <a:rPr lang="en-US" sz="2400" dirty="0" smtClean="0"/>
              <a:t>Identify Current Capacity</a:t>
            </a:r>
          </a:p>
          <a:p>
            <a:pPr lvl="1"/>
            <a:r>
              <a:rPr lang="en-US" sz="2000" dirty="0" smtClean="0"/>
              <a:t>Who is responsible?  Assign responsibility.  Who will do these things?  Is it part of someone’s job description? </a:t>
            </a:r>
          </a:p>
          <a:p>
            <a:pPr lvl="1"/>
            <a:r>
              <a:rPr lang="en-US" sz="2000" dirty="0" smtClean="0"/>
              <a:t>Where are the current functions, departments &amp; information to this goal?  Web development, existing web sites (in-house &amp; contract)?  </a:t>
            </a:r>
          </a:p>
          <a:p>
            <a:pPr marL="406400" indent="-457200"/>
            <a:r>
              <a:rPr lang="en-US" sz="2400" dirty="0" smtClean="0"/>
              <a:t>Evaluating and measuring status.</a:t>
            </a:r>
          </a:p>
          <a:p>
            <a:pPr marL="406400" indent="-457200"/>
            <a:r>
              <a:rPr lang="en-US" sz="2400" dirty="0" smtClean="0"/>
              <a:t>Make a plan for improvement.</a:t>
            </a:r>
          </a:p>
          <a:p>
            <a:pPr marL="971550" lvl="1" indent="-457200"/>
            <a:r>
              <a:rPr lang="en-US" sz="2400" dirty="0" smtClean="0"/>
              <a:t>Build capacity, get connected, etc.</a:t>
            </a:r>
          </a:p>
          <a:p>
            <a:pPr marL="406400" indent="-457200"/>
            <a:r>
              <a:rPr lang="en-US" sz="2400" dirty="0" smtClean="0"/>
              <a:t>Measure Progress – re-evaluate &amp; measure status</a:t>
            </a:r>
            <a:endParaRPr lang="en-US" sz="2200" dirty="0" smtClean="0"/>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pPr>
                <a:defRPr/>
              </a:pPr>
              <a:t>22</a:t>
            </a:fld>
            <a:endParaRPr lang="en-US"/>
          </a:p>
        </p:txBody>
      </p:sp>
    </p:spTree>
    <p:extLst>
      <p:ext uri="{BB962C8B-B14F-4D97-AF65-F5344CB8AC3E}">
        <p14:creationId xmlns:p14="http://schemas.microsoft.com/office/powerpoint/2010/main" val="3785510535"/>
      </p:ext>
    </p:extLst>
  </p:cSld>
  <p:clrMapOvr>
    <a:masterClrMapping/>
  </p:clrMapOvr>
  <mc:AlternateContent xmlns:mc="http://schemas.openxmlformats.org/markup-compatibility/2006" xmlns:p14="http://schemas.microsoft.com/office/powerpoint/2010/main">
    <mc:Choice Requires="p14">
      <p:transition spd="slow" p14:dur="2000" advTm="95818"/>
    </mc:Choice>
    <mc:Fallback xmlns="">
      <p:transition spd="slow" advTm="95818"/>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Accessibility – Self Assessment</a:t>
            </a:r>
            <a:endParaRPr lang="en-US" dirty="0"/>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pPr>
                <a:defRPr/>
              </a:pPr>
              <a:t>23</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514600"/>
            <a:ext cx="7896225"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1138607"/>
      </p:ext>
    </p:extLst>
  </p:cSld>
  <p:clrMapOvr>
    <a:masterClrMapping/>
  </p:clrMapOvr>
  <mc:AlternateContent xmlns:mc="http://schemas.openxmlformats.org/markup-compatibility/2006" xmlns:p14="http://schemas.microsoft.com/office/powerpoint/2010/main">
    <mc:Choice Requires="p14">
      <p:transition spd="slow" p14:dur="2000" advTm="51964"/>
    </mc:Choice>
    <mc:Fallback xmlns="">
      <p:transition spd="slow" advTm="51964"/>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533400"/>
          </a:xfrm>
        </p:spPr>
        <p:txBody>
          <a:bodyPr/>
          <a:lstStyle/>
          <a:p>
            <a:r>
              <a:rPr lang="en-US" dirty="0"/>
              <a:t>Measuring Progress – Status Levels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71698552"/>
              </p:ext>
            </p:extLst>
          </p:nvPr>
        </p:nvGraphicFramePr>
        <p:xfrm>
          <a:off x="228600" y="2057401"/>
          <a:ext cx="8534400" cy="4572000"/>
        </p:xfrm>
        <a:graphic>
          <a:graphicData uri="http://schemas.openxmlformats.org/drawingml/2006/table">
            <a:tbl>
              <a:tblPr firstRow="1" firstCol="1" bandRow="1">
                <a:tableStyleId>{5C22544A-7EE6-4342-B048-85BDC9FD1C3A}</a:tableStyleId>
              </a:tblPr>
              <a:tblGrid>
                <a:gridCol w="1292230"/>
                <a:gridCol w="2556060"/>
                <a:gridCol w="2414056"/>
                <a:gridCol w="2272054"/>
              </a:tblGrid>
              <a:tr h="523327">
                <a:tc>
                  <a:txBody>
                    <a:bodyPr/>
                    <a:lstStyle/>
                    <a:p>
                      <a:pPr marL="0" marR="0" indent="0">
                        <a:lnSpc>
                          <a:spcPct val="115000"/>
                        </a:lnSpc>
                        <a:spcBef>
                          <a:spcPts val="0"/>
                        </a:spcBef>
                        <a:spcAft>
                          <a:spcPts val="0"/>
                        </a:spcAft>
                      </a:pPr>
                      <a:r>
                        <a:rPr lang="en-US" sz="900" dirty="0">
                          <a:effectLst/>
                        </a:rPr>
                        <a:t>Status Levels</a:t>
                      </a:r>
                      <a:endParaRPr lang="en-US" sz="900" dirty="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0"/>
                        </a:spcAft>
                      </a:pPr>
                      <a:r>
                        <a:rPr lang="en-US" sz="900">
                          <a:effectLst/>
                        </a:rPr>
                        <a:t>Description for Procedures</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0"/>
                        </a:spcAft>
                      </a:pPr>
                      <a:r>
                        <a:rPr lang="en-US" sz="900" dirty="0">
                          <a:effectLst/>
                        </a:rPr>
                        <a:t>Description for Documentation</a:t>
                      </a:r>
                      <a:endParaRPr lang="en-US" sz="900" dirty="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400"/>
                        </a:spcAft>
                      </a:pPr>
                      <a:r>
                        <a:rPr lang="en-US" sz="900">
                          <a:effectLst/>
                        </a:rPr>
                        <a:t>Description for Resources</a:t>
                      </a:r>
                      <a:endParaRPr lang="en-US" sz="900">
                        <a:effectLst/>
                        <a:latin typeface="Calibri"/>
                        <a:ea typeface="Calibri"/>
                        <a:cs typeface="Times New Roman"/>
                      </a:endParaRPr>
                    </a:p>
                  </a:txBody>
                  <a:tcPr marL="56472" marR="56472" marT="0" marB="0"/>
                </a:tc>
              </a:tr>
              <a:tr h="296561">
                <a:tc>
                  <a:txBody>
                    <a:bodyPr/>
                    <a:lstStyle/>
                    <a:p>
                      <a:pPr marL="0" marR="0" indent="0">
                        <a:lnSpc>
                          <a:spcPct val="115000"/>
                        </a:lnSpc>
                        <a:spcBef>
                          <a:spcPts val="0"/>
                        </a:spcBef>
                        <a:spcAft>
                          <a:spcPts val="0"/>
                        </a:spcAft>
                      </a:pPr>
                      <a:r>
                        <a:rPr lang="en-US" sz="900">
                          <a:effectLst/>
                        </a:rPr>
                        <a:t>Not Started</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400"/>
                        </a:spcAft>
                      </a:pPr>
                      <a:r>
                        <a:rPr lang="en-US" sz="900">
                          <a:effectLst/>
                        </a:rPr>
                        <a:t>No action has been taken yet.</a:t>
                      </a:r>
                      <a:endParaRPr lang="en-US" sz="900">
                        <a:effectLst/>
                        <a:latin typeface="Calibri"/>
                        <a:ea typeface="Calibri"/>
                        <a:cs typeface="Times New Roman"/>
                      </a:endParaRPr>
                    </a:p>
                  </a:txBody>
                  <a:tcPr marL="56472" marR="56472" marT="0" marB="0"/>
                </a:tc>
                <a:tc>
                  <a:txBody>
                    <a:bodyPr/>
                    <a:lstStyle/>
                    <a:p>
                      <a:pPr marL="0" marR="0">
                        <a:lnSpc>
                          <a:spcPct val="115000"/>
                        </a:lnSpc>
                        <a:spcBef>
                          <a:spcPts val="0"/>
                        </a:spcBef>
                        <a:spcAft>
                          <a:spcPts val="1000"/>
                        </a:spcAft>
                      </a:pPr>
                      <a:r>
                        <a:rPr lang="en-US" sz="900">
                          <a:effectLst/>
                        </a:rPr>
                        <a:t>No documentation has yet been generated.</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400"/>
                        </a:spcAft>
                      </a:pPr>
                      <a:r>
                        <a:rPr lang="en-US" sz="900">
                          <a:effectLst/>
                        </a:rPr>
                        <a:t>No resources have yet been allocated.</a:t>
                      </a:r>
                      <a:endParaRPr lang="en-US" sz="900">
                        <a:effectLst/>
                        <a:latin typeface="Calibri"/>
                        <a:ea typeface="Calibri"/>
                        <a:cs typeface="Times New Roman"/>
                      </a:endParaRPr>
                    </a:p>
                  </a:txBody>
                  <a:tcPr marL="56472" marR="56472" marT="0" marB="0"/>
                </a:tc>
              </a:tr>
              <a:tr h="660432">
                <a:tc>
                  <a:txBody>
                    <a:bodyPr/>
                    <a:lstStyle/>
                    <a:p>
                      <a:pPr marL="0" marR="0" indent="0">
                        <a:lnSpc>
                          <a:spcPct val="115000"/>
                        </a:lnSpc>
                        <a:spcBef>
                          <a:spcPts val="0"/>
                        </a:spcBef>
                        <a:spcAft>
                          <a:spcPts val="0"/>
                        </a:spcAft>
                      </a:pPr>
                      <a:r>
                        <a:rPr lang="en-US" sz="900">
                          <a:effectLst/>
                        </a:rPr>
                        <a:t>Initiated</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400"/>
                        </a:spcAft>
                      </a:pPr>
                      <a:r>
                        <a:rPr lang="en-US" sz="900">
                          <a:effectLst/>
                        </a:rPr>
                        <a:t>The campus has an ad hoc or developing practice. Procedures, if in place, are generally ad hoc.</a:t>
                      </a:r>
                      <a:endParaRPr lang="en-US" sz="900">
                        <a:effectLst/>
                        <a:latin typeface="Calibri"/>
                        <a:ea typeface="Calibri"/>
                        <a:cs typeface="Times New Roman"/>
                      </a:endParaRPr>
                    </a:p>
                  </a:txBody>
                  <a:tcPr marL="56472" marR="56472" marT="0" marB="0"/>
                </a:tc>
                <a:tc>
                  <a:txBody>
                    <a:bodyPr/>
                    <a:lstStyle/>
                    <a:p>
                      <a:pPr marL="0" marR="0">
                        <a:lnSpc>
                          <a:spcPct val="115000"/>
                        </a:lnSpc>
                        <a:spcBef>
                          <a:spcPts val="0"/>
                        </a:spcBef>
                        <a:spcAft>
                          <a:spcPts val="1000"/>
                        </a:spcAft>
                      </a:pPr>
                      <a:r>
                        <a:rPr lang="en-US" sz="900">
                          <a:effectLst/>
                        </a:rPr>
                        <a:t>Documentation is generally absent.</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400"/>
                        </a:spcAft>
                      </a:pPr>
                      <a:r>
                        <a:rPr lang="en-US" sz="900">
                          <a:effectLst/>
                        </a:rPr>
                        <a:t>Resources have been tentatively identified but not yet allocated.</a:t>
                      </a:r>
                      <a:endParaRPr lang="en-US" sz="900">
                        <a:effectLst/>
                        <a:latin typeface="Calibri"/>
                        <a:ea typeface="Calibri"/>
                        <a:cs typeface="Times New Roman"/>
                      </a:endParaRPr>
                    </a:p>
                  </a:txBody>
                  <a:tcPr marL="56472" marR="56472" marT="0" marB="0"/>
                </a:tc>
              </a:tr>
              <a:tr h="660432">
                <a:tc>
                  <a:txBody>
                    <a:bodyPr/>
                    <a:lstStyle/>
                    <a:p>
                      <a:pPr marL="0" marR="0" indent="0">
                        <a:lnSpc>
                          <a:spcPct val="115000"/>
                        </a:lnSpc>
                        <a:spcBef>
                          <a:spcPts val="0"/>
                        </a:spcBef>
                        <a:spcAft>
                          <a:spcPts val="0"/>
                        </a:spcAft>
                      </a:pPr>
                      <a:r>
                        <a:rPr lang="en-US" sz="900">
                          <a:effectLst/>
                        </a:rPr>
                        <a:t>Defined</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0"/>
                        </a:spcAft>
                      </a:pPr>
                      <a:r>
                        <a:rPr lang="en-US" sz="900">
                          <a:effectLst/>
                        </a:rPr>
                        <a:t>The campus has a common practice. Procedures, if in place, are consistent but informal.</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0"/>
                        </a:spcAft>
                      </a:pPr>
                      <a:r>
                        <a:rPr lang="en-US" sz="900">
                          <a:effectLst/>
                        </a:rPr>
                        <a:t>Documentation, if present, is in working draft.</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400"/>
                        </a:spcAft>
                      </a:pPr>
                      <a:r>
                        <a:rPr lang="en-US" sz="900">
                          <a:effectLst/>
                        </a:rPr>
                        <a:t>Resources have been firmly identified but not yet allocated.</a:t>
                      </a:r>
                      <a:endParaRPr lang="en-US" sz="900">
                        <a:effectLst/>
                        <a:latin typeface="Calibri"/>
                        <a:ea typeface="Calibri"/>
                        <a:cs typeface="Times New Roman"/>
                      </a:endParaRPr>
                    </a:p>
                  </a:txBody>
                  <a:tcPr marL="56472" marR="56472" marT="0" marB="0"/>
                </a:tc>
              </a:tr>
              <a:tr h="435458">
                <a:tc>
                  <a:txBody>
                    <a:bodyPr/>
                    <a:lstStyle/>
                    <a:p>
                      <a:pPr marL="0" marR="0" indent="0">
                        <a:lnSpc>
                          <a:spcPct val="115000"/>
                        </a:lnSpc>
                        <a:spcBef>
                          <a:spcPts val="0"/>
                        </a:spcBef>
                        <a:spcAft>
                          <a:spcPts val="0"/>
                        </a:spcAft>
                      </a:pPr>
                      <a:r>
                        <a:rPr lang="en-US" sz="900">
                          <a:effectLst/>
                        </a:rPr>
                        <a:t>Established</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0"/>
                        </a:spcAft>
                      </a:pPr>
                      <a:r>
                        <a:rPr lang="en-US" sz="900">
                          <a:effectLst/>
                        </a:rPr>
                        <a:t>The campus has a standard practice. Procedures are consistent and formal.</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0"/>
                        </a:spcAft>
                      </a:pPr>
                      <a:r>
                        <a:rPr lang="en-US" sz="900">
                          <a:effectLst/>
                        </a:rPr>
                        <a:t>Documentation is complete and fully reflects the standard practice.</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400"/>
                        </a:spcAft>
                      </a:pPr>
                      <a:r>
                        <a:rPr lang="en-US" sz="900" dirty="0">
                          <a:effectLst/>
                        </a:rPr>
                        <a:t>Resources have been both identified and allocated.</a:t>
                      </a:r>
                      <a:endParaRPr lang="en-US" sz="900" dirty="0">
                        <a:effectLst/>
                        <a:latin typeface="Calibri"/>
                        <a:ea typeface="Calibri"/>
                        <a:cs typeface="Times New Roman"/>
                      </a:endParaRPr>
                    </a:p>
                  </a:txBody>
                  <a:tcPr marL="56472" marR="56472" marT="0" marB="0"/>
                </a:tc>
              </a:tr>
              <a:tr h="885408">
                <a:tc>
                  <a:txBody>
                    <a:bodyPr/>
                    <a:lstStyle/>
                    <a:p>
                      <a:pPr marL="0" marR="0" indent="0">
                        <a:lnSpc>
                          <a:spcPct val="115000"/>
                        </a:lnSpc>
                        <a:spcBef>
                          <a:spcPts val="0"/>
                        </a:spcBef>
                        <a:spcAft>
                          <a:spcPts val="0"/>
                        </a:spcAft>
                      </a:pPr>
                      <a:r>
                        <a:rPr lang="en-US" sz="900">
                          <a:effectLst/>
                        </a:rPr>
                        <a:t>Managed</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0"/>
                        </a:spcAft>
                      </a:pPr>
                      <a:r>
                        <a:rPr lang="en-US" sz="900">
                          <a:effectLst/>
                        </a:rPr>
                        <a:t>The campus has a mature practice. Procedures are also in place to track and capture success indicators (milestones and measures of success).</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0"/>
                        </a:spcAft>
                      </a:pPr>
                      <a:r>
                        <a:rPr lang="en-US" sz="900">
                          <a:effectLst/>
                        </a:rPr>
                        <a:t>Documentation is complete and fully reflects the standard practice. </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400"/>
                        </a:spcAft>
                      </a:pPr>
                      <a:r>
                        <a:rPr lang="en-US" sz="900">
                          <a:effectLst/>
                        </a:rPr>
                        <a:t>Resources have been both identified and allocated.</a:t>
                      </a:r>
                      <a:endParaRPr lang="en-US" sz="900">
                        <a:effectLst/>
                        <a:latin typeface="Calibri"/>
                        <a:ea typeface="Calibri"/>
                        <a:cs typeface="Times New Roman"/>
                      </a:endParaRPr>
                    </a:p>
                  </a:txBody>
                  <a:tcPr marL="56472" marR="56472" marT="0" marB="0"/>
                </a:tc>
              </a:tr>
              <a:tr h="1110382">
                <a:tc>
                  <a:txBody>
                    <a:bodyPr/>
                    <a:lstStyle/>
                    <a:p>
                      <a:pPr marL="0" marR="0" indent="0">
                        <a:lnSpc>
                          <a:spcPct val="115000"/>
                        </a:lnSpc>
                        <a:spcBef>
                          <a:spcPts val="0"/>
                        </a:spcBef>
                        <a:spcAft>
                          <a:spcPts val="0"/>
                        </a:spcAft>
                      </a:pPr>
                      <a:r>
                        <a:rPr lang="en-US" sz="900" dirty="0">
                          <a:effectLst/>
                        </a:rPr>
                        <a:t>Optimized</a:t>
                      </a:r>
                      <a:endParaRPr lang="en-US" sz="900" dirty="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0"/>
                        </a:spcAft>
                      </a:pPr>
                      <a:r>
                        <a:rPr lang="en-US" sz="900">
                          <a:effectLst/>
                        </a:rPr>
                        <a:t>The campus has a mature practice. In addition, procedures are in place to conduct regular administrative reviews of success indicators to gauge effectiveness and implement improvements.</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0"/>
                        </a:spcAft>
                      </a:pPr>
                      <a:r>
                        <a:rPr lang="en-US" sz="900">
                          <a:effectLst/>
                        </a:rPr>
                        <a:t>Documentation is continually revised to reflect the managed practice. Periodic administrative review of documentation is conducted.</a:t>
                      </a:r>
                      <a:endParaRPr lang="en-US" sz="900">
                        <a:effectLst/>
                        <a:latin typeface="Calibri"/>
                        <a:ea typeface="Calibri"/>
                        <a:cs typeface="Times New Roman"/>
                      </a:endParaRPr>
                    </a:p>
                  </a:txBody>
                  <a:tcPr marL="56472" marR="56472" marT="0" marB="0"/>
                </a:tc>
                <a:tc>
                  <a:txBody>
                    <a:bodyPr/>
                    <a:lstStyle/>
                    <a:p>
                      <a:pPr marL="0" marR="0" indent="0">
                        <a:lnSpc>
                          <a:spcPct val="115000"/>
                        </a:lnSpc>
                        <a:spcBef>
                          <a:spcPts val="0"/>
                        </a:spcBef>
                        <a:spcAft>
                          <a:spcPts val="400"/>
                        </a:spcAft>
                      </a:pPr>
                      <a:r>
                        <a:rPr lang="en-US" sz="900" dirty="0">
                          <a:effectLst/>
                        </a:rPr>
                        <a:t>Resources have been both identified and allocated. Periodic administrative review of resource allocations is conducted</a:t>
                      </a:r>
                      <a:endParaRPr lang="en-US" sz="900" dirty="0">
                        <a:effectLst/>
                        <a:latin typeface="Calibri"/>
                        <a:ea typeface="Calibri"/>
                        <a:cs typeface="Times New Roman"/>
                      </a:endParaRPr>
                    </a:p>
                  </a:txBody>
                  <a:tcPr marL="56472" marR="56472" marT="0" marB="0"/>
                </a:tc>
              </a:tr>
            </a:tbl>
          </a:graphicData>
        </a:graphic>
      </p:graphicFrame>
      <p:sp>
        <p:nvSpPr>
          <p:cNvPr id="4" name="Slide Number Placeholder 3"/>
          <p:cNvSpPr>
            <a:spLocks noGrp="1"/>
          </p:cNvSpPr>
          <p:nvPr>
            <p:ph type="sldNum" sz="quarter" idx="12"/>
          </p:nvPr>
        </p:nvSpPr>
        <p:spPr/>
        <p:txBody>
          <a:bodyPr/>
          <a:lstStyle/>
          <a:p>
            <a:pPr>
              <a:defRPr/>
            </a:pPr>
            <a:fld id="{9279D845-7761-4C65-A923-4A039E04975D}" type="slidenum">
              <a:rPr lang="en-US" smtClean="0"/>
              <a:pPr>
                <a:defRPr/>
              </a:pPr>
              <a:t>24</a:t>
            </a:fld>
            <a:endParaRPr lang="en-US"/>
          </a:p>
        </p:txBody>
      </p:sp>
    </p:spTree>
    <p:extLst>
      <p:ext uri="{BB962C8B-B14F-4D97-AF65-F5344CB8AC3E}">
        <p14:creationId xmlns:p14="http://schemas.microsoft.com/office/powerpoint/2010/main" val="22909987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Planning for Improvement</a:t>
            </a:r>
            <a:endParaRPr lang="en-US" dirty="0"/>
          </a:p>
        </p:txBody>
      </p:sp>
      <p:sp>
        <p:nvSpPr>
          <p:cNvPr id="3" name="Content Placeholder 2"/>
          <p:cNvSpPr>
            <a:spLocks noGrp="1"/>
          </p:cNvSpPr>
          <p:nvPr>
            <p:ph idx="1"/>
          </p:nvPr>
        </p:nvSpPr>
        <p:spPr/>
        <p:txBody>
          <a:bodyPr/>
          <a:lstStyle/>
          <a:p>
            <a:r>
              <a:rPr lang="en-US" dirty="0" smtClean="0"/>
              <a:t>For each goal/indicator</a:t>
            </a:r>
          </a:p>
          <a:p>
            <a:pPr lvl="1"/>
            <a:r>
              <a:rPr lang="en-US" dirty="0" smtClean="0"/>
              <a:t>Evaluate priority (impact, probability, capacity)</a:t>
            </a:r>
          </a:p>
          <a:p>
            <a:pPr lvl="1"/>
            <a:r>
              <a:rPr lang="en-US" dirty="0" smtClean="0"/>
              <a:t>Identify related tasks for improvement</a:t>
            </a:r>
          </a:p>
          <a:p>
            <a:pPr lvl="1"/>
            <a:r>
              <a:rPr lang="en-US" dirty="0" smtClean="0"/>
              <a:t>Set metrics &amp; milestones</a:t>
            </a:r>
          </a:p>
          <a:p>
            <a:pPr lvl="1"/>
            <a:r>
              <a:rPr lang="en-US" dirty="0" smtClean="0"/>
              <a:t>Assign responsibility </a:t>
            </a:r>
            <a:r>
              <a:rPr lang="en-US" smtClean="0"/>
              <a:t>for each task</a:t>
            </a:r>
            <a:endParaRPr lang="en-US" dirty="0"/>
          </a:p>
        </p:txBody>
      </p:sp>
      <p:sp>
        <p:nvSpPr>
          <p:cNvPr id="4" name="Slide Number Placeholder 3"/>
          <p:cNvSpPr>
            <a:spLocks noGrp="1"/>
          </p:cNvSpPr>
          <p:nvPr>
            <p:ph type="sldNum" sz="quarter" idx="12"/>
          </p:nvPr>
        </p:nvSpPr>
        <p:spPr/>
        <p:txBody>
          <a:bodyPr/>
          <a:lstStyle/>
          <a:p>
            <a:fld id="{9279D845-7761-4C65-A923-4A039E04975D}" type="slidenum">
              <a:rPr lang="en-US" smtClean="0"/>
              <a:pPr/>
              <a:t>25</a:t>
            </a:fld>
            <a:endParaRPr lang="en-US"/>
          </a:p>
        </p:txBody>
      </p:sp>
    </p:spTree>
    <p:extLst>
      <p:ext uri="{BB962C8B-B14F-4D97-AF65-F5344CB8AC3E}">
        <p14:creationId xmlns:p14="http://schemas.microsoft.com/office/powerpoint/2010/main" val="655619243"/>
      </p:ext>
    </p:extLst>
  </p:cSld>
  <p:clrMapOvr>
    <a:masterClrMapping/>
  </p:clrMapOvr>
  <mc:AlternateContent xmlns:mc="http://schemas.openxmlformats.org/markup-compatibility/2006" xmlns:p14="http://schemas.microsoft.com/office/powerpoint/2010/main">
    <mc:Choice Requires="p14">
      <p:transition spd="slow" p14:dur="2000" advTm="59956"/>
    </mc:Choice>
    <mc:Fallback xmlns="">
      <p:transition spd="slow" advTm="59956"/>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pPr>
                <a:defRPr/>
              </a:pPr>
              <a:t>26</a:t>
            </a:fld>
            <a:endParaRPr lang="en-US"/>
          </a:p>
        </p:txBody>
      </p:sp>
    </p:spTree>
    <p:extLst>
      <p:ext uri="{BB962C8B-B14F-4D97-AF65-F5344CB8AC3E}">
        <p14:creationId xmlns:p14="http://schemas.microsoft.com/office/powerpoint/2010/main" val="1849493469"/>
      </p:ext>
    </p:extLst>
  </p:cSld>
  <p:clrMapOvr>
    <a:masterClrMapping/>
  </p:clrMapOvr>
  <mc:AlternateContent xmlns:mc="http://schemas.openxmlformats.org/markup-compatibility/2006" xmlns:p14="http://schemas.microsoft.com/office/powerpoint/2010/main">
    <mc:Choice Requires="p14">
      <p:transition spd="slow" p14:dur="2000" advTm="9200"/>
    </mc:Choice>
    <mc:Fallback xmlns="">
      <p:transition spd="slow" advTm="92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5"/>
          <p:cNvSpPr>
            <a:spLocks noGrp="1"/>
          </p:cNvSpPr>
          <p:nvPr>
            <p:ph type="title"/>
          </p:nvPr>
        </p:nvSpPr>
        <p:spPr>
          <a:xfrm>
            <a:off x="457200" y="1447800"/>
            <a:ext cx="8229600" cy="609600"/>
          </a:xfrm>
        </p:spPr>
        <p:txBody>
          <a:bodyPr anchor="t"/>
          <a:lstStyle/>
          <a:p>
            <a:r>
              <a:rPr lang="en-US" dirty="0" smtClean="0">
                <a:ea typeface="ＭＳ Ｐゴシック" charset="-128"/>
              </a:rPr>
              <a:t>Agenda</a:t>
            </a:r>
            <a:endParaRPr lang="en-US" sz="2200" dirty="0" smtClean="0">
              <a:ea typeface="ＭＳ Ｐゴシック" charset="-128"/>
            </a:endParaRPr>
          </a:p>
        </p:txBody>
      </p:sp>
      <p:sp>
        <p:nvSpPr>
          <p:cNvPr id="6147" name="Content Placeholder 6"/>
          <p:cNvSpPr>
            <a:spLocks noGrp="1"/>
          </p:cNvSpPr>
          <p:nvPr>
            <p:ph idx="1"/>
          </p:nvPr>
        </p:nvSpPr>
        <p:spPr>
          <a:xfrm>
            <a:off x="457200" y="2286000"/>
            <a:ext cx="8229600" cy="4876800"/>
          </a:xfrm>
        </p:spPr>
        <p:txBody>
          <a:bodyPr/>
          <a:lstStyle/>
          <a:p>
            <a:r>
              <a:rPr lang="en-US" dirty="0" smtClean="0">
                <a:ea typeface="ＭＳ Ｐゴシック" charset="-128"/>
              </a:rPr>
              <a:t>CSU Accessible Technology Initiative (ATI) Leadership Overview</a:t>
            </a:r>
          </a:p>
          <a:p>
            <a:r>
              <a:rPr lang="en-US" dirty="0" smtClean="0">
                <a:ea typeface="ＭＳ Ｐゴシック" charset="-128"/>
              </a:rPr>
              <a:t>CSU Strategies and Implementation Process</a:t>
            </a:r>
          </a:p>
          <a:p>
            <a:r>
              <a:rPr lang="en-US" dirty="0" smtClean="0">
                <a:ea typeface="ＭＳ Ｐゴシック" charset="-128"/>
              </a:rPr>
              <a:t>Campus Perspectives</a:t>
            </a:r>
          </a:p>
          <a:p>
            <a:pPr lvl="1"/>
            <a:r>
              <a:rPr lang="en-US" dirty="0" smtClean="0">
                <a:ea typeface="ＭＳ Ｐゴシック" charset="-128"/>
              </a:rPr>
              <a:t>CSU Pomona</a:t>
            </a:r>
          </a:p>
          <a:p>
            <a:pPr lvl="1"/>
            <a:r>
              <a:rPr lang="en-US" dirty="0" smtClean="0">
                <a:ea typeface="ＭＳ Ｐゴシック" charset="-128"/>
              </a:rPr>
              <a:t>CSU San Bernardino</a:t>
            </a:r>
          </a:p>
          <a:p>
            <a:r>
              <a:rPr lang="en-US" dirty="0" smtClean="0">
                <a:ea typeface="ＭＳ Ｐゴシック" charset="-128"/>
              </a:rPr>
              <a:t>Open Discussion/Hands-On Activity</a:t>
            </a:r>
          </a:p>
        </p:txBody>
      </p:sp>
      <p:sp>
        <p:nvSpPr>
          <p:cNvPr id="6148" name="Slide Number Placeholder 3"/>
          <p:cNvSpPr>
            <a:spLocks noGrp="1"/>
          </p:cNvSpPr>
          <p:nvPr>
            <p:ph type="sldNum" sz="quarter" idx="12"/>
          </p:nvPr>
        </p:nvSpPr>
        <p:spPr>
          <a:noFill/>
        </p:spPr>
        <p:txBody>
          <a:bodyPr/>
          <a:lstStyle/>
          <a:p>
            <a:fld id="{3CD18CC9-6604-48BD-8068-525C12D37983}" type="slidenum">
              <a:rPr lang="en-US" smtClean="0"/>
              <a:pPr/>
              <a:t>3</a:t>
            </a:fld>
            <a:endParaRPr lang="en-US" smtClean="0"/>
          </a:p>
        </p:txBody>
      </p:sp>
    </p:spTree>
    <p:extLst>
      <p:ext uri="{BB962C8B-B14F-4D97-AF65-F5344CB8AC3E}">
        <p14:creationId xmlns:p14="http://schemas.microsoft.com/office/powerpoint/2010/main" val="3003561698"/>
      </p:ext>
    </p:extLst>
  </p:cSld>
  <p:clrMapOvr>
    <a:masterClrMapping/>
  </p:clrMapOvr>
  <mc:AlternateContent xmlns:mc="http://schemas.openxmlformats.org/markup-compatibility/2006" xmlns:p14="http://schemas.microsoft.com/office/powerpoint/2010/main">
    <mc:Choice Requires="p14">
      <p:transition spd="slow" p14:dur="2000" advTm="240"/>
    </mc:Choice>
    <mc:Fallback xmlns="">
      <p:transition spd="slow" advTm="24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95400"/>
            <a:ext cx="8229600" cy="533400"/>
          </a:xfrm>
        </p:spPr>
        <p:txBody>
          <a:bodyPr/>
          <a:lstStyle/>
          <a:p>
            <a:r>
              <a:rPr lang="en-US" sz="2800" dirty="0" smtClean="0"/>
              <a:t>Context: about the CSU</a:t>
            </a:r>
            <a:endParaRPr lang="en-US" sz="2800" dirty="0"/>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pPr>
                <a:defRPr/>
              </a:pPr>
              <a:t>4</a:t>
            </a:fld>
            <a:endParaRPr lang="en-US"/>
          </a:p>
        </p:txBody>
      </p:sp>
      <p:sp>
        <p:nvSpPr>
          <p:cNvPr id="5" name="Rectangle 4"/>
          <p:cNvSpPr txBox="1">
            <a:spLocks noChangeArrowheads="1"/>
          </p:cNvSpPr>
          <p:nvPr/>
        </p:nvSpPr>
        <p:spPr bwMode="auto">
          <a:xfrm>
            <a:off x="254000" y="2133599"/>
            <a:ext cx="4876800" cy="443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07975" indent="-307975" defTabSz="822325" eaLnBrk="0" hangingPunct="0">
              <a:defRPr>
                <a:solidFill>
                  <a:schemeClr val="tx1"/>
                </a:solidFill>
                <a:latin typeface="Arial" charset="0"/>
                <a:ea typeface="ＭＳ Ｐゴシック" pitchFamily="34" charset="-128"/>
              </a:defRPr>
            </a:lvl1pPr>
            <a:lvl2pPr marL="742950" indent="-285750" defTabSz="822325" eaLnBrk="0" hangingPunct="0">
              <a:defRPr>
                <a:solidFill>
                  <a:schemeClr val="tx1"/>
                </a:solidFill>
                <a:latin typeface="Arial" charset="0"/>
                <a:ea typeface="ＭＳ Ｐゴシック" pitchFamily="34" charset="-128"/>
              </a:defRPr>
            </a:lvl2pPr>
            <a:lvl3pPr marL="1143000" indent="-228600" defTabSz="822325" eaLnBrk="0" hangingPunct="0">
              <a:defRPr>
                <a:solidFill>
                  <a:schemeClr val="tx1"/>
                </a:solidFill>
                <a:latin typeface="Arial" charset="0"/>
                <a:ea typeface="ＭＳ Ｐゴシック" pitchFamily="34" charset="-128"/>
              </a:defRPr>
            </a:lvl3pPr>
            <a:lvl4pPr marL="1600200" indent="-228600" defTabSz="822325" eaLnBrk="0" hangingPunct="0">
              <a:defRPr>
                <a:solidFill>
                  <a:schemeClr val="tx1"/>
                </a:solidFill>
                <a:latin typeface="Arial" charset="0"/>
                <a:ea typeface="ＭＳ Ｐゴシック" pitchFamily="34" charset="-128"/>
              </a:defRPr>
            </a:lvl4pPr>
            <a:lvl5pPr marL="2057400" indent="-228600" defTabSz="822325" eaLnBrk="0" hangingPunct="0">
              <a:defRPr>
                <a:solidFill>
                  <a:schemeClr val="tx1"/>
                </a:solidFill>
                <a:latin typeface="Arial" charset="0"/>
                <a:ea typeface="ＭＳ Ｐゴシック" pitchFamily="34" charset="-128"/>
              </a:defRPr>
            </a:lvl5pPr>
            <a:lvl6pPr marL="2514600" indent="-228600" defTabSz="82232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82232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82232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822325" eaLnBrk="0" fontAlgn="base" hangingPunct="0">
              <a:spcBef>
                <a:spcPct val="0"/>
              </a:spcBef>
              <a:spcAft>
                <a:spcPct val="0"/>
              </a:spcAft>
              <a:defRPr>
                <a:solidFill>
                  <a:schemeClr val="tx1"/>
                </a:solidFill>
                <a:latin typeface="Arial" charset="0"/>
                <a:ea typeface="ＭＳ Ｐゴシック" pitchFamily="34" charset="-128"/>
              </a:defRPr>
            </a:lvl9pPr>
          </a:lstStyle>
          <a:p>
            <a:pPr>
              <a:spcBef>
                <a:spcPct val="20000"/>
              </a:spcBef>
              <a:buFontTx/>
              <a:buChar char="•"/>
            </a:pPr>
            <a:r>
              <a:rPr lang="en-US" sz="2400" b="1" dirty="0" smtClean="0">
                <a:latin typeface="Calibri" pitchFamily="34" charset="0"/>
                <a:cs typeface="Calibri" pitchFamily="34" charset="0"/>
              </a:rPr>
              <a:t>California State University (CSU)</a:t>
            </a:r>
          </a:p>
          <a:p>
            <a:pPr>
              <a:spcBef>
                <a:spcPct val="20000"/>
              </a:spcBef>
              <a:buFontTx/>
              <a:buChar char="•"/>
            </a:pPr>
            <a:r>
              <a:rPr lang="en-US" sz="2400" dirty="0" smtClean="0">
                <a:latin typeface="Calibri" pitchFamily="34" charset="0"/>
                <a:cs typeface="Calibri" pitchFamily="34" charset="0"/>
              </a:rPr>
              <a:t>Largest </a:t>
            </a:r>
            <a:r>
              <a:rPr lang="en-US" sz="2400" dirty="0">
                <a:latin typeface="Calibri" pitchFamily="34" charset="0"/>
                <a:cs typeface="Calibri" pitchFamily="34" charset="0"/>
              </a:rPr>
              <a:t>public baccalaureate degree-granting institution in the United States</a:t>
            </a:r>
          </a:p>
          <a:p>
            <a:pPr>
              <a:spcBef>
                <a:spcPct val="20000"/>
              </a:spcBef>
              <a:buFontTx/>
              <a:buChar char="•"/>
            </a:pPr>
            <a:r>
              <a:rPr lang="en-US" sz="2400" dirty="0">
                <a:latin typeface="Calibri" pitchFamily="34" charset="0"/>
                <a:cs typeface="Calibri" pitchFamily="34" charset="0"/>
              </a:rPr>
              <a:t>23 campuses; &gt;400,000 students; ~80% undergraduate</a:t>
            </a:r>
          </a:p>
          <a:p>
            <a:pPr>
              <a:spcBef>
                <a:spcPct val="20000"/>
              </a:spcBef>
              <a:buFontTx/>
              <a:buChar char="•"/>
            </a:pPr>
            <a:r>
              <a:rPr lang="en-US" sz="2400" dirty="0">
                <a:latin typeface="Calibri" pitchFamily="34" charset="0"/>
                <a:cs typeface="Calibri" pitchFamily="34" charset="0"/>
              </a:rPr>
              <a:t>More than 25% of students receive Pell grants</a:t>
            </a:r>
          </a:p>
          <a:p>
            <a:pPr>
              <a:spcBef>
                <a:spcPct val="20000"/>
              </a:spcBef>
              <a:buFontTx/>
              <a:buChar char="•"/>
            </a:pPr>
            <a:r>
              <a:rPr lang="en-US" sz="2400" dirty="0">
                <a:latin typeface="Calibri" pitchFamily="34" charset="0"/>
                <a:cs typeface="Calibri" pitchFamily="34" charset="0"/>
              </a:rPr>
              <a:t>About </a:t>
            </a:r>
            <a:r>
              <a:rPr lang="en-US" sz="2400" dirty="0" smtClean="0">
                <a:latin typeface="Calibri" pitchFamily="34" charset="0"/>
                <a:cs typeface="Calibri" pitchFamily="34" charset="0"/>
              </a:rPr>
              <a:t>11,800 </a:t>
            </a:r>
            <a:r>
              <a:rPr lang="en-US" sz="2400" dirty="0">
                <a:latin typeface="Calibri" pitchFamily="34" charset="0"/>
                <a:cs typeface="Calibri" pitchFamily="34" charset="0"/>
              </a:rPr>
              <a:t>students with disabilities registered with our campus disability services offices</a:t>
            </a:r>
          </a:p>
          <a:p>
            <a:pPr>
              <a:spcBef>
                <a:spcPct val="20000"/>
              </a:spcBef>
              <a:buFontTx/>
              <a:buChar char="•"/>
            </a:pPr>
            <a:endParaRPr lang="en-US" sz="2100" dirty="0">
              <a:latin typeface="Times New Roman" pitchFamily="18" charset="0"/>
            </a:endParaRPr>
          </a:p>
        </p:txBody>
      </p:sp>
      <p:pic>
        <p:nvPicPr>
          <p:cNvPr id="6" name="Content Placeholder 4" descr="23 CSU campuses spread throughout the state: San Diego, San Marcos, Pomona, Long Beach, Dominguez Hills, Los Angeles, Fullerton, San Bernardino, Northridge, Bakersfield, San Luis Obispo, Channel Islands, Monterey Bay, Fresno, San Jose, East Bay, San Francisco, Maritime, Sonoma, Stanislaus, Sacramento, Chico, and Humboldt" title="23 CSU campuse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1920875"/>
            <a:ext cx="416797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4214744"/>
      </p:ext>
    </p:extLst>
  </p:cSld>
  <p:clrMapOvr>
    <a:masterClrMapping/>
  </p:clrMapOvr>
  <mc:AlternateContent xmlns:mc="http://schemas.openxmlformats.org/markup-compatibility/2006" xmlns:p14="http://schemas.microsoft.com/office/powerpoint/2010/main">
    <mc:Choice Requires="p14">
      <p:transition spd="slow" p14:dur="2000" advTm="531"/>
    </mc:Choice>
    <mc:Fallback xmlns="">
      <p:transition spd="slow" advTm="531"/>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95400"/>
            <a:ext cx="8229600" cy="533400"/>
          </a:xfrm>
        </p:spPr>
        <p:txBody>
          <a:bodyPr/>
          <a:lstStyle/>
          <a:p>
            <a:r>
              <a:rPr lang="en-US" sz="2800" dirty="0" smtClean="0"/>
              <a:t>From Where I sit: CSU System Principles</a:t>
            </a:r>
            <a:endParaRPr lang="en-US" sz="2800" dirty="0"/>
          </a:p>
        </p:txBody>
      </p:sp>
      <p:sp>
        <p:nvSpPr>
          <p:cNvPr id="3" name="Content Placeholder 2"/>
          <p:cNvSpPr>
            <a:spLocks noGrp="1"/>
          </p:cNvSpPr>
          <p:nvPr>
            <p:ph idx="1"/>
          </p:nvPr>
        </p:nvSpPr>
        <p:spPr>
          <a:xfrm>
            <a:off x="381000" y="2133600"/>
            <a:ext cx="8686800" cy="4114800"/>
          </a:xfrm>
        </p:spPr>
        <p:txBody>
          <a:bodyPr/>
          <a:lstStyle/>
          <a:p>
            <a:r>
              <a:rPr lang="en-US" sz="2000" b="1" dirty="0" smtClean="0"/>
              <a:t>Management by Fear vs. Management by Love</a:t>
            </a:r>
          </a:p>
          <a:p>
            <a:pPr lvl="1"/>
            <a:r>
              <a:rPr lang="en-US" sz="2000" dirty="0" smtClean="0"/>
              <a:t>Capabilities Maturing Strategy</a:t>
            </a:r>
          </a:p>
          <a:p>
            <a:pPr lvl="1"/>
            <a:r>
              <a:rPr lang="en-US" sz="2000" dirty="0" smtClean="0"/>
              <a:t>Integration into Academic Technology Services</a:t>
            </a:r>
          </a:p>
          <a:p>
            <a:r>
              <a:rPr lang="en-US" sz="2000" b="1" dirty="0" smtClean="0"/>
              <a:t>Stand Firm on Your Institution’s Mission, Bring </a:t>
            </a:r>
            <a:r>
              <a:rPr lang="en-US" sz="2000" b="1" dirty="0"/>
              <a:t>P</a:t>
            </a:r>
            <a:r>
              <a:rPr lang="en-US" sz="2000" b="1" dirty="0" smtClean="0"/>
              <a:t>assion to Your Institution’s Vision</a:t>
            </a:r>
          </a:p>
          <a:p>
            <a:pPr lvl="1"/>
            <a:r>
              <a:rPr lang="en-US" sz="2000" dirty="0" smtClean="0"/>
              <a:t>We are here to educate all students successfully – period.</a:t>
            </a:r>
          </a:p>
          <a:p>
            <a:r>
              <a:rPr lang="en-US" sz="2000" b="1" dirty="0" smtClean="0"/>
              <a:t>Choose Strategic Priorities That Really Matter</a:t>
            </a:r>
          </a:p>
          <a:p>
            <a:pPr lvl="1"/>
            <a:r>
              <a:rPr lang="en-US" sz="2000" dirty="0" smtClean="0"/>
              <a:t>CSU’s Affordable Learning Solutions and Digital Textbooks</a:t>
            </a:r>
          </a:p>
          <a:p>
            <a:endParaRPr lang="en-US" sz="2400" dirty="0"/>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pPr>
                <a:defRPr/>
              </a:pPr>
              <a:t>5</a:t>
            </a:fld>
            <a:endParaRPr lang="en-US"/>
          </a:p>
        </p:txBody>
      </p:sp>
    </p:spTree>
    <p:extLst>
      <p:ext uri="{BB962C8B-B14F-4D97-AF65-F5344CB8AC3E}">
        <p14:creationId xmlns:p14="http://schemas.microsoft.com/office/powerpoint/2010/main" val="747944841"/>
      </p:ext>
    </p:extLst>
  </p:cSld>
  <p:clrMapOvr>
    <a:masterClrMapping/>
  </p:clrMapOvr>
  <mc:AlternateContent xmlns:mc="http://schemas.openxmlformats.org/markup-compatibility/2006" xmlns:p14="http://schemas.microsoft.com/office/powerpoint/2010/main">
    <mc:Choice Requires="p14">
      <p:transition spd="slow" p14:dur="2000" advTm="80"/>
    </mc:Choice>
    <mc:Fallback xmlns="">
      <p:transition spd="slow" advTm="8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95400"/>
            <a:ext cx="8229600" cy="533400"/>
          </a:xfrm>
        </p:spPr>
        <p:txBody>
          <a:bodyPr/>
          <a:lstStyle/>
          <a:p>
            <a:r>
              <a:rPr lang="en-US" sz="2800" dirty="0" smtClean="0"/>
              <a:t>Executive Leadership &amp; Support</a:t>
            </a:r>
            <a:endParaRPr lang="en-US" sz="2800" dirty="0"/>
          </a:p>
        </p:txBody>
      </p:sp>
      <p:sp>
        <p:nvSpPr>
          <p:cNvPr id="3" name="Content Placeholder 2"/>
          <p:cNvSpPr>
            <a:spLocks noGrp="1"/>
          </p:cNvSpPr>
          <p:nvPr>
            <p:ph idx="1"/>
          </p:nvPr>
        </p:nvSpPr>
        <p:spPr>
          <a:xfrm>
            <a:off x="381000" y="1981200"/>
            <a:ext cx="8686800" cy="4267200"/>
          </a:xfrm>
        </p:spPr>
        <p:txBody>
          <a:bodyPr/>
          <a:lstStyle/>
          <a:p>
            <a:pPr>
              <a:defRPr/>
            </a:pPr>
            <a:r>
              <a:rPr lang="en-US" sz="2000" b="1" dirty="0" smtClean="0"/>
              <a:t>In 2004, </a:t>
            </a:r>
            <a:r>
              <a:rPr lang="en-US" sz="2000" dirty="0" smtClean="0"/>
              <a:t>CSU </a:t>
            </a:r>
            <a:r>
              <a:rPr lang="en-US" sz="2000" dirty="0"/>
              <a:t>Chancellor Reed signed an Executive Order affirming the CSU’s commitment to ensuring equal access for persons with disabilities. </a:t>
            </a:r>
          </a:p>
          <a:p>
            <a:pPr lvl="1">
              <a:defRPr/>
            </a:pPr>
            <a:r>
              <a:rPr lang="en-US" sz="2000" dirty="0"/>
              <a:t>Recognized that accessibility was an institution-wide responsibility that must be managed by all campus units—not just disability services programs. </a:t>
            </a:r>
          </a:p>
          <a:p>
            <a:pPr lvl="1">
              <a:defRPr/>
            </a:pPr>
            <a:r>
              <a:rPr lang="en-US" sz="2000" dirty="0"/>
              <a:t>Outlined responsibilities of stakeholder groups and required an Executive Sponsor to coordinate campus ATI </a:t>
            </a:r>
            <a:r>
              <a:rPr lang="en-US" sz="2000" dirty="0" smtClean="0"/>
              <a:t>activities</a:t>
            </a:r>
          </a:p>
          <a:p>
            <a:pPr>
              <a:defRPr/>
            </a:pPr>
            <a:r>
              <a:rPr lang="en-US" sz="2000" b="1" dirty="0" smtClean="0"/>
              <a:t>2006 – 2007</a:t>
            </a:r>
            <a:r>
              <a:rPr lang="en-US" sz="2000" dirty="0" smtClean="0"/>
              <a:t>, CSU funded Accessible Technology Initiative (ATI) and hired staff at the Chancellor’s Office to support the campus ATI implementation.</a:t>
            </a:r>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pPr>
                <a:defRPr/>
              </a:pPr>
              <a:t>6</a:t>
            </a:fld>
            <a:endParaRPr lang="en-US"/>
          </a:p>
        </p:txBody>
      </p:sp>
    </p:spTree>
    <p:extLst>
      <p:ext uri="{BB962C8B-B14F-4D97-AF65-F5344CB8AC3E}">
        <p14:creationId xmlns:p14="http://schemas.microsoft.com/office/powerpoint/2010/main" val="1485668156"/>
      </p:ext>
    </p:extLst>
  </p:cSld>
  <p:clrMapOvr>
    <a:masterClrMapping/>
  </p:clrMapOvr>
  <mc:AlternateContent xmlns:mc="http://schemas.openxmlformats.org/markup-compatibility/2006" xmlns:p14="http://schemas.microsoft.com/office/powerpoint/2010/main">
    <mc:Choice Requires="p14">
      <p:transition spd="slow" p14:dur="2000" advTm="237"/>
    </mc:Choice>
    <mc:Fallback xmlns="">
      <p:transition spd="slow" advTm="237"/>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95400"/>
            <a:ext cx="8229600" cy="533400"/>
          </a:xfrm>
        </p:spPr>
        <p:txBody>
          <a:bodyPr/>
          <a:lstStyle/>
          <a:p>
            <a:r>
              <a:rPr lang="en-US" sz="2800" dirty="0" smtClean="0"/>
              <a:t>Implementation Policies</a:t>
            </a:r>
            <a:endParaRPr lang="en-US" sz="2800" dirty="0"/>
          </a:p>
        </p:txBody>
      </p:sp>
      <p:sp>
        <p:nvSpPr>
          <p:cNvPr id="3" name="Content Placeholder 2"/>
          <p:cNvSpPr>
            <a:spLocks noGrp="1"/>
          </p:cNvSpPr>
          <p:nvPr>
            <p:ph idx="1"/>
          </p:nvPr>
        </p:nvSpPr>
        <p:spPr>
          <a:xfrm>
            <a:off x="381000" y="1981200"/>
            <a:ext cx="8686800" cy="4267200"/>
          </a:xfrm>
        </p:spPr>
        <p:txBody>
          <a:bodyPr/>
          <a:lstStyle/>
          <a:p>
            <a:pPr marL="0" indent="0">
              <a:buNone/>
            </a:pPr>
            <a:r>
              <a:rPr lang="en-US" sz="2000" dirty="0" smtClean="0"/>
              <a:t>Policies are updated to meet the needs of the CSU Stakeholders</a:t>
            </a:r>
          </a:p>
          <a:p>
            <a:pPr marL="0" indent="0">
              <a:buNone/>
            </a:pPr>
            <a:endParaRPr lang="en-US" sz="2000" dirty="0" smtClean="0"/>
          </a:p>
          <a:p>
            <a:r>
              <a:rPr lang="en-US" sz="2000" b="1" dirty="0" smtClean="0"/>
              <a:t>2006 – 2010:  </a:t>
            </a:r>
            <a:r>
              <a:rPr lang="en-US" sz="2000" dirty="0" smtClean="0"/>
              <a:t>Campus implementation policy specified three priority areas Web Accessibility, Accessible Procurement,  and Accessible Instructional Materials, goals, rigid compliance deadlines for all three areas, and narrative reporting by campuses.</a:t>
            </a:r>
          </a:p>
          <a:p>
            <a:r>
              <a:rPr lang="en-US" sz="2000" b="1" dirty="0" smtClean="0"/>
              <a:t>2010-2012:</a:t>
            </a:r>
            <a:r>
              <a:rPr lang="en-US" sz="2000" dirty="0" smtClean="0"/>
              <a:t> Collaborative policy development involving campus stakeholder groups resulted in a new policy focused on business process improvement, goals supported by a set of success indicators measured by status levels, base campus implementation on priorities, and we standardized reporting on goals and success indicators from campuses </a:t>
            </a:r>
          </a:p>
          <a:p>
            <a:r>
              <a:rPr lang="en-US" sz="2000" b="1" dirty="0" smtClean="0"/>
              <a:t>2013- On</a:t>
            </a:r>
            <a:r>
              <a:rPr lang="en-US" sz="2000" dirty="0" smtClean="0"/>
              <a:t>: Revise 2010 policy, added implementation strategies to support campus implementation, articulated year-long cycle of planning, working the plan </a:t>
            </a:r>
            <a:r>
              <a:rPr lang="en-US" sz="2000" dirty="0" err="1" smtClean="0"/>
              <a:t>systemwide</a:t>
            </a:r>
            <a:r>
              <a:rPr lang="en-US" sz="2000" dirty="0" smtClean="0"/>
              <a:t> and campus, and reporting on progress. </a:t>
            </a:r>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pPr>
                <a:defRPr/>
              </a:pPr>
              <a:t>7</a:t>
            </a:fld>
            <a:endParaRPr lang="en-US" dirty="0"/>
          </a:p>
        </p:txBody>
      </p:sp>
    </p:spTree>
    <p:extLst>
      <p:ext uri="{BB962C8B-B14F-4D97-AF65-F5344CB8AC3E}">
        <p14:creationId xmlns:p14="http://schemas.microsoft.com/office/powerpoint/2010/main" val="2164154377"/>
      </p:ext>
    </p:extLst>
  </p:cSld>
  <p:clrMapOvr>
    <a:masterClrMapping/>
  </p:clrMapOvr>
  <mc:AlternateContent xmlns:mc="http://schemas.openxmlformats.org/markup-compatibility/2006" xmlns:p14="http://schemas.microsoft.com/office/powerpoint/2010/main">
    <mc:Choice Requires="p14">
      <p:transition spd="slow" p14:dur="2000" advTm="35"/>
    </mc:Choice>
    <mc:Fallback xmlns="">
      <p:transition spd="slow" advTm="35"/>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358817084"/>
              </p:ext>
            </p:extLst>
          </p:nvPr>
        </p:nvGraphicFramePr>
        <p:xfrm>
          <a:off x="228600" y="304800"/>
          <a:ext cx="8763000" cy="5867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pPr>
              <a:defRPr/>
            </a:pPr>
            <a:fld id="{9279D845-7761-4C65-A923-4A039E04975D}" type="slidenum">
              <a:rPr lang="en-US" smtClean="0"/>
              <a:pPr>
                <a:defRPr/>
              </a:pPr>
              <a:t>8</a:t>
            </a:fld>
            <a:endParaRPr lang="en-US"/>
          </a:p>
        </p:txBody>
      </p:sp>
      <p:sp>
        <p:nvSpPr>
          <p:cNvPr id="7" name="Title 1"/>
          <p:cNvSpPr>
            <a:spLocks noGrp="1"/>
          </p:cNvSpPr>
          <p:nvPr>
            <p:ph type="title"/>
          </p:nvPr>
        </p:nvSpPr>
        <p:spPr>
          <a:xfrm>
            <a:off x="76200" y="228600"/>
            <a:ext cx="8229600" cy="457200"/>
          </a:xfrm>
        </p:spPr>
        <p:txBody>
          <a:bodyPr/>
          <a:lstStyle/>
          <a:p>
            <a:r>
              <a:rPr lang="en-US" dirty="0" smtClean="0"/>
              <a:t>CSU Strategies</a:t>
            </a:r>
            <a:endParaRPr lang="en-US" dirty="0"/>
          </a:p>
        </p:txBody>
      </p:sp>
    </p:spTree>
    <p:extLst>
      <p:ext uri="{BB962C8B-B14F-4D97-AF65-F5344CB8AC3E}">
        <p14:creationId xmlns:p14="http://schemas.microsoft.com/office/powerpoint/2010/main" val="11507133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0"/>
            <a:ext cx="8839200" cy="762000"/>
          </a:xfrm>
        </p:spPr>
        <p:txBody>
          <a:bodyPr/>
          <a:lstStyle/>
          <a:p>
            <a:r>
              <a:rPr lang="en-US" sz="2800" dirty="0"/>
              <a:t>Empowering People: Knowing what we need to do</a:t>
            </a:r>
          </a:p>
        </p:txBody>
      </p:sp>
      <p:sp>
        <p:nvSpPr>
          <p:cNvPr id="3" name="Content Placeholder 2"/>
          <p:cNvSpPr>
            <a:spLocks noGrp="1"/>
          </p:cNvSpPr>
          <p:nvPr>
            <p:ph idx="1"/>
          </p:nvPr>
        </p:nvSpPr>
        <p:spPr>
          <a:xfrm>
            <a:off x="381000" y="1905000"/>
            <a:ext cx="8686800" cy="4343400"/>
          </a:xfrm>
        </p:spPr>
        <p:txBody>
          <a:bodyPr/>
          <a:lstStyle/>
          <a:p>
            <a:r>
              <a:rPr lang="en-US" sz="2000" dirty="0"/>
              <a:t>The ATI Goals and Success Indicators articulate the processes, practices, and procedures that need to be in place for the sustainable removal of accessibility barriers. </a:t>
            </a:r>
          </a:p>
          <a:p>
            <a:pPr lvl="0"/>
            <a:r>
              <a:rPr lang="en-US" sz="2000" dirty="0"/>
              <a:t>Collectively there are 22 Goals and 142 Success Indicators spread across three priority areas Web, Procurement, and Instructional Materials</a:t>
            </a:r>
          </a:p>
          <a:p>
            <a:pPr lvl="1"/>
            <a:r>
              <a:rPr lang="en-US" sz="2000" dirty="0"/>
              <a:t>They were developed through our shared governance process that included diverse groups of CSU stakeholders coming together to share their accessibility expertise and knowledge</a:t>
            </a:r>
          </a:p>
          <a:p>
            <a:pPr lvl="0"/>
            <a:r>
              <a:rPr lang="en-US" sz="2000" dirty="0"/>
              <a:t>Progress is measured by a set of status </a:t>
            </a:r>
            <a:r>
              <a:rPr lang="en-US" sz="2000" dirty="0" smtClean="0"/>
              <a:t>levels</a:t>
            </a:r>
          </a:p>
          <a:p>
            <a:r>
              <a:rPr lang="en-US" sz="2000" dirty="0" smtClean="0"/>
              <a:t>We </a:t>
            </a:r>
            <a:r>
              <a:rPr lang="en-US" sz="2000" dirty="0"/>
              <a:t>have limited resources so we base our implementation efforts on a prioritization framework that considers impact, probability, risk, and capacity</a:t>
            </a:r>
            <a:r>
              <a:rPr lang="en-US" sz="2000" dirty="0" smtClean="0"/>
              <a:t>.</a:t>
            </a:r>
            <a:endParaRPr lang="en-US" sz="2000" dirty="0"/>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solidFill>
                  <a:srgbClr val="000000"/>
                </a:solidFill>
              </a:rPr>
              <a:pPr>
                <a:defRPr/>
              </a:pPr>
              <a:t>9</a:t>
            </a:fld>
            <a:endParaRPr lang="en-US" dirty="0">
              <a:solidFill>
                <a:srgbClr val="000000"/>
              </a:solidFill>
            </a:endParaRPr>
          </a:p>
        </p:txBody>
      </p:sp>
    </p:spTree>
    <p:extLst>
      <p:ext uri="{BB962C8B-B14F-4D97-AF65-F5344CB8AC3E}">
        <p14:creationId xmlns:p14="http://schemas.microsoft.com/office/powerpoint/2010/main" val="299684522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December Leadership&amp;quot;&quot;/&gt;&lt;property id=&quot;20307&quot; value=&quot;257&quot;/&gt;&lt;/object&gt;&lt;object type=&quot;3&quot; unique_id=&quot;10005&quot;&gt;&lt;property id=&quot;20148&quot; value=&quot;5&quot;/&gt;&lt;property id=&quot;20300&quot; value=&quot;Slide 2 - &amp;quot;Agenda – Audio 866 213-2185 Code: 7087545&amp;quot;&quot;/&gt;&lt;property id=&quot;20307&quot; value=&quot;259&quot;/&gt;&lt;/object&gt;&lt;object type=&quot;3&quot; unique_id=&quot;10006&quot;&gt;&lt;property id=&quot;20148&quot; value=&quot;5&quot;/&gt;&lt;property id=&quot;20300&quot; value=&quot;Slide 3 - &amp;quot;Annual Reports&amp;quot;&quot;/&gt;&lt;property id=&quot;20307&quot; value=&quot;260&quot;/&gt;&lt;/object&gt;&lt;object type=&quot;3&quot; unique_id=&quot;10007&quot;&gt;&lt;property id=&quot;20148&quot; value=&quot;5&quot;/&gt;&lt;property id=&quot;20300&quot; value=&quot;Slide 4 - &amp;quot;President’s Letter&amp;quot;&quot;/&gt;&lt;property id=&quot;20307&quot; value=&quot;261&quot;/&gt;&lt;/object&gt;&lt;object type=&quot;3&quot; unique_id=&quot;10008&quot;&gt;&lt;property id=&quot;20148&quot; value=&quot;5&quot;/&gt;&lt;property id=&quot;20300&quot; value=&quot;Slide 5 - &amp;quot;Follett Update&amp;quot;&quot;/&gt;&lt;property id=&quot;20307&quot; value=&quot;262&quot;/&gt;&lt;/object&gt;&lt;object type=&quot;3&quot; unique_id=&quot;10009&quot;&gt;&lt;property id=&quot;20148&quot; value=&quot;5&quot;/&gt;&lt;property id=&quot;20300&quot; value=&quot;Slide 6 - &amp;quot;ESSC Meeting Update&amp;#x0D;&amp;#x0A;&amp;quot;&quot;/&gt;&lt;property id=&quot;20307&quot; value=&quot;263&quot;/&gt;&lt;/object&gt;&lt;object type=&quot;3&quot; unique_id=&quot;10010&quot;&gt;&lt;property id=&quot;20148&quot; value=&quot;5&quot;/&gt;&lt;property id=&quot;20300&quot; value=&quot;Slide 7 - &amp;quot;Instructional Materials Update&amp;quot;&quot;/&gt;&lt;property id=&quot;20307&quot; value=&quot;264&quot;/&gt;&lt;/object&gt;&lt;object type=&quot;3&quot; unique_id=&quot;10011&quot;&gt;&lt;property id=&quot;20148&quot; value=&quot;5&quot;/&gt;&lt;property id=&quot;20300&quot; value=&quot;Slide 8 - &amp;quot;Procurement Update&amp;quot;&quot;/&gt;&lt;property id=&quot;20307&quot; value=&quot;265&quot;/&gt;&lt;/object&gt;&lt;object type=&quot;3&quot; unique_id=&quot;10012&quot;&gt;&lt;property id=&quot;20148&quot; value=&quot;5&quot;/&gt;&lt;property id=&quot;20300&quot; value=&quot;Slide 9 - &amp;quot;Web Update&amp;quot;&quot;/&gt;&lt;property id=&quot;20307&quot; value=&quot;266&quot;/&gt;&lt;/object&gt;&lt;object type=&quot;3&quot; unique_id=&quot;10013&quot;&gt;&lt;property id=&quot;20148&quot; value=&quot;5&quot;/&gt;&lt;property id=&quot;20300&quot; value=&quot;Slide 10 - &amp;quot;           Happy Holidays &amp;quot;&quot;/&gt;&lt;property id=&quot;20307&quot; value=&quot;267&quot;/&gt;&lt;/object&gt;&lt;/object&gt;&lt;/object&gt;&lt;/database&gt;"/>
  <p:tag name="SECTOMILLISECCONVERTED" val="1"/>
</p:tagLst>
</file>

<file path=ppt/theme/theme1.xml><?xml version="1.0" encoding="utf-8"?>
<a:theme xmlns:a="http://schemas.openxmlformats.org/drawingml/2006/main" name="Default Design">
  <a:themeElements>
    <a:clrScheme name="CSU COLORS">
      <a:dk1>
        <a:srgbClr val="000000"/>
      </a:dk1>
      <a:lt1>
        <a:srgbClr val="FFFFFF"/>
      </a:lt1>
      <a:dk2>
        <a:srgbClr val="000000"/>
      </a:dk2>
      <a:lt2>
        <a:srgbClr val="000000"/>
      </a:lt2>
      <a:accent1>
        <a:srgbClr val="C00000"/>
      </a:accent1>
      <a:accent2>
        <a:srgbClr val="C1C1E7"/>
      </a:accent2>
      <a:accent3>
        <a:srgbClr val="FFFFFF"/>
      </a:accent3>
      <a:accent4>
        <a:srgbClr val="000000"/>
      </a:accent4>
      <a:accent5>
        <a:srgbClr val="404D72"/>
      </a:accent5>
      <a:accent6>
        <a:srgbClr val="746F66"/>
      </a:accent6>
      <a:hlink>
        <a:srgbClr val="002060"/>
      </a:hlink>
      <a:folHlink>
        <a:srgbClr val="6300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75695E"/>
        </a:dk2>
        <a:lt2>
          <a:srgbClr val="000000"/>
        </a:lt2>
        <a:accent1>
          <a:srgbClr val="CF142B"/>
        </a:accent1>
        <a:accent2>
          <a:srgbClr val="0A4567"/>
        </a:accent2>
        <a:accent3>
          <a:srgbClr val="FFFFFF"/>
        </a:accent3>
        <a:accent4>
          <a:srgbClr val="000000"/>
        </a:accent4>
        <a:accent5>
          <a:srgbClr val="E4AAAC"/>
        </a:accent5>
        <a:accent6>
          <a:srgbClr val="083E5D"/>
        </a:accent6>
        <a:hlink>
          <a:srgbClr val="C5AC81"/>
        </a:hlink>
        <a:folHlink>
          <a:srgbClr val="8B7F7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A3B28ECA92EB64EA412DDDBA92F67D1" ma:contentTypeVersion="0" ma:contentTypeDescription="Create a new document." ma:contentTypeScope="" ma:versionID="ba47311644b014e3b05aed3a7f17d6da">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A058F12E-BEB2-4B1A-958C-FEED9BD9137E}">
  <ds:schemaRefs>
    <ds:schemaRef ds:uri="http://purl.org/dc/elements/1.1/"/>
    <ds:schemaRef ds:uri="http://schemas.microsoft.com/office/2006/metadata/properties"/>
    <ds:schemaRef ds:uri="http://www.w3.org/XML/1998/namespace"/>
    <ds:schemaRef ds:uri="http://schemas.microsoft.com/office/2006/documentManagement/types"/>
    <ds:schemaRef ds:uri="http://purl.org/dc/term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D52A778C-A6E9-49AC-A23C-5F548C74DD30}">
  <ds:schemaRefs>
    <ds:schemaRef ds:uri="http://schemas.microsoft.com/sharepoint/v3/contenttype/forms"/>
  </ds:schemaRefs>
</ds:datastoreItem>
</file>

<file path=customXml/itemProps3.xml><?xml version="1.0" encoding="utf-8"?>
<ds:datastoreItem xmlns:ds="http://schemas.openxmlformats.org/officeDocument/2006/customXml" ds:itemID="{C1D4B36E-8829-47FB-8224-1B054D15C6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6565</TotalTime>
  <Words>3179</Words>
  <Application>Microsoft Office PowerPoint</Application>
  <PresentationFormat>On-screen Show (4:3)</PresentationFormat>
  <Paragraphs>311</Paragraphs>
  <Slides>26</Slides>
  <Notes>19</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Default Design</vt:lpstr>
      <vt:lpstr>Scalable Solutions for Implementing Accessible Technology in  Postsecondary Institutions</vt:lpstr>
      <vt:lpstr>Introductions</vt:lpstr>
      <vt:lpstr>Agenda</vt:lpstr>
      <vt:lpstr>Context: about the CSU</vt:lpstr>
      <vt:lpstr>From Where I sit: CSU System Principles</vt:lpstr>
      <vt:lpstr>Executive Leadership &amp; Support</vt:lpstr>
      <vt:lpstr>Implementation Policies</vt:lpstr>
      <vt:lpstr>CSU Strategies</vt:lpstr>
      <vt:lpstr>Empowering People: Knowing what we need to do</vt:lpstr>
      <vt:lpstr>Goal and Success Indicators</vt:lpstr>
      <vt:lpstr>Measuring Progress – Status Levels</vt:lpstr>
      <vt:lpstr>Implementing the Framework - Campus</vt:lpstr>
      <vt:lpstr>Building Capacity</vt:lpstr>
      <vt:lpstr>Campus Executive View: CSU San Bernardino</vt:lpstr>
      <vt:lpstr>CSU San Bernardino</vt:lpstr>
      <vt:lpstr>CSU San Bernardino</vt:lpstr>
      <vt:lpstr>CSU San Bernardino</vt:lpstr>
      <vt:lpstr>CSU San Bernardino</vt:lpstr>
      <vt:lpstr>Cal Poly Pomona</vt:lpstr>
      <vt:lpstr>Cal Poly Pomona</vt:lpstr>
      <vt:lpstr>Cal Poly Pomona</vt:lpstr>
      <vt:lpstr>Example - Getting started with Web Accessibility</vt:lpstr>
      <vt:lpstr>Web Accessibility – Self Assessment</vt:lpstr>
      <vt:lpstr>Measuring Progress – Status Levels</vt:lpstr>
      <vt:lpstr>Planning for Improvement</vt:lpstr>
      <vt:lpstr>Questions?</vt:lpstr>
    </vt:vector>
  </TitlesOfParts>
  <Company>CSUCO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ATI CSUN Presentation</dc:title>
  <dc:creator>cpruitt@calstate.edu;ghanley@calstate.edu;lfrost@csusb.edu;carolhg@csupomona.edu</dc:creator>
  <cp:lastModifiedBy>Pruitt, Cheryl</cp:lastModifiedBy>
  <cp:revision>150</cp:revision>
  <cp:lastPrinted>2012-10-24T17:40:50Z</cp:lastPrinted>
  <dcterms:created xsi:type="dcterms:W3CDTF">2009-08-04T15:04:48Z</dcterms:created>
  <dcterms:modified xsi:type="dcterms:W3CDTF">2012-11-16T00:30:22Z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0x010100EA3B28ECA92EB64EA412DDDBA92F67D1</vt:lpwstr>
  </property>
</Properties>
</file>