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4" r:id="rId5"/>
  </p:sldMasterIdLst>
  <p:notesMasterIdLst>
    <p:notesMasterId r:id="rId31"/>
  </p:notesMasterIdLst>
  <p:sldIdLst>
    <p:sldId id="257" r:id="rId6"/>
    <p:sldId id="262" r:id="rId7"/>
    <p:sldId id="259" r:id="rId8"/>
    <p:sldId id="260" r:id="rId9"/>
    <p:sldId id="278" r:id="rId10"/>
    <p:sldId id="294" r:id="rId11"/>
    <p:sldId id="267" r:id="rId12"/>
    <p:sldId id="273" r:id="rId13"/>
    <p:sldId id="275" r:id="rId14"/>
    <p:sldId id="276" r:id="rId15"/>
    <p:sldId id="277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3" r:id="rId28"/>
    <p:sldId id="292" r:id="rId29"/>
    <p:sldId id="295" r:id="rId30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69BE"/>
    <a:srgbClr val="9797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9" autoAdjust="0"/>
    <p:restoredTop sz="86475" autoAdjust="0"/>
  </p:normalViewPr>
  <p:slideViewPr>
    <p:cSldViewPr snapToObjects="1">
      <p:cViewPr>
        <p:scale>
          <a:sx n="80" d="100"/>
          <a:sy n="80" d="100"/>
        </p:scale>
        <p:origin x="-1554" y="-9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A4F20E-11CB-4711-933A-1E3D6CCD0237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EAF82D-DD29-46EA-ADDA-C4D261FC6A96}">
      <dgm:prSet phldrT="[Text]" custT="1"/>
      <dgm:spPr/>
      <dgm:t>
        <a:bodyPr anchor="t" anchorCtr="0"/>
        <a:lstStyle/>
        <a:p>
          <a:pPr algn="l"/>
          <a:r>
            <a:rPr lang="en-US" sz="2800" b="1" dirty="0" smtClean="0"/>
            <a:t>2004</a:t>
          </a:r>
        </a:p>
        <a:p>
          <a:pPr algn="l"/>
          <a:r>
            <a:rPr lang="en-US" sz="2400" dirty="0" smtClean="0"/>
            <a:t>Executive </a:t>
          </a:r>
        </a:p>
        <a:p>
          <a:pPr algn="l"/>
          <a:r>
            <a:rPr lang="en-US" sz="2400" dirty="0" smtClean="0"/>
            <a:t>Order </a:t>
          </a:r>
        </a:p>
        <a:p>
          <a:pPr algn="l"/>
          <a:endParaRPr lang="en-US" sz="2400" dirty="0" smtClean="0"/>
        </a:p>
      </dgm:t>
    </dgm:pt>
    <dgm:pt modelId="{9B67EF29-E157-4C83-90CF-85284E8E8F1F}" type="parTrans" cxnId="{D7EFAB27-D9ED-4152-AA98-A9CE94D47A40}">
      <dgm:prSet/>
      <dgm:spPr/>
      <dgm:t>
        <a:bodyPr/>
        <a:lstStyle/>
        <a:p>
          <a:endParaRPr lang="en-US"/>
        </a:p>
      </dgm:t>
    </dgm:pt>
    <dgm:pt modelId="{ED080D9D-FA84-43DB-A734-3A8846B15B09}" type="sibTrans" cxnId="{D7EFAB27-D9ED-4152-AA98-A9CE94D47A40}">
      <dgm:prSet/>
      <dgm:spPr/>
      <dgm:t>
        <a:bodyPr/>
        <a:lstStyle/>
        <a:p>
          <a:endParaRPr lang="en-US"/>
        </a:p>
      </dgm:t>
    </dgm:pt>
    <dgm:pt modelId="{25B5A3E8-6A65-467B-B270-B58028720F6C}">
      <dgm:prSet phldrT="[Text]" custT="1"/>
      <dgm:spPr/>
      <dgm:t>
        <a:bodyPr anchor="t" anchorCtr="0"/>
        <a:lstStyle/>
        <a:p>
          <a:pPr algn="l"/>
          <a:endParaRPr lang="en-US" sz="2800" b="1" dirty="0" smtClean="0"/>
        </a:p>
        <a:p>
          <a:pPr algn="l"/>
          <a:r>
            <a:rPr lang="en-US" sz="2800" b="1" dirty="0" smtClean="0"/>
            <a:t>2010</a:t>
          </a:r>
        </a:p>
        <a:p>
          <a:pPr algn="l"/>
          <a:r>
            <a:rPr lang="en-US" sz="2400" dirty="0" smtClean="0"/>
            <a:t>Revised policy memo </a:t>
          </a:r>
        </a:p>
      </dgm:t>
    </dgm:pt>
    <dgm:pt modelId="{D5D05249-6614-4EC8-9229-AB82E6C43AE8}" type="parTrans" cxnId="{277DFD81-53BB-4D24-B9A1-161D8217F6AB}">
      <dgm:prSet/>
      <dgm:spPr/>
      <dgm:t>
        <a:bodyPr/>
        <a:lstStyle/>
        <a:p>
          <a:endParaRPr lang="en-US"/>
        </a:p>
      </dgm:t>
    </dgm:pt>
    <dgm:pt modelId="{9E48F12D-B804-4427-B858-439E99734BE4}" type="sibTrans" cxnId="{277DFD81-53BB-4D24-B9A1-161D8217F6AB}">
      <dgm:prSet/>
      <dgm:spPr/>
      <dgm:t>
        <a:bodyPr/>
        <a:lstStyle/>
        <a:p>
          <a:endParaRPr lang="en-US"/>
        </a:p>
      </dgm:t>
    </dgm:pt>
    <dgm:pt modelId="{00737021-D858-462B-AE59-B4CDC7CB1C86}">
      <dgm:prSet phldrT="[Text]" custT="1"/>
      <dgm:spPr/>
      <dgm:t>
        <a:bodyPr anchor="ctr" anchorCtr="0"/>
        <a:lstStyle/>
        <a:p>
          <a:pPr algn="l"/>
          <a:r>
            <a:rPr lang="en-US" sz="2800" b="1" dirty="0" smtClean="0"/>
            <a:t>2009</a:t>
          </a:r>
          <a:r>
            <a:rPr lang="en-US" sz="2400" dirty="0" smtClean="0"/>
            <a:t> </a:t>
          </a:r>
        </a:p>
        <a:p>
          <a:pPr algn="l"/>
          <a:r>
            <a:rPr lang="en-US" sz="2400" dirty="0" smtClean="0"/>
            <a:t>Collaborative development</a:t>
          </a:r>
          <a:endParaRPr lang="en-US" sz="2400" dirty="0"/>
        </a:p>
      </dgm:t>
    </dgm:pt>
    <dgm:pt modelId="{FBD8D394-D2E4-4AD0-967B-E6AF92F9CAB1}" type="sibTrans" cxnId="{52798EA4-AF79-4C08-AF19-318302EF48AA}">
      <dgm:prSet/>
      <dgm:spPr/>
      <dgm:t>
        <a:bodyPr/>
        <a:lstStyle/>
        <a:p>
          <a:endParaRPr lang="en-US"/>
        </a:p>
      </dgm:t>
    </dgm:pt>
    <dgm:pt modelId="{8D7E6FCB-71F7-432A-A910-93A3715DD7BF}" type="parTrans" cxnId="{52798EA4-AF79-4C08-AF19-318302EF48AA}">
      <dgm:prSet/>
      <dgm:spPr/>
      <dgm:t>
        <a:bodyPr/>
        <a:lstStyle/>
        <a:p>
          <a:endParaRPr lang="en-US"/>
        </a:p>
      </dgm:t>
    </dgm:pt>
    <dgm:pt modelId="{38F0273A-11A8-462F-BA4B-D572107BA7DF}" type="pres">
      <dgm:prSet presAssocID="{A6A4F20E-11CB-4711-933A-1E3D6CCD023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CB0D35-05F3-483A-9867-9928B4EB7C9C}" type="pres">
      <dgm:prSet presAssocID="{A6A4F20E-11CB-4711-933A-1E3D6CCD0237}" presName="arrow" presStyleLbl="bgShp" presStyleIdx="0" presStyleCnt="1" custLinFactNeighborY="38281"/>
      <dgm:spPr>
        <a:solidFill>
          <a:schemeClr val="accent1">
            <a:alpha val="49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1A1AF838-5F30-4C62-8699-52DB1D5EEF31}" type="pres">
      <dgm:prSet presAssocID="{A6A4F20E-11CB-4711-933A-1E3D6CCD0237}" presName="points" presStyleCnt="0"/>
      <dgm:spPr/>
    </dgm:pt>
    <dgm:pt modelId="{72D5329D-7595-4E73-8A5E-6E93621B139C}" type="pres">
      <dgm:prSet presAssocID="{09EAF82D-DD29-46EA-ADDA-C4D261FC6A96}" presName="compositeA" presStyleCnt="0"/>
      <dgm:spPr/>
    </dgm:pt>
    <dgm:pt modelId="{3A175C1E-DA88-4B36-9B2A-334636719412}" type="pres">
      <dgm:prSet presAssocID="{09EAF82D-DD29-46EA-ADDA-C4D261FC6A96}" presName="textA" presStyleLbl="revTx" presStyleIdx="0" presStyleCnt="3" custScaleX="91773" custScaleY="116699" custLinFactNeighborX="-996" custLinFactNeighborY="158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38445F-D26D-4524-A332-A7E806907A04}" type="pres">
      <dgm:prSet presAssocID="{09EAF82D-DD29-46EA-ADDA-C4D261FC6A96}" presName="circleA" presStyleLbl="node1" presStyleIdx="0" presStyleCnt="3" custLinFactY="42676" custLinFactNeighborX="-15001" custLinFactNeighborY="100000"/>
      <dgm:spPr/>
      <dgm:t>
        <a:bodyPr/>
        <a:lstStyle/>
        <a:p>
          <a:endParaRPr lang="en-US"/>
        </a:p>
      </dgm:t>
    </dgm:pt>
    <dgm:pt modelId="{5F73BC02-E97D-4F6E-A904-D25D2AB46907}" type="pres">
      <dgm:prSet presAssocID="{09EAF82D-DD29-46EA-ADDA-C4D261FC6A96}" presName="spaceA" presStyleCnt="0"/>
      <dgm:spPr/>
    </dgm:pt>
    <dgm:pt modelId="{C025393E-7118-4135-B860-812001A7EED0}" type="pres">
      <dgm:prSet presAssocID="{ED080D9D-FA84-43DB-A734-3A8846B15B09}" presName="space" presStyleCnt="0"/>
      <dgm:spPr/>
    </dgm:pt>
    <dgm:pt modelId="{351E6F59-5EC2-4F18-8722-AC8BFD382F82}" type="pres">
      <dgm:prSet presAssocID="{00737021-D858-462B-AE59-B4CDC7CB1C86}" presName="compositeB" presStyleCnt="0"/>
      <dgm:spPr/>
    </dgm:pt>
    <dgm:pt modelId="{F6921DB7-06AD-4400-9AC4-190DB449861E}" type="pres">
      <dgm:prSet presAssocID="{00737021-D858-462B-AE59-B4CDC7CB1C86}" presName="textB" presStyleLbl="revTx" presStyleIdx="1" presStyleCnt="3" custScaleX="111434" custScaleY="133399" custLinFactY="-28682" custLinFactNeighborX="-586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8CBA6B-C1EB-4E6D-8759-D5A316E0B9C0}" type="pres">
      <dgm:prSet presAssocID="{00737021-D858-462B-AE59-B4CDC7CB1C86}" presName="circleB" presStyleLbl="node1" presStyleIdx="1" presStyleCnt="3" custLinFactY="84892" custLinFactNeighborX="-63433" custLinFactNeighborY="100000"/>
      <dgm:spPr/>
    </dgm:pt>
    <dgm:pt modelId="{4B491DD8-49D7-478B-92C2-6F50A66C14B8}" type="pres">
      <dgm:prSet presAssocID="{00737021-D858-462B-AE59-B4CDC7CB1C86}" presName="spaceB" presStyleCnt="0"/>
      <dgm:spPr/>
    </dgm:pt>
    <dgm:pt modelId="{16102CD8-444D-42D0-8542-CD2191F6D570}" type="pres">
      <dgm:prSet presAssocID="{FBD8D394-D2E4-4AD0-967B-E6AF92F9CAB1}" presName="space" presStyleCnt="0"/>
      <dgm:spPr/>
    </dgm:pt>
    <dgm:pt modelId="{20FAE418-770A-472A-8149-49AC8C2E43D5}" type="pres">
      <dgm:prSet presAssocID="{25B5A3E8-6A65-467B-B270-B58028720F6C}" presName="compositeA" presStyleCnt="0"/>
      <dgm:spPr/>
    </dgm:pt>
    <dgm:pt modelId="{3D94174E-F1FE-4AC0-ADBE-65FBE70303AA}" type="pres">
      <dgm:prSet presAssocID="{25B5A3E8-6A65-467B-B270-B58028720F6C}" presName="textA" presStyleLbl="revTx" presStyleIdx="2" presStyleCnt="3" custScaleX="98638" custScaleY="161524" custLinFactNeighborX="-13031" custLinFactNeighborY="39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2459C5-EB09-4300-88B9-3EB636B92AF2}" type="pres">
      <dgm:prSet presAssocID="{25B5A3E8-6A65-467B-B270-B58028720F6C}" presName="circleA" presStyleLbl="node1" presStyleIdx="2" presStyleCnt="3" custLinFactX="-14775" custLinFactNeighborX="-100000" custLinFactNeighborY="85491"/>
      <dgm:spPr/>
    </dgm:pt>
    <dgm:pt modelId="{30490FA6-41A3-4B32-B331-41861AE433B9}" type="pres">
      <dgm:prSet presAssocID="{25B5A3E8-6A65-467B-B270-B58028720F6C}" presName="spaceA" presStyleCnt="0"/>
      <dgm:spPr/>
    </dgm:pt>
  </dgm:ptLst>
  <dgm:cxnLst>
    <dgm:cxn modelId="{52798EA4-AF79-4C08-AF19-318302EF48AA}" srcId="{A6A4F20E-11CB-4711-933A-1E3D6CCD0237}" destId="{00737021-D858-462B-AE59-B4CDC7CB1C86}" srcOrd="1" destOrd="0" parTransId="{8D7E6FCB-71F7-432A-A910-93A3715DD7BF}" sibTransId="{FBD8D394-D2E4-4AD0-967B-E6AF92F9CAB1}"/>
    <dgm:cxn modelId="{277DFD81-53BB-4D24-B9A1-161D8217F6AB}" srcId="{A6A4F20E-11CB-4711-933A-1E3D6CCD0237}" destId="{25B5A3E8-6A65-467B-B270-B58028720F6C}" srcOrd="2" destOrd="0" parTransId="{D5D05249-6614-4EC8-9229-AB82E6C43AE8}" sibTransId="{9E48F12D-B804-4427-B858-439E99734BE4}"/>
    <dgm:cxn modelId="{4A2AFD2F-4E69-498C-8F32-8D6FFC89BF6F}" type="presOf" srcId="{00737021-D858-462B-AE59-B4CDC7CB1C86}" destId="{F6921DB7-06AD-4400-9AC4-190DB449861E}" srcOrd="0" destOrd="0" presId="urn:microsoft.com/office/officeart/2005/8/layout/hProcess11"/>
    <dgm:cxn modelId="{61BF4D97-F61C-4AC0-B6C0-69C96829FE4B}" type="presOf" srcId="{A6A4F20E-11CB-4711-933A-1E3D6CCD0237}" destId="{38F0273A-11A8-462F-BA4B-D572107BA7DF}" srcOrd="0" destOrd="0" presId="urn:microsoft.com/office/officeart/2005/8/layout/hProcess11"/>
    <dgm:cxn modelId="{19DCD8D0-E425-4D44-9E23-FC17679DCB2C}" type="presOf" srcId="{09EAF82D-DD29-46EA-ADDA-C4D261FC6A96}" destId="{3A175C1E-DA88-4B36-9B2A-334636719412}" srcOrd="0" destOrd="0" presId="urn:microsoft.com/office/officeart/2005/8/layout/hProcess11"/>
    <dgm:cxn modelId="{D7EFAB27-D9ED-4152-AA98-A9CE94D47A40}" srcId="{A6A4F20E-11CB-4711-933A-1E3D6CCD0237}" destId="{09EAF82D-DD29-46EA-ADDA-C4D261FC6A96}" srcOrd="0" destOrd="0" parTransId="{9B67EF29-E157-4C83-90CF-85284E8E8F1F}" sibTransId="{ED080D9D-FA84-43DB-A734-3A8846B15B09}"/>
    <dgm:cxn modelId="{62599075-9ED2-4EE6-974D-25875E49A482}" type="presOf" srcId="{25B5A3E8-6A65-467B-B270-B58028720F6C}" destId="{3D94174E-F1FE-4AC0-ADBE-65FBE70303AA}" srcOrd="0" destOrd="0" presId="urn:microsoft.com/office/officeart/2005/8/layout/hProcess11"/>
    <dgm:cxn modelId="{AF4D76CF-924E-47F3-83D9-F811548C7D34}" type="presParOf" srcId="{38F0273A-11A8-462F-BA4B-D572107BA7DF}" destId="{CBCB0D35-05F3-483A-9867-9928B4EB7C9C}" srcOrd="0" destOrd="0" presId="urn:microsoft.com/office/officeart/2005/8/layout/hProcess11"/>
    <dgm:cxn modelId="{9BF8F497-A093-4775-81B4-734B9230A199}" type="presParOf" srcId="{38F0273A-11A8-462F-BA4B-D572107BA7DF}" destId="{1A1AF838-5F30-4C62-8699-52DB1D5EEF31}" srcOrd="1" destOrd="0" presId="urn:microsoft.com/office/officeart/2005/8/layout/hProcess11"/>
    <dgm:cxn modelId="{4B7C1B7A-DBC5-4D46-A7E4-AF0D41440006}" type="presParOf" srcId="{1A1AF838-5F30-4C62-8699-52DB1D5EEF31}" destId="{72D5329D-7595-4E73-8A5E-6E93621B139C}" srcOrd="0" destOrd="0" presId="urn:microsoft.com/office/officeart/2005/8/layout/hProcess11"/>
    <dgm:cxn modelId="{A9505CBD-09F2-4350-A994-E39F9CD7EDF4}" type="presParOf" srcId="{72D5329D-7595-4E73-8A5E-6E93621B139C}" destId="{3A175C1E-DA88-4B36-9B2A-334636719412}" srcOrd="0" destOrd="0" presId="urn:microsoft.com/office/officeart/2005/8/layout/hProcess11"/>
    <dgm:cxn modelId="{A3692411-AB86-4631-933F-4D27448D8425}" type="presParOf" srcId="{72D5329D-7595-4E73-8A5E-6E93621B139C}" destId="{B638445F-D26D-4524-A332-A7E806907A04}" srcOrd="1" destOrd="0" presId="urn:microsoft.com/office/officeart/2005/8/layout/hProcess11"/>
    <dgm:cxn modelId="{CEF0B2B6-FB59-4063-A7BF-6B6259518D14}" type="presParOf" srcId="{72D5329D-7595-4E73-8A5E-6E93621B139C}" destId="{5F73BC02-E97D-4F6E-A904-D25D2AB46907}" srcOrd="2" destOrd="0" presId="urn:microsoft.com/office/officeart/2005/8/layout/hProcess11"/>
    <dgm:cxn modelId="{F2BFB57F-51AC-4DBA-B29E-031BECAF0404}" type="presParOf" srcId="{1A1AF838-5F30-4C62-8699-52DB1D5EEF31}" destId="{C025393E-7118-4135-B860-812001A7EED0}" srcOrd="1" destOrd="0" presId="urn:microsoft.com/office/officeart/2005/8/layout/hProcess11"/>
    <dgm:cxn modelId="{14D22A62-77F5-4B57-A186-43CCA66999DF}" type="presParOf" srcId="{1A1AF838-5F30-4C62-8699-52DB1D5EEF31}" destId="{351E6F59-5EC2-4F18-8722-AC8BFD382F82}" srcOrd="2" destOrd="0" presId="urn:microsoft.com/office/officeart/2005/8/layout/hProcess11"/>
    <dgm:cxn modelId="{94C8A118-C23D-4B80-92BE-3E253805ECF1}" type="presParOf" srcId="{351E6F59-5EC2-4F18-8722-AC8BFD382F82}" destId="{F6921DB7-06AD-4400-9AC4-190DB449861E}" srcOrd="0" destOrd="0" presId="urn:microsoft.com/office/officeart/2005/8/layout/hProcess11"/>
    <dgm:cxn modelId="{BDBF7058-8F61-45E5-98C3-43ACA5B54351}" type="presParOf" srcId="{351E6F59-5EC2-4F18-8722-AC8BFD382F82}" destId="{018CBA6B-C1EB-4E6D-8759-D5A316E0B9C0}" srcOrd="1" destOrd="0" presId="urn:microsoft.com/office/officeart/2005/8/layout/hProcess11"/>
    <dgm:cxn modelId="{F27FAC46-11FA-4B03-9A68-B2634C8ED0B6}" type="presParOf" srcId="{351E6F59-5EC2-4F18-8722-AC8BFD382F82}" destId="{4B491DD8-49D7-478B-92C2-6F50A66C14B8}" srcOrd="2" destOrd="0" presId="urn:microsoft.com/office/officeart/2005/8/layout/hProcess11"/>
    <dgm:cxn modelId="{36CC811F-069C-4A5F-BA05-57888EEDE43B}" type="presParOf" srcId="{1A1AF838-5F30-4C62-8699-52DB1D5EEF31}" destId="{16102CD8-444D-42D0-8542-CD2191F6D570}" srcOrd="3" destOrd="0" presId="urn:microsoft.com/office/officeart/2005/8/layout/hProcess11"/>
    <dgm:cxn modelId="{50725DC3-EEBC-478E-B1DD-3AEC278BDC4F}" type="presParOf" srcId="{1A1AF838-5F30-4C62-8699-52DB1D5EEF31}" destId="{20FAE418-770A-472A-8149-49AC8C2E43D5}" srcOrd="4" destOrd="0" presId="urn:microsoft.com/office/officeart/2005/8/layout/hProcess11"/>
    <dgm:cxn modelId="{6830ACCE-948F-4490-997F-D2511408439B}" type="presParOf" srcId="{20FAE418-770A-472A-8149-49AC8C2E43D5}" destId="{3D94174E-F1FE-4AC0-ADBE-65FBE70303AA}" srcOrd="0" destOrd="0" presId="urn:microsoft.com/office/officeart/2005/8/layout/hProcess11"/>
    <dgm:cxn modelId="{CDFA271B-760D-43AA-B2E8-869654354CB7}" type="presParOf" srcId="{20FAE418-770A-472A-8149-49AC8C2E43D5}" destId="{7B2459C5-EB09-4300-88B9-3EB636B92AF2}" srcOrd="1" destOrd="0" presId="urn:microsoft.com/office/officeart/2005/8/layout/hProcess11"/>
    <dgm:cxn modelId="{9B37E00B-4DFC-47E9-9285-0573BDC087FA}" type="presParOf" srcId="{20FAE418-770A-472A-8149-49AC8C2E43D5}" destId="{30490FA6-41A3-4B32-B331-41861AE433B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86DF1A-2633-4397-992C-7F987C7BA25D}" type="doc">
      <dgm:prSet loTypeId="urn:microsoft.com/office/officeart/2005/8/layout/venn1" loCatId="relationship" qsTypeId="urn:microsoft.com/office/officeart/2005/8/quickstyle/simple5" qsCatId="simple" csTypeId="urn:microsoft.com/office/officeart/2005/8/colors/colorful3" csCatId="colorful" phldr="1"/>
      <dgm:spPr/>
    </dgm:pt>
    <dgm:pt modelId="{2B47D1D0-1B03-42B1-B775-3CE9CEA755D1}">
      <dgm:prSet phldrT="[Text]"/>
      <dgm:spPr>
        <a:solidFill>
          <a:srgbClr val="0269BE"/>
        </a:solidFill>
      </dgm:spPr>
      <dgm:t>
        <a:bodyPr/>
        <a:lstStyle/>
        <a:p>
          <a:r>
            <a:rPr lang="en-US" dirty="0" smtClean="0"/>
            <a:t>Procurement</a:t>
          </a:r>
          <a:endParaRPr lang="en-US" dirty="0"/>
        </a:p>
      </dgm:t>
    </dgm:pt>
    <dgm:pt modelId="{1BFE5814-99FF-4B5B-834E-A6F7C5A4949A}" type="parTrans" cxnId="{4BD29D4E-DCB9-45B6-B5DF-EFB066855D0F}">
      <dgm:prSet/>
      <dgm:spPr/>
      <dgm:t>
        <a:bodyPr/>
        <a:lstStyle/>
        <a:p>
          <a:endParaRPr lang="en-US"/>
        </a:p>
      </dgm:t>
    </dgm:pt>
    <dgm:pt modelId="{502E62C0-3B34-4133-8ED7-B2BC71F2464B}" type="sibTrans" cxnId="{4BD29D4E-DCB9-45B6-B5DF-EFB066855D0F}">
      <dgm:prSet/>
      <dgm:spPr/>
      <dgm:t>
        <a:bodyPr/>
        <a:lstStyle/>
        <a:p>
          <a:endParaRPr lang="en-US"/>
        </a:p>
      </dgm:t>
    </dgm:pt>
    <dgm:pt modelId="{E6CE6A9C-FAEC-4F7A-B4DE-80AF81B01374}">
      <dgm:prSet phldrT="[Text]"/>
      <dgm:spPr>
        <a:solidFill>
          <a:srgbClr val="00B0F0">
            <a:alpha val="38000"/>
          </a:srgbClr>
        </a:solidFill>
      </dgm:spPr>
      <dgm:t>
        <a:bodyPr/>
        <a:lstStyle/>
        <a:p>
          <a:r>
            <a:rPr lang="en-US" dirty="0" smtClean="0"/>
            <a:t>Web</a:t>
          </a:r>
          <a:endParaRPr lang="en-US" dirty="0"/>
        </a:p>
      </dgm:t>
    </dgm:pt>
    <dgm:pt modelId="{0FF9902A-34EE-4DC5-BDD9-36079CFA7204}" type="parTrans" cxnId="{387C3333-A89C-465E-854B-D95D3A6A269E}">
      <dgm:prSet/>
      <dgm:spPr/>
      <dgm:t>
        <a:bodyPr/>
        <a:lstStyle/>
        <a:p>
          <a:endParaRPr lang="en-US"/>
        </a:p>
      </dgm:t>
    </dgm:pt>
    <dgm:pt modelId="{42D1F0B4-77D3-420B-AD00-58BA379F9572}" type="sibTrans" cxnId="{387C3333-A89C-465E-854B-D95D3A6A269E}">
      <dgm:prSet/>
      <dgm:spPr/>
      <dgm:t>
        <a:bodyPr/>
        <a:lstStyle/>
        <a:p>
          <a:endParaRPr lang="en-US"/>
        </a:p>
      </dgm:t>
    </dgm:pt>
    <dgm:pt modelId="{94DAF141-FF6B-4705-8386-D69916D524AC}">
      <dgm:prSet phldrT="[Text]"/>
      <dgm:spPr>
        <a:solidFill>
          <a:srgbClr val="0269BE">
            <a:alpha val="41000"/>
          </a:srgbClr>
        </a:solidFill>
      </dgm:spPr>
      <dgm:t>
        <a:bodyPr/>
        <a:lstStyle/>
        <a:p>
          <a:r>
            <a:rPr lang="en-US" dirty="0" smtClean="0"/>
            <a:t>Instructional Materials</a:t>
          </a:r>
          <a:endParaRPr lang="en-US" dirty="0"/>
        </a:p>
      </dgm:t>
    </dgm:pt>
    <dgm:pt modelId="{B3F4CD47-5F04-4C31-8013-32424F1E0975}" type="parTrans" cxnId="{4762BF92-AE86-434F-A431-853147320CF7}">
      <dgm:prSet/>
      <dgm:spPr/>
      <dgm:t>
        <a:bodyPr/>
        <a:lstStyle/>
        <a:p>
          <a:endParaRPr lang="en-US"/>
        </a:p>
      </dgm:t>
    </dgm:pt>
    <dgm:pt modelId="{048DECF3-043A-4AEE-B837-BA4048361CCF}" type="sibTrans" cxnId="{4762BF92-AE86-434F-A431-853147320CF7}">
      <dgm:prSet/>
      <dgm:spPr/>
      <dgm:t>
        <a:bodyPr/>
        <a:lstStyle/>
        <a:p>
          <a:endParaRPr lang="en-US"/>
        </a:p>
      </dgm:t>
    </dgm:pt>
    <dgm:pt modelId="{7E1FAC7F-165D-4DCE-A90D-AC4EC03A1B1C}" type="pres">
      <dgm:prSet presAssocID="{1986DF1A-2633-4397-992C-7F987C7BA25D}" presName="compositeShape" presStyleCnt="0">
        <dgm:presLayoutVars>
          <dgm:chMax val="7"/>
          <dgm:dir/>
          <dgm:resizeHandles val="exact"/>
        </dgm:presLayoutVars>
      </dgm:prSet>
      <dgm:spPr/>
    </dgm:pt>
    <dgm:pt modelId="{EB168A9D-AE86-4EA4-ACA6-48ADCC50378D}" type="pres">
      <dgm:prSet presAssocID="{2B47D1D0-1B03-42B1-B775-3CE9CEA755D1}" presName="circ1" presStyleLbl="vennNode1" presStyleIdx="0" presStyleCnt="3" custScaleX="130270" custLinFactNeighborX="-13861" custLinFactNeighborY="-2083"/>
      <dgm:spPr/>
      <dgm:t>
        <a:bodyPr/>
        <a:lstStyle/>
        <a:p>
          <a:endParaRPr lang="en-US"/>
        </a:p>
      </dgm:t>
    </dgm:pt>
    <dgm:pt modelId="{F20E7814-63B3-4E81-BCD7-E07FAD4C4F5B}" type="pres">
      <dgm:prSet presAssocID="{2B47D1D0-1B03-42B1-B775-3CE9CEA755D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4FB1C-BA64-42A8-ACA4-27D09CAB1DBF}" type="pres">
      <dgm:prSet presAssocID="{E6CE6A9C-FAEC-4F7A-B4DE-80AF81B01374}" presName="circ2" presStyleLbl="vennNode1" presStyleIdx="1" presStyleCnt="3" custScaleX="134447" custLinFactNeighborX="-5305" custLinFactNeighborY="-841"/>
      <dgm:spPr/>
      <dgm:t>
        <a:bodyPr/>
        <a:lstStyle/>
        <a:p>
          <a:endParaRPr lang="en-US"/>
        </a:p>
      </dgm:t>
    </dgm:pt>
    <dgm:pt modelId="{0ED84C41-B661-4407-8173-735A0E65B6EE}" type="pres">
      <dgm:prSet presAssocID="{E6CE6A9C-FAEC-4F7A-B4DE-80AF81B0137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F3CAA9-56E4-4388-810E-EA24AFC039D7}" type="pres">
      <dgm:prSet presAssocID="{94DAF141-FF6B-4705-8386-D69916D524AC}" presName="circ3" presStyleLbl="vennNode1" presStyleIdx="2" presStyleCnt="3" custScaleX="128181" custLinFactNeighborX="-23517" custLinFactNeighborY="-2083"/>
      <dgm:spPr/>
      <dgm:t>
        <a:bodyPr/>
        <a:lstStyle/>
        <a:p>
          <a:endParaRPr lang="en-US"/>
        </a:p>
      </dgm:t>
    </dgm:pt>
    <dgm:pt modelId="{E0B26058-D80B-42B4-84B6-742E6503C260}" type="pres">
      <dgm:prSet presAssocID="{94DAF141-FF6B-4705-8386-D69916D524A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77DBA3-2E6B-47FF-9A88-39E487C47E77}" type="presOf" srcId="{1986DF1A-2633-4397-992C-7F987C7BA25D}" destId="{7E1FAC7F-165D-4DCE-A90D-AC4EC03A1B1C}" srcOrd="0" destOrd="0" presId="urn:microsoft.com/office/officeart/2005/8/layout/venn1"/>
    <dgm:cxn modelId="{4A44AD98-6CB6-4C56-A7AB-A9341F7E80B1}" type="presOf" srcId="{94DAF141-FF6B-4705-8386-D69916D524AC}" destId="{2CF3CAA9-56E4-4388-810E-EA24AFC039D7}" srcOrd="0" destOrd="0" presId="urn:microsoft.com/office/officeart/2005/8/layout/venn1"/>
    <dgm:cxn modelId="{C2B316C5-44CF-4A15-A592-38F630498D26}" type="presOf" srcId="{E6CE6A9C-FAEC-4F7A-B4DE-80AF81B01374}" destId="{0ED84C41-B661-4407-8173-735A0E65B6EE}" srcOrd="1" destOrd="0" presId="urn:microsoft.com/office/officeart/2005/8/layout/venn1"/>
    <dgm:cxn modelId="{4BD29D4E-DCB9-45B6-B5DF-EFB066855D0F}" srcId="{1986DF1A-2633-4397-992C-7F987C7BA25D}" destId="{2B47D1D0-1B03-42B1-B775-3CE9CEA755D1}" srcOrd="0" destOrd="0" parTransId="{1BFE5814-99FF-4B5B-834E-A6F7C5A4949A}" sibTransId="{502E62C0-3B34-4133-8ED7-B2BC71F2464B}"/>
    <dgm:cxn modelId="{B5CD0193-04E5-47EC-9583-43F87FA0A0DA}" type="presOf" srcId="{2B47D1D0-1B03-42B1-B775-3CE9CEA755D1}" destId="{EB168A9D-AE86-4EA4-ACA6-48ADCC50378D}" srcOrd="0" destOrd="0" presId="urn:microsoft.com/office/officeart/2005/8/layout/venn1"/>
    <dgm:cxn modelId="{387C3333-A89C-465E-854B-D95D3A6A269E}" srcId="{1986DF1A-2633-4397-992C-7F987C7BA25D}" destId="{E6CE6A9C-FAEC-4F7A-B4DE-80AF81B01374}" srcOrd="1" destOrd="0" parTransId="{0FF9902A-34EE-4DC5-BDD9-36079CFA7204}" sibTransId="{42D1F0B4-77D3-420B-AD00-58BA379F9572}"/>
    <dgm:cxn modelId="{4762BF92-AE86-434F-A431-853147320CF7}" srcId="{1986DF1A-2633-4397-992C-7F987C7BA25D}" destId="{94DAF141-FF6B-4705-8386-D69916D524AC}" srcOrd="2" destOrd="0" parTransId="{B3F4CD47-5F04-4C31-8013-32424F1E0975}" sibTransId="{048DECF3-043A-4AEE-B837-BA4048361CCF}"/>
    <dgm:cxn modelId="{0BE16632-EFAA-48BE-8612-7DB78FD2F92B}" type="presOf" srcId="{2B47D1D0-1B03-42B1-B775-3CE9CEA755D1}" destId="{F20E7814-63B3-4E81-BCD7-E07FAD4C4F5B}" srcOrd="1" destOrd="0" presId="urn:microsoft.com/office/officeart/2005/8/layout/venn1"/>
    <dgm:cxn modelId="{15FB600C-9406-4E0D-8449-6009965C9528}" type="presOf" srcId="{94DAF141-FF6B-4705-8386-D69916D524AC}" destId="{E0B26058-D80B-42B4-84B6-742E6503C260}" srcOrd="1" destOrd="0" presId="urn:microsoft.com/office/officeart/2005/8/layout/venn1"/>
    <dgm:cxn modelId="{DEC42B40-1CDB-4D07-9710-07A968DFE0B3}" type="presOf" srcId="{E6CE6A9C-FAEC-4F7A-B4DE-80AF81B01374}" destId="{9564FB1C-BA64-42A8-ACA4-27D09CAB1DBF}" srcOrd="0" destOrd="0" presId="urn:microsoft.com/office/officeart/2005/8/layout/venn1"/>
    <dgm:cxn modelId="{6FA8FB67-9939-41B4-8077-2BD4D8F6A29F}" type="presParOf" srcId="{7E1FAC7F-165D-4DCE-A90D-AC4EC03A1B1C}" destId="{EB168A9D-AE86-4EA4-ACA6-48ADCC50378D}" srcOrd="0" destOrd="0" presId="urn:microsoft.com/office/officeart/2005/8/layout/venn1"/>
    <dgm:cxn modelId="{C4257923-DA76-4556-A1BF-9E12304AECA3}" type="presParOf" srcId="{7E1FAC7F-165D-4DCE-A90D-AC4EC03A1B1C}" destId="{F20E7814-63B3-4E81-BCD7-E07FAD4C4F5B}" srcOrd="1" destOrd="0" presId="urn:microsoft.com/office/officeart/2005/8/layout/venn1"/>
    <dgm:cxn modelId="{808BD483-7D6A-45BA-8A37-D9F38873A752}" type="presParOf" srcId="{7E1FAC7F-165D-4DCE-A90D-AC4EC03A1B1C}" destId="{9564FB1C-BA64-42A8-ACA4-27D09CAB1DBF}" srcOrd="2" destOrd="0" presId="urn:microsoft.com/office/officeart/2005/8/layout/venn1"/>
    <dgm:cxn modelId="{5FA1260E-3D5C-49BC-B19D-BA70A52C6889}" type="presParOf" srcId="{7E1FAC7F-165D-4DCE-A90D-AC4EC03A1B1C}" destId="{0ED84C41-B661-4407-8173-735A0E65B6EE}" srcOrd="3" destOrd="0" presId="urn:microsoft.com/office/officeart/2005/8/layout/venn1"/>
    <dgm:cxn modelId="{E41C6D59-11AF-44B1-90D1-CCC9A0C5EC87}" type="presParOf" srcId="{7E1FAC7F-165D-4DCE-A90D-AC4EC03A1B1C}" destId="{2CF3CAA9-56E4-4388-810E-EA24AFC039D7}" srcOrd="4" destOrd="0" presId="urn:microsoft.com/office/officeart/2005/8/layout/venn1"/>
    <dgm:cxn modelId="{2609B4FE-4849-4E76-879B-66373F14958A}" type="presParOf" srcId="{7E1FAC7F-165D-4DCE-A90D-AC4EC03A1B1C}" destId="{E0B26058-D80B-42B4-84B6-742E6503C26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51AC31-17BD-4386-850D-07CF0C5AD343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5BAD3B-4C91-4D88-88F8-87570A9D7F49}">
      <dgm:prSet phldrT="[Text]"/>
      <dgm:spPr/>
      <dgm:t>
        <a:bodyPr/>
        <a:lstStyle/>
        <a:p>
          <a:r>
            <a:rPr lang="en-US" b="1" dirty="0" smtClean="0"/>
            <a:t>Accessible Technology Initiative  </a:t>
          </a:r>
        </a:p>
      </dgm:t>
    </dgm:pt>
    <dgm:pt modelId="{AC3F4964-DCEF-4F58-9697-746CB8CA66E5}" type="parTrans" cxnId="{D3A4BC32-9A30-4D80-8069-68E2C31DB119}">
      <dgm:prSet/>
      <dgm:spPr/>
      <dgm:t>
        <a:bodyPr/>
        <a:lstStyle/>
        <a:p>
          <a:endParaRPr lang="en-US"/>
        </a:p>
      </dgm:t>
    </dgm:pt>
    <dgm:pt modelId="{371AD6B2-7165-4784-A8B4-CB84F7FBCE71}" type="sibTrans" cxnId="{D3A4BC32-9A30-4D80-8069-68E2C31DB119}">
      <dgm:prSet/>
      <dgm:spPr/>
      <dgm:t>
        <a:bodyPr/>
        <a:lstStyle/>
        <a:p>
          <a:endParaRPr lang="en-US"/>
        </a:p>
      </dgm:t>
    </dgm:pt>
    <dgm:pt modelId="{E2512DFC-1F56-40F9-9596-B0B3BB2686F9}">
      <dgm:prSet phldrT="[Text]"/>
      <dgm:spPr/>
      <dgm:t>
        <a:bodyPr/>
        <a:lstStyle/>
        <a:p>
          <a:r>
            <a:rPr lang="en-US" b="1" dirty="0" smtClean="0"/>
            <a:t>Policy</a:t>
          </a:r>
          <a:endParaRPr lang="en-US" b="1" dirty="0"/>
        </a:p>
      </dgm:t>
    </dgm:pt>
    <dgm:pt modelId="{39A505EB-2B57-4E3B-A9CD-5E79EE99E1AA}" type="parTrans" cxnId="{91886987-3B78-4EF8-80E6-40574015CFF1}">
      <dgm:prSet/>
      <dgm:spPr/>
      <dgm:t>
        <a:bodyPr/>
        <a:lstStyle/>
        <a:p>
          <a:endParaRPr lang="en-US"/>
        </a:p>
      </dgm:t>
    </dgm:pt>
    <dgm:pt modelId="{178E7412-EC10-4581-BE3B-53E37A3F3D2B}" type="sibTrans" cxnId="{91886987-3B78-4EF8-80E6-40574015CFF1}">
      <dgm:prSet/>
      <dgm:spPr/>
      <dgm:t>
        <a:bodyPr/>
        <a:lstStyle/>
        <a:p>
          <a:endParaRPr lang="en-US"/>
        </a:p>
      </dgm:t>
    </dgm:pt>
    <dgm:pt modelId="{A014FC1E-1F79-42FC-8C72-1EB9A2615E20}">
      <dgm:prSet phldrT="[Text]"/>
      <dgm:spPr/>
      <dgm:t>
        <a:bodyPr/>
        <a:lstStyle/>
        <a:p>
          <a:r>
            <a:rPr lang="en-US" b="1" dirty="0" smtClean="0"/>
            <a:t>Capacity</a:t>
          </a:r>
          <a:endParaRPr lang="en-US" b="1" dirty="0"/>
        </a:p>
      </dgm:t>
    </dgm:pt>
    <dgm:pt modelId="{C6345E9D-3D2C-4F29-87FD-D69663BD4851}" type="parTrans" cxnId="{40A5CE87-376E-4318-8497-21CDC5E809FB}">
      <dgm:prSet/>
      <dgm:spPr/>
      <dgm:t>
        <a:bodyPr/>
        <a:lstStyle/>
        <a:p>
          <a:endParaRPr lang="en-US"/>
        </a:p>
      </dgm:t>
    </dgm:pt>
    <dgm:pt modelId="{1A6F3E2F-022F-4B50-A693-702B3C8FD93F}" type="sibTrans" cxnId="{40A5CE87-376E-4318-8497-21CDC5E809FB}">
      <dgm:prSet/>
      <dgm:spPr/>
      <dgm:t>
        <a:bodyPr/>
        <a:lstStyle/>
        <a:p>
          <a:endParaRPr lang="en-US"/>
        </a:p>
      </dgm:t>
    </dgm:pt>
    <dgm:pt modelId="{7104E994-8224-4971-8D9C-D92882ED891B}">
      <dgm:prSet phldrT="[Text]"/>
      <dgm:spPr/>
      <dgm:t>
        <a:bodyPr/>
        <a:lstStyle/>
        <a:p>
          <a:r>
            <a:rPr lang="en-US" b="1" dirty="0" smtClean="0"/>
            <a:t>Procurement</a:t>
          </a:r>
          <a:endParaRPr lang="en-US" b="1" dirty="0"/>
        </a:p>
      </dgm:t>
    </dgm:pt>
    <dgm:pt modelId="{32ECCED6-7500-478D-9CD4-2BE7A8FC432D}" type="parTrans" cxnId="{275EBB29-7CFC-495F-A347-74DFAB616CE3}">
      <dgm:prSet/>
      <dgm:spPr/>
      <dgm:t>
        <a:bodyPr/>
        <a:lstStyle/>
        <a:p>
          <a:endParaRPr lang="en-US"/>
        </a:p>
      </dgm:t>
    </dgm:pt>
    <dgm:pt modelId="{7141E092-8276-4BA9-9D6A-7601CF971E29}" type="sibTrans" cxnId="{275EBB29-7CFC-495F-A347-74DFAB616CE3}">
      <dgm:prSet/>
      <dgm:spPr/>
      <dgm:t>
        <a:bodyPr/>
        <a:lstStyle/>
        <a:p>
          <a:endParaRPr lang="en-US"/>
        </a:p>
      </dgm:t>
    </dgm:pt>
    <dgm:pt modelId="{3F9BB687-79FB-4B79-8942-D9F745A2255D}">
      <dgm:prSet phldrT="[Text]"/>
      <dgm:spPr/>
      <dgm:t>
        <a:bodyPr/>
        <a:lstStyle/>
        <a:p>
          <a:r>
            <a:rPr lang="en-US" b="1" dirty="0" smtClean="0"/>
            <a:t>Collaborate with vendors</a:t>
          </a:r>
          <a:endParaRPr lang="en-US" b="1" dirty="0"/>
        </a:p>
      </dgm:t>
    </dgm:pt>
    <dgm:pt modelId="{9104D437-EE55-4530-93FF-0B3DC8CB9D82}" type="parTrans" cxnId="{15448875-28C6-40A8-86A0-69CBCFFC2B82}">
      <dgm:prSet/>
      <dgm:spPr/>
      <dgm:t>
        <a:bodyPr/>
        <a:lstStyle/>
        <a:p>
          <a:endParaRPr lang="en-US"/>
        </a:p>
      </dgm:t>
    </dgm:pt>
    <dgm:pt modelId="{64F4B1C5-EFA0-47B4-ACBF-106F23F0CC6F}" type="sibTrans" cxnId="{15448875-28C6-40A8-86A0-69CBCFFC2B82}">
      <dgm:prSet/>
      <dgm:spPr/>
      <dgm:t>
        <a:bodyPr/>
        <a:lstStyle/>
        <a:p>
          <a:endParaRPr lang="en-US"/>
        </a:p>
      </dgm:t>
    </dgm:pt>
    <dgm:pt modelId="{FC84FAD5-50CB-4F98-AE1E-9B0D8E3FF25B}">
      <dgm:prSet phldrT="[Text]"/>
      <dgm:spPr/>
      <dgm:t>
        <a:bodyPr/>
        <a:lstStyle/>
        <a:p>
          <a:r>
            <a:rPr lang="en-US" b="1" dirty="0" smtClean="0"/>
            <a:t>Assessment</a:t>
          </a:r>
          <a:endParaRPr lang="en-US" b="1" dirty="0"/>
        </a:p>
      </dgm:t>
    </dgm:pt>
    <dgm:pt modelId="{5D6171B0-B041-4537-B92B-A70BE8F42939}" type="parTrans" cxnId="{E739DD3B-BB95-41C1-8A49-49F0301E306B}">
      <dgm:prSet/>
      <dgm:spPr/>
      <dgm:t>
        <a:bodyPr/>
        <a:lstStyle/>
        <a:p>
          <a:endParaRPr lang="en-US"/>
        </a:p>
      </dgm:t>
    </dgm:pt>
    <dgm:pt modelId="{4FFAE815-68E7-4B74-898D-CE3728F82A40}" type="sibTrans" cxnId="{E739DD3B-BB95-41C1-8A49-49F0301E306B}">
      <dgm:prSet/>
      <dgm:spPr/>
      <dgm:t>
        <a:bodyPr/>
        <a:lstStyle/>
        <a:p>
          <a:endParaRPr lang="en-US"/>
        </a:p>
      </dgm:t>
    </dgm:pt>
    <dgm:pt modelId="{A759B263-AA39-4351-AA3C-862E67166C88}">
      <dgm:prSet phldrT="[Text]"/>
      <dgm:spPr/>
      <dgm:t>
        <a:bodyPr/>
        <a:lstStyle/>
        <a:p>
          <a:r>
            <a:rPr lang="en-US" b="1" dirty="0" smtClean="0"/>
            <a:t>Connect</a:t>
          </a:r>
          <a:endParaRPr lang="en-US" b="1" dirty="0"/>
        </a:p>
      </dgm:t>
    </dgm:pt>
    <dgm:pt modelId="{9F21086E-8DB0-4069-BD30-3FD52A7C096F}" type="parTrans" cxnId="{6636864D-FD2E-4092-98EE-B7A9EB77E899}">
      <dgm:prSet/>
      <dgm:spPr/>
      <dgm:t>
        <a:bodyPr/>
        <a:lstStyle/>
        <a:p>
          <a:endParaRPr lang="en-US"/>
        </a:p>
      </dgm:t>
    </dgm:pt>
    <dgm:pt modelId="{D1192758-2248-493F-BC56-1B4C93570DE7}" type="sibTrans" cxnId="{6636864D-FD2E-4092-98EE-B7A9EB77E899}">
      <dgm:prSet/>
      <dgm:spPr/>
      <dgm:t>
        <a:bodyPr/>
        <a:lstStyle/>
        <a:p>
          <a:endParaRPr lang="en-US"/>
        </a:p>
      </dgm:t>
    </dgm:pt>
    <dgm:pt modelId="{DF77DACD-DDF9-4C5A-B644-BAAFED9F8FA7}" type="pres">
      <dgm:prSet presAssocID="{9251AC31-17BD-4386-850D-07CF0C5AD34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D037CE5-7573-4AD8-B133-C0CDEABB2737}" type="pres">
      <dgm:prSet presAssocID="{9E5BAD3B-4C91-4D88-88F8-87570A9D7F49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4C17EE6A-885F-4456-B5C5-0C50E357EB6D}" type="pres">
      <dgm:prSet presAssocID="{E2512DFC-1F56-40F9-9596-B0B3BB2686F9}" presName="Accent1" presStyleCnt="0"/>
      <dgm:spPr/>
    </dgm:pt>
    <dgm:pt modelId="{4F56D4A4-EC1D-4A9F-A6B2-48DA4294F3BE}" type="pres">
      <dgm:prSet presAssocID="{E2512DFC-1F56-40F9-9596-B0B3BB2686F9}" presName="Accent" presStyleLbl="bgShp" presStyleIdx="0" presStyleCnt="6"/>
      <dgm:spPr/>
    </dgm:pt>
    <dgm:pt modelId="{0A6C7E37-B4FF-4AF2-A615-E41D0710DCAB}" type="pres">
      <dgm:prSet presAssocID="{E2512DFC-1F56-40F9-9596-B0B3BB2686F9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7CB1F1-0EC3-410E-8DCB-D2DD2BD93AFC}" type="pres">
      <dgm:prSet presAssocID="{A014FC1E-1F79-42FC-8C72-1EB9A2615E20}" presName="Accent2" presStyleCnt="0"/>
      <dgm:spPr/>
    </dgm:pt>
    <dgm:pt modelId="{9B240CDC-FF1D-4050-A4A8-87B91D7DC273}" type="pres">
      <dgm:prSet presAssocID="{A014FC1E-1F79-42FC-8C72-1EB9A2615E20}" presName="Accent" presStyleLbl="bgShp" presStyleIdx="1" presStyleCnt="6"/>
      <dgm:spPr/>
    </dgm:pt>
    <dgm:pt modelId="{49D1070F-833C-40FA-8525-6B225E8D8B13}" type="pres">
      <dgm:prSet presAssocID="{A014FC1E-1F79-42FC-8C72-1EB9A2615E20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8EC3D-13C4-4CD0-9611-58620715CD1A}" type="pres">
      <dgm:prSet presAssocID="{7104E994-8224-4971-8D9C-D92882ED891B}" presName="Accent3" presStyleCnt="0"/>
      <dgm:spPr/>
    </dgm:pt>
    <dgm:pt modelId="{5680CD33-1D1B-4087-8CE0-AE4F47134A2F}" type="pres">
      <dgm:prSet presAssocID="{7104E994-8224-4971-8D9C-D92882ED891B}" presName="Accent" presStyleLbl="bgShp" presStyleIdx="2" presStyleCnt="6"/>
      <dgm:spPr/>
    </dgm:pt>
    <dgm:pt modelId="{889C3322-B6FC-4ED1-B595-F16BD415BD05}" type="pres">
      <dgm:prSet presAssocID="{7104E994-8224-4971-8D9C-D92882ED891B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66AF1E-2CAD-4E66-90D2-E443348AC20E}" type="pres">
      <dgm:prSet presAssocID="{3F9BB687-79FB-4B79-8942-D9F745A2255D}" presName="Accent4" presStyleCnt="0"/>
      <dgm:spPr/>
    </dgm:pt>
    <dgm:pt modelId="{29BB3FFE-CF6F-4CBC-8BD6-2826D4B7EFDB}" type="pres">
      <dgm:prSet presAssocID="{3F9BB687-79FB-4B79-8942-D9F745A2255D}" presName="Accent" presStyleLbl="bgShp" presStyleIdx="3" presStyleCnt="6"/>
      <dgm:spPr/>
    </dgm:pt>
    <dgm:pt modelId="{8619F713-4000-4433-AE50-795C1E9D024D}" type="pres">
      <dgm:prSet presAssocID="{3F9BB687-79FB-4B79-8942-D9F745A2255D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74D32A-95E8-475E-8F56-A021406DE9BF}" type="pres">
      <dgm:prSet presAssocID="{FC84FAD5-50CB-4F98-AE1E-9B0D8E3FF25B}" presName="Accent5" presStyleCnt="0"/>
      <dgm:spPr/>
    </dgm:pt>
    <dgm:pt modelId="{2E35382A-C9EC-428C-A12F-0FCD11B13B5A}" type="pres">
      <dgm:prSet presAssocID="{FC84FAD5-50CB-4F98-AE1E-9B0D8E3FF25B}" presName="Accent" presStyleLbl="bgShp" presStyleIdx="4" presStyleCnt="6"/>
      <dgm:spPr/>
    </dgm:pt>
    <dgm:pt modelId="{5FB80C68-59D2-4320-ACF4-89FA2E4EEAAB}" type="pres">
      <dgm:prSet presAssocID="{FC84FAD5-50CB-4F98-AE1E-9B0D8E3FF25B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570621-C6AB-4521-8953-EFC336561DB9}" type="pres">
      <dgm:prSet presAssocID="{A759B263-AA39-4351-AA3C-862E67166C88}" presName="Accent6" presStyleCnt="0"/>
      <dgm:spPr/>
    </dgm:pt>
    <dgm:pt modelId="{17144C0B-981C-4343-A119-0C2137945FA2}" type="pres">
      <dgm:prSet presAssocID="{A759B263-AA39-4351-AA3C-862E67166C88}" presName="Accent" presStyleLbl="bgShp" presStyleIdx="5" presStyleCnt="6"/>
      <dgm:spPr/>
    </dgm:pt>
    <dgm:pt modelId="{0D65911A-3AFE-41B2-872E-CB25C385E34E}" type="pres">
      <dgm:prSet presAssocID="{A759B263-AA39-4351-AA3C-862E67166C88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A5CE87-376E-4318-8497-21CDC5E809FB}" srcId="{9E5BAD3B-4C91-4D88-88F8-87570A9D7F49}" destId="{A014FC1E-1F79-42FC-8C72-1EB9A2615E20}" srcOrd="1" destOrd="0" parTransId="{C6345E9D-3D2C-4F29-87FD-D69663BD4851}" sibTransId="{1A6F3E2F-022F-4B50-A693-702B3C8FD93F}"/>
    <dgm:cxn modelId="{F5FD61EF-E186-453B-945F-38864A282BD0}" type="presOf" srcId="{FC84FAD5-50CB-4F98-AE1E-9B0D8E3FF25B}" destId="{5FB80C68-59D2-4320-ACF4-89FA2E4EEAAB}" srcOrd="0" destOrd="0" presId="urn:microsoft.com/office/officeart/2011/layout/HexagonRadial"/>
    <dgm:cxn modelId="{4F5A3F0B-874C-46CA-A060-D6BC04E16DBE}" type="presOf" srcId="{9251AC31-17BD-4386-850D-07CF0C5AD343}" destId="{DF77DACD-DDF9-4C5A-B644-BAAFED9F8FA7}" srcOrd="0" destOrd="0" presId="urn:microsoft.com/office/officeart/2011/layout/HexagonRadial"/>
    <dgm:cxn modelId="{C9C5E4A5-AF29-4496-AA96-F1574ECA65B6}" type="presOf" srcId="{E2512DFC-1F56-40F9-9596-B0B3BB2686F9}" destId="{0A6C7E37-B4FF-4AF2-A615-E41D0710DCAB}" srcOrd="0" destOrd="0" presId="urn:microsoft.com/office/officeart/2011/layout/HexagonRadial"/>
    <dgm:cxn modelId="{7E7708FE-2DDB-4D30-9B5A-5E8CED160889}" type="presOf" srcId="{9E5BAD3B-4C91-4D88-88F8-87570A9D7F49}" destId="{2D037CE5-7573-4AD8-B133-C0CDEABB2737}" srcOrd="0" destOrd="0" presId="urn:microsoft.com/office/officeart/2011/layout/HexagonRadial"/>
    <dgm:cxn modelId="{D3A4BC32-9A30-4D80-8069-68E2C31DB119}" srcId="{9251AC31-17BD-4386-850D-07CF0C5AD343}" destId="{9E5BAD3B-4C91-4D88-88F8-87570A9D7F49}" srcOrd="0" destOrd="0" parTransId="{AC3F4964-DCEF-4F58-9697-746CB8CA66E5}" sibTransId="{371AD6B2-7165-4784-A8B4-CB84F7FBCE71}"/>
    <dgm:cxn modelId="{E739DD3B-BB95-41C1-8A49-49F0301E306B}" srcId="{9E5BAD3B-4C91-4D88-88F8-87570A9D7F49}" destId="{FC84FAD5-50CB-4F98-AE1E-9B0D8E3FF25B}" srcOrd="4" destOrd="0" parTransId="{5D6171B0-B041-4537-B92B-A70BE8F42939}" sibTransId="{4FFAE815-68E7-4B74-898D-CE3728F82A40}"/>
    <dgm:cxn modelId="{214CF14C-9C76-4EFA-B4E9-9364FA4A387A}" type="presOf" srcId="{A014FC1E-1F79-42FC-8C72-1EB9A2615E20}" destId="{49D1070F-833C-40FA-8525-6B225E8D8B13}" srcOrd="0" destOrd="0" presId="urn:microsoft.com/office/officeart/2011/layout/HexagonRadial"/>
    <dgm:cxn modelId="{E43A9641-CFAC-482D-8263-BFB1664604F9}" type="presOf" srcId="{A759B263-AA39-4351-AA3C-862E67166C88}" destId="{0D65911A-3AFE-41B2-872E-CB25C385E34E}" srcOrd="0" destOrd="0" presId="urn:microsoft.com/office/officeart/2011/layout/HexagonRadial"/>
    <dgm:cxn modelId="{6636864D-FD2E-4092-98EE-B7A9EB77E899}" srcId="{9E5BAD3B-4C91-4D88-88F8-87570A9D7F49}" destId="{A759B263-AA39-4351-AA3C-862E67166C88}" srcOrd="5" destOrd="0" parTransId="{9F21086E-8DB0-4069-BD30-3FD52A7C096F}" sibTransId="{D1192758-2248-493F-BC56-1B4C93570DE7}"/>
    <dgm:cxn modelId="{275EBB29-7CFC-495F-A347-74DFAB616CE3}" srcId="{9E5BAD3B-4C91-4D88-88F8-87570A9D7F49}" destId="{7104E994-8224-4971-8D9C-D92882ED891B}" srcOrd="2" destOrd="0" parTransId="{32ECCED6-7500-478D-9CD4-2BE7A8FC432D}" sibTransId="{7141E092-8276-4BA9-9D6A-7601CF971E29}"/>
    <dgm:cxn modelId="{4D762958-F56A-4EB2-9AA4-9D1BB5CE99C1}" type="presOf" srcId="{3F9BB687-79FB-4B79-8942-D9F745A2255D}" destId="{8619F713-4000-4433-AE50-795C1E9D024D}" srcOrd="0" destOrd="0" presId="urn:microsoft.com/office/officeart/2011/layout/HexagonRadial"/>
    <dgm:cxn modelId="{15448875-28C6-40A8-86A0-69CBCFFC2B82}" srcId="{9E5BAD3B-4C91-4D88-88F8-87570A9D7F49}" destId="{3F9BB687-79FB-4B79-8942-D9F745A2255D}" srcOrd="3" destOrd="0" parTransId="{9104D437-EE55-4530-93FF-0B3DC8CB9D82}" sibTransId="{64F4B1C5-EFA0-47B4-ACBF-106F23F0CC6F}"/>
    <dgm:cxn modelId="{CA04EEB4-301B-4349-9524-F3A15D3AE27F}" type="presOf" srcId="{7104E994-8224-4971-8D9C-D92882ED891B}" destId="{889C3322-B6FC-4ED1-B595-F16BD415BD05}" srcOrd="0" destOrd="0" presId="urn:microsoft.com/office/officeart/2011/layout/HexagonRadial"/>
    <dgm:cxn modelId="{91886987-3B78-4EF8-80E6-40574015CFF1}" srcId="{9E5BAD3B-4C91-4D88-88F8-87570A9D7F49}" destId="{E2512DFC-1F56-40F9-9596-B0B3BB2686F9}" srcOrd="0" destOrd="0" parTransId="{39A505EB-2B57-4E3B-A9CD-5E79EE99E1AA}" sibTransId="{178E7412-EC10-4581-BE3B-53E37A3F3D2B}"/>
    <dgm:cxn modelId="{6BEF207E-83A7-466A-91D7-2B3B2ADDEBCA}" type="presParOf" srcId="{DF77DACD-DDF9-4C5A-B644-BAAFED9F8FA7}" destId="{2D037CE5-7573-4AD8-B133-C0CDEABB2737}" srcOrd="0" destOrd="0" presId="urn:microsoft.com/office/officeart/2011/layout/HexagonRadial"/>
    <dgm:cxn modelId="{7A93DE1B-12C8-4BD4-9782-F4F0B04F6C4D}" type="presParOf" srcId="{DF77DACD-DDF9-4C5A-B644-BAAFED9F8FA7}" destId="{4C17EE6A-885F-4456-B5C5-0C50E357EB6D}" srcOrd="1" destOrd="0" presId="urn:microsoft.com/office/officeart/2011/layout/HexagonRadial"/>
    <dgm:cxn modelId="{50872274-979D-4882-8B9F-0EA1FA9C4422}" type="presParOf" srcId="{4C17EE6A-885F-4456-B5C5-0C50E357EB6D}" destId="{4F56D4A4-EC1D-4A9F-A6B2-48DA4294F3BE}" srcOrd="0" destOrd="0" presId="urn:microsoft.com/office/officeart/2011/layout/HexagonRadial"/>
    <dgm:cxn modelId="{4B2F89C7-5289-47B4-B0CD-45C3841B176B}" type="presParOf" srcId="{DF77DACD-DDF9-4C5A-B644-BAAFED9F8FA7}" destId="{0A6C7E37-B4FF-4AF2-A615-E41D0710DCAB}" srcOrd="2" destOrd="0" presId="urn:microsoft.com/office/officeart/2011/layout/HexagonRadial"/>
    <dgm:cxn modelId="{A9929873-1848-4A83-A698-4EE63F59D559}" type="presParOf" srcId="{DF77DACD-DDF9-4C5A-B644-BAAFED9F8FA7}" destId="{007CB1F1-0EC3-410E-8DCB-D2DD2BD93AFC}" srcOrd="3" destOrd="0" presId="urn:microsoft.com/office/officeart/2011/layout/HexagonRadial"/>
    <dgm:cxn modelId="{85203AAF-5C28-4495-8F82-D842769DA1E8}" type="presParOf" srcId="{007CB1F1-0EC3-410E-8DCB-D2DD2BD93AFC}" destId="{9B240CDC-FF1D-4050-A4A8-87B91D7DC273}" srcOrd="0" destOrd="0" presId="urn:microsoft.com/office/officeart/2011/layout/HexagonRadial"/>
    <dgm:cxn modelId="{9FC62C2A-D700-4DEF-B665-44F08EB1DCEE}" type="presParOf" srcId="{DF77DACD-DDF9-4C5A-B644-BAAFED9F8FA7}" destId="{49D1070F-833C-40FA-8525-6B225E8D8B13}" srcOrd="4" destOrd="0" presId="urn:microsoft.com/office/officeart/2011/layout/HexagonRadial"/>
    <dgm:cxn modelId="{42767379-715F-4757-87BD-CF6717200A6D}" type="presParOf" srcId="{DF77DACD-DDF9-4C5A-B644-BAAFED9F8FA7}" destId="{F7C8EC3D-13C4-4CD0-9611-58620715CD1A}" srcOrd="5" destOrd="0" presId="urn:microsoft.com/office/officeart/2011/layout/HexagonRadial"/>
    <dgm:cxn modelId="{B0D1D805-157A-4C48-9CEE-9F44624DE770}" type="presParOf" srcId="{F7C8EC3D-13C4-4CD0-9611-58620715CD1A}" destId="{5680CD33-1D1B-4087-8CE0-AE4F47134A2F}" srcOrd="0" destOrd="0" presId="urn:microsoft.com/office/officeart/2011/layout/HexagonRadial"/>
    <dgm:cxn modelId="{330A7564-DE22-4CF7-A0C4-3DB97B66EBF7}" type="presParOf" srcId="{DF77DACD-DDF9-4C5A-B644-BAAFED9F8FA7}" destId="{889C3322-B6FC-4ED1-B595-F16BD415BD05}" srcOrd="6" destOrd="0" presId="urn:microsoft.com/office/officeart/2011/layout/HexagonRadial"/>
    <dgm:cxn modelId="{EF932822-4101-4A39-A073-FEF880FCD09D}" type="presParOf" srcId="{DF77DACD-DDF9-4C5A-B644-BAAFED9F8FA7}" destId="{A866AF1E-2CAD-4E66-90D2-E443348AC20E}" srcOrd="7" destOrd="0" presId="urn:microsoft.com/office/officeart/2011/layout/HexagonRadial"/>
    <dgm:cxn modelId="{77509B74-314B-4CE2-911E-A01CB44DEA2D}" type="presParOf" srcId="{A866AF1E-2CAD-4E66-90D2-E443348AC20E}" destId="{29BB3FFE-CF6F-4CBC-8BD6-2826D4B7EFDB}" srcOrd="0" destOrd="0" presId="urn:microsoft.com/office/officeart/2011/layout/HexagonRadial"/>
    <dgm:cxn modelId="{0FE62992-5DB8-4737-BA04-3F6820BB27FC}" type="presParOf" srcId="{DF77DACD-DDF9-4C5A-B644-BAAFED9F8FA7}" destId="{8619F713-4000-4433-AE50-795C1E9D024D}" srcOrd="8" destOrd="0" presId="urn:microsoft.com/office/officeart/2011/layout/HexagonRadial"/>
    <dgm:cxn modelId="{69ADC79B-39F5-4647-B55F-71BB5BEA5999}" type="presParOf" srcId="{DF77DACD-DDF9-4C5A-B644-BAAFED9F8FA7}" destId="{2074D32A-95E8-475E-8F56-A021406DE9BF}" srcOrd="9" destOrd="0" presId="urn:microsoft.com/office/officeart/2011/layout/HexagonRadial"/>
    <dgm:cxn modelId="{28A60997-D6A2-4C07-8F11-86E2E1DEAC25}" type="presParOf" srcId="{2074D32A-95E8-475E-8F56-A021406DE9BF}" destId="{2E35382A-C9EC-428C-A12F-0FCD11B13B5A}" srcOrd="0" destOrd="0" presId="urn:microsoft.com/office/officeart/2011/layout/HexagonRadial"/>
    <dgm:cxn modelId="{197DC551-3C8F-47A9-98D3-01B5A0518CBC}" type="presParOf" srcId="{DF77DACD-DDF9-4C5A-B644-BAAFED9F8FA7}" destId="{5FB80C68-59D2-4320-ACF4-89FA2E4EEAAB}" srcOrd="10" destOrd="0" presId="urn:microsoft.com/office/officeart/2011/layout/HexagonRadial"/>
    <dgm:cxn modelId="{1E318B9C-7C06-4A5B-9554-6BEAF751E2D3}" type="presParOf" srcId="{DF77DACD-DDF9-4C5A-B644-BAAFED9F8FA7}" destId="{E5570621-C6AB-4521-8953-EFC336561DB9}" srcOrd="11" destOrd="0" presId="urn:microsoft.com/office/officeart/2011/layout/HexagonRadial"/>
    <dgm:cxn modelId="{C38AE84F-9A7B-4431-A3E6-34D312EC6993}" type="presParOf" srcId="{E5570621-C6AB-4521-8953-EFC336561DB9}" destId="{17144C0B-981C-4343-A119-0C2137945FA2}" srcOrd="0" destOrd="0" presId="urn:microsoft.com/office/officeart/2011/layout/HexagonRadial"/>
    <dgm:cxn modelId="{90E31242-C494-4601-8290-17E290FD86BD}" type="presParOf" srcId="{DF77DACD-DDF9-4C5A-B644-BAAFED9F8FA7}" destId="{0D65911A-3AFE-41B2-872E-CB25C385E34E}" srcOrd="12" destOrd="0" presId="urn:microsoft.com/office/officeart/2011/layout/HexagonRadial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CB0D35-05F3-483A-9867-9928B4EB7C9C}">
      <dsp:nvSpPr>
        <dsp:cNvPr id="0" name=""/>
        <dsp:cNvSpPr/>
      </dsp:nvSpPr>
      <dsp:spPr>
        <a:xfrm>
          <a:off x="0" y="2520547"/>
          <a:ext cx="8229600" cy="2225040"/>
        </a:xfrm>
        <a:prstGeom prst="notchedRightArrow">
          <a:avLst/>
        </a:prstGeom>
        <a:solidFill>
          <a:schemeClr val="accent1">
            <a:alpha val="49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175C1E-DA88-4B36-9B2A-334636719412}">
      <dsp:nvSpPr>
        <dsp:cNvPr id="0" name=""/>
        <dsp:cNvSpPr/>
      </dsp:nvSpPr>
      <dsp:spPr>
        <a:xfrm>
          <a:off x="72660" y="260735"/>
          <a:ext cx="2114197" cy="2596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2004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Executive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Order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</dsp:txBody>
      <dsp:txXfrm>
        <a:off x="72660" y="260735"/>
        <a:ext cx="2114197" cy="2596599"/>
      </dsp:txXfrm>
    </dsp:sp>
    <dsp:sp modelId="{B638445F-D26D-4524-A332-A7E806907A04}">
      <dsp:nvSpPr>
        <dsp:cNvPr id="0" name=""/>
        <dsp:cNvSpPr/>
      </dsp:nvSpPr>
      <dsp:spPr>
        <a:xfrm>
          <a:off x="791129" y="3389709"/>
          <a:ext cx="556260" cy="556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921DB7-06AD-4400-9AC4-190DB449861E}">
      <dsp:nvSpPr>
        <dsp:cNvPr id="0" name=""/>
        <dsp:cNvSpPr/>
      </dsp:nvSpPr>
      <dsp:spPr>
        <a:xfrm>
          <a:off x="2284616" y="0"/>
          <a:ext cx="2567133" cy="2968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2009</a:t>
          </a:r>
          <a:r>
            <a:rPr lang="en-US" sz="2400" kern="1200" dirty="0" smtClean="0"/>
            <a:t>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Collaborative development</a:t>
          </a:r>
          <a:endParaRPr lang="en-US" sz="2400" kern="1200" dirty="0"/>
        </a:p>
      </dsp:txBody>
      <dsp:txXfrm>
        <a:off x="2284616" y="0"/>
        <a:ext cx="2567133" cy="2968181"/>
      </dsp:txXfrm>
    </dsp:sp>
    <dsp:sp modelId="{018CBA6B-C1EB-4E6D-8759-D5A316E0B9C0}">
      <dsp:nvSpPr>
        <dsp:cNvPr id="0" name=""/>
        <dsp:cNvSpPr/>
      </dsp:nvSpPr>
      <dsp:spPr>
        <a:xfrm>
          <a:off x="3072337" y="3345864"/>
          <a:ext cx="556260" cy="556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94174E-F1FE-4AC0-ADBE-65FBE70303AA}">
      <dsp:nvSpPr>
        <dsp:cNvPr id="0" name=""/>
        <dsp:cNvSpPr/>
      </dsp:nvSpPr>
      <dsp:spPr>
        <a:xfrm>
          <a:off x="4817562" y="-255323"/>
          <a:ext cx="2272348" cy="3593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2010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Revised policy memo </a:t>
          </a:r>
        </a:p>
      </dsp:txBody>
      <dsp:txXfrm>
        <a:off x="4817562" y="-255323"/>
        <a:ext cx="2272348" cy="3593973"/>
      </dsp:txXfrm>
    </dsp:sp>
    <dsp:sp modelId="{7B2459C5-EB09-4300-88B9-3EB636B92AF2}">
      <dsp:nvSpPr>
        <dsp:cNvPr id="0" name=""/>
        <dsp:cNvSpPr/>
      </dsp:nvSpPr>
      <dsp:spPr>
        <a:xfrm>
          <a:off x="5337358" y="3320955"/>
          <a:ext cx="556260" cy="556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168A9D-AE86-4EA4-ACA6-48ADCC50378D}">
      <dsp:nvSpPr>
        <dsp:cNvPr id="0" name=""/>
        <dsp:cNvSpPr/>
      </dsp:nvSpPr>
      <dsp:spPr>
        <a:xfrm>
          <a:off x="2167709" y="8"/>
          <a:ext cx="3394888" cy="2606040"/>
        </a:xfrm>
        <a:prstGeom prst="ellipse">
          <a:avLst/>
        </a:prstGeom>
        <a:solidFill>
          <a:srgbClr val="0269B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Procurement</a:t>
          </a:r>
          <a:endParaRPr lang="en-US" sz="2800" kern="1200" dirty="0"/>
        </a:p>
      </dsp:txBody>
      <dsp:txXfrm>
        <a:off x="2620360" y="456065"/>
        <a:ext cx="2489584" cy="1172718"/>
      </dsp:txXfrm>
    </dsp:sp>
    <dsp:sp modelId="{9564FB1C-BA64-42A8-ACA4-27D09CAB1DBF}">
      <dsp:nvSpPr>
        <dsp:cNvPr id="0" name=""/>
        <dsp:cNvSpPr/>
      </dsp:nvSpPr>
      <dsp:spPr>
        <a:xfrm>
          <a:off x="3276600" y="1661150"/>
          <a:ext cx="3503742" cy="2606040"/>
        </a:xfrm>
        <a:prstGeom prst="ellipse">
          <a:avLst/>
        </a:prstGeom>
        <a:solidFill>
          <a:srgbClr val="00B0F0">
            <a:alpha val="38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Web</a:t>
          </a:r>
          <a:endParaRPr lang="en-US" sz="2800" kern="1200" dirty="0"/>
        </a:p>
      </dsp:txBody>
      <dsp:txXfrm>
        <a:off x="4348162" y="2334377"/>
        <a:ext cx="2102245" cy="1433322"/>
      </dsp:txXfrm>
    </dsp:sp>
    <dsp:sp modelId="{2CF3CAA9-56E4-4388-810E-EA24AFC039D7}">
      <dsp:nvSpPr>
        <dsp:cNvPr id="0" name=""/>
        <dsp:cNvSpPr/>
      </dsp:nvSpPr>
      <dsp:spPr>
        <a:xfrm>
          <a:off x="1002943" y="1628783"/>
          <a:ext cx="3340448" cy="2606040"/>
        </a:xfrm>
        <a:prstGeom prst="ellipse">
          <a:avLst/>
        </a:prstGeom>
        <a:solidFill>
          <a:srgbClr val="0269BE">
            <a:alpha val="41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Instructional Materials</a:t>
          </a:r>
          <a:endParaRPr lang="en-US" sz="2700" kern="1200" dirty="0"/>
        </a:p>
      </dsp:txBody>
      <dsp:txXfrm>
        <a:off x="1317502" y="2302010"/>
        <a:ext cx="2004268" cy="14333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37CE5-7573-4AD8-B133-C0CDEABB2737}">
      <dsp:nvSpPr>
        <dsp:cNvPr id="0" name=""/>
        <dsp:cNvSpPr/>
      </dsp:nvSpPr>
      <dsp:spPr>
        <a:xfrm>
          <a:off x="3178289" y="1892823"/>
          <a:ext cx="2405860" cy="208116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Accessible Technology Initiative  </a:t>
          </a:r>
        </a:p>
      </dsp:txBody>
      <dsp:txXfrm>
        <a:off x="3576974" y="2237701"/>
        <a:ext cx="1608490" cy="1391410"/>
      </dsp:txXfrm>
    </dsp:sp>
    <dsp:sp modelId="{9B240CDC-FF1D-4050-A4A8-87B91D7DC273}">
      <dsp:nvSpPr>
        <dsp:cNvPr id="0" name=""/>
        <dsp:cNvSpPr/>
      </dsp:nvSpPr>
      <dsp:spPr>
        <a:xfrm>
          <a:off x="4684820" y="897125"/>
          <a:ext cx="907724" cy="78212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6C7E37-B4FF-4AF2-A615-E41D0710DCAB}">
      <dsp:nvSpPr>
        <dsp:cNvPr id="0" name=""/>
        <dsp:cNvSpPr/>
      </dsp:nvSpPr>
      <dsp:spPr>
        <a:xfrm>
          <a:off x="3399904" y="0"/>
          <a:ext cx="1971585" cy="170565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Policy</a:t>
          </a:r>
          <a:endParaRPr lang="en-US" sz="1600" b="1" kern="1200" dirty="0"/>
        </a:p>
      </dsp:txBody>
      <dsp:txXfrm>
        <a:off x="3726638" y="282663"/>
        <a:ext cx="1318117" cy="1140327"/>
      </dsp:txXfrm>
    </dsp:sp>
    <dsp:sp modelId="{5680CD33-1D1B-4087-8CE0-AE4F47134A2F}">
      <dsp:nvSpPr>
        <dsp:cNvPr id="0" name=""/>
        <dsp:cNvSpPr/>
      </dsp:nvSpPr>
      <dsp:spPr>
        <a:xfrm>
          <a:off x="5744205" y="2359281"/>
          <a:ext cx="907724" cy="78212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1070F-833C-40FA-8525-6B225E8D8B13}">
      <dsp:nvSpPr>
        <dsp:cNvPr id="0" name=""/>
        <dsp:cNvSpPr/>
      </dsp:nvSpPr>
      <dsp:spPr>
        <a:xfrm>
          <a:off x="5208077" y="1049091"/>
          <a:ext cx="1971585" cy="170565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Capacity</a:t>
          </a:r>
          <a:endParaRPr lang="en-US" sz="1600" b="1" kern="1200" dirty="0"/>
        </a:p>
      </dsp:txBody>
      <dsp:txXfrm>
        <a:off x="5534811" y="1331754"/>
        <a:ext cx="1318117" cy="1140327"/>
      </dsp:txXfrm>
    </dsp:sp>
    <dsp:sp modelId="{29BB3FFE-CF6F-4CBC-8BD6-2826D4B7EFDB}">
      <dsp:nvSpPr>
        <dsp:cNvPr id="0" name=""/>
        <dsp:cNvSpPr/>
      </dsp:nvSpPr>
      <dsp:spPr>
        <a:xfrm>
          <a:off x="5008288" y="4009781"/>
          <a:ext cx="907724" cy="78212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9C3322-B6FC-4ED1-B595-F16BD415BD05}">
      <dsp:nvSpPr>
        <dsp:cNvPr id="0" name=""/>
        <dsp:cNvSpPr/>
      </dsp:nvSpPr>
      <dsp:spPr>
        <a:xfrm>
          <a:off x="5208077" y="3111482"/>
          <a:ext cx="1971585" cy="170565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Procurement</a:t>
          </a:r>
          <a:endParaRPr lang="en-US" sz="1600" b="1" kern="1200" dirty="0"/>
        </a:p>
      </dsp:txBody>
      <dsp:txXfrm>
        <a:off x="5534811" y="3394145"/>
        <a:ext cx="1318117" cy="1140327"/>
      </dsp:txXfrm>
    </dsp:sp>
    <dsp:sp modelId="{2E35382A-C9EC-428C-A12F-0FCD11B13B5A}">
      <dsp:nvSpPr>
        <dsp:cNvPr id="0" name=""/>
        <dsp:cNvSpPr/>
      </dsp:nvSpPr>
      <dsp:spPr>
        <a:xfrm>
          <a:off x="3182766" y="4181109"/>
          <a:ext cx="907724" cy="78212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19F713-4000-4433-AE50-795C1E9D024D}">
      <dsp:nvSpPr>
        <dsp:cNvPr id="0" name=""/>
        <dsp:cNvSpPr/>
      </dsp:nvSpPr>
      <dsp:spPr>
        <a:xfrm>
          <a:off x="3399904" y="4161746"/>
          <a:ext cx="1971585" cy="170565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Collaborate with vendors</a:t>
          </a:r>
          <a:endParaRPr lang="en-US" sz="1600" b="1" kern="1200" dirty="0"/>
        </a:p>
      </dsp:txBody>
      <dsp:txXfrm>
        <a:off x="3726638" y="4444409"/>
        <a:ext cx="1318117" cy="1140327"/>
      </dsp:txXfrm>
    </dsp:sp>
    <dsp:sp modelId="{17144C0B-981C-4343-A119-0C2137945FA2}">
      <dsp:nvSpPr>
        <dsp:cNvPr id="0" name=""/>
        <dsp:cNvSpPr/>
      </dsp:nvSpPr>
      <dsp:spPr>
        <a:xfrm>
          <a:off x="2106033" y="2719539"/>
          <a:ext cx="907724" cy="78212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B80C68-59D2-4320-ACF4-89FA2E4EEAAB}">
      <dsp:nvSpPr>
        <dsp:cNvPr id="0" name=""/>
        <dsp:cNvSpPr/>
      </dsp:nvSpPr>
      <dsp:spPr>
        <a:xfrm>
          <a:off x="1583336" y="3112655"/>
          <a:ext cx="1971585" cy="170565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Assessment</a:t>
          </a:r>
          <a:endParaRPr lang="en-US" sz="1600" b="1" kern="1200" dirty="0"/>
        </a:p>
      </dsp:txBody>
      <dsp:txXfrm>
        <a:off x="1910070" y="3395318"/>
        <a:ext cx="1318117" cy="1140327"/>
      </dsp:txXfrm>
    </dsp:sp>
    <dsp:sp modelId="{0D65911A-3AFE-41B2-872E-CB25C385E34E}">
      <dsp:nvSpPr>
        <dsp:cNvPr id="0" name=""/>
        <dsp:cNvSpPr/>
      </dsp:nvSpPr>
      <dsp:spPr>
        <a:xfrm>
          <a:off x="1583336" y="1046744"/>
          <a:ext cx="1971585" cy="170565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Connect</a:t>
          </a:r>
          <a:endParaRPr lang="en-US" sz="1600" b="1" kern="1200" dirty="0"/>
        </a:p>
      </dsp:txBody>
      <dsp:txXfrm>
        <a:off x="1910070" y="1329407"/>
        <a:ext cx="1318117" cy="1140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7CD1E124-280C-46BE-B4C9-DF9132EFAEAC}" type="datetime1">
              <a:rPr lang="en-US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CE98CF72-C3BC-4682-8C56-42D174483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964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84DB2FF-A687-4D29-98F1-AF1603A20DCF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charset="0"/>
                <a:ea typeface="ＭＳ Ｐゴシック" charset="-128"/>
              </a:rPr>
              <a:t>The California State University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98CF72-C3BC-4682-8C56-42D1744837E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Mandated deadlines were overwhelming to the campus</a:t>
            </a:r>
          </a:p>
          <a:p>
            <a:r>
              <a:rPr lang="en-US" dirty="0" smtClean="0"/>
              <a:t>Scope was so large that the initiative </a:t>
            </a:r>
            <a:r>
              <a:rPr lang="en-US" dirty="0" err="1" smtClean="0"/>
              <a:t>initally</a:t>
            </a:r>
            <a:r>
              <a:rPr lang="en-US" dirty="0" smtClean="0"/>
              <a:t> floundered</a:t>
            </a:r>
          </a:p>
          <a:p>
            <a:r>
              <a:rPr lang="en-US" dirty="0" smtClean="0"/>
              <a:t>Establishing guiding principles and goals with success factors made attainment of accessibility objective more manageable</a:t>
            </a:r>
          </a:p>
          <a:p>
            <a:r>
              <a:rPr lang="en-US" dirty="0" smtClean="0"/>
              <a:t>ESSC allows for discussion of best practices, impact of CO policy on campus infrastructure, establishment of collaborations across</a:t>
            </a:r>
            <a:r>
              <a:rPr lang="en-US" baseline="0" dirty="0" smtClean="0"/>
              <a:t> campuses – Higher Ed is heavy into shared governance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98CF72-C3BC-4682-8C56-42D1744837E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Initial discussion of universal design was rejected by faculty,</a:t>
            </a:r>
            <a:r>
              <a:rPr lang="en-US" baseline="0" dirty="0" smtClean="0"/>
              <a:t> since then the conversation was reframed and more readily accepted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98CF72-C3BC-4682-8C56-42D1744837E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31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Scholarship Manager was eager – some vendors were non-responsive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98CF72-C3BC-4682-8C56-42D1744837E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25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98CF72-C3BC-4682-8C56-42D1744837E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26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98CF72-C3BC-4682-8C56-42D1744837E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924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98CF72-C3BC-4682-8C56-42D1744837E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98CF72-C3BC-4682-8C56-42D1744837E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98CF72-C3BC-4682-8C56-42D1744837E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2040E9-8102-43CC-9D3E-7B9364D22DFE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2007 –</a:t>
            </a:r>
            <a:r>
              <a:rPr lang="en-US" baseline="0" dirty="0" smtClean="0">
                <a:ea typeface="ＭＳ Ｐゴシック" charset="-128"/>
              </a:rPr>
              <a:t>a policy that laid out mandates with rigid deadlines.  </a:t>
            </a:r>
          </a:p>
          <a:p>
            <a:r>
              <a:rPr lang="en-US" baseline="0" dirty="0" smtClean="0">
                <a:ea typeface="ＭＳ Ｐゴシック" charset="-128"/>
              </a:rPr>
              <a:t>2009 – began crafting a new policy  utilizing a collaborative approach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2040E9-8102-43CC-9D3E-7B9364D22DFE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98CF72-C3BC-4682-8C56-42D1744837E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98CF72-C3BC-4682-8C56-42D1744837E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98CF72-C3BC-4682-8C56-42D1744837E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98CF72-C3BC-4682-8C56-42D1744837E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98CF72-C3BC-4682-8C56-42D1744837E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0438C-069F-4D98-A054-F41D88E15CAC}" type="datetime1">
              <a:rPr lang="en-US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3C6AC-2FDA-4F07-BB55-E7081229B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EB8FB-E926-4E13-AEB6-54DC899BAA6B}" type="datetime1">
              <a:rPr lang="en-US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D358D-DC53-4D55-94B5-EDB17384B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835E8-5E93-484E-A3E7-ECBB809F3A35}" type="datetime1">
              <a:rPr lang="en-US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3BED0-49DE-401E-8112-C5F27468B3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ChangeArrowheads="1"/>
          </p:cNvSpPr>
          <p:nvPr userDrawn="1"/>
        </p:nvSpPr>
        <p:spPr bwMode="auto">
          <a:xfrm>
            <a:off x="0" y="1981200"/>
            <a:ext cx="9144000" cy="2895600"/>
          </a:xfrm>
          <a:prstGeom prst="rect">
            <a:avLst/>
          </a:prstGeom>
          <a:solidFill>
            <a:srgbClr val="CF142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3" name="Picture 31" descr="The California State University, Working for California"/>
          <p:cNvPicPr>
            <a:picLocks noChangeAspect="1" noChangeArrowheads="1"/>
          </p:cNvPicPr>
          <p:nvPr userDrawn="1"/>
        </p:nvPicPr>
        <p:blipFill>
          <a:blip r:embed="rId2"/>
          <a:srcRect l="20618" t="71927"/>
          <a:stretch>
            <a:fillRect/>
          </a:stretch>
        </p:blipFill>
        <p:spPr bwMode="auto">
          <a:xfrm>
            <a:off x="458788" y="455613"/>
            <a:ext cx="3579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1981200"/>
            <a:ext cx="9144000" cy="76200"/>
          </a:xfrm>
          <a:prstGeom prst="rect">
            <a:avLst/>
          </a:prstGeom>
          <a:solidFill>
            <a:srgbClr val="746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29"/>
          <p:cNvSpPr>
            <a:spLocks noChangeArrowheads="1"/>
          </p:cNvSpPr>
          <p:nvPr userDrawn="1"/>
        </p:nvSpPr>
        <p:spPr bwMode="auto">
          <a:xfrm>
            <a:off x="0" y="4800600"/>
            <a:ext cx="9144000" cy="76200"/>
          </a:xfrm>
          <a:prstGeom prst="rect">
            <a:avLst/>
          </a:prstGeom>
          <a:solidFill>
            <a:srgbClr val="746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ChangeArrowheads="1"/>
          </p:cNvSpPr>
          <p:nvPr userDrawn="1"/>
        </p:nvSpPr>
        <p:spPr bwMode="auto">
          <a:xfrm>
            <a:off x="0" y="1981200"/>
            <a:ext cx="9144000" cy="2895600"/>
          </a:xfrm>
          <a:prstGeom prst="rect">
            <a:avLst/>
          </a:prstGeom>
          <a:solidFill>
            <a:srgbClr val="CF142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3" name="Picture 31" descr="The California State University, Working for California"/>
          <p:cNvPicPr>
            <a:picLocks noChangeAspect="1" noChangeArrowheads="1"/>
          </p:cNvPicPr>
          <p:nvPr userDrawn="1"/>
        </p:nvPicPr>
        <p:blipFill>
          <a:blip r:embed="rId2"/>
          <a:srcRect l="20618" t="71927"/>
          <a:stretch>
            <a:fillRect/>
          </a:stretch>
        </p:blipFill>
        <p:spPr bwMode="auto">
          <a:xfrm>
            <a:off x="458788" y="455613"/>
            <a:ext cx="3579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1981200"/>
            <a:ext cx="9144000" cy="76200"/>
          </a:xfrm>
          <a:prstGeom prst="rect">
            <a:avLst/>
          </a:prstGeom>
          <a:solidFill>
            <a:srgbClr val="746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29"/>
          <p:cNvSpPr>
            <a:spLocks noChangeArrowheads="1"/>
          </p:cNvSpPr>
          <p:nvPr userDrawn="1"/>
        </p:nvSpPr>
        <p:spPr bwMode="auto">
          <a:xfrm>
            <a:off x="0" y="4800600"/>
            <a:ext cx="9144000" cy="76200"/>
          </a:xfrm>
          <a:prstGeom prst="rect">
            <a:avLst/>
          </a:prstGeom>
          <a:solidFill>
            <a:srgbClr val="746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9D845-7761-4C65-A923-4A039E049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D0A3A-94F1-4F32-B4A9-7EA3ACA74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AB7B8-868E-45D7-8532-339A46BBA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A2FA7-6AAB-4EA3-9E8D-AAA9A8AD0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278CE-549F-4530-8358-562E0F370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6768A-A2E6-42B1-848E-3A339FB8A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BA3B1-A1A9-45D5-BF0F-E61A4CB8B61D}" type="datetime1">
              <a:rPr lang="en-US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C4A5D-BEC3-4018-8B0E-6F55FFCF8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561FC-A1F8-46FC-8A88-E65762C48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E25C1-0655-46AA-8DEC-907CF8D31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A52DD-7840-43F0-B16B-CC7FC8AA8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74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800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ECE73-A03C-4982-AE73-36329B18B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B1754-2F1D-4E71-A379-A26A3F7BAC42}" type="datetime1">
              <a:rPr lang="en-US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5FBDE-D385-434F-87AE-93F6B5AE1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4D30D-294D-43CA-9FAC-7398356BBCE4}" type="datetime1">
              <a:rPr lang="en-US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F6A45-9CE7-4929-B8B4-A231D758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28A3F-45DB-4B8B-A514-B58071C0D762}" type="datetime1">
              <a:rPr lang="en-US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EDA95-262A-46D9-A790-CF6367F7E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FD5BE-50BF-4E9C-87C8-F2515419F24C}" type="datetime1">
              <a:rPr lang="en-US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EECD5-73C2-46B0-86FF-9942997CC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69A93-6425-4B82-8E4C-1FFEA7B3D994}" type="datetime1">
              <a:rPr lang="en-US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D0FD8-7B39-46A9-A007-2D5622F02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906A5-D1A6-46BF-B9F3-907CAEF76066}" type="datetime1">
              <a:rPr lang="en-US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D3C56-5257-4886-ACB7-861922D08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2D843-540A-421F-83E0-ECA80C6AF6E0}" type="datetime1">
              <a:rPr lang="en-US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3B041-3BEB-47E8-A79D-4CF69A4A6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F81C08DB-2C4B-43ED-893E-8B8CB4597B49}" type="datetime1">
              <a:rPr lang="en-US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35E7AB96-24BB-4E09-AB79-E10DE7090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59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8" descr="The California State University, Working for California"/>
          <p:cNvPicPr>
            <a:picLocks noChangeAspect="1" noChangeArrowheads="1"/>
          </p:cNvPicPr>
          <p:nvPr userDrawn="1"/>
        </p:nvPicPr>
        <p:blipFill>
          <a:blip r:embed="rId13"/>
          <a:srcRect l="20618" t="71927"/>
          <a:stretch>
            <a:fillRect/>
          </a:stretch>
        </p:blipFill>
        <p:spPr bwMode="auto">
          <a:xfrm>
            <a:off x="306388" y="379413"/>
            <a:ext cx="3579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62200"/>
            <a:ext cx="8229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bg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bg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EB8598C-A13A-455A-867C-462DEE363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36"/>
          <p:cNvSpPr>
            <a:spLocks noChangeArrowheads="1"/>
          </p:cNvSpPr>
          <p:nvPr userDrawn="1"/>
        </p:nvSpPr>
        <p:spPr bwMode="auto">
          <a:xfrm>
            <a:off x="0" y="0"/>
            <a:ext cx="9144000" cy="76200"/>
          </a:xfrm>
          <a:prstGeom prst="rect">
            <a:avLst/>
          </a:prstGeom>
          <a:solidFill>
            <a:srgbClr val="CF142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57" name="Line 37"/>
          <p:cNvSpPr>
            <a:spLocks noChangeShapeType="1"/>
          </p:cNvSpPr>
          <p:nvPr userDrawn="1"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rgbClr val="746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0000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0000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0000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0000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0000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1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1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1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10000"/>
          </a:solidFill>
          <a:latin typeface="Arial" charset="0"/>
        </a:defRPr>
      </a:lvl9pPr>
    </p:titleStyle>
    <p:bodyStyle>
      <a:lvl1pPr marL="234950" indent="-23495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800">
          <a:solidFill>
            <a:schemeClr val="bg2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F142B"/>
        </a:buClr>
        <a:buFont typeface="Times" charset="0"/>
        <a:buChar char="•"/>
        <a:defRPr sz="2600">
          <a:solidFill>
            <a:schemeClr val="bg2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400">
          <a:solidFill>
            <a:schemeClr val="bg2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F142B"/>
        </a:buClr>
        <a:buFont typeface="Times" charset="0"/>
        <a:buChar char="•"/>
        <a:defRPr sz="2000">
          <a:solidFill>
            <a:schemeClr val="bg2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bg2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un.edu/cod/conference/index.ph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ccessibility.csusb.edu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3124200"/>
            <a:ext cx="7772400" cy="1143000"/>
          </a:xfrm>
        </p:spPr>
        <p:txBody>
          <a:bodyPr/>
          <a:lstStyle/>
          <a:p>
            <a:r>
              <a:rPr lang="en-US" sz="4800" b="1" dirty="0" smtClean="0">
                <a:ea typeface="ＭＳ Ｐゴシック" charset="-128"/>
              </a:rPr>
              <a:t>CSU Accessibility Implementation Strategies</a:t>
            </a:r>
          </a:p>
        </p:txBody>
      </p:sp>
      <p:pic>
        <p:nvPicPr>
          <p:cNvPr id="4" name="Picture 2" descr="27th Annual International &amp;amp; Persons with Disabilities Conferenc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4055" y="5231999"/>
            <a:ext cx="4762500" cy="82867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727855" y="6019800"/>
            <a:ext cx="1301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19200"/>
            <a:ext cx="8686800" cy="609600"/>
          </a:xfrm>
        </p:spPr>
        <p:txBody>
          <a:bodyPr/>
          <a:lstStyle/>
          <a:p>
            <a:r>
              <a:rPr lang="en-US" sz="2400" dirty="0" smtClean="0"/>
              <a:t>Turning Principles into Practices: Digital Textbook Rentals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229600" cy="4191000"/>
          </a:xfrm>
        </p:spPr>
        <p:txBody>
          <a:bodyPr/>
          <a:lstStyle/>
          <a:p>
            <a:r>
              <a:rPr lang="en-US" sz="1800" dirty="0" smtClean="0"/>
              <a:t>Background</a:t>
            </a:r>
          </a:p>
          <a:p>
            <a:pPr lvl="1"/>
            <a:r>
              <a:rPr lang="en-US" sz="1800" dirty="0" smtClean="0"/>
              <a:t>Given the ATI prioritization criteria, digital textbooks/platforms area are critical, high-impact technologies.</a:t>
            </a:r>
          </a:p>
          <a:p>
            <a:pPr lvl="1"/>
            <a:r>
              <a:rPr lang="en-US" sz="1800" dirty="0" smtClean="0"/>
              <a:t>A recent ALS project focused on increasing use of digital textbooks in the CSU and allowed us to demonstrate our commitment to accessibility</a:t>
            </a:r>
          </a:p>
          <a:p>
            <a:r>
              <a:rPr lang="en-US" sz="1800" dirty="0" smtClean="0"/>
              <a:t>Establish a clear institutional commitment to accessibility</a:t>
            </a:r>
          </a:p>
          <a:p>
            <a:pPr lvl="1"/>
            <a:r>
              <a:rPr lang="en-US" sz="1800" dirty="0" smtClean="0"/>
              <a:t>RFP documents Incorporated standardized accessibility language</a:t>
            </a:r>
          </a:p>
          <a:p>
            <a:pPr lvl="1"/>
            <a:r>
              <a:rPr lang="en-US" sz="1800" dirty="0" smtClean="0"/>
              <a:t>Also included content accessibility requirements</a:t>
            </a:r>
          </a:p>
          <a:p>
            <a:r>
              <a:rPr lang="en-US" sz="1800" dirty="0" smtClean="0"/>
              <a:t>Build capacity to support accessibility</a:t>
            </a:r>
          </a:p>
          <a:p>
            <a:pPr lvl="1"/>
            <a:r>
              <a:rPr lang="en-US" sz="1800" dirty="0" smtClean="0"/>
              <a:t>Established procedures to validate vendor accessibility docs</a:t>
            </a:r>
          </a:p>
          <a:p>
            <a:pPr lvl="1"/>
            <a:r>
              <a:rPr lang="en-US" sz="1800" dirty="0" smtClean="0"/>
              <a:t>Developed standardized screening template to document accessibility support</a:t>
            </a:r>
          </a:p>
          <a:p>
            <a:r>
              <a:rPr lang="en-US" sz="1800" dirty="0" smtClean="0"/>
              <a:t>Target essential, high-impact areas</a:t>
            </a:r>
          </a:p>
          <a:p>
            <a:pPr lvl="1"/>
            <a:r>
              <a:rPr lang="en-US" sz="1800" dirty="0" smtClean="0"/>
              <a:t>Identified critical use cases across disability groups</a:t>
            </a:r>
          </a:p>
          <a:p>
            <a:pPr lvl="1"/>
            <a:r>
              <a:rPr lang="en-US" sz="1800" dirty="0" smtClean="0"/>
              <a:t>Focused on evaluating critical product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9D845-7761-4C65-A923-4A039E04975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65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609600"/>
          </a:xfrm>
        </p:spPr>
        <p:txBody>
          <a:bodyPr/>
          <a:lstStyle/>
          <a:p>
            <a:r>
              <a:rPr lang="en-US" sz="2800" dirty="0" smtClean="0"/>
              <a:t>Turning Principles into Practices: Digital Textbook Rentals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91000"/>
          </a:xfrm>
        </p:spPr>
        <p:txBody>
          <a:bodyPr/>
          <a:lstStyle/>
          <a:p>
            <a:r>
              <a:rPr lang="en-US" sz="1800" dirty="0" smtClean="0"/>
              <a:t>Work collaboratively with vendors to increase accessibility support</a:t>
            </a:r>
          </a:p>
          <a:p>
            <a:pPr lvl="1"/>
            <a:r>
              <a:rPr lang="en-US" sz="1800" dirty="0" smtClean="0"/>
              <a:t>We’re sharing our accessibility findings with vendors</a:t>
            </a:r>
          </a:p>
          <a:p>
            <a:pPr lvl="1"/>
            <a:r>
              <a:rPr lang="en-US" sz="1800" dirty="0" smtClean="0"/>
              <a:t>We’re offering recommendations and resources (e.g. product remediation priorities, developer guidelines, technical standards)</a:t>
            </a:r>
          </a:p>
          <a:p>
            <a:r>
              <a:rPr lang="en-US" sz="1800" dirty="0" smtClean="0"/>
              <a:t>Embedded accessibility in the procurement process</a:t>
            </a:r>
          </a:p>
          <a:p>
            <a:pPr lvl="1"/>
            <a:r>
              <a:rPr lang="en-US" sz="1800" dirty="0" smtClean="0"/>
              <a:t>Vendors will need to produce an accessibility roadmap that indicates how/when the vendor will address product accessibility gaps, revise accessibility documentation, and offer accommodations to work around current gaps.</a:t>
            </a:r>
          </a:p>
          <a:p>
            <a:pPr lvl="1"/>
            <a:r>
              <a:rPr lang="en-US" sz="1800" dirty="0" smtClean="0"/>
              <a:t>Vendors that produce credible accessibility roadmaps and demonstrate substantive progress will have contracts renewed.</a:t>
            </a:r>
          </a:p>
          <a:p>
            <a:r>
              <a:rPr lang="en-US" sz="1800" dirty="0" smtClean="0"/>
              <a:t>Measure progress over time</a:t>
            </a:r>
          </a:p>
          <a:p>
            <a:pPr lvl="1"/>
            <a:r>
              <a:rPr lang="en-US" sz="1800" dirty="0" smtClean="0"/>
              <a:t>The evaluations provide a benchmark for gauging progress during contract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9D845-7761-4C65-A923-4A039E04975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2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838200"/>
            <a:ext cx="9448800" cy="914400"/>
          </a:xfrm>
        </p:spPr>
        <p:txBody>
          <a:bodyPr/>
          <a:lstStyle/>
          <a:p>
            <a:r>
              <a:rPr lang="en-US" dirty="0" smtClean="0"/>
              <a:t>Campus Executive View:</a:t>
            </a:r>
            <a:r>
              <a:rPr lang="en-US" dirty="0"/>
              <a:t> </a:t>
            </a:r>
            <a:r>
              <a:rPr lang="en-US" dirty="0" smtClean="0"/>
              <a:t>CSU San Bernardino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981200"/>
            <a:ext cx="8229600" cy="4495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Establish Clear Institutional Policy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2000" dirty="0" smtClean="0"/>
              <a:t>Executive </a:t>
            </a:r>
            <a:r>
              <a:rPr lang="en-US" sz="2000" dirty="0"/>
              <a:t>Order 926 and Academic Affairs Coded Memorandums</a:t>
            </a:r>
          </a:p>
          <a:p>
            <a:r>
              <a:rPr lang="en-US" sz="2000" dirty="0"/>
              <a:t>Presidential </a:t>
            </a:r>
            <a:r>
              <a:rPr lang="en-US" sz="2000" dirty="0" smtClean="0"/>
              <a:t>appointments</a:t>
            </a:r>
          </a:p>
          <a:p>
            <a:pPr lvl="1"/>
            <a:r>
              <a:rPr lang="en-US" sz="1800" dirty="0" smtClean="0"/>
              <a:t>Lorraine </a:t>
            </a:r>
            <a:r>
              <a:rPr lang="en-US" sz="1800" dirty="0"/>
              <a:t>Frost, </a:t>
            </a:r>
            <a:r>
              <a:rPr lang="en-US" sz="1800" dirty="0" smtClean="0"/>
              <a:t>VP/CIO, </a:t>
            </a:r>
            <a:r>
              <a:rPr lang="en-US" sz="1800" dirty="0"/>
              <a:t>co-executive sponsor for </a:t>
            </a:r>
            <a:r>
              <a:rPr lang="en-US" sz="1800" dirty="0" smtClean="0"/>
              <a:t>ATI</a:t>
            </a:r>
          </a:p>
          <a:p>
            <a:pPr lvl="1"/>
            <a:r>
              <a:rPr lang="en-US" sz="1800" dirty="0" smtClean="0"/>
              <a:t>Frank Rincon, VP Student Affairs, co-executive sponsor for ATI</a:t>
            </a:r>
          </a:p>
          <a:p>
            <a:r>
              <a:rPr lang="en-US" sz="2200" dirty="0" smtClean="0"/>
              <a:t>Early campus work on accessibility resulted from Office of Civil Rights findings</a:t>
            </a:r>
          </a:p>
          <a:p>
            <a:pPr lvl="1"/>
            <a:r>
              <a:rPr lang="en-US" sz="1800" dirty="0" smtClean="0"/>
              <a:t>Multi-million dollar and multi-year effort to remediate physical barriers</a:t>
            </a:r>
          </a:p>
          <a:p>
            <a:pPr lvl="1"/>
            <a:r>
              <a:rPr lang="en-US" sz="1800" dirty="0" smtClean="0"/>
              <a:t>Developed a strong web accessibility policy</a:t>
            </a:r>
          </a:p>
          <a:p>
            <a:pPr lvl="1"/>
            <a:r>
              <a:rPr lang="en-US" sz="1800" dirty="0" smtClean="0"/>
              <a:t>Established  CAAB – Campus Accessibility Advisory Board</a:t>
            </a:r>
          </a:p>
          <a:p>
            <a:r>
              <a:rPr lang="en-US" sz="2000" dirty="0" smtClean="0"/>
              <a:t>Established ATI Steering Committee</a:t>
            </a:r>
          </a:p>
          <a:p>
            <a:r>
              <a:rPr lang="en-US" sz="2000" dirty="0" smtClean="0"/>
              <a:t>Executive Sponsor Steering Committee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9D845-7761-4C65-A923-4A039E04975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1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</p:spPr>
        <p:txBody>
          <a:bodyPr/>
          <a:lstStyle/>
          <a:p>
            <a:r>
              <a:rPr lang="en-US" dirty="0" smtClean="0"/>
              <a:t>CSU </a:t>
            </a:r>
            <a:r>
              <a:rPr lang="en-US" cap="all" dirty="0" smtClean="0"/>
              <a:t>S</a:t>
            </a:r>
            <a:r>
              <a:rPr lang="en-US" dirty="0" smtClean="0"/>
              <a:t>an Bernardino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305800" cy="4191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Building Capacity</a:t>
            </a:r>
          </a:p>
          <a:p>
            <a:pPr marL="0" indent="0">
              <a:buNone/>
            </a:pPr>
            <a:endParaRPr lang="en-US" sz="1400" b="1" dirty="0" smtClean="0"/>
          </a:p>
          <a:p>
            <a:r>
              <a:rPr lang="en-US" sz="2000" dirty="0" smtClean="0"/>
              <a:t>Identified faculty cohorts – courses attended by students with disabilities and large lecture classes</a:t>
            </a:r>
          </a:p>
          <a:p>
            <a:r>
              <a:rPr lang="en-US" sz="2000" dirty="0" smtClean="0"/>
              <a:t>Established training on web accessibility development</a:t>
            </a:r>
          </a:p>
          <a:p>
            <a:pPr lvl="1"/>
            <a:r>
              <a:rPr lang="en-US" sz="1800" dirty="0"/>
              <a:t>http://acm.csusb.edu/webaccessibility/default.html</a:t>
            </a:r>
            <a:endParaRPr lang="en-US" sz="1800" dirty="0" smtClean="0"/>
          </a:p>
          <a:p>
            <a:r>
              <a:rPr lang="en-US" sz="2000" dirty="0" smtClean="0"/>
              <a:t>Evaluated new web applications for compliance prior to release</a:t>
            </a:r>
          </a:p>
          <a:p>
            <a:r>
              <a:rPr lang="en-US" sz="2000" dirty="0" smtClean="0"/>
              <a:t>Developed procurement guidelines which included exemption process</a:t>
            </a:r>
          </a:p>
          <a:p>
            <a:r>
              <a:rPr lang="en-US" sz="2000" dirty="0" smtClean="0"/>
              <a:t>Refined working relationship between academic departments and services to students with disabilities</a:t>
            </a:r>
          </a:p>
          <a:p>
            <a:r>
              <a:rPr lang="en-US" sz="2000" dirty="0" smtClean="0"/>
              <a:t>Slowly changed campus culture to THINK </a:t>
            </a:r>
            <a:r>
              <a:rPr lang="en-US" sz="2000" cap="all" dirty="0" smtClean="0"/>
              <a:t>accessibility</a:t>
            </a:r>
            <a:r>
              <a:rPr lang="en-US" sz="2000" dirty="0"/>
              <a:t> </a:t>
            </a:r>
            <a:r>
              <a:rPr lang="en-US" sz="2000" dirty="0" smtClean="0"/>
              <a:t>first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9D845-7761-4C65-A923-4A039E04975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58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CSU San Bernardino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810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Collaboration with </a:t>
            </a:r>
            <a:r>
              <a:rPr lang="en-US" b="1" dirty="0" smtClean="0"/>
              <a:t>vendors</a:t>
            </a:r>
          </a:p>
          <a:p>
            <a:pPr marL="0" indent="0">
              <a:buNone/>
            </a:pPr>
            <a:endParaRPr lang="en-US" sz="1600" b="1" dirty="0"/>
          </a:p>
          <a:p>
            <a:r>
              <a:rPr lang="en-US" sz="2000" dirty="0"/>
              <a:t>Work closely with vendors of web applications to increase web accessibility compliance.  Increased vendor awareness of requirements.</a:t>
            </a:r>
          </a:p>
          <a:p>
            <a:r>
              <a:rPr lang="en-US" sz="2000" dirty="0"/>
              <a:t>Developed accessible media player since market did not provide</a:t>
            </a:r>
          </a:p>
          <a:p>
            <a:r>
              <a:rPr lang="en-US" sz="2000" dirty="0"/>
              <a:t>Incorporated media player into </a:t>
            </a:r>
            <a:r>
              <a:rPr lang="en-US" sz="2000" dirty="0" err="1"/>
              <a:t>iTunesU</a:t>
            </a:r>
            <a:r>
              <a:rPr lang="en-US" sz="2000" dirty="0"/>
              <a:t> deployment, ensured that all media was captioned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9D845-7761-4C65-A923-4A039E04975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1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CSU San Bernardino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Measure Progress</a:t>
            </a:r>
          </a:p>
          <a:p>
            <a:r>
              <a:rPr lang="en-US" sz="2000" dirty="0" smtClean="0"/>
              <a:t>Annual reporting on compliance of administrative websites per policy</a:t>
            </a:r>
          </a:p>
          <a:p>
            <a:r>
              <a:rPr lang="en-US" sz="2000" dirty="0" smtClean="0"/>
              <a:t>ATI Annual reports assists campus in heightening awareness and establishing priorities</a:t>
            </a:r>
          </a:p>
          <a:p>
            <a:r>
              <a:rPr lang="en-US" sz="2000" dirty="0" smtClean="0"/>
              <a:t>Annual budget request include assessment of ATI shortfalls and prioritization of needs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9D845-7761-4C65-A923-4A039E04975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4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CSU San Bernardino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Get Connected</a:t>
            </a:r>
            <a:endParaRPr lang="en-US" b="1" dirty="0"/>
          </a:p>
          <a:p>
            <a:r>
              <a:rPr lang="en-US" sz="2000" dirty="0" smtClean="0"/>
              <a:t>Outreach to fellow campuses for best practices</a:t>
            </a:r>
          </a:p>
          <a:p>
            <a:pPr lvl="1"/>
            <a:r>
              <a:rPr lang="en-US" sz="2000" dirty="0" smtClean="0"/>
              <a:t>Accessibility Events</a:t>
            </a:r>
          </a:p>
          <a:p>
            <a:pPr lvl="2"/>
            <a:r>
              <a:rPr lang="en-US" sz="2000" dirty="0" smtClean="0"/>
              <a:t>Accessibility Awareness Day</a:t>
            </a:r>
          </a:p>
          <a:p>
            <a:pPr lvl="2"/>
            <a:r>
              <a:rPr lang="en-US" sz="2000" dirty="0" smtClean="0"/>
              <a:t>Universal Design in Action Day</a:t>
            </a:r>
          </a:p>
          <a:p>
            <a:pPr lvl="2"/>
            <a:r>
              <a:rPr lang="en-US" sz="2000" dirty="0" smtClean="0"/>
              <a:t>Access Day</a:t>
            </a:r>
          </a:p>
          <a:p>
            <a:pPr lvl="1"/>
            <a:r>
              <a:rPr lang="en-US" sz="2000" dirty="0" smtClean="0"/>
              <a:t>Creation of Accessibility website</a:t>
            </a:r>
          </a:p>
          <a:p>
            <a:pPr lvl="2"/>
            <a:r>
              <a:rPr lang="en-US" sz="2000" dirty="0">
                <a:hlinkClick r:id="rId3"/>
              </a:rPr>
              <a:t>http://accessibility.csusb.edu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9D845-7761-4C65-A923-4A039E04975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6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810000"/>
          </a:xfrm>
        </p:spPr>
        <p:txBody>
          <a:bodyPr/>
          <a:lstStyle/>
          <a:p>
            <a:r>
              <a:rPr lang="en-US" dirty="0" smtClean="0"/>
              <a:t>Policy </a:t>
            </a:r>
          </a:p>
          <a:p>
            <a:pPr lvl="1"/>
            <a:r>
              <a:rPr lang="en-US" dirty="0" smtClean="0"/>
              <a:t>Tone at the top; </a:t>
            </a:r>
          </a:p>
          <a:p>
            <a:pPr lvl="1"/>
            <a:r>
              <a:rPr lang="en-US" dirty="0" smtClean="0"/>
              <a:t>IT Governance</a:t>
            </a:r>
          </a:p>
          <a:p>
            <a:r>
              <a:rPr lang="en-US" dirty="0" smtClean="0"/>
              <a:t>Capacity </a:t>
            </a:r>
          </a:p>
          <a:p>
            <a:pPr lvl="1"/>
            <a:r>
              <a:rPr lang="en-US" dirty="0" smtClean="0"/>
              <a:t>Accessible Technology Coordinator</a:t>
            </a:r>
          </a:p>
          <a:p>
            <a:pPr lvl="1"/>
            <a:r>
              <a:rPr lang="en-US" dirty="0" smtClean="0"/>
              <a:t>Build on existing initiatives, department goals and processes </a:t>
            </a:r>
          </a:p>
          <a:p>
            <a:pPr lvl="1"/>
            <a:r>
              <a:rPr lang="en-US" dirty="0" smtClean="0"/>
              <a:t>Tap into existing skills, talents &amp; interest in all areas.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D845-7761-4C65-A923-4A039E04975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/>
          <a:lstStyle/>
          <a:p>
            <a:r>
              <a:rPr lang="en-US" dirty="0"/>
              <a:t>Campus Perspective– Cal Poly Pomona</a:t>
            </a:r>
          </a:p>
        </p:txBody>
      </p:sp>
    </p:spTree>
    <p:extLst>
      <p:ext uri="{BB962C8B-B14F-4D97-AF65-F5344CB8AC3E}">
        <p14:creationId xmlns:p14="http://schemas.microsoft.com/office/powerpoint/2010/main" val="376021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914400"/>
          </a:xfrm>
        </p:spPr>
        <p:txBody>
          <a:bodyPr/>
          <a:lstStyle/>
          <a:p>
            <a:r>
              <a:rPr lang="en-US" dirty="0" smtClean="0"/>
              <a:t>Cal Poly Pomona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810000"/>
          </a:xfrm>
        </p:spPr>
        <p:txBody>
          <a:bodyPr/>
          <a:lstStyle/>
          <a:p>
            <a:r>
              <a:rPr lang="en-US" sz="2400" dirty="0" smtClean="0"/>
              <a:t>Procurement – </a:t>
            </a:r>
          </a:p>
          <a:p>
            <a:pPr lvl="1"/>
            <a:r>
              <a:rPr lang="en-US" sz="2400" dirty="0" smtClean="0"/>
              <a:t>Parenting 101 – Rules, consistency &amp; enforcement</a:t>
            </a:r>
          </a:p>
          <a:p>
            <a:pPr lvl="2"/>
            <a:r>
              <a:rPr lang="en-US" sz="2000" dirty="0" smtClean="0"/>
              <a:t>Internal:  ATI Procurement Review Team, CIO, Procurement Department, </a:t>
            </a:r>
          </a:p>
          <a:p>
            <a:pPr lvl="2"/>
            <a:r>
              <a:rPr lang="en-US" sz="2000" dirty="0" smtClean="0"/>
              <a:t>External:  Chancellor’s Office, fellow campuses</a:t>
            </a:r>
          </a:p>
          <a:p>
            <a:pPr lvl="1"/>
            <a:r>
              <a:rPr lang="en-US" sz="2400" dirty="0" smtClean="0"/>
              <a:t>Follow the Money – Use existing processes</a:t>
            </a:r>
          </a:p>
          <a:p>
            <a:pPr lvl="2"/>
            <a:r>
              <a:rPr lang="en-US" sz="2000" dirty="0" smtClean="0"/>
              <a:t>Technical and security review teams</a:t>
            </a:r>
          </a:p>
          <a:p>
            <a:pPr lvl="2"/>
            <a:r>
              <a:rPr lang="en-US" sz="2000" dirty="0" smtClean="0"/>
              <a:t>Procurement cycle including contract amendments, requisition forms, communications &amp; training</a:t>
            </a:r>
          </a:p>
          <a:p>
            <a:pPr lvl="1"/>
            <a:r>
              <a:rPr lang="en-US" sz="2400" dirty="0" smtClean="0"/>
              <a:t>Interesting Bedfellows – vendors (really!)</a:t>
            </a:r>
            <a:endParaRPr lang="en-US" sz="2000" dirty="0" smtClean="0"/>
          </a:p>
          <a:p>
            <a:pPr lvl="1"/>
            <a:r>
              <a:rPr lang="en-US" sz="2400" dirty="0" smtClean="0"/>
              <a:t>Training vs. education vs. operationalizing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D845-7761-4C65-A923-4A039E04975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1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010000"/>
                </a:solidFill>
                <a:effectLst/>
                <a:latin typeface="+mj-lt"/>
                <a:ea typeface="ＭＳ Ｐゴシック" pitchFamily="-110" charset="-128"/>
                <a:cs typeface="ＭＳ Ｐゴシック" pitchFamily="-110" charset="-128"/>
              </a:rPr>
              <a:t>Cal Poly Pomona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Measure Progress – </a:t>
            </a:r>
          </a:p>
          <a:p>
            <a:pPr lvl="1"/>
            <a:r>
              <a:rPr lang="en-US" sz="2400" dirty="0" smtClean="0"/>
              <a:t>Acknowledge what you are doing and what you are </a:t>
            </a:r>
            <a:r>
              <a:rPr lang="en-US" sz="2400" u="sng" dirty="0" smtClean="0"/>
              <a:t>not</a:t>
            </a:r>
            <a:r>
              <a:rPr lang="en-US" sz="2400" dirty="0" smtClean="0"/>
              <a:t> doing</a:t>
            </a:r>
          </a:p>
          <a:p>
            <a:pPr lvl="1"/>
            <a:r>
              <a:rPr lang="en-US" sz="2400" dirty="0" smtClean="0"/>
              <a:t>Definable measures, goals, and indicators.  </a:t>
            </a:r>
          </a:p>
          <a:p>
            <a:pPr lvl="2"/>
            <a:r>
              <a:rPr lang="en-US" sz="2000" dirty="0" smtClean="0"/>
              <a:t>Not Started, Initiated, Defined, Managed, Optimized</a:t>
            </a:r>
          </a:p>
          <a:p>
            <a:r>
              <a:rPr lang="en-US" sz="2400" dirty="0" smtClean="0"/>
              <a:t>Get Connected</a:t>
            </a:r>
          </a:p>
          <a:p>
            <a:pPr lvl="1"/>
            <a:r>
              <a:rPr lang="en-US" sz="2400" dirty="0" smtClean="0"/>
              <a:t>ATI Steering Committee</a:t>
            </a:r>
          </a:p>
          <a:p>
            <a:pPr lvl="1"/>
            <a:r>
              <a:rPr lang="en-US" sz="2400" dirty="0" smtClean="0"/>
              <a:t>CSU ATI Communities</a:t>
            </a:r>
          </a:p>
          <a:p>
            <a:pPr lvl="1"/>
            <a:r>
              <a:rPr lang="en-US" sz="2400" dirty="0" smtClean="0"/>
              <a:t>Use existing relationships &amp; seek new ones</a:t>
            </a:r>
          </a:p>
          <a:p>
            <a:pPr lvl="1"/>
            <a:r>
              <a:rPr lang="en-US" sz="2400" dirty="0" smtClean="0"/>
              <a:t>Capitalize on the ideas and tools used by 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9D845-7761-4C65-A923-4A039E04975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5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609600"/>
          </a:xfrm>
        </p:spPr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14800"/>
          </a:xfrm>
        </p:spPr>
        <p:txBody>
          <a:bodyPr/>
          <a:lstStyle/>
          <a:p>
            <a:r>
              <a:rPr lang="en-US" sz="2400" b="1" dirty="0" smtClean="0"/>
              <a:t>Gerard </a:t>
            </a:r>
            <a:r>
              <a:rPr lang="en-US" sz="2400" b="1" dirty="0"/>
              <a:t>L. Hanley, </a:t>
            </a:r>
            <a:r>
              <a:rPr lang="en-US" sz="2400" b="1" dirty="0" smtClean="0"/>
              <a:t>Ph.D.</a:t>
            </a:r>
            <a:r>
              <a:rPr lang="en-US" sz="2400" dirty="0" smtClean="0"/>
              <a:t>,</a:t>
            </a:r>
            <a:r>
              <a:rPr lang="en-US" sz="2400" b="1" dirty="0" smtClean="0"/>
              <a:t> </a:t>
            </a:r>
            <a:r>
              <a:rPr lang="en-US" sz="2400" dirty="0" smtClean="0"/>
              <a:t>Senior </a:t>
            </a:r>
            <a:r>
              <a:rPr lang="en-US" sz="2400" dirty="0"/>
              <a:t>Director, Academic Technology </a:t>
            </a:r>
            <a:r>
              <a:rPr lang="en-US" sz="2400" dirty="0" smtClean="0"/>
              <a:t>Services</a:t>
            </a:r>
          </a:p>
          <a:p>
            <a:r>
              <a:rPr lang="en-US" sz="2400" b="1" dirty="0" smtClean="0"/>
              <a:t>Cheryl Pruitt, M.S.</a:t>
            </a:r>
            <a:r>
              <a:rPr lang="en-US" sz="2400" dirty="0" smtClean="0"/>
              <a:t>,</a:t>
            </a:r>
            <a:r>
              <a:rPr lang="en-US" sz="2400" b="1" dirty="0" smtClean="0"/>
              <a:t>  </a:t>
            </a:r>
            <a:r>
              <a:rPr lang="en-US" sz="2400" dirty="0" smtClean="0"/>
              <a:t>ATI Director</a:t>
            </a:r>
            <a:endParaRPr lang="en-US" sz="2400" dirty="0"/>
          </a:p>
          <a:p>
            <a:r>
              <a:rPr lang="en-US" sz="2400" b="1" dirty="0" smtClean="0"/>
              <a:t>Mark Turner, M.A.</a:t>
            </a:r>
            <a:r>
              <a:rPr lang="en-US" sz="2400" dirty="0" smtClean="0"/>
              <a:t>, Director, Center for Accessible Media</a:t>
            </a:r>
          </a:p>
          <a:p>
            <a:r>
              <a:rPr lang="en-US" sz="2400" b="1" dirty="0"/>
              <a:t>Lorraine M. Frost, M.A., </a:t>
            </a:r>
            <a:r>
              <a:rPr lang="en-US" sz="2400" b="1" dirty="0" smtClean="0"/>
              <a:t>PMP</a:t>
            </a:r>
            <a:r>
              <a:rPr lang="en-US" sz="2400" dirty="0" smtClean="0"/>
              <a:t>, </a:t>
            </a:r>
            <a:r>
              <a:rPr lang="en-US" sz="2400" dirty="0"/>
              <a:t>Vice President and Chief Information </a:t>
            </a:r>
            <a:r>
              <a:rPr lang="en-US" sz="2400" dirty="0" smtClean="0"/>
              <a:t>Officer, Information </a:t>
            </a:r>
            <a:r>
              <a:rPr lang="en-US" sz="2400" dirty="0"/>
              <a:t>Resources and </a:t>
            </a:r>
            <a:r>
              <a:rPr lang="en-US" sz="2400" dirty="0" smtClean="0"/>
              <a:t>Technology</a:t>
            </a:r>
            <a:endParaRPr lang="en-US" sz="2400" dirty="0"/>
          </a:p>
          <a:p>
            <a:r>
              <a:rPr lang="en-US" sz="2400" b="1" dirty="0"/>
              <a:t>Carol K. </a:t>
            </a:r>
            <a:r>
              <a:rPr lang="en-US" sz="2400" b="1" dirty="0" smtClean="0"/>
              <a:t>Gonzales</a:t>
            </a:r>
            <a:r>
              <a:rPr lang="en-US" sz="2400" b="1" dirty="0"/>
              <a:t>, Ph.D., </a:t>
            </a:r>
            <a:r>
              <a:rPr lang="en-US" sz="2400" b="1" dirty="0" smtClean="0"/>
              <a:t>CISA</a:t>
            </a:r>
            <a:r>
              <a:rPr lang="en-US" sz="2400" dirty="0" smtClean="0"/>
              <a:t>, Associate </a:t>
            </a:r>
            <a:r>
              <a:rPr lang="en-US" sz="2400" dirty="0"/>
              <a:t>Director, I&amp;IT </a:t>
            </a:r>
            <a:r>
              <a:rPr lang="en-US" sz="2400" dirty="0" smtClean="0"/>
              <a:t>Support, Accessible </a:t>
            </a:r>
            <a:r>
              <a:rPr lang="en-US" sz="2400" dirty="0"/>
              <a:t>Technology Coordinator </a:t>
            </a:r>
            <a:endParaRPr lang="en-US" sz="2400" dirty="0" smtClean="0"/>
          </a:p>
          <a:p>
            <a:r>
              <a:rPr lang="en-US" sz="2400" b="1" dirty="0"/>
              <a:t>Sue Cullen, M.S. </a:t>
            </a:r>
            <a:r>
              <a:rPr lang="en-US" sz="2400" dirty="0"/>
              <a:t>Program Manager, Universal Design Center, ATI Coordinator, PT Faculty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9D845-7761-4C65-A923-4A039E04975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839200" cy="914400"/>
          </a:xfrm>
        </p:spPr>
        <p:txBody>
          <a:bodyPr/>
          <a:lstStyle/>
          <a:p>
            <a:r>
              <a:rPr lang="en-US" dirty="0" smtClean="0"/>
              <a:t>CSU Goals </a:t>
            </a:r>
            <a:r>
              <a:rPr lang="en-US" dirty="0"/>
              <a:t>and Success </a:t>
            </a:r>
            <a:r>
              <a:rPr lang="en-US" dirty="0" smtClean="0"/>
              <a:t>Indicators – CSUN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10000"/>
          </a:xfrm>
        </p:spPr>
        <p:txBody>
          <a:bodyPr/>
          <a:lstStyle/>
          <a:p>
            <a:r>
              <a:rPr lang="en-US" dirty="0" smtClean="0"/>
              <a:t>Help to focus campus collaborations</a:t>
            </a:r>
          </a:p>
          <a:p>
            <a:r>
              <a:rPr lang="en-US" dirty="0" smtClean="0"/>
              <a:t>Provide clarity of expectations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9D845-7761-4C65-A923-4A039E04975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219200" y="3200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0000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0000"/>
                </a:solidFill>
                <a:latin typeface="Arial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0000"/>
                </a:solidFill>
                <a:latin typeface="Arial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0000"/>
                </a:solidFill>
                <a:latin typeface="Arial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0000"/>
                </a:solidFill>
                <a:latin typeface="Arial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00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00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00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0000"/>
                </a:solidFill>
                <a:latin typeface="Arial" charset="0"/>
              </a:defRPr>
            </a:lvl9pPr>
          </a:lstStyle>
          <a:p>
            <a:r>
              <a:rPr lang="en-US" dirty="0" smtClean="0"/>
              <a:t>Campus Organization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371600" y="4267200"/>
            <a:ext cx="8229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800">
                <a:solidFill>
                  <a:schemeClr val="bg2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42B"/>
              </a:buClr>
              <a:buFont typeface="Times" charset="0"/>
              <a:buChar char="•"/>
              <a:defRPr sz="2600">
                <a:solidFill>
                  <a:schemeClr val="bg2"/>
                </a:solidFill>
                <a:latin typeface="+mn-lt"/>
                <a:ea typeface="ＭＳ Ｐゴシック" pitchFamily="-11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bg2"/>
                </a:solidFill>
                <a:latin typeface="+mn-lt"/>
                <a:ea typeface="ＭＳ Ｐゴシック" pitchFamily="-11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42B"/>
              </a:buClr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ＭＳ Ｐゴシック" pitchFamily="-11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ＭＳ Ｐゴシック" pitchFamily="-11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US" dirty="0" smtClean="0"/>
              <a:t>Executive Support</a:t>
            </a:r>
          </a:p>
          <a:p>
            <a:r>
              <a:rPr lang="en-US" dirty="0" smtClean="0"/>
              <a:t>Department and Divisional ATI Coordinators </a:t>
            </a:r>
          </a:p>
          <a:p>
            <a:r>
              <a:rPr lang="en-US" dirty="0" smtClean="0"/>
              <a:t>Utilize Campus Governance Committees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26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9D845-7761-4C65-A923-4A039E04975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389062"/>
            <a:ext cx="6096000" cy="546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6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</p:spPr>
        <p:txBody>
          <a:bodyPr/>
          <a:lstStyle/>
          <a:p>
            <a:r>
              <a:rPr lang="en-US" dirty="0" smtClean="0"/>
              <a:t>CSUN: Flexible Structure for Flexible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9D845-7761-4C65-A923-4A039E04975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4653" y="2667000"/>
            <a:ext cx="69295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Smart Phones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Laptops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Ipads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Voice Command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Text to Speech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Mind Control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Picture 2" descr="smart ph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8482">
            <a:off x="4305566" y="195213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tablet computer; iP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18199">
            <a:off x="6627710" y="2589110"/>
            <a:ext cx="2342465" cy="234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User wearing a device on his head that can control the computer using his brain waves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3146" y="4209602"/>
            <a:ext cx="3813910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839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Capacity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CSUN</a:t>
            </a:r>
          </a:p>
          <a:p>
            <a:pPr lvl="1"/>
            <a:r>
              <a:rPr lang="en-US" sz="2000" dirty="0"/>
              <a:t>Faculty Web Site Form Generator</a:t>
            </a:r>
          </a:p>
          <a:p>
            <a:pPr lvl="1"/>
            <a:r>
              <a:rPr lang="en-US" sz="2000" dirty="0"/>
              <a:t>Academic Web Team</a:t>
            </a:r>
          </a:p>
          <a:p>
            <a:pPr lvl="1"/>
            <a:r>
              <a:rPr lang="en-US" sz="2000" dirty="0"/>
              <a:t>Library Team for ATI</a:t>
            </a:r>
          </a:p>
          <a:p>
            <a:pPr lvl="1"/>
            <a:r>
              <a:rPr lang="en-US" sz="2000" dirty="0"/>
              <a:t>IT </a:t>
            </a:r>
            <a:r>
              <a:rPr lang="en-US" sz="2000" dirty="0" err="1"/>
              <a:t>WebOne</a:t>
            </a:r>
            <a:endParaRPr lang="en-US" sz="2000" dirty="0"/>
          </a:p>
          <a:p>
            <a:pPr lvl="1"/>
            <a:r>
              <a:rPr lang="en-US" sz="2000" dirty="0"/>
              <a:t>Campus Web Evaluation and Training</a:t>
            </a:r>
          </a:p>
          <a:p>
            <a:r>
              <a:rPr lang="en-US" sz="2000" dirty="0"/>
              <a:t>CSU</a:t>
            </a:r>
          </a:p>
          <a:p>
            <a:pPr lvl="1"/>
            <a:r>
              <a:rPr lang="en-US" sz="2000" dirty="0"/>
              <a:t> ATI Report Matrix</a:t>
            </a:r>
          </a:p>
          <a:p>
            <a:pPr lvl="1"/>
            <a:r>
              <a:rPr lang="en-US" sz="2000" dirty="0"/>
              <a:t>Captioning COP</a:t>
            </a:r>
          </a:p>
          <a:p>
            <a:pPr lvl="1"/>
            <a:r>
              <a:rPr lang="en-US" sz="2000" dirty="0"/>
              <a:t>CSU ATI Rule Set</a:t>
            </a:r>
          </a:p>
          <a:p>
            <a:pPr lvl="1"/>
            <a:r>
              <a:rPr lang="en-US" sz="2000" dirty="0"/>
              <a:t>Evaluation training CSUN and Cal Poly </a:t>
            </a:r>
            <a:r>
              <a:rPr lang="en-US" sz="2000" dirty="0" smtClean="0"/>
              <a:t>SLO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D845-7761-4C65-A923-4A039E04975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12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914400"/>
          </a:xfrm>
        </p:spPr>
        <p:txBody>
          <a:bodyPr/>
          <a:lstStyle/>
          <a:p>
            <a:r>
              <a:rPr lang="en-US" dirty="0" smtClean="0"/>
              <a:t>CSU Cultural Outreach – Open to 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990600"/>
          </a:xfrm>
        </p:spPr>
        <p:txBody>
          <a:bodyPr/>
          <a:lstStyle/>
          <a:p>
            <a:r>
              <a:rPr lang="en-US" dirty="0" smtClean="0"/>
              <a:t>ATI Regional Conference</a:t>
            </a:r>
          </a:p>
          <a:p>
            <a:r>
              <a:rPr lang="en-US" dirty="0" smtClean="0"/>
              <a:t>“Just One Thing” Challenge</a:t>
            </a:r>
          </a:p>
          <a:p>
            <a:r>
              <a:rPr lang="en-US" dirty="0" smtClean="0"/>
              <a:t>Campus Faculty, Staff and Students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9D845-7761-4C65-A923-4A039E04975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3855085"/>
            <a:ext cx="6402705" cy="2317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55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9D845-7761-4C65-A923-4A039E04975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70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5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609600"/>
          </a:xfrm>
        </p:spPr>
        <p:txBody>
          <a:bodyPr anchor="t"/>
          <a:lstStyle/>
          <a:p>
            <a:r>
              <a:rPr lang="en-US" dirty="0" smtClean="0">
                <a:ea typeface="ＭＳ Ｐゴシック" charset="-128"/>
              </a:rPr>
              <a:t>Agenda</a:t>
            </a:r>
            <a:endParaRPr lang="en-US" sz="2200" dirty="0" smtClean="0">
              <a:ea typeface="ＭＳ Ｐゴシック" charset="-128"/>
            </a:endParaRPr>
          </a:p>
        </p:txBody>
      </p:sp>
      <p:sp>
        <p:nvSpPr>
          <p:cNvPr id="6147" name="Content Placeholder 6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87680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ATI Framework and Process Overview</a:t>
            </a:r>
          </a:p>
          <a:p>
            <a:r>
              <a:rPr lang="en-US" dirty="0" smtClean="0">
                <a:ea typeface="ＭＳ Ｐゴシック" charset="-128"/>
              </a:rPr>
              <a:t>Chancellor’s Office Vision</a:t>
            </a:r>
          </a:p>
          <a:p>
            <a:r>
              <a:rPr lang="en-US" dirty="0" smtClean="0">
                <a:ea typeface="ＭＳ Ｐゴシック" charset="-128"/>
              </a:rPr>
              <a:t>Implementation Priorities</a:t>
            </a:r>
          </a:p>
          <a:p>
            <a:r>
              <a:rPr lang="en-US" dirty="0" smtClean="0">
                <a:ea typeface="ＭＳ Ｐゴシック" charset="-128"/>
              </a:rPr>
              <a:t>Campus Executive Sponsorship</a:t>
            </a:r>
          </a:p>
          <a:p>
            <a:r>
              <a:rPr lang="en-US" dirty="0" smtClean="0">
                <a:ea typeface="ＭＳ Ｐゴシック" charset="-128"/>
              </a:rPr>
              <a:t>Campus Perspectives</a:t>
            </a:r>
          </a:p>
          <a:p>
            <a:r>
              <a:rPr lang="en-US" dirty="0" smtClean="0">
                <a:ea typeface="ＭＳ Ｐゴシック" charset="-128"/>
              </a:rPr>
              <a:t>Open Discussion</a:t>
            </a:r>
          </a:p>
          <a:p>
            <a:pPr marL="0" indent="0">
              <a:buNone/>
            </a:pPr>
            <a:endParaRPr lang="en-US" dirty="0" smtClean="0">
              <a:ea typeface="ＭＳ Ｐゴシック" charset="-128"/>
            </a:endParaRPr>
          </a:p>
          <a:p>
            <a:endParaRPr lang="en-US" dirty="0" smtClean="0">
              <a:ea typeface="ＭＳ Ｐゴシック" charset="-128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D18CC9-6604-48BD-8068-525C12D37983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5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9600" cy="609600"/>
          </a:xfrm>
        </p:spPr>
        <p:txBody>
          <a:bodyPr anchor="t"/>
          <a:lstStyle/>
          <a:p>
            <a:r>
              <a:rPr lang="en-US" dirty="0" smtClean="0">
                <a:ea typeface="ＭＳ Ｐゴシック" charset="-128"/>
              </a:rPr>
              <a:t>CSU  Policy Timeline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3871401"/>
              </p:ext>
            </p:extLst>
          </p:nvPr>
        </p:nvGraphicFramePr>
        <p:xfrm>
          <a:off x="457200" y="1676400"/>
          <a:ext cx="8229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D18CC9-6604-48BD-8068-525C12D37983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533400"/>
          </a:xfrm>
        </p:spPr>
        <p:txBody>
          <a:bodyPr/>
          <a:lstStyle/>
          <a:p>
            <a:r>
              <a:rPr lang="en-US" dirty="0" smtClean="0"/>
              <a:t>3 High Level Priority Areas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7863101"/>
              </p:ext>
            </p:extLst>
          </p:nvPr>
        </p:nvGraphicFramePr>
        <p:xfrm>
          <a:off x="457200" y="2057400"/>
          <a:ext cx="8534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9D845-7761-4C65-A923-4A039E04975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80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3778447"/>
              </p:ext>
            </p:extLst>
          </p:nvPr>
        </p:nvGraphicFramePr>
        <p:xfrm>
          <a:off x="228600" y="304800"/>
          <a:ext cx="87630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9D845-7761-4C65-A923-4A039E04975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229600" cy="457200"/>
          </a:xfrm>
        </p:spPr>
        <p:txBody>
          <a:bodyPr/>
          <a:lstStyle/>
          <a:p>
            <a:r>
              <a:rPr lang="en-US" dirty="0" smtClean="0"/>
              <a:t>CSU 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71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295400"/>
            <a:ext cx="8229600" cy="533400"/>
          </a:xfrm>
        </p:spPr>
        <p:txBody>
          <a:bodyPr/>
          <a:lstStyle/>
          <a:p>
            <a:r>
              <a:rPr lang="en-US" dirty="0" smtClean="0"/>
              <a:t>Implementing the Framework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solidFill>
            <a:schemeClr val="bg1">
              <a:alpha val="97000"/>
            </a:schemeClr>
          </a:solidFill>
        </p:spPr>
        <p:txBody>
          <a:bodyPr/>
          <a:lstStyle/>
          <a:p>
            <a:pPr>
              <a:defRPr/>
            </a:pPr>
            <a:fld id="{9279D845-7761-4C65-A923-4A039E04975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2552700" y="3200400"/>
            <a:ext cx="3733800" cy="1447800"/>
          </a:xfrm>
          <a:prstGeom prst="ellipse">
            <a:avLst/>
          </a:prstGeom>
          <a:solidFill>
            <a:srgbClr val="C00000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Continuous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Process Improvement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419600" y="2895600"/>
            <a:ext cx="0" cy="3048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diamond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1143000" y="2133600"/>
            <a:ext cx="6858000" cy="762000"/>
          </a:xfrm>
          <a:prstGeom prst="rect">
            <a:avLst/>
          </a:prstGeom>
          <a:solidFill>
            <a:schemeClr val="tx1">
              <a:alpha val="9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CSU Framework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152400" y="4286250"/>
            <a:ext cx="2971800" cy="1047750"/>
          </a:xfrm>
          <a:prstGeom prst="ellipse">
            <a:avLst/>
          </a:prstGeom>
          <a:solidFill>
            <a:schemeClr val="bg1">
              <a:alpha val="97000"/>
            </a:scheme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Governance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2971800" y="4953000"/>
            <a:ext cx="3048000" cy="1104900"/>
          </a:xfrm>
          <a:prstGeom prst="ellipse">
            <a:avLst/>
          </a:prstGeom>
          <a:solidFill>
            <a:schemeClr val="bg1">
              <a:alpha val="97000"/>
            </a:scheme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Collaboration Synergies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5867400" y="4191000"/>
            <a:ext cx="2971800" cy="1143000"/>
          </a:xfrm>
          <a:prstGeom prst="ellipse">
            <a:avLst/>
          </a:prstGeom>
          <a:solidFill>
            <a:schemeClr val="bg1">
              <a:alpha val="97000"/>
            </a:scheme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Quantitative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Assessment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229600" cy="533400"/>
          </a:xfrm>
        </p:spPr>
        <p:txBody>
          <a:bodyPr/>
          <a:lstStyle/>
          <a:p>
            <a:r>
              <a:rPr lang="en-US" sz="2800" dirty="0" smtClean="0"/>
              <a:t>From Where I sit: CSU System Principles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686800" cy="4114800"/>
          </a:xfrm>
        </p:spPr>
        <p:txBody>
          <a:bodyPr/>
          <a:lstStyle/>
          <a:p>
            <a:r>
              <a:rPr lang="en-US" sz="2000" b="1" dirty="0" smtClean="0"/>
              <a:t>Management by Fear vs. Management by Love</a:t>
            </a:r>
          </a:p>
          <a:p>
            <a:pPr lvl="1"/>
            <a:r>
              <a:rPr lang="en-US" sz="2000" dirty="0" smtClean="0"/>
              <a:t>Capabilities Maturing Model/Strategy</a:t>
            </a:r>
          </a:p>
          <a:p>
            <a:pPr lvl="1"/>
            <a:r>
              <a:rPr lang="en-US" sz="2000" dirty="0" smtClean="0"/>
              <a:t>Integration into Academic Technology Services</a:t>
            </a:r>
          </a:p>
          <a:p>
            <a:r>
              <a:rPr lang="en-US" sz="2000" b="1" dirty="0" smtClean="0"/>
              <a:t>Stand Firm on Your Institution’s Mission, Bring </a:t>
            </a:r>
            <a:r>
              <a:rPr lang="en-US" sz="2000" b="1" dirty="0"/>
              <a:t>P</a:t>
            </a:r>
            <a:r>
              <a:rPr lang="en-US" sz="2000" b="1" dirty="0" smtClean="0"/>
              <a:t>assion to Your Institution’s Vision</a:t>
            </a:r>
          </a:p>
          <a:p>
            <a:pPr lvl="1"/>
            <a:r>
              <a:rPr lang="en-US" sz="2000" dirty="0" smtClean="0"/>
              <a:t>We are here to educate all students successfully – period.</a:t>
            </a:r>
          </a:p>
          <a:p>
            <a:r>
              <a:rPr lang="en-US" sz="2000" b="1" dirty="0" smtClean="0"/>
              <a:t>Choose Strategic Priorities That Really Matter</a:t>
            </a:r>
          </a:p>
          <a:p>
            <a:pPr lvl="1"/>
            <a:r>
              <a:rPr lang="en-US" sz="2000" dirty="0" smtClean="0"/>
              <a:t>CSU’s Affordable Learning Solutions and Digital Textbooks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9D845-7761-4C65-A923-4A039E04975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66800"/>
            <a:ext cx="8229600" cy="609600"/>
          </a:xfrm>
        </p:spPr>
        <p:txBody>
          <a:bodyPr/>
          <a:lstStyle/>
          <a:p>
            <a:r>
              <a:rPr lang="en-US" sz="2800" dirty="0" smtClean="0"/>
              <a:t>Setting Institutional Priorities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4800600"/>
          </a:xfrm>
        </p:spPr>
        <p:txBody>
          <a:bodyPr/>
          <a:lstStyle/>
          <a:p>
            <a:r>
              <a:rPr lang="en-US" sz="2000" dirty="0" smtClean="0"/>
              <a:t>The CSU adopts a huge variety and volume of technology products/services</a:t>
            </a:r>
          </a:p>
          <a:p>
            <a:r>
              <a:rPr lang="en-US" sz="2000" dirty="0" smtClean="0"/>
              <a:t>Yet the ATI has finite resources for reviewing accessibility support</a:t>
            </a:r>
          </a:p>
          <a:p>
            <a:r>
              <a:rPr lang="en-US" sz="2000" dirty="0" smtClean="0"/>
              <a:t>We’ve established prioritization criteria for selecting technologies on which to focus accessibility efforts based on their anticipated impact:</a:t>
            </a:r>
          </a:p>
          <a:p>
            <a:pPr lvl="1"/>
            <a:r>
              <a:rPr lang="en-US" sz="1800" dirty="0" smtClean="0"/>
              <a:t>Is the technology required to be used for academic or institutional purposes?</a:t>
            </a:r>
          </a:p>
          <a:p>
            <a:pPr lvl="1"/>
            <a:r>
              <a:rPr lang="en-US" sz="1800" dirty="0" smtClean="0"/>
              <a:t>Is it the sole means for achieving its purpose? If alternatives are available, are they accessible?</a:t>
            </a:r>
          </a:p>
          <a:p>
            <a:pPr lvl="1"/>
            <a:r>
              <a:rPr lang="en-US" sz="1800" dirty="0" smtClean="0"/>
              <a:t>How many people are expected to use the technology?</a:t>
            </a:r>
          </a:p>
          <a:p>
            <a:pPr lvl="1"/>
            <a:r>
              <a:rPr lang="en-US" sz="1800" dirty="0" smtClean="0"/>
              <a:t>Is it available publicly, or only to a pre-determined audience?</a:t>
            </a:r>
          </a:p>
          <a:p>
            <a:pPr lvl="1"/>
            <a:r>
              <a:rPr lang="en-US" sz="1800" dirty="0" smtClean="0"/>
              <a:t>Will it be used by a program/service with a primary audience of persons with disabilities?</a:t>
            </a:r>
          </a:p>
          <a:p>
            <a:pPr lvl="1"/>
            <a:r>
              <a:rPr lang="en-US" sz="1800" dirty="0" smtClean="0"/>
              <a:t>Is it likely to be used again in the future, or repeatedly?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9D845-7761-4C65-A923-4A039E04975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3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December Leadership&amp;quot;&quot;/&gt;&lt;property id=&quot;20307&quot; value=&quot;257&quot;/&gt;&lt;/object&gt;&lt;object type=&quot;3&quot; unique_id=&quot;10005&quot;&gt;&lt;property id=&quot;20148&quot; value=&quot;5&quot;/&gt;&lt;property id=&quot;20300&quot; value=&quot;Slide 2 - &amp;quot;Agenda – Audio 866 213-2185 Code: 7087545&amp;quot;&quot;/&gt;&lt;property id=&quot;20307&quot; value=&quot;259&quot;/&gt;&lt;/object&gt;&lt;object type=&quot;3&quot; unique_id=&quot;10006&quot;&gt;&lt;property id=&quot;20148&quot; value=&quot;5&quot;/&gt;&lt;property id=&quot;20300&quot; value=&quot;Slide 3 - &amp;quot;Annual Reports&amp;quot;&quot;/&gt;&lt;property id=&quot;20307&quot; value=&quot;260&quot;/&gt;&lt;/object&gt;&lt;object type=&quot;3&quot; unique_id=&quot;10007&quot;&gt;&lt;property id=&quot;20148&quot; value=&quot;5&quot;/&gt;&lt;property id=&quot;20300&quot; value=&quot;Slide 4 - &amp;quot;President’s Letter&amp;quot;&quot;/&gt;&lt;property id=&quot;20307&quot; value=&quot;261&quot;/&gt;&lt;/object&gt;&lt;object type=&quot;3&quot; unique_id=&quot;10008&quot;&gt;&lt;property id=&quot;20148&quot; value=&quot;5&quot;/&gt;&lt;property id=&quot;20300&quot; value=&quot;Slide 5 - &amp;quot;Follett Update&amp;quot;&quot;/&gt;&lt;property id=&quot;20307&quot; value=&quot;262&quot;/&gt;&lt;/object&gt;&lt;object type=&quot;3&quot; unique_id=&quot;10009&quot;&gt;&lt;property id=&quot;20148&quot; value=&quot;5&quot;/&gt;&lt;property id=&quot;20300&quot; value=&quot;Slide 6 - &amp;quot;ESSC Meeting Update&amp;#x0D;&amp;#x0A;&amp;quot;&quot;/&gt;&lt;property id=&quot;20307&quot; value=&quot;263&quot;/&gt;&lt;/object&gt;&lt;object type=&quot;3&quot; unique_id=&quot;10010&quot;&gt;&lt;property id=&quot;20148&quot; value=&quot;5&quot;/&gt;&lt;property id=&quot;20300&quot; value=&quot;Slide 7 - &amp;quot;Instructional Materials Update&amp;quot;&quot;/&gt;&lt;property id=&quot;20307&quot; value=&quot;264&quot;/&gt;&lt;/object&gt;&lt;object type=&quot;3&quot; unique_id=&quot;10011&quot;&gt;&lt;property id=&quot;20148&quot; value=&quot;5&quot;/&gt;&lt;property id=&quot;20300&quot; value=&quot;Slide 8 - &amp;quot;Procurement Update&amp;quot;&quot;/&gt;&lt;property id=&quot;20307&quot; value=&quot;265&quot;/&gt;&lt;/object&gt;&lt;object type=&quot;3&quot; unique_id=&quot;10012&quot;&gt;&lt;property id=&quot;20148&quot; value=&quot;5&quot;/&gt;&lt;property id=&quot;20300&quot; value=&quot;Slide 9 - &amp;quot;Web Update&amp;quot;&quot;/&gt;&lt;property id=&quot;20307&quot; value=&quot;266&quot;/&gt;&lt;/object&gt;&lt;object type=&quot;3&quot; unique_id=&quot;10013&quot;&gt;&lt;property id=&quot;20148&quot; value=&quot;5&quot;/&gt;&lt;property id=&quot;20300&quot; value=&quot;Slide 10 - &amp;quot;           Happy Holidays &amp;quot;&quot;/&gt;&lt;property id=&quot;20307&quot; value=&quot;26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CSU COLORS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C00000"/>
      </a:accent1>
      <a:accent2>
        <a:srgbClr val="C1C1E7"/>
      </a:accent2>
      <a:accent3>
        <a:srgbClr val="FFFFFF"/>
      </a:accent3>
      <a:accent4>
        <a:srgbClr val="000000"/>
      </a:accent4>
      <a:accent5>
        <a:srgbClr val="404D72"/>
      </a:accent5>
      <a:accent6>
        <a:srgbClr val="746F66"/>
      </a:accent6>
      <a:hlink>
        <a:srgbClr val="002060"/>
      </a:hlink>
      <a:folHlink>
        <a:srgbClr val="63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75695E"/>
        </a:dk2>
        <a:lt2>
          <a:srgbClr val="000000"/>
        </a:lt2>
        <a:accent1>
          <a:srgbClr val="CF142B"/>
        </a:accent1>
        <a:accent2>
          <a:srgbClr val="0A4567"/>
        </a:accent2>
        <a:accent3>
          <a:srgbClr val="FFFFFF"/>
        </a:accent3>
        <a:accent4>
          <a:srgbClr val="000000"/>
        </a:accent4>
        <a:accent5>
          <a:srgbClr val="E4AAAC"/>
        </a:accent5>
        <a:accent6>
          <a:srgbClr val="083E5D"/>
        </a:accent6>
        <a:hlink>
          <a:srgbClr val="C5AC81"/>
        </a:hlink>
        <a:folHlink>
          <a:srgbClr val="8B7F7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3B28ECA92EB64EA412DDDBA92F67D1" ma:contentTypeVersion="0" ma:contentTypeDescription="Create a new document." ma:contentTypeScope="" ma:versionID="ba47311644b014e3b05aed3a7f17d6da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C1D4B36E-8829-47FB-8224-1B054D15C6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52A778C-A6E9-49AC-A23C-5F548C74DD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58F12E-BEB2-4B1A-958C-FEED9BD9137E}">
  <ds:schemaRefs>
    <ds:schemaRef ds:uri="http://schemas.microsoft.com/office/2006/metadata/properties"/>
    <ds:schemaRef ds:uri="http://purl.org/dc/dcmitype/"/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5637</TotalTime>
  <Words>1259</Words>
  <Application>Microsoft Office PowerPoint</Application>
  <PresentationFormat>On-screen Show (4:3)</PresentationFormat>
  <Paragraphs>239</Paragraphs>
  <Slides>25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Default Design</vt:lpstr>
      <vt:lpstr>CSU Accessibility Implementation Strategies</vt:lpstr>
      <vt:lpstr>Introductions</vt:lpstr>
      <vt:lpstr>Agenda</vt:lpstr>
      <vt:lpstr>CSU  Policy Timeline</vt:lpstr>
      <vt:lpstr>3 High Level Priority Areas</vt:lpstr>
      <vt:lpstr>CSU Framework</vt:lpstr>
      <vt:lpstr>Implementing the Framework</vt:lpstr>
      <vt:lpstr>From Where I sit: CSU System Principles</vt:lpstr>
      <vt:lpstr>Setting Institutional Priorities</vt:lpstr>
      <vt:lpstr>Turning Principles into Practices: Digital Textbook Rentals</vt:lpstr>
      <vt:lpstr>Turning Principles into Practices: Digital Textbook Rentals</vt:lpstr>
      <vt:lpstr>Campus Executive View: CSU San Bernardino</vt:lpstr>
      <vt:lpstr>CSU San Bernardino</vt:lpstr>
      <vt:lpstr>CSU San Bernardino</vt:lpstr>
      <vt:lpstr>CSU San Bernardino</vt:lpstr>
      <vt:lpstr>CSU San Bernardino</vt:lpstr>
      <vt:lpstr>Campus Perspective– Cal Poly Pomona</vt:lpstr>
      <vt:lpstr>Cal Poly Pomona</vt:lpstr>
      <vt:lpstr>Cal Poly Pomona</vt:lpstr>
      <vt:lpstr>CSU Goals and Success Indicators – CSUN </vt:lpstr>
      <vt:lpstr>PowerPoint Presentation</vt:lpstr>
      <vt:lpstr>CSUN: Flexible Structure for Flexible Use</vt:lpstr>
      <vt:lpstr>Building Capacity</vt:lpstr>
      <vt:lpstr>CSU Cultural Outreach – Open to All</vt:lpstr>
      <vt:lpstr>Open Discussion</vt:lpstr>
    </vt:vector>
  </TitlesOfParts>
  <Company>CSUCO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ATI CSUN Presentation</dc:title>
  <dc:creator>cpruitt@calstate.edu</dc:creator>
  <cp:lastModifiedBy>Pruitt, Cheryl</cp:lastModifiedBy>
  <cp:revision>79</cp:revision>
  <dcterms:created xsi:type="dcterms:W3CDTF">2009-08-04T15:04:48Z</dcterms:created>
  <dcterms:modified xsi:type="dcterms:W3CDTF">2012-10-31T00:31:50Z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0x010100EA3B28ECA92EB64EA412DDDBA92F67D1</vt:lpwstr>
  </property>
</Properties>
</file>