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79" r:id="rId3"/>
    <p:sldId id="280" r:id="rId4"/>
    <p:sldId id="277" r:id="rId5"/>
    <p:sldId id="258" r:id="rId6"/>
    <p:sldId id="272" r:id="rId7"/>
    <p:sldId id="271" r:id="rId8"/>
    <p:sldId id="273" r:id="rId9"/>
    <p:sldId id="274" r:id="rId10"/>
    <p:sldId id="275" r:id="rId11"/>
    <p:sldId id="260" r:id="rId12"/>
    <p:sldId id="259" r:id="rId13"/>
    <p:sldId id="276" r:id="rId14"/>
    <p:sldId id="282" r:id="rId15"/>
    <p:sldId id="283" r:id="rId16"/>
    <p:sldId id="27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440"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A9CC99-FAED-48B2-9763-776A86EE1AB4}" type="datetimeFigureOut">
              <a:rPr lang="en-US" smtClean="0"/>
              <a:t>11/8/12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FE1932-0DC2-48ED-98E3-EE1DECF65553}" type="slidenum">
              <a:rPr lang="en-US" smtClean="0"/>
              <a:t>‹#›</a:t>
            </a:fld>
            <a:endParaRPr lang="en-US"/>
          </a:p>
        </p:txBody>
      </p:sp>
    </p:spTree>
    <p:extLst>
      <p:ext uri="{BB962C8B-B14F-4D97-AF65-F5344CB8AC3E}">
        <p14:creationId xmlns:p14="http://schemas.microsoft.com/office/powerpoint/2010/main" val="341748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9">
              <a:defRPr/>
            </a:pPr>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a:t>
            </a:fld>
            <a:endParaRPr lang="en-US" dirty="0"/>
          </a:p>
        </p:txBody>
      </p:sp>
    </p:spTree>
    <p:extLst>
      <p:ext uri="{BB962C8B-B14F-4D97-AF65-F5344CB8AC3E}">
        <p14:creationId xmlns:p14="http://schemas.microsoft.com/office/powerpoint/2010/main" val="389762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Stress ambiguity during </a:t>
            </a:r>
            <a:r>
              <a:rPr lang="en-US" dirty="0" err="1" smtClean="0"/>
              <a:t>intitial</a:t>
            </a:r>
            <a:r>
              <a:rPr lang="en-US" baseline="0" dirty="0" smtClean="0"/>
              <a:t> </a:t>
            </a:r>
            <a:r>
              <a:rPr lang="en-US" baseline="0" dirty="0" err="1" smtClean="0"/>
              <a:t>phasese</a:t>
            </a:r>
            <a:endParaRPr lang="en-US" dirty="0" smtClean="0"/>
          </a:p>
          <a:p>
            <a:pPr lvl="1"/>
            <a:endParaRPr lang="en-US" dirty="0" smtClean="0"/>
          </a:p>
          <a:p>
            <a:pPr lvl="1"/>
            <a:r>
              <a:rPr lang="en-US" dirty="0" smtClean="0"/>
              <a:t>But the fact that all of </a:t>
            </a:r>
            <a:r>
              <a:rPr lang="en-US" dirty="0" err="1" smtClean="0"/>
              <a:t>sr</a:t>
            </a:r>
            <a:r>
              <a:rPr lang="en-US" dirty="0" smtClean="0"/>
              <a:t> it </a:t>
            </a:r>
            <a:r>
              <a:rPr lang="en-US" dirty="0" err="1" smtClean="0"/>
              <a:t>mgt</a:t>
            </a:r>
            <a:r>
              <a:rPr lang="en-US" dirty="0" smtClean="0"/>
              <a:t> and some</a:t>
            </a:r>
            <a:r>
              <a:rPr lang="en-US" baseline="0" dirty="0" smtClean="0"/>
              <a:t> school deans </a:t>
            </a:r>
            <a:r>
              <a:rPr lang="en-US" dirty="0" smtClean="0"/>
              <a:t>were going to be at the final presentation really gave the</a:t>
            </a:r>
            <a:r>
              <a:rPr lang="en-US" baseline="0" dirty="0" smtClean="0"/>
              <a:t> teams motivation to perform.</a:t>
            </a:r>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10</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Transition point:</a:t>
            </a:r>
            <a:r>
              <a:rPr lang="en-US" baseline="0" dirty="0" smtClean="0"/>
              <a:t>  And so we had customized classroom instruction, we had 360 feedback and we had a project…but there was not doubt a ‘secret sauce’ that tied it all together…</a:t>
            </a:r>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11</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12</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13</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14</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15</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16</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2</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3</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4</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5</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6</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Focus on </a:t>
            </a:r>
            <a:r>
              <a:rPr lang="en-US" dirty="0" err="1" smtClean="0"/>
              <a:t>busienss</a:t>
            </a:r>
            <a:r>
              <a:rPr lang="en-US" dirty="0" smtClean="0"/>
              <a:t> </a:t>
            </a:r>
            <a:r>
              <a:rPr lang="en-US" dirty="0" err="1" smtClean="0"/>
              <a:t>accument</a:t>
            </a:r>
            <a:r>
              <a:rPr lang="en-US" dirty="0" smtClean="0"/>
              <a:t> and leadership..</a:t>
            </a:r>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7</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8</a:t>
            </a:fld>
            <a:endParaRPr lang="en-US" dirty="0"/>
          </a:p>
        </p:txBody>
      </p:sp>
    </p:spTree>
    <p:extLst>
      <p:ext uri="{BB962C8B-B14F-4D97-AF65-F5344CB8AC3E}">
        <p14:creationId xmlns:p14="http://schemas.microsoft.com/office/powerpoint/2010/main" val="177583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F663A26C-82EC-FB49-929D-17F53DD61065}" type="slidenum">
              <a:rPr lang="en-US" smtClean="0"/>
              <a:t>9</a:t>
            </a:fld>
            <a:endParaRPr lang="en-US" dirty="0"/>
          </a:p>
        </p:txBody>
      </p:sp>
    </p:spTree>
    <p:extLst>
      <p:ext uri="{BB962C8B-B14F-4D97-AF65-F5344CB8AC3E}">
        <p14:creationId xmlns:p14="http://schemas.microsoft.com/office/powerpoint/2010/main" val="177583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971E62-4AB7-4C15-AA5D-23C4F9504158}"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148385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71E62-4AB7-4C15-AA5D-23C4F9504158}"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88740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71E62-4AB7-4C15-AA5D-23C4F9504158}"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34958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71E62-4AB7-4C15-AA5D-23C4F9504158}"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394698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971E62-4AB7-4C15-AA5D-23C4F9504158}"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210794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971E62-4AB7-4C15-AA5D-23C4F9504158}" type="datetimeFigureOut">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319336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971E62-4AB7-4C15-AA5D-23C4F9504158}" type="datetimeFigureOut">
              <a:rPr lang="en-US" smtClean="0"/>
              <a:t>11/8/12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128089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971E62-4AB7-4C15-AA5D-23C4F9504158}" type="datetimeFigureOut">
              <a:rPr lang="en-US" smtClean="0"/>
              <a:t>11/8/12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85030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71E62-4AB7-4C15-AA5D-23C4F9504158}" type="datetimeFigureOut">
              <a:rPr lang="en-US" smtClean="0"/>
              <a:t>11/8/12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377337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71E62-4AB7-4C15-AA5D-23C4F9504158}" type="datetimeFigureOut">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32675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71E62-4AB7-4C15-AA5D-23C4F9504158}" type="datetimeFigureOut">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FA2EB-079E-4E76-9847-4B7FCCFEDBE9}" type="slidenum">
              <a:rPr lang="en-US" smtClean="0"/>
              <a:t>‹#›</a:t>
            </a:fld>
            <a:endParaRPr lang="en-US"/>
          </a:p>
        </p:txBody>
      </p:sp>
    </p:spTree>
    <p:extLst>
      <p:ext uri="{BB962C8B-B14F-4D97-AF65-F5344CB8AC3E}">
        <p14:creationId xmlns:p14="http://schemas.microsoft.com/office/powerpoint/2010/main" val="23291661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71E62-4AB7-4C15-AA5D-23C4F9504158}" type="datetimeFigureOut">
              <a:rPr lang="en-US" smtClean="0"/>
              <a:t>11/8/12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FA2EB-079E-4E76-9847-4B7FCCFEDBE9}" type="slidenum">
              <a:rPr lang="en-US" smtClean="0"/>
              <a:t>‹#›</a:t>
            </a:fld>
            <a:endParaRPr lang="en-US"/>
          </a:p>
        </p:txBody>
      </p:sp>
    </p:spTree>
    <p:extLst>
      <p:ext uri="{BB962C8B-B14F-4D97-AF65-F5344CB8AC3E}">
        <p14:creationId xmlns:p14="http://schemas.microsoft.com/office/powerpoint/2010/main" val="3876872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6"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hyperlink" Target="http://www.xtranormal.com/watch/12715013/legends-of-the-fail-part-1" TargetMode="External"/><Relationship Id="rId6" Type="http://schemas.openxmlformats.org/officeDocument/2006/relationships/hyperlink" Target="http://www.xtranormal.com/watch/12745765/ledgends-of-the-fail-part-20?page=1" TargetMode="External"/><Relationship Id="rId7" Type="http://schemas.openxmlformats.org/officeDocument/2006/relationships/image" Target="../media/image7.png"/><Relationship Id="rId8"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mailto:Dawn.irish@tufts.edu" TargetMode="External"/><Relationship Id="rId5" Type="http://schemas.openxmlformats.org/officeDocument/2006/relationships/hyperlink" Target="mailto:Mary.viola@tufts.edu" TargetMode="External"/><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6"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6"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7.png"/><Relationship Id="rId6"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llouHall_blue.jpg"/>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0" y="0"/>
            <a:ext cx="4362861" cy="6858000"/>
          </a:xfrm>
          <a:prstGeom prst="rect">
            <a:avLst/>
          </a:prstGeom>
        </p:spPr>
      </p:pic>
      <p:sp>
        <p:nvSpPr>
          <p:cNvPr id="17" name="Rectangle 16"/>
          <p:cNvSpPr/>
          <p:nvPr/>
        </p:nvSpPr>
        <p:spPr>
          <a:xfrm>
            <a:off x="1" y="-12700"/>
            <a:ext cx="4362860" cy="6883400"/>
          </a:xfrm>
          <a:prstGeom prst="rect">
            <a:avLst/>
          </a:prstGeom>
          <a:solidFill>
            <a:srgbClr val="4891CE">
              <a:alpha val="20000"/>
            </a:srgb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sp>
        <p:nvSpPr>
          <p:cNvPr id="14" name="Rectangle 13"/>
          <p:cNvSpPr/>
          <p:nvPr/>
        </p:nvSpPr>
        <p:spPr>
          <a:xfrm>
            <a:off x="0" y="1351575"/>
            <a:ext cx="4572000" cy="3193697"/>
          </a:xfrm>
          <a:prstGeom prst="rect">
            <a:avLst/>
          </a:prstGeom>
          <a:solidFill>
            <a:schemeClr val="bg1"/>
          </a:solidFill>
          <a:ln w="9525" cmpd="sng">
            <a:solidFill>
              <a:schemeClr val="tx2"/>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Gill Sans"/>
            </a:endParaRPr>
          </a:p>
        </p:txBody>
      </p:sp>
      <p:sp>
        <p:nvSpPr>
          <p:cNvPr id="13315" name="TextBox 11"/>
          <p:cNvSpPr txBox="1">
            <a:spLocks noChangeArrowheads="1"/>
          </p:cNvSpPr>
          <p:nvPr/>
        </p:nvSpPr>
        <p:spPr bwMode="auto">
          <a:xfrm>
            <a:off x="189440" y="2360255"/>
            <a:ext cx="4045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accent1">
                    <a:lumMod val="75000"/>
                  </a:schemeClr>
                </a:solidFill>
                <a:latin typeface="Gill Sans"/>
                <a:cs typeface="Gill Sans"/>
              </a:rPr>
              <a:t>Grow Your Own:  Creating a Leadership Garden</a:t>
            </a:r>
            <a:endParaRPr lang="en-US" sz="2000" i="1" dirty="0">
              <a:solidFill>
                <a:schemeClr val="accent1">
                  <a:lumMod val="75000"/>
                </a:schemeClr>
              </a:solidFill>
              <a:latin typeface="Gill Sans"/>
              <a:cs typeface="Gill Sans"/>
            </a:endParaRPr>
          </a:p>
        </p:txBody>
      </p:sp>
      <p:pic>
        <p:nvPicPr>
          <p:cNvPr id="12" name="Picture 11"/>
          <p:cNvPicPr>
            <a:picLocks noChangeAspect="1"/>
          </p:cNvPicPr>
          <p:nvPr/>
        </p:nvPicPr>
        <p:blipFill>
          <a:blip r:embed="rId4">
            <a:grayscl/>
          </a:blip>
          <a:stretch>
            <a:fillRect/>
          </a:stretch>
        </p:blipFill>
        <p:spPr>
          <a:xfrm>
            <a:off x="4362861" y="0"/>
            <a:ext cx="4848460" cy="6870700"/>
          </a:xfrm>
          <a:prstGeom prst="rect">
            <a:avLst/>
          </a:prstGeom>
        </p:spPr>
      </p:pic>
      <p:sp>
        <p:nvSpPr>
          <p:cNvPr id="6" name="Rectangle 5"/>
          <p:cNvSpPr/>
          <p:nvPr/>
        </p:nvSpPr>
        <p:spPr>
          <a:xfrm>
            <a:off x="4362861" y="-12700"/>
            <a:ext cx="4848461" cy="6858000"/>
          </a:xfrm>
          <a:prstGeom prst="rect">
            <a:avLst/>
          </a:prstGeom>
          <a:solidFill>
            <a:srgbClr val="4891CE">
              <a:alpha val="61000"/>
            </a:srgb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sp>
        <p:nvSpPr>
          <p:cNvPr id="16" name="Rectangle 15"/>
          <p:cNvSpPr/>
          <p:nvPr/>
        </p:nvSpPr>
        <p:spPr>
          <a:xfrm>
            <a:off x="0" y="3657600"/>
            <a:ext cx="3200400" cy="887673"/>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rgbClr val="FFFFFF"/>
                </a:solidFill>
                <a:latin typeface="Gill Sans"/>
              </a:rPr>
              <a:t>EDUCAUSE </a:t>
            </a:r>
          </a:p>
          <a:p>
            <a:pPr algn="ctr">
              <a:defRPr/>
            </a:pPr>
            <a:r>
              <a:rPr lang="en-US" dirty="0" smtClean="0">
                <a:solidFill>
                  <a:srgbClr val="FFFFFF"/>
                </a:solidFill>
                <a:latin typeface="Gill Sans"/>
              </a:rPr>
              <a:t>November 8, 2012</a:t>
            </a:r>
            <a:endParaRPr lang="en-US" dirty="0">
              <a:solidFill>
                <a:srgbClr val="FFFFFF"/>
              </a:solidFill>
              <a:latin typeface="Gill Sans"/>
            </a:endParaRPr>
          </a:p>
        </p:txBody>
      </p:sp>
      <p:sp>
        <p:nvSpPr>
          <p:cNvPr id="19" name="TextBox 11"/>
          <p:cNvSpPr txBox="1">
            <a:spLocks noChangeArrowheads="1"/>
          </p:cNvSpPr>
          <p:nvPr/>
        </p:nvSpPr>
        <p:spPr bwMode="auto">
          <a:xfrm>
            <a:off x="4819676" y="5360747"/>
            <a:ext cx="4165600"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600"/>
              </a:spcAft>
            </a:pPr>
            <a:endParaRPr lang="en-US" sz="1800" dirty="0" smtClean="0">
              <a:solidFill>
                <a:schemeClr val="bg1"/>
              </a:solidFill>
              <a:latin typeface="Arial Black" charset="0"/>
              <a:cs typeface="Arial Black" charset="0"/>
            </a:endParaRPr>
          </a:p>
          <a:p>
            <a:pPr algn="r" eaLnBrk="1" hangingPunct="1"/>
            <a:r>
              <a:rPr lang="en-US" sz="1400" dirty="0" smtClean="0">
                <a:solidFill>
                  <a:schemeClr val="bg1"/>
                </a:solidFill>
                <a:latin typeface="Gill Sans"/>
                <a:cs typeface="Arial Black" charset="0"/>
              </a:rPr>
              <a:t>Tufts University</a:t>
            </a:r>
          </a:p>
          <a:p>
            <a:pPr algn="r" eaLnBrk="1" hangingPunct="1"/>
            <a:r>
              <a:rPr lang="en-US" sz="1400" dirty="0" smtClean="0">
                <a:solidFill>
                  <a:schemeClr val="bg1"/>
                </a:solidFill>
                <a:latin typeface="Gill Sans"/>
                <a:cs typeface="Arial Black" charset="0"/>
              </a:rPr>
              <a:t>Dawn Irish, Director Communications and Organizational Effectiveness</a:t>
            </a:r>
          </a:p>
          <a:p>
            <a:pPr algn="r" eaLnBrk="1" hangingPunct="1"/>
            <a:r>
              <a:rPr lang="en-US" sz="1400" dirty="0" smtClean="0">
                <a:solidFill>
                  <a:schemeClr val="bg1"/>
                </a:solidFill>
                <a:latin typeface="Gill Sans"/>
                <a:cs typeface="Arial Black" charset="0"/>
              </a:rPr>
              <a:t>Mary Viola, Program Director, Tufts Gordon Institute</a:t>
            </a:r>
            <a:endParaRPr lang="en-US" sz="1400" i="1" dirty="0">
              <a:solidFill>
                <a:schemeClr val="bg1"/>
              </a:solidFill>
              <a:latin typeface="Gill Sans"/>
              <a:ea typeface="Arial Black" charset="0"/>
              <a:cs typeface="Gill Sans"/>
            </a:endParaRPr>
          </a:p>
        </p:txBody>
      </p:sp>
      <p:pic>
        <p:nvPicPr>
          <p:cNvPr id="20" name="Picture 19" descr="threeCamp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2860" y="1337791"/>
            <a:ext cx="4848461" cy="3193697"/>
          </a:xfrm>
          <a:prstGeom prst="rect">
            <a:avLst/>
          </a:prstGeom>
          <a:ln>
            <a:noFill/>
          </a:ln>
          <a:effectLst>
            <a:outerShdw blurRad="292100" dist="139700" dir="2700000" algn="tl" rotWithShape="0">
              <a:srgbClr val="333333">
                <a:alpha val="65000"/>
              </a:srgbClr>
            </a:outerShdw>
          </a:effectLst>
        </p:spPr>
      </p:pic>
      <p:pic>
        <p:nvPicPr>
          <p:cNvPr id="1029" name="Picture 5" descr="C:\Users\dirish01\AppData\Local\Microsoft\Windows\Temporary Internet Files\Content.IE5\RV5508QX\MP900411828[1].jpg"/>
          <p:cNvPicPr>
            <a:picLocks noChangeAspect="1" noChangeArrowheads="1"/>
          </p:cNvPicPr>
          <p:nvPr/>
        </p:nvPicPr>
        <p:blipFill rotWithShape="1">
          <a:blip r:embed="rId7">
            <a:extLst>
              <a:ext uri="{28A0092B-C50C-407E-A947-70E740481C1C}">
                <a14:useLocalDpi xmlns:a14="http://schemas.microsoft.com/office/drawing/2010/main" val="0"/>
              </a:ext>
            </a:extLst>
          </a:blip>
          <a:srcRect l="23795" t="6629" r="15836" b="47003"/>
          <a:stretch/>
        </p:blipFill>
        <p:spPr bwMode="auto">
          <a:xfrm>
            <a:off x="4362861" y="1337791"/>
            <a:ext cx="4856226" cy="319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0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Tufts Gordon Institute</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905000"/>
            <a:ext cx="6705600" cy="464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62399" y="1219200"/>
            <a:ext cx="3124201" cy="523220"/>
          </a:xfrm>
          <a:prstGeom prst="rect">
            <a:avLst/>
          </a:prstGeom>
          <a:noFill/>
        </p:spPr>
        <p:txBody>
          <a:bodyPr wrap="square" rtlCol="0">
            <a:spAutoFit/>
          </a:bodyPr>
          <a:lstStyle/>
          <a:p>
            <a:r>
              <a:rPr lang="en-US" sz="2800" dirty="0" smtClean="0"/>
              <a:t>Milestone 1 Results</a:t>
            </a:r>
            <a:endParaRPr lang="en-US" sz="2800" dirty="0"/>
          </a:p>
        </p:txBody>
      </p:sp>
      <p:sp>
        <p:nvSpPr>
          <p:cNvPr id="19"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bg1"/>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161568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sp>
        <p:nvSpPr>
          <p:cNvPr id="13" name="Rectangle 12"/>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Tufts Gordon Institute</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833438"/>
            <a:ext cx="2288332" cy="4980313"/>
          </a:xfrm>
          <a:prstGeom prst="rect">
            <a:avLst/>
          </a:prstGeom>
        </p:spPr>
      </p:pic>
      <p:sp>
        <p:nvSpPr>
          <p:cNvPr id="2" name="Rectangle 1"/>
          <p:cNvSpPr/>
          <p:nvPr/>
        </p:nvSpPr>
        <p:spPr>
          <a:xfrm>
            <a:off x="2580002" y="3305331"/>
            <a:ext cx="6477000" cy="1200329"/>
          </a:xfrm>
          <a:prstGeom prst="rect">
            <a:avLst/>
          </a:prstGeom>
        </p:spPr>
        <p:txBody>
          <a:bodyPr wrap="square">
            <a:spAutoFit/>
          </a:bodyPr>
          <a:lstStyle/>
          <a:p>
            <a:r>
              <a:rPr lang="en-US" dirty="0" smtClean="0"/>
              <a:t>Part I: </a:t>
            </a:r>
            <a:r>
              <a:rPr lang="en-US" u="sng" dirty="0">
                <a:hlinkClick r:id="rId5"/>
              </a:rPr>
              <a:t>http://www.xtranormal.com/watch/12715013/legends-of-the-fail-part-1</a:t>
            </a:r>
            <a:endParaRPr lang="en-US" dirty="0"/>
          </a:p>
          <a:p>
            <a:r>
              <a:rPr lang="en-US" dirty="0" smtClean="0"/>
              <a:t>Part II: </a:t>
            </a:r>
            <a:r>
              <a:rPr lang="en-US" u="sng" dirty="0">
                <a:hlinkClick r:id="rId6"/>
              </a:rPr>
              <a:t>http://www.xtranormal.com/watch/12745765/ledgends-of-the-fail-part-20?page=1</a:t>
            </a:r>
            <a:endParaRPr lang="en-US" dirty="0"/>
          </a:p>
        </p:txBody>
      </p:sp>
      <p:sp>
        <p:nvSpPr>
          <p:cNvPr id="3" name="Rectangle 2"/>
          <p:cNvSpPr/>
          <p:nvPr/>
        </p:nvSpPr>
        <p:spPr>
          <a:xfrm>
            <a:off x="2551663" y="1261491"/>
            <a:ext cx="6477000" cy="2062103"/>
          </a:xfrm>
          <a:prstGeom prst="rect">
            <a:avLst/>
          </a:prstGeom>
        </p:spPr>
        <p:txBody>
          <a:bodyPr wrap="square">
            <a:spAutoFit/>
          </a:bodyPr>
          <a:lstStyle/>
          <a:p>
            <a:r>
              <a:rPr lang="en-US" sz="3200" i="1" dirty="0">
                <a:latin typeface="+mj-lt"/>
                <a:ea typeface="+mj-ea"/>
                <a:cs typeface="+mj-cs"/>
              </a:rPr>
              <a:t>“Think left and think right and think low and think high. Oh, the thinks you can think up if only you try.”</a:t>
            </a:r>
          </a:p>
          <a:p>
            <a:pPr algn="r"/>
            <a:r>
              <a:rPr lang="en-US" sz="3200" i="1" dirty="0">
                <a:latin typeface="+mj-lt"/>
                <a:ea typeface="+mj-ea"/>
                <a:cs typeface="+mj-cs"/>
              </a:rPr>
              <a:t> – Dr. Seuss</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365949"/>
            <a:ext cx="3964197" cy="242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bg1"/>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355133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14" name="Picture 13" descr="ballouHall_blue.jpg"/>
          <p:cNvPicPr>
            <a:picLocks noChangeAspect="1"/>
          </p:cNvPicPr>
          <p:nvPr/>
        </p:nvPicPr>
        <p:blipFill>
          <a:blip r:embed="rId3">
            <a:alphaModFix amt="8000"/>
            <a:extLst>
              <a:ext uri="{28A0092B-C50C-407E-A947-70E740481C1C}">
                <a14:useLocalDpi xmlns:a14="http://schemas.microsoft.com/office/drawing/2010/main" val="0"/>
              </a:ext>
            </a:extLst>
          </a:blip>
          <a:stretch>
            <a:fillRect/>
          </a:stretch>
        </p:blipFill>
        <p:spPr>
          <a:xfrm>
            <a:off x="-18073" y="833438"/>
            <a:ext cx="2288332" cy="498031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17" name="Rectangle 16"/>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21" name="Rectangle 20"/>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23" name="TextBox 22"/>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Creativity in Action</a:t>
            </a:r>
            <a:endParaRPr lang="en-US" sz="2000" i="1" dirty="0">
              <a:solidFill>
                <a:schemeClr val="bg1">
                  <a:lumMod val="95000"/>
                </a:schemeClr>
              </a:solidFill>
              <a:latin typeface="Gill Sans"/>
              <a:cs typeface="Gill Sans"/>
            </a:endParaRPr>
          </a:p>
        </p:txBody>
      </p:sp>
      <p:sp>
        <p:nvSpPr>
          <p:cNvPr id="24" name="Title 1"/>
          <p:cNvSpPr>
            <a:spLocks noGrp="1"/>
          </p:cNvSpPr>
          <p:nvPr>
            <p:ph type="title"/>
          </p:nvPr>
        </p:nvSpPr>
        <p:spPr>
          <a:xfrm>
            <a:off x="2666999" y="1108234"/>
            <a:ext cx="3054123" cy="1143000"/>
          </a:xfrm>
        </p:spPr>
        <p:txBody>
          <a:bodyPr>
            <a:normAutofit/>
          </a:bodyPr>
          <a:lstStyle/>
          <a:p>
            <a:r>
              <a:rPr lang="en-US" sz="2800" dirty="0" smtClean="0"/>
              <a:t>The secret sauce ?</a:t>
            </a:r>
          </a:p>
        </p:txBody>
      </p:sp>
      <p:sp>
        <p:nvSpPr>
          <p:cNvPr id="26"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bg1"/>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pic>
        <p:nvPicPr>
          <p:cNvPr id="2" name="Picture 1"/>
          <p:cNvPicPr>
            <a:picLocks noChangeAspect="1"/>
          </p:cNvPicPr>
          <p:nvPr/>
        </p:nvPicPr>
        <p:blipFill>
          <a:blip r:embed="rId5"/>
          <a:stretch>
            <a:fillRect/>
          </a:stretch>
        </p:blipFill>
        <p:spPr>
          <a:xfrm>
            <a:off x="2667000" y="1905000"/>
            <a:ext cx="6219461" cy="4564423"/>
          </a:xfrm>
          <a:prstGeom prst="rect">
            <a:avLst/>
          </a:prstGeom>
        </p:spPr>
      </p:pic>
    </p:spTree>
    <p:extLst>
      <p:ext uri="{BB962C8B-B14F-4D97-AF65-F5344CB8AC3E}">
        <p14:creationId xmlns:p14="http://schemas.microsoft.com/office/powerpoint/2010/main" val="313101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5" name="Title 4"/>
          <p:cNvSpPr>
            <a:spLocks noGrp="1"/>
          </p:cNvSpPr>
          <p:nvPr>
            <p:ph type="title"/>
          </p:nvPr>
        </p:nvSpPr>
        <p:spPr>
          <a:xfrm>
            <a:off x="2438400" y="274638"/>
            <a:ext cx="6248400" cy="1935162"/>
          </a:xfrm>
        </p:spPr>
        <p:txBody>
          <a:bodyPr>
            <a:noAutofit/>
          </a:bodyPr>
          <a:lstStyle/>
          <a:p>
            <a:pPr algn="r"/>
            <a:r>
              <a:rPr lang="en-US" sz="3200" dirty="0"/>
              <a:t>“</a:t>
            </a:r>
            <a:r>
              <a:rPr lang="en-US" sz="3200" i="1" dirty="0"/>
              <a:t>A sense of humor is part of the art of leadership, of getting along with people, of getting things </a:t>
            </a:r>
            <a:r>
              <a:rPr lang="en-US" sz="3200" i="1" dirty="0" smtClean="0"/>
              <a:t>done.”</a:t>
            </a:r>
            <a:r>
              <a:rPr lang="en-US" sz="3200" dirty="0" smtClean="0"/>
              <a:t/>
            </a:r>
            <a:br>
              <a:rPr lang="en-US" sz="3200" dirty="0" smtClean="0"/>
            </a:br>
            <a:r>
              <a:rPr lang="en-US" sz="3200" dirty="0" smtClean="0"/>
              <a:t>-Dwight D. Eisenhower</a:t>
            </a:r>
            <a:endParaRPr lang="en-US" sz="3200" dirty="0"/>
          </a:p>
        </p:txBody>
      </p:sp>
      <p:pic>
        <p:nvPicPr>
          <p:cNvPr id="12" name="Picture 4" descr="C:\Users\dirish01\AppData\Local\Microsoft\Windows\Temporary Internet Files\Content.IE5\RV5508QX\MP9004464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703" y="1936125"/>
            <a:ext cx="2352690" cy="23526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dirish01\AppData\Local\Microsoft\Windows\Temporary Internet Files\Content.IE5\RQ5BQ66X\MP9004277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2105" y="4495800"/>
            <a:ext cx="2027886" cy="2027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dirish01\AppData\Local\Microsoft\Windows\Temporary Internet Files\Content.IE5\JBVPQK7H\MP90042368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7486" y="4318006"/>
            <a:ext cx="2967680" cy="2205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C:\Users\dirish01\AppData\Local\Microsoft\Windows\Temporary Internet Files\Content.IE5\W8CJ5I7R\MP90043304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0757" y="2351769"/>
            <a:ext cx="2541137" cy="16868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17"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accent1">
                    <a:lumMod val="75000"/>
                  </a:schemeClr>
                </a:solidFill>
                <a:latin typeface="Gill Sans"/>
                <a:ea typeface="Arial Black" charset="0"/>
                <a:cs typeface="Gill Sans"/>
              </a:rPr>
              <a:t>Tufts Gordon Institute</a:t>
            </a:r>
          </a:p>
          <a:p>
            <a:pPr algn="r" eaLnBrk="1" hangingPunct="1">
              <a:spcAft>
                <a:spcPts val="1800"/>
              </a:spcAft>
            </a:pPr>
            <a:r>
              <a:rPr lang="en-US" sz="1400" dirty="0" smtClean="0">
                <a:solidFill>
                  <a:schemeClr val="bg1"/>
                </a:solidFill>
                <a:latin typeface="Gill Sans"/>
                <a:ea typeface="Arial Black" charset="0"/>
                <a:cs typeface="Gill Sans"/>
              </a:rPr>
              <a:t>Obstacles </a:t>
            </a:r>
            <a:r>
              <a:rPr lang="en-US" sz="1400" dirty="0">
                <a:solidFill>
                  <a:schemeClr val="bg1"/>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388562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17"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accent1">
                    <a:lumMod val="75000"/>
                  </a:schemeClr>
                </a:solidFill>
                <a:latin typeface="Gill Sans"/>
                <a:ea typeface="Arial Black" charset="0"/>
                <a:cs typeface="Gill Sans"/>
              </a:rPr>
              <a:t>Tufts Gordon Institute</a:t>
            </a:r>
          </a:p>
          <a:p>
            <a:pPr algn="r" eaLnBrk="1" hangingPunct="1">
              <a:spcAft>
                <a:spcPts val="1800"/>
              </a:spcAft>
            </a:pPr>
            <a:r>
              <a:rPr lang="en-US" sz="1400" dirty="0" smtClean="0">
                <a:solidFill>
                  <a:schemeClr val="bg1"/>
                </a:solidFill>
                <a:latin typeface="Gill Sans"/>
                <a:ea typeface="Arial Black" charset="0"/>
                <a:cs typeface="Gill Sans"/>
              </a:rPr>
              <a:t>Obstacles </a:t>
            </a:r>
            <a:r>
              <a:rPr lang="en-US" sz="1400" dirty="0">
                <a:solidFill>
                  <a:schemeClr val="bg1"/>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
        <p:nvSpPr>
          <p:cNvPr id="2" name="Title 1"/>
          <p:cNvSpPr>
            <a:spLocks noGrp="1"/>
          </p:cNvSpPr>
          <p:nvPr>
            <p:ph type="title"/>
          </p:nvPr>
        </p:nvSpPr>
        <p:spPr/>
        <p:txBody>
          <a:bodyPr/>
          <a:lstStyle/>
          <a:p>
            <a:r>
              <a:rPr lang="en-US" dirty="0" smtClean="0"/>
              <a:t>Questions?</a:t>
            </a:r>
            <a:endParaRPr lang="en-US" dirty="0"/>
          </a:p>
        </p:txBody>
      </p:sp>
      <p:pic>
        <p:nvPicPr>
          <p:cNvPr id="3" name="Picture 2"/>
          <p:cNvPicPr>
            <a:picLocks noChangeAspect="1"/>
          </p:cNvPicPr>
          <p:nvPr/>
        </p:nvPicPr>
        <p:blipFill>
          <a:blip r:embed="rId4"/>
          <a:stretch>
            <a:fillRect/>
          </a:stretch>
        </p:blipFill>
        <p:spPr>
          <a:xfrm>
            <a:off x="2819400" y="2514600"/>
            <a:ext cx="5499100" cy="1473200"/>
          </a:xfrm>
          <a:prstGeom prst="rect">
            <a:avLst/>
          </a:prstGeom>
        </p:spPr>
      </p:pic>
    </p:spTree>
    <p:extLst>
      <p:ext uri="{BB962C8B-B14F-4D97-AF65-F5344CB8AC3E}">
        <p14:creationId xmlns:p14="http://schemas.microsoft.com/office/powerpoint/2010/main" val="386796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17"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accent1">
                    <a:lumMod val="75000"/>
                  </a:schemeClr>
                </a:solidFill>
                <a:latin typeface="Gill Sans"/>
                <a:ea typeface="Arial Black" charset="0"/>
                <a:cs typeface="Gill Sans"/>
              </a:rPr>
              <a:t>Tufts Gordon Institute</a:t>
            </a:r>
          </a:p>
          <a:p>
            <a:pPr algn="r" eaLnBrk="1" hangingPunct="1">
              <a:spcAft>
                <a:spcPts val="1800"/>
              </a:spcAft>
            </a:pPr>
            <a:r>
              <a:rPr lang="en-US" sz="1400" dirty="0" smtClean="0">
                <a:solidFill>
                  <a:schemeClr val="bg1"/>
                </a:solidFill>
                <a:latin typeface="Gill Sans"/>
                <a:ea typeface="Arial Black" charset="0"/>
                <a:cs typeface="Gill Sans"/>
              </a:rPr>
              <a:t>Obstacles </a:t>
            </a:r>
            <a:r>
              <a:rPr lang="en-US" sz="1400" dirty="0">
                <a:solidFill>
                  <a:schemeClr val="bg1"/>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
        <p:nvSpPr>
          <p:cNvPr id="2" name="Title 1"/>
          <p:cNvSpPr>
            <a:spLocks noGrp="1"/>
          </p:cNvSpPr>
          <p:nvPr>
            <p:ph type="title"/>
          </p:nvPr>
        </p:nvSpPr>
        <p:spPr>
          <a:xfrm>
            <a:off x="762000" y="228600"/>
            <a:ext cx="8229600" cy="1143000"/>
          </a:xfrm>
        </p:spPr>
        <p:txBody>
          <a:bodyPr/>
          <a:lstStyle/>
          <a:p>
            <a:r>
              <a:rPr lang="en-US" dirty="0" smtClean="0"/>
              <a:t>Next Steps for YOU</a:t>
            </a:r>
            <a:endParaRPr lang="en-US" dirty="0"/>
          </a:p>
        </p:txBody>
      </p:sp>
      <p:sp>
        <p:nvSpPr>
          <p:cNvPr id="5" name="Content Placeholder 4"/>
          <p:cNvSpPr>
            <a:spLocks noGrp="1"/>
          </p:cNvSpPr>
          <p:nvPr>
            <p:ph idx="1"/>
          </p:nvPr>
        </p:nvSpPr>
        <p:spPr>
          <a:xfrm>
            <a:off x="2590800" y="1905000"/>
            <a:ext cx="8229600" cy="4525963"/>
          </a:xfrm>
        </p:spPr>
        <p:txBody>
          <a:bodyPr/>
          <a:lstStyle/>
          <a:p>
            <a:r>
              <a:rPr lang="en-US" dirty="0" smtClean="0"/>
              <a:t>How might you apply this at home?</a:t>
            </a:r>
          </a:p>
          <a:p>
            <a:endParaRPr lang="en-US" dirty="0"/>
          </a:p>
          <a:p>
            <a:pPr lvl="1"/>
            <a:r>
              <a:rPr lang="en-US" dirty="0" smtClean="0"/>
              <a:t>What is your compelling case?</a:t>
            </a:r>
          </a:p>
          <a:p>
            <a:pPr lvl="1"/>
            <a:endParaRPr lang="en-US" dirty="0"/>
          </a:p>
          <a:p>
            <a:pPr lvl="1"/>
            <a:r>
              <a:rPr lang="en-US" dirty="0" smtClean="0"/>
              <a:t>What barriers might you encounter</a:t>
            </a:r>
          </a:p>
          <a:p>
            <a:pPr marL="457200" lvl="1" indent="0">
              <a:buNone/>
            </a:pPr>
            <a:r>
              <a:rPr lang="en-US" dirty="0" smtClean="0"/>
              <a:t>  and how can the Tufts case help you </a:t>
            </a:r>
          </a:p>
          <a:p>
            <a:pPr marL="457200" lvl="1" indent="0">
              <a:buNone/>
            </a:pPr>
            <a:r>
              <a:rPr lang="en-US" dirty="0" smtClean="0"/>
              <a:t>  overcome them?</a:t>
            </a:r>
            <a:endParaRPr lang="en-US" dirty="0"/>
          </a:p>
        </p:txBody>
      </p:sp>
    </p:spTree>
    <p:extLst>
      <p:ext uri="{BB962C8B-B14F-4D97-AF65-F5344CB8AC3E}">
        <p14:creationId xmlns:p14="http://schemas.microsoft.com/office/powerpoint/2010/main" val="6211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17"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accent1">
                    <a:lumMod val="75000"/>
                  </a:schemeClr>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chemeClr val="bg1"/>
                </a:solidFill>
                <a:latin typeface="Gill Sans"/>
                <a:ea typeface="Arial Black" charset="0"/>
                <a:cs typeface="Gill Sans"/>
              </a:rPr>
              <a:t>Next Steps for You</a:t>
            </a:r>
            <a:endParaRPr lang="en-US" sz="1400" dirty="0">
              <a:solidFill>
                <a:schemeClr val="bg1"/>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
        <p:nvSpPr>
          <p:cNvPr id="13" name="Rectangle 12"/>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4" name="Rectangle 13"/>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6" name="TextBox 15"/>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Next Steps for You</a:t>
            </a:r>
            <a:endParaRPr lang="en-US" sz="2000" i="1" dirty="0">
              <a:solidFill>
                <a:schemeClr val="bg1">
                  <a:lumMod val="95000"/>
                </a:schemeClr>
              </a:solidFill>
              <a:latin typeface="Gill Sans"/>
              <a:cs typeface="Gill Sans"/>
            </a:endParaRPr>
          </a:p>
        </p:txBody>
      </p:sp>
      <p:sp>
        <p:nvSpPr>
          <p:cNvPr id="7" name="Content Placeholder 6"/>
          <p:cNvSpPr>
            <a:spLocks noGrp="1"/>
          </p:cNvSpPr>
          <p:nvPr>
            <p:ph sz="half" idx="2"/>
          </p:nvPr>
        </p:nvSpPr>
        <p:spPr>
          <a:xfrm>
            <a:off x="2601189" y="1295400"/>
            <a:ext cx="2971800" cy="3951288"/>
          </a:xfrm>
        </p:spPr>
        <p:txBody>
          <a:bodyPr>
            <a:normAutofit/>
          </a:bodyPr>
          <a:lstStyle/>
          <a:p>
            <a:pPr marL="0" indent="0">
              <a:buNone/>
            </a:pPr>
            <a:r>
              <a:rPr lang="en-US" sz="2000" b="1" dirty="0" smtClean="0"/>
              <a:t>Dawn Irish</a:t>
            </a:r>
          </a:p>
          <a:p>
            <a:pPr marL="0" indent="0">
              <a:buNone/>
            </a:pPr>
            <a:r>
              <a:rPr lang="en-US" sz="2000" dirty="0" smtClean="0"/>
              <a:t>Director Communications and Organizational Effectiveness</a:t>
            </a:r>
          </a:p>
          <a:p>
            <a:pPr marL="0" indent="0">
              <a:buNone/>
            </a:pPr>
            <a:r>
              <a:rPr lang="en-US" sz="2000" dirty="0" smtClean="0"/>
              <a:t>University Information Technology</a:t>
            </a:r>
          </a:p>
          <a:p>
            <a:pPr marL="0" indent="0">
              <a:buNone/>
            </a:pPr>
            <a:r>
              <a:rPr lang="en-US" sz="2000" dirty="0" smtClean="0"/>
              <a:t>Tufts University</a:t>
            </a:r>
          </a:p>
          <a:p>
            <a:pPr marL="0" indent="0">
              <a:buNone/>
            </a:pPr>
            <a:r>
              <a:rPr lang="en-US" sz="2000" dirty="0" smtClean="0">
                <a:hlinkClick r:id="rId4"/>
              </a:rPr>
              <a:t>dawn.irish@tufts.edu</a:t>
            </a:r>
            <a:endParaRPr lang="en-US" sz="2000" dirty="0" smtClean="0"/>
          </a:p>
          <a:p>
            <a:pPr marL="0" indent="0">
              <a:buNone/>
            </a:pPr>
            <a:r>
              <a:rPr lang="en-US" sz="2000" dirty="0" smtClean="0"/>
              <a:t>617-627-6258</a:t>
            </a:r>
            <a:endParaRPr lang="en-US" sz="2000" dirty="0"/>
          </a:p>
        </p:txBody>
      </p:sp>
      <p:sp>
        <p:nvSpPr>
          <p:cNvPr id="10" name="Content Placeholder 9"/>
          <p:cNvSpPr>
            <a:spLocks noGrp="1"/>
          </p:cNvSpPr>
          <p:nvPr>
            <p:ph sz="quarter" idx="4"/>
          </p:nvPr>
        </p:nvSpPr>
        <p:spPr>
          <a:xfrm>
            <a:off x="5867400" y="1295400"/>
            <a:ext cx="2971800" cy="2996357"/>
          </a:xfrm>
        </p:spPr>
        <p:txBody>
          <a:bodyPr/>
          <a:lstStyle/>
          <a:p>
            <a:pPr marL="0" indent="0">
              <a:buNone/>
            </a:pPr>
            <a:r>
              <a:rPr lang="en-US" sz="2000" b="1" dirty="0" smtClean="0"/>
              <a:t>Mary Viola</a:t>
            </a:r>
          </a:p>
          <a:p>
            <a:pPr marL="0" indent="0">
              <a:buNone/>
            </a:pPr>
            <a:r>
              <a:rPr lang="en-US" sz="2000" dirty="0" smtClean="0"/>
              <a:t>Program Director, Tufts Gordon Institute</a:t>
            </a:r>
          </a:p>
          <a:p>
            <a:pPr marL="0" indent="0">
              <a:buNone/>
            </a:pPr>
            <a:r>
              <a:rPr lang="en-US" sz="2000" dirty="0" smtClean="0">
                <a:hlinkClick r:id="rId5"/>
              </a:rPr>
              <a:t>mary.viola@tufts.edu</a:t>
            </a:r>
            <a:endParaRPr lang="en-US" sz="2000" dirty="0" smtClean="0"/>
          </a:p>
          <a:p>
            <a:pPr marL="0" indent="0">
              <a:buNone/>
            </a:pPr>
            <a:r>
              <a:rPr lang="en-US" sz="2000" dirty="0" smtClean="0"/>
              <a:t>617-627-4622</a:t>
            </a:r>
          </a:p>
          <a:p>
            <a:pPr marL="0" indent="0">
              <a:buNone/>
            </a:pPr>
            <a:endParaRPr lang="en-US" dirty="0"/>
          </a:p>
        </p:txBody>
      </p:sp>
      <p:sp>
        <p:nvSpPr>
          <p:cNvPr id="21" name="TextBox 20"/>
          <p:cNvSpPr txBox="1"/>
          <p:nvPr/>
        </p:nvSpPr>
        <p:spPr>
          <a:xfrm>
            <a:off x="2971800" y="5181600"/>
            <a:ext cx="5486400" cy="523220"/>
          </a:xfrm>
          <a:prstGeom prst="rect">
            <a:avLst/>
          </a:prstGeom>
          <a:noFill/>
        </p:spPr>
        <p:txBody>
          <a:bodyPr wrap="square" rtlCol="0">
            <a:spAutoFit/>
          </a:bodyPr>
          <a:lstStyle/>
          <a:p>
            <a:pPr algn="ctr"/>
            <a:r>
              <a:rPr lang="en-US" sz="2800" b="1" dirty="0" smtClean="0"/>
              <a:t>THANK YOU!</a:t>
            </a:r>
            <a:endParaRPr lang="en-US" sz="2800" b="1" dirty="0"/>
          </a:p>
        </p:txBody>
      </p:sp>
    </p:spTree>
    <p:extLst>
      <p:ext uri="{BB962C8B-B14F-4D97-AF65-F5344CB8AC3E}">
        <p14:creationId xmlns:p14="http://schemas.microsoft.com/office/powerpoint/2010/main" val="112966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sp>
        <p:nvSpPr>
          <p:cNvPr id="13" name="Rectangle 12"/>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3" name="Rectangle 2"/>
          <p:cNvSpPr/>
          <p:nvPr/>
        </p:nvSpPr>
        <p:spPr>
          <a:xfrm>
            <a:off x="3276600" y="1992243"/>
            <a:ext cx="5257800" cy="877163"/>
          </a:xfrm>
          <a:prstGeom prst="rect">
            <a:avLst/>
          </a:prstGeom>
        </p:spPr>
        <p:txBody>
          <a:bodyPr wrap="square">
            <a:spAutoFit/>
          </a:bodyPr>
          <a:lstStyle/>
          <a:p>
            <a:pPr algn="ctr">
              <a:spcAft>
                <a:spcPts val="1800"/>
              </a:spcAft>
            </a:pPr>
            <a:r>
              <a:rPr lang="en-US" dirty="0" smtClean="0">
                <a:solidFill>
                  <a:schemeClr val="bg1"/>
                </a:solidFill>
                <a:latin typeface="Gill Sans"/>
                <a:ea typeface="Arial Black" charset="0"/>
                <a:cs typeface="Gill Sans"/>
              </a:rPr>
              <a:t>Next </a:t>
            </a:r>
            <a:r>
              <a:rPr lang="en-US" dirty="0">
                <a:solidFill>
                  <a:schemeClr val="bg1"/>
                </a:solidFill>
                <a:latin typeface="Gill Sans"/>
                <a:ea typeface="Arial Black" charset="0"/>
                <a:cs typeface="Gill Sans"/>
              </a:rPr>
              <a:t>Steps for You</a:t>
            </a:r>
          </a:p>
          <a:p>
            <a:pPr algn="ctr">
              <a:spcAft>
                <a:spcPts val="1800"/>
              </a:spcAft>
            </a:pPr>
            <a:endParaRPr lang="en-US" dirty="0">
              <a:solidFill>
                <a:schemeClr val="bg1"/>
              </a:solidFill>
              <a:latin typeface="Gill Sans"/>
              <a:ea typeface="Arial Black" charset="0"/>
              <a:cs typeface="Gill Sans"/>
            </a:endParaRPr>
          </a:p>
        </p:txBody>
      </p:sp>
      <p:sp>
        <p:nvSpPr>
          <p:cNvPr id="5" name="Title 4"/>
          <p:cNvSpPr>
            <a:spLocks noGrp="1"/>
          </p:cNvSpPr>
          <p:nvPr>
            <p:ph type="title"/>
          </p:nvPr>
        </p:nvSpPr>
        <p:spPr>
          <a:xfrm>
            <a:off x="1371600" y="2590800"/>
            <a:ext cx="8229600" cy="1143000"/>
          </a:xfrm>
        </p:spPr>
        <p:txBody>
          <a:bodyPr/>
          <a:lstStyle/>
          <a:p>
            <a:r>
              <a:rPr lang="en-US" dirty="0" smtClean="0"/>
              <a:t>Introductions</a:t>
            </a:r>
            <a:endParaRPr lang="en-US" dirty="0"/>
          </a:p>
        </p:txBody>
      </p:sp>
    </p:spTree>
    <p:extLst>
      <p:ext uri="{BB962C8B-B14F-4D97-AF65-F5344CB8AC3E}">
        <p14:creationId xmlns:p14="http://schemas.microsoft.com/office/powerpoint/2010/main" val="17104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sp>
        <p:nvSpPr>
          <p:cNvPr id="13" name="Rectangle 12"/>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Who is Tufts University?</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sp>
        <p:nvSpPr>
          <p:cNvPr id="16" name="TextBox 51"/>
          <p:cNvSpPr txBox="1">
            <a:spLocks noChangeArrowheads="1"/>
          </p:cNvSpPr>
          <p:nvPr/>
        </p:nvSpPr>
        <p:spPr bwMode="auto">
          <a:xfrm>
            <a:off x="119949" y="1595918"/>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accent1">
                    <a:lumMod val="75000"/>
                  </a:schemeClr>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3" name="Rectangle 2"/>
          <p:cNvSpPr/>
          <p:nvPr/>
        </p:nvSpPr>
        <p:spPr>
          <a:xfrm>
            <a:off x="3276600" y="1992243"/>
            <a:ext cx="5257800" cy="3416320"/>
          </a:xfrm>
          <a:prstGeom prst="rect">
            <a:avLst/>
          </a:prstGeom>
        </p:spPr>
        <p:txBody>
          <a:bodyPr wrap="square">
            <a:spAutoFit/>
          </a:bodyPr>
          <a:lstStyle/>
          <a:p>
            <a:pPr algn="ctr">
              <a:spcAft>
                <a:spcPts val="1800"/>
              </a:spcAft>
            </a:pPr>
            <a:r>
              <a:rPr lang="en-US" dirty="0">
                <a:solidFill>
                  <a:schemeClr val="accent1">
                    <a:lumMod val="75000"/>
                  </a:schemeClr>
                </a:solidFill>
                <a:latin typeface="Gill Sans"/>
                <a:ea typeface="Arial Black" charset="0"/>
                <a:cs typeface="Gill Sans"/>
              </a:rPr>
              <a:t>Who is Tufts University?</a:t>
            </a:r>
          </a:p>
          <a:p>
            <a:pPr algn="ctr">
              <a:spcAft>
                <a:spcPts val="1800"/>
              </a:spcAft>
            </a:pPr>
            <a:r>
              <a:rPr lang="en-US" dirty="0">
                <a:solidFill>
                  <a:schemeClr val="accent1">
                    <a:lumMod val="75000"/>
                  </a:schemeClr>
                </a:solidFill>
                <a:latin typeface="Gill Sans"/>
                <a:ea typeface="Arial Black" charset="0"/>
                <a:cs typeface="Gill Sans"/>
              </a:rPr>
              <a:t>Our Conundrum</a:t>
            </a:r>
          </a:p>
          <a:p>
            <a:pPr algn="ctr">
              <a:spcAft>
                <a:spcPts val="1800"/>
              </a:spcAft>
            </a:pPr>
            <a:r>
              <a:rPr lang="en-US" dirty="0">
                <a:solidFill>
                  <a:schemeClr val="accent1">
                    <a:lumMod val="75000"/>
                  </a:schemeClr>
                </a:solidFill>
                <a:latin typeface="Gill Sans"/>
                <a:ea typeface="Arial Black" charset="0"/>
                <a:cs typeface="Gill Sans"/>
              </a:rPr>
              <a:t>Tufts Gordon Institute</a:t>
            </a:r>
          </a:p>
          <a:p>
            <a:pPr algn="ctr">
              <a:spcAft>
                <a:spcPts val="1800"/>
              </a:spcAft>
            </a:pPr>
            <a:r>
              <a:rPr lang="en-US" dirty="0">
                <a:solidFill>
                  <a:schemeClr val="accent1">
                    <a:lumMod val="75000"/>
                  </a:schemeClr>
                </a:solidFill>
                <a:latin typeface="Gill Sans"/>
                <a:ea typeface="Arial Black" charset="0"/>
                <a:cs typeface="Gill Sans"/>
              </a:rPr>
              <a:t>Obstacles to </a:t>
            </a:r>
            <a:r>
              <a:rPr lang="en-US" dirty="0" smtClean="0">
                <a:solidFill>
                  <a:schemeClr val="accent1">
                    <a:lumMod val="75000"/>
                  </a:schemeClr>
                </a:solidFill>
                <a:latin typeface="Gill Sans"/>
                <a:ea typeface="Arial Black" charset="0"/>
                <a:cs typeface="Gill Sans"/>
              </a:rPr>
              <a:t>Success</a:t>
            </a:r>
          </a:p>
          <a:p>
            <a:pPr algn="ctr">
              <a:spcAft>
                <a:spcPts val="1800"/>
              </a:spcAft>
            </a:pPr>
            <a:r>
              <a:rPr lang="en-US" dirty="0" smtClean="0">
                <a:solidFill>
                  <a:schemeClr val="accent1">
                    <a:lumMod val="75000"/>
                  </a:schemeClr>
                </a:solidFill>
                <a:latin typeface="Gill Sans"/>
                <a:ea typeface="Arial Black" charset="0"/>
                <a:cs typeface="Gill Sans"/>
              </a:rPr>
              <a:t>Next Steps for You</a:t>
            </a:r>
            <a:endParaRPr lang="en-US" dirty="0">
              <a:solidFill>
                <a:schemeClr val="accent1">
                  <a:lumMod val="75000"/>
                </a:schemeClr>
              </a:solidFill>
              <a:latin typeface="Gill Sans"/>
              <a:ea typeface="Arial Black" charset="0"/>
              <a:cs typeface="Gill Sans"/>
            </a:endParaRPr>
          </a:p>
          <a:p>
            <a:pPr algn="ctr">
              <a:spcAft>
                <a:spcPts val="1800"/>
              </a:spcAft>
            </a:pPr>
            <a:r>
              <a:rPr lang="en-US" dirty="0">
                <a:solidFill>
                  <a:schemeClr val="bg1"/>
                </a:solidFill>
                <a:latin typeface="Gill Sans"/>
                <a:ea typeface="Arial Black" charset="0"/>
                <a:cs typeface="Gill Sans"/>
              </a:rPr>
              <a:t>Next Steps for You</a:t>
            </a:r>
          </a:p>
          <a:p>
            <a:pPr algn="ctr">
              <a:spcAft>
                <a:spcPts val="1800"/>
              </a:spcAft>
            </a:pPr>
            <a:endParaRPr lang="en-US" dirty="0">
              <a:solidFill>
                <a:schemeClr val="bg1"/>
              </a:solidFill>
              <a:latin typeface="Gill Sans"/>
              <a:ea typeface="Arial Black" charset="0"/>
              <a:cs typeface="Gill Sans"/>
            </a:endParaRPr>
          </a:p>
        </p:txBody>
      </p:sp>
    </p:spTree>
    <p:extLst>
      <p:ext uri="{BB962C8B-B14F-4D97-AF65-F5344CB8AC3E}">
        <p14:creationId xmlns:p14="http://schemas.microsoft.com/office/powerpoint/2010/main" val="387546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sp>
        <p:nvSpPr>
          <p:cNvPr id="13" name="Rectangle 12"/>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Who is Tufts University?</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sp>
        <p:nvSpPr>
          <p:cNvPr id="16" name="TextBox 51"/>
          <p:cNvSpPr txBox="1">
            <a:spLocks noChangeArrowheads="1"/>
          </p:cNvSpPr>
          <p:nvPr/>
        </p:nvSpPr>
        <p:spPr bwMode="auto">
          <a:xfrm>
            <a:off x="119949" y="1595918"/>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bg1"/>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accent1">
                    <a:lumMod val="75000"/>
                  </a:schemeClr>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
        <p:nvSpPr>
          <p:cNvPr id="5" name="Content Placeholder 4"/>
          <p:cNvSpPr>
            <a:spLocks noGrp="1"/>
          </p:cNvSpPr>
          <p:nvPr>
            <p:ph sz="half" idx="2"/>
          </p:nvPr>
        </p:nvSpPr>
        <p:spPr>
          <a:xfrm>
            <a:off x="2406316" y="1402650"/>
            <a:ext cx="6432884" cy="2635950"/>
          </a:xfrm>
        </p:spPr>
        <p:txBody>
          <a:bodyPr>
            <a:normAutofit/>
          </a:bodyPr>
          <a:lstStyle/>
          <a:p>
            <a:r>
              <a:rPr lang="en-US" sz="2000" dirty="0" smtClean="0"/>
              <a:t>8 schools across 3 Massachusetts campuses</a:t>
            </a:r>
          </a:p>
          <a:p>
            <a:r>
              <a:rPr lang="en-US" sz="2000" dirty="0" smtClean="0"/>
              <a:t>European campus located in </a:t>
            </a:r>
            <a:r>
              <a:rPr lang="en-US" sz="2000" dirty="0" err="1" smtClean="0"/>
              <a:t>Talloires</a:t>
            </a:r>
            <a:r>
              <a:rPr lang="en-US" sz="2000" dirty="0" smtClean="0"/>
              <a:t>, France</a:t>
            </a:r>
          </a:p>
          <a:p>
            <a:r>
              <a:rPr lang="en-US" sz="2000" dirty="0" smtClean="0"/>
              <a:t>5117 undergraduate students</a:t>
            </a:r>
          </a:p>
          <a:p>
            <a:r>
              <a:rPr lang="en-US" sz="2000" dirty="0" smtClean="0"/>
              <a:t>5,588 graduate students</a:t>
            </a:r>
          </a:p>
          <a:p>
            <a:r>
              <a:rPr lang="en-US" sz="2000" dirty="0" smtClean="0"/>
              <a:t>1,315 Faculty</a:t>
            </a:r>
          </a:p>
          <a:p>
            <a:r>
              <a:rPr lang="en-US" sz="2000" dirty="0" smtClean="0"/>
              <a:t>3,195 staff</a:t>
            </a:r>
          </a:p>
          <a:p>
            <a:r>
              <a:rPr lang="en-US" sz="2000" dirty="0" smtClean="0"/>
              <a:t>6 libraries</a:t>
            </a:r>
          </a:p>
          <a:p>
            <a:endParaRPr lang="en-US" dirty="0" smtClean="0"/>
          </a:p>
          <a:p>
            <a:endParaRPr lang="en-US"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3495" y="3323594"/>
            <a:ext cx="4746558" cy="335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4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sp>
        <p:nvSpPr>
          <p:cNvPr id="13" name="Rectangle 12"/>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Our Conundrum</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sp>
        <p:nvSpPr>
          <p:cNvPr id="5" name="Content Placeholder 4"/>
          <p:cNvSpPr>
            <a:spLocks noGrp="1"/>
          </p:cNvSpPr>
          <p:nvPr>
            <p:ph sz="half" idx="2"/>
          </p:nvPr>
        </p:nvSpPr>
        <p:spPr>
          <a:xfrm>
            <a:off x="2406316" y="1402650"/>
            <a:ext cx="6432884" cy="4629788"/>
          </a:xfrm>
        </p:spPr>
        <p:txBody>
          <a:bodyPr>
            <a:normAutofit fontScale="77500" lnSpcReduction="20000"/>
          </a:bodyPr>
          <a:lstStyle/>
          <a:p>
            <a:r>
              <a:rPr lang="en-US" dirty="0"/>
              <a:t>Seasoned leaders reaching the end of their careers with no internal candidates qualified to assume their roles</a:t>
            </a:r>
          </a:p>
          <a:p>
            <a:r>
              <a:rPr lang="en-US" dirty="0"/>
              <a:t>A shortage of qualified external candidates</a:t>
            </a:r>
          </a:p>
          <a:p>
            <a:r>
              <a:rPr lang="en-US" dirty="0"/>
              <a:t>Motivated and talented new hires without the skills and experience to lead</a:t>
            </a:r>
          </a:p>
          <a:p>
            <a:r>
              <a:rPr lang="en-US" dirty="0"/>
              <a:t>Extremely limited financial </a:t>
            </a:r>
            <a:r>
              <a:rPr lang="en-US" dirty="0" smtClean="0"/>
              <a:t>resources </a:t>
            </a:r>
            <a:endParaRPr lang="en-US" dirty="0"/>
          </a:p>
          <a:p>
            <a:r>
              <a:rPr lang="en-US" dirty="0"/>
              <a:t>Complex, decentralized support structure that inhibited our ability to work collaboratively across organizational units</a:t>
            </a:r>
          </a:p>
          <a:p>
            <a:r>
              <a:rPr lang="en-US" dirty="0"/>
              <a:t>Lack of shared goals across the University</a:t>
            </a:r>
          </a:p>
          <a:p>
            <a:r>
              <a:rPr lang="en-US" dirty="0"/>
              <a:t>Aggressive plans for innovation and expansion </a:t>
            </a:r>
            <a:r>
              <a:rPr lang="en-US" dirty="0" smtClean="0"/>
              <a:t>of technology </a:t>
            </a:r>
            <a:r>
              <a:rPr lang="en-US" dirty="0"/>
              <a:t>services</a:t>
            </a:r>
          </a:p>
          <a:p>
            <a:r>
              <a:rPr lang="en-US" dirty="0"/>
              <a:t>A general lack of staff leadership skills</a:t>
            </a:r>
          </a:p>
          <a:p>
            <a:endParaRPr lang="en-US"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19"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bg1"/>
                </a:solidFill>
                <a:latin typeface="Gill Sans"/>
                <a:ea typeface="Arial Black" charset="0"/>
                <a:cs typeface="Gill Sans"/>
              </a:rPr>
              <a:t>Our Conundrum</a:t>
            </a:r>
          </a:p>
          <a:p>
            <a:pPr algn="r" eaLnBrk="1" hangingPunct="1">
              <a:spcAft>
                <a:spcPts val="1800"/>
              </a:spcAft>
            </a:pPr>
            <a:r>
              <a:rPr lang="en-US" sz="1400" dirty="0">
                <a:solidFill>
                  <a:schemeClr val="accent1">
                    <a:lumMod val="75000"/>
                  </a:schemeClr>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286774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sp>
        <p:nvSpPr>
          <p:cNvPr id="13" name="Rectangle 12"/>
          <p:cNvSpPr/>
          <p:nvPr/>
        </p:nvSpPr>
        <p:spPr>
          <a:xfrm>
            <a:off x="2288332" y="-3322"/>
            <a:ext cx="6865581" cy="836760"/>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Tufts Gordon Institute</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20" name="Rectangle 3"/>
          <p:cNvSpPr txBox="1">
            <a:spLocks noChangeArrowheads="1"/>
          </p:cNvSpPr>
          <p:nvPr/>
        </p:nvSpPr>
        <p:spPr bwMode="auto">
          <a:xfrm>
            <a:off x="2590800" y="121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16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1400">
                <a:solidFill>
                  <a:srgbClr val="000000"/>
                </a:solidFill>
                <a:latin typeface="+mn-lt"/>
                <a:ea typeface="+mn-ea"/>
              </a:defRPr>
            </a:lvl2pPr>
            <a:lvl3pPr marL="1143000" indent="-228600" algn="l" rtl="0" eaLnBrk="0" fontAlgn="base" hangingPunct="0">
              <a:spcBef>
                <a:spcPct val="20000"/>
              </a:spcBef>
              <a:spcAft>
                <a:spcPct val="0"/>
              </a:spcAft>
              <a:buChar char="•"/>
              <a:defRPr sz="1200">
                <a:solidFill>
                  <a:srgbClr val="000000"/>
                </a:solidFill>
                <a:latin typeface="+mn-lt"/>
                <a:ea typeface="+mn-ea"/>
              </a:defRPr>
            </a:lvl3pPr>
            <a:lvl4pPr marL="1600200" indent="-228600" algn="l" rtl="0" eaLnBrk="0" fontAlgn="base" hangingPunct="0">
              <a:spcBef>
                <a:spcPct val="20000"/>
              </a:spcBef>
              <a:spcAft>
                <a:spcPct val="0"/>
              </a:spcAft>
              <a:buChar char="–"/>
              <a:defRPr sz="1200">
                <a:solidFill>
                  <a:srgbClr val="000000"/>
                </a:solidFill>
                <a:latin typeface="+mn-lt"/>
                <a:ea typeface="+mn-ea"/>
              </a:defRPr>
            </a:lvl4pPr>
            <a:lvl5pPr marL="2057400" indent="-228600" algn="l" rtl="0" eaLnBrk="0" fontAlgn="base" hangingPunct="0">
              <a:spcBef>
                <a:spcPct val="20000"/>
              </a:spcBef>
              <a:spcAft>
                <a:spcPct val="0"/>
              </a:spcAft>
              <a:defRPr sz="1200">
                <a:solidFill>
                  <a:srgbClr val="636363"/>
                </a:solidFill>
                <a:latin typeface="+mn-lt"/>
                <a:ea typeface="+mn-ea"/>
              </a:defRPr>
            </a:lvl5pPr>
            <a:lvl6pPr marL="2514600" indent="-228600" algn="l" rtl="0" fontAlgn="base">
              <a:spcBef>
                <a:spcPct val="20000"/>
              </a:spcBef>
              <a:spcAft>
                <a:spcPct val="0"/>
              </a:spcAft>
              <a:defRPr sz="1200">
                <a:solidFill>
                  <a:srgbClr val="636363"/>
                </a:solidFill>
                <a:latin typeface="+mn-lt"/>
                <a:ea typeface="+mn-ea"/>
              </a:defRPr>
            </a:lvl6pPr>
            <a:lvl7pPr marL="2971800" indent="-228600" algn="l" rtl="0" fontAlgn="base">
              <a:spcBef>
                <a:spcPct val="20000"/>
              </a:spcBef>
              <a:spcAft>
                <a:spcPct val="0"/>
              </a:spcAft>
              <a:defRPr sz="1200">
                <a:solidFill>
                  <a:srgbClr val="636363"/>
                </a:solidFill>
                <a:latin typeface="+mn-lt"/>
                <a:ea typeface="+mn-ea"/>
              </a:defRPr>
            </a:lvl7pPr>
            <a:lvl8pPr marL="3429000" indent="-228600" algn="l" rtl="0" fontAlgn="base">
              <a:spcBef>
                <a:spcPct val="20000"/>
              </a:spcBef>
              <a:spcAft>
                <a:spcPct val="0"/>
              </a:spcAft>
              <a:defRPr sz="1200">
                <a:solidFill>
                  <a:srgbClr val="636363"/>
                </a:solidFill>
                <a:latin typeface="+mn-lt"/>
                <a:ea typeface="+mn-ea"/>
              </a:defRPr>
            </a:lvl8pPr>
            <a:lvl9pPr marL="3886200" indent="-228600" algn="l" rtl="0" fontAlgn="base">
              <a:spcBef>
                <a:spcPct val="20000"/>
              </a:spcBef>
              <a:spcAft>
                <a:spcPct val="0"/>
              </a:spcAft>
              <a:defRPr sz="1200">
                <a:solidFill>
                  <a:srgbClr val="636363"/>
                </a:solidFill>
                <a:latin typeface="+mn-lt"/>
                <a:ea typeface="+mn-ea"/>
              </a:defRPr>
            </a:lvl9pPr>
          </a:lstStyle>
          <a:p>
            <a:pPr algn="ctr" eaLnBrk="1" hangingPunct="1">
              <a:buFontTx/>
              <a:buNone/>
              <a:defRPr/>
            </a:pPr>
            <a:r>
              <a:rPr lang="en-US" sz="2800" dirty="0" smtClean="0">
                <a:solidFill>
                  <a:schemeClr val="tx1">
                    <a:lumMod val="75000"/>
                  </a:schemeClr>
                </a:solidFill>
                <a:latin typeface="+mj-lt"/>
              </a:rPr>
              <a:t>Transforming</a:t>
            </a:r>
          </a:p>
          <a:p>
            <a:pPr algn="ctr" eaLnBrk="1" hangingPunct="1">
              <a:buFontTx/>
              <a:buNone/>
              <a:defRPr/>
            </a:pPr>
            <a:r>
              <a:rPr lang="en-US" sz="2800" dirty="0">
                <a:solidFill>
                  <a:schemeClr val="tx1">
                    <a:lumMod val="75000"/>
                  </a:schemeClr>
                </a:solidFill>
                <a:latin typeface="+mj-lt"/>
              </a:rPr>
              <a:t>T</a:t>
            </a:r>
            <a:r>
              <a:rPr lang="en-US" sz="2800" dirty="0" smtClean="0">
                <a:solidFill>
                  <a:schemeClr val="tx1">
                    <a:lumMod val="75000"/>
                  </a:schemeClr>
                </a:solidFill>
                <a:latin typeface="+mj-lt"/>
              </a:rPr>
              <a:t>echnical Professionals into Leaders</a:t>
            </a:r>
            <a:endParaRPr lang="en-US" sz="2800" dirty="0">
              <a:solidFill>
                <a:schemeClr val="tx1">
                  <a:lumMod val="75000"/>
                </a:schemeClr>
              </a:solidFill>
              <a:latin typeface="+mj-lt"/>
            </a:endParaRPr>
          </a:p>
        </p:txBody>
      </p:sp>
      <p:pic>
        <p:nvPicPr>
          <p:cNvPr id="22" name="Picture 10" descr="2008 Orientation photos 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472" y="2362200"/>
            <a:ext cx="5829300" cy="3886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bg1"/>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195872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Tufts Gordon Institute</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24" name="TextBox 23"/>
          <p:cNvSpPr txBox="1">
            <a:spLocks noChangeArrowheads="1"/>
          </p:cNvSpPr>
          <p:nvPr/>
        </p:nvSpPr>
        <p:spPr bwMode="auto">
          <a:xfrm>
            <a:off x="2457360" y="3733800"/>
            <a:ext cx="6577935" cy="224676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ja-JP" altLang="en-US" sz="1400"/>
              <a:t>“</a:t>
            </a:r>
            <a:r>
              <a:rPr lang="en-US" altLang="ja-JP" sz="1400"/>
              <a:t>U.S. businesses spent $171.5 billion on learning and development in 2010, the most recent year for which data is available, according to the American Society for Training and Development.</a:t>
            </a:r>
            <a:r>
              <a:rPr lang="ja-JP" altLang="en-US" sz="1400"/>
              <a:t>”</a:t>
            </a:r>
            <a:endParaRPr lang="en-US" altLang="ja-JP" sz="1400"/>
          </a:p>
          <a:p>
            <a:endParaRPr lang="en-US" sz="1400"/>
          </a:p>
          <a:p>
            <a:r>
              <a:rPr lang="ja-JP" altLang="en-US" sz="1400" b="1">
                <a:solidFill>
                  <a:srgbClr val="0D0D0D"/>
                </a:solidFill>
              </a:rPr>
              <a:t>“</a:t>
            </a:r>
            <a:r>
              <a:rPr lang="en-US" altLang="ja-JP" sz="1400" b="1">
                <a:solidFill>
                  <a:srgbClr val="0D0D0D"/>
                </a:solidFill>
              </a:rPr>
              <a:t>Getting these programs to work, though is tricky.  Management experts say it is all well and good to send employees to classes, but to get the lessons to stick, employees need to apply them to their daily work lives.</a:t>
            </a:r>
            <a:r>
              <a:rPr lang="ja-JP" altLang="en-US" sz="1400" b="1">
                <a:solidFill>
                  <a:srgbClr val="0D0D0D"/>
                </a:solidFill>
              </a:rPr>
              <a:t>”</a:t>
            </a:r>
            <a:endParaRPr lang="en-US" altLang="ja-JP" sz="1400" b="1">
              <a:solidFill>
                <a:srgbClr val="0D0D0D"/>
              </a:solidFill>
            </a:endParaRPr>
          </a:p>
          <a:p>
            <a:endParaRPr lang="en-US" sz="1400"/>
          </a:p>
          <a:p>
            <a:r>
              <a:rPr lang="en-US" sz="1400" i="1"/>
              <a:t>Excerpts from the Wall Street Journal article, </a:t>
            </a:r>
            <a:r>
              <a:rPr lang="ja-JP" altLang="en-US" sz="1400" i="1"/>
              <a:t>“</a:t>
            </a:r>
            <a:r>
              <a:rPr lang="en-US" altLang="ja-JP" sz="1400" i="1"/>
              <a:t>Google</a:t>
            </a:r>
            <a:r>
              <a:rPr lang="ja-JP" altLang="en-US" sz="1400" i="1"/>
              <a:t>’</a:t>
            </a:r>
            <a:r>
              <a:rPr lang="en-US" altLang="ja-JP" sz="1400" i="1"/>
              <a:t>s Algorithms For Talent</a:t>
            </a:r>
            <a:r>
              <a:rPr lang="ja-JP" altLang="en-US" sz="1400" i="1"/>
              <a:t>”</a:t>
            </a:r>
            <a:r>
              <a:rPr lang="en-US" altLang="ja-JP" sz="1400" i="1"/>
              <a:t>  </a:t>
            </a:r>
          </a:p>
          <a:p>
            <a:r>
              <a:rPr lang="en-US" sz="1400" i="1"/>
              <a:t>July 5, 2012.</a:t>
            </a:r>
          </a:p>
        </p:txBody>
      </p:sp>
      <p:sp>
        <p:nvSpPr>
          <p:cNvPr id="25" name="TextBox 4"/>
          <p:cNvSpPr txBox="1">
            <a:spLocks noChangeArrowheads="1"/>
          </p:cNvSpPr>
          <p:nvPr/>
        </p:nvSpPr>
        <p:spPr bwMode="auto">
          <a:xfrm>
            <a:off x="2508994" y="1385739"/>
            <a:ext cx="64746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i="1" dirty="0"/>
              <a:t>“</a:t>
            </a:r>
            <a:r>
              <a:rPr lang="en-US" i="1" dirty="0"/>
              <a:t>Tell me and I will forget. Show me and I may remember. </a:t>
            </a:r>
            <a:endParaRPr lang="en-US" i="1" dirty="0" smtClean="0"/>
          </a:p>
          <a:p>
            <a:r>
              <a:rPr lang="en-US" i="1" dirty="0" smtClean="0"/>
              <a:t>Involve </a:t>
            </a:r>
            <a:r>
              <a:rPr lang="en-US" i="1" dirty="0"/>
              <a:t>me and I will understand.</a:t>
            </a:r>
            <a:r>
              <a:rPr lang="en-US" altLang="en-US" i="1" dirty="0"/>
              <a:t>”</a:t>
            </a:r>
            <a:endParaRPr lang="en-US" altLang="ja-JP" dirty="0"/>
          </a:p>
          <a:p>
            <a:r>
              <a:rPr lang="en-US" dirty="0"/>
              <a:t>                        -Chinese Proverb</a:t>
            </a:r>
          </a:p>
        </p:txBody>
      </p:sp>
      <p:sp>
        <p:nvSpPr>
          <p:cNvPr id="28"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bg1"/>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29251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Tufts Gordon Institute</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pic>
        <p:nvPicPr>
          <p:cNvPr id="13" name="Picture 1" descr="C:\BMK Green\BMK Grren Samle Report page jpgs\Pat Sample with Verbatims_Page_01.jpg"/>
          <p:cNvPicPr>
            <a:picLocks noChangeAspect="1" noChangeArrowheads="1"/>
          </p:cNvPicPr>
          <p:nvPr/>
        </p:nvPicPr>
        <p:blipFill>
          <a:blip r:embed="rId6" cstate="print">
            <a:extLst>
              <a:ext uri="{28A0092B-C50C-407E-A947-70E740481C1C}">
                <a14:useLocalDpi xmlns:a14="http://schemas.microsoft.com/office/drawing/2010/main" val="0"/>
              </a:ext>
            </a:extLst>
          </a:blip>
          <a:srcRect l="4800" t="4947" r="3970" b="7243"/>
          <a:stretch>
            <a:fillRect/>
          </a:stretch>
        </p:blipFill>
        <p:spPr bwMode="auto">
          <a:xfrm>
            <a:off x="2485983" y="2057400"/>
            <a:ext cx="2515352" cy="313327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53000" y="1574205"/>
            <a:ext cx="4114801" cy="4401205"/>
          </a:xfrm>
          <a:prstGeom prst="rect">
            <a:avLst/>
          </a:prstGeom>
        </p:spPr>
        <p:txBody>
          <a:bodyPr wrap="square">
            <a:spAutoFit/>
          </a:bodyPr>
          <a:lstStyle/>
          <a:p>
            <a:pPr marL="342900" indent="-342900">
              <a:buFont typeface="Arial" pitchFamily="34" charset="0"/>
              <a:buChar char="•"/>
            </a:pPr>
            <a:r>
              <a:rPr lang="en-US" sz="2000" dirty="0"/>
              <a:t>Classroom instruction customized to </a:t>
            </a:r>
            <a:r>
              <a:rPr lang="en-US" sz="2000" dirty="0" smtClean="0"/>
              <a:t>the needs of Tufts’ technology professionals</a:t>
            </a:r>
          </a:p>
          <a:p>
            <a:pPr marL="342900" indent="-342900">
              <a:buFont typeface="Arial" pitchFamily="34" charset="0"/>
              <a:buChar char="•"/>
            </a:pPr>
            <a:r>
              <a:rPr lang="en-US" sz="2000" dirty="0" smtClean="0"/>
              <a:t>17 </a:t>
            </a:r>
            <a:r>
              <a:rPr lang="en-US" sz="2000" dirty="0"/>
              <a:t>three hour classes over 6 </a:t>
            </a:r>
            <a:r>
              <a:rPr lang="en-US" sz="2000" dirty="0" smtClean="0"/>
              <a:t>months</a:t>
            </a:r>
          </a:p>
          <a:p>
            <a:pPr marL="800100" lvl="1" indent="-342900">
              <a:buFont typeface="Arial" pitchFamily="34" charset="0"/>
              <a:buChar char="•"/>
            </a:pPr>
            <a:r>
              <a:rPr lang="en-US" sz="2000" dirty="0" smtClean="0"/>
              <a:t>Lectures</a:t>
            </a:r>
            <a:r>
              <a:rPr lang="en-US" sz="2000" dirty="0"/>
              <a:t>, case studies, role plays, participant </a:t>
            </a:r>
            <a:r>
              <a:rPr lang="en-US" sz="2000" dirty="0" smtClean="0"/>
              <a:t>presentations</a:t>
            </a:r>
          </a:p>
          <a:p>
            <a:pPr marL="800100" lvl="1" indent="-342900">
              <a:buFont typeface="Arial" pitchFamily="34" charset="0"/>
              <a:buChar char="•"/>
            </a:pPr>
            <a:r>
              <a:rPr lang="en-US" sz="2000" dirty="0" smtClean="0"/>
              <a:t>2 </a:t>
            </a:r>
            <a:r>
              <a:rPr lang="en-US" sz="2000" dirty="0"/>
              <a:t>modules/3 instructors</a:t>
            </a:r>
          </a:p>
          <a:p>
            <a:pPr marL="1257300" lvl="2" indent="-342900">
              <a:buFont typeface="Arial" pitchFamily="34" charset="0"/>
              <a:buChar char="•"/>
            </a:pPr>
            <a:r>
              <a:rPr lang="en-US" altLang="en-US" sz="2000" dirty="0"/>
              <a:t>“</a:t>
            </a:r>
            <a:r>
              <a:rPr lang="en-US" sz="2000" dirty="0"/>
              <a:t>Learning to Lead</a:t>
            </a:r>
            <a:r>
              <a:rPr lang="en-US" altLang="en-US" sz="2000" dirty="0"/>
              <a:t>”</a:t>
            </a:r>
            <a:r>
              <a:rPr lang="en-US" sz="2000" dirty="0"/>
              <a:t> </a:t>
            </a:r>
          </a:p>
          <a:p>
            <a:pPr marL="1257300" lvl="2" indent="-342900">
              <a:buFont typeface="Arial" pitchFamily="34" charset="0"/>
              <a:buChar char="•"/>
            </a:pPr>
            <a:r>
              <a:rPr lang="en-US" altLang="en-US" sz="2000" dirty="0"/>
              <a:t>“</a:t>
            </a:r>
            <a:r>
              <a:rPr lang="en-US" sz="2000" dirty="0"/>
              <a:t>Conflict Management</a:t>
            </a:r>
            <a:r>
              <a:rPr lang="en-US" altLang="en-US" sz="2000" dirty="0"/>
              <a:t>”</a:t>
            </a:r>
            <a:endParaRPr lang="en-US" sz="2000" dirty="0"/>
          </a:p>
          <a:p>
            <a:pPr marL="342900" indent="-342900">
              <a:buFont typeface="Arial" pitchFamily="34" charset="0"/>
              <a:buChar char="•"/>
            </a:pPr>
            <a:r>
              <a:rPr lang="en-US" sz="2000" dirty="0"/>
              <a:t>Individual coaching with 360 degree feedback </a:t>
            </a:r>
          </a:p>
          <a:p>
            <a:pPr marL="342900" indent="-342900">
              <a:buFont typeface="Arial" pitchFamily="34" charset="0"/>
              <a:buChar char="•"/>
            </a:pPr>
            <a:r>
              <a:rPr lang="en-US" sz="2000" dirty="0"/>
              <a:t>Team Project</a:t>
            </a:r>
          </a:p>
        </p:txBody>
      </p:sp>
      <p:sp>
        <p:nvSpPr>
          <p:cNvPr id="19"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bg1"/>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111325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9548" y="-3323"/>
            <a:ext cx="6284451" cy="836761"/>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ill Sans"/>
            </a:endParaRPr>
          </a:p>
        </p:txBody>
      </p:sp>
      <p:cxnSp>
        <p:nvCxnSpPr>
          <p:cNvPr id="4" name="Straight Connector 3"/>
          <p:cNvCxnSpPr/>
          <p:nvPr/>
        </p:nvCxnSpPr>
        <p:spPr>
          <a:xfrm flipV="1">
            <a:off x="2288332" y="3"/>
            <a:ext cx="0" cy="6857997"/>
          </a:xfrm>
          <a:prstGeom prst="line">
            <a:avLst/>
          </a:prstGeom>
          <a:ln w="127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833438"/>
            <a:ext cx="2288332" cy="4980313"/>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pic>
        <p:nvPicPr>
          <p:cNvPr id="21" name="Picture 20" descr="TuftsU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5" y="6032438"/>
            <a:ext cx="2037640" cy="677697"/>
          </a:xfrm>
          <a:prstGeom prst="rect">
            <a:avLst/>
          </a:prstGeom>
        </p:spPr>
      </p:pic>
      <p:sp>
        <p:nvSpPr>
          <p:cNvPr id="26" name="Rectangle 25"/>
          <p:cNvSpPr/>
          <p:nvPr/>
        </p:nvSpPr>
        <p:spPr>
          <a:xfrm>
            <a:off x="1994825" y="512577"/>
            <a:ext cx="7195373" cy="610141"/>
          </a:xfrm>
          <a:prstGeom prst="rect">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90"/>
              </a:solidFill>
              <a:latin typeface="Gill Sans"/>
            </a:endParaRPr>
          </a:p>
        </p:txBody>
      </p:sp>
      <p:sp>
        <p:nvSpPr>
          <p:cNvPr id="12" name="TextBox 11"/>
          <p:cNvSpPr txBox="1">
            <a:spLocks noChangeArrowheads="1"/>
          </p:cNvSpPr>
          <p:nvPr/>
        </p:nvSpPr>
        <p:spPr bwMode="auto">
          <a:xfrm>
            <a:off x="3511207" y="454849"/>
            <a:ext cx="5472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smtClean="0">
                <a:solidFill>
                  <a:schemeClr val="bg1">
                    <a:lumMod val="95000"/>
                  </a:schemeClr>
                </a:solidFill>
                <a:latin typeface="Gill Sans"/>
                <a:cs typeface="Gill Sans"/>
              </a:rPr>
              <a:t>Tufts Gordon Institute</a:t>
            </a:r>
            <a:endParaRPr lang="en-US" sz="2000" i="1" dirty="0">
              <a:solidFill>
                <a:schemeClr val="bg1">
                  <a:lumMod val="95000"/>
                </a:schemeClr>
              </a:solidFill>
              <a:latin typeface="Gill Sans"/>
              <a:cs typeface="Gill Sans"/>
            </a:endParaRPr>
          </a:p>
        </p:txBody>
      </p:sp>
      <p:pic>
        <p:nvPicPr>
          <p:cNvPr id="14" name="Picture 13" descr="ballouHall_blue.jpg"/>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18073" y="798754"/>
            <a:ext cx="2288332" cy="498031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2" y="5970372"/>
            <a:ext cx="2058898" cy="709540"/>
          </a:xfrm>
          <a:prstGeom prst="rect">
            <a:avLst/>
          </a:prstGeom>
        </p:spPr>
      </p:pic>
      <p:sp>
        <p:nvSpPr>
          <p:cNvPr id="20" name="Content Placeholder 2"/>
          <p:cNvSpPr>
            <a:spLocks noGrp="1"/>
          </p:cNvSpPr>
          <p:nvPr>
            <p:ph idx="1"/>
          </p:nvPr>
        </p:nvSpPr>
        <p:spPr>
          <a:xfrm>
            <a:off x="3124200" y="1447800"/>
            <a:ext cx="5562600" cy="3048000"/>
          </a:xfrm>
        </p:spPr>
        <p:txBody>
          <a:bodyPr>
            <a:normAutofit lnSpcReduction="10000"/>
          </a:bodyPr>
          <a:lstStyle/>
          <a:p>
            <a:r>
              <a:rPr lang="en-US" sz="2800" dirty="0" smtClean="0"/>
              <a:t>The Project</a:t>
            </a:r>
          </a:p>
          <a:p>
            <a:pPr lvl="1"/>
            <a:r>
              <a:rPr lang="en-US" sz="2000" dirty="0" smtClean="0"/>
              <a:t>Participants identified chronic issues in IT organization</a:t>
            </a:r>
          </a:p>
          <a:p>
            <a:pPr lvl="1"/>
            <a:r>
              <a:rPr lang="en-US" sz="2000" dirty="0" smtClean="0"/>
              <a:t>Self selected teams of 2-6 participants</a:t>
            </a:r>
          </a:p>
          <a:p>
            <a:pPr lvl="1"/>
            <a:r>
              <a:rPr lang="en-US" sz="2000" dirty="0" smtClean="0"/>
              <a:t>Applied classroom concepts to achieve learning and results</a:t>
            </a:r>
          </a:p>
          <a:p>
            <a:pPr lvl="1"/>
            <a:r>
              <a:rPr lang="en-US" sz="2000" dirty="0" smtClean="0"/>
              <a:t>Accountability built in:  CIO and Sr. Managers attended final presentations</a:t>
            </a:r>
          </a:p>
          <a:p>
            <a:pPr>
              <a:buFontTx/>
              <a:buNone/>
            </a:pPr>
            <a:r>
              <a:rPr lang="en-US" sz="2000" dirty="0" smtClean="0"/>
              <a:t> </a:t>
            </a:r>
          </a:p>
          <a:p>
            <a:endParaRPr lang="en-US" sz="2000" dirty="0" smtClean="0"/>
          </a:p>
          <a:p>
            <a:pPr lvl="1"/>
            <a:endParaRPr lang="en-US" sz="1800" dirty="0" smtClean="0"/>
          </a:p>
          <a:p>
            <a:endParaRPr lang="en-US" sz="1800" dirty="0" smtClean="0"/>
          </a:p>
          <a:p>
            <a:endParaRPr lang="en-US" dirty="0" smtClean="0"/>
          </a:p>
          <a:p>
            <a:endParaRPr lang="en-US" dirty="0" smtClean="0"/>
          </a:p>
        </p:txBody>
      </p:sp>
      <p:pic>
        <p:nvPicPr>
          <p:cNvPr id="22" name="Picture 5" descr="Tufts SOE_134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419600"/>
            <a:ext cx="35512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51"/>
          <p:cNvSpPr txBox="1">
            <a:spLocks noChangeArrowheads="1"/>
          </p:cNvSpPr>
          <p:nvPr/>
        </p:nvSpPr>
        <p:spPr bwMode="auto">
          <a:xfrm>
            <a:off x="106484" y="1752600"/>
            <a:ext cx="212116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ts val="1800"/>
              </a:spcAft>
            </a:pPr>
            <a:r>
              <a:rPr lang="en-US" sz="1400" dirty="0">
                <a:solidFill>
                  <a:schemeClr val="accent1">
                    <a:lumMod val="75000"/>
                  </a:schemeClr>
                </a:solidFill>
                <a:latin typeface="Gill Sans"/>
                <a:ea typeface="Arial Black" charset="0"/>
                <a:cs typeface="Gill Sans"/>
              </a:rPr>
              <a:t>Who is Tufts University?</a:t>
            </a:r>
          </a:p>
          <a:p>
            <a:pPr algn="r" eaLnBrk="1" hangingPunct="1">
              <a:spcAft>
                <a:spcPts val="1800"/>
              </a:spcAft>
            </a:pPr>
            <a:r>
              <a:rPr lang="en-US" sz="1400" dirty="0">
                <a:solidFill>
                  <a:schemeClr val="accent1">
                    <a:lumMod val="75000"/>
                  </a:schemeClr>
                </a:solidFill>
                <a:latin typeface="Gill Sans"/>
                <a:ea typeface="Arial Black" charset="0"/>
                <a:cs typeface="Gill Sans"/>
              </a:rPr>
              <a:t>Our Conundrum</a:t>
            </a:r>
          </a:p>
          <a:p>
            <a:pPr algn="r" eaLnBrk="1" hangingPunct="1">
              <a:spcAft>
                <a:spcPts val="1800"/>
              </a:spcAft>
            </a:pPr>
            <a:r>
              <a:rPr lang="en-US" sz="1400" dirty="0">
                <a:solidFill>
                  <a:schemeClr val="bg1"/>
                </a:solidFill>
                <a:latin typeface="Gill Sans"/>
                <a:ea typeface="Arial Black" charset="0"/>
                <a:cs typeface="Gill Sans"/>
              </a:rPr>
              <a:t>Tufts Gordon Institute</a:t>
            </a:r>
          </a:p>
          <a:p>
            <a:pPr algn="r" eaLnBrk="1" hangingPunct="1">
              <a:spcAft>
                <a:spcPts val="1800"/>
              </a:spcAft>
            </a:pPr>
            <a:r>
              <a:rPr lang="en-US" sz="1400" dirty="0" smtClean="0">
                <a:solidFill>
                  <a:schemeClr val="accent1">
                    <a:lumMod val="75000"/>
                  </a:schemeClr>
                </a:solidFill>
                <a:latin typeface="Gill Sans"/>
                <a:ea typeface="Arial Black" charset="0"/>
                <a:cs typeface="Gill Sans"/>
              </a:rPr>
              <a:t>Obstacles </a:t>
            </a:r>
            <a:r>
              <a:rPr lang="en-US" sz="1400" dirty="0">
                <a:solidFill>
                  <a:schemeClr val="accent1">
                    <a:lumMod val="75000"/>
                  </a:schemeClr>
                </a:solidFill>
                <a:latin typeface="Gill Sans"/>
                <a:ea typeface="Arial Black" charset="0"/>
                <a:cs typeface="Gill Sans"/>
              </a:rPr>
              <a:t>to Success</a:t>
            </a:r>
          </a:p>
          <a:p>
            <a:pPr algn="r" eaLnBrk="1" hangingPunct="1">
              <a:spcAft>
                <a:spcPts val="1800"/>
              </a:spcAft>
            </a:pPr>
            <a:r>
              <a:rPr lang="en-US" sz="1400" dirty="0" smtClean="0">
                <a:solidFill>
                  <a:srgbClr val="376092"/>
                </a:solidFill>
                <a:latin typeface="Gill Sans"/>
                <a:ea typeface="Arial Black" charset="0"/>
                <a:cs typeface="Gill Sans"/>
              </a:rPr>
              <a:t>Next Steps for You</a:t>
            </a:r>
            <a:endParaRPr lang="en-US" sz="1400" dirty="0">
              <a:solidFill>
                <a:srgbClr val="376092"/>
              </a:solidFill>
              <a:latin typeface="Gill Sans"/>
              <a:ea typeface="Arial Black" charset="0"/>
              <a:cs typeface="Gill Sans"/>
            </a:endParaRPr>
          </a:p>
          <a:p>
            <a:pPr algn="r" eaLnBrk="1" hangingPunct="1">
              <a:spcAft>
                <a:spcPts val="1800"/>
              </a:spcAft>
            </a:pPr>
            <a:endParaRPr lang="en-US" sz="1400" dirty="0" smtClean="0">
              <a:solidFill>
                <a:schemeClr val="bg1"/>
              </a:solidFill>
              <a:latin typeface="Gill Sans"/>
              <a:ea typeface="Arial Black" charset="0"/>
              <a:cs typeface="Gill Sans"/>
            </a:endParaRPr>
          </a:p>
        </p:txBody>
      </p:sp>
    </p:spTree>
    <p:extLst>
      <p:ext uri="{BB962C8B-B14F-4D97-AF65-F5344CB8AC3E}">
        <p14:creationId xmlns:p14="http://schemas.microsoft.com/office/powerpoint/2010/main" val="411712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2717</TotalTime>
  <Words>941</Words>
  <Application>Microsoft Macintosh PowerPoint</Application>
  <PresentationFormat>On-screen Show (4:3)</PresentationFormat>
  <Paragraphs>187</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secret sauce ?</vt:lpstr>
      <vt:lpstr>“A sense of humor is part of the art of leadership, of getting along with people, of getting things done.” -Dwight D. Eisenhower</vt:lpstr>
      <vt:lpstr>Questions?</vt:lpstr>
      <vt:lpstr>Next Steps for YOU</vt:lpstr>
      <vt:lpstr>PowerPoint Presentation</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Irish</dc:creator>
  <cp:lastModifiedBy>Mary Viola</cp:lastModifiedBy>
  <cp:revision>25</cp:revision>
  <dcterms:created xsi:type="dcterms:W3CDTF">2012-08-08T19:09:46Z</dcterms:created>
  <dcterms:modified xsi:type="dcterms:W3CDTF">2012-11-08T17:15:56Z</dcterms:modified>
</cp:coreProperties>
</file>