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handoutMasterIdLst>
    <p:handoutMasterId r:id="rId56"/>
  </p:handoutMasterIdLst>
  <p:sldIdLst>
    <p:sldId id="286" r:id="rId2"/>
    <p:sldId id="258" r:id="rId3"/>
    <p:sldId id="330" r:id="rId4"/>
    <p:sldId id="309" r:id="rId5"/>
    <p:sldId id="259" r:id="rId6"/>
    <p:sldId id="331" r:id="rId7"/>
    <p:sldId id="332" r:id="rId8"/>
    <p:sldId id="290" r:id="rId9"/>
    <p:sldId id="289" r:id="rId10"/>
    <p:sldId id="292" r:id="rId11"/>
    <p:sldId id="333" r:id="rId12"/>
    <p:sldId id="295" r:id="rId13"/>
    <p:sldId id="334" r:id="rId14"/>
    <p:sldId id="314" r:id="rId15"/>
    <p:sldId id="291" r:id="rId16"/>
    <p:sldId id="308" r:id="rId17"/>
    <p:sldId id="327" r:id="rId18"/>
    <p:sldId id="326" r:id="rId19"/>
    <p:sldId id="328" r:id="rId20"/>
    <p:sldId id="337" r:id="rId21"/>
    <p:sldId id="329" r:id="rId22"/>
    <p:sldId id="313" r:id="rId23"/>
    <p:sldId id="325" r:id="rId24"/>
    <p:sldId id="310" r:id="rId25"/>
    <p:sldId id="296" r:id="rId26"/>
    <p:sldId id="299" r:id="rId27"/>
    <p:sldId id="297" r:id="rId28"/>
    <p:sldId id="335" r:id="rId29"/>
    <p:sldId id="336" r:id="rId30"/>
    <p:sldId id="279" r:id="rId31"/>
    <p:sldId id="262" r:id="rId32"/>
    <p:sldId id="300" r:id="rId33"/>
    <p:sldId id="338" r:id="rId34"/>
    <p:sldId id="339" r:id="rId35"/>
    <p:sldId id="263" r:id="rId36"/>
    <p:sldId id="304" r:id="rId37"/>
    <p:sldId id="320" r:id="rId38"/>
    <p:sldId id="264" r:id="rId39"/>
    <p:sldId id="321" r:id="rId40"/>
    <p:sldId id="322" r:id="rId41"/>
    <p:sldId id="324" r:id="rId42"/>
    <p:sldId id="323" r:id="rId43"/>
    <p:sldId id="276" r:id="rId44"/>
    <p:sldId id="281" r:id="rId45"/>
    <p:sldId id="282" r:id="rId46"/>
    <p:sldId id="306" r:id="rId47"/>
    <p:sldId id="311" r:id="rId48"/>
    <p:sldId id="260" r:id="rId49"/>
    <p:sldId id="307" r:id="rId50"/>
    <p:sldId id="261" r:id="rId51"/>
    <p:sldId id="315" r:id="rId52"/>
    <p:sldId id="277" r:id="rId53"/>
    <p:sldId id="305" r:id="rId54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5080" autoAdjust="0"/>
  </p:normalViewPr>
  <p:slideViewPr>
    <p:cSldViewPr>
      <p:cViewPr>
        <p:scale>
          <a:sx n="100" d="100"/>
          <a:sy n="100" d="100"/>
        </p:scale>
        <p:origin x="-7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513" y="0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391C7-4017-4CBB-A9BA-9E83501FD4ED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3" y="8829675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22765-0D69-4A12-8ED0-2C4CA2860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57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11927-A44E-4E4B-B953-0B4DB33A5D63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16425"/>
            <a:ext cx="55054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BB243-1B58-4413-A18A-3C3FD706C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54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07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63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sz="1600" dirty="0" smtClean="0"/>
              <a:t>T</a:t>
            </a:r>
            <a:r>
              <a:rPr lang="en-US" dirty="0" smtClean="0"/>
              <a:t>raditional methods of assessment</a:t>
            </a:r>
            <a:r>
              <a:rPr lang="en-US" baseline="0" dirty="0" smtClean="0"/>
              <a:t> </a:t>
            </a:r>
            <a:r>
              <a:rPr lang="en-US" dirty="0" smtClean="0"/>
              <a:t>may not be enough in a</a:t>
            </a:r>
            <a:r>
              <a:rPr lang="en-US" baseline="0" dirty="0" smtClean="0"/>
              <a:t> </a:t>
            </a:r>
            <a:r>
              <a:rPr lang="en-US" dirty="0" smtClean="0"/>
              <a:t>globally connected world</a:t>
            </a:r>
          </a:p>
          <a:p>
            <a:pPr marL="109728" indent="0">
              <a:buNone/>
            </a:pPr>
            <a:endParaRPr lang="en-US" sz="1600" dirty="0" smtClean="0"/>
          </a:p>
          <a:p>
            <a:pPr marL="109728" indent="0">
              <a:buNone/>
            </a:pPr>
            <a:r>
              <a:rPr lang="en-US" sz="1600" dirty="0" smtClean="0"/>
              <a:t>U</a:t>
            </a:r>
            <a:r>
              <a:rPr lang="en-US" dirty="0" smtClean="0"/>
              <a:t>sing </a:t>
            </a:r>
            <a:r>
              <a:rPr lang="en-US" dirty="0" smtClean="0">
                <a:solidFill>
                  <a:srgbClr val="FF0000"/>
                </a:solidFill>
              </a:rPr>
              <a:t>only </a:t>
            </a:r>
            <a:r>
              <a:rPr lang="en-US" dirty="0" smtClean="0"/>
              <a:t>exams, quizzes,</a:t>
            </a:r>
            <a:r>
              <a:rPr lang="en-US" baseline="0" dirty="0" smtClean="0"/>
              <a:t> </a:t>
            </a:r>
            <a:r>
              <a:rPr lang="en-US" dirty="0" smtClean="0"/>
              <a:t>and tests as a gauge of learning</a:t>
            </a:r>
          </a:p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r>
              <a:rPr lang="en-US" sz="1600" dirty="0" smtClean="0"/>
              <a:t>U</a:t>
            </a:r>
            <a:r>
              <a:rPr lang="en-US" dirty="0" smtClean="0"/>
              <a:t>se of exams and quizzes that use knowledge recall or comprehension only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63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9728" lvl="1" indent="0">
              <a:buClr>
                <a:schemeClr val="accent3"/>
              </a:buClr>
              <a:buNone/>
            </a:pP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Problem-based constructivist</a:t>
            </a:r>
            <a:r>
              <a:rPr lang="en-US" sz="1200" baseline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practices </a:t>
            </a:r>
          </a:p>
          <a:p>
            <a:pPr marL="109728" lvl="1" indent="0">
              <a:buClr>
                <a:schemeClr val="accent3"/>
              </a:buClr>
              <a:buNone/>
            </a:pPr>
            <a:endParaRPr lang="en-US" sz="1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109728" lvl="1" indent="0">
              <a:buClr>
                <a:schemeClr val="accent3"/>
              </a:buClr>
              <a:buNone/>
            </a:pP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Real world examples</a:t>
            </a:r>
          </a:p>
          <a:p>
            <a:pPr marL="109728" lvl="1" indent="0">
              <a:buClr>
                <a:schemeClr val="accent3"/>
              </a:buClr>
              <a:buNone/>
            </a:pPr>
            <a:endParaRPr lang="en-US" sz="1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109728" lvl="1" indent="0">
              <a:buClr>
                <a:schemeClr val="accent3"/>
              </a:buClr>
              <a:buNone/>
            </a:pP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Critical thinking</a:t>
            </a:r>
          </a:p>
          <a:p>
            <a:pPr marL="109728" lvl="1" indent="0">
              <a:buClr>
                <a:schemeClr val="accent3"/>
              </a:buClr>
              <a:buNone/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25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9728" lvl="1" indent="0">
              <a:buClr>
                <a:schemeClr val="accent3"/>
              </a:buClr>
              <a:buNone/>
            </a:pPr>
            <a:r>
              <a:rPr lang="en-US" sz="1200" dirty="0" smtClean="0">
                <a:solidFill>
                  <a:schemeClr val="tx1"/>
                </a:solidFill>
              </a:rPr>
              <a:t>Focus must be on student </a:t>
            </a:r>
            <a:r>
              <a:rPr lang="en-US" sz="1200" u="sng" dirty="0" smtClean="0">
                <a:solidFill>
                  <a:schemeClr val="tx1"/>
                </a:solidFill>
              </a:rPr>
              <a:t>learning</a:t>
            </a:r>
            <a:r>
              <a:rPr lang="en-US" sz="1200" dirty="0" smtClean="0">
                <a:solidFill>
                  <a:schemeClr val="tx1"/>
                </a:solidFill>
              </a:rPr>
              <a:t> -  not student </a:t>
            </a:r>
            <a:r>
              <a:rPr lang="en-US" sz="1200" u="sng" dirty="0" smtClean="0">
                <a:solidFill>
                  <a:schemeClr val="tx1"/>
                </a:solidFill>
              </a:rPr>
              <a:t>control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109728" lvl="1" indent="0">
              <a:buClr>
                <a:schemeClr val="accent3"/>
              </a:buClr>
              <a:buNone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109728" lvl="1" indent="0">
              <a:buClr>
                <a:schemeClr val="accent3"/>
              </a:buClr>
              <a:buNone/>
            </a:pPr>
            <a:r>
              <a:rPr lang="en-US" sz="1200" dirty="0" smtClean="0">
                <a:solidFill>
                  <a:schemeClr val="tx1"/>
                </a:solidFill>
              </a:rPr>
              <a:t>Learning, not the grade,</a:t>
            </a:r>
            <a:r>
              <a:rPr 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is the goal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25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51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KEY: Use exams in conjunction with other assessment strategies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81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Interpretation of quotations, written passages, charts, figures, tables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48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l"/>
            <a:r>
              <a:rPr lang="en-US" sz="1200" dirty="0" smtClean="0"/>
              <a:t>Dylan Thomas vs. Bob Dylan </a:t>
            </a:r>
          </a:p>
          <a:p>
            <a:pPr lvl="2" algn="l"/>
            <a:r>
              <a:rPr lang="en-US" sz="1200" dirty="0" smtClean="0"/>
              <a:t>Writer vs. Musician</a:t>
            </a:r>
          </a:p>
          <a:p>
            <a:pPr lvl="2" algn="l"/>
            <a:r>
              <a:rPr lang="en-US" sz="1200" dirty="0" smtClean="0"/>
              <a:t>Movie: Dangerous Minds –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48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l"/>
            <a:r>
              <a:rPr lang="en-US" dirty="0" smtClean="0"/>
              <a:t>Identifying urban planning concepts using architectural styles from city photographs</a:t>
            </a:r>
          </a:p>
          <a:p>
            <a:pPr lvl="2" algn="l"/>
            <a:r>
              <a:rPr lang="en-US" dirty="0" smtClean="0"/>
              <a:t>Comparing the genres of famous artists through specific art  or musical works</a:t>
            </a:r>
          </a:p>
          <a:p>
            <a:pPr lvl="2" algn="l"/>
            <a:r>
              <a:rPr lang="en-US" dirty="0" smtClean="0"/>
              <a:t>Creating a new genre through</a:t>
            </a:r>
            <a:r>
              <a:rPr lang="en-US" baseline="0" dirty="0" smtClean="0"/>
              <a:t> </a:t>
            </a:r>
            <a:r>
              <a:rPr lang="en-US" dirty="0" smtClean="0"/>
              <a:t>opposing or complementary forces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48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Technical Writing, Grammar &amp; Composition, Journalism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4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5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Medicine: </a:t>
            </a:r>
            <a:r>
              <a:rPr lang="en-US" dirty="0" smtClean="0"/>
              <a:t>Labeling anatomical parts; identifying</a:t>
            </a:r>
            <a:r>
              <a:rPr lang="en-US" baseline="0" dirty="0" smtClean="0"/>
              <a:t> disease symptomology and diagnoses</a:t>
            </a:r>
          </a:p>
          <a:p>
            <a:r>
              <a:rPr lang="en-US" b="1" baseline="0" dirty="0" smtClean="0"/>
              <a:t>Theatre: </a:t>
            </a:r>
            <a:r>
              <a:rPr lang="en-US" b="0" baseline="0" dirty="0" smtClean="0"/>
              <a:t>Identifying appropriate stage lighting or placement of stage effects or furniture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55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Social Work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– prepare for an upcoming</a:t>
            </a:r>
            <a:r>
              <a:rPr lang="en-US" baseline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clinical home visit using a </a:t>
            </a:r>
            <a:r>
              <a:rPr lang="en-US" baseline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detailed simulation of home studies </a:t>
            </a:r>
          </a:p>
          <a:p>
            <a:pPr marL="41148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Political Science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– manage political campaigns past/present: Abe Lincoln as he competes with Rudy Giuliani in the presidential elections of 2008</a:t>
            </a:r>
          </a:p>
          <a:p>
            <a:pPr marL="411480" lvl="1" indent="0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00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02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68680" lvl="1" indent="-457200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Small group discussions led by instructor </a:t>
            </a:r>
          </a:p>
          <a:p>
            <a:pPr marL="411480" lvl="1" indent="0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868680" lvl="1" indent="-457200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Buzz groups - 2 people; short period of time</a:t>
            </a:r>
          </a:p>
          <a:p>
            <a:pPr marL="868680" lvl="1" indent="-457200"/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868680" lvl="1" indent="-457200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Case discussions – real or</a:t>
            </a:r>
            <a:r>
              <a:rPr lang="en-US" baseline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simulated events</a:t>
            </a:r>
          </a:p>
          <a:p>
            <a:pPr marL="868680" lvl="1" indent="-457200"/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868680" lvl="1" indent="-457200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Debate teams – position defense</a:t>
            </a:r>
          </a:p>
          <a:p>
            <a:pPr marL="868680" lvl="1" indent="-457200" algn="r"/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868680" lvl="1" indent="-457200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Jigsaw groups –smaller groups discuss specific issue elements and teach to larger group</a:t>
            </a:r>
          </a:p>
          <a:p>
            <a:pPr marL="411480" lvl="1" indent="0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868680" lvl="1" indent="-457200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Mock trials – role assumptions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0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07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41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Extraneous CL – minimize unless the point of the exercise is to teach the skills of identifying extraneous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88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48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Cognitive Overload</a:t>
            </a:r>
          </a:p>
          <a:p>
            <a:pPr lvl="1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Poor comprehension</a:t>
            </a:r>
          </a:p>
          <a:p>
            <a:pPr lvl="1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Obstructs learning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48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multiple choice quizzes as weekly reviews of content</a:t>
            </a:r>
          </a:p>
          <a:p>
            <a:endParaRPr lang="en-US" dirty="0" smtClean="0"/>
          </a:p>
          <a:p>
            <a:r>
              <a:rPr lang="en-US" dirty="0" smtClean="0"/>
              <a:t>Use PBL exams</a:t>
            </a:r>
            <a:r>
              <a:rPr lang="en-US" baseline="0" dirty="0" smtClean="0"/>
              <a:t> for larger-scale grades.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8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None/>
            </a:pPr>
            <a:r>
              <a:rPr lang="en-US" sz="1600" dirty="0" smtClean="0"/>
              <a:t>I</a:t>
            </a:r>
            <a:r>
              <a:rPr lang="en-US" dirty="0" smtClean="0"/>
              <a:t>dentify two underlying issues related to creating authentic online learning assessments.</a:t>
            </a:r>
          </a:p>
          <a:p>
            <a:pPr lvl="0">
              <a:buNone/>
            </a:pPr>
            <a:endParaRPr lang="en-US" sz="1600" dirty="0" smtClean="0"/>
          </a:p>
          <a:p>
            <a:pPr lvl="0">
              <a:buNone/>
            </a:pPr>
            <a:r>
              <a:rPr lang="en-US" sz="1600" dirty="0" smtClean="0"/>
              <a:t>I</a:t>
            </a:r>
            <a:r>
              <a:rPr lang="en-US" dirty="0" smtClean="0"/>
              <a:t>dentify assessment alternatives and test item design strategies that elicit critical thinking.</a:t>
            </a:r>
          </a:p>
          <a:p>
            <a:pPr lvl="0">
              <a:buNone/>
            </a:pPr>
            <a:endParaRPr lang="en-US" dirty="0" smtClean="0"/>
          </a:p>
          <a:p>
            <a:pPr>
              <a:buNone/>
            </a:pPr>
            <a:r>
              <a:rPr lang="en-US" sz="1600" dirty="0" smtClean="0"/>
              <a:t>R</a:t>
            </a:r>
            <a:r>
              <a:rPr lang="en-US" dirty="0" smtClean="0"/>
              <a:t>eview the options available within the LMS online assessment tool to reinforce learning.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59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Focus on application, rather than memorization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Create questions that emphasize higher levels of Bloom’s taxonomy</a:t>
            </a:r>
          </a:p>
          <a:p>
            <a:pPr lvl="1"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Knowledge</a:t>
            </a:r>
          </a:p>
          <a:p>
            <a:pPr lvl="1"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Comprehension</a:t>
            </a:r>
          </a:p>
          <a:p>
            <a:pPr lvl="1">
              <a:defRPr/>
            </a:pPr>
            <a:r>
              <a:rPr lang="en-US" i="1" dirty="0" smtClean="0">
                <a:solidFill>
                  <a:srgbClr val="FF0000"/>
                </a:solidFill>
              </a:rPr>
              <a:t>Application</a:t>
            </a:r>
          </a:p>
          <a:p>
            <a:pPr lvl="1">
              <a:defRPr/>
            </a:pPr>
            <a:r>
              <a:rPr lang="en-US" i="1" dirty="0" smtClean="0">
                <a:solidFill>
                  <a:srgbClr val="FF0000"/>
                </a:solidFill>
              </a:rPr>
              <a:t>Analysis</a:t>
            </a:r>
          </a:p>
          <a:p>
            <a:pPr lvl="1">
              <a:defRPr/>
            </a:pPr>
            <a:r>
              <a:rPr lang="en-US" i="1" dirty="0" smtClean="0">
                <a:solidFill>
                  <a:srgbClr val="FF0000"/>
                </a:solidFill>
              </a:rPr>
              <a:t>Synthesis</a:t>
            </a:r>
          </a:p>
          <a:p>
            <a:pPr lvl="1">
              <a:defRPr/>
            </a:pPr>
            <a:r>
              <a:rPr lang="en-US" i="1" dirty="0" smtClean="0">
                <a:solidFill>
                  <a:srgbClr val="FF0000"/>
                </a:solidFill>
              </a:rPr>
              <a:t>Evaluation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293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9728" indent="0">
              <a:buNone/>
              <a:defRPr/>
            </a:pPr>
            <a:r>
              <a:rPr lang="en-US" sz="3600" dirty="0" smtClean="0"/>
              <a:t>E</a:t>
            </a:r>
            <a:r>
              <a:rPr lang="en-US" dirty="0" smtClean="0"/>
              <a:t>mphasize critical thinking</a:t>
            </a:r>
          </a:p>
          <a:p>
            <a:pPr lvl="1"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Goes beyond just the facts</a:t>
            </a:r>
          </a:p>
          <a:p>
            <a:pPr marL="109728" indent="0">
              <a:buNone/>
              <a:defRPr/>
            </a:pPr>
            <a:endParaRPr lang="en-US" dirty="0" smtClean="0"/>
          </a:p>
          <a:p>
            <a:pPr marL="118872" indent="0">
              <a:buNone/>
              <a:defRPr/>
            </a:pPr>
            <a:r>
              <a:rPr lang="en-US" sz="3600" dirty="0" smtClean="0"/>
              <a:t>U</a:t>
            </a:r>
            <a:r>
              <a:rPr lang="en-US" dirty="0" smtClean="0"/>
              <a:t>se of real world situations when possible</a:t>
            </a:r>
          </a:p>
          <a:p>
            <a:pPr marL="868680" lvl="1" indent="-457200"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Makes learning authentic &amp; relevant</a:t>
            </a:r>
          </a:p>
          <a:p>
            <a:pPr marL="109728" indent="0">
              <a:buNone/>
              <a:defRPr/>
            </a:pPr>
            <a:endParaRPr lang="en-US" sz="3600" dirty="0" smtClean="0"/>
          </a:p>
          <a:p>
            <a:pPr marL="109728" indent="0">
              <a:buNone/>
              <a:defRPr/>
            </a:pPr>
            <a:r>
              <a:rPr lang="en-US" sz="3600" dirty="0" smtClean="0"/>
              <a:t>A</a:t>
            </a:r>
            <a:r>
              <a:rPr lang="en-US" dirty="0" smtClean="0"/>
              <a:t>im is to promote transfer of knowledge</a:t>
            </a:r>
          </a:p>
          <a:p>
            <a:pPr lvl="1"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Skill development</a:t>
            </a:r>
          </a:p>
          <a:p>
            <a:pPr lvl="1"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Recognition &amp; interpretation of patterns &amp; themes</a:t>
            </a:r>
          </a:p>
          <a:p>
            <a:pPr lvl="1"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Extrapolation applied to other events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415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Our job as instructors is to manage the intrinsic cognitive load so that students can learn without being overwhelmed.</a:t>
            </a:r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429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998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266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749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205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504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379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28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459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155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483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480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872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971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798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194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642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995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83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451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sz="4600" dirty="0" smtClean="0"/>
              <a:t>R</a:t>
            </a:r>
            <a:r>
              <a:rPr lang="en-US" dirty="0" smtClean="0"/>
              <a:t>ules for assessment completion</a:t>
            </a:r>
          </a:p>
          <a:p>
            <a:r>
              <a:rPr lang="en-US" dirty="0" smtClean="0"/>
              <a:t>Length of contact with materials</a:t>
            </a:r>
          </a:p>
          <a:p>
            <a:pPr lvl="1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Complete when launched first time – need to know</a:t>
            </a:r>
          </a:p>
          <a:p>
            <a:pPr lvl="1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Save and come back to it later – study &amp; review</a:t>
            </a:r>
          </a:p>
          <a:p>
            <a:pPr lvl="1"/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sz="4600" dirty="0" smtClean="0"/>
              <a:t>P</a:t>
            </a:r>
            <a:r>
              <a:rPr lang="en-US" dirty="0" smtClean="0"/>
              <a:t>roctoring</a:t>
            </a:r>
          </a:p>
          <a:p>
            <a:r>
              <a:rPr lang="en-US" dirty="0" smtClean="0"/>
              <a:t>Sensitive materials, critical knowledge</a:t>
            </a:r>
          </a:p>
          <a:p>
            <a:pPr lvl="1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Assessment alternatives should be considered</a:t>
            </a:r>
          </a:p>
          <a:p>
            <a:pPr lvl="1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Need to consider geographical constraints</a:t>
            </a:r>
          </a:p>
          <a:p>
            <a:pPr lvl="1"/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318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456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709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54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3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1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dirty="0" smtClean="0">
                <a:solidFill>
                  <a:srgbClr val="FF0000"/>
                </a:solidFill>
              </a:rPr>
              <a:t>26% </a:t>
            </a:r>
            <a:r>
              <a:rPr lang="en-US" sz="1200" dirty="0" smtClean="0"/>
              <a:t>store info on their phone and look at it while taking a test</a:t>
            </a:r>
          </a:p>
          <a:p>
            <a:pPr marL="109728" lvl="0" indent="0">
              <a:buNone/>
            </a:pPr>
            <a:endParaRPr lang="en-US" sz="1200" dirty="0" smtClean="0"/>
          </a:p>
          <a:p>
            <a:pPr lvl="0"/>
            <a:r>
              <a:rPr lang="en-US" sz="1200" dirty="0" smtClean="0">
                <a:solidFill>
                  <a:srgbClr val="FF0000"/>
                </a:solidFill>
              </a:rPr>
              <a:t>25% </a:t>
            </a:r>
            <a:r>
              <a:rPr lang="en-US" sz="1200" dirty="0" smtClean="0"/>
              <a:t>send text messages to friends, asking for answers</a:t>
            </a:r>
          </a:p>
          <a:p>
            <a:pPr marL="109728" lvl="0" indent="0">
              <a:buNone/>
            </a:pPr>
            <a:endParaRPr lang="en-US" sz="1200" dirty="0" smtClean="0"/>
          </a:p>
          <a:p>
            <a:pPr lvl="0"/>
            <a:r>
              <a:rPr lang="en-US" sz="1200" dirty="0" smtClean="0">
                <a:solidFill>
                  <a:srgbClr val="FF0000"/>
                </a:solidFill>
              </a:rPr>
              <a:t>17% </a:t>
            </a:r>
            <a:r>
              <a:rPr lang="en-US" sz="1200" dirty="0" smtClean="0"/>
              <a:t>take pictures [or screen shots] of a test – and then send it to their friends</a:t>
            </a:r>
          </a:p>
          <a:p>
            <a:pPr marL="109728" lvl="0" indent="0">
              <a:buNone/>
            </a:pPr>
            <a:endParaRPr lang="en-US" sz="1200" dirty="0" smtClean="0"/>
          </a:p>
          <a:p>
            <a:pPr lvl="0"/>
            <a:r>
              <a:rPr lang="en-US" sz="1200" dirty="0" smtClean="0">
                <a:solidFill>
                  <a:srgbClr val="FF0000"/>
                </a:solidFill>
              </a:rPr>
              <a:t>20% </a:t>
            </a:r>
            <a:r>
              <a:rPr lang="en-US" sz="1200" dirty="0" smtClean="0"/>
              <a:t>use their phones to search for answers on the Internet</a:t>
            </a:r>
          </a:p>
          <a:p>
            <a:pPr marL="109728" lvl="0" indent="0">
              <a:buNone/>
            </a:pPr>
            <a:endParaRPr lang="en-US" sz="1200" dirty="0" smtClean="0"/>
          </a:p>
          <a:p>
            <a:pPr lvl="0"/>
            <a:r>
              <a:rPr lang="en-US" sz="1200" dirty="0" smtClean="0">
                <a:solidFill>
                  <a:srgbClr val="FF0000"/>
                </a:solidFill>
              </a:rPr>
              <a:t>48% </a:t>
            </a:r>
            <a:r>
              <a:rPr lang="en-US" sz="1200" dirty="0" smtClean="0"/>
              <a:t>warn friends about a pop quiz with a phone call or text message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40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BB243-1B58-4413-A18A-3C3FD706C9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48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EFC9-D4C9-4273-9ADD-59077CF49652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84A327-ABFF-4484-974C-82F5A32987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EFC9-D4C9-4273-9ADD-59077CF49652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A327-ABFF-4484-974C-82F5A3298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EFC9-D4C9-4273-9ADD-59077CF49652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A327-ABFF-4484-974C-82F5A3298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EFC9-D4C9-4273-9ADD-59077CF49652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A327-ABFF-4484-974C-82F5A32987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7" name="Picture 2" descr="Y:\Instructional Design\IDL6543\Template\Logos\UCF_white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34000" contrast="-100000"/>
          </a:blip>
          <a:srcRect/>
          <a:stretch>
            <a:fillRect/>
          </a:stretch>
        </p:blipFill>
        <p:spPr bwMode="auto">
          <a:xfrm>
            <a:off x="685800" y="6324600"/>
            <a:ext cx="104553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 userDrawn="1"/>
        </p:nvSpPr>
        <p:spPr>
          <a:xfrm>
            <a:off x="4267200" y="6400800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bg2">
                    <a:lumMod val="25000"/>
                  </a:schemeClr>
                </a:solidFill>
                <a:latin typeface="Adobe Caslon Pro" pitchFamily="18" charset="0"/>
              </a:rPr>
              <a:t>Center for Distributed Learning</a:t>
            </a:r>
            <a:endParaRPr lang="en-US" b="0" dirty="0">
              <a:solidFill>
                <a:schemeClr val="bg2">
                  <a:lumMod val="25000"/>
                </a:schemeClr>
              </a:solidFill>
              <a:latin typeface="Adobe Caslon Pro" pitchFamily="18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248400"/>
            <a:ext cx="8915400" cy="0"/>
          </a:xfrm>
          <a:prstGeom prst="line">
            <a:avLst/>
          </a:prstGeom>
          <a:ln w="50800">
            <a:solidFill>
              <a:schemeClr val="accent2">
                <a:alpha val="83000"/>
              </a:schemeClr>
            </a:solidFill>
          </a:ln>
          <a:effectLst>
            <a:outerShdw dist="38100" dir="5400000" algn="t" rotWithShape="0">
              <a:schemeClr val="bg2">
                <a:lumMod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EFC9-D4C9-4273-9ADD-59077CF49652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84A327-ABFF-4484-974C-82F5A3298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EFC9-D4C9-4273-9ADD-59077CF49652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A327-ABFF-4484-974C-82F5A32987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EFC9-D4C9-4273-9ADD-59077CF49652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A327-ABFF-4484-974C-82F5A32987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EFC9-D4C9-4273-9ADD-59077CF49652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A327-ABFF-4484-974C-82F5A3298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EFC9-D4C9-4273-9ADD-59077CF49652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A327-ABFF-4484-974C-82F5A3298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EFC9-D4C9-4273-9ADD-59077CF49652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4A327-ABFF-4484-974C-82F5A32987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EFC9-D4C9-4273-9ADD-59077CF49652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84A327-ABFF-4484-974C-82F5A32987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FFAEFC9-D4C9-4273-9ADD-59077CF49652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84A327-ABFF-4484-974C-82F5A3298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9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.ucf.edu/2010/12/14/effective-online-assessment-scalable-success-strategies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topr.online.ucf.edu/index.php/Main_Page" TargetMode="External"/><Relationship Id="rId4" Type="http://schemas.openxmlformats.org/officeDocument/2006/relationships/hyperlink" Target="http://www.ion.uillinois.edu/resources/otai/Socratic.asp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Denise.lowe@ucf.edu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276600"/>
            <a:ext cx="8153400" cy="2819400"/>
          </a:xfrm>
        </p:spPr>
        <p:txBody>
          <a:bodyPr>
            <a:normAutofit fontScale="47500" lnSpcReduction="20000"/>
          </a:bodyPr>
          <a:lstStyle/>
          <a:p>
            <a:endParaRPr lang="en-US" dirty="0" smtClean="0"/>
          </a:p>
          <a:p>
            <a:r>
              <a:rPr lang="en-US" sz="5900" dirty="0" smtClean="0"/>
              <a:t>Denise Lowe, EdD</a:t>
            </a:r>
          </a:p>
          <a:p>
            <a:r>
              <a:rPr lang="en-US" sz="5900" dirty="0" smtClean="0"/>
              <a:t>Instructional Design Team Lead</a:t>
            </a:r>
          </a:p>
          <a:p>
            <a:endParaRPr lang="en-US" sz="5900" dirty="0" smtClean="0"/>
          </a:p>
          <a:p>
            <a:r>
              <a:rPr lang="en-US" sz="5900" dirty="0" smtClean="0"/>
              <a:t> </a:t>
            </a:r>
          </a:p>
          <a:p>
            <a:r>
              <a:rPr lang="en-US" sz="5900" i="1" dirty="0" smtClean="0"/>
              <a:t>EDUCAUSE Annual Conference 2012</a:t>
            </a:r>
          </a:p>
          <a:p>
            <a:r>
              <a:rPr lang="en-US" sz="5900" i="1" dirty="0" smtClean="0"/>
              <a:t>November 6 – 9, 2012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95400"/>
            <a:ext cx="8458200" cy="2362199"/>
          </a:xfrm>
        </p:spPr>
        <p:txBody>
          <a:bodyPr>
            <a:normAutofit/>
          </a:bodyPr>
          <a:lstStyle/>
          <a:p>
            <a:r>
              <a:rPr lang="en-US" dirty="0" smtClean="0"/>
              <a:t>Effective Online Assessment: Scalable Success Strategies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2" descr="Y:\Instructional Design\IDL6543\Template\Logos\UCF_whi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34000" contrast="-100000"/>
          </a:blip>
          <a:srcRect/>
          <a:stretch>
            <a:fillRect/>
          </a:stretch>
        </p:blipFill>
        <p:spPr bwMode="auto">
          <a:xfrm>
            <a:off x="533400" y="6248400"/>
            <a:ext cx="1066800" cy="3887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962400" y="6334780"/>
            <a:ext cx="4876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bg2">
                    <a:lumMod val="25000"/>
                  </a:schemeClr>
                </a:solidFill>
                <a:latin typeface="Adobe Caslon Pro" pitchFamily="18" charset="0"/>
              </a:rPr>
              <a:t>Center for Distributed Learning</a:t>
            </a:r>
            <a:endParaRPr lang="en-US" b="0" dirty="0">
              <a:solidFill>
                <a:schemeClr val="bg2">
                  <a:lumMod val="25000"/>
                </a:schemeClr>
              </a:solidFill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3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"/>
            <a:ext cx="8229600" cy="6153912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5000" dirty="0" smtClean="0"/>
              <a:t>Issue #2: Faculty Methodology</a:t>
            </a:r>
            <a:endParaRPr lang="en-US" sz="5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28" y="-104699"/>
            <a:ext cx="6477000" cy="727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457200" y="1246725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Bloom’s Taxonomy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82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50" y="3101544"/>
            <a:ext cx="2279289" cy="266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"/>
            <a:ext cx="8229600" cy="615391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5000" dirty="0" smtClean="0"/>
              <a:t>Traditional</a:t>
            </a:r>
          </a:p>
          <a:p>
            <a:pPr marL="109728" indent="0">
              <a:buNone/>
            </a:pPr>
            <a:endParaRPr lang="en-US" sz="5000" dirty="0"/>
          </a:p>
          <a:p>
            <a:pPr marL="109728" indent="0">
              <a:buNone/>
            </a:pPr>
            <a:endParaRPr lang="en-US" sz="5000" dirty="0" smtClean="0"/>
          </a:p>
          <a:p>
            <a:pPr marL="109728" indent="0" algn="ctr">
              <a:buNone/>
            </a:pPr>
            <a:endParaRPr lang="en-US" sz="5000" dirty="0" smtClean="0"/>
          </a:p>
          <a:p>
            <a:pPr marL="109728" indent="0" algn="ctr">
              <a:buNone/>
            </a:pPr>
            <a:endParaRPr lang="en-US" sz="5000" dirty="0"/>
          </a:p>
          <a:p>
            <a:pPr marL="109728" indent="0" algn="ctr">
              <a:buNone/>
            </a:pPr>
            <a:endParaRPr lang="en-US" sz="5000" dirty="0" smtClean="0"/>
          </a:p>
          <a:p>
            <a:pPr marL="109728" indent="0" algn="r">
              <a:buNone/>
            </a:pPr>
            <a:r>
              <a:rPr lang="en-US" sz="5000" dirty="0" smtClean="0"/>
              <a:t>Alternative</a:t>
            </a:r>
            <a:endParaRPr lang="en-US" sz="5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733"/>
            <a:ext cx="3352368" cy="223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"/>
            <a:ext cx="3505200" cy="218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42" y="1096209"/>
            <a:ext cx="3214687" cy="213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37482"/>
            <a:ext cx="3318164" cy="216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461" y="3108581"/>
            <a:ext cx="2543175" cy="217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58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9328"/>
            <a:ext cx="357691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59" y="-353291"/>
            <a:ext cx="7568803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188" y="3967785"/>
            <a:ext cx="373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1" indent="0">
              <a:buClr>
                <a:schemeClr val="accent3"/>
              </a:buClr>
              <a:buNone/>
            </a:pPr>
            <a:r>
              <a:rPr lang="en-US" sz="2400" dirty="0"/>
              <a:t>Problem-based constructivist practices </a:t>
            </a:r>
          </a:p>
          <a:p>
            <a:pPr marL="109728" lvl="1" indent="0">
              <a:buClr>
                <a:schemeClr val="accent3"/>
              </a:buClr>
              <a:buNone/>
            </a:pPr>
            <a:endParaRPr lang="en-US" sz="2400" dirty="0"/>
          </a:p>
          <a:p>
            <a:pPr marL="109728" lvl="1" indent="0">
              <a:buClr>
                <a:schemeClr val="accent3"/>
              </a:buClr>
              <a:buNone/>
            </a:pPr>
            <a:r>
              <a:rPr lang="en-US" sz="2400" dirty="0" smtClean="0"/>
              <a:t>Relevant</a:t>
            </a:r>
            <a:endParaRPr lang="en-US" sz="2400" dirty="0"/>
          </a:p>
          <a:p>
            <a:pPr marL="109728" lvl="1" indent="0">
              <a:buClr>
                <a:schemeClr val="accent3"/>
              </a:buClr>
              <a:buNone/>
            </a:pPr>
            <a:endParaRPr lang="en-US" sz="2400" dirty="0"/>
          </a:p>
          <a:p>
            <a:pPr marL="109728" lvl="1" indent="0">
              <a:buClr>
                <a:schemeClr val="accent3"/>
              </a:buClr>
              <a:buNone/>
            </a:pPr>
            <a:r>
              <a:rPr lang="en-US" sz="2400" dirty="0"/>
              <a:t>Critical thinking</a:t>
            </a:r>
          </a:p>
        </p:txBody>
      </p:sp>
    </p:spTree>
    <p:extLst>
      <p:ext uri="{BB962C8B-B14F-4D97-AF65-F5344CB8AC3E}">
        <p14:creationId xmlns:p14="http://schemas.microsoft.com/office/powerpoint/2010/main" val="370560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28600"/>
            <a:ext cx="8229600" cy="6193536"/>
          </a:xfrm>
        </p:spPr>
        <p:txBody>
          <a:bodyPr>
            <a:normAutofit lnSpcReduction="10000"/>
          </a:bodyPr>
          <a:lstStyle/>
          <a:p>
            <a:pPr marL="109728" lvl="1" indent="0" algn="ctr">
              <a:buClr>
                <a:schemeClr val="accent3"/>
              </a:buClr>
              <a:buNone/>
            </a:pPr>
            <a:r>
              <a:rPr lang="en-US" sz="5000" dirty="0" smtClean="0">
                <a:solidFill>
                  <a:schemeClr val="tx1"/>
                </a:solidFill>
              </a:rPr>
              <a:t>Learning, not control</a:t>
            </a:r>
          </a:p>
          <a:p>
            <a:pPr marL="109728" lvl="1" indent="0">
              <a:buClr>
                <a:schemeClr val="accent3"/>
              </a:buClr>
              <a:buNone/>
            </a:pPr>
            <a:endParaRPr lang="en-US" sz="2800" dirty="0"/>
          </a:p>
          <a:p>
            <a:pPr marL="109728" lvl="1" indent="0">
              <a:buClr>
                <a:schemeClr val="accent3"/>
              </a:buClr>
              <a:buNone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109728" lvl="1" indent="0">
              <a:buClr>
                <a:schemeClr val="accent3"/>
              </a:buClr>
              <a:buNone/>
            </a:pPr>
            <a:endParaRPr lang="en-US" sz="2800" dirty="0"/>
          </a:p>
          <a:p>
            <a:pPr marL="109728" lvl="1" indent="0">
              <a:buClr>
                <a:schemeClr val="accent3"/>
              </a:buClr>
              <a:buNone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109728" lvl="1" indent="0">
              <a:buClr>
                <a:schemeClr val="accent3"/>
              </a:buClr>
              <a:buNone/>
            </a:pPr>
            <a:endParaRPr lang="en-US" sz="2800" dirty="0"/>
          </a:p>
          <a:p>
            <a:pPr marL="109728" lvl="1" indent="0">
              <a:buClr>
                <a:schemeClr val="accent3"/>
              </a:buClr>
              <a:buNone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109728" lvl="1" indent="0">
              <a:buClr>
                <a:schemeClr val="accent3"/>
              </a:buClr>
              <a:buNone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109728" lvl="1" indent="0" algn="ctr">
              <a:buClr>
                <a:schemeClr val="accent3"/>
              </a:buClr>
              <a:buNone/>
            </a:pPr>
            <a:endParaRPr lang="en-US" sz="5000" dirty="0" smtClean="0">
              <a:solidFill>
                <a:schemeClr val="tx1"/>
              </a:solidFill>
            </a:endParaRPr>
          </a:p>
          <a:p>
            <a:pPr marL="109728" lvl="1" indent="0" algn="ctr">
              <a:buClr>
                <a:schemeClr val="accent3"/>
              </a:buClr>
              <a:buNone/>
            </a:pPr>
            <a:endParaRPr lang="en-US" sz="5000" dirty="0"/>
          </a:p>
          <a:p>
            <a:pPr marL="109728" lvl="1" indent="0" algn="ctr">
              <a:buClr>
                <a:schemeClr val="accent3"/>
              </a:buClr>
              <a:buNone/>
            </a:pPr>
            <a:r>
              <a:rPr lang="en-US" sz="5000" dirty="0" smtClean="0">
                <a:solidFill>
                  <a:schemeClr val="tx1"/>
                </a:solidFill>
              </a:rPr>
              <a:t>Learning</a:t>
            </a:r>
            <a:r>
              <a:rPr lang="en-US" sz="5000" dirty="0" smtClean="0"/>
              <a:t> </a:t>
            </a:r>
            <a:r>
              <a:rPr lang="en-US" sz="5000" dirty="0" smtClean="0">
                <a:solidFill>
                  <a:schemeClr val="tx1"/>
                </a:solidFill>
              </a:rPr>
              <a:t>is the goal</a:t>
            </a:r>
          </a:p>
          <a:p>
            <a:pPr marL="109728" lvl="1" indent="0">
              <a:buClr>
                <a:schemeClr val="accent3"/>
              </a:buClr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pPr marL="109728" lvl="1" indent="0">
              <a:buClr>
                <a:schemeClr val="accent3"/>
              </a:buClr>
              <a:buNone/>
            </a:pPr>
            <a:endParaRPr lang="en-US" sz="3600" dirty="0" smtClean="0">
              <a:solidFill>
                <a:schemeClr val="tx1"/>
              </a:solidFill>
            </a:endParaRPr>
          </a:p>
          <a:p>
            <a:pPr marL="109728" lvl="1" indent="0">
              <a:buClr>
                <a:schemeClr val="accent3"/>
              </a:buClr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pPr marL="109728" lvl="1" indent="0">
              <a:buClr>
                <a:schemeClr val="accent3"/>
              </a:buClr>
              <a:buNone/>
            </a:pPr>
            <a:endParaRPr lang="en-US" sz="3600" dirty="0" smtClean="0">
              <a:solidFill>
                <a:schemeClr val="tx1"/>
              </a:solidFill>
            </a:endParaRPr>
          </a:p>
          <a:p>
            <a:pPr marL="109728" lvl="1" indent="0">
              <a:buClr>
                <a:schemeClr val="accent3"/>
              </a:buClr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pPr marL="109728" lvl="1" indent="0">
              <a:buClr>
                <a:schemeClr val="accent3"/>
              </a:buClr>
              <a:buNone/>
            </a:pPr>
            <a:endParaRPr lang="en-US" sz="3600" dirty="0" smtClean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54729"/>
            <a:ext cx="3542080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5" y="805694"/>
            <a:ext cx="2595345" cy="259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05694"/>
            <a:ext cx="2514600" cy="214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47761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61318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4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Authentic Assessment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Objective 2, Part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00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2" y="72788"/>
            <a:ext cx="8686800" cy="556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5791200"/>
            <a:ext cx="7287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defRPr/>
            </a:pPr>
            <a:r>
              <a:rPr lang="en-US" sz="2400" dirty="0"/>
              <a:t>KEY: Use exams in conjunction with other assessment strategies</a:t>
            </a:r>
          </a:p>
        </p:txBody>
      </p:sp>
    </p:spTree>
    <p:extLst>
      <p:ext uri="{BB962C8B-B14F-4D97-AF65-F5344CB8AC3E}">
        <p14:creationId xmlns:p14="http://schemas.microsoft.com/office/powerpoint/2010/main" val="99355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"/>
            <a:ext cx="8686800" cy="6019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Interpretation </a:t>
            </a:r>
          </a:p>
          <a:p>
            <a:pPr marL="0" indent="0" algn="ctr">
              <a:buNone/>
            </a:pPr>
            <a:r>
              <a:rPr lang="en-US" sz="2800" dirty="0" smtClean="0"/>
              <a:t>Quotes applied to different eras, economies, countries, etc.</a:t>
            </a:r>
          </a:p>
          <a:p>
            <a:pPr marL="0" indent="0">
              <a:buNone/>
            </a:pPr>
            <a:r>
              <a:rPr lang="en-US" sz="2600" i="1" dirty="0" smtClean="0">
                <a:solidFill>
                  <a:schemeClr val="tx2"/>
                </a:solidFill>
              </a:rPr>
              <a:t>October 7, 2008</a:t>
            </a:r>
            <a:endParaRPr lang="en-US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600" i="1" dirty="0" smtClean="0">
                <a:solidFill>
                  <a:schemeClr val="tx2"/>
                </a:solidFill>
              </a:rPr>
              <a:t>"...</a:t>
            </a:r>
            <a:r>
              <a:rPr lang="en-US" sz="2600" i="1" dirty="0">
                <a:solidFill>
                  <a:schemeClr val="tx2"/>
                </a:solidFill>
              </a:rPr>
              <a:t>I think it [health care] should be a right for every </a:t>
            </a:r>
            <a:endParaRPr lang="en-US" sz="2600" i="1" dirty="0" smtClean="0">
              <a:solidFill>
                <a:schemeClr val="tx2"/>
              </a:solidFill>
            </a:endParaRPr>
          </a:p>
          <a:p>
            <a:pPr marL="411480" lvl="1" indent="0">
              <a:buNone/>
            </a:pPr>
            <a:r>
              <a:rPr lang="en-US" sz="2600" i="1" dirty="0" smtClean="0">
                <a:solidFill>
                  <a:schemeClr val="tx2"/>
                </a:solidFill>
              </a:rPr>
              <a:t>American</a:t>
            </a:r>
            <a:r>
              <a:rPr lang="en-US" sz="2600" i="1" dirty="0">
                <a:solidFill>
                  <a:schemeClr val="tx2"/>
                </a:solidFill>
              </a:rPr>
              <a:t>. In a country as wealthy as </a:t>
            </a:r>
            <a:r>
              <a:rPr lang="en-US" sz="2600" i="1" dirty="0" smtClean="0">
                <a:solidFill>
                  <a:schemeClr val="tx2"/>
                </a:solidFill>
              </a:rPr>
              <a:t>ours…”</a:t>
            </a:r>
            <a:endParaRPr lang="en-US" sz="2600" dirty="0" smtClean="0">
              <a:solidFill>
                <a:schemeClr val="tx2"/>
              </a:solidFill>
            </a:endParaRPr>
          </a:p>
          <a:p>
            <a:pPr marL="411480" lvl="1" indent="0">
              <a:buNone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411480" lvl="1" indent="0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11480" lvl="1" indent="0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11480" lvl="1" indent="0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11480" lvl="1" indent="0" algn="r">
              <a:buNone/>
            </a:pPr>
            <a:endParaRPr lang="en-US" sz="2600" i="1" dirty="0" smtClean="0">
              <a:solidFill>
                <a:schemeClr val="tx2"/>
              </a:solidFill>
            </a:endParaRPr>
          </a:p>
          <a:p>
            <a:pPr marL="411480" lvl="1" indent="0" algn="r">
              <a:buNone/>
            </a:pPr>
            <a:r>
              <a:rPr lang="en-US" sz="2600" i="1" dirty="0" smtClean="0">
                <a:solidFill>
                  <a:schemeClr val="tx2"/>
                </a:solidFill>
              </a:rPr>
              <a:t>March 2, 1943 </a:t>
            </a:r>
            <a:br>
              <a:rPr lang="en-US" sz="2600" i="1" dirty="0" smtClean="0">
                <a:solidFill>
                  <a:schemeClr val="tx2"/>
                </a:solidFill>
              </a:rPr>
            </a:br>
            <a:r>
              <a:rPr lang="en-US" sz="2600" i="1" dirty="0" smtClean="0">
                <a:solidFill>
                  <a:schemeClr val="tx2"/>
                </a:solidFill>
              </a:rPr>
              <a:t>			"National compulsory </a:t>
            </a:r>
            <a:r>
              <a:rPr lang="en-US" sz="2600" i="1" dirty="0">
                <a:solidFill>
                  <a:schemeClr val="tx2"/>
                </a:solidFill>
              </a:rPr>
              <a:t>insurance for all classes for all purposes from the cradle to the grave</a:t>
            </a:r>
            <a:r>
              <a:rPr lang="en-US" sz="2600" i="1" dirty="0" smtClean="0">
                <a:solidFill>
                  <a:schemeClr val="tx2"/>
                </a:solidFill>
              </a:rPr>
              <a:t>."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07727"/>
            <a:ext cx="2667000" cy="344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2869998" cy="327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83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"/>
            <a:ext cx="8763000" cy="6019800"/>
          </a:xfrm>
          <a:ln>
            <a:noFill/>
          </a:ln>
        </p:spPr>
        <p:txBody>
          <a:bodyPr>
            <a:normAutofit/>
          </a:bodyPr>
          <a:lstStyle/>
          <a:p>
            <a:pPr marL="320040" lvl="1" indent="0" algn="ctr">
              <a:buNone/>
            </a:pPr>
            <a:r>
              <a:rPr lang="en-US" sz="2800" dirty="0" smtClean="0"/>
              <a:t>Different messages in time and modality with similar meanings</a:t>
            </a:r>
          </a:p>
          <a:p>
            <a:pPr marL="320040" lvl="1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	</a:t>
            </a:r>
            <a:r>
              <a:rPr lang="en-US" sz="2800" dirty="0" smtClean="0">
                <a:solidFill>
                  <a:schemeClr val="tx2"/>
                </a:solidFill>
              </a:rPr>
              <a:t>	Dylan/Dylan contest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55" y="1434036"/>
            <a:ext cx="3680690" cy="275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92" y="908947"/>
            <a:ext cx="355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22656"/>
            <a:ext cx="3327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95600"/>
            <a:ext cx="4302412" cy="322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77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"/>
            <a:ext cx="8834904" cy="60388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Pictorials and Audio</a:t>
            </a:r>
          </a:p>
          <a:p>
            <a:pPr marL="320040" lvl="1" indent="0" algn="ctr">
              <a:buNone/>
            </a:pPr>
            <a:r>
              <a:rPr lang="en-US" sz="2800" dirty="0" smtClean="0"/>
              <a:t>Using photographs, drawings, schematics, artwork, or musical clips </a:t>
            </a:r>
          </a:p>
          <a:p>
            <a:pPr marL="704088" lvl="2" indent="0">
              <a:buNone/>
            </a:pPr>
            <a:endParaRPr lang="en-US" sz="2800" dirty="0"/>
          </a:p>
          <a:p>
            <a:pPr marL="704088" lvl="2" indent="0">
              <a:buNone/>
            </a:pPr>
            <a:endParaRPr lang="en-US" sz="2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49" y="1763888"/>
            <a:ext cx="3049827" cy="228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697">
            <a:off x="6151780" y="1430322"/>
            <a:ext cx="2044664" cy="25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45" y="3581400"/>
            <a:ext cx="3228975" cy="241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308">
            <a:off x="300023" y="3744037"/>
            <a:ext cx="2870080" cy="205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08" y="1866910"/>
            <a:ext cx="27622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229" y="3198540"/>
            <a:ext cx="4209865" cy="280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62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"/>
            <a:ext cx="8763000" cy="6010400"/>
          </a:xfrm>
        </p:spPr>
        <p:txBody>
          <a:bodyPr>
            <a:normAutofit/>
          </a:bodyPr>
          <a:lstStyle/>
          <a:p>
            <a:pPr marL="320040" lvl="1" indent="0" algn="ctr">
              <a:buNone/>
            </a:pPr>
            <a:r>
              <a:rPr lang="en-US" sz="3600" dirty="0" smtClean="0"/>
              <a:t>Using “hot spots” to edit a technical document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135" y="865908"/>
            <a:ext cx="5210775" cy="5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083">
            <a:off x="5942317" y="836917"/>
            <a:ext cx="2847620" cy="284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1222">
            <a:off x="550763" y="1076622"/>
            <a:ext cx="3045798" cy="284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24200"/>
            <a:ext cx="3048000" cy="298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5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8229600" cy="5239512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sz="2800" i="1" u="sng" dirty="0" smtClean="0"/>
              <a:t>Copyright Notice</a:t>
            </a:r>
          </a:p>
          <a:p>
            <a:pPr lvl="0">
              <a:buNone/>
            </a:pPr>
            <a:endParaRPr lang="en-US" sz="2800" i="1" dirty="0"/>
          </a:p>
          <a:p>
            <a:pPr lvl="0">
              <a:buNone/>
            </a:pPr>
            <a:r>
              <a:rPr lang="en-US" sz="2800" i="1" dirty="0" smtClean="0"/>
              <a:t>This </a:t>
            </a:r>
            <a:r>
              <a:rPr lang="en-US" sz="2800" i="1" dirty="0"/>
              <a:t>presentation leaves copyright of the content to the presenter. </a:t>
            </a:r>
            <a:r>
              <a:rPr lang="en-US" sz="2800" i="1" dirty="0" smtClean="0"/>
              <a:t>Unless </a:t>
            </a:r>
            <a:r>
              <a:rPr lang="en-US" sz="2800" i="1" dirty="0"/>
              <a:t>otherwise noted in the materials, uploaded content carries the </a:t>
            </a:r>
            <a:r>
              <a:rPr lang="en-US" sz="2800" i="1" dirty="0">
                <a:hlinkClick r:id="rId3"/>
              </a:rPr>
              <a:t>Creative Commons Attribution-</a:t>
            </a:r>
            <a:r>
              <a:rPr lang="en-US" sz="2800" i="1" dirty="0" err="1">
                <a:hlinkClick r:id="rId3"/>
              </a:rPr>
              <a:t>NonCommercial</a:t>
            </a:r>
            <a:r>
              <a:rPr lang="en-US" sz="2800" i="1" dirty="0">
                <a:hlinkClick r:id="rId3"/>
              </a:rPr>
              <a:t>-</a:t>
            </a:r>
            <a:r>
              <a:rPr lang="en-US" sz="2800" i="1" dirty="0" err="1">
                <a:hlinkClick r:id="rId3"/>
              </a:rPr>
              <a:t>ShareAlike</a:t>
            </a:r>
            <a:r>
              <a:rPr lang="en-US" sz="2800" i="1" dirty="0">
                <a:hlinkClick r:id="rId3"/>
              </a:rPr>
              <a:t> license</a:t>
            </a:r>
            <a:r>
              <a:rPr lang="en-US" sz="2800" i="1" dirty="0"/>
              <a:t>, which grants usage to the general public with the stipulated criteria.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81" y="3733800"/>
            <a:ext cx="3371850" cy="240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Simulations, Role Play, Learning Games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914400"/>
            <a:ext cx="87630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Medicine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 algn="r">
              <a:buNone/>
            </a:pPr>
            <a:r>
              <a:rPr lang="en-US" sz="2800" b="1" dirty="0" smtClean="0"/>
              <a:t>Theatre</a:t>
            </a:r>
            <a:endParaRPr lang="en-US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14400"/>
            <a:ext cx="2209800" cy="343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60989"/>
            <a:ext cx="3281721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833" y="865812"/>
            <a:ext cx="3686175" cy="295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41751"/>
            <a:ext cx="3352800" cy="260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3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1" y="0"/>
            <a:ext cx="8839199" cy="6422136"/>
          </a:xfrm>
        </p:spPr>
        <p:txBody>
          <a:bodyPr>
            <a:normAutofit/>
          </a:bodyPr>
          <a:lstStyle/>
          <a:p>
            <a:pPr marL="320040" lvl="1" indent="0">
              <a:buNone/>
            </a:pP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      Social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Work				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Political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Science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320040" lvl="1" indent="0"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704088" lvl="2" indent="0">
              <a:buNone/>
            </a:pP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  <a:p>
            <a:pPr marL="411480" lvl="1" indent="0"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1831"/>
            <a:ext cx="3711214" cy="246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82" y="611832"/>
            <a:ext cx="3576148" cy="237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3711214" cy="265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541" y="3276600"/>
            <a:ext cx="3707507" cy="265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19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"/>
            <a:ext cx="8765712" cy="6422136"/>
          </a:xfrm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en-US" sz="3600" dirty="0" smtClean="0"/>
              <a:t>Collaboration</a:t>
            </a:r>
          </a:p>
          <a:p>
            <a:pPr marL="411480" lvl="1" indent="0" algn="ctr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Use problem-based learning as a group project with a specific challenge to address</a:t>
            </a:r>
          </a:p>
          <a:p>
            <a:pPr marL="411480" lvl="1" indent="0">
              <a:buNone/>
            </a:pPr>
            <a:endParaRPr lang="en-US" dirty="0" smtClean="0"/>
          </a:p>
          <a:p>
            <a:pPr marL="118872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605">
            <a:off x="4553699" y="1786761"/>
            <a:ext cx="4289772" cy="284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7" y="1752600"/>
            <a:ext cx="414765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693">
            <a:off x="408364" y="3274039"/>
            <a:ext cx="4140444" cy="274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7600" y="4673962"/>
            <a:ext cx="53047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9888" lvl="3" indent="-457200"/>
            <a:r>
              <a:rPr lang="en-US" sz="2400" dirty="0" smtClean="0"/>
              <a:t>What </a:t>
            </a:r>
            <a:r>
              <a:rPr lang="en-US" sz="2400" dirty="0"/>
              <a:t>do we know?</a:t>
            </a:r>
          </a:p>
          <a:p>
            <a:pPr marL="1389888" lvl="3" indent="-457200"/>
            <a:r>
              <a:rPr lang="en-US" sz="2400" dirty="0"/>
              <a:t>What do we need to know?</a:t>
            </a:r>
          </a:p>
          <a:p>
            <a:pPr marL="1389888" lvl="3" indent="-457200"/>
            <a:r>
              <a:rPr lang="en-US" sz="2400" dirty="0"/>
              <a:t>Where will we get </a:t>
            </a:r>
            <a:r>
              <a:rPr lang="en-US" sz="2400" dirty="0" smtClean="0"/>
              <a:t>this </a:t>
            </a:r>
            <a:r>
              <a:rPr lang="en-US" sz="2400" dirty="0"/>
              <a:t>information?</a:t>
            </a:r>
          </a:p>
          <a:p>
            <a:pPr marL="1389888" lvl="3" indent="-457200"/>
            <a:r>
              <a:rPr lang="en-US" sz="2400" dirty="0"/>
              <a:t>What challenges do we </a:t>
            </a:r>
            <a:r>
              <a:rPr lang="en-US" sz="2400" dirty="0" smtClean="0"/>
              <a:t>face?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9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6126" y="221498"/>
            <a:ext cx="8759274" cy="6422136"/>
          </a:xfrm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Socratic Dialogue</a:t>
            </a:r>
          </a:p>
          <a:p>
            <a:pPr marL="411480" lvl="1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Small group discussions</a:t>
            </a:r>
          </a:p>
          <a:p>
            <a:pPr marL="411480" lvl="1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Buzz groups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411480" lvl="1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Case discussions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411480" lvl="1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Debate</a:t>
            </a:r>
          </a:p>
          <a:p>
            <a:pPr marL="411480" lvl="1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Jigsaw groups</a:t>
            </a:r>
          </a:p>
          <a:p>
            <a:pPr marL="411480" lvl="1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Mock trials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38200"/>
            <a:ext cx="4196585" cy="272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62302"/>
            <a:ext cx="3967506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33800"/>
            <a:ext cx="3505200" cy="231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67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Cognitive Load &amp; Test Item Construction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Objective 2, Part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89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Cognitive 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marL="41148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2" y="990600"/>
            <a:ext cx="8579296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99360" y="4800600"/>
            <a:ext cx="4521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http://theelearningcoach.com/learning/what-is-cognitive-load/</a:t>
            </a:r>
          </a:p>
        </p:txBody>
      </p:sp>
      <p:sp>
        <p:nvSpPr>
          <p:cNvPr id="5" name="Left-Right Arrow 4"/>
          <p:cNvSpPr/>
          <p:nvPr/>
        </p:nvSpPr>
        <p:spPr>
          <a:xfrm>
            <a:off x="4017956" y="2628900"/>
            <a:ext cx="1143000" cy="381000"/>
          </a:xfrm>
          <a:prstGeom prst="left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8922" y="5286674"/>
            <a:ext cx="8579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/>
              <a:t>Amount of brain power needed for understanding a </a:t>
            </a:r>
            <a:r>
              <a:rPr lang="en-US" sz="2400" dirty="0" smtClean="0"/>
              <a:t>concept</a:t>
            </a:r>
            <a:endParaRPr lang="en-US" sz="2400" dirty="0"/>
          </a:p>
          <a:p>
            <a:pPr lvl="1"/>
            <a:r>
              <a:rPr lang="en-US" sz="2400" dirty="0" smtClean="0"/>
              <a:t>Higher </a:t>
            </a:r>
            <a:r>
              <a:rPr lang="en-US" sz="2400" dirty="0"/>
              <a:t>complexity = higher level of brain power needed</a:t>
            </a:r>
          </a:p>
        </p:txBody>
      </p:sp>
    </p:spTree>
    <p:extLst>
      <p:ext uri="{BB962C8B-B14F-4D97-AF65-F5344CB8AC3E}">
        <p14:creationId xmlns:p14="http://schemas.microsoft.com/office/powerpoint/2010/main" val="88122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pPr algn="ctr"/>
            <a:r>
              <a:rPr lang="en-US" dirty="0" smtClean="0"/>
              <a:t>Types of Cognitive Load</a:t>
            </a:r>
            <a:endParaRPr lang="en-US" dirty="0"/>
          </a:p>
        </p:txBody>
      </p:sp>
      <p:pic>
        <p:nvPicPr>
          <p:cNvPr id="4" name="Content Placeholder 3"/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661" t="58667" r="73462" b="19179"/>
          <a:stretch/>
        </p:blipFill>
        <p:spPr bwMode="auto">
          <a:xfrm>
            <a:off x="228600" y="1255268"/>
            <a:ext cx="8700655" cy="472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04457" y="5821772"/>
            <a:ext cx="45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http://theelearningcoach.com/learning/what-is-cognitive-load</a:t>
            </a:r>
            <a:r>
              <a:rPr lang="en-US" dirty="0"/>
              <a:t>/</a:t>
            </a:r>
          </a:p>
        </p:txBody>
      </p:sp>
      <p:sp>
        <p:nvSpPr>
          <p:cNvPr id="7" name="Frame 6"/>
          <p:cNvSpPr/>
          <p:nvPr/>
        </p:nvSpPr>
        <p:spPr>
          <a:xfrm>
            <a:off x="1430481" y="3311236"/>
            <a:ext cx="6296892" cy="955963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4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28600"/>
            <a:ext cx="868680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0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4000" dirty="0" smtClean="0">
                <a:solidFill>
                  <a:schemeClr val="accent1">
                    <a:lumMod val="75000"/>
                  </a:schemeClr>
                </a:solidFill>
              </a:rPr>
              <a:t>Magic #7</a:t>
            </a:r>
            <a:endParaRPr lang="en-US" sz="1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51816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en-US" sz="2400" dirty="0"/>
              <a:t>Novel information</a:t>
            </a:r>
          </a:p>
          <a:p>
            <a:pPr lvl="2"/>
            <a:r>
              <a:rPr lang="en-US" sz="2400" dirty="0"/>
              <a:t>Highly complex	</a:t>
            </a:r>
            <a:endParaRPr lang="en-US" sz="2400" dirty="0">
              <a:solidFill>
                <a:srgbClr val="FF0000"/>
              </a:solidFill>
            </a:endParaRPr>
          </a:p>
          <a:p>
            <a:pPr lvl="2"/>
            <a:r>
              <a:rPr lang="en-US" sz="2400" dirty="0"/>
              <a:t>Interface and delivery</a:t>
            </a:r>
          </a:p>
        </p:txBody>
      </p:sp>
    </p:spTree>
    <p:extLst>
      <p:ext uri="{BB962C8B-B14F-4D97-AF65-F5344CB8AC3E}">
        <p14:creationId xmlns:p14="http://schemas.microsoft.com/office/powerpoint/2010/main" val="29954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28600"/>
            <a:ext cx="8686800" cy="6019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0000" dirty="0" smtClean="0">
                <a:solidFill>
                  <a:schemeClr val="accent1">
                    <a:lumMod val="75000"/>
                  </a:schemeClr>
                </a:solidFill>
              </a:rPr>
              <a:t>Overload?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76400"/>
            <a:ext cx="3087806" cy="440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198"/>
            <a:ext cx="5434013" cy="357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2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228600"/>
            <a:ext cx="8610600" cy="57912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       </a:t>
            </a:r>
            <a:r>
              <a:rPr lang="en-US" sz="10000" dirty="0" smtClean="0">
                <a:solidFill>
                  <a:schemeClr val="accent1">
                    <a:lumMod val="75000"/>
                  </a:schemeClr>
                </a:solidFill>
              </a:rPr>
              <a:t>Impact?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Higher Complexity</a:t>
            </a:r>
          </a:p>
          <a:p>
            <a:pPr marL="0" indent="0"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r"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r"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r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Less Items Needed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230">
            <a:off x="4006022" y="1119049"/>
            <a:ext cx="5653726" cy="537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4" y="2286000"/>
            <a:ext cx="4229305" cy="340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8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/>
          <a:lstStyle/>
          <a:p>
            <a:pPr algn="ctr"/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8229600" cy="4325112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en-US" sz="3600" dirty="0" smtClean="0"/>
              <a:t>Underlying issues</a:t>
            </a:r>
            <a:endParaRPr lang="en-US" dirty="0" smtClean="0"/>
          </a:p>
          <a:p>
            <a:pPr lvl="0" algn="ctr">
              <a:buNone/>
            </a:pPr>
            <a:endParaRPr lang="en-US" sz="3600" dirty="0" smtClean="0"/>
          </a:p>
          <a:p>
            <a:pPr lvl="0" algn="ctr">
              <a:buNone/>
            </a:pPr>
            <a:r>
              <a:rPr lang="en-US" sz="3600" dirty="0" smtClean="0"/>
              <a:t>Assessment alternatives &amp; </a:t>
            </a:r>
            <a:r>
              <a:rPr lang="en-US" sz="3600" dirty="0"/>
              <a:t>t</a:t>
            </a:r>
            <a:r>
              <a:rPr lang="en-US" sz="3600" dirty="0" smtClean="0"/>
              <a:t>est design</a:t>
            </a:r>
            <a:endParaRPr lang="en-US" dirty="0" smtClean="0"/>
          </a:p>
          <a:p>
            <a:pPr lvl="0"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3600" dirty="0" smtClean="0"/>
              <a:t>Pedagogy for LMS tool options</a:t>
            </a:r>
            <a:endParaRPr lang="en-US" dirty="0"/>
          </a:p>
          <a:p>
            <a:pPr lvl="0">
              <a:buNone/>
            </a:pPr>
            <a:endParaRPr lang="en-US" b="1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7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Test Item Construction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" y="762000"/>
            <a:ext cx="8888413" cy="543083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pPr algn="ctr"/>
            <a:r>
              <a:rPr lang="en-US" dirty="0" smtClean="0"/>
              <a:t>Test Item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8534400" cy="48006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109728" indent="0">
              <a:buNone/>
              <a:defRPr/>
            </a:pP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Critical Thinking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		Relevant</a:t>
            </a:r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  <a:p>
            <a:pPr marL="109728" indent="0" algn="ctr">
              <a:buNone/>
              <a:defRPr/>
            </a:pPr>
            <a:endParaRPr lang="en-US" sz="36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18872" indent="0" algn="ctr">
              <a:buNone/>
              <a:defRPr/>
            </a:pPr>
            <a:endParaRPr lang="en-US" sz="36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09728" indent="0" algn="ctr">
              <a:buNone/>
              <a:defRPr/>
            </a:pPr>
            <a:endParaRPr lang="en-US" sz="36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09728" indent="0" algn="ctr">
              <a:buNone/>
              <a:defRPr/>
            </a:pPr>
            <a:endParaRPr lang="en-US" sz="36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09728" indent="0" algn="r">
              <a:buNone/>
              <a:defRPr/>
            </a:pPr>
            <a:endParaRPr lang="en-US" sz="36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09728" indent="0" algn="r">
              <a:buNone/>
              <a:defRPr/>
            </a:pPr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  <a:p>
            <a:pPr marL="109728" indent="0" algn="r">
              <a:buNone/>
              <a:defRPr/>
            </a:pP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Transfer of Knowledge</a:t>
            </a:r>
          </a:p>
          <a:p>
            <a:pPr marL="109728" indent="0" algn="r">
              <a:buNone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Skill development</a:t>
            </a:r>
          </a:p>
          <a:p>
            <a:pPr marL="109728" indent="0" algn="r">
              <a:buNone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Patterns &amp; themes</a:t>
            </a:r>
          </a:p>
          <a:p>
            <a:pPr marL="109728" indent="0" algn="r">
              <a:buNone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Extrapolation</a:t>
            </a:r>
          </a:p>
          <a:p>
            <a:pPr marL="118872" indent="0">
              <a:buNone/>
              <a:defRPr/>
            </a:pPr>
            <a:endParaRPr lang="en-US" dirty="0" smtClean="0"/>
          </a:p>
          <a:p>
            <a:pPr marL="118872" indent="0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4134"/>
            <a:ext cx="32099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4134"/>
            <a:ext cx="3154815" cy="236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29000"/>
            <a:ext cx="2362200" cy="259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228600"/>
            <a:ext cx="88709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6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Anatomy of Test Item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990600"/>
            <a:ext cx="8763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Keep </a:t>
            </a:r>
            <a:r>
              <a:rPr lang="en-US" sz="2800" dirty="0"/>
              <a:t>it simple:</a:t>
            </a:r>
          </a:p>
          <a:p>
            <a:pPr lvl="1"/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Only include relevant information in the question stem</a:t>
            </a:r>
          </a:p>
          <a:p>
            <a:pPr lvl="1"/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Add common words to stem instead of in each alternative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5897" t="30770" r="56538" b="16307"/>
          <a:stretch/>
        </p:blipFill>
        <p:spPr bwMode="auto">
          <a:xfrm>
            <a:off x="434009" y="2590800"/>
            <a:ext cx="8222974" cy="3463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rame 5"/>
          <p:cNvSpPr/>
          <p:nvPr/>
        </p:nvSpPr>
        <p:spPr>
          <a:xfrm>
            <a:off x="1905000" y="2743200"/>
            <a:ext cx="6096000" cy="1219200"/>
          </a:xfrm>
          <a:prstGeom prst="frame">
            <a:avLst/>
          </a:prstGeom>
          <a:solidFill>
            <a:srgbClr val="FF0000"/>
          </a:solidFill>
          <a:ln w="3175"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0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370" y="152400"/>
            <a:ext cx="7772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Anatomy of Test Item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685800"/>
            <a:ext cx="8610600" cy="5334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Limit the use of:</a:t>
            </a:r>
          </a:p>
          <a:p>
            <a:pPr lvl="1"/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Negatives (e.g., Not, Except)</a:t>
            </a:r>
          </a:p>
          <a:p>
            <a:pPr lvl="1"/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Distractors (All or None of the Above)</a:t>
            </a:r>
          </a:p>
          <a:p>
            <a:pPr marL="0" indent="0">
              <a:buNone/>
            </a:pPr>
            <a:r>
              <a:rPr lang="en-US" sz="2800" dirty="0"/>
              <a:t>Put alternatives in a logical order</a:t>
            </a:r>
          </a:p>
          <a:p>
            <a:pPr marL="0" indent="0">
              <a:buNone/>
            </a:pPr>
            <a:r>
              <a:rPr lang="en-US" sz="2800" dirty="0"/>
              <a:t>Include the same number of alternatives for each item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7" y="3124200"/>
            <a:ext cx="8224837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86200"/>
            <a:ext cx="7543800" cy="2133599"/>
          </a:xfrm>
          <a:prstGeom prst="rect">
            <a:avLst/>
          </a:prstGeom>
          <a:noFill/>
          <a:ln w="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12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True/False: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493471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Test Objective: Identify how the issue of slavery impacted the Civil War and American society at that time.</a:t>
            </a:r>
          </a:p>
          <a:p>
            <a:pPr marL="109728" indent="0">
              <a:buNone/>
            </a:pPr>
            <a:endParaRPr lang="en-US" u="sng" dirty="0">
              <a:solidFill>
                <a:schemeClr val="bg2">
                  <a:lumMod val="10000"/>
                </a:schemeClr>
              </a:solidFill>
            </a:endParaRPr>
          </a:p>
          <a:p>
            <a:pPr marL="109728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One of the causes of the Civil War were differences concerning  the elimination of slavery.</a:t>
            </a:r>
          </a:p>
          <a:p>
            <a:pPr marL="109728" indent="0"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This is simple recall of information, yes/no answer.</a:t>
            </a:r>
          </a:p>
          <a:p>
            <a:pPr marL="109728" indent="0">
              <a:buNone/>
            </a:pP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81000"/>
            <a:ext cx="8229600" cy="573633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109728" indent="0" algn="ctr">
              <a:buNone/>
            </a:pP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Test Objective: Identify how the issue of slavery impacted the Civil War and American society at that time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marL="109728" indent="0" algn="ctr">
              <a:buNone/>
            </a:pPr>
            <a:endParaRPr lang="en-US" sz="2800" i="1" dirty="0">
              <a:solidFill>
                <a:schemeClr val="bg2">
                  <a:lumMod val="10000"/>
                </a:schemeClr>
              </a:solidFill>
            </a:endParaRPr>
          </a:p>
          <a:p>
            <a:pPr marL="109728" indent="0">
              <a:buNone/>
            </a:pPr>
            <a:r>
              <a:rPr lang="en-US" sz="2800" u="sng" dirty="0" smtClean="0">
                <a:solidFill>
                  <a:schemeClr val="bg2">
                    <a:lumMod val="10000"/>
                  </a:schemeClr>
                </a:solidFill>
              </a:rPr>
              <a:t>Improved </a:t>
            </a:r>
            <a:endParaRPr lang="en-US" sz="2800" u="sng" dirty="0">
              <a:solidFill>
                <a:schemeClr val="bg2">
                  <a:lumMod val="10000"/>
                </a:schemeClr>
              </a:solidFill>
            </a:endParaRPr>
          </a:p>
          <a:p>
            <a:pPr marL="109728" indent="0">
              <a:buNone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The type of individual that would support abolitionism would likely be a rural farmer or capitalist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marL="109728" indent="0"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This requires an understanding of the concept of abolitionism and its impact on </a:t>
            </a:r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the lives &amp; livelihood of societal 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members.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08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pPr algn="ctr"/>
            <a:r>
              <a:rPr lang="en-US" dirty="0" smtClean="0"/>
              <a:t>Multiple Choice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66800"/>
            <a:ext cx="8229600" cy="51054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When differentiating between a supervisor and a leader, it is best to remember that a leader:</a:t>
            </a:r>
          </a:p>
          <a:p>
            <a:pPr marL="109728" indent="0"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Is a person who has commanding authority or influence</a:t>
            </a: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Is at the forefront of a movement</a:t>
            </a: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Is tending toward a definite result</a:t>
            </a: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All of the above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*</a:t>
            </a:r>
          </a:p>
          <a:p>
            <a:pPr marL="109728" indent="0">
              <a:buNone/>
            </a:pPr>
            <a:endParaRPr lang="en-US" sz="2800" b="1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Requires knowledge recall, no concept understanding</a:t>
            </a:r>
            <a:endParaRPr lang="en-US" sz="28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2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"/>
            <a:ext cx="8229600" cy="6096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09728" indent="0">
              <a:buNone/>
            </a:pPr>
            <a:r>
              <a:rPr lang="en-US" sz="2800" u="sng" dirty="0" smtClean="0">
                <a:solidFill>
                  <a:schemeClr val="bg2">
                    <a:lumMod val="10000"/>
                  </a:schemeClr>
                </a:solidFill>
              </a:rPr>
              <a:t>Improved</a:t>
            </a:r>
          </a:p>
          <a:p>
            <a:pPr marL="109728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As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the overseer of a major retail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department store,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Jennifer received a directive to increase departmental profits. She implements a change in procedures, but this has never been tried before. The leadership trait she is 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mostly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demonstrating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is:</a:t>
            </a:r>
          </a:p>
          <a:p>
            <a:pPr marL="109728" indent="0"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09728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a. Commanding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authority or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influence</a:t>
            </a:r>
          </a:p>
          <a:p>
            <a:pPr marL="109728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b. Using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existing policies to address an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issue</a:t>
            </a:r>
          </a:p>
          <a:p>
            <a:pPr marL="109728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c. Taking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initiative by setting a new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precedent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*</a:t>
            </a:r>
          </a:p>
          <a:p>
            <a:pPr marL="109728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d. Discussing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the concerns of superiors with her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staff</a:t>
            </a:r>
          </a:p>
          <a:p>
            <a:pPr marL="320040" lvl="1" indent="0"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320040" lvl="1" indent="0">
              <a:buNone/>
            </a:pPr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Requires differentiation of traits and knowledge application</a:t>
            </a:r>
            <a:endParaRPr lang="en-US" sz="28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Multiple Choice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48006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As discussed in the lecture notes, the three power bases are:</a:t>
            </a:r>
          </a:p>
          <a:p>
            <a:pPr marL="109728" indent="0"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Knowledge, educational, and textbook</a:t>
            </a: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Positional, personal, and knowledge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*</a:t>
            </a: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Educational, experiential, and practical</a:t>
            </a:r>
          </a:p>
          <a:p>
            <a:pPr marL="109728" indent="0"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109728" indent="0"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Requires knowledge recall only, no concept relationships</a:t>
            </a:r>
          </a:p>
        </p:txBody>
      </p:sp>
    </p:spTree>
    <p:extLst>
      <p:ext uri="{BB962C8B-B14F-4D97-AF65-F5344CB8AC3E}">
        <p14:creationId xmlns:p14="http://schemas.microsoft.com/office/powerpoint/2010/main" val="4286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Underlying Issues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Objective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04800"/>
            <a:ext cx="8229600" cy="58674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2800" u="sng" dirty="0" smtClean="0">
                <a:solidFill>
                  <a:schemeClr val="bg2">
                    <a:lumMod val="10000"/>
                  </a:schemeClr>
                </a:solidFill>
              </a:rPr>
              <a:t>Improved</a:t>
            </a:r>
          </a:p>
          <a:p>
            <a:pPr marL="118872" indent="0">
              <a:buNone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Jack works for IBM as a computer programmer. He is known for his multi-colored hair styles, casual dress, and body piercings. Jack is a talented programmer who works well with his peers. Jack’s style is expressed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through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which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power base?</a:t>
            </a:r>
          </a:p>
          <a:p>
            <a:pPr marL="633222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Knowledge</a:t>
            </a:r>
          </a:p>
          <a:p>
            <a:pPr marL="633222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Personal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*</a:t>
            </a:r>
          </a:p>
          <a:p>
            <a:pPr marL="633222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Positional</a:t>
            </a:r>
          </a:p>
          <a:p>
            <a:pPr marL="633222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Educational</a:t>
            </a:r>
          </a:p>
          <a:p>
            <a:pPr marL="633222" indent="-514350">
              <a:buAutoNum type="alphaLcPeriod"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Requires knowledge application and concept understanding</a:t>
            </a:r>
            <a:endParaRPr lang="en-US" sz="28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pPr algn="ctr"/>
            <a:r>
              <a:rPr lang="en-US" dirty="0" smtClean="0"/>
              <a:t>Multiple Choice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5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Being proactive as a leader, as defined by Covey, is to:</a:t>
            </a: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Take responsibility for the course of our lives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*</a:t>
            </a: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Prioritize</a:t>
            </a: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Creatively cooperate with others</a:t>
            </a: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All of the above</a:t>
            </a:r>
          </a:p>
          <a:p>
            <a:pPr marL="109728" indent="0"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109728" indent="0"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Requires knowledge recall, no understanding of the individual concepts</a:t>
            </a:r>
            <a:endParaRPr lang="en-US" sz="28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9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"/>
            <a:ext cx="8229600" cy="6096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09728" indent="0">
              <a:buNone/>
            </a:pPr>
            <a:r>
              <a:rPr lang="en-US" sz="2800" u="sng" dirty="0" smtClean="0">
                <a:solidFill>
                  <a:schemeClr val="bg2">
                    <a:lumMod val="10000"/>
                  </a:schemeClr>
                </a:solidFill>
              </a:rPr>
              <a:t>Improved</a:t>
            </a:r>
          </a:p>
          <a:p>
            <a:pPr marL="118872" indent="0">
              <a:buNone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Sandy has experienced conflict with a co-worker for some time. She has complained of her situation to her peers. After learning about Covey’s 7 Habits, she decides on a proactive approach -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taking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responsibility for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her actions.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Which of the following actions best reflects that position?</a:t>
            </a:r>
          </a:p>
          <a:p>
            <a:pPr marL="118872" indent="0"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576072" indent="-45720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Speaks directly with her co-worker to resolve the issue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*</a:t>
            </a:r>
          </a:p>
          <a:p>
            <a:pPr marL="576072" indent="-457200">
              <a:buFont typeface="Georgia"/>
              <a:buAutoNum type="alphaLcPeriod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Blames her co-worker for creating the conflict</a:t>
            </a:r>
          </a:p>
          <a:p>
            <a:pPr marL="576072" indent="-45720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Signs up for a team project with her co-worker</a:t>
            </a:r>
          </a:p>
          <a:p>
            <a:pPr marL="576072" indent="-45720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Files a complaint against her co-worker with their supervisor</a:t>
            </a:r>
          </a:p>
          <a:p>
            <a:pPr marL="320040" lvl="1" indent="0" algn="ctr">
              <a:buNone/>
            </a:pPr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Requires knowledge application, concept relationship</a:t>
            </a:r>
          </a:p>
        </p:txBody>
      </p:sp>
    </p:spTree>
    <p:extLst>
      <p:ext uri="{BB962C8B-B14F-4D97-AF65-F5344CB8AC3E}">
        <p14:creationId xmlns:p14="http://schemas.microsoft.com/office/powerpoint/2010/main" val="5620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pPr algn="ctr"/>
            <a:r>
              <a:rPr lang="en-US" dirty="0" smtClean="0"/>
              <a:t>Multiple Choice 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8229600" cy="47244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endParaRPr lang="en-US" sz="2600" dirty="0" smtClean="0"/>
          </a:p>
          <a:p>
            <a:pPr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Ribosomes are important for: 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		a) the nucleus 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		b) DNA 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		c) Cellulose 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		d) Protein synthesis* </a:t>
            </a:r>
          </a:p>
          <a:p>
            <a:pPr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Knowledge recall - Must know what ribosomes are.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"/>
            <a:ext cx="8229600" cy="6096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en-US" sz="2800" u="sng" dirty="0" smtClean="0">
                <a:solidFill>
                  <a:schemeClr val="bg2">
                    <a:lumMod val="10000"/>
                  </a:schemeClr>
                </a:solidFill>
              </a:rPr>
              <a:t>Improved</a:t>
            </a:r>
          </a:p>
          <a:p>
            <a:pPr>
              <a:buNone/>
            </a:pPr>
            <a:endParaRPr lang="en-US" sz="2800" u="sng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Suppose you thoroughly and adequately examined a particular type of cell, using the transmission electronic microscope, and discovered that it completely lacked ribosomes. You would then conclude that this cell also lacked: 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		a) A nucleus 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		b) DNA 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		c) Cellulose 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		d) Protein synthesis* </a:t>
            </a:r>
          </a:p>
          <a:p>
            <a:pPr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Knowledge application - Must know the relationship between ribosomes and cells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Multiple Choice #5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8768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Which of the following is a category in the taxonomy of the cognitive domain? </a:t>
            </a: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Reasoning ability</a:t>
            </a: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Critical thinking </a:t>
            </a: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Rote learning </a:t>
            </a: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All of the above </a:t>
            </a: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None of the above*</a:t>
            </a:r>
          </a:p>
          <a:p>
            <a:pPr marL="109728" indent="0">
              <a:buNone/>
            </a:pPr>
            <a:endParaRPr lang="en-US" sz="28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Only 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asks for 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simple identification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 of a </a:t>
            </a:r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category; contains 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“all of the above” and “none of the above” as option choices, which should be avoided, if possible. (recall)</a:t>
            </a:r>
          </a:p>
          <a:p>
            <a:pPr lvl="2">
              <a:buNone/>
            </a:pPr>
            <a:endParaRPr lang="en-US" b="1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28600"/>
            <a:ext cx="8229600" cy="59436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2800" u="sng" dirty="0" smtClean="0">
                <a:solidFill>
                  <a:schemeClr val="bg2">
                    <a:lumMod val="10000"/>
                  </a:schemeClr>
                </a:solidFill>
              </a:rPr>
              <a:t>Improved</a:t>
            </a:r>
          </a:p>
          <a:p>
            <a:pPr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What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is the most complex level in the taxonomy of the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cognitive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domain? </a:t>
            </a: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Knowledge</a:t>
            </a: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Synthesis 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Evaluation* 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Analysis 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624078" indent="-514350">
              <a:buAutoNum type="alphaLcPeriod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Comprehension 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109728" indent="0"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This item asks 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for 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differentiation 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between levels. (comprehension) </a:t>
            </a:r>
          </a:p>
          <a:p>
            <a:pPr marL="109728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1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LMS Assessment Tool Options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Objective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01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LMS Assessment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Randomization </a:t>
            </a:r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358" y="4343400"/>
            <a:ext cx="4284212" cy="143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3556"/>
            <a:ext cx="2895600" cy="288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76358" y="970623"/>
            <a:ext cx="54152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Encourages individual work &amp; study habits </a:t>
            </a:r>
          </a:p>
          <a:p>
            <a:pPr lvl="1"/>
            <a:r>
              <a:rPr lang="en-US" sz="2400" dirty="0"/>
              <a:t>Assessment alternatives (i.e., Test A or Test B)</a:t>
            </a:r>
          </a:p>
          <a:p>
            <a:pPr lvl="1"/>
            <a:r>
              <a:rPr lang="en-US" sz="2400" dirty="0"/>
              <a:t>Assessment questions presented in random order</a:t>
            </a:r>
          </a:p>
          <a:p>
            <a:pPr lvl="1"/>
            <a:r>
              <a:rPr lang="en-US" sz="2400" dirty="0"/>
              <a:t>Use of question sets, categories, levels of difficulty</a:t>
            </a:r>
          </a:p>
          <a:p>
            <a:pPr lvl="1"/>
            <a:r>
              <a:rPr lang="en-US" sz="2400" dirty="0"/>
              <a:t>Student groupings (specific tests available to specific students)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17" y="3048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LMS Assessment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Assessment time limits</a:t>
            </a:r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29543"/>
            <a:ext cx="2351580" cy="3586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67000"/>
            <a:ext cx="3573174" cy="35731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4800" y="914400"/>
            <a:ext cx="49530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Review or “must know”?</a:t>
            </a:r>
          </a:p>
          <a:p>
            <a:pPr lvl="1"/>
            <a:r>
              <a:rPr lang="en-US" sz="2400" dirty="0"/>
              <a:t>Restricted or unlimited time to complete assessment once begun</a:t>
            </a:r>
          </a:p>
          <a:p>
            <a:pPr lvl="1"/>
            <a:r>
              <a:rPr lang="en-US" sz="2400" dirty="0"/>
              <a:t>Availability to students – how long is assessment open?</a:t>
            </a:r>
          </a:p>
          <a:p>
            <a:pPr lvl="1"/>
            <a:r>
              <a:rPr lang="en-US" sz="2400" dirty="0" smtClean="0"/>
              <a:t>	Display </a:t>
            </a:r>
            <a:r>
              <a:rPr lang="en-US" sz="2400" dirty="0"/>
              <a:t>questions one at a time or </a:t>
            </a:r>
            <a:r>
              <a:rPr lang="en-US" sz="2400" dirty="0" smtClean="0"/>
              <a:t>		all </a:t>
            </a:r>
            <a:r>
              <a:rPr lang="en-US" sz="2400" dirty="0"/>
              <a:t>at once?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	</a:t>
            </a:r>
          </a:p>
          <a:p>
            <a:pPr lvl="2"/>
            <a:r>
              <a:rPr lang="en-US" sz="2400" dirty="0" smtClean="0"/>
              <a:t>	Note: # of MC </a:t>
            </a:r>
            <a:r>
              <a:rPr lang="en-US" sz="2400" dirty="0"/>
              <a:t>answer </a:t>
            </a:r>
            <a:r>
              <a:rPr lang="en-US" sz="2400" dirty="0" smtClean="0"/>
              <a:t>	alternatives      	information </a:t>
            </a:r>
            <a:r>
              <a:rPr lang="en-US" sz="2400" dirty="0"/>
              <a:t>processing </a:t>
            </a:r>
            <a:r>
              <a:rPr lang="en-US" sz="2400" dirty="0" smtClean="0"/>
              <a:t>	time </a:t>
            </a:r>
            <a:r>
              <a:rPr lang="en-US" sz="2400" dirty="0"/>
              <a:t>(CL)</a:t>
            </a:r>
          </a:p>
          <a:p>
            <a:endParaRPr lang="en-US" dirty="0"/>
          </a:p>
        </p:txBody>
      </p:sp>
      <p:sp>
        <p:nvSpPr>
          <p:cNvPr id="5" name="Up Arrow 4"/>
          <p:cNvSpPr/>
          <p:nvPr/>
        </p:nvSpPr>
        <p:spPr>
          <a:xfrm>
            <a:off x="7360158" y="3820886"/>
            <a:ext cx="242316" cy="3888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1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5410200"/>
            <a:ext cx="8229600" cy="914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800" i="1" dirty="0"/>
              <a:t>“Do you expect technology to compensate for a lack of ethics?”</a:t>
            </a:r>
          </a:p>
          <a:p>
            <a:pPr algn="ctr">
              <a:buNone/>
            </a:pPr>
            <a:r>
              <a:rPr lang="en-US" sz="1600" dirty="0" smtClean="0"/>
              <a:t>Charles </a:t>
            </a:r>
            <a:r>
              <a:rPr lang="en-US" sz="1600" dirty="0" err="1"/>
              <a:t>Dzuiban</a:t>
            </a:r>
            <a:r>
              <a:rPr lang="en-US" sz="1600" dirty="0"/>
              <a:t>, PhD, RITE, UCF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81400" y="5029200"/>
            <a:ext cx="2204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Reprinted with permission</a:t>
            </a:r>
            <a:r>
              <a:rPr lang="en-US" sz="800" dirty="0" smtClean="0"/>
              <a:t>.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LMS Assessment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66800"/>
            <a:ext cx="8458200" cy="53553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Rules for assessment completion</a:t>
            </a:r>
          </a:p>
          <a:p>
            <a:pPr marL="411480" lvl="1" indent="0">
              <a:buNone/>
            </a:pPr>
            <a:endParaRPr lang="en-US" dirty="0" smtClean="0"/>
          </a:p>
          <a:p>
            <a:pPr marL="411480" lvl="1" indent="0">
              <a:buNone/>
            </a:pPr>
            <a:endParaRPr lang="en-US" dirty="0"/>
          </a:p>
          <a:p>
            <a:pPr marL="411480" lvl="1" indent="0">
              <a:buNone/>
            </a:pPr>
            <a:endParaRPr lang="en-US" dirty="0" smtClean="0"/>
          </a:p>
          <a:p>
            <a:pPr marL="411480" lvl="1" indent="0">
              <a:buNone/>
            </a:pPr>
            <a:endParaRPr lang="en-US" dirty="0"/>
          </a:p>
          <a:p>
            <a:pPr marL="411480" lvl="1" indent="0">
              <a:buNone/>
            </a:pPr>
            <a:endParaRPr lang="en-US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Proctoring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8998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0"/>
            <a:ext cx="26384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2971800" cy="203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648200"/>
            <a:ext cx="2342284" cy="155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4" y="373380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119808"/>
            <a:ext cx="3084268" cy="205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Wrap-up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Resources and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24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pPr algn="ctr"/>
            <a:r>
              <a:rPr lang="en-US" dirty="0" smtClean="0"/>
              <a:t>Resources Available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8610600" cy="495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Faculty Seminars in Online Teaching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hlinkClick r:id="rId3"/>
              </a:rPr>
              <a:t>http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hlinkClick r:id="rId3"/>
              </a:rPr>
              <a:t>://teach.ucf.edu/2010/12/14/effective-online-assessment-scalable-success-strategies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hlinkClick r:id="rId3"/>
              </a:rPr>
              <a:t>/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109728" indent="0"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Socratic Dialogue</a:t>
            </a:r>
            <a:endParaRPr lang="en-US" sz="2800" dirty="0" smtClean="0">
              <a:solidFill>
                <a:schemeClr val="bg2">
                  <a:lumMod val="10000"/>
                </a:schemeClr>
              </a:solidFill>
              <a:hlinkClick r:id="rId4"/>
            </a:endParaRP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hlinkClick r:id="rId4"/>
              </a:rPr>
              <a:t>http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hlinkClick r:id="rId4"/>
              </a:rPr>
              <a:t>://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hlinkClick r:id="rId4"/>
              </a:rPr>
              <a:t>www.ion.uillinois.edu/resources/otai/Socratic.asp</a:t>
            </a: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Teaching Online Pedagogical Repository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hlinkClick r:id="rId5"/>
              </a:rPr>
              <a:t>http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hlinkClick r:id="rId5"/>
              </a:rPr>
              <a:t>://topr.online.ucf.edu/index.php/Main_Page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4" name="Picture 2" descr="Y:\Instructional Design\IDL6543\Template\Logos\UCF_white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34000" contrast="-100000"/>
          </a:blip>
          <a:srcRect/>
          <a:stretch>
            <a:fillRect/>
          </a:stretch>
        </p:blipFill>
        <p:spPr bwMode="auto">
          <a:xfrm>
            <a:off x="685800" y="6324600"/>
            <a:ext cx="104553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267200" y="6400800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bg2">
                    <a:lumMod val="25000"/>
                  </a:schemeClr>
                </a:solidFill>
                <a:latin typeface="Adobe Caslon Pro" pitchFamily="18" charset="0"/>
              </a:rPr>
              <a:t>Center for Distributed Learning</a:t>
            </a:r>
            <a:endParaRPr lang="en-US" b="0" dirty="0">
              <a:solidFill>
                <a:schemeClr val="bg2">
                  <a:lumMod val="25000"/>
                </a:schemeClr>
              </a:solidFill>
              <a:latin typeface="Adobe Caslon Pro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248400"/>
            <a:ext cx="8915400" cy="0"/>
          </a:xfrm>
          <a:prstGeom prst="line">
            <a:avLst/>
          </a:prstGeom>
          <a:ln w="50800">
            <a:solidFill>
              <a:schemeClr val="accent2">
                <a:alpha val="83000"/>
              </a:schemeClr>
            </a:solidFill>
          </a:ln>
          <a:effectLst>
            <a:outerShdw dist="38100" dir="5400000" algn="t" rotWithShape="0">
              <a:schemeClr val="bg2">
                <a:lumMod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/>
          <a:lstStyle/>
          <a:p>
            <a:r>
              <a:rPr lang="en-US" dirty="0" smtClean="0"/>
              <a:t>Questions, Comments,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229600" cy="47244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Dr. Denise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Lowe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Instructional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Design Team Lead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University of Central Florida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hlinkClick r:id="rId3"/>
              </a:rPr>
              <a:t>Denise.lowe@ucf.edu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407-823-4272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3600" b="1" dirty="0" smtClean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online.ucf.edu</a:t>
            </a:r>
            <a:endParaRPr lang="en-US" sz="3600" b="1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1069">
            <a:off x="5234053" y="3148447"/>
            <a:ext cx="2900757" cy="2172768"/>
          </a:xfrm>
          <a:prstGeom prst="rect">
            <a:avLst/>
          </a:prstGeom>
          <a:noFill/>
          <a:ln>
            <a:noFill/>
          </a:ln>
          <a:effectLst>
            <a:glow rad="127000">
              <a:srgbClr val="FFC0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65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28600"/>
            <a:ext cx="8229600" cy="5791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5400" dirty="0" smtClean="0"/>
              <a:t>Issue #1: Student Integrity</a:t>
            </a:r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 smtClean="0"/>
              <a:t>Cheating is being redefined</a:t>
            </a:r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12000" dirty="0" smtClean="0">
                <a:solidFill>
                  <a:schemeClr val="accent2">
                    <a:lumMod val="50000"/>
                  </a:schemeClr>
                </a:solidFill>
              </a:rPr>
              <a:t>“Helping”</a:t>
            </a:r>
          </a:p>
        </p:txBody>
      </p:sp>
      <p:sp>
        <p:nvSpPr>
          <p:cNvPr id="4" name="Curved Right Arrow 3"/>
          <p:cNvSpPr/>
          <p:nvPr/>
        </p:nvSpPr>
        <p:spPr>
          <a:xfrm rot="1932158">
            <a:off x="593519" y="1986755"/>
            <a:ext cx="1479963" cy="2082698"/>
          </a:xfrm>
          <a:prstGeom prst="curvedRightArrow">
            <a:avLst>
              <a:gd name="adj1" fmla="val 25000"/>
              <a:gd name="adj2" fmla="val 45770"/>
              <a:gd name="adj3" fmla="val 25000"/>
            </a:avLst>
          </a:prstGeom>
          <a:gradFill>
            <a:gsLst>
              <a:gs pos="0">
                <a:schemeClr val="accent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28600"/>
            <a:ext cx="8229600" cy="5791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</a:t>
            </a:r>
            <a:endParaRPr lang="en-US" sz="30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677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3300" dirty="0" smtClean="0"/>
              <a:t>Top 5 Ways Students Cheat with Technology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300" dirty="0" smtClean="0"/>
              <a:t>Ford, C. (2009) Academics, </a:t>
            </a:r>
            <a:r>
              <a:rPr lang="en-US" sz="1300" dirty="0"/>
              <a:t>Special Report: http://www.higheredmorning.com/category/special-report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839200" cy="48006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21102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67465"/>
            <a:ext cx="8763000" cy="4402099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88229" y="4469565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Reprinted with permission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sp>
        <p:nvSpPr>
          <p:cNvPr id="2" name="Rectangle 1"/>
          <p:cNvSpPr/>
          <p:nvPr/>
        </p:nvSpPr>
        <p:spPr>
          <a:xfrm>
            <a:off x="190500" y="4469565"/>
            <a:ext cx="8763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/>
              <a:t>No </a:t>
            </a:r>
            <a:r>
              <a:rPr lang="en-US" sz="2400" dirty="0" smtClean="0"/>
              <a:t>magic here</a:t>
            </a:r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All </a:t>
            </a:r>
            <a:r>
              <a:rPr lang="en-US" sz="2400" dirty="0"/>
              <a:t>educational modalities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2400" dirty="0" smtClean="0">
                <a:cs typeface="Calibri" pitchFamily="34" charset="0"/>
              </a:rPr>
              <a:t>Closed book?</a:t>
            </a:r>
            <a:endParaRPr lang="en-US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3346</TotalTime>
  <Words>1840</Words>
  <Application>Microsoft Office PowerPoint</Application>
  <PresentationFormat>On-screen Show (4:3)</PresentationFormat>
  <Paragraphs>466</Paragraphs>
  <Slides>53</Slides>
  <Notes>53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Equity</vt:lpstr>
      <vt:lpstr>Effective Online Assessment: Scalable Success Strategies </vt:lpstr>
      <vt:lpstr>PowerPoint Presentation</vt:lpstr>
      <vt:lpstr>Objectives</vt:lpstr>
      <vt:lpstr>Underlying Issues </vt:lpstr>
      <vt:lpstr>PowerPoint Presentation</vt:lpstr>
      <vt:lpstr>PowerPoint Presentation</vt:lpstr>
      <vt:lpstr>PowerPoint Presentation</vt:lpstr>
      <vt:lpstr>Top 5 Ways Students Cheat with Technology Ford, C. (2009) Academics, Special Report: http://www.higheredmorning.com/category/special-report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Authentic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Simulations, Role Play, Learning Games</vt:lpstr>
      <vt:lpstr>PowerPoint Presentation</vt:lpstr>
      <vt:lpstr>PowerPoint Presentation</vt:lpstr>
      <vt:lpstr>PowerPoint Presentation</vt:lpstr>
      <vt:lpstr>Cognitive Load &amp; Test Item Construction</vt:lpstr>
      <vt:lpstr>Cognitive Load</vt:lpstr>
      <vt:lpstr>Types of Cognitive Load</vt:lpstr>
      <vt:lpstr>PowerPoint Presentation</vt:lpstr>
      <vt:lpstr>PowerPoint Presentation</vt:lpstr>
      <vt:lpstr>PowerPoint Presentation</vt:lpstr>
      <vt:lpstr>Test Item Construction</vt:lpstr>
      <vt:lpstr>Test Item Construction</vt:lpstr>
      <vt:lpstr>PowerPoint Presentation</vt:lpstr>
      <vt:lpstr>Anatomy of Test Item</vt:lpstr>
      <vt:lpstr>Anatomy of Test Item</vt:lpstr>
      <vt:lpstr>True/False: #1</vt:lpstr>
      <vt:lpstr>PowerPoint Presentation</vt:lpstr>
      <vt:lpstr>Multiple Choice #1</vt:lpstr>
      <vt:lpstr>PowerPoint Presentation</vt:lpstr>
      <vt:lpstr>Multiple Choice #2</vt:lpstr>
      <vt:lpstr>PowerPoint Presentation</vt:lpstr>
      <vt:lpstr>Multiple Choice #3</vt:lpstr>
      <vt:lpstr>PowerPoint Presentation</vt:lpstr>
      <vt:lpstr>Multiple Choice #4</vt:lpstr>
      <vt:lpstr>PowerPoint Presentation</vt:lpstr>
      <vt:lpstr>Multiple Choice #5</vt:lpstr>
      <vt:lpstr>PowerPoint Presentation</vt:lpstr>
      <vt:lpstr>LMS Assessment Tool Options</vt:lpstr>
      <vt:lpstr>LMS Assessment Tool</vt:lpstr>
      <vt:lpstr>LMS Assessment Tool</vt:lpstr>
      <vt:lpstr>LMS Assessment Tool</vt:lpstr>
      <vt:lpstr>Wrap-up</vt:lpstr>
      <vt:lpstr>Resources Available</vt:lpstr>
      <vt:lpstr>Questions, Comments, Feedback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Online Assessment: Scalable Success Strategies</dc:title>
  <dc:subject>EDUCAUSE 2012</dc:subject>
  <dc:creator>Denise Lowe</dc:creator>
  <cp:lastModifiedBy>Denise</cp:lastModifiedBy>
  <cp:revision>319</cp:revision>
  <cp:lastPrinted>2012-09-13T20:56:05Z</cp:lastPrinted>
  <dcterms:created xsi:type="dcterms:W3CDTF">2010-12-13T20:01:22Z</dcterms:created>
  <dcterms:modified xsi:type="dcterms:W3CDTF">2012-11-08T22:16:19Z</dcterms:modified>
</cp:coreProperties>
</file>