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8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9" r:id="rId4"/>
    <p:sldId id="300" r:id="rId5"/>
    <p:sldId id="302" r:id="rId6"/>
    <p:sldId id="301" r:id="rId7"/>
    <p:sldId id="295" r:id="rId8"/>
    <p:sldId id="265" r:id="rId9"/>
    <p:sldId id="268" r:id="rId10"/>
    <p:sldId id="274" r:id="rId11"/>
    <p:sldId id="271" r:id="rId12"/>
    <p:sldId id="266" r:id="rId13"/>
    <p:sldId id="276" r:id="rId14"/>
    <p:sldId id="292" r:id="rId15"/>
    <p:sldId id="293" r:id="rId16"/>
    <p:sldId id="294" r:id="rId17"/>
    <p:sldId id="277" r:id="rId18"/>
    <p:sldId id="282" r:id="rId19"/>
    <p:sldId id="285" r:id="rId20"/>
    <p:sldId id="286" r:id="rId21"/>
    <p:sldId id="287" r:id="rId22"/>
    <p:sldId id="288" r:id="rId23"/>
    <p:sldId id="289" r:id="rId24"/>
    <p:sldId id="296" r:id="rId25"/>
    <p:sldId id="297" r:id="rId26"/>
    <p:sldId id="298" r:id="rId27"/>
    <p:sldId id="299" r:id="rId28"/>
    <p:sldId id="291" r:id="rId29"/>
    <p:sldId id="25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7F6F-EA93-41A6-B116-0D243AC7BFF6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A333-9329-4AF7-9BE3-4CB9A8FB3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7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1659-C96E-44AC-B359-6827C2BD4B3F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E2730-418E-4C43-A7AF-7403E16CA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Moving ahead: How to do it. </a:t>
            </a:r>
          </a:p>
          <a:p>
            <a:pPr lvl="1"/>
            <a:r>
              <a:rPr lang="en-US" dirty="0" smtClean="0"/>
              <a:t>NCWIT has resources to help.</a:t>
            </a:r>
          </a:p>
          <a:p>
            <a:r>
              <a:rPr lang="en-US" dirty="0" smtClean="0"/>
              <a:t>Who am I?</a:t>
            </a:r>
          </a:p>
          <a:p>
            <a:pPr lvl="1"/>
            <a:r>
              <a:rPr lang="en-US" dirty="0" smtClean="0"/>
              <a:t>Margaret Burnett</a:t>
            </a:r>
          </a:p>
          <a:p>
            <a:pPr lvl="2"/>
            <a:r>
              <a:rPr lang="en-US" dirty="0" smtClean="0"/>
              <a:t>CS Professor</a:t>
            </a:r>
          </a:p>
          <a:p>
            <a:pPr lvl="2"/>
            <a:r>
              <a:rPr lang="en-US" dirty="0" smtClean="0"/>
              <a:t>Co-Chair NCWIT’s Academic Alliance</a:t>
            </a:r>
          </a:p>
          <a:p>
            <a:pPr lvl="2"/>
            <a:r>
              <a:rPr lang="en-US" dirty="0" smtClean="0"/>
              <a:t>Co-Author of “REU in a Box”</a:t>
            </a:r>
          </a:p>
          <a:p>
            <a:endParaRPr lang="en-US" dirty="0">
              <a:latin typeface="Sego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This In-a-box supports:</a:t>
            </a:r>
          </a:p>
          <a:p>
            <a:pPr lvl="1" eaLnBrk="1" hangingPunct="1">
              <a:defRPr/>
            </a:pPr>
            <a:r>
              <a:rPr lang="en-US" dirty="0" smtClean="0">
                <a:latin typeface="Segoe" charset="0"/>
                <a:ea typeface="ＭＳ Ｐゴシック" charset="0"/>
              </a:rPr>
              <a:t>Hands-on.</a:t>
            </a:r>
          </a:p>
          <a:p>
            <a:pPr lvl="1" eaLnBrk="1" hangingPunct="1">
              <a:defRPr/>
            </a:pPr>
            <a:r>
              <a:rPr lang="en-US" dirty="0" smtClean="0">
                <a:latin typeface="Segoe" charset="0"/>
                <a:ea typeface="ＭＳ Ｐゴシック" charset="0"/>
              </a:rPr>
              <a:t>One-on-one research experience.</a:t>
            </a:r>
            <a:endParaRPr lang="en-US" dirty="0">
              <a:latin typeface="Sego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  <a:cs typeface="ＭＳ Ｐゴシック" charset="0"/>
              </a:defRPr>
            </a:lvl1pPr>
            <a:lvl2pPr marL="729057" indent="-280406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2pPr>
            <a:lvl3pPr marL="1121626" indent="-224325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3pPr>
            <a:lvl4pPr marL="1570276" indent="-224325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4pPr>
            <a:lvl5pPr marL="2018927" indent="-224325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5pPr>
            <a:lvl6pPr marL="246757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6pPr>
            <a:lvl7pPr marL="291622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7pPr>
            <a:lvl8pPr marL="336487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8pPr>
            <a:lvl9pPr marL="381352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9pPr>
          </a:lstStyle>
          <a:p>
            <a:fld id="{C7F4F709-ABC1-3C42-A12E-D0D7A40F87A8}" type="slidenum">
              <a:rPr lang="en-US" sz="1200"/>
              <a:pPr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Segoe" charset="0"/>
                <a:ea typeface="ＭＳ Ｐゴシック" charset="0"/>
                <a:cs typeface="ＭＳ Ｐゴシック" charset="0"/>
              </a:rPr>
              <a:t>JJ Cadiz, researcher and product visioning, Microsoft</a:t>
            </a:r>
          </a:p>
          <a:p>
            <a:pPr eaLnBrk="1" hangingPunct="1"/>
            <a:r>
              <a:rPr lang="en-US" dirty="0">
                <a:latin typeface="Segoe" charset="0"/>
                <a:ea typeface="ＭＳ Ｐゴシック" charset="0"/>
                <a:cs typeface="ＭＳ Ｐゴシック" charset="0"/>
              </a:rPr>
              <a:t>Jen Davidson, PhD student, Oregon </a:t>
            </a:r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State</a:t>
            </a:r>
          </a:p>
          <a:p>
            <a:pPr eaLnBrk="1" hangingPunct="1"/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Kyle</a:t>
            </a:r>
            <a:r>
              <a:rPr lang="en-US" baseline="0" dirty="0" smtClean="0">
                <a:latin typeface="Segoe" charset="0"/>
                <a:ea typeface="ＭＳ Ｐゴシック" charset="0"/>
                <a:cs typeface="ＭＳ Ｐゴシック" charset="0"/>
              </a:rPr>
              <a:t> Rector, PhD student, Univ. Washington</a:t>
            </a:r>
            <a:endParaRPr lang="en-US" dirty="0">
              <a:latin typeface="Sego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Segoe" charset="0"/>
                <a:ea typeface="ＭＳ Ｐゴシック" charset="0"/>
                <a:cs typeface="ＭＳ Ｐゴシック" charset="0"/>
              </a:rPr>
              <a:t>Hakim Weatherspoon, Asst. Prof. Cornell</a:t>
            </a:r>
          </a:p>
          <a:p>
            <a:pPr eaLnBrk="1" hangingPunct="1"/>
            <a:endParaRPr lang="en-US" dirty="0">
              <a:latin typeface="Segoe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Segoe" charset="0"/>
                <a:ea typeface="ＭＳ Ｐゴシック" charset="0"/>
                <a:cs typeface="ＭＳ Ｐゴシック" charset="0"/>
              </a:rPr>
              <a:t>Margaret is speaking</a:t>
            </a:r>
          </a:p>
          <a:p>
            <a:pPr eaLnBrk="1" hangingPunct="1"/>
            <a:endParaRPr lang="en-US" dirty="0">
              <a:latin typeface="Segoe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Sego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  <a:cs typeface="ＭＳ Ｐゴシック" charset="0"/>
              </a:defRPr>
            </a:lvl1pPr>
            <a:lvl2pPr marL="729057" indent="-280406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2pPr>
            <a:lvl3pPr marL="1121626" indent="-224325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3pPr>
            <a:lvl4pPr marL="1570276" indent="-224325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4pPr>
            <a:lvl5pPr marL="2018927" indent="-224325" defTabSz="905090" eaLnBrk="0" hangingPunct="0"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5pPr>
            <a:lvl6pPr marL="246757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6pPr>
            <a:lvl7pPr marL="291622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7pPr>
            <a:lvl8pPr marL="336487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8pPr>
            <a:lvl9pPr marL="381352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egoe" charset="0"/>
                <a:ea typeface="ＭＳ Ｐゴシック" charset="0"/>
              </a:defRPr>
            </a:lvl9pPr>
          </a:lstStyle>
          <a:p>
            <a:fld id="{EF70259C-75C8-A24A-A3EB-EB0022EFEC44}" type="slidenum">
              <a:rPr lang="en-US" sz="1200"/>
              <a:pPr/>
              <a:t>24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16573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0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47234-1784-364D-8844-B1B2AF811753}" type="datetimeFigureOut">
              <a:rPr lang="en-US">
                <a:solidFill>
                  <a:prstClr val="black"/>
                </a:solidFill>
              </a:rPr>
              <a:pPr/>
              <a:t>11/8/2012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3461CD-D276-3D41-A6FB-602F595AB8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1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23950"/>
            <a:ext cx="79248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6D74-4FE0-4673-B3E0-7C92BFF92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19600" y="6600825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2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2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46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6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3786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86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9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2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81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32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80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29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12 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2225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7119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d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9248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602048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  <p:sldLayoutId id="214748370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4223"/>
            <a:ext cx="8229600" cy="3841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C47234-1784-364D-8844-B1B2AF8117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3461CD-D276-3D41-A6FB-602F595AB8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2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wit.org/programs-campaigns/pacesetter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sp.acm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markfidelman/2012/06/05/heres-the-real-reason-there-are-not-more-women-in-technology/2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94" y="1371600"/>
            <a:ext cx="8124306" cy="905924"/>
          </a:xfrm>
        </p:spPr>
        <p:txBody>
          <a:bodyPr/>
          <a:lstStyle/>
          <a:p>
            <a:r>
              <a:rPr lang="en-US" sz="3600" dirty="0" smtClean="0"/>
              <a:t>Women in Technology: Strategies and Best Practices to Attract Young Women into IT Programs and Careers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693" y="3581400"/>
            <a:ext cx="7866611" cy="500732"/>
          </a:xfrm>
        </p:spPr>
        <p:txBody>
          <a:bodyPr/>
          <a:lstStyle/>
          <a:p>
            <a:r>
              <a:rPr lang="en-US" dirty="0" smtClean="0"/>
              <a:t>An Executive Panel Session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Thursday, November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6" descr="http://logo.gmu.edu/webguide/logos/color_1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22223"/>
            <a:ext cx="918587" cy="82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00453"/>
            <a:ext cx="9144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RQz28iUUyC2gCUbSSCzMIPWgCOoc_Bmo73Qfez5l-H3Nm1qpTi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96267"/>
            <a:ext cx="838200" cy="8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2.gstatic.com/images?q=tbn:ANd9GcSi33vcAy3hZsoicr9-bphH-JYKCZiOk2Okw931f2eFDw3D6rUil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90193"/>
            <a:ext cx="1058846" cy="86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egon State Univers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09662"/>
            <a:ext cx="838199" cy="8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68061" cy="729971"/>
          </a:xfrm>
        </p:spPr>
        <p:txBody>
          <a:bodyPr/>
          <a:lstStyle/>
          <a:p>
            <a:r>
              <a:rPr lang="en-US" sz="2800" b="1" dirty="0" smtClean="0">
                <a:ea typeface="ＭＳ Ｐゴシック"/>
                <a:cs typeface="ＭＳ Ｐゴシック"/>
              </a:rPr>
              <a:t>                      Careers </a:t>
            </a:r>
            <a:r>
              <a:rPr lang="en-US" sz="2800" b="1" dirty="0">
                <a:ea typeface="ＭＳ Ｐゴシック"/>
                <a:cs typeface="ＭＳ Ｐゴシック"/>
              </a:rPr>
              <a:t>in High Tech</a:t>
            </a:r>
            <a:br>
              <a:rPr lang="en-US" sz="2800" b="1" dirty="0">
                <a:ea typeface="ＭＳ Ｐゴシック"/>
                <a:cs typeface="ＭＳ Ｐゴシック"/>
              </a:rPr>
            </a:br>
            <a:r>
              <a:rPr lang="en-US" sz="2800" b="1" dirty="0" smtClean="0">
                <a:ea typeface="ＭＳ Ｐゴシック"/>
                <a:cs typeface="ＭＳ Ｐゴシック"/>
              </a:rPr>
              <a:t>             We </a:t>
            </a:r>
            <a:r>
              <a:rPr lang="en-US" sz="2800" b="1" dirty="0">
                <a:ea typeface="ＭＳ Ｐゴシック"/>
                <a:cs typeface="ＭＳ Ｐゴシック"/>
              </a:rPr>
              <a:t>are NOT ALL PROGRAMMERS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3660371" cy="4546599"/>
          </a:xfrm>
        </p:spPr>
        <p:txBody>
          <a:bodyPr/>
          <a:lstStyle/>
          <a:p>
            <a:pPr>
              <a:buNone/>
            </a:pPr>
            <a:endParaRPr lang="en-US" sz="1600" dirty="0">
              <a:ea typeface="ＭＳ Ｐゴシック"/>
              <a:cs typeface="ＭＳ Ｐゴシック"/>
            </a:endParaRPr>
          </a:p>
          <a:p>
            <a:pPr>
              <a:buNone/>
            </a:pPr>
            <a:r>
              <a:rPr lang="en-US" sz="1600" b="1" dirty="0">
                <a:ea typeface="ＭＳ Ｐゴシック"/>
                <a:cs typeface="ＭＳ Ｐゴシック"/>
              </a:rPr>
              <a:t>Sales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Woman are great here, empathy is strong. “Take care” of customers.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Learning Value Proposition is different than being overly technical. Sell the value.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Inside sales great start</a:t>
            </a:r>
          </a:p>
          <a:p>
            <a:pPr>
              <a:buNone/>
            </a:pPr>
            <a:r>
              <a:rPr lang="en-US" sz="1600" b="1" dirty="0">
                <a:ea typeface="ＭＳ Ｐゴシック"/>
                <a:cs typeface="ＭＳ Ｐゴシック"/>
              </a:rPr>
              <a:t>Marketing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High Tech marketing – not much different except the market you are trying to reach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Planning Events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Graphics/Web design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Writing Press Releases, Success Stories.</a:t>
            </a:r>
          </a:p>
          <a:p>
            <a:pPr marL="0" indent="0">
              <a:buNone/>
            </a:pPr>
            <a:r>
              <a:rPr lang="en-US" sz="1400" b="1" dirty="0">
                <a:ea typeface="ＭＳ Ｐゴシック"/>
                <a:cs typeface="ＭＳ Ｐゴシック"/>
              </a:rPr>
              <a:t>Higher Education</a:t>
            </a:r>
          </a:p>
          <a:p>
            <a:r>
              <a:rPr lang="en-US" sz="1400" dirty="0">
                <a:ea typeface="ＭＳ Ｐゴシック"/>
                <a:cs typeface="ＭＳ Ｐゴシック"/>
              </a:rPr>
              <a:t>CIOs, and staff</a:t>
            </a:r>
          </a:p>
          <a:p>
            <a:endParaRPr lang="en-US" sz="1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38541" y="1371600"/>
            <a:ext cx="3429000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000" b="1" dirty="0" smtClean="0"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648200" y="1356527"/>
            <a:ext cx="4002594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Engineering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Problem solving – working groups/program management/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QA testing/Build future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Soft skills communicate vs deep 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Passionate - end goal solve customer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Pre-sales Engineering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Green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Support: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Maximum Flexibility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Empathy/take care of customer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Trouble shooting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Customer facing and the broker of getting the right person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Getting parts and such to the right places.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49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 Campus Events &amp; Outreach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80375" cy="361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 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 dirty="0"/>
              <a:t>What WIT outreach or programs have you seen be most effective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21782" cy="72997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4" name="Picture 6" descr="http://logo.gmu.edu/webguide/logos/color_1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1809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5867400" cy="6873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21782" cy="72997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4" name="Picture 6" descr="http://logo.gmu.edu/webguide/logos/color_1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1809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11789"/>
            <a:ext cx="4481664" cy="3808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4882"/>
            <a:ext cx="4632947" cy="3947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&amp; WIT in School of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9971" cy="45465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AIT Departmental priority</a:t>
            </a:r>
            <a:endParaRPr lang="en-US" dirty="0"/>
          </a:p>
          <a:p>
            <a:r>
              <a:rPr lang="en-US" dirty="0" smtClean="0"/>
              <a:t>NSF “Aspirations” Awards</a:t>
            </a:r>
          </a:p>
          <a:p>
            <a:pPr lvl="1"/>
            <a:r>
              <a:rPr lang="en-US" dirty="0" smtClean="0"/>
              <a:t>Recognition for HS girls aspiring CS students</a:t>
            </a:r>
          </a:p>
          <a:p>
            <a:r>
              <a:rPr lang="en-US" dirty="0" smtClean="0"/>
              <a:t>Microsoft’s “DigiGirlz”</a:t>
            </a:r>
          </a:p>
          <a:p>
            <a:pPr lvl="1"/>
            <a:r>
              <a:rPr lang="en-US" dirty="0" smtClean="0"/>
              <a:t>Middle school girl outreach for EE/CS</a:t>
            </a:r>
          </a:p>
          <a:p>
            <a:r>
              <a:rPr lang="en-US" dirty="0" smtClean="0"/>
              <a:t>NSF “Student and Technology in Academia”</a:t>
            </a:r>
          </a:p>
          <a:p>
            <a:pPr lvl="1"/>
            <a:r>
              <a:rPr lang="en-US" dirty="0" smtClean="0"/>
              <a:t>STARS undergraduate mentoring</a:t>
            </a:r>
          </a:p>
          <a:p>
            <a:pPr lvl="1"/>
            <a:r>
              <a:rPr lang="en-US" dirty="0" smtClean="0"/>
              <a:t>Middle &amp; HS outreach and promotion</a:t>
            </a:r>
            <a:endParaRPr lang="en-US" dirty="0"/>
          </a:p>
        </p:txBody>
      </p:sp>
      <p:pic>
        <p:nvPicPr>
          <p:cNvPr id="4" name="Picture 6" descr="http://logo.gmu.edu/webguide/logos/color_1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809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 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 dirty="0"/>
              <a:t>How did you / can you make WIT a priority at your institution?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bworkma\AppData\Local\Microsoft\Windows\Temporary Internet Files\Content.IE5\0NP1341W\flipfl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6668">
            <a:off x="417917" y="26196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31" y="1322894"/>
            <a:ext cx="3534107" cy="457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7238">
            <a:off x="5569222" y="2625843"/>
            <a:ext cx="4720972" cy="337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6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Best Practices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>
              <a:solidFill>
                <a:schemeClr val="bg1"/>
              </a:solidFill>
            </a:endParaRPr>
          </a:p>
          <a:p>
            <a:r>
              <a:rPr lang="en-US" sz="8000" dirty="0" smtClean="0">
                <a:solidFill>
                  <a:schemeClr val="bg1"/>
                </a:solidFill>
              </a:rPr>
              <a:t>Think like the age of your audience – even colors matter.</a:t>
            </a:r>
          </a:p>
          <a:p>
            <a:pPr marL="0" indent="0">
              <a:buNone/>
            </a:pPr>
            <a:endParaRPr lang="en-US" sz="8000" dirty="0" smtClean="0">
              <a:solidFill>
                <a:schemeClr val="bg1"/>
              </a:solidFill>
            </a:endParaRPr>
          </a:p>
          <a:p>
            <a:r>
              <a:rPr lang="en-US" sz="8000" dirty="0" smtClean="0">
                <a:solidFill>
                  <a:schemeClr val="bg1"/>
                </a:solidFill>
              </a:rPr>
              <a:t>Create </a:t>
            </a:r>
            <a:r>
              <a:rPr lang="en-US" sz="8000" dirty="0">
                <a:solidFill>
                  <a:schemeClr val="bg1"/>
                </a:solidFill>
              </a:rPr>
              <a:t>a project plan, budget, communication plan, and timeline</a:t>
            </a:r>
            <a:r>
              <a:rPr lang="en-US" sz="8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dirty="0" smtClean="0">
                <a:solidFill>
                  <a:schemeClr val="bg1"/>
                </a:solidFill>
              </a:rPr>
              <a:t>Make </a:t>
            </a:r>
            <a:r>
              <a:rPr lang="en-US" sz="8000" dirty="0">
                <a:solidFill>
                  <a:schemeClr val="bg1"/>
                </a:solidFill>
              </a:rPr>
              <a:t>use of radio, tv, newspaper, flyers, posters, banners, sidewalk chalk, web, email, e-zines, digital signage, social networking</a:t>
            </a:r>
            <a:r>
              <a:rPr lang="en-US" sz="80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0" dirty="0">
              <a:solidFill>
                <a:schemeClr val="bg1"/>
              </a:solidFill>
            </a:endParaRPr>
          </a:p>
          <a:p>
            <a:r>
              <a:rPr lang="en-US" sz="8000" dirty="0" smtClean="0">
                <a:solidFill>
                  <a:schemeClr val="bg1"/>
                </a:solidFill>
              </a:rPr>
              <a:t>Market </a:t>
            </a:r>
            <a:r>
              <a:rPr lang="en-US" sz="8000" dirty="0">
                <a:solidFill>
                  <a:schemeClr val="bg1"/>
                </a:solidFill>
              </a:rPr>
              <a:t>early and often to the target audience focusing on how best to reach that audience rather than just general call outs. Identify classes/clubs where your target audience is likely to be in mass and ask the professors/presidents to help get the word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&amp; Introductions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079971" cy="41655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Sue B. Workman, Associate Vice President, Client Services &amp; Support, Indiana University</a:t>
            </a:r>
          </a:p>
          <a:p>
            <a:r>
              <a:rPr lang="en-US" sz="2800" dirty="0" smtClean="0"/>
              <a:t>Sharon Pitt, Executive Director for Instructional Technology, George Mason University</a:t>
            </a:r>
          </a:p>
          <a:p>
            <a:r>
              <a:rPr lang="en-US" sz="2800" dirty="0" smtClean="0"/>
              <a:t>Margaret M. Burnett, Professor of Computer Science, Oregon State University, ACM Distinguished Speaker</a:t>
            </a:r>
          </a:p>
          <a:p>
            <a:r>
              <a:rPr lang="en-US" sz="2800" dirty="0" smtClean="0"/>
              <a:t>Regina Kunkle, Vice President, State, Local and Higher Education, NetApp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52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Best Practices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Choose the date for your event based on </a:t>
            </a:r>
            <a:r>
              <a:rPr lang="en-US" dirty="0" smtClean="0">
                <a:solidFill>
                  <a:schemeClr val="bg1"/>
                </a:solidFill>
              </a:rPr>
              <a:t>campus calendar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Line </a:t>
            </a:r>
            <a:r>
              <a:rPr lang="en-US" dirty="0">
                <a:solidFill>
                  <a:schemeClr val="bg1"/>
                </a:solidFill>
              </a:rPr>
              <a:t>up a powerful role model to speak plus a panel of several successful women in technology of various age ranges and technology interests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Make </a:t>
            </a:r>
            <a:r>
              <a:rPr lang="en-US" dirty="0">
                <a:solidFill>
                  <a:schemeClr val="bg1"/>
                </a:solidFill>
              </a:rPr>
              <a:t>sure you are taking your target audience into consideration in every step of the planning and </a:t>
            </a:r>
            <a:r>
              <a:rPr lang="en-US" dirty="0" smtClean="0">
                <a:solidFill>
                  <a:schemeClr val="bg1"/>
                </a:solidFill>
              </a:rPr>
              <a:t>communication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Provide </a:t>
            </a:r>
            <a:r>
              <a:rPr lang="en-US" dirty="0">
                <a:solidFill>
                  <a:schemeClr val="bg1"/>
                </a:solidFill>
              </a:rPr>
              <a:t>food, fun, and networking opportunities at your event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Require </a:t>
            </a:r>
            <a:r>
              <a:rPr lang="en-US" dirty="0">
                <a:solidFill>
                  <a:schemeClr val="bg1"/>
                </a:solidFill>
              </a:rPr>
              <a:t>registration even if the event is offered </a:t>
            </a:r>
            <a:r>
              <a:rPr lang="en-US" dirty="0" smtClean="0">
                <a:solidFill>
                  <a:schemeClr val="bg1"/>
                </a:solidFill>
              </a:rPr>
              <a:t>free, allowing </a:t>
            </a:r>
            <a:r>
              <a:rPr lang="en-US" dirty="0">
                <a:solidFill>
                  <a:schemeClr val="bg1"/>
                </a:solidFill>
              </a:rPr>
              <a:t>walk-ins who show up without registering.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else is happening at IU?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Center for Excellence WIT (STEM)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UITS Sponsored WIT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Informatics Dean Honored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Various other programs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 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8001000" cy="500732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i="1" dirty="0"/>
              <a:t>IT is HOT right now – Cloud, Mobile, Big Data, Security, &amp; i-everything – how can we convey the breadth of opportunities to our women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Oregon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80103"/>
            <a:ext cx="962025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200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Resources for Best Practices</a:t>
            </a:r>
            <a:br>
              <a:rPr lang="en-US" sz="3600" dirty="0" smtClean="0">
                <a:latin typeface="Arial" pitchFamily="34" charset="0"/>
                <a:ea typeface="ＭＳ Ｐゴシック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ea typeface="ＭＳ Ｐゴシック" charset="0"/>
                <a:cs typeface="Arial" pitchFamily="34" charset="0"/>
              </a:rPr>
              <a:t>from NCWIT </a:t>
            </a:r>
            <a:endParaRPr lang="en-US" sz="3600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An </a:t>
            </a:r>
            <a:r>
              <a:rPr lang="en-US" dirty="0">
                <a:latin typeface="Segoe" charset="0"/>
                <a:ea typeface="ＭＳ Ｐゴシック" charset="0"/>
                <a:cs typeface="ＭＳ Ｐゴシック" charset="0"/>
              </a:rPr>
              <a:t>In-a-box is a </a:t>
            </a:r>
            <a:r>
              <a:rPr lang="ja-JP" altLang="en-US" dirty="0">
                <a:latin typeface="Segoe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Segoe" charset="0"/>
                <a:ea typeface="ＭＳ Ｐゴシック" charset="0"/>
                <a:cs typeface="ＭＳ Ｐゴシック" charset="0"/>
              </a:rPr>
              <a:t>kit</a:t>
            </a:r>
            <a:r>
              <a:rPr lang="ja-JP" altLang="en-US" dirty="0">
                <a:latin typeface="Segoe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.</a:t>
            </a:r>
          </a:p>
          <a:p>
            <a:pPr lvl="1">
              <a:defRPr/>
            </a:pPr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See resources </a:t>
            </a:r>
            <a:b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Segoe" charset="0"/>
                <a:ea typeface="ＭＳ Ｐゴシック" charset="0"/>
                <a:cs typeface="ＭＳ Ｐゴシック" charset="0"/>
              </a:rPr>
              <a:t>to download this (free). </a:t>
            </a:r>
            <a:r>
              <a:rPr lang="en-US" dirty="0" smtClean="0">
                <a:latin typeface="Segoe" charset="0"/>
                <a:ea typeface="ＭＳ Ｐゴシック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2203450"/>
            <a:ext cx="40052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3429000"/>
            <a:ext cx="3365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15" y="25400"/>
            <a:ext cx="13906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124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391" y="152400"/>
            <a:ext cx="8020050" cy="79057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latin typeface="Segoe Semibold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pitchFamily="34" charset="0"/>
                <a:ea typeface="ＭＳ Ｐゴシック" charset="0"/>
                <a:cs typeface="Arial" pitchFamily="34" charset="0"/>
              </a:rPr>
              <a:t>My research experience is the reason I</a:t>
            </a:r>
            <a:r>
              <a:rPr lang="ja-JP" altLang="en-US" dirty="0">
                <a:latin typeface="Arial" pitchFamily="34" charset="0"/>
                <a:ea typeface="ＭＳ Ｐゴシック" charset="0"/>
                <a:cs typeface="Arial" pitchFamily="34" charset="0"/>
              </a:rPr>
              <a:t>’</a:t>
            </a:r>
            <a:r>
              <a:rPr lang="en-US" dirty="0">
                <a:latin typeface="Arial" pitchFamily="34" charset="0"/>
                <a:ea typeface="ＭＳ Ｐゴシック" charset="0"/>
                <a:cs typeface="Arial" pitchFamily="34" charset="0"/>
              </a:rPr>
              <a:t>m here today.</a:t>
            </a:r>
            <a:r>
              <a:rPr lang="ja-JP" altLang="en-US" dirty="0">
                <a:latin typeface="Segoe Semibold" charset="0"/>
                <a:ea typeface="ＭＳ Ｐゴシック" charset="0"/>
                <a:cs typeface="ＭＳ Ｐゴシック" charset="0"/>
              </a:rPr>
              <a:t>”</a:t>
            </a:r>
            <a:endParaRPr lang="en-US" dirty="0">
              <a:latin typeface="Segoe Semibold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19145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2002861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9812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regon State Univers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80103"/>
            <a:ext cx="962025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990600"/>
            <a:ext cx="3175000" cy="317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429000"/>
            <a:ext cx="3175000" cy="317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4775"/>
            <a:ext cx="8858250" cy="914400"/>
          </a:xfrm>
        </p:spPr>
        <p:txBody>
          <a:bodyPr/>
          <a:lstStyle/>
          <a:p>
            <a:r>
              <a:rPr lang="en-US" dirty="0" smtClean="0"/>
              <a:t>More Boxes: Mentoring &amp; Supervising</a:t>
            </a:r>
            <a:endParaRPr lang="en-US" dirty="0"/>
          </a:p>
        </p:txBody>
      </p:sp>
      <p:pic>
        <p:nvPicPr>
          <p:cNvPr id="11" name="Content Placeholder 10" descr="FacultyMentoring_WebModule_Large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" b="16226"/>
          <a:stretch/>
        </p:blipFill>
        <p:spPr>
          <a:xfrm>
            <a:off x="1524000" y="1295400"/>
            <a:ext cx="3629643" cy="3048000"/>
          </a:xfrm>
          <a:ln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664284"/>
            <a:ext cx="3175000" cy="3175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703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ree at NCWIT.org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3175000" cy="317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590800"/>
            <a:ext cx="3175000" cy="317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914400"/>
            <a:ext cx="31750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764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 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>What </a:t>
            </a:r>
            <a:r>
              <a:rPr lang="en-US" sz="2800" b="1" i="1" dirty="0"/>
              <a:t>resources or support are available to deploy a WIT initiative at my institution</a:t>
            </a:r>
            <a:r>
              <a:rPr lang="en-US" sz="2800" b="1" i="1" dirty="0" smtClean="0"/>
              <a:t>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289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November  8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1375283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http://www.ncwit.org/programs-campaigns/pacesetters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544286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THANK YOU !!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100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5662" y="152400"/>
            <a:ext cx="8021782" cy="7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Sue Workman, </a:t>
            </a:r>
            <a:r>
              <a:rPr lang="en-US" dirty="0"/>
              <a:t>A</a:t>
            </a:r>
            <a:r>
              <a:rPr lang="en-US" dirty="0" smtClean="0"/>
              <a:t>VP Client Services and Support, Indiana University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31148"/>
            <a:ext cx="3660371" cy="4546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900" b="1" dirty="0" smtClean="0">
                <a:ea typeface="ＭＳ Ｐゴシック"/>
                <a:cs typeface="ＭＳ Ｐゴシック"/>
              </a:rPr>
              <a:t>Higher-ed IT Leader</a:t>
            </a:r>
            <a:endParaRPr lang="en-US" sz="1900" b="1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AVP at IU – an awesome team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>
                <a:ea typeface="ＭＳ Ｐゴシック"/>
                <a:cs typeface="ＭＳ Ｐゴシック"/>
              </a:rPr>
              <a:t>Currently run an </a:t>
            </a:r>
            <a:r>
              <a:rPr lang="en-US" sz="1600" dirty="0" smtClean="0">
                <a:ea typeface="ＭＳ Ｐゴシック"/>
                <a:cs typeface="ＭＳ Ｐゴシック"/>
              </a:rPr>
              <a:t>organization </a:t>
            </a:r>
            <a:r>
              <a:rPr lang="en-US" sz="1600" dirty="0">
                <a:ea typeface="ＭＳ Ｐゴシック"/>
                <a:cs typeface="ＭＳ Ｐゴシック"/>
              </a:rPr>
              <a:t>of </a:t>
            </a:r>
            <a:r>
              <a:rPr lang="en-US" sz="1600" dirty="0" smtClean="0">
                <a:ea typeface="ＭＳ Ｐゴシック"/>
                <a:cs typeface="ＭＳ Ｐゴシック"/>
              </a:rPr>
              <a:t>~250 people.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Serve on the VP Cabinet</a:t>
            </a: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Blended business and education.</a:t>
            </a:r>
          </a:p>
          <a:p>
            <a:endParaRPr lang="en-US" sz="1600" dirty="0">
              <a:ea typeface="ＭＳ Ｐゴシック"/>
              <a:cs typeface="ＭＳ Ｐゴシック"/>
            </a:endParaRPr>
          </a:p>
          <a:p>
            <a:pPr>
              <a:buNone/>
            </a:pPr>
            <a:r>
              <a:rPr lang="en-US" sz="1800" b="1" dirty="0">
                <a:ea typeface="ＭＳ Ｐゴシック"/>
                <a:cs typeface="ＭＳ Ｐゴシック"/>
              </a:rPr>
              <a:t>HOW I GOT HERE: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High school liked </a:t>
            </a:r>
            <a:r>
              <a:rPr lang="en-US" sz="1600" dirty="0" smtClean="0">
                <a:ea typeface="ＭＳ Ｐゴシック"/>
                <a:cs typeface="ＭＳ Ｐゴシック"/>
              </a:rPr>
              <a:t>so I majored in Math and minored in Comp Technology.  Only female.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Sys Admin paid more than teaching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Worked in private industry, HP, for 8 years.</a:t>
            </a: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Became a mom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>
                <a:ea typeface="ＭＳ Ｐゴシック"/>
                <a:cs typeface="ＭＳ Ｐゴシック"/>
              </a:rPr>
              <a:t>Moved into </a:t>
            </a:r>
            <a:r>
              <a:rPr lang="en-US" sz="1600" dirty="0" smtClean="0">
                <a:ea typeface="ＭＳ Ｐゴシック"/>
                <a:cs typeface="ＭＳ Ｐゴシック"/>
              </a:rPr>
              <a:t>Bloomington to raise family.  Work at IU, hospital, or mall.</a:t>
            </a:r>
            <a:endParaRPr lang="en-US" sz="1600" dirty="0">
              <a:ea typeface="ＭＳ Ｐゴシック"/>
              <a:cs typeface="ＭＳ Ｐゴシック"/>
            </a:endParaRPr>
          </a:p>
          <a:p>
            <a:pPr>
              <a:buNone/>
            </a:pPr>
            <a:endParaRPr lang="en-US" sz="1600" dirty="0"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38541" y="1371600"/>
            <a:ext cx="3429000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/>
              <a:cs typeface="ＭＳ Ｐゴシック"/>
            </a:endParaRPr>
          </a:p>
          <a:p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4947" y="1295400"/>
            <a:ext cx="400259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 I LOVE IT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Something new almost every minute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Love working with people, using technology.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Challenges me and keeps me innovative.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Allows me to have my fingers in everything.</a:t>
            </a: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RECOMMEND: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Find your place – programming, support, training, R&amp;D, administration.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Take risks, you can apologize later.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Find jobs that allow you to have other titles – like partner, mom, daughter, friend, aunt.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NETWORK!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5691163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LIFE IS GOOD – DO WHAT YOU LIKE and LIKE WHAT YOU DO</a:t>
            </a:r>
          </a:p>
        </p:txBody>
      </p:sp>
    </p:spTree>
    <p:extLst>
      <p:ext uri="{BB962C8B-B14F-4D97-AF65-F5344CB8AC3E}">
        <p14:creationId xmlns:p14="http://schemas.microsoft.com/office/powerpoint/2010/main" val="3556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Sharon Pitt, Executive Director, Information Technology, George Mason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95400"/>
            <a:ext cx="3733799" cy="4546599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Higher Education IT Leader</a:t>
            </a:r>
            <a:endParaRPr lang="en-US" sz="1800" b="1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ED at GMU – 66 FT staff and  bevy of student staff</a:t>
            </a:r>
            <a:endParaRPr lang="en-US" sz="16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Serve on VP cabinet and other institutional committees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Network with IT leaders in HE, government and industry</a:t>
            </a:r>
            <a:b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</a:br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HOW </a:t>
            </a:r>
            <a:r>
              <a:rPr lang="en-US" sz="18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I GOT HERE: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College – started as math major; ended up with Economics Degree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Bridges</a:t>
            </a:r>
            <a:endParaRPr lang="en-US" sz="16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College – Master of Architecture; lots of technology use</a:t>
            </a:r>
            <a:endParaRPr lang="en-US" sz="16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Decision:  IT or Architecture/Engineering?</a:t>
            </a:r>
          </a:p>
          <a:p>
            <a:r>
              <a:rPr lang="en-US" sz="16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Followed my heart</a:t>
            </a:r>
            <a:endParaRPr lang="en-US" sz="16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38541" y="1371600"/>
            <a:ext cx="3429000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000" b="1" dirty="0" smtClean="0"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664947" y="1295400"/>
            <a:ext cx="400259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Why I LOVE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Uses my strengths: futurist, learning, organizing, managing people/tasks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Making a difference; fulfilling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Challenging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Love technology, education and improving/making structures and stuff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Flexible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RECOMMEND: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Follow your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passion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Deeply learn about your interests/your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Volunteer – extend your knowledge and your network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Find a coach or mentor</a:t>
            </a: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108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5662" y="152400"/>
            <a:ext cx="8021782" cy="729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Margaret Burnett, Oregon State University Co-Chair NCWIT AA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31148"/>
            <a:ext cx="3660371" cy="45465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900" b="1" dirty="0" smtClean="0">
                <a:ea typeface="ＭＳ Ｐゴシック"/>
                <a:cs typeface="ＭＳ Ｐゴシック"/>
              </a:rPr>
              <a:t>CS Professor</a:t>
            </a:r>
            <a:endParaRPr lang="en-US" sz="1900" b="1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Mentor &amp; teach students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HCI+SE Research: </a:t>
            </a:r>
            <a:br>
              <a:rPr lang="en-US" sz="1600" dirty="0" smtClean="0">
                <a:ea typeface="ＭＳ Ｐゴシック"/>
                <a:cs typeface="ＭＳ Ｐゴシック"/>
              </a:rPr>
            </a:br>
            <a:r>
              <a:rPr lang="en-US" sz="1600" dirty="0" smtClean="0">
                <a:ea typeface="ＭＳ Ｐゴシック"/>
                <a:cs typeface="ＭＳ Ｐゴシック"/>
              </a:rPr>
              <a:t>gender differences &amp; software tools</a:t>
            </a: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Co-chair NCWIT AA</a:t>
            </a:r>
            <a:endParaRPr lang="en-US" sz="1600" dirty="0">
              <a:ea typeface="ＭＳ Ｐゴシック"/>
              <a:cs typeface="ＭＳ Ｐゴシック"/>
            </a:endParaRPr>
          </a:p>
          <a:p>
            <a:pPr>
              <a:buNone/>
            </a:pPr>
            <a:r>
              <a:rPr lang="en-US" sz="1800" b="1" dirty="0">
                <a:ea typeface="ＭＳ Ｐゴシック"/>
                <a:cs typeface="ＭＳ Ｐゴシック"/>
              </a:rPr>
              <a:t>HOW I GOT HERE: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High </a:t>
            </a:r>
            <a:r>
              <a:rPr lang="en-US" sz="1600" dirty="0" smtClean="0">
                <a:ea typeface="ＭＳ Ｐゴシック"/>
                <a:cs typeface="ＭＳ Ｐゴシック"/>
              </a:rPr>
              <a:t>school: liked math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</a:t>
            </a:r>
            <a:r>
              <a:rPr lang="en-US" sz="1600" dirty="0">
                <a:ea typeface="ＭＳ Ｐゴシック"/>
                <a:cs typeface="ＭＳ Ｐゴシック"/>
              </a:rPr>
              <a:t>College</a:t>
            </a:r>
            <a:r>
              <a:rPr lang="en-US" sz="1600" dirty="0" smtClean="0">
                <a:ea typeface="ＭＳ Ｐゴシック"/>
                <a:cs typeface="ＭＳ Ｐゴシック"/>
              </a:rPr>
              <a:t>: math major, CS minor</a:t>
            </a:r>
            <a:endParaRPr lang="en-US" sz="1600" dirty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</a:t>
            </a:r>
            <a:r>
              <a:rPr lang="en-US" sz="1600" dirty="0">
                <a:ea typeface="ＭＳ Ｐゴシック"/>
                <a:cs typeface="ＭＳ Ｐゴシック"/>
              </a:rPr>
              <a:t>Private </a:t>
            </a:r>
            <a:r>
              <a:rPr lang="en-US" sz="1600" dirty="0" smtClean="0">
                <a:ea typeface="ＭＳ Ｐゴシック"/>
                <a:cs typeface="ＭＳ Ｐゴシック"/>
              </a:rPr>
              <a:t>industry: 1</a:t>
            </a:r>
            <a:r>
              <a:rPr lang="en-US" sz="1600" baseline="30000" dirty="0" smtClean="0">
                <a:ea typeface="ＭＳ Ｐゴシック"/>
                <a:cs typeface="ＭＳ Ｐゴシック"/>
              </a:rPr>
              <a:t>st</a:t>
            </a:r>
            <a:r>
              <a:rPr lang="en-US" sz="1600" dirty="0" smtClean="0">
                <a:ea typeface="ＭＳ Ｐゴシック"/>
                <a:cs typeface="ＭＳ Ｐゴシック"/>
              </a:rPr>
              <a:t> woman ever hired into management at Proctor &amp; Gamble </a:t>
            </a:r>
            <a:r>
              <a:rPr lang="en-US" sz="1600" dirty="0" err="1" smtClean="0">
                <a:ea typeface="ＭＳ Ｐゴシック"/>
                <a:cs typeface="ＭＳ Ｐゴシック"/>
              </a:rPr>
              <a:t>Ivorydate</a:t>
            </a:r>
            <a:r>
              <a:rPr lang="en-US" sz="1600" dirty="0" smtClean="0">
                <a:ea typeface="ＭＳ Ｐゴシック"/>
                <a:cs typeface="ＭＳ Ｐゴシック"/>
              </a:rPr>
              <a:t> (13k employees)</a:t>
            </a: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Started several small businesses</a:t>
            </a: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Instructor Univ. Kansas</a:t>
            </a: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PhD CS</a:t>
            </a: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Faculty position</a:t>
            </a: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</a:t>
            </a:r>
            <a:r>
              <a:rPr lang="en-US" sz="1600" dirty="0">
                <a:ea typeface="ＭＳ Ｐゴシック"/>
                <a:cs typeface="ＭＳ Ｐゴシック"/>
              </a:rPr>
              <a:t>Started </a:t>
            </a:r>
            <a:r>
              <a:rPr lang="en-US" sz="1600" dirty="0" smtClean="0">
                <a:ea typeface="ＭＳ Ｐゴシック"/>
                <a:cs typeface="ＭＳ Ｐゴシック"/>
              </a:rPr>
              <a:t>working one-on-one with a few undergrads (mostly women)</a:t>
            </a:r>
          </a:p>
          <a:p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ea typeface="ＭＳ Ｐゴシック"/>
                <a:cs typeface="ＭＳ Ｐゴシック"/>
              </a:rPr>
              <a:t> Became </a:t>
            </a:r>
            <a:r>
              <a:rPr lang="en-US" sz="1600" dirty="0">
                <a:ea typeface="ＭＳ Ｐゴシック"/>
                <a:cs typeface="ＭＳ Ｐゴシック"/>
              </a:rPr>
              <a:t>active in </a:t>
            </a:r>
            <a:r>
              <a:rPr lang="en-US" sz="1600" dirty="0" smtClean="0">
                <a:ea typeface="ＭＳ Ｐゴシック"/>
                <a:cs typeface="ＭＳ Ｐゴシック"/>
              </a:rPr>
              <a:t>NCWIT</a:t>
            </a:r>
            <a:endParaRPr lang="en-US" sz="1600" dirty="0">
              <a:ea typeface="ＭＳ Ｐゴシック"/>
              <a:cs typeface="ＭＳ Ｐゴシック"/>
            </a:endParaRPr>
          </a:p>
          <a:p>
            <a:pPr>
              <a:buNone/>
            </a:pPr>
            <a:endParaRPr lang="en-US" sz="1600" dirty="0"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38541" y="1371600"/>
            <a:ext cx="3429000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000" b="1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solidFill>
                <a:prstClr val="black">
                  <a:lumMod val="75000"/>
                  <a:lumOff val="25000"/>
                </a:prstClr>
              </a:solidFill>
              <a:ea typeface="ＭＳ Ｐゴシック"/>
              <a:cs typeface="ＭＳ Ｐゴシック"/>
            </a:endParaRPr>
          </a:p>
          <a:p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4947" y="1295400"/>
            <a:ext cx="40025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 I LOVE IT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Variety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my own priorities (mostly)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 with the best people in the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Make a difference to state of CS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Make a difference to my students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RECOMMEND: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 you’re </a:t>
            </a:r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underconfident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just make sure it works for you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something tiny. It can change someone’s life: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someone helps you, pass it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486870"/>
            <a:ext cx="4572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“The moment </a:t>
            </a:r>
            <a:r>
              <a:rPr lang="en-US" dirty="0"/>
              <a:t>that stood out for </a:t>
            </a:r>
            <a:r>
              <a:rPr lang="en-US" dirty="0" smtClean="0"/>
              <a:t>me: Dr. Burnett … </a:t>
            </a:r>
            <a:r>
              <a:rPr lang="en-US" dirty="0"/>
              <a:t>said that she would be interested in working with me in the </a:t>
            </a:r>
            <a:r>
              <a:rPr lang="en-US" dirty="0" smtClean="0"/>
              <a:t>future.”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6629400" y="152400"/>
            <a:ext cx="2362200" cy="2133600"/>
            <a:chOff x="4752" y="-240"/>
            <a:chExt cx="1488" cy="1344"/>
          </a:xfrm>
        </p:grpSpPr>
        <p:sp>
          <p:nvSpPr>
            <p:cNvPr id="2052" name="AutoShape 4"/>
            <p:cNvSpPr>
              <a:spLocks noChangeArrowheads="1"/>
            </p:cNvSpPr>
            <p:nvPr/>
          </p:nvSpPr>
          <p:spPr bwMode="auto">
            <a:xfrm>
              <a:off x="4752" y="192"/>
              <a:ext cx="768" cy="768"/>
            </a:xfrm>
            <a:prstGeom prst="diamond">
              <a:avLst/>
            </a:prstGeom>
            <a:solidFill>
              <a:srgbClr val="A1B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5184" y="-240"/>
              <a:ext cx="768" cy="768"/>
            </a:xfrm>
            <a:prstGeom prst="diamond">
              <a:avLst/>
            </a:prstGeom>
            <a:solidFill>
              <a:srgbClr val="610A6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54" name="AutoShape 6"/>
            <p:cNvSpPr>
              <a:spLocks noChangeArrowheads="1"/>
            </p:cNvSpPr>
            <p:nvPr/>
          </p:nvSpPr>
          <p:spPr bwMode="auto">
            <a:xfrm>
              <a:off x="5472" y="336"/>
              <a:ext cx="768" cy="768"/>
            </a:xfrm>
            <a:prstGeom prst="diamond">
              <a:avLst/>
            </a:prstGeom>
            <a:solidFill>
              <a:srgbClr val="1340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56" name="Title 1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716280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>
                <a:latin typeface="Arial Unicode MS" charset="0"/>
              </a:rPr>
              <a:t>The Distinguished Speakers Program </a:t>
            </a:r>
          </a:p>
          <a:p>
            <a:r>
              <a:rPr lang="en-US" b="1" dirty="0">
                <a:latin typeface="Arial Unicode MS" charset="0"/>
              </a:rPr>
              <a:t>is made possible by</a:t>
            </a:r>
          </a:p>
        </p:txBody>
      </p:sp>
      <p:pic>
        <p:nvPicPr>
          <p:cNvPr id="2058" name="Picture 10" descr="acm_4c_grad_vtag_b_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7162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04800" y="57912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Unicode MS" charset="0"/>
              </a:rPr>
              <a:t>For additional information, please visit </a:t>
            </a:r>
            <a:r>
              <a:rPr lang="en-US" sz="2000" dirty="0">
                <a:latin typeface="Arial Unicode MS" charset="0"/>
                <a:hlinkClick r:id="rId3"/>
              </a:rPr>
              <a:t>http://dsp.acm.org/</a:t>
            </a:r>
            <a:endParaRPr lang="en-US" sz="2000" dirty="0"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Regina Kunkle, VP Sales, NetApp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95400"/>
            <a:ext cx="3660371" cy="4546599"/>
          </a:xfrm>
        </p:spPr>
        <p:txBody>
          <a:bodyPr/>
          <a:lstStyle/>
          <a:p>
            <a:pPr>
              <a:buNone/>
            </a:pPr>
            <a:r>
              <a:rPr lang="en-US" sz="1800" b="1" dirty="0">
                <a:ea typeface="ＭＳ Ｐゴシック"/>
                <a:cs typeface="ＭＳ Ｐゴシック"/>
              </a:rPr>
              <a:t>SALES LEADER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VP in a Fortune 500 Company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Currently run an $200M organization of 100 people dedicated to selling and servicing Higher Education and State and local governments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Travel all over the country meeting CIOs and others at colleges and universities</a:t>
            </a:r>
          </a:p>
          <a:p>
            <a:pPr>
              <a:buNone/>
            </a:pPr>
            <a:r>
              <a:rPr lang="en-US" sz="1800" b="1" dirty="0">
                <a:ea typeface="ＭＳ Ｐゴシック"/>
                <a:cs typeface="ＭＳ Ｐゴシック"/>
              </a:rPr>
              <a:t>HOW I GOT HERE: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High school liked Math but not so much in College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Tried Computer Science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Started as a Sales Engineer</a:t>
            </a:r>
          </a:p>
          <a:p>
            <a:r>
              <a:rPr lang="en-US" sz="1600" dirty="0">
                <a:ea typeface="ＭＳ Ｐゴシック"/>
                <a:cs typeface="ＭＳ Ｐゴシック"/>
              </a:rPr>
              <a:t>Moved into sales quickly – where the money is!</a:t>
            </a:r>
          </a:p>
          <a:p>
            <a:pPr>
              <a:buNone/>
            </a:pPr>
            <a:endParaRPr lang="en-US" sz="1600" dirty="0"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238541" y="1371600"/>
            <a:ext cx="3429000" cy="454659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3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7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rgbClr val="B20838"/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en-US" sz="2000" b="1" dirty="0" smtClean="0">
              <a:ea typeface="ＭＳ Ｐゴシック"/>
              <a:cs typeface="ＭＳ Ｐゴシック"/>
            </a:endParaRPr>
          </a:p>
          <a:p>
            <a:pPr>
              <a:buFont typeface="Wingdings" pitchFamily="2" charset="2"/>
              <a:buNone/>
            </a:pPr>
            <a:endParaRPr lang="en-US" sz="1600" dirty="0" smtClean="0">
              <a:ea typeface="ＭＳ Ｐゴシック"/>
              <a:cs typeface="ＭＳ Ｐゴシック"/>
            </a:endParaRPr>
          </a:p>
          <a:p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664947" y="1295400"/>
            <a:ext cx="4002594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Why I LOVE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Sales is positive, meet lots of 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When you “win” a deal – it is exhilarating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Traveled all over the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Now, in management, coach people, teach them, make them better at what they do. Satisfying.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RECOMMEND: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Follow your passion. IT is where the jobs are, make your passion around IT.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Learn all things Microsoft. NO KIDDING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NETWORK – find jobs by networking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Passion is contagious, be passionate about what you do.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73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7309" y="228600"/>
            <a:ext cx="8021782" cy="729971"/>
          </a:xfrm>
        </p:spPr>
        <p:txBody>
          <a:bodyPr/>
          <a:lstStyle/>
          <a:p>
            <a:r>
              <a:rPr lang="en-US" dirty="0" smtClean="0"/>
              <a:t>WIT – The Challenge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79361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286000"/>
            <a:ext cx="7791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429000"/>
            <a:ext cx="1981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505200"/>
            <a:ext cx="52578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5758934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NCWIT,  By the Numbers , 2012</a:t>
            </a:r>
            <a:endParaRPr lang="en-US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15" y="5826997"/>
            <a:ext cx="2760785" cy="11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4479" y="304800"/>
            <a:ext cx="8021782" cy="729971"/>
          </a:xfrm>
        </p:spPr>
        <p:txBody>
          <a:bodyPr/>
          <a:lstStyle/>
          <a:p>
            <a:r>
              <a:rPr lang="en-US" dirty="0" smtClean="0"/>
              <a:t>The Pipeline</a:t>
            </a:r>
            <a:endParaRPr lang="en-US" dirty="0"/>
          </a:p>
        </p:txBody>
      </p:sp>
      <p:pic>
        <p:nvPicPr>
          <p:cNvPr id="7" name="Picture 2" descr="http://blogs-images.forbes.com/markfidelman/files/2012/06/image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89331"/>
            <a:ext cx="4881952" cy="40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143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Forbes article “</a:t>
            </a:r>
            <a:r>
              <a:rPr lang="en-US" i="1" dirty="0"/>
              <a:t>Here's the Real Reason There Are Not More Women in Technology”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867400"/>
            <a:ext cx="750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accent2"/>
              </a:buClr>
            </a:pPr>
            <a:r>
              <a:rPr lang="en-US" sz="1000" b="1" i="1" dirty="0">
                <a:hlinkClick r:id="rId3"/>
              </a:rPr>
              <a:t>http://www.forbes.com/sites/markfidelman/2012/06/05/heres-the-real-reason-there-are-not-more-women-in-technology/2/</a:t>
            </a:r>
            <a:r>
              <a:rPr lang="en-US" sz="1000" b="1" i="1" dirty="0"/>
              <a:t> </a:t>
            </a:r>
          </a:p>
          <a:p>
            <a:pPr>
              <a:buClr>
                <a:schemeClr val="accent2"/>
              </a:buClr>
            </a:pP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10994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1285</Words>
  <Application>Microsoft Office PowerPoint</Application>
  <PresentationFormat>On-screen Show (4:3)</PresentationFormat>
  <Paragraphs>256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Custom Design</vt:lpstr>
      <vt:lpstr>1_Office Theme</vt:lpstr>
      <vt:lpstr>Women in Technology: Strategies and Best Practices to Attract Young Women into IT Programs and Careers</vt:lpstr>
      <vt:lpstr>Welcome &amp; Introductions</vt:lpstr>
      <vt:lpstr>Sue Workman, AVP Client Services and Support, Indiana University</vt:lpstr>
      <vt:lpstr>Sharon Pitt, Executive Director, Information Technology, George Mason</vt:lpstr>
      <vt:lpstr>Margaret Burnett, Oregon State University Co-Chair NCWIT AA</vt:lpstr>
      <vt:lpstr>PowerPoint Presentation</vt:lpstr>
      <vt:lpstr>Regina Kunkle, VP Sales, NetApp</vt:lpstr>
      <vt:lpstr>WIT – The Challenge</vt:lpstr>
      <vt:lpstr>The Pipeline</vt:lpstr>
      <vt:lpstr>                      Careers in High Tech              We are NOT ALL PROGRAMMERS</vt:lpstr>
      <vt:lpstr>WIT Campus Events &amp; Outreach</vt:lpstr>
      <vt:lpstr>Audience Poll Question</vt:lpstr>
      <vt:lpstr> </vt:lpstr>
      <vt:lpstr> </vt:lpstr>
      <vt:lpstr>STEM &amp; WIT in School of Engineering</vt:lpstr>
      <vt:lpstr>Audience Poll Question</vt:lpstr>
      <vt:lpstr>PowerPoint Presentation</vt:lpstr>
      <vt:lpstr>PowerPoint Presentation</vt:lpstr>
      <vt:lpstr>Best Practices</vt:lpstr>
      <vt:lpstr>Best Practices</vt:lpstr>
      <vt:lpstr>What else is happening at IU?</vt:lpstr>
      <vt:lpstr>Audience Poll Question</vt:lpstr>
      <vt:lpstr>Resources for Best Practices from NCWIT </vt:lpstr>
      <vt:lpstr>“My research experience is the reason I’m here today.”</vt:lpstr>
      <vt:lpstr>More Boxes: Mentoring &amp; Supervising</vt:lpstr>
      <vt:lpstr>More Resources</vt:lpstr>
      <vt:lpstr>Audience Poll Question</vt:lpstr>
      <vt:lpstr>PowerPoint Presentation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Lenovo User</cp:lastModifiedBy>
  <cp:revision>36</cp:revision>
  <dcterms:created xsi:type="dcterms:W3CDTF">2012-08-20T22:08:20Z</dcterms:created>
  <dcterms:modified xsi:type="dcterms:W3CDTF">2012-11-08T21:26:43Z</dcterms:modified>
</cp:coreProperties>
</file>